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7" r:id="rId6"/>
    <p:sldId id="363" r:id="rId7"/>
    <p:sldId id="364" r:id="rId8"/>
    <p:sldId id="368" r:id="rId9"/>
    <p:sldId id="369" r:id="rId10"/>
    <p:sldId id="365" r:id="rId11"/>
    <p:sldId id="367" r:id="rId12"/>
    <p:sldId id="366" r:id="rId13"/>
    <p:sldId id="362" r:id="rId14"/>
    <p:sldId id="28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425"/>
    <a:srgbClr val="FF4E22"/>
    <a:srgbClr val="C1A761"/>
    <a:srgbClr val="A89256"/>
    <a:srgbClr val="B5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88383-40B7-8D40-991D-8CE7E366115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7326-6137-5745-A297-804002E97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6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5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CF4F-8FE4-2142-A4C1-212C427E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A4E45-27B3-A140-879B-DD6204AB0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7973-5917-EC4D-B50B-CF18FF0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B1DBC-17C0-6A46-BA8F-17E5966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13E7B-52B4-C94F-847B-10ADE447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6FBC9-8144-3448-9D04-BC39C769F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B9C9B-2286-214E-812F-394A044C8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E4FA4-96DE-494A-84C3-13C041CB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CF5BC-1AEA-1946-B1BB-B18BBC6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EEC0-2AB3-4044-B73A-0BF183FE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1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A310-B54A-794E-A6AC-36A46DCF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C2B0D-1971-824A-B59D-5FA19901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C3524-5A1C-3540-849E-57626A81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6BD16-2E82-0D48-81C5-84A570C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EEED-7421-0B4C-B899-CBD4F767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0FF9-A182-F741-8731-00E4FC17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F4671-55CA-6A46-A8C1-BA1A550E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4C3E-2217-AF4A-9955-4195E3BD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1B4C-C3C5-5C42-9150-7D57DCB9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1B37-C899-A043-9ACA-31D85C52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5A1B-B8C4-E244-84A2-3D04F456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0290-CE4F-5442-B886-F96D0A0B2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244FF-C885-8C45-B2D0-9D9547BE1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2AE6D-4F62-7647-AF84-7DDBFE13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B11-8238-AF43-B8EC-1F4E35F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0C23F-25BD-C943-AADB-8C59366C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285B-C9F7-7C4F-99E1-29055055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C8CF6-1857-BE40-A58F-72F06637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9E7E2-1F3A-CB43-B637-0AB6D6711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D3B08-B963-9946-A997-3DD3D6DD7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44FB-7735-D048-8236-38ABB7113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4EF2A-4DEC-9241-B294-EC5AA512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1B703-8329-FD42-AC79-B791969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F71D6-E9C0-544F-A31B-6532B847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A552-102A-8846-9489-7E75AAF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02063-E90E-D143-8225-E3008AD2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7FBB-5B62-9B43-B801-B2B8B009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798C1-E5EC-F245-BC1C-F42F4E31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2ED6E-26EE-BC4D-873C-F45E8F0E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2C630-E03B-804E-BCD3-11742D56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B433A-3EF0-7742-96DF-8CDF9FD2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3F17-8342-E940-95FF-349886E8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2997-8129-314D-B447-5B7FA1B6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36A88-6312-BF42-8EEC-5A6756BE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D1061-AFDD-6543-A221-8183F2EE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E0EB-FCCA-0B40-BF98-487CFFF1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6087F-442D-7C41-BE54-8470BAEA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372E-093C-C540-81F1-62F19B64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EC332-F605-4D46-9344-0927DF21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ED87C-DD0D-0D44-B7F5-DFF81475B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D963-E4DB-8C47-91CF-EBCDE336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166F2-5037-4F49-BE1B-24D6FA941831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C531-1E2A-1547-8BD5-AE733FE3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103A4-35EF-4C4B-933F-24987AF0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666C-E1EA-C14D-959E-50235BE7E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AD849C-BAA7-E44F-84F3-38568AF830F3}"/>
              </a:ext>
            </a:extLst>
          </p:cNvPr>
          <p:cNvSpPr/>
          <p:nvPr userDrawn="1"/>
        </p:nvSpPr>
        <p:spPr>
          <a:xfrm>
            <a:off x="0" y="5904411"/>
            <a:ext cx="12192000" cy="9535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24C28-44BB-FD41-BF27-BB0F65D61F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109" y="6150015"/>
            <a:ext cx="3242340" cy="4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lucdenver-my.sharepoint.com/:w:/g/personal/elizabeth_chamberlain_cuanschutz_edu/EdvG4aYXxgRNi_Vss7ZxYscBWEgBa0EUOBLZ9NtHKxQ7xg?e=o8TfF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lucdenver-my.sharepoint.com/:w:/g/personal/elizabeth_chamberlain_cuanschutz_edu/ESzaBkK2I3BIrfuUawtRK-0BYxuJw--q6L4WYqwDeqM8Eg?e=U5bdU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harlesduhigg.com/how-to-break-habits/" TargetMode="External"/><Relationship Id="rId4" Type="http://schemas.openxmlformats.org/officeDocument/2006/relationships/hyperlink" Target="https://www.ted.com/talks/judson_brewer_a_simple_way_to_break_a_bad_habit?language=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topics/obesity/weight-contro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chutzwellness.com/wl4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entbrite.com/e/stress-eating-workshop-tickets-470276207797" TargetMode="External"/><Relationship Id="rId4" Type="http://schemas.openxmlformats.org/officeDocument/2006/relationships/hyperlink" Target="https://anschutzwellness.com/weight-loss-2/mnw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jud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elf-compassion.org/" TargetMode="External"/><Relationship Id="rId4" Type="http://schemas.openxmlformats.org/officeDocument/2006/relationships/hyperlink" Target="https://www.cumedicine.us/about-cu-medicine/health-insights/tips-to-manage-holiday-overea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30AF612-8E6E-7248-8F75-86E0005EA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929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0E33F-8348-5243-A2FC-6DB23F786116}"/>
              </a:ext>
            </a:extLst>
          </p:cNvPr>
          <p:cNvSpPr/>
          <p:nvPr/>
        </p:nvSpPr>
        <p:spPr>
          <a:xfrm>
            <a:off x="-1" y="5427786"/>
            <a:ext cx="12192000" cy="1573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endParaRPr lang="en-US" sz="2400" dirty="0">
              <a:latin typeface="Helvetica"/>
              <a:cs typeface="Calibri"/>
            </a:endParaRPr>
          </a:p>
          <a:p>
            <a:pPr lvl="1"/>
            <a:r>
              <a:rPr lang="en-US" sz="2400" dirty="0">
                <a:latin typeface="Helvetica"/>
                <a:cs typeface="Calibri"/>
              </a:rPr>
              <a:t>Stress Eating and Resources </a:t>
            </a:r>
            <a:r>
              <a:rPr lang="en-US" sz="2400">
                <a:latin typeface="Helvetica"/>
                <a:cs typeface="Calibri"/>
              </a:rPr>
              <a:t>for PATHWEIGH</a:t>
            </a:r>
            <a:endParaRPr lang="en-US" sz="2400" dirty="0">
              <a:latin typeface="Helvetica"/>
              <a:cs typeface="Calibri"/>
            </a:endParaRPr>
          </a:p>
          <a:p>
            <a:pPr lvl="1"/>
            <a:r>
              <a:rPr lang="en-US" sz="2400" dirty="0">
                <a:latin typeface="Helvetica"/>
                <a:cs typeface="Calibri"/>
              </a:rPr>
              <a:t>May 5</a:t>
            </a:r>
            <a:r>
              <a:rPr lang="en-US" sz="2400" baseline="30000" dirty="0">
                <a:latin typeface="Helvetica"/>
                <a:cs typeface="Calibri"/>
              </a:rPr>
              <a:t>th</a:t>
            </a:r>
            <a:r>
              <a:rPr lang="en-US" sz="2400" dirty="0">
                <a:latin typeface="Helvetica"/>
                <a:cs typeface="Calibri"/>
              </a:rPr>
              <a:t>, 2023</a:t>
            </a:r>
          </a:p>
          <a:p>
            <a:pPr lvl="1"/>
            <a:r>
              <a:rPr lang="en-US" sz="1400" dirty="0">
                <a:latin typeface="Helvetica"/>
                <a:cs typeface="Calibri"/>
              </a:rPr>
              <a:t>Liz Chamberlain, PhD, Licensed Psychologist | CU Weight Management and Wellness Clinic </a:t>
            </a:r>
          </a:p>
          <a:p>
            <a:pPr lvl="1"/>
            <a:r>
              <a:rPr lang="en-US" sz="1400" dirty="0">
                <a:latin typeface="Helvetica"/>
                <a:cs typeface="Calibri"/>
              </a:rPr>
              <a:t>Assistant Professor, Faculty Wellness Officer | Department of Psychiatry</a:t>
            </a:r>
            <a:endParaRPr lang="en-US" sz="1400" dirty="0">
              <a:latin typeface="Calibri" panose="020F0502020204030204"/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C0402-4143-2F44-9BEF-47E30943938E}"/>
              </a:ext>
            </a:extLst>
          </p:cNvPr>
          <p:cNvSpPr/>
          <p:nvPr/>
        </p:nvSpPr>
        <p:spPr>
          <a:xfrm>
            <a:off x="135963" y="6098594"/>
            <a:ext cx="9715451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00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03AD1-1EB9-EF46-BF8B-392B43888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910" y="5543717"/>
            <a:ext cx="1541715" cy="11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Stress Eating and Resources for PATHWEIGH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Liz Chamberlain PhD | Licensed Psychologist, Assistant Professor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672045" y="704442"/>
            <a:ext cx="834595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-432" y="1381733"/>
            <a:ext cx="121919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latin typeface="Helvetica"/>
                <a:cs typeface="Helvetica"/>
              </a:rPr>
              <a:t>Patient Handouts</a:t>
            </a:r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1143861" y="1804106"/>
            <a:ext cx="9959855" cy="4003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endParaRPr lang="en-US" sz="2400"/>
          </a:p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sz="2400">
                <a:hlinkClick r:id="rId3"/>
              </a:rPr>
              <a:t>Stress Eating Workshop Habit Loop Handout 2023.docx</a:t>
            </a:r>
            <a:endParaRPr lang="en-US" sz="2400">
              <a:ea typeface="+mn-lt"/>
              <a:cs typeface="+mn-lt"/>
              <a:hlinkClick r:id="" action="ppaction://noaction"/>
            </a:endParaRPr>
          </a:p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sz="2400">
                <a:ea typeface="+mn-lt"/>
                <a:cs typeface="+mn-lt"/>
                <a:hlinkClick r:id="rId4"/>
              </a:rPr>
              <a:t>Practical Mindfulness for Stress Resources 2023.docx</a:t>
            </a:r>
            <a:endParaRPr lang="en-US" sz="2400"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endParaRPr lang="en-US" sz="1200">
              <a:latin typeface="Helvetica Neue"/>
              <a:ea typeface="Helvetica Neue Medium" panose="02000503000000020004" pitchFamily="2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5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Stress Eating and Resources for PATHWEIGH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Liz Chamberlain PhD | Licensed Psychologist, Assistant Professor</a:t>
            </a:r>
            <a:endParaRPr lang="en-US" dirty="0">
              <a:latin typeface="Segoe UI"/>
              <a:cs typeface="Segoe U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672045" y="704442"/>
            <a:ext cx="834595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16501" y="1624444"/>
            <a:ext cx="121919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400" b="1">
              <a:latin typeface="Helvetica"/>
              <a:cs typeface="Helvetica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1132572" y="2536985"/>
            <a:ext cx="9959855" cy="28481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sz="4000">
                <a:latin typeface="Helvetica Neue"/>
              </a:rPr>
              <a:t>Thank You!</a:t>
            </a:r>
            <a:endParaRPr lang="en-US" sz="4000">
              <a:cs typeface="Calibri" panose="020F0502020204030204"/>
            </a:endParaRPr>
          </a:p>
          <a:p>
            <a:pPr marL="0" indent="0" algn="ctr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None/>
            </a:pPr>
            <a:r>
              <a:rPr lang="en-US" sz="4000"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Questions?</a:t>
            </a:r>
          </a:p>
          <a:p>
            <a:pPr marL="0" indent="0" algn="ctr">
              <a:lnSpc>
                <a:spcPct val="100000"/>
              </a:lnSpc>
              <a:spcBef>
                <a:spcPts val="2200"/>
              </a:spcBef>
              <a:buNone/>
            </a:pPr>
            <a:endParaRPr lang="en-US" sz="2200">
              <a:solidFill>
                <a:prstClr val="black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2200"/>
              </a:spcBef>
            </a:pPr>
            <a:endParaRPr lang="en-US" sz="2200">
              <a:solidFill>
                <a:prstClr val="black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0" indent="0">
              <a:lnSpc>
                <a:spcPct val="100000"/>
              </a:lnSpc>
              <a:spcBef>
                <a:spcPts val="2200"/>
              </a:spcBef>
              <a:buFont typeface="Arial" panose="020B0604020202020204" pitchFamily="34" charset="0"/>
              <a:buNone/>
            </a:pPr>
            <a:endParaRPr lang="en-US" sz="2200">
              <a:solidFill>
                <a:prstClr val="black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lang="en-US" sz="220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30AF612-8E6E-7248-8F75-86E0005EA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932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63360D-6490-D44D-BC7E-959F699E1B02}"/>
              </a:ext>
            </a:extLst>
          </p:cNvPr>
          <p:cNvSpPr/>
          <p:nvPr/>
        </p:nvSpPr>
        <p:spPr>
          <a:xfrm>
            <a:off x="0" y="5237747"/>
            <a:ext cx="12192000" cy="16202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chemeClr val="tx1"/>
                  </a:solidFill>
                </a:ln>
              </a:rPr>
              <a:t>`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5B115-0615-D040-A0DD-8FA5C8A246E7}"/>
              </a:ext>
            </a:extLst>
          </p:cNvPr>
          <p:cNvSpPr/>
          <p:nvPr/>
        </p:nvSpPr>
        <p:spPr>
          <a:xfrm>
            <a:off x="274369" y="5632969"/>
            <a:ext cx="9848677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00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4BEFB2-A07B-0843-92C3-DB9FE0C822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910" y="5543717"/>
            <a:ext cx="1541715" cy="11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346386" y="163123"/>
            <a:ext cx="834595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Helvetica Neue"/>
                <a:cs typeface="Calibri"/>
              </a:rPr>
              <a:t>Liz Chamberlain PhD | Licensed Psychologist, Assistant Professor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459" y="1319644"/>
            <a:ext cx="121919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927441" y="1663765"/>
            <a:ext cx="9959855" cy="4087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>
                <a:latin typeface="Helvetica"/>
                <a:cs typeface="Calibri"/>
              </a:rPr>
              <a:t>Today we are going to talk about:  </a:t>
            </a:r>
          </a:p>
          <a:p>
            <a:pPr marL="971550" lvl="1">
              <a:lnSpc>
                <a:spcPct val="100000"/>
              </a:lnSpc>
              <a:spcBef>
                <a:spcPts val="1600"/>
              </a:spcBef>
              <a:buAutoNum type="arabicPeriod"/>
            </a:pPr>
            <a:r>
              <a:rPr lang="en-US">
                <a:latin typeface="Helvetica"/>
                <a:cs typeface="Calibri"/>
              </a:rPr>
              <a:t> Stress Eating Strategies for Patients</a:t>
            </a:r>
          </a:p>
          <a:p>
            <a:pPr marL="971550" lvl="1">
              <a:lnSpc>
                <a:spcPct val="100000"/>
              </a:lnSpc>
              <a:spcBef>
                <a:spcPts val="1600"/>
              </a:spcBef>
              <a:buAutoNum type="arabicPeriod"/>
            </a:pPr>
            <a:r>
              <a:rPr lang="en-US">
                <a:latin typeface="Helvetica"/>
                <a:cs typeface="Calibri"/>
              </a:rPr>
              <a:t>  AHWC Resources</a:t>
            </a:r>
            <a:endParaRPr lang="en-US">
              <a:latin typeface="Calibri" panose="020F0502020204030204"/>
              <a:cs typeface="Calibri"/>
            </a:endParaRPr>
          </a:p>
          <a:p>
            <a:pPr marL="971550" lvl="1">
              <a:lnSpc>
                <a:spcPct val="100000"/>
              </a:lnSpc>
              <a:spcBef>
                <a:spcPts val="1600"/>
              </a:spcBef>
              <a:buAutoNum type="arabicPeriod"/>
            </a:pPr>
            <a:r>
              <a:rPr lang="en-US">
                <a:latin typeface="Helvetica"/>
                <a:cs typeface="Calibri"/>
              </a:rPr>
              <a:t> Outside Resources </a:t>
            </a:r>
          </a:p>
          <a:p>
            <a:pPr marL="971550" lvl="1">
              <a:lnSpc>
                <a:spcPct val="100000"/>
              </a:lnSpc>
              <a:spcBef>
                <a:spcPts val="1600"/>
              </a:spcBef>
              <a:buAutoNum type="arabicPeriod"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200">
              <a:solidFill>
                <a:schemeClr val="bg1"/>
              </a:solidFill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346386" y="163123"/>
            <a:ext cx="9046122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Strategies: 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Why Do I Eat When I’m Stressed?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927441" y="1663765"/>
            <a:ext cx="9959855" cy="4087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600" i="1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CD45C-3A36-830B-30E9-D3E47551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" y="1227954"/>
            <a:ext cx="4278086" cy="447046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061D7D2-5C6A-8083-20A2-B4BB35AAC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794" y="1181974"/>
            <a:ext cx="7184887" cy="4516441"/>
          </a:xfrm>
        </p:spPr>
        <p:txBody>
          <a:bodyPr/>
          <a:lstStyle/>
          <a:p>
            <a:r>
              <a:rPr lang="en-US" sz="2000"/>
              <a:t>Normalizes behavior, evokes </a:t>
            </a:r>
            <a:r>
              <a:rPr lang="en-US" sz="2000" i="1"/>
              <a:t>common humanity </a:t>
            </a:r>
            <a:r>
              <a:rPr lang="en-US" sz="2000"/>
              <a:t>– everyone has </a:t>
            </a:r>
            <a:r>
              <a:rPr lang="en-US" sz="2000" err="1"/>
              <a:t>snaccidents</a:t>
            </a:r>
            <a:r>
              <a:rPr lang="en-US" sz="2000"/>
              <a:t> sometimes and everyone reacts to having them</a:t>
            </a:r>
          </a:p>
          <a:p>
            <a:r>
              <a:rPr lang="en-US" sz="2000"/>
              <a:t>How to use mindfulness strategies to recognize thoughts, feelings, sensations that can trigger food cravings</a:t>
            </a:r>
          </a:p>
          <a:p>
            <a:pPr marL="0" indent="0">
              <a:buNone/>
            </a:pPr>
            <a:endParaRPr lang="en-US" sz="2000"/>
          </a:p>
          <a:p>
            <a:pPr lvl="1"/>
            <a:r>
              <a:rPr lang="en-US" sz="1800"/>
              <a:t>learning to accept, sit with them rather than get rid of them (temporarily) with food</a:t>
            </a:r>
          </a:p>
          <a:p>
            <a:pPr lvl="1"/>
            <a:r>
              <a:rPr lang="en-US" sz="1800"/>
              <a:t>how we relate to feelings often causes more suffering than the feeling itself</a:t>
            </a:r>
          </a:p>
          <a:p>
            <a:r>
              <a:rPr lang="en-US" sz="2000"/>
              <a:t>Learning skills (curiosity, being a scientist) to notice and respond rather than react to them</a:t>
            </a:r>
          </a:p>
          <a:p>
            <a:r>
              <a:rPr lang="en-US" sz="2000"/>
              <a:t>Substitutions to obtain the discovered reward (soothing, connection, engagement, relaxation)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346386" y="163123"/>
            <a:ext cx="883937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Strategies: 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Identifying Habits and Rewards </a:t>
            </a:r>
            <a:endParaRPr lang="en-US" i="1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459" y="131964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latin typeface="Calibri"/>
              <a:cs typeface="Calibri"/>
            </a:endParaRPr>
          </a:p>
          <a:p>
            <a:pPr algn="ctr"/>
            <a:endParaRPr lang="en-US" sz="2400" b="1">
              <a:latin typeface="Helvetica"/>
              <a:cs typeface="Helvetica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927441" y="1663765"/>
            <a:ext cx="9959855" cy="4087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600" i="1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AE952-C488-0573-7B40-97FA9C0F0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11" y="1663765"/>
            <a:ext cx="4989393" cy="279960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922" y="1439565"/>
            <a:ext cx="6230815" cy="4351338"/>
          </a:xfrm>
        </p:spPr>
        <p:txBody>
          <a:bodyPr/>
          <a:lstStyle/>
          <a:p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Eating Not Always About Hunger? </a:t>
            </a:r>
            <a:endParaRPr lang="en-US" sz="18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brains are wired to make associations that help us feel better (in the short term). </a:t>
            </a:r>
            <a:r>
              <a:rPr lang="en-US" sz="1800" i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 can be jerks. </a:t>
            </a:r>
            <a:endParaRPr lang="en-US" sz="1800" i="1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is highly rewarding and readily available to us, and our brains set up </a:t>
            </a:r>
            <a:r>
              <a:rPr lang="en-US" sz="18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 loops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drive us to automatic behaviors when a cue presents itself that is linked to a rewarding routine. </a:t>
            </a:r>
          </a:p>
          <a:p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can get </a:t>
            </a:r>
            <a:r>
              <a:rPr lang="en-US" sz="1800" b="1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curious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cues, and the actual reward, we can change the routine.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Judson Brewer MD PhD’s TED Talk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Charles Duhigg’s “How to Break Habits”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346386" y="163123"/>
            <a:ext cx="8345952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Strategies: </a:t>
            </a:r>
            <a:r>
              <a:rPr lang="en-US" sz="2400" b="1" i="1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HALT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 Practice</a:t>
            </a:r>
            <a:endParaRPr lang="en-US" i="1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459" y="1319644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latin typeface="Calibri"/>
              <a:cs typeface="Calibri"/>
            </a:endParaRPr>
          </a:p>
          <a:p>
            <a:pPr algn="ctr"/>
            <a:endParaRPr lang="en-US" sz="2400" b="1">
              <a:latin typeface="Helvetica"/>
              <a:cs typeface="Helvetica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927441" y="1663765"/>
            <a:ext cx="9959855" cy="4087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600" i="1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824" y="1357697"/>
            <a:ext cx="10935062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When you notice a craving say, “HALT!” and then ask yourself, am I…</a:t>
            </a:r>
            <a:endParaRPr lang="en-US"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4400" b="1">
                <a:latin typeface="Arial"/>
                <a:cs typeface="Arial"/>
              </a:rPr>
              <a:t>H </a:t>
            </a:r>
            <a:r>
              <a:rPr lang="en-US" sz="2400" b="1">
                <a:latin typeface="Arial"/>
                <a:cs typeface="Arial"/>
              </a:rPr>
              <a:t>– Hungry? </a:t>
            </a:r>
            <a:r>
              <a:rPr lang="en-US" sz="2400" i="1">
                <a:latin typeface="Arial"/>
                <a:cs typeface="Arial"/>
              </a:rPr>
              <a:t>When was my last meal/snack?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>
                <a:latin typeface="Arial"/>
                <a:cs typeface="Arial"/>
              </a:rPr>
              <a:t>A </a:t>
            </a:r>
            <a:r>
              <a:rPr lang="en-US" sz="2400" b="1">
                <a:latin typeface="Arial"/>
                <a:cs typeface="Arial"/>
              </a:rPr>
              <a:t>- Angry, Agitated, Annoyed, Anxious? </a:t>
            </a:r>
            <a:r>
              <a:rPr lang="en-US" sz="2400" i="1">
                <a:latin typeface="Arial"/>
                <a:cs typeface="Arial"/>
              </a:rPr>
              <a:t>Do I need to expend some physical energy, or soothe in some other way? Make a list of activities for yourself to have when this strikes.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>
                <a:latin typeface="Arial"/>
                <a:cs typeface="Arial"/>
              </a:rPr>
              <a:t>L</a:t>
            </a:r>
            <a:r>
              <a:rPr lang="en-US" sz="2400" b="1">
                <a:latin typeface="Arial"/>
                <a:cs typeface="Arial"/>
              </a:rPr>
              <a:t> – Lonely (or bored)? </a:t>
            </a:r>
            <a:r>
              <a:rPr lang="en-US" sz="2400" i="1">
                <a:latin typeface="Arial"/>
                <a:cs typeface="Arial"/>
              </a:rPr>
              <a:t>Can I reach out to someone to connect, or have a project/hobby?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4400" b="1">
                <a:latin typeface="Arial"/>
                <a:cs typeface="Arial"/>
              </a:rPr>
              <a:t>T</a:t>
            </a:r>
            <a:r>
              <a:rPr lang="en-US" sz="2400" b="1">
                <a:latin typeface="Arial"/>
                <a:cs typeface="Arial"/>
              </a:rPr>
              <a:t> – Tired? </a:t>
            </a:r>
            <a:r>
              <a:rPr lang="en-US" sz="2400" i="1">
                <a:latin typeface="Arial"/>
                <a:cs typeface="Arial"/>
              </a:rPr>
              <a:t>Do I just need to rest/sleep?</a:t>
            </a:r>
            <a:endParaRPr lang="en-US">
              <a:latin typeface="Arial"/>
              <a:cs typeface="Arial"/>
            </a:endParaRPr>
          </a:p>
          <a:p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9829" cy="1181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1445623" y="-1"/>
            <a:ext cx="10746377" cy="1181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346386" y="163123"/>
            <a:ext cx="83459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How to Encourage Patients to See a Psychologist/BHP</a:t>
            </a:r>
            <a:endParaRPr lang="en-US" sz="2400" dirty="0">
              <a:solidFill>
                <a:schemeClr val="bg1"/>
              </a:solidFill>
              <a:latin typeface="Helvetica"/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3265526" y="1249678"/>
            <a:ext cx="8692348" cy="4502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342900">
              <a:lnSpc>
                <a:spcPct val="100000"/>
              </a:lnSpc>
              <a:spcBef>
                <a:spcPts val="1600"/>
              </a:spcBef>
            </a:pPr>
            <a:r>
              <a:rPr lang="en-US" sz="1800">
                <a:latin typeface="Calibri"/>
                <a:cs typeface="Calibri"/>
              </a:rPr>
              <a:t>If it is difficult for patients to identify Habit Loops or alternatives to HALT on their own, a psychologist or another behavioral health provider can help.</a:t>
            </a:r>
          </a:p>
          <a:p>
            <a:pPr marL="1085850" lvl="1" indent="-342900">
              <a:lnSpc>
                <a:spcPct val="100000"/>
              </a:lnSpc>
              <a:spcBef>
                <a:spcPts val="1600"/>
              </a:spcBef>
            </a:pPr>
            <a:r>
              <a:rPr lang="en-US" sz="1800">
                <a:latin typeface="Calibri"/>
                <a:cs typeface="Calibri"/>
              </a:rPr>
              <a:t>Stress and difficulty sleeping can contribute to weight gain – a psychologist can help unpack what is contributing to stress and sleep problems, which can help with changing habits.</a:t>
            </a:r>
          </a:p>
          <a:p>
            <a:pPr marL="1085850" lvl="1" indent="-342900">
              <a:lnSpc>
                <a:spcPct val="100000"/>
              </a:lnSpc>
              <a:spcBef>
                <a:spcPts val="1600"/>
              </a:spcBef>
            </a:pPr>
            <a:r>
              <a:rPr lang="en-US" sz="1800">
                <a:cs typeface="Calibri"/>
              </a:rPr>
              <a:t>Psychologists can help patients better understand roadblocks and obstacles to weight management and find new solutions – we help people see what's in their blind spots!</a:t>
            </a:r>
          </a:p>
          <a:p>
            <a:pPr marL="1085850" lvl="1" indent="-342900">
              <a:lnSpc>
                <a:spcPct val="100000"/>
              </a:lnSpc>
              <a:spcBef>
                <a:spcPts val="1600"/>
              </a:spcBef>
            </a:pPr>
            <a:r>
              <a:rPr lang="en-US" sz="1800">
                <a:latin typeface="Calibri"/>
                <a:cs typeface="Calibri"/>
              </a:rPr>
              <a:t>Tips for how a psychologist can help: </a:t>
            </a:r>
            <a:r>
              <a:rPr lang="en-US" sz="1800">
                <a:latin typeface="Calibri"/>
                <a:ea typeface="+mn-lt"/>
                <a:cs typeface="+mn-lt"/>
              </a:rPr>
              <a:t> </a:t>
            </a:r>
          </a:p>
          <a:p>
            <a:pPr marL="1200150" lvl="2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1600">
                <a:ea typeface="+mn-lt"/>
                <a:cs typeface="+mn-lt"/>
                <a:hlinkClick r:id="rId3"/>
              </a:rPr>
              <a:t>https://www.apa.org/topics/obesity/weight-control</a:t>
            </a:r>
            <a:endParaRPr lang="en-US" sz="1600">
              <a:cs typeface="Calibri" panose="020F0502020204030204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Calibri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>
              <a:latin typeface="Helvetica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600" i="1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742950" lvl="1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4270" y="1357697"/>
            <a:ext cx="5531789" cy="4351338"/>
          </a:xfrm>
        </p:spPr>
        <p:txBody>
          <a:bodyPr lIns="91440" tIns="45720" rIns="91440" bIns="45720" anchor="t"/>
          <a:lstStyle/>
          <a:p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0"/>
              </a:spcAft>
            </a:pPr>
            <a:endParaRPr lang="en-US"/>
          </a:p>
        </p:txBody>
      </p:sp>
      <p:pic>
        <p:nvPicPr>
          <p:cNvPr id="2" name="Picture 2" descr="Woman in virtual therapy">
            <a:extLst>
              <a:ext uri="{FF2B5EF4-FFF2-40B4-BE49-F238E27FC236}">
                <a16:creationId xmlns:a16="http://schemas.microsoft.com/office/drawing/2014/main" id="{127F0032-BC6C-BB20-C278-6C7E9E440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3" y="1645542"/>
            <a:ext cx="27418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3" y="228601"/>
            <a:ext cx="1154518" cy="1010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2080204" y="228600"/>
            <a:ext cx="9191450" cy="10109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995326" y="368121"/>
            <a:ext cx="7138350" cy="1181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8620" lvl="1" defTabSz="777240">
              <a:spcAft>
                <a:spcPts val="600"/>
              </a:spcAft>
            </a:pPr>
            <a:r>
              <a:rPr lang="en-US" sz="2040" kern="12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marL="388620" lvl="1" defTabSz="777240">
              <a:spcAft>
                <a:spcPts val="600"/>
              </a:spcAft>
            </a:pPr>
            <a:r>
              <a:rPr lang="en-US" sz="2040" kern="12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AHWC Programs and Resources</a:t>
            </a:r>
            <a:endParaRPr lang="en-US" sz="153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844146" y="1357301"/>
            <a:ext cx="10427900" cy="1072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77240">
              <a:spcAft>
                <a:spcPts val="600"/>
              </a:spcAft>
            </a:pPr>
            <a:endParaRPr lang="en-US" sz="1530" kern="12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algn="ctr" defTabSz="777240">
              <a:spcAft>
                <a:spcPts val="600"/>
              </a:spcAft>
            </a:pPr>
            <a:endParaRPr lang="en-US" sz="2040" b="1" kern="120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1637000" y="1651630"/>
            <a:ext cx="8518732" cy="4028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1360" i="1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53" y="1321326"/>
            <a:ext cx="10761180" cy="5333384"/>
          </a:xfrm>
        </p:spPr>
        <p:txBody>
          <a:bodyPr lIns="91440" tIns="45720" rIns="91440" bIns="45720" anchor="t"/>
          <a:lstStyle/>
          <a:p>
            <a:pPr marL="0" indent="0" defTabSz="777240">
              <a:spcBef>
                <a:spcPts val="850"/>
              </a:spcBef>
              <a:buNone/>
            </a:pP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(Self-Pay)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Weight Loss 4 Life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51510" lvl="1" indent="-194310" defTabSz="777240">
              <a:spcBef>
                <a:spcPts val="850"/>
              </a:spcBef>
            </a:pPr>
            <a:r>
              <a:rPr lang="en-US" sz="1800"/>
              <a:t>3 or 6 month subscription</a:t>
            </a:r>
          </a:p>
          <a:p>
            <a:pPr marL="651510" lvl="1" indent="-194310" defTabSz="777240">
              <a:spcBef>
                <a:spcPts val="850"/>
              </a:spcBef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$199 or $299</a:t>
            </a:r>
          </a:p>
          <a:p>
            <a:r>
              <a:rPr lang="en-US" sz="2400">
                <a:hlinkClick r:id="rId4"/>
              </a:rPr>
              <a:t>My New Weigh</a:t>
            </a:r>
            <a:endParaRPr lang="en-US" sz="2400"/>
          </a:p>
          <a:p>
            <a:pPr lvl="1"/>
            <a:r>
              <a:rPr lang="en-US" sz="2000"/>
              <a:t>20 week medically supervised meal replacement program</a:t>
            </a:r>
          </a:p>
          <a:p>
            <a:pPr lvl="1"/>
            <a:r>
              <a:rPr lang="en-US" sz="2000"/>
              <a:t>Virtual meetings</a:t>
            </a:r>
          </a:p>
          <a:p>
            <a:pPr lvl="1"/>
            <a:r>
              <a:rPr lang="en-US" sz="2000"/>
              <a:t>$999</a:t>
            </a:r>
            <a:endParaRPr lang="en-US" sz="2000">
              <a:cs typeface="Calibri"/>
            </a:endParaRPr>
          </a:p>
          <a:p>
            <a:r>
              <a:rPr lang="en-US" sz="2400">
                <a:cs typeface="Calibri"/>
                <a:hlinkClick r:id="rId5"/>
              </a:rPr>
              <a:t>Stress Eating Workshop</a:t>
            </a:r>
          </a:p>
          <a:p>
            <a:pPr lvl="1"/>
            <a:r>
              <a:rPr lang="en-US" sz="1800">
                <a:cs typeface="Calibri"/>
              </a:rPr>
              <a:t>4 week virtual program</a:t>
            </a:r>
          </a:p>
          <a:p>
            <a:pPr lvl="1"/>
            <a:r>
              <a:rPr lang="en-US" sz="1800">
                <a:cs typeface="Calibri"/>
              </a:rPr>
              <a:t>$149</a:t>
            </a:r>
          </a:p>
        </p:txBody>
      </p:sp>
    </p:spTree>
    <p:extLst>
      <p:ext uri="{BB962C8B-B14F-4D97-AF65-F5344CB8AC3E}">
        <p14:creationId xmlns:p14="http://schemas.microsoft.com/office/powerpoint/2010/main" val="25475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3" y="228601"/>
            <a:ext cx="1154518" cy="1010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2080204" y="228600"/>
            <a:ext cx="9191450" cy="10109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995326" y="368121"/>
            <a:ext cx="7138350" cy="1181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8620" lvl="1" defTabSz="777240">
              <a:spcAft>
                <a:spcPts val="600"/>
              </a:spcAft>
            </a:pPr>
            <a:r>
              <a:rPr lang="en-US" sz="2040" kern="12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marL="388620" lvl="1" defTabSz="777240">
              <a:spcAft>
                <a:spcPts val="600"/>
              </a:spcAft>
            </a:pPr>
            <a:r>
              <a:rPr lang="en-US" sz="2040" kern="12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AHWC Programs and Resources</a:t>
            </a:r>
            <a:endParaRPr lang="en-US" sz="153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844146" y="1357301"/>
            <a:ext cx="10427900" cy="1072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77240">
              <a:spcAft>
                <a:spcPts val="600"/>
              </a:spcAft>
            </a:pPr>
            <a:endParaRPr lang="en-US" sz="1530" kern="12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algn="ctr" defTabSz="777240">
              <a:spcAft>
                <a:spcPts val="600"/>
              </a:spcAft>
            </a:pPr>
            <a:endParaRPr lang="en-US" sz="2040" b="1" kern="120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1637000" y="1651630"/>
            <a:ext cx="8518732" cy="4028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1360" i="1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51" y="1711772"/>
            <a:ext cx="10761180" cy="3469318"/>
          </a:xfrm>
        </p:spPr>
        <p:txBody>
          <a:bodyPr lIns="91440" tIns="45720" rIns="91440" bIns="45720" anchor="t"/>
          <a:lstStyle/>
          <a:p>
            <a:pPr marL="0" indent="0" defTabSz="777240">
              <a:buNone/>
            </a:pPr>
            <a:r>
              <a:rPr lang="en-US" sz="2400" b="1"/>
              <a:t>Individual Appointments (Covered by Insurance)</a:t>
            </a:r>
            <a:endParaRPr lang="en-US" sz="2400"/>
          </a:p>
          <a:p>
            <a:pPr marL="342900" indent="-342900" defTabSz="777240">
              <a:buFont typeface="Arial"/>
              <a:buChar char="•"/>
            </a:pPr>
            <a:r>
              <a:rPr lang="en-US" sz="2400"/>
              <a:t>Providers in Clinic </a:t>
            </a:r>
            <a:r>
              <a:rPr lang="en-US" sz="2400" kern="1200">
                <a:latin typeface="+mn-lt"/>
                <a:ea typeface="+mn-ea"/>
                <a:cs typeface="+mn-cs"/>
              </a:rPr>
              <a:t>(</a:t>
            </a:r>
            <a:r>
              <a:rPr lang="en-US" sz="2400"/>
              <a:t>4 MDs, 2 NPs</a:t>
            </a:r>
            <a:r>
              <a:rPr lang="en-US" sz="2400" kern="1200">
                <a:latin typeface="+mn-lt"/>
                <a:ea typeface="+mn-ea"/>
                <a:cs typeface="+mn-cs"/>
              </a:rPr>
              <a:t>)</a:t>
            </a:r>
            <a:r>
              <a:rPr lang="en-US" sz="2400"/>
              <a:t> will see patients first, often refer to me for behavioral/emotional issues and support with managing stress, exploring habits, changing behaviors</a:t>
            </a:r>
            <a:endParaRPr lang="en-US" sz="2400">
              <a:cs typeface="Calibri"/>
            </a:endParaRPr>
          </a:p>
          <a:p>
            <a:pPr marL="342900" indent="-342900" defTabSz="777240">
              <a:buFont typeface="Arial"/>
              <a:buChar char="•"/>
            </a:pPr>
            <a:r>
              <a:rPr lang="en-US" sz="2400">
                <a:cs typeface="Calibri"/>
              </a:rPr>
              <a:t>EPIC referrals:</a:t>
            </a:r>
            <a:endParaRPr lang="en-US" sz="2400" kern="1200">
              <a:latin typeface="+mn-lt"/>
              <a:cs typeface="Calibri"/>
            </a:endParaRPr>
          </a:p>
          <a:p>
            <a:pPr marL="800100" lvl="1" indent="-342900" defTabSz="777240">
              <a:buFont typeface="Arial"/>
              <a:buChar char="•"/>
            </a:pPr>
            <a:r>
              <a:rPr lang="en-US" sz="1800">
                <a:cs typeface="Calibri"/>
              </a:rPr>
              <a:t>AMB Ref to Weight Management – CU AMC Health and Wellness (Physicians, NP's)</a:t>
            </a:r>
          </a:p>
          <a:p>
            <a:pPr marL="800100" lvl="1" indent="-342900" defTabSz="777240">
              <a:buFont typeface="Arial"/>
              <a:buChar char="•"/>
            </a:pPr>
            <a:r>
              <a:rPr lang="en-US" sz="1800">
                <a:cs typeface="Calibri"/>
              </a:rPr>
              <a:t>AMB Ref to Psychology – AHWC – Wellness Center (just me – Liz Chamberlain, PhD)</a:t>
            </a:r>
          </a:p>
          <a:p>
            <a:pPr marL="1257300" lvl="2" indent="-342900" defTabSz="777240">
              <a:buFont typeface="Arial"/>
              <a:buChar char="•"/>
            </a:pPr>
            <a:r>
              <a:rPr lang="en-US" sz="1400">
                <a:cs typeface="Calibri"/>
              </a:rPr>
              <a:t>Currently booked into August</a:t>
            </a:r>
          </a:p>
          <a:p>
            <a:pPr marL="800100" lvl="1" indent="-342900" defTabSz="777240">
              <a:buFont typeface="Arial"/>
              <a:buChar char="•"/>
            </a:pPr>
            <a:endParaRPr lang="en-US" sz="1200">
              <a:cs typeface="Calibri"/>
            </a:endParaRPr>
          </a:p>
          <a:p>
            <a:pPr marL="0" indent="0" defTabSz="777240">
              <a:buNone/>
            </a:pPr>
            <a:endParaRPr lang="en-US">
              <a:cs typeface="Calibri"/>
            </a:endParaRPr>
          </a:p>
          <a:p>
            <a:pPr marL="0" indent="0" defTabSz="77724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3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57B17-170A-7146-8872-61AC773C4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3" y="228601"/>
            <a:ext cx="1154518" cy="1010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BE2CAB-E6D0-BC41-AD70-BEBC46D246D0}"/>
              </a:ext>
            </a:extLst>
          </p:cNvPr>
          <p:cNvSpPr/>
          <p:nvPr/>
        </p:nvSpPr>
        <p:spPr>
          <a:xfrm>
            <a:off x="2080204" y="228600"/>
            <a:ext cx="9191450" cy="10109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AFB7-95A1-6A4B-8596-CCF08BD5254A}"/>
              </a:ext>
            </a:extLst>
          </p:cNvPr>
          <p:cNvSpPr txBox="1"/>
          <p:nvPr/>
        </p:nvSpPr>
        <p:spPr>
          <a:xfrm>
            <a:off x="1995326" y="368121"/>
            <a:ext cx="7138350" cy="1181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8620" lvl="1" defTabSz="777240">
              <a:spcAft>
                <a:spcPts val="600"/>
              </a:spcAft>
            </a:pPr>
            <a:r>
              <a:rPr lang="en-US" sz="2040" kern="12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Stress Eating and Resources for PATHWEIGH</a:t>
            </a:r>
          </a:p>
          <a:p>
            <a:pPr marL="388620" lvl="1" defTabSz="777240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Helvetica"/>
                <a:ea typeface="+mn-lt"/>
                <a:cs typeface="Calibri"/>
              </a:rPr>
              <a:t>External Resources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2429-9653-0D48-B3AF-E9C6F6E37658}"/>
              </a:ext>
            </a:extLst>
          </p:cNvPr>
          <p:cNvSpPr txBox="1"/>
          <p:nvPr/>
        </p:nvSpPr>
        <p:spPr>
          <a:xfrm>
            <a:off x="844146" y="1357301"/>
            <a:ext cx="10427900" cy="1072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77240">
              <a:spcAft>
                <a:spcPts val="600"/>
              </a:spcAft>
            </a:pPr>
            <a:endParaRPr lang="en-US" sz="1530" kern="12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pPr algn="ctr" defTabSz="777240">
              <a:spcAft>
                <a:spcPts val="600"/>
              </a:spcAft>
            </a:pPr>
            <a:endParaRPr lang="en-US" sz="2040" b="1" kern="1200">
              <a:solidFill>
                <a:schemeClr val="tx1"/>
              </a:solidFill>
              <a:latin typeface="Helvetica"/>
              <a:ea typeface="+mn-ea"/>
              <a:cs typeface="Helvetica"/>
            </a:endParaRPr>
          </a:p>
          <a:p>
            <a:pPr algn="ctr"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816A22D-E75C-9445-AFDB-287388C37379}"/>
              </a:ext>
            </a:extLst>
          </p:cNvPr>
          <p:cNvSpPr txBox="1">
            <a:spLocks/>
          </p:cNvSpPr>
          <p:nvPr/>
        </p:nvSpPr>
        <p:spPr>
          <a:xfrm>
            <a:off x="1637000" y="1651630"/>
            <a:ext cx="8518732" cy="4028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1360" i="1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631508" lvl="1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 defTabSz="777240">
              <a:lnSpc>
                <a:spcPct val="100000"/>
              </a:lnSpc>
              <a:spcBef>
                <a:spcPts val="1360"/>
              </a:spcBef>
              <a:buNone/>
            </a:pPr>
            <a:endParaRPr lang="en-US" sz="2040" kern="1200">
              <a:solidFill>
                <a:schemeClr val="tx1"/>
              </a:solidFill>
              <a:latin typeface="Helvetica Neue"/>
              <a:ea typeface="+mn-ea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2400">
              <a:latin typeface="Helvetica Neue"/>
              <a:cs typeface="Calibri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8A79D-1D72-453E-4646-07F1EC13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53" y="1321326"/>
            <a:ext cx="10761180" cy="5333384"/>
          </a:xfrm>
        </p:spPr>
        <p:txBody>
          <a:bodyPr lIns="91440" tIns="45720" rIns="91440" bIns="45720" anchor="t"/>
          <a:lstStyle/>
          <a:p>
            <a:pPr defTabSz="777240"/>
            <a:r>
              <a:rPr lang="en-US" sz="2400">
                <a:cs typeface="Calibri"/>
              </a:rPr>
              <a:t>Habits and Cravings</a:t>
            </a:r>
            <a:endParaRPr lang="en-US"/>
          </a:p>
          <a:p>
            <a:pPr lvl="1" defTabSz="777240"/>
            <a:r>
              <a:rPr lang="en-US" sz="2000">
                <a:cs typeface="Calibri"/>
              </a:rPr>
              <a:t>Jud Brewer, MD PhD</a:t>
            </a:r>
          </a:p>
          <a:p>
            <a:pPr lvl="1" defTabSz="777240"/>
            <a:r>
              <a:rPr lang="en-US" sz="2000">
                <a:cs typeface="Calibri"/>
                <a:hlinkClick r:id="rId3"/>
              </a:rPr>
              <a:t>www.drjud.com</a:t>
            </a:r>
            <a:endParaRPr lang="en-US" sz="2000">
              <a:cs typeface="Calibri"/>
            </a:endParaRPr>
          </a:p>
          <a:p>
            <a:pPr marL="457200" lvl="1" indent="0" defTabSz="777240">
              <a:buNone/>
            </a:pPr>
            <a:endParaRPr lang="en-US" sz="2000">
              <a:cs typeface="Calibri"/>
            </a:endParaRPr>
          </a:p>
          <a:p>
            <a:pPr defTabSz="777240"/>
            <a:r>
              <a:rPr lang="en-US" sz="2400">
                <a:cs typeface="Calibri"/>
              </a:rPr>
              <a:t>Holiday Eating/HALT</a:t>
            </a:r>
          </a:p>
          <a:p>
            <a:pPr lvl="1" defTabSz="777240"/>
            <a:r>
              <a:rPr lang="en-US" sz="2000">
                <a:latin typeface="Calibri"/>
                <a:cs typeface="Calibri"/>
              </a:rPr>
              <a:t>Liz Chamberlain, PhD</a:t>
            </a:r>
          </a:p>
          <a:p>
            <a:pPr lvl="1" defTabSz="777240"/>
            <a:r>
              <a:rPr lang="en-US" sz="1600">
                <a:solidFill>
                  <a:srgbClr val="0563C1"/>
                </a:solidFill>
                <a:latin typeface="Arial"/>
                <a:cs typeface="Arial"/>
                <a:hlinkClick r:id="rId4"/>
              </a:rPr>
              <a:t>CU Medicine article and video about overeating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 defTabSz="777240">
              <a:buNone/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  <a:p>
            <a:pPr defTabSz="777240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Mindful Self Compassion</a:t>
            </a:r>
          </a:p>
          <a:p>
            <a:pPr lvl="1" defTabSz="77724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Kristin Neff, PhD</a:t>
            </a:r>
          </a:p>
          <a:p>
            <a:pPr lvl="1" defTabSz="777240"/>
            <a:r>
              <a:rPr lang="en-US" sz="2000">
                <a:latin typeface="Calibri"/>
                <a:cs typeface="Calibri"/>
                <a:hlinkClick r:id="rId5"/>
              </a:rPr>
              <a:t>www.self-compassion.org</a:t>
            </a:r>
            <a:endParaRPr lang="en-US" sz="2000">
              <a:latin typeface="Calibri"/>
              <a:cs typeface="Calibri"/>
            </a:endParaRPr>
          </a:p>
          <a:p>
            <a:pPr marL="457200" lvl="1" indent="0" defTabSz="777240">
              <a:buNone/>
            </a:pPr>
            <a:endParaRPr lang="en-US" sz="2000">
              <a:latin typeface="Calibri"/>
              <a:cs typeface="Calibri"/>
            </a:endParaRPr>
          </a:p>
          <a:p>
            <a:pPr defTabSz="777240"/>
            <a:endParaRPr lang="en-US" sz="2400">
              <a:latin typeface="Calibri"/>
              <a:cs typeface="Calibri"/>
            </a:endParaRPr>
          </a:p>
          <a:p>
            <a:pPr marL="0" indent="0" defTabSz="777240">
              <a:buNone/>
            </a:pP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1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bd27e6-9db1-457c-b557-49d6049475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C47F1F3833E428C22855E1EACD4D9" ma:contentTypeVersion="13" ma:contentTypeDescription="Create a new document." ma:contentTypeScope="" ma:versionID="9371fb4ace32020269f241b1baaf512b">
  <xsd:schema xmlns:xsd="http://www.w3.org/2001/XMLSchema" xmlns:xs="http://www.w3.org/2001/XMLSchema" xmlns:p="http://schemas.microsoft.com/office/2006/metadata/properties" xmlns:ns3="2fbd27e6-9db1-457c-b557-49d604947546" xmlns:ns4="dae8dc7a-afc0-4019-97f8-4babf9c58c02" targetNamespace="http://schemas.microsoft.com/office/2006/metadata/properties" ma:root="true" ma:fieldsID="548271d276499316ba64fcc3c7818f51" ns3:_="" ns4:_="">
    <xsd:import namespace="2fbd27e6-9db1-457c-b557-49d604947546"/>
    <xsd:import namespace="dae8dc7a-afc0-4019-97f8-4babf9c58c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d27e6-9db1-457c-b557-49d604947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8dc7a-afc0-4019-97f8-4babf9c58c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A315FB-68E8-4895-82C5-AD99F20CD486}">
  <ds:schemaRefs>
    <ds:schemaRef ds:uri="2fbd27e6-9db1-457c-b557-49d604947546"/>
    <ds:schemaRef ds:uri="dae8dc7a-afc0-4019-97f8-4babf9c58c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F0AC73-3CE6-413A-A792-25220AF74CF6}">
  <ds:schemaRefs>
    <ds:schemaRef ds:uri="2fbd27e6-9db1-457c-b557-49d604947546"/>
    <ds:schemaRef ds:uri="dae8dc7a-afc0-4019-97f8-4babf9c58c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764D3A-FAFC-4ED2-95CC-67DD8A8798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787</Words>
  <Application>Microsoft Office PowerPoint</Application>
  <PresentationFormat>Widescreen</PresentationFormat>
  <Paragraphs>152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Light</vt:lpstr>
      <vt:lpstr>Helvetica Neue</vt:lpstr>
      <vt:lpstr>Helvetica Neue Medium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Katherine</dc:creator>
  <cp:lastModifiedBy>Williams, Johnny</cp:lastModifiedBy>
  <cp:revision>5</cp:revision>
  <cp:lastPrinted>2022-07-14T21:43:37Z</cp:lastPrinted>
  <dcterms:created xsi:type="dcterms:W3CDTF">2019-10-18T17:50:24Z</dcterms:created>
  <dcterms:modified xsi:type="dcterms:W3CDTF">2023-05-05T19:26:26Z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0x010100448C47F1F3833E428C22855E1EACD4D9</vt:lpwstr>
  </property>
</Properties>
</file>