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1AD54A-3B08-4239-BD32-8025E5CB2C93}" v="4" dt="2023-01-27T00:52:31.791"/>
    <p1510:client id="{5702D73E-12B8-4706-8CD4-20C1D4F49382}" v="19" dt="2023-01-23T23:48:36.936"/>
    <p1510:client id="{E0EF7C7C-5922-4A49-A729-A09CDB5B988E}" v="151" dt="2023-01-27T00:16:21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BE00-D8F6-AE2F-4209-9810DDC74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7B0BF-C702-B597-C245-17E79FAC6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B6AE5-3220-291B-0730-9716DB67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54DE5-4484-14B5-535C-3EAE893B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9577C-ACB0-13B1-448A-CD834A7C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4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53FCD-8372-620B-660D-0E5CC080A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ADE79C-DE5D-8752-7343-062F20985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94B09-C86A-7E44-397A-054387DAC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26CC2-3355-3EEB-DA85-5FEE2A0D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B558C-EED5-5140-8F48-CB8C3C94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77B95-CDBE-FC8B-E862-0DDDDA711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EC796-700A-27A1-06B5-7AB7F41F1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1F683-ABC2-8FD5-3EDA-401E2382B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27BD1-0E2F-B82A-F414-806A50BA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4ABBB-C12A-0C7D-ED37-AC6DD7EE1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9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4BC6-244D-F516-EE23-80C7B4BBE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CF456-F9E1-F11A-7CF2-DFDF9E7F9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3BA55-AF09-9F86-0194-2478E5196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89882-D6BD-3DD6-A4B2-ED04BC97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FD727-D5B0-D4C7-2231-A03B4E5F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7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D949-BD6A-3EA7-37F2-9AD5C2F3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9C9CD-0FFA-D84F-9618-3CAD8D1B2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78691-5E7E-8929-38E3-A46CCF633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C7EBD-BC8F-1FE0-9C8E-1A9B9326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A1F5-AC8B-2AB7-AE7D-68582709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9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472DE-1FBC-DE0B-9F5E-2CDAA5DCF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D19C5-F9B4-968C-2E3E-81C98F9D3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2A500-F996-6760-EFDD-CBD13C19E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9DA9E-6A72-11D4-5302-53A3DDD6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77BC3-62DD-6BE9-05EC-9F0BEE3D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AB038-124A-8D68-962C-38F11022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2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BACA2-2101-BFC1-E3F1-6730E71B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1BFAB-6F34-020D-306C-EE5FDDADB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DC1BA-3956-F1BC-5B07-5B1104D2F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71EEE-BFFF-6988-B5CE-BE3019AAC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BAB62-82E9-0002-BEA7-E24CA5B6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9285B3-DD3A-8680-BC56-94396489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EBA0D7-CCD2-FC91-6CBF-E9E59539F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3F75BE-DFDB-0AB8-65F5-2490FA83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A4F7-D6ED-8340-0CC7-813D4E6FD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D1326-8881-A5BF-FF51-7421A71B1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0360F-C48E-772A-D630-76217E55B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C85054-B2FD-6FC6-5E17-58BC62BC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5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55CFD2-C0C5-D018-0CB8-94989A77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8AA32-0DDD-09A7-D45C-09485641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49D6A-994E-1B9A-962C-76855FAF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3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D6FC8-9F43-CCF7-6EA6-EBC6F8F3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55534-3C8A-D3AA-01DF-B2F81327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D66E8-E4E0-4EA8-D10B-46C7F4370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D1BF8-A872-697D-5E90-910D1A62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0B210-4A62-F6DC-FBC5-02DCA922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524B73-A69F-0B20-648F-69B62CAC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A906-D4E6-36D7-107A-B196F1FD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5C217A-274C-2DBA-F627-B8CB21F03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E9CE7-B8BD-BE45-0AC5-6573583FF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5003B-C9EC-24F9-2494-37EAB4F0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17A3C-8585-A88E-2836-E9885DB0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AE186-34A0-D47C-9C2C-F2441DD2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9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042EEE-19B7-341E-70DF-C4F321D55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DE859-D42B-895B-C10B-E6002F840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F1957-8164-90DF-E079-AC15DE197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556A2-F590-48DD-9FE6-E239C590DAD6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1C4D1-A6FE-6A3F-4D70-47152F40D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D8D17-E003-4F5B-D7FF-8367F45F3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7597-9223-4A8C-99D2-4624D2CB8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2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49D98-F523-88C8-841E-9B10C6B36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Learning Community January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8F3D-B5B6-1630-48C5-F559DDD22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9367" y="5490971"/>
            <a:ext cx="3408555" cy="873612"/>
          </a:xfrm>
        </p:spPr>
        <p:txBody>
          <a:bodyPr anchor="ctr">
            <a:normAutofit fontScale="77500" lnSpcReduction="20000"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Led by:</a:t>
            </a:r>
          </a:p>
          <a:p>
            <a:r>
              <a:rPr lang="en-US" sz="2000" dirty="0">
                <a:solidFill>
                  <a:srgbClr val="FFFFFF"/>
                </a:solidFill>
              </a:rPr>
              <a:t>Dr. Lauren Tolle, </a:t>
            </a:r>
            <a:r>
              <a:rPr lang="en-US" sz="2000" dirty="0" err="1">
                <a:solidFill>
                  <a:srgbClr val="FFFFFF"/>
                </a:solidFill>
              </a:rPr>
              <a:t>Ph.D</a:t>
            </a:r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Dr. Seth Kramer, D.O.</a:t>
            </a:r>
          </a:p>
        </p:txBody>
      </p:sp>
      <p:pic>
        <p:nvPicPr>
          <p:cNvPr id="5" name="Picture 4" descr="A picture containing text">
            <a:extLst>
              <a:ext uri="{FF2B5EF4-FFF2-40B4-BE49-F238E27FC236}">
                <a16:creationId xmlns:a16="http://schemas.microsoft.com/office/drawing/2014/main" id="{32E81C7C-B80D-7642-9E44-2A2AB354F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35" y="1758346"/>
            <a:ext cx="11327549" cy="178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8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30B26A-1260-6531-DDFC-A06BC028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55" y="640080"/>
            <a:ext cx="3630306" cy="561323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Topic: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EPIC Updates and how to support your patient’s goals for the New Year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28BF410-8C5F-06EB-219B-9A37919B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121" y="1627494"/>
            <a:ext cx="6848715" cy="3603009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/>
              <a:t>Agenda</a:t>
            </a:r>
          </a:p>
          <a:p>
            <a:r>
              <a:rPr lang="en-US" sz="2400" dirty="0"/>
              <a:t>Introduction/Welcome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General Updates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EPIC Updates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New Years Resolutions Support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Q/A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ED672E1-895D-405B-9E75-26BC18268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85" y="6196729"/>
            <a:ext cx="4198551" cy="66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1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30B26A-1260-6531-DDFC-A06BC028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55" y="640080"/>
            <a:ext cx="3630306" cy="561323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Topic: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General Updates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28BF410-8C5F-06EB-219B-9A37919B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9912" y="208127"/>
            <a:ext cx="7098924" cy="4786954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200" dirty="0"/>
              <a:t>General Updates</a:t>
            </a:r>
          </a:p>
          <a:p>
            <a:pPr marL="0" indent="0" algn="ctr">
              <a:buNone/>
            </a:pPr>
            <a:endParaRPr lang="en-US" sz="3200" dirty="0"/>
          </a:p>
          <a:p>
            <a:r>
              <a:rPr lang="en-US" sz="2400" dirty="0"/>
              <a:t>Cohort Three of PATHWEIGH goes live on March 17</a:t>
            </a:r>
            <a:r>
              <a:rPr lang="en-US" sz="2400" baseline="30000" dirty="0"/>
              <a:t>th</a:t>
            </a:r>
            <a:r>
              <a:rPr lang="en-US" sz="2400" dirty="0"/>
              <a:t>, 2023</a:t>
            </a:r>
          </a:p>
          <a:p>
            <a:pPr lvl="1"/>
            <a:r>
              <a:rPr lang="en-US" sz="2000" dirty="0"/>
              <a:t>A total of 57 UC Health, CU Medicine and HOPD clinics will have the ability to schedule a weight prioritized visit</a:t>
            </a:r>
          </a:p>
          <a:p>
            <a:pPr lvl="2"/>
            <a:r>
              <a:rPr lang="en-US" sz="1600" dirty="0"/>
              <a:t>If you have a clinic that is also in Cohort Three, please reach out to Johnny (Johnny.Williams@CUAnschutz.edu) to get your clinics introduction to PATHWEIGH Meeting Scheduled</a:t>
            </a:r>
          </a:p>
          <a:p>
            <a:pPr marL="914400" lvl="2" indent="0">
              <a:buNone/>
            </a:pPr>
            <a:endParaRPr lang="en-US" sz="2000" dirty="0"/>
          </a:p>
          <a:p>
            <a:r>
              <a:rPr lang="en-US" sz="2400" dirty="0"/>
              <a:t>If you would like to help support the implementation of weight management in a primary care setting, please reach out to Johnny for more information</a:t>
            </a:r>
          </a:p>
          <a:p>
            <a:pPr lvl="1"/>
            <a:r>
              <a:rPr lang="en-US" sz="2000" dirty="0"/>
              <a:t>If your clinic is in Cohort One (2021 implementation) we are asking to conduct interviews to explore if weight-prioritized visits take more time than non weight-prioritized visits</a:t>
            </a:r>
          </a:p>
          <a:p>
            <a:pPr lvl="1"/>
            <a:r>
              <a:rPr lang="en-US" sz="2000" dirty="0"/>
              <a:t>If your clinic is in Cohort Two (2022 implementation) we are asking for permission to visit your clinic to understand how patients body language changes while in a weight prioritized visit</a:t>
            </a:r>
          </a:p>
          <a:p>
            <a:pPr marL="914400" lvl="2" indent="0">
              <a:buNone/>
            </a:pPr>
            <a:endParaRPr lang="en-US" sz="16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ED672E1-895D-405B-9E75-26BC18268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85" y="6196729"/>
            <a:ext cx="4198551" cy="66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4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30B26A-1260-6531-DDFC-A06BC028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55" y="640080"/>
            <a:ext cx="3630306" cy="561323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Topic: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EPIC Updates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28BF410-8C5F-06EB-219B-9A37919B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121" y="1627494"/>
            <a:ext cx="6848715" cy="36030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EPIC Updates</a:t>
            </a:r>
          </a:p>
          <a:p>
            <a:r>
              <a:rPr lang="en-US" sz="2400" dirty="0"/>
              <a:t>Seth to show EPIC screenshots</a:t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ED672E1-895D-405B-9E75-26BC18268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85" y="6196729"/>
            <a:ext cx="4198551" cy="66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52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30B26A-1260-6531-DDFC-A06BC028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55" y="640080"/>
            <a:ext cx="3630306" cy="561323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Topic: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EPIC Updates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28BF410-8C5F-06EB-219B-9A37919B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121" y="1627494"/>
            <a:ext cx="6848715" cy="36030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EPIC Updates</a:t>
            </a:r>
          </a:p>
          <a:p>
            <a:r>
              <a:rPr lang="en-US" sz="2400" dirty="0"/>
              <a:t>Seth to show EPIC screenshots</a:t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ED672E1-895D-405B-9E75-26BC18268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85" y="6196729"/>
            <a:ext cx="4198551" cy="66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8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30B26A-1260-6531-DDFC-A06BC028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55" y="640080"/>
            <a:ext cx="3630306" cy="561323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Topic: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How to support your patient’s goals for the New Year – or why NY resolutions don't work – and what to encourage instead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28BF410-8C5F-06EB-219B-9A37919B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121" y="1627494"/>
            <a:ext cx="6848715" cy="36030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New Years Resolutions Support</a:t>
            </a:r>
          </a:p>
          <a:p>
            <a:pPr marL="0" indent="0" algn="ctr">
              <a:buNone/>
            </a:pP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Lauren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ED672E1-895D-405B-9E75-26BC18268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85" y="6196729"/>
            <a:ext cx="4198551" cy="661271"/>
          </a:xfrm>
          <a:prstGeom prst="rect">
            <a:avLst/>
          </a:prstGeom>
        </p:spPr>
      </p:pic>
      <p:pic>
        <p:nvPicPr>
          <p:cNvPr id="2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F26EC417-0BBA-FDF3-35BE-25AEA5AF0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502" y="3955"/>
            <a:ext cx="6495326" cy="598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7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30B26A-1260-6531-DDFC-A06BC028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55" y="640080"/>
            <a:ext cx="3630306" cy="561323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Topic: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How to support your patient’s goals for the New Year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28BF410-8C5F-06EB-219B-9A37919B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121" y="1627494"/>
            <a:ext cx="6848715" cy="36030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Why don't New Year's Resolutions stick?</a:t>
            </a:r>
            <a:endParaRPr lang="en-US" dirty="0"/>
          </a:p>
          <a:p>
            <a:r>
              <a:rPr lang="en-US" sz="3200" dirty="0">
                <a:cs typeface="Calibri"/>
              </a:rPr>
              <a:t>Too vague</a:t>
            </a:r>
          </a:p>
          <a:p>
            <a:r>
              <a:rPr lang="en-US" sz="3200" dirty="0">
                <a:cs typeface="Calibri"/>
              </a:rPr>
              <a:t>too much too soon</a:t>
            </a:r>
            <a:endParaRPr lang="en-US" dirty="0">
              <a:cs typeface="Calibri"/>
            </a:endParaRPr>
          </a:p>
          <a:p>
            <a:r>
              <a:rPr lang="en-US" sz="3200" dirty="0">
                <a:cs typeface="Calibri"/>
              </a:rPr>
              <a:t>no real "why"</a:t>
            </a:r>
            <a:endParaRPr lang="en-US">
              <a:cs typeface="Calibri"/>
            </a:endParaRP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ED672E1-895D-405B-9E75-26BC18268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85" y="6196729"/>
            <a:ext cx="4198551" cy="66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0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59457-044E-5D13-3D8B-EB2597D09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to do instead – slow and steady wins the race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BD757-CEB6-35E6-6D10-D1E00A81B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>
                <a:cs typeface="Calibri" panose="020F0502020204030204"/>
              </a:rPr>
              <a:t>Eliminate friction</a:t>
            </a:r>
          </a:p>
          <a:p>
            <a:pPr marL="514350" indent="-514350">
              <a:buAutoNum type="arabicPeriod"/>
            </a:pPr>
            <a:r>
              <a:rPr lang="en-US">
                <a:cs typeface="Calibri" panose="020F0502020204030204"/>
              </a:rPr>
              <a:t>Stacking habits</a:t>
            </a:r>
            <a:endParaRPr lang="en-US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 panose="020F0502020204030204"/>
              </a:rPr>
              <a:t>Temptation bundling</a:t>
            </a:r>
          </a:p>
          <a:p>
            <a:pPr marL="514350" indent="-514350">
              <a:buAutoNum type="arabicPeriod"/>
            </a:pPr>
            <a:r>
              <a:rPr lang="en-US">
                <a:cs typeface="Calibri" panose="020F0502020204030204"/>
              </a:rPr>
              <a:t>Rinse and repeat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4" name="Picture 4" descr="A picture containing cat, floor, mammal, lagomorph&#10;&#10;Description automatically generated">
            <a:extLst>
              <a:ext uri="{FF2B5EF4-FFF2-40B4-BE49-F238E27FC236}">
                <a16:creationId xmlns:a16="http://schemas.microsoft.com/office/drawing/2014/main" id="{F45D9945-5CE6-73C7-696E-C543FC6B5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658335"/>
            <a:ext cx="5260693" cy="294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4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49D98-F523-88C8-841E-9B10C6B36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8F3D-B5B6-1630-48C5-F559DDD22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5296" y="5385500"/>
            <a:ext cx="3947343" cy="1264671"/>
          </a:xfrm>
        </p:spPr>
        <p:txBody>
          <a:bodyPr anchor="ctr">
            <a:normAutofit fontScale="25000" lnSpcReduction="20000"/>
          </a:bodyPr>
          <a:lstStyle/>
          <a:p>
            <a:endParaRPr lang="en-US" sz="8000" dirty="0">
              <a:solidFill>
                <a:srgbClr val="FFFFFF"/>
              </a:solidFill>
            </a:endParaRPr>
          </a:p>
          <a:p>
            <a:r>
              <a:rPr lang="en-US" sz="8000" dirty="0">
                <a:solidFill>
                  <a:srgbClr val="FFFFFF"/>
                </a:solidFill>
              </a:rPr>
              <a:t>Contact us at </a:t>
            </a:r>
          </a:p>
          <a:p>
            <a:endParaRPr lang="en-US" sz="3200" dirty="0">
              <a:solidFill>
                <a:srgbClr val="FFFFFF"/>
              </a:solidFill>
            </a:endParaRPr>
          </a:p>
          <a:p>
            <a:pPr marL="571500" indent="-5715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</a:rPr>
              <a:t>Lauren.Tolle@CUAnschutz.edu  (BHP Support )</a:t>
            </a:r>
          </a:p>
          <a:p>
            <a:pPr marL="571500" indent="-5715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</a:rPr>
              <a:t>Erik.Kramer@CUAnschutz.edu ( EPIC Support )</a:t>
            </a:r>
          </a:p>
          <a:p>
            <a:pPr marL="571500" indent="-5715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</a:rPr>
              <a:t>Johnny.Williams@CUAnschutz.edu (Research Support)</a:t>
            </a:r>
          </a:p>
          <a:p>
            <a:pPr marL="571500" indent="-5715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</a:rPr>
              <a:t>PATHWEIGH@CUAnschutz.edu (General Support)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text">
            <a:extLst>
              <a:ext uri="{FF2B5EF4-FFF2-40B4-BE49-F238E27FC236}">
                <a16:creationId xmlns:a16="http://schemas.microsoft.com/office/drawing/2014/main" id="{32E81C7C-B80D-7642-9E44-2A2AB354F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35" y="1758346"/>
            <a:ext cx="11327549" cy="178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6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396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Learning Community January 2023</vt:lpstr>
      <vt:lpstr>Topic:   EPIC Updates and how to support your patient’s goals for the New Year </vt:lpstr>
      <vt:lpstr>Topic:   General Updates </vt:lpstr>
      <vt:lpstr>Topic:   EPIC Updates</vt:lpstr>
      <vt:lpstr>Topic:   EPIC Updates</vt:lpstr>
      <vt:lpstr>Topic:   How to support your patient’s goals for the New Year – or why NY resolutions don't work – and what to encourage instead </vt:lpstr>
      <vt:lpstr>Topic:   How to support your patient’s goals for the New Year </vt:lpstr>
      <vt:lpstr>What to do instead – slow and steady wins the race 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Johnny</dc:creator>
  <cp:lastModifiedBy>Williams, Johnny</cp:lastModifiedBy>
  <cp:revision>33</cp:revision>
  <dcterms:created xsi:type="dcterms:W3CDTF">2023-01-23T23:17:42Z</dcterms:created>
  <dcterms:modified xsi:type="dcterms:W3CDTF">2023-03-28T21:22:57Z</dcterms:modified>
</cp:coreProperties>
</file>