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4"/>
  </p:sldMasterIdLst>
  <p:notesMasterIdLst>
    <p:notesMasterId r:id="rId17"/>
  </p:notesMasterIdLst>
  <p:sldIdLst>
    <p:sldId id="256" r:id="rId5"/>
    <p:sldId id="257" r:id="rId6"/>
    <p:sldId id="258" r:id="rId7"/>
    <p:sldId id="333" r:id="rId8"/>
    <p:sldId id="259" r:id="rId9"/>
    <p:sldId id="260" r:id="rId10"/>
    <p:sldId id="261" r:id="rId11"/>
    <p:sldId id="338" r:id="rId12"/>
    <p:sldId id="334" r:id="rId13"/>
    <p:sldId id="339" r:id="rId14"/>
    <p:sldId id="335" r:id="rId15"/>
    <p:sldId id="33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88299" autoAdjust="0"/>
  </p:normalViewPr>
  <p:slideViewPr>
    <p:cSldViewPr snapToGrid="0">
      <p:cViewPr varScale="1">
        <p:scale>
          <a:sx n="59" d="100"/>
          <a:sy n="59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81025-02F5-422C-BF63-C2995E8848DA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FDDAB-98F9-4C2A-8267-CDE74053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01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FFDDAB-98F9-4C2A-8267-CDE740531F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61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Questions designed with </a:t>
            </a:r>
            <a:r>
              <a:rPr lang="en-US" u="sng" dirty="0"/>
              <a:t>explicit references</a:t>
            </a:r>
            <a:r>
              <a:rPr lang="en-US" dirty="0"/>
              <a:t> elicit expansion and clarification of information that patients reported in the questionnaire.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FFDDAB-98F9-4C2A-8267-CDE740531F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41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Importantly, this is the FIRST question about exercise, so this knowledge is coming from the questionnaire. But you can hear how it kind of sounds like a follow-up question. So it sort of blurs the lines in terms of who brought up this ‘bad news’ thing.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Compare this to: ”Are you exercising?” “Are you working out?” </a:t>
            </a:r>
            <a:r>
              <a:rPr lang="en-US" sz="1200" dirty="0">
                <a:sym typeface="Wingdings" pitchFamily="2" charset="2"/>
              </a:rPr>
              <a:t> Awkward silence! </a:t>
            </a: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Questions designed with </a:t>
            </a:r>
            <a:r>
              <a:rPr lang="en-US" sz="1200" u="sng" dirty="0"/>
              <a:t>implicit references</a:t>
            </a:r>
            <a:r>
              <a:rPr lang="en-US" sz="1200" dirty="0"/>
              <a:t> invited confirmation and expansion of ‘bad news’ that patients reported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FFDDAB-98F9-4C2A-8267-CDE740531F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72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This situation derives from the fact that, from the patient’s POV, she’s </a:t>
            </a:r>
            <a:r>
              <a:rPr lang="en-US" sz="1200" u="sng" dirty="0"/>
              <a:t>already told</a:t>
            </a:r>
            <a:r>
              <a:rPr lang="en-US" sz="1200" dirty="0"/>
              <a:t> the clinician X, Y, Z (via the questionnaire), – and yet the clinician is asking questions as if she hasn’t been told anything at all, and as if it’s the first time the patient is being asked this question.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FFDDAB-98F9-4C2A-8267-CDE740531F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47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this article gives an example of the kinds of insights we will expand on with our video recordings, more specific to a US audience since most of the CA research about weight has been done in the UK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FFDDAB-98F9-4C2A-8267-CDE740531F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98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47FF-E081-46FD-B0CC-EE0474E7E8E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E4F4-E739-4339-841A-CDBB167F3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0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47FF-E081-46FD-B0CC-EE0474E7E8E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E4F4-E739-4339-841A-CDBB167F3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8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47FF-E081-46FD-B0CC-EE0474E7E8E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E4F4-E739-4339-841A-CDBB167F351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5818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47FF-E081-46FD-B0CC-EE0474E7E8E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E4F4-E739-4339-841A-CDBB167F3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22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47FF-E081-46FD-B0CC-EE0474E7E8E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E4F4-E739-4339-841A-CDBB167F351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5274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47FF-E081-46FD-B0CC-EE0474E7E8E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E4F4-E739-4339-841A-CDBB167F3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54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47FF-E081-46FD-B0CC-EE0474E7E8E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E4F4-E739-4339-841A-CDBB167F3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07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47FF-E081-46FD-B0CC-EE0474E7E8E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E4F4-E739-4339-841A-CDBB167F3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4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47FF-E081-46FD-B0CC-EE0474E7E8E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E4F4-E739-4339-841A-CDBB167F3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0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47FF-E081-46FD-B0CC-EE0474E7E8E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E4F4-E739-4339-841A-CDBB167F3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1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47FF-E081-46FD-B0CC-EE0474E7E8E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E4F4-E739-4339-841A-CDBB167F3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55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47FF-E081-46FD-B0CC-EE0474E7E8E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E4F4-E739-4339-841A-CDBB167F3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8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47FF-E081-46FD-B0CC-EE0474E7E8E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E4F4-E739-4339-841A-CDBB167F3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2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47FF-E081-46FD-B0CC-EE0474E7E8E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E4F4-E739-4339-841A-CDBB167F3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3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47FF-E081-46FD-B0CC-EE0474E7E8E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E4F4-E739-4339-841A-CDBB167F3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60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E4F4-E739-4339-841A-CDBB167F351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E47FF-E081-46FD-B0CC-EE0474E7E8EF}" type="datetimeFigureOut">
              <a:rPr lang="en-US" smtClean="0"/>
              <a:t>3/28/2023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9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E47FF-E081-46FD-B0CC-EE0474E7E8EF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7C8E4F4-E739-4339-841A-CDBB167F3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6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ohnny.Williams@Cuanschutz.edu" TargetMode="External"/><Relationship Id="rId2" Type="http://schemas.openxmlformats.org/officeDocument/2006/relationships/hyperlink" Target="mailto:PATHWEIGH@Cuanschutz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6DD32-FD83-0096-DA53-88EA8233C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4856" y="1261331"/>
            <a:ext cx="3405280" cy="3002662"/>
          </a:xfrm>
        </p:spPr>
        <p:txBody>
          <a:bodyPr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en-US" sz="3700" dirty="0"/>
              <a:t>Developing strategies to facilitate difficult discussions about weight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19CF6F-85D9-AD7D-7341-CEA47B7525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6794" y="4540038"/>
            <a:ext cx="3925626" cy="1325857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With special guests: </a:t>
            </a:r>
          </a:p>
          <a:p>
            <a:pPr algn="l"/>
            <a:r>
              <a:rPr lang="en-US" dirty="0"/>
              <a:t>Dr. Caroline Tietbohl, Ph.D. and</a:t>
            </a:r>
          </a:p>
          <a:p>
            <a:pPr algn="l"/>
            <a:r>
              <a:rPr lang="en-US" dirty="0"/>
              <a:t>Dr. Chase Raymond, Ph.D., Ph.D.</a:t>
            </a:r>
          </a:p>
        </p:txBody>
      </p:sp>
      <p:sp>
        <p:nvSpPr>
          <p:cNvPr id="7" name="Isosceles Triangle 8">
            <a:extLst>
              <a:ext uri="{FF2B5EF4-FFF2-40B4-BE49-F238E27FC236}">
                <a16:creationId xmlns:a16="http://schemas.microsoft.com/office/drawing/2014/main" id="{F6E918B1-FA59-42EF-8A8E-B0F3D1E54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8F544F-3FCE-6858-63D8-6ED4ECAA0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603" y="3044121"/>
            <a:ext cx="4887354" cy="76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969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C78A8-6E95-AFBC-0C6A-6A9B145F4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Strategies to promote easier conversations around weight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9A07F-6474-3688-3605-E7CDBA6A2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weight-prioritized visits an option</a:t>
            </a:r>
          </a:p>
          <a:p>
            <a:pPr lvl="1"/>
            <a:r>
              <a:rPr lang="en-US" dirty="0"/>
              <a:t>This context overcomes barriers associated with raising the topic</a:t>
            </a:r>
          </a:p>
          <a:p>
            <a:r>
              <a:rPr lang="en-US" dirty="0"/>
              <a:t>Review the pre-visit questionnaire and convey that you have done so</a:t>
            </a:r>
          </a:p>
          <a:p>
            <a:r>
              <a:rPr lang="en-US" dirty="0"/>
              <a:t>From other literature on this topic:</a:t>
            </a:r>
          </a:p>
          <a:p>
            <a:pPr lvl="1"/>
            <a:r>
              <a:rPr lang="en-US" dirty="0"/>
              <a:t>Avoid threats of long-term consequences from obesity</a:t>
            </a:r>
          </a:p>
          <a:p>
            <a:pPr lvl="1"/>
            <a:r>
              <a:rPr lang="en-US" dirty="0"/>
              <a:t>Focus on personally meaningful goals (e.g. playing football with children)</a:t>
            </a:r>
          </a:p>
          <a:p>
            <a:pPr lvl="1"/>
            <a:r>
              <a:rPr lang="en-US" dirty="0"/>
              <a:t>Avoid blame, but without generalizing (e.g. “some people” vs. “people like you”)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00" dirty="0"/>
              <a:t>Albury C, Strain WD, Brocq SL, et al. The importance of language in engagement between health-care professionals and people living with obesity: a joint consensus statement. </a:t>
            </a:r>
            <a:r>
              <a:rPr lang="en-US" sz="1200" i="1" dirty="0"/>
              <a:t>Lancet Diabetes Endocrinol</a:t>
            </a:r>
            <a:r>
              <a:rPr lang="en-US" sz="1200" dirty="0"/>
              <a:t>. 2020;8(5):447-455. doi:10.1016/S2213-8587(20)30102-9</a:t>
            </a:r>
          </a:p>
        </p:txBody>
      </p:sp>
    </p:spTree>
    <p:extLst>
      <p:ext uri="{BB962C8B-B14F-4D97-AF65-F5344CB8AC3E}">
        <p14:creationId xmlns:p14="http://schemas.microsoft.com/office/powerpoint/2010/main" val="3397103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3A70E-6838-1396-8142-9937ED61B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E16E3-E6DD-9247-732B-234E9377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8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1FEF3-2E33-A974-4402-1B7AD063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8FDB0-3FE5-F513-5D75-6951A437C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 for your time today</a:t>
            </a:r>
          </a:p>
          <a:p>
            <a:r>
              <a:rPr lang="en-US" dirty="0"/>
              <a:t>If you have any questions please feel free to email us at </a:t>
            </a:r>
            <a:r>
              <a:rPr lang="en-US" dirty="0">
                <a:hlinkClick r:id="rId2"/>
              </a:rPr>
              <a:t>PATHWEIGH@Cuanschutz.edu</a:t>
            </a:r>
            <a:r>
              <a:rPr lang="en-US" dirty="0"/>
              <a:t> or our study manager Johnny Williams, MPH at </a:t>
            </a:r>
            <a:r>
              <a:rPr lang="en-US" dirty="0">
                <a:hlinkClick r:id="rId3"/>
              </a:rPr>
              <a:t>Johnny.Williams@Cuanschutz.edu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6456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C78A8-6E95-AFBC-0C6A-6A9B145F4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Overview of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9A07F-6474-3688-3605-E7CDBA6A2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16214"/>
            <a:ext cx="8596668" cy="3880773"/>
          </a:xfrm>
        </p:spPr>
        <p:txBody>
          <a:bodyPr/>
          <a:lstStyle/>
          <a:p>
            <a:r>
              <a:rPr lang="en-US" sz="2000" dirty="0"/>
              <a:t>What is conversation analysis?</a:t>
            </a:r>
          </a:p>
          <a:p>
            <a:r>
              <a:rPr lang="en-US" sz="2000" dirty="0"/>
              <a:t>Preliminary findings</a:t>
            </a:r>
          </a:p>
          <a:p>
            <a:r>
              <a:rPr lang="en-US" sz="2000" dirty="0"/>
              <a:t>Next steps</a:t>
            </a:r>
          </a:p>
          <a:p>
            <a:r>
              <a:rPr lang="en-US" sz="2000" dirty="0"/>
              <a:t>Helpful strategies </a:t>
            </a:r>
          </a:p>
          <a:p>
            <a:r>
              <a:rPr lang="en-US" sz="2000" dirty="0"/>
              <a:t>Q&amp;A for general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7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C78A8-6E95-AFBC-0C6A-6A9B145F4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we recording visits?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9A07F-6474-3688-3605-E7CDBA6A2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16214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/>
              <a:t>To understand how</a:t>
            </a:r>
            <a:r>
              <a:rPr lang="en-US" sz="2000" i="1" dirty="0"/>
              <a:t> </a:t>
            </a:r>
            <a:r>
              <a:rPr lang="en-US" sz="2000" dirty="0"/>
              <a:t>PATHWEIGH is being used in practice</a:t>
            </a:r>
          </a:p>
          <a:p>
            <a:pPr lvl="1"/>
            <a:r>
              <a:rPr lang="en-US" sz="1800" dirty="0"/>
              <a:t>Impact on discussions about weight?</a:t>
            </a:r>
          </a:p>
          <a:p>
            <a:pPr lvl="1"/>
            <a:r>
              <a:rPr lang="en-US" sz="1800" dirty="0"/>
              <a:t>Impact on trajectory/outcome of discussions about weight?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/>
              <a:t>To identify best practices for discussing weight</a:t>
            </a:r>
          </a:p>
          <a:p>
            <a:pPr lvl="1"/>
            <a:r>
              <a:rPr lang="en-US" sz="1800" dirty="0"/>
              <a:t>What can clinicians say to engage and encourage patients?</a:t>
            </a:r>
          </a:p>
          <a:p>
            <a:pPr lvl="1"/>
            <a:r>
              <a:rPr lang="en-US" sz="1800" dirty="0"/>
              <a:t>How do different communication strategies affect patients’ responses to discussions about weight?</a:t>
            </a:r>
          </a:p>
        </p:txBody>
      </p:sp>
    </p:spTree>
    <p:extLst>
      <p:ext uri="{BB962C8B-B14F-4D97-AF65-F5344CB8AC3E}">
        <p14:creationId xmlns:p14="http://schemas.microsoft.com/office/powerpoint/2010/main" val="4081229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11A8C-DAB7-D0EC-D514-D09CADE24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Conversation Analysis (CA)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C84DE-5449-F6A6-DC2B-A64D30264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29589"/>
            <a:ext cx="8596668" cy="388077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CA is a method for studying </a:t>
            </a:r>
            <a:r>
              <a:rPr lang="en-US" sz="2000" b="1" i="1" dirty="0"/>
              <a:t>naturally occurring communication </a:t>
            </a:r>
            <a:r>
              <a:rPr lang="en-US" sz="2000" dirty="0"/>
              <a:t>by analyzing recurrent and systematic practices of verbal and nonverbal behavior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CA involves examining </a:t>
            </a:r>
            <a:r>
              <a:rPr lang="en-US" sz="2000" b="1" i="1" dirty="0"/>
              <a:t>audio- or video-recorded conversations </a:t>
            </a:r>
            <a:r>
              <a:rPr lang="en-US" sz="2000" dirty="0"/>
              <a:t>to identify practices that speakers use to communicate</a:t>
            </a:r>
          </a:p>
          <a:p>
            <a:r>
              <a:rPr lang="en-US" sz="2000" dirty="0"/>
              <a:t>These practices can then be further analyzed and </a:t>
            </a:r>
            <a:r>
              <a:rPr lang="en-US" sz="2000" b="1" i="1" dirty="0"/>
              <a:t>linked to medical outcomes</a:t>
            </a:r>
            <a:r>
              <a:rPr lang="en-US" sz="2000" dirty="0"/>
              <a:t> or professional/patient experiences to understand the meaning or impact of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280144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C78A8-6E95-AFBC-0C6A-6A9B145F4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learned so far?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9A07F-6474-3688-3605-E7CDBA6A2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91085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/>
              <a:t>Clinicians convey that they have reviewed the patient questionnaire </a:t>
            </a:r>
            <a:r>
              <a:rPr lang="en-US" sz="2000" i="1" dirty="0"/>
              <a:t>explicitly </a:t>
            </a:r>
            <a:r>
              <a:rPr lang="en-US" sz="2000" dirty="0"/>
              <a:t>or </a:t>
            </a:r>
            <a:r>
              <a:rPr lang="en-US" sz="2000" i="1" dirty="0"/>
              <a:t>implicitly. </a:t>
            </a:r>
            <a:r>
              <a:rPr lang="en-US" sz="2000" dirty="0"/>
              <a:t>These approaches:</a:t>
            </a:r>
            <a:endParaRPr lang="en-US" sz="2000" i="1" dirty="0"/>
          </a:p>
          <a:p>
            <a:pPr lvl="1"/>
            <a:r>
              <a:rPr lang="en-US" sz="2000" dirty="0"/>
              <a:t>Successfully and quickly elicit expansion on information that patients reported in the questionnaire</a:t>
            </a:r>
          </a:p>
          <a:p>
            <a:pPr lvl="1"/>
            <a:r>
              <a:rPr lang="en-US" sz="2000" dirty="0"/>
              <a:t>Make it easier for patients to discuss ‘bad news’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May help build rapport between patient and clinician </a:t>
            </a:r>
          </a:p>
        </p:txBody>
      </p:sp>
    </p:spTree>
    <p:extLst>
      <p:ext uri="{BB962C8B-B14F-4D97-AF65-F5344CB8AC3E}">
        <p14:creationId xmlns:p14="http://schemas.microsoft.com/office/powerpoint/2010/main" val="1759825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C78A8-6E95-AFBC-0C6A-6A9B145F4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explicit reference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9A07F-6474-3688-3605-E7CDBA6A2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5546"/>
            <a:ext cx="8171698" cy="4385818"/>
          </a:xfrm>
        </p:spPr>
        <p:txBody>
          <a:bodyPr>
            <a:normAutofit/>
          </a:bodyPr>
          <a:lstStyle/>
          <a:p>
            <a:pPr marL="1662113" lvl="2" indent="-1200150">
              <a:buNone/>
            </a:pPr>
            <a:r>
              <a:rPr lang="en-US" sz="2000" dirty="0"/>
              <a:t>Doctor:	</a:t>
            </a:r>
            <a:r>
              <a:rPr lang="en-US" sz="2000" b="1" dirty="0"/>
              <a:t>And then </a:t>
            </a:r>
            <a:r>
              <a:rPr lang="en-US" sz="2000" b="1" dirty="0">
                <a:highlight>
                  <a:srgbClr val="FFFF00"/>
                </a:highlight>
              </a:rPr>
              <a:t>what did I see </a:t>
            </a:r>
            <a:r>
              <a:rPr lang="en-US" sz="2000" b="1" dirty="0"/>
              <a:t>how well have you been able to adhere to your diet? </a:t>
            </a:r>
            <a:r>
              <a:rPr lang="en-US" sz="2000" b="1" dirty="0">
                <a:highlight>
                  <a:srgbClr val="FFFF00"/>
                </a:highlight>
              </a:rPr>
              <a:t>You said </a:t>
            </a:r>
            <a:r>
              <a:rPr lang="en-US" sz="2000" b="1" dirty="0"/>
              <a:t>fifty percent. What’s going on? </a:t>
            </a:r>
          </a:p>
          <a:p>
            <a:pPr marL="1662113" lvl="2" indent="-1200150">
              <a:buNone/>
            </a:pPr>
            <a:r>
              <a:rPr lang="en-US" sz="2000" dirty="0"/>
              <a:t>Patient:	I’m starved all the time. </a:t>
            </a:r>
          </a:p>
          <a:p>
            <a:pPr marL="1662113" lvl="2" indent="-1200150">
              <a:buNone/>
            </a:pPr>
            <a:r>
              <a:rPr lang="en-US" sz="2000" dirty="0"/>
              <a:t>Doctor:	Yeah. Okay.</a:t>
            </a:r>
          </a:p>
          <a:p>
            <a:pPr marL="1662113" lvl="2" indent="-1200150">
              <a:buNone/>
            </a:pPr>
            <a:r>
              <a:rPr lang="en-US" sz="2000" dirty="0"/>
              <a:t>Patient:	Still hungry. </a:t>
            </a:r>
          </a:p>
          <a:p>
            <a:pPr marL="1662113" lvl="2" indent="-1200150">
              <a:buNone/>
            </a:pPr>
            <a:r>
              <a:rPr lang="en-US" sz="2000" dirty="0"/>
              <a:t>Doctor:	Okay. </a:t>
            </a:r>
          </a:p>
          <a:p>
            <a:pPr marL="1662113" lvl="2" indent="-1200150">
              <a:buNone/>
            </a:pPr>
            <a:r>
              <a:rPr lang="en-US" sz="2000" dirty="0"/>
              <a:t>Patient:	And it was really bad the last couple of days are, sheesh. Ate a big lunch and then an hour or so later, I’m hungry again. </a:t>
            </a:r>
          </a:p>
        </p:txBody>
      </p:sp>
    </p:spTree>
    <p:extLst>
      <p:ext uri="{BB962C8B-B14F-4D97-AF65-F5344CB8AC3E}">
        <p14:creationId xmlns:p14="http://schemas.microsoft.com/office/powerpoint/2010/main" val="2476306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C78A8-6E95-AFBC-0C6A-6A9B145F4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implicit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9A07F-6474-3688-3605-E7CDBA6A2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4797"/>
            <a:ext cx="8351163" cy="4366566"/>
          </a:xfrm>
        </p:spPr>
        <p:txBody>
          <a:bodyPr>
            <a:normAutofit/>
          </a:bodyPr>
          <a:lstStyle/>
          <a:p>
            <a:pPr marL="1543050" lvl="2" indent="-1081088">
              <a:buNone/>
            </a:pPr>
            <a:r>
              <a:rPr lang="en-US" sz="1900" dirty="0"/>
              <a:t>Doctor:	</a:t>
            </a:r>
            <a:r>
              <a:rPr lang="en-US" sz="1900" b="1" dirty="0"/>
              <a:t>So you're not able to work out because you're working too much. </a:t>
            </a:r>
          </a:p>
          <a:p>
            <a:pPr marL="1543050" lvl="2" indent="-1081088">
              <a:buNone/>
            </a:pPr>
            <a:r>
              <a:rPr lang="en-US" sz="1900" dirty="0"/>
              <a:t>Patient:	I work. I get up, I start my day at six. I, I go to work at six o'clock in the morning. I'm on the clock at six.</a:t>
            </a:r>
          </a:p>
          <a:p>
            <a:pPr marL="1543050" lvl="2" indent="-1081088">
              <a:buNone/>
            </a:pPr>
            <a:r>
              <a:rPr lang="en-US" sz="1900" dirty="0"/>
              <a:t>Doctor:	That's early. </a:t>
            </a:r>
          </a:p>
          <a:p>
            <a:pPr marL="1543050" lvl="2" indent="-1081088">
              <a:buNone/>
            </a:pPr>
            <a:r>
              <a:rPr lang="en-US" sz="1900" dirty="0"/>
              <a:t>Patient:	I get done at 2:30. Yeah</a:t>
            </a:r>
          </a:p>
          <a:p>
            <a:pPr marL="1543050" lvl="2" indent="-1081088">
              <a:buNone/>
            </a:pPr>
            <a:r>
              <a:rPr lang="en-US" sz="1900" dirty="0"/>
              <a:t>Doctor:	Okay. </a:t>
            </a:r>
          </a:p>
          <a:p>
            <a:pPr marL="1543050" lvl="2" indent="-1081088">
              <a:buNone/>
            </a:pPr>
            <a:r>
              <a:rPr lang="en-US" sz="1900" dirty="0"/>
              <a:t>Patient:	So by the time I'm done doing that and I go home and do what I need to do. I'm just dead tired but I'm hoping this will increase energy and stuff and I'll okay. </a:t>
            </a:r>
          </a:p>
          <a:p>
            <a:pPr marL="1543050" lvl="2" indent="-1081088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9565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C78A8-6E95-AFBC-0C6A-6A9B145F4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to pre-visit questionnaire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9A07F-6474-3688-3605-E7CDBA6A2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91085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/>
              <a:t>If patients have completed the patient questionnaire and the clinician has NOT reviewed it in advance, this can be problematic</a:t>
            </a:r>
          </a:p>
          <a:p>
            <a:pPr lvl="1"/>
            <a:r>
              <a:rPr lang="en-US" sz="1800" dirty="0"/>
              <a:t>While we only have one recorded case of this sort so far, and so we’ll need to look at some more data, in that case, there is a some recurring interactional ‘awkwardness’ throughout the consultation, as well as consequences of that awkwardness (e.g., resistance, defensiveness). </a:t>
            </a:r>
          </a:p>
        </p:txBody>
      </p:sp>
    </p:spTree>
    <p:extLst>
      <p:ext uri="{BB962C8B-B14F-4D97-AF65-F5344CB8AC3E}">
        <p14:creationId xmlns:p14="http://schemas.microsoft.com/office/powerpoint/2010/main" val="1941630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C78A8-6E95-AFBC-0C6A-6A9B145F4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9A07F-6474-3688-3605-E7CDBA6A2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Continue video data collection</a:t>
            </a:r>
          </a:p>
          <a:p>
            <a:r>
              <a:rPr lang="en-US" sz="2000" dirty="0"/>
              <a:t>Continued analysis across videos:</a:t>
            </a:r>
          </a:p>
          <a:p>
            <a:pPr lvl="1"/>
            <a:r>
              <a:rPr lang="en-US" sz="1800" dirty="0"/>
              <a:t>How PATHWEIGH affects the interaction</a:t>
            </a:r>
          </a:p>
          <a:p>
            <a:pPr lvl="1"/>
            <a:r>
              <a:rPr lang="en-US" sz="1800" dirty="0"/>
              <a:t>Identification of helpful communication practices:</a:t>
            </a:r>
          </a:p>
          <a:p>
            <a:pPr lvl="2"/>
            <a:r>
              <a:rPr lang="en-US" sz="1600" dirty="0"/>
              <a:t>E.g. How do clinicians provide encouragement regarding self-management of weight, and how do patients respond?</a:t>
            </a:r>
          </a:p>
        </p:txBody>
      </p:sp>
    </p:spTree>
    <p:extLst>
      <p:ext uri="{BB962C8B-B14F-4D97-AF65-F5344CB8AC3E}">
        <p14:creationId xmlns:p14="http://schemas.microsoft.com/office/powerpoint/2010/main" val="34103659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8386E45A3792458E6BB62379733182" ma:contentTypeVersion="10" ma:contentTypeDescription="Create a new document." ma:contentTypeScope="" ma:versionID="62653e031a4386d1ef288de3fe78f4f7">
  <xsd:schema xmlns:xsd="http://www.w3.org/2001/XMLSchema" xmlns:xs="http://www.w3.org/2001/XMLSchema" xmlns:p="http://schemas.microsoft.com/office/2006/metadata/properties" xmlns:ns3="f546ba3f-e6a8-414e-8ba3-5ef6727b8742" targetNamespace="http://schemas.microsoft.com/office/2006/metadata/properties" ma:root="true" ma:fieldsID="0152b1b2194b01bffec5b1a85aaccb52" ns3:_="">
    <xsd:import namespace="f546ba3f-e6a8-414e-8ba3-5ef6727b874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46ba3f-e6a8-414e-8ba3-5ef6727b87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E6B864-CF3D-4EDE-9E02-AFD270B72B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3A67B8-BEEF-489B-BF69-CA490538CDCC}">
  <ds:schemaRefs>
    <ds:schemaRef ds:uri="http://purl.org/dc/elements/1.1/"/>
    <ds:schemaRef ds:uri="f546ba3f-e6a8-414e-8ba3-5ef6727b8742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87CCEDD1-33D1-47C1-B6D7-85628661A5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46ba3f-e6a8-414e-8ba3-5ef6727b87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1775</TotalTime>
  <Words>961</Words>
  <Application>Microsoft Office PowerPoint</Application>
  <PresentationFormat>Widescreen</PresentationFormat>
  <Paragraphs>77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Facet</vt:lpstr>
      <vt:lpstr>Developing strategies to facilitate difficult discussions about weight</vt:lpstr>
      <vt:lpstr>Overview of topics</vt:lpstr>
      <vt:lpstr>Why are we recording visits?</vt:lpstr>
      <vt:lpstr>Conversation Analysis (CA)</vt:lpstr>
      <vt:lpstr>What have we learned so far?</vt:lpstr>
      <vt:lpstr>Example: explicit reference </vt:lpstr>
      <vt:lpstr>Example: implicit reference</vt:lpstr>
      <vt:lpstr>Limitations to pre-visit questionnaire</vt:lpstr>
      <vt:lpstr>Next steps:</vt:lpstr>
      <vt:lpstr>Helpful Strategies to promote easier conversations around weight</vt:lpstr>
      <vt:lpstr>Questions?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Johnny</dc:creator>
  <cp:lastModifiedBy>Williams, Johnny</cp:lastModifiedBy>
  <cp:revision>22</cp:revision>
  <dcterms:created xsi:type="dcterms:W3CDTF">2022-10-12T16:45:24Z</dcterms:created>
  <dcterms:modified xsi:type="dcterms:W3CDTF">2023-03-28T21:25:35Z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0x0101008C8386E45A3792458E6BB62379733182</vt:lpwstr>
  </property>
</Properties>
</file>