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2" r:id="rId3"/>
    <p:sldId id="544" r:id="rId4"/>
    <p:sldId id="545" r:id="rId5"/>
    <p:sldId id="546" r:id="rId6"/>
    <p:sldId id="348" r:id="rId7"/>
    <p:sldId id="547" r:id="rId8"/>
    <p:sldId id="538" r:id="rId9"/>
    <p:sldId id="551" r:id="rId10"/>
    <p:sldId id="552" r:id="rId11"/>
    <p:sldId id="553" r:id="rId12"/>
    <p:sldId id="275" r:id="rId13"/>
    <p:sldId id="554" r:id="rId14"/>
  </p:sldIdLst>
  <p:sldSz cx="12192000" cy="6858000"/>
  <p:notesSz cx="7010400" cy="92964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636363"/>
    <a:srgbClr val="575A5D"/>
    <a:srgbClr val="C0143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5" autoAdjust="0"/>
    <p:restoredTop sz="9739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6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pfer, David (NIH/NHLBI) [E]" userId="df41ef30-281d-421f-9389-7b3e73e81196" providerId="ADAL" clId="{318EB8D7-0331-4E11-8649-AA9AF7DE075E}"/>
    <pc:docChg chg="modSld">
      <pc:chgData name="Schopfer, David (NIH/NHLBI) [E]" userId="df41ef30-281d-421f-9389-7b3e73e81196" providerId="ADAL" clId="{318EB8D7-0331-4E11-8649-AA9AF7DE075E}" dt="2024-10-22T16:09:27.316" v="29" actId="20577"/>
      <pc:docMkLst>
        <pc:docMk/>
      </pc:docMkLst>
      <pc:sldChg chg="modSp mod">
        <pc:chgData name="Schopfer, David (NIH/NHLBI) [E]" userId="df41ef30-281d-421f-9389-7b3e73e81196" providerId="ADAL" clId="{318EB8D7-0331-4E11-8649-AA9AF7DE075E}" dt="2024-10-22T16:09:27.316" v="29" actId="20577"/>
        <pc:sldMkLst>
          <pc:docMk/>
          <pc:sldMk cId="313047874" sldId="551"/>
        </pc:sldMkLst>
        <pc:spChg chg="mod">
          <ac:chgData name="Schopfer, David (NIH/NHLBI) [E]" userId="df41ef30-281d-421f-9389-7b3e73e81196" providerId="ADAL" clId="{318EB8D7-0331-4E11-8649-AA9AF7DE075E}" dt="2024-10-22T16:09:27.316" v="29" actId="20577"/>
          <ac:spMkLst>
            <pc:docMk/>
            <pc:sldMk cId="313047874" sldId="551"/>
            <ac:spMk id="2" creationId="{788903CB-8DFF-68A7-F306-977F940BDE42}"/>
          </ac:spMkLst>
        </pc:spChg>
      </pc:sldChg>
    </pc:docChg>
  </pc:docChgLst>
  <pc:docChgLst>
    <pc:chgData name="Schopfer, David (NIH/NHLBI) [E]" userId="df41ef30-281d-421f-9389-7b3e73e81196" providerId="ADAL" clId="{205AE3C1-FD8F-4289-8C47-F3A7BDA5F430}"/>
    <pc:docChg chg="modSld sldOrd">
      <pc:chgData name="Schopfer, David (NIH/NHLBI) [E]" userId="df41ef30-281d-421f-9389-7b3e73e81196" providerId="ADAL" clId="{205AE3C1-FD8F-4289-8C47-F3A7BDA5F430}" dt="2024-10-28T14:10:14.064" v="3"/>
      <pc:docMkLst>
        <pc:docMk/>
      </pc:docMkLst>
      <pc:sldChg chg="modSp mod">
        <pc:chgData name="Schopfer, David (NIH/NHLBI) [E]" userId="df41ef30-281d-421f-9389-7b3e73e81196" providerId="ADAL" clId="{205AE3C1-FD8F-4289-8C47-F3A7BDA5F430}" dt="2024-10-28T14:09:49.168" v="1" actId="20577"/>
        <pc:sldMkLst>
          <pc:docMk/>
          <pc:sldMk cId="1030121910" sldId="272"/>
        </pc:sldMkLst>
        <pc:spChg chg="mod">
          <ac:chgData name="Schopfer, David (NIH/NHLBI) [E]" userId="df41ef30-281d-421f-9389-7b3e73e81196" providerId="ADAL" clId="{205AE3C1-FD8F-4289-8C47-F3A7BDA5F430}" dt="2024-10-28T14:09:49.168" v="1" actId="20577"/>
          <ac:spMkLst>
            <pc:docMk/>
            <pc:sldMk cId="1030121910" sldId="272"/>
            <ac:spMk id="3" creationId="{00000000-0000-0000-0000-000000000000}"/>
          </ac:spMkLst>
        </pc:spChg>
      </pc:sldChg>
      <pc:sldChg chg="ord">
        <pc:chgData name="Schopfer, David (NIH/NHLBI) [E]" userId="df41ef30-281d-421f-9389-7b3e73e81196" providerId="ADAL" clId="{205AE3C1-FD8F-4289-8C47-F3A7BDA5F430}" dt="2024-10-28T14:10:14.064" v="3"/>
        <pc:sldMkLst>
          <pc:docMk/>
          <pc:sldMk cId="811802317" sldId="5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58" y="381000"/>
            <a:ext cx="9099551" cy="18288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0" y="6006580"/>
            <a:ext cx="693291" cy="699537"/>
          </a:xfrm>
          <a:prstGeom prst="rect">
            <a:avLst/>
          </a:prstGeom>
        </p:spPr>
      </p:pic>
      <p:sp>
        <p:nvSpPr>
          <p:cNvPr id="13" name="Rectangle 32"/>
          <p:cNvSpPr>
            <a:spLocks noChangeArrowheads="1"/>
          </p:cNvSpPr>
          <p:nvPr userDrawn="1"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64" y="6227064"/>
            <a:ext cx="1873290" cy="436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2"/>
          <p:cNvSpPr>
            <a:spLocks noChangeArrowheads="1"/>
          </p:cNvSpPr>
          <p:nvPr userDrawn="1"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11" name="Picture 15" descr="DHHS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94402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95" y="4098036"/>
            <a:ext cx="2400155" cy="55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58" y="381000"/>
            <a:ext cx="9099551" cy="18288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0" y="6006580"/>
            <a:ext cx="693291" cy="699537"/>
          </a:xfrm>
          <a:prstGeom prst="rect">
            <a:avLst/>
          </a:prstGeom>
        </p:spPr>
      </p:pic>
      <p:sp>
        <p:nvSpPr>
          <p:cNvPr id="13" name="Rectangle 32"/>
          <p:cNvSpPr>
            <a:spLocks noChangeArrowheads="1"/>
          </p:cNvSpPr>
          <p:nvPr userDrawn="1"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64" y="6227064"/>
            <a:ext cx="187329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4599885"/>
          </a:xfrm>
        </p:spPr>
        <p:txBody>
          <a:bodyPr/>
          <a:lstStyle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6" y="6254496"/>
            <a:ext cx="778933" cy="374650"/>
          </a:xfrm>
          <a:prstGeom prst="rect">
            <a:avLst/>
          </a:prstGeom>
          <a:solidFill>
            <a:srgbClr val="6363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4" y="228600"/>
            <a:ext cx="110595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228599"/>
            <a:ext cx="11059584" cy="68580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7783" y="1371600"/>
            <a:ext cx="11064833" cy="43402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7783" y="5852160"/>
            <a:ext cx="1106483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274" y="1374172"/>
            <a:ext cx="5394960" cy="4601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6897" y="1374172"/>
            <a:ext cx="5394960" cy="4601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228600"/>
            <a:ext cx="11055096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83" y="1371600"/>
            <a:ext cx="5394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" y="2011362"/>
            <a:ext cx="5394959" cy="40005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71600"/>
            <a:ext cx="5394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11362"/>
            <a:ext cx="5389033" cy="40005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716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0"/>
            <a:ext cx="6815667" cy="4599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11027"/>
            <a:ext cx="4011084" cy="32600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4599885"/>
          </a:xfrm>
        </p:spPr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6" y="6254496"/>
            <a:ext cx="778933" cy="3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4" y="228600"/>
            <a:ext cx="110595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2"/>
          <p:cNvSpPr>
            <a:spLocks noChangeArrowheads="1"/>
          </p:cNvSpPr>
          <p:nvPr userDrawn="1"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11" name="Picture 15" descr="DHHS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94402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95" y="4098036"/>
            <a:ext cx="2400155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228599"/>
            <a:ext cx="11059584" cy="68580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7783" y="1371600"/>
            <a:ext cx="11064833" cy="43402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7783" y="5852160"/>
            <a:ext cx="1106483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274" y="1374172"/>
            <a:ext cx="5394960" cy="4601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6897" y="1374172"/>
            <a:ext cx="5394960" cy="4601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228600"/>
            <a:ext cx="11055096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83" y="1371600"/>
            <a:ext cx="5394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" y="2011362"/>
            <a:ext cx="5394959" cy="40005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71600"/>
            <a:ext cx="5394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11362"/>
            <a:ext cx="5389033" cy="40005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716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0"/>
            <a:ext cx="6815667" cy="4599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11027"/>
            <a:ext cx="4011084" cy="32600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9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273" y="1371601"/>
            <a:ext cx="11059583" cy="459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643466" y="6441209"/>
            <a:ext cx="9074691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4" y="226815"/>
            <a:ext cx="11059583" cy="6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64" y="6227064"/>
            <a:ext cx="1873290" cy="436756"/>
          </a:xfrm>
          <a:prstGeom prst="rect">
            <a:avLst/>
          </a:prstGeom>
        </p:spPr>
      </p:pic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6" y="6258117"/>
            <a:ext cx="778933" cy="3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799"/>
            <a:ext cx="12192000" cy="5791201"/>
          </a:xfrm>
          <a:prstGeom prst="rect">
            <a:avLst/>
          </a:prstGeom>
          <a:solidFill>
            <a:srgbClr val="636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9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273" y="1371601"/>
            <a:ext cx="11059583" cy="459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1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643466" y="6441209"/>
            <a:ext cx="9074691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4" y="226815"/>
            <a:ext cx="11059583" cy="6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6" y="6258117"/>
            <a:ext cx="778933" cy="374650"/>
          </a:xfrm>
          <a:prstGeom prst="rect">
            <a:avLst/>
          </a:prstGeom>
          <a:solidFill>
            <a:srgbClr val="6363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NHLBI_Standard_Sig_Logo_White.png"/>
          <p:cNvPicPr preferRelativeResize="0"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4664" y="6221753"/>
            <a:ext cx="188253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2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ATraining@mail.nih.gov" TargetMode="External"/><Relationship Id="rId2" Type="http://schemas.openxmlformats.org/officeDocument/2006/relationships/hyperlink" Target="mailto:david.schopfer@nih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ITrainingHelpDesk@niaid.nih.gov" TargetMode="External"/><Relationship Id="rId4" Type="http://schemas.openxmlformats.org/officeDocument/2006/relationships/hyperlink" Target="mailto:damicomw@mail.nih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" TargetMode="External"/><Relationship Id="rId2" Type="http://schemas.openxmlformats.org/officeDocument/2006/relationships/hyperlink" Target="https://www.nhlbi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i.nih.gov/" TargetMode="External"/><Relationship Id="rId5" Type="http://schemas.openxmlformats.org/officeDocument/2006/relationships/hyperlink" Target="https://www.cancer.gov/" TargetMode="External"/><Relationship Id="rId4" Type="http://schemas.openxmlformats.org/officeDocument/2006/relationships/hyperlink" Target="https://www.niaid.nih.gov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NIH K38 Program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90258" y="3271838"/>
            <a:ext cx="71691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143C"/>
                </a:solidFill>
                <a:cs typeface="Arial" pitchFamily="34" charset="0"/>
              </a:rPr>
              <a:t>David Schopfer, MD</a:t>
            </a:r>
          </a:p>
          <a:p>
            <a:pPr algn="ctr"/>
            <a:r>
              <a:rPr lang="en-US" sz="2400" dirty="0">
                <a:cs typeface="Arial" pitchFamily="34" charset="0"/>
              </a:rPr>
              <a:t>Cardiologist &amp; Medical Officer</a:t>
            </a:r>
          </a:p>
          <a:p>
            <a:pPr algn="ctr"/>
            <a:r>
              <a:rPr lang="en-US" sz="2400" dirty="0">
                <a:cs typeface="Arial"/>
              </a:rPr>
              <a:t>National Heart, Lung, and Blood Institute</a:t>
            </a:r>
          </a:p>
          <a:p>
            <a:pPr algn="ctr"/>
            <a:endParaRPr lang="en-US" sz="2400" dirty="0">
              <a:cs typeface="Arial"/>
            </a:endParaRPr>
          </a:p>
          <a:p>
            <a:pPr algn="ctr"/>
            <a:r>
              <a:rPr lang="en-US" sz="2400" dirty="0">
                <a:cs typeface="Arial"/>
              </a:rPr>
              <a:t>28 October 2024</a:t>
            </a:r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E7EDCE-38E4-AE1F-D023-58BD5DF08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506275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NIH will contribute up to $60,000 per year toward the salary of the career award recipient (based on full-time appointment c/w PGY salary structure at institution)</a:t>
            </a:r>
          </a:p>
          <a:p>
            <a:pPr lvl="1">
              <a:lnSpc>
                <a:spcPct val="110000"/>
              </a:lnSpc>
            </a:pPr>
            <a:r>
              <a:rPr lang="en-US" sz="2000" b="0" i="0" dirty="0">
                <a:effectLst/>
                <a:latin typeface="Helvetica" panose="020B0604020202020204" pitchFamily="34" charset="0"/>
              </a:rPr>
              <a:t>Transition Scholars </a:t>
            </a:r>
            <a:r>
              <a:rPr lang="en-US" sz="2000" b="1" i="0" dirty="0">
                <a:effectLst/>
                <a:latin typeface="Helvetica" panose="020B0604020202020204" pitchFamily="34" charset="0"/>
              </a:rPr>
              <a:t>in clinical fellowships</a:t>
            </a:r>
            <a:r>
              <a:rPr lang="en-US" sz="2000" b="0" i="0" dirty="0">
                <a:effectLst/>
                <a:latin typeface="Helvetica" panose="020B0604020202020204" pitchFamily="34" charset="0"/>
              </a:rPr>
              <a:t> will be paid 75% of their base PGY salary level set by the institution.</a:t>
            </a:r>
          </a:p>
          <a:p>
            <a:pPr lvl="1">
              <a:lnSpc>
                <a:spcPct val="110000"/>
              </a:lnSpc>
            </a:pPr>
            <a:r>
              <a:rPr lang="en-US" sz="2000" b="0" i="0" dirty="0">
                <a:effectLst/>
                <a:latin typeface="Helvetica" panose="020B0604020202020204" pitchFamily="34" charset="0"/>
              </a:rPr>
              <a:t>Transition Scholars who are </a:t>
            </a:r>
            <a:r>
              <a:rPr lang="en-US" sz="2000" b="1" i="0" dirty="0">
                <a:effectLst/>
                <a:latin typeface="Helvetica" panose="020B0604020202020204" pitchFamily="34" charset="0"/>
              </a:rPr>
              <a:t>early career</a:t>
            </a:r>
            <a:r>
              <a:rPr lang="en-US" sz="2000" b="0" i="0" dirty="0">
                <a:effectLst/>
                <a:latin typeface="Helvetica" panose="020B0604020202020204" pitchFamily="34" charset="0"/>
              </a:rPr>
              <a:t> </a:t>
            </a:r>
            <a:r>
              <a:rPr lang="en-US" sz="2000" b="1" i="0" dirty="0">
                <a:effectLst/>
                <a:latin typeface="Helvetica" panose="020B0604020202020204" pitchFamily="34" charset="0"/>
              </a:rPr>
              <a:t>faculty</a:t>
            </a:r>
            <a:r>
              <a:rPr lang="en-US" sz="2000" b="0" i="0" dirty="0">
                <a:effectLst/>
                <a:latin typeface="Helvetica" panose="020B0604020202020204" pitchFamily="34" charset="0"/>
              </a:rPr>
              <a:t> applicants will be paid 50% of their base salary up to a maximum of $60,000. The award will support 50% effort over 12 months, which equates to 6.0 person-months.</a:t>
            </a: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Up to $20,000 per research year for research and career development costs.</a:t>
            </a:r>
          </a:p>
          <a:p>
            <a:pPr lvl="1">
              <a:lnSpc>
                <a:spcPct val="110000"/>
              </a:lnSpc>
            </a:pPr>
            <a:r>
              <a:rPr lang="en-US" sz="2100" b="0" i="0" dirty="0">
                <a:effectLst/>
                <a:latin typeface="Helvetica" panose="020B0604020202020204" pitchFamily="34" charset="0"/>
              </a:rPr>
              <a:t>Funds may NOT be used for tuition for courses leading to a degree, fees required for clinical board certification, or equipment.</a:t>
            </a:r>
          </a:p>
          <a:p>
            <a:pPr algn="l">
              <a:lnSpc>
                <a:spcPct val="110000"/>
              </a:lnSpc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Up to $3,000 each year to attend or present research findings at domestic scientific conferences, and to support attendance at a NIH-sponsored workshop.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1C42E-EDD5-C230-6448-57F8C2F06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329694-03F0-B0F7-6A2C-BC67DD5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K38: Overview</a:t>
            </a:r>
          </a:p>
        </p:txBody>
      </p:sp>
    </p:spTree>
    <p:extLst>
      <p:ext uri="{BB962C8B-B14F-4D97-AF65-F5344CB8AC3E}">
        <p14:creationId xmlns:p14="http://schemas.microsoft.com/office/powerpoint/2010/main" val="134851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21308-000A-F5ED-6BDA-4FB2D570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5012422"/>
          </a:xfrm>
        </p:spPr>
        <p:txBody>
          <a:bodyPr>
            <a:normAutofit/>
          </a:bodyPr>
          <a:lstStyle/>
          <a:p>
            <a:pPr algn="l"/>
            <a:r>
              <a:rPr lang="en-US" sz="1600" b="0" i="0" dirty="0">
                <a:effectLst/>
                <a:latin typeface="Helvetica" panose="020B0604020202020204" pitchFamily="34" charset="0"/>
              </a:rPr>
              <a:t>David Schopfer, M.D.</a:t>
            </a:r>
            <a:br>
              <a:rPr lang="en-US" sz="1600" b="0" i="0" dirty="0">
                <a:effectLst/>
                <a:latin typeface="Helvetica" panose="020B0604020202020204" pitchFamily="34" charset="0"/>
              </a:rPr>
            </a:br>
            <a:r>
              <a:rPr lang="en-US" sz="1600" b="1" i="0" dirty="0">
                <a:effectLst/>
                <a:latin typeface="Helvetica" panose="020B0604020202020204" pitchFamily="34" charset="0"/>
              </a:rPr>
              <a:t>National Heart Lung and Blood Institute (</a:t>
            </a:r>
            <a:r>
              <a:rPr lang="en-US" sz="1600" b="1" i="0" u="none" strike="noStrike" dirty="0">
                <a:effectLst/>
                <a:latin typeface="Helvetica" panose="020B0604020202020204" pitchFamily="34" charset="0"/>
              </a:rPr>
              <a:t>NHLBI</a:t>
            </a:r>
            <a:r>
              <a:rPr lang="en-US" sz="1600" b="1" i="0" dirty="0">
                <a:effectLst/>
                <a:latin typeface="Helvetica" panose="020B0604020202020204" pitchFamily="34" charset="0"/>
              </a:rPr>
              <a:t>)</a:t>
            </a:r>
            <a:br>
              <a:rPr lang="en-US" sz="16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r>
              <a:rPr lang="en-US" sz="1600" b="0" i="0" dirty="0">
                <a:effectLst/>
                <a:latin typeface="Helvetica" panose="020B0604020202020204" pitchFamily="34" charset="0"/>
              </a:rPr>
              <a:t>Telephone: 301-402-3833</a:t>
            </a:r>
            <a:br>
              <a:rPr lang="en-US" sz="1600" b="0" i="0" dirty="0">
                <a:effectLst/>
                <a:latin typeface="Helvetica" panose="020B0604020202020204" pitchFamily="34" charset="0"/>
              </a:rPr>
            </a:br>
            <a:r>
              <a:rPr lang="en-US" sz="1600" b="0" i="0" dirty="0">
                <a:effectLst/>
                <a:latin typeface="Helvetica" panose="020B0604020202020204" pitchFamily="34" charset="0"/>
              </a:rPr>
              <a:t>Email: </a:t>
            </a:r>
            <a:r>
              <a:rPr lang="en-US" sz="1600" b="0" i="0" u="none" strike="noStrike" dirty="0">
                <a:solidFill>
                  <a:srgbClr val="428BCA"/>
                </a:solidFill>
                <a:effectLst/>
                <a:latin typeface="Helvetica" panose="020B0604020202020204" pitchFamily="34" charset="0"/>
                <a:hlinkClick r:id="rId2"/>
              </a:rPr>
              <a:t>david.schopfer@nih.gov</a:t>
            </a:r>
            <a:endParaRPr lang="en-US" sz="16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sz="1600" b="0" i="0" dirty="0">
                <a:effectLst/>
                <a:latin typeface="Helvetica" panose="020B0604020202020204" pitchFamily="34" charset="0"/>
              </a:rPr>
              <a:t>NIA Training Office</a:t>
            </a:r>
            <a:br>
              <a:rPr lang="en-US" sz="1600" b="0" i="0" dirty="0">
                <a:effectLst/>
                <a:latin typeface="Helvetica" panose="020B0604020202020204" pitchFamily="34" charset="0"/>
              </a:rPr>
            </a:br>
            <a:r>
              <a:rPr lang="en-US" sz="1600" b="1" i="0" dirty="0">
                <a:effectLst/>
                <a:latin typeface="Helvetica" panose="020B0604020202020204" pitchFamily="34" charset="0"/>
              </a:rPr>
              <a:t>National Institute on Aging (NIA)</a:t>
            </a:r>
            <a:br>
              <a:rPr lang="en-US" sz="1600" b="0" i="0" dirty="0">
                <a:effectLst/>
                <a:latin typeface="Helvetica" panose="020B0604020202020204" pitchFamily="34" charset="0"/>
              </a:rPr>
            </a:br>
            <a:r>
              <a:rPr lang="en-US" sz="1600" b="0" i="0" dirty="0">
                <a:effectLst/>
                <a:latin typeface="Helvetica" panose="020B0604020202020204" pitchFamily="34" charset="0"/>
              </a:rPr>
              <a:t>Email: </a:t>
            </a:r>
            <a:r>
              <a:rPr lang="en-US" sz="1600" b="0" i="0" u="none" strike="noStrike" dirty="0">
                <a:solidFill>
                  <a:srgbClr val="428BCA"/>
                </a:solidFill>
                <a:effectLst/>
                <a:latin typeface="Helvetica" panose="020B0604020202020204" pitchFamily="34" charset="0"/>
                <a:hlinkClick r:id="rId3"/>
              </a:rPr>
              <a:t>NIATraining@nih.gov</a:t>
            </a:r>
            <a:endParaRPr lang="en-US" sz="16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endParaRPr lang="en-US" sz="1600" b="0" i="0" dirty="0">
              <a:effectLst/>
              <a:latin typeface="Helvetica Neue"/>
            </a:endParaRPr>
          </a:p>
          <a:p>
            <a:pPr algn="l"/>
            <a:r>
              <a:rPr lang="en-US" sz="1600" b="0" i="0" dirty="0">
                <a:effectLst/>
                <a:latin typeface="Helvetica Neue"/>
              </a:rPr>
              <a:t>Mark Damico, Ph.D.</a:t>
            </a:r>
            <a:br>
              <a:rPr lang="en-US" sz="1600" b="0" i="0" dirty="0">
                <a:effectLst/>
                <a:latin typeface="Helvetica Neue"/>
              </a:rPr>
            </a:br>
            <a:r>
              <a:rPr lang="en-US" sz="1600" b="1" i="0" dirty="0">
                <a:effectLst/>
                <a:latin typeface="Helvetica Neue"/>
              </a:rPr>
              <a:t>National Cancer Institute (NCI)</a:t>
            </a:r>
            <a:br>
              <a:rPr lang="en-US" sz="1600" b="1" i="0" dirty="0">
                <a:effectLst/>
                <a:latin typeface="Helvetica Neue"/>
              </a:rPr>
            </a:br>
            <a:r>
              <a:rPr lang="en-US" sz="1600" b="0" i="0" dirty="0">
                <a:effectLst/>
                <a:latin typeface="Helvetica Neue"/>
              </a:rPr>
              <a:t>Telephone: 240 276-5630</a:t>
            </a:r>
            <a:br>
              <a:rPr lang="en-US" sz="1600" b="0" i="0" dirty="0">
                <a:effectLst/>
                <a:latin typeface="Helvetica Neue"/>
              </a:rPr>
            </a:br>
            <a:r>
              <a:rPr lang="en-US" sz="1600" b="0" i="0" dirty="0">
                <a:effectLst/>
                <a:latin typeface="Helvetica Neue"/>
              </a:rPr>
              <a:t>Email: </a:t>
            </a:r>
            <a:r>
              <a:rPr lang="en-US" sz="1600" b="0" i="0" dirty="0">
                <a:effectLst/>
                <a:latin typeface="Helvetica Neue"/>
                <a:hlinkClick r:id="rId4"/>
              </a:rPr>
              <a:t>damicomw@nih.gov</a:t>
            </a:r>
            <a:endParaRPr lang="en-US" sz="1600" b="0" i="0" dirty="0">
              <a:effectLst/>
              <a:latin typeface="Helvetica Neue"/>
            </a:endParaRPr>
          </a:p>
          <a:p>
            <a:pPr algn="l"/>
            <a:endParaRPr lang="en-US" sz="1600" b="0" i="0" dirty="0">
              <a:effectLst/>
              <a:latin typeface="Helvetica Neue"/>
            </a:endParaRPr>
          </a:p>
          <a:p>
            <a:pPr algn="l"/>
            <a:r>
              <a:rPr lang="en-US" sz="1600" b="0" i="0" dirty="0">
                <a:effectLst/>
                <a:latin typeface="Helvetica Neue"/>
              </a:rPr>
              <a:t>Jyothi Arikkath, PhD</a:t>
            </a:r>
            <a:br>
              <a:rPr lang="en-US" sz="1600" b="0" i="0" dirty="0">
                <a:effectLst/>
                <a:latin typeface="Helvetica Neue"/>
              </a:rPr>
            </a:br>
            <a:r>
              <a:rPr lang="en-US" sz="1600" b="1" i="0" dirty="0">
                <a:effectLst/>
                <a:latin typeface="Helvetica Neue"/>
              </a:rPr>
              <a:t>National Institute of Allergy and Infectious Diseases (NIAID)</a:t>
            </a:r>
            <a:br>
              <a:rPr lang="en-US" sz="1600" b="1" i="0" dirty="0">
                <a:effectLst/>
                <a:latin typeface="Helvetica Neue"/>
              </a:rPr>
            </a:br>
            <a:r>
              <a:rPr lang="en-US" sz="1600" b="0" i="0" dirty="0">
                <a:effectLst/>
                <a:latin typeface="Helvetica Neue"/>
              </a:rPr>
              <a:t>Telephone: 301-594-5945</a:t>
            </a:r>
            <a:br>
              <a:rPr lang="en-US" sz="1600" b="0" i="0" dirty="0">
                <a:effectLst/>
                <a:latin typeface="Helvetica Neue"/>
              </a:rPr>
            </a:br>
            <a:r>
              <a:rPr lang="en-US" sz="1600" b="0" i="0" dirty="0">
                <a:effectLst/>
                <a:latin typeface="Helvetica Neue"/>
              </a:rPr>
              <a:t>Email: </a:t>
            </a:r>
            <a:r>
              <a:rPr lang="en-US" sz="1600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5"/>
              </a:rPr>
              <a:t>AITrainingHelpDesk@niaid.nih.gov</a:t>
            </a:r>
            <a:endParaRPr lang="en-US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08D6A-ACE1-2DF3-7F31-31D397F69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60520-A774-5F9F-E8D5-4056EFF2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contacts</a:t>
            </a:r>
          </a:p>
        </p:txBody>
      </p:sp>
    </p:spTree>
    <p:extLst>
      <p:ext uri="{BB962C8B-B14F-4D97-AF65-F5344CB8AC3E}">
        <p14:creationId xmlns:p14="http://schemas.microsoft.com/office/powerpoint/2010/main" val="81180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49AD8-56B5-9056-6EAD-71E77E840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2012: NIH-appointed Biomedical Workforce Working Group:</a:t>
            </a:r>
          </a:p>
          <a:p>
            <a:pPr lvl="1"/>
            <a:r>
              <a:rPr lang="en-US" sz="2400" dirty="0"/>
              <a:t>Growing deficiency in the pool of physician scientists who are sufficiently trained to become academic, independent, tenure-track scientists</a:t>
            </a:r>
          </a:p>
          <a:p>
            <a:pPr lvl="1"/>
            <a:r>
              <a:rPr lang="en-US" sz="2400" u="sng" dirty="0"/>
              <a:t>MD-PhD programs</a:t>
            </a:r>
            <a:r>
              <a:rPr lang="en-US" sz="2400" dirty="0"/>
              <a:t> are successful in training academicians (75-80% independent academic faculty), but are </a:t>
            </a:r>
            <a:r>
              <a:rPr lang="en-US" sz="2400" i="1" dirty="0"/>
              <a:t>only 3% of the MD pool</a:t>
            </a:r>
          </a:p>
          <a:p>
            <a:pPr lvl="1"/>
            <a:r>
              <a:rPr lang="en-US" sz="2400" dirty="0"/>
              <a:t>The </a:t>
            </a:r>
            <a:r>
              <a:rPr lang="en-US" sz="2400" u="sng" dirty="0"/>
              <a:t>MD-only pool</a:t>
            </a:r>
            <a:r>
              <a:rPr lang="en-US" sz="2400" dirty="0"/>
              <a:t> entering academic scientific careers is diminishing at a significant rate</a:t>
            </a:r>
          </a:p>
          <a:p>
            <a:pPr lvl="1"/>
            <a:r>
              <a:rPr lang="en-US" sz="2400" dirty="0"/>
              <a:t>Need a working group focused on physician scientists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F0F4B-980E-42CD-F7ED-C8EA4A23E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58ED07-C350-EE8A-5C65-D158C4F1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62669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49AD8-56B5-9056-6EAD-71E77E840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2014: NIH-appointed Physician-Scientist Workforce Working Group (PSW-WG):</a:t>
            </a:r>
          </a:p>
          <a:p>
            <a:pPr lvl="1"/>
            <a:r>
              <a:rPr lang="en-US" sz="2400" dirty="0"/>
              <a:t>Physician scientists were defined as those that are clinically-trained and engaged in independent biomedical research with prof. degrees (MD, DO, DDS/DMD, DVM/VMD, nurses with research doctoral degrees)</a:t>
            </a:r>
          </a:p>
          <a:p>
            <a:pPr lvl="1"/>
            <a:r>
              <a:rPr lang="en-US" sz="2400" dirty="0"/>
              <a:t>~9000 in NIH-funded workforce (2008-2012)</a:t>
            </a:r>
          </a:p>
          <a:p>
            <a:pPr lvl="2"/>
            <a:r>
              <a:rPr lang="en-US" sz="2000" dirty="0"/>
              <a:t>~4000 for MD and MD/PhD, 341 nurse, 253 veterinarian, 161 dentists-scientists</a:t>
            </a:r>
          </a:p>
          <a:p>
            <a:pPr lvl="1"/>
            <a:r>
              <a:rPr lang="en-US" sz="2400" dirty="0"/>
              <a:t>NIH investment in PSW training is worthwhile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F0F4B-980E-42CD-F7ED-C8EA4A23E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58ED07-C350-EE8A-5C65-D158C4F1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8681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49AD8-56B5-9056-6EAD-71E77E840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NIH should </a:t>
            </a:r>
            <a:r>
              <a:rPr lang="en-US" sz="2800" u="sng" dirty="0"/>
              <a:t>support pilot grant programs </a:t>
            </a:r>
            <a:r>
              <a:rPr lang="en-US" sz="2800" dirty="0"/>
              <a:t>to rigorously test existing and novel approaches to </a:t>
            </a:r>
            <a:r>
              <a:rPr lang="en-US" sz="2800" u="sng" dirty="0"/>
              <a:t>improve and/or shorten research training</a:t>
            </a:r>
            <a:r>
              <a:rPr lang="en-US" sz="2800" dirty="0"/>
              <a:t> for physician-scientists</a:t>
            </a:r>
          </a:p>
          <a:p>
            <a:pPr lvl="1"/>
            <a:r>
              <a:rPr lang="en-US" sz="2400" dirty="0"/>
              <a:t>Explore timing and space of the research and clinical components of post-graduate training</a:t>
            </a:r>
          </a:p>
          <a:p>
            <a:r>
              <a:rPr lang="en-US" sz="2800" dirty="0"/>
              <a:t>NIH should intensify its efforts to </a:t>
            </a:r>
            <a:r>
              <a:rPr lang="en-US" sz="2800" u="sng" dirty="0"/>
              <a:t>increase diversity</a:t>
            </a:r>
            <a:r>
              <a:rPr lang="en-US" sz="2800" dirty="0"/>
              <a:t> in the PSW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F0F4B-980E-42CD-F7ED-C8EA4A23E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58ED07-C350-EE8A-5C65-D158C4F1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PSW-WG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3253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Physician-Scientist Pipeline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56" y="1192811"/>
            <a:ext cx="8967008" cy="4787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454400" y="1700812"/>
            <a:ext cx="391886" cy="1098536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9115E-5CB6-4CAD-89D0-50800DBB0664}"/>
              </a:ext>
            </a:extLst>
          </p:cNvPr>
          <p:cNvSpPr txBox="1"/>
          <p:nvPr/>
        </p:nvSpPr>
        <p:spPr>
          <a:xfrm>
            <a:off x="3330429" y="132546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R38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27C22-EB79-4165-9996-9078EDB61C7D}"/>
              </a:ext>
            </a:extLst>
          </p:cNvPr>
          <p:cNvGrpSpPr/>
          <p:nvPr/>
        </p:nvGrpSpPr>
        <p:grpSpPr>
          <a:xfrm>
            <a:off x="4771264" y="1805204"/>
            <a:ext cx="1786561" cy="742020"/>
            <a:chOff x="4771264" y="1805204"/>
            <a:chExt cx="1786561" cy="742020"/>
          </a:xfrm>
        </p:grpSpPr>
        <p:sp>
          <p:nvSpPr>
            <p:cNvPr id="6" name="Down Arrow 4">
              <a:extLst>
                <a:ext uri="{FF2B5EF4-FFF2-40B4-BE49-F238E27FC236}">
                  <a16:creationId xmlns:a16="http://schemas.microsoft.com/office/drawing/2014/main" id="{BC7A6F8D-4CE1-4881-9875-E21730833456}"/>
                </a:ext>
              </a:extLst>
            </p:cNvPr>
            <p:cNvSpPr/>
            <p:nvPr/>
          </p:nvSpPr>
          <p:spPr>
            <a:xfrm rot="3429645">
              <a:off x="5244455" y="1769413"/>
              <a:ext cx="304620" cy="1251002"/>
            </a:xfrm>
            <a:prstGeom prst="downArrow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CE0FC-1F4D-44AD-B886-160BD3DB40D6}"/>
                </a:ext>
              </a:extLst>
            </p:cNvPr>
            <p:cNvSpPr txBox="1"/>
            <p:nvPr/>
          </p:nvSpPr>
          <p:spPr>
            <a:xfrm>
              <a:off x="5945429" y="1805204"/>
              <a:ext cx="612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K38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4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9A246-EC8D-F4DE-F282-AA1382BA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45998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Institutional award </a:t>
            </a:r>
            <a:r>
              <a:rPr lang="en-US" sz="2800" dirty="0"/>
              <a:t>to support mentored research activities for Resident-Investigators (RIs) expected to pursue a career as a physician-scientist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Research within each IC’s individual mission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dirty="0"/>
              <a:t>RIs spent ≥12 months conducting mentored research at 80% effort during residency training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14CC1-16E7-438A-FC5E-4665CCC25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EEC1D-EB8E-1AAC-23D5-892BD53C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R38 Program is a Prerequisite for K38 Application</a:t>
            </a:r>
          </a:p>
        </p:txBody>
      </p:sp>
    </p:spTree>
    <p:extLst>
      <p:ext uri="{BB962C8B-B14F-4D97-AF65-F5344CB8AC3E}">
        <p14:creationId xmlns:p14="http://schemas.microsoft.com/office/powerpoint/2010/main" val="11062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7D658-9779-4D94-A430-518BBDDE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66" y="1332400"/>
            <a:ext cx="10972800" cy="506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via </a:t>
            </a:r>
            <a:r>
              <a:rPr lang="en-US" u="sng" dirty="0"/>
              <a:t>Institutional Training Grants</a:t>
            </a:r>
          </a:p>
          <a:p>
            <a:pPr lvl="1"/>
            <a:r>
              <a:rPr lang="en-US" dirty="0"/>
              <a:t>T32 / KL2 / K12</a:t>
            </a:r>
          </a:p>
          <a:p>
            <a:pPr lvl="1"/>
            <a:r>
              <a:rPr lang="en-US" dirty="0"/>
              <a:t>National Clinician Scholars Program</a:t>
            </a:r>
            <a:r>
              <a:rPr lang="en-US" sz="1800" i="1" dirty="0"/>
              <a:t> (Duke, Penn, </a:t>
            </a:r>
            <a:r>
              <a:rPr lang="en-US" sz="1800" i="1" dirty="0" err="1"/>
              <a:t>UMich</a:t>
            </a:r>
            <a:r>
              <a:rPr lang="en-US" sz="1800" i="1" dirty="0"/>
              <a:t>, Yale, UCLA, UCSF)</a:t>
            </a:r>
          </a:p>
          <a:p>
            <a:pPr lvl="1"/>
            <a:r>
              <a:rPr lang="en-US" dirty="0"/>
              <a:t>VA Advanced Fellowships</a:t>
            </a:r>
          </a:p>
          <a:p>
            <a:r>
              <a:rPr lang="en-US" dirty="0"/>
              <a:t>Research via </a:t>
            </a:r>
            <a:r>
              <a:rPr lang="en-US" u="sng" dirty="0"/>
              <a:t>Individual Funding</a:t>
            </a:r>
          </a:p>
          <a:p>
            <a:pPr lvl="1"/>
            <a:r>
              <a:rPr lang="en-US" dirty="0"/>
              <a:t>K38 </a:t>
            </a:r>
            <a:r>
              <a:rPr lang="en-US" dirty="0" err="1"/>
              <a:t>StARRTS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LRP</a:t>
            </a:r>
          </a:p>
          <a:p>
            <a:pPr lvl="1"/>
            <a:r>
              <a:rPr lang="en-US" dirty="0"/>
              <a:t>F32</a:t>
            </a:r>
          </a:p>
          <a:p>
            <a:pPr lvl="1"/>
            <a:r>
              <a:rPr lang="en-US" dirty="0"/>
              <a:t>K08 / K23</a:t>
            </a:r>
          </a:p>
          <a:p>
            <a:pPr lvl="1"/>
            <a:r>
              <a:rPr lang="en-US" dirty="0"/>
              <a:t>VA CDA</a:t>
            </a:r>
          </a:p>
          <a:p>
            <a:r>
              <a:rPr lang="en-US" dirty="0"/>
              <a:t>Post-doctoral clinical fellowship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68956-2620-42C5-8507-98AED9CF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to Resident Scholars after the R38</a:t>
            </a:r>
          </a:p>
        </p:txBody>
      </p:sp>
    </p:spTree>
    <p:extLst>
      <p:ext uri="{BB962C8B-B14F-4D97-AF65-F5344CB8AC3E}">
        <p14:creationId xmlns:p14="http://schemas.microsoft.com/office/powerpoint/2010/main" val="308771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903CB-8DFF-68A7-F306-977F940B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4882896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Helvetica" panose="020B0604020202020204" pitchFamily="34" charset="0"/>
              </a:rPr>
              <a:t>The intent of this FOA is to provide Transition Scholars with opportunities for additional research and career development during subsequent clinical fellowship or early career faculty appointments</a:t>
            </a:r>
          </a:p>
          <a:p>
            <a:pPr algn="l"/>
            <a:r>
              <a:rPr lang="en-US" b="0" i="0" dirty="0">
                <a:effectLst/>
                <a:latin typeface="Helvetica Neue"/>
              </a:rPr>
              <a:t>ICs participating:</a:t>
            </a:r>
          </a:p>
          <a:p>
            <a:pPr lvl="1"/>
            <a:r>
              <a:rPr lang="en-US" b="0" i="0" dirty="0">
                <a:effectLst/>
                <a:latin typeface="Helvetica Neue"/>
              </a:rPr>
              <a:t>National Heart, Lung, and Blood Institute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2"/>
              </a:rPr>
              <a:t>NHLBI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pPr lvl="1"/>
            <a:r>
              <a:rPr lang="en-US" b="0" i="0" dirty="0">
                <a:effectLst/>
                <a:latin typeface="Helvetica Neue"/>
              </a:rPr>
              <a:t>National Institute on Aging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3"/>
              </a:rPr>
              <a:t>NIA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pPr lvl="1"/>
            <a:r>
              <a:rPr lang="en-US" b="0" i="0" dirty="0">
                <a:effectLst/>
                <a:latin typeface="Helvetica Neue"/>
              </a:rPr>
              <a:t>National Institute of Allergy and Infectious Diseases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4"/>
              </a:rPr>
              <a:t>NIAID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pPr lvl="1"/>
            <a:r>
              <a:rPr lang="en-US" b="0" i="0" dirty="0">
                <a:effectLst/>
                <a:latin typeface="Helvetica Neue"/>
              </a:rPr>
              <a:t>National Cancer Institute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5"/>
              </a:rPr>
              <a:t>NCI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National Eye Institute (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  <a:hlinkClick r:id="rId6"/>
              </a:rPr>
              <a:t>NEI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DD014-DB92-73E2-C630-008B89C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5C1050-8403-7433-EDEA-69E1B37E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K38: Overview </a:t>
            </a:r>
          </a:p>
        </p:txBody>
      </p:sp>
    </p:spTree>
    <p:extLst>
      <p:ext uri="{BB962C8B-B14F-4D97-AF65-F5344CB8AC3E}">
        <p14:creationId xmlns:p14="http://schemas.microsoft.com/office/powerpoint/2010/main" val="31304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3B9EA-AE0B-E4B5-95DF-3B6FD86A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3" y="1371600"/>
            <a:ext cx="11059583" cy="504524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000" b="0" dirty="0">
                <a:effectLst/>
                <a:latin typeface="Helvetica" panose="020B0604020202020204" pitchFamily="34" charset="0"/>
              </a:rPr>
              <a:t>Awards are intended to further research and career development by providing:</a:t>
            </a:r>
          </a:p>
          <a:p>
            <a:pPr lvl="1">
              <a:lnSpc>
                <a:spcPct val="110000"/>
              </a:lnSpc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12-24 months of mentored research and career development with the same or a new primary mentor, department, and/or institution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Helvetica" panose="020B0604020202020204" pitchFamily="34" charset="0"/>
              </a:rPr>
              <a:t>C</a:t>
            </a:r>
            <a:r>
              <a:rPr lang="en-US" sz="1600" b="0" i="0" dirty="0">
                <a:effectLst/>
                <a:latin typeface="Helvetica" panose="020B0604020202020204" pitchFamily="34" charset="0"/>
              </a:rPr>
              <a:t>o-mentors can provide additional input on research and career development.</a:t>
            </a:r>
          </a:p>
          <a:p>
            <a:pPr lvl="1">
              <a:lnSpc>
                <a:spcPct val="110000"/>
              </a:lnSpc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An additional career mentor who can advance access to resources for career advancement</a:t>
            </a:r>
          </a:p>
          <a:p>
            <a:pPr lvl="1">
              <a:lnSpc>
                <a:spcPct val="110000"/>
              </a:lnSpc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Strong encouragement to prepare and apply for a mentored research career development award (K01, K08, K23, etc.) and/or independent research award before the end of Transition Scholar participation.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Helvetica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000" b="0" dirty="0">
                <a:effectLst/>
                <a:latin typeface="Helvetica" panose="020B0604020202020204" pitchFamily="34" charset="0"/>
              </a:rPr>
              <a:t>Awards include research development funds to cover the cost of research supplies and professional development activities: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Short duration courses or workshops that provide research skills such as data science, implementation science or clinical trials, or other justified research-focused skill-building activities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Funds for technical support, including biostatistics consultation and/or technician time to complete research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" panose="020B0604020202020204" pitchFamily="34" charset="0"/>
              </a:rPr>
              <a:t>Fees for workshops on oral and written communication of research and grant writing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55073-661A-C4BE-1617-B3CD9C595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A719E-02EF-2F1F-4111-53C2E1E6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K38: Overview</a:t>
            </a:r>
          </a:p>
        </p:txBody>
      </p:sp>
    </p:spTree>
    <p:extLst>
      <p:ext uri="{BB962C8B-B14F-4D97-AF65-F5344CB8AC3E}">
        <p14:creationId xmlns:p14="http://schemas.microsoft.com/office/powerpoint/2010/main" val="1575778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8A62778-4649-C745-8248-BC45F5F7A25D}" vid="{3C20889A-F17E-534B-A554-927CECDA31C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8A62778-4649-C745-8248-BC45F5F7A25D}" vid="{E5EE0343-A184-6C49-BABD-227C78C7D6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853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Lucida Grande</vt:lpstr>
      <vt:lpstr>Wingdings</vt:lpstr>
      <vt:lpstr>Office Theme</vt:lpstr>
      <vt:lpstr>1_Office Theme</vt:lpstr>
      <vt:lpstr>PowerPoint Presentation</vt:lpstr>
      <vt:lpstr>Background</vt:lpstr>
      <vt:lpstr>Background</vt:lpstr>
      <vt:lpstr>PSW-WG Recommendations</vt:lpstr>
      <vt:lpstr>Physician-Scientist Pipeline</vt:lpstr>
      <vt:lpstr>R38 Program is a Prerequisite for K38 Application</vt:lpstr>
      <vt:lpstr>Options to Resident Scholars after the R38</vt:lpstr>
      <vt:lpstr>K38: Overview </vt:lpstr>
      <vt:lpstr>K38: Overview</vt:lpstr>
      <vt:lpstr>K38: Overview</vt:lpstr>
      <vt:lpstr>PowerPoint Presentation</vt:lpstr>
      <vt:lpstr>IC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Schopfer (NIH/NHLBI)</dc:creator>
  <cp:lastModifiedBy>Schopfer, David (NIH/NHLBI) [E]</cp:lastModifiedBy>
  <cp:revision>8</cp:revision>
  <cp:lastPrinted>2016-08-16T16:28:08Z</cp:lastPrinted>
  <dcterms:created xsi:type="dcterms:W3CDTF">2016-12-21T17:53:37Z</dcterms:created>
  <dcterms:modified xsi:type="dcterms:W3CDTF">2024-10-28T14:10:22Z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