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60" r:id="rId5"/>
    <p:sldId id="259" r:id="rId6"/>
    <p:sldId id="257"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FA48A1-8923-445F-95C1-0207B28779B2}" v="28" dt="2025-05-22T00:18:49.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6" autoAdjust="0"/>
    <p:restoredTop sz="76102" autoAdjust="0"/>
  </p:normalViewPr>
  <p:slideViewPr>
    <p:cSldViewPr snapToGrid="0">
      <p:cViewPr varScale="1">
        <p:scale>
          <a:sx n="85" d="100"/>
          <a:sy n="85" d="100"/>
        </p:scale>
        <p:origin x="939" y="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1522E2-B606-4E36-9781-04B3AC088446}" type="datetimeFigureOut">
              <a:rPr lang="en-US" smtClean="0"/>
              <a:t>9/5/2025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5FB480-2F49-4D25-A8B1-7B9269792B56}" type="slidenum">
              <a:rPr lang="en-US" smtClean="0"/>
              <a:t>‹#›</a:t>
            </a:fld>
            <a:endParaRPr lang="en-US"/>
          </a:p>
        </p:txBody>
      </p:sp>
    </p:spTree>
    <p:extLst>
      <p:ext uri="{BB962C8B-B14F-4D97-AF65-F5344CB8AC3E}">
        <p14:creationId xmlns:p14="http://schemas.microsoft.com/office/powerpoint/2010/main" val="3857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m.maxient.com/reportingform.php?UnivofColoradoDenver&amp;layout_id=8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7286D-7D56-4967-CA33-09161E27EB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0F9CA7-D751-089D-83CC-A7FFFFAF9E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BC0FC-C5E4-2ED5-D19E-51D5987E783C}"/>
              </a:ext>
            </a:extLst>
          </p:cNvPr>
          <p:cNvSpPr>
            <a:spLocks noGrp="1"/>
          </p:cNvSpPr>
          <p:nvPr>
            <p:ph type="body" idx="1"/>
          </p:nvPr>
        </p:nvSpPr>
        <p:spPr/>
        <p:txBody>
          <a:bodyPr/>
          <a:lstStyle/>
          <a:p>
            <a:r>
              <a:rPr lang="en-US" dirty="0"/>
              <a:t>START here when you have a condition or situation that you’d appreciate support with!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Interactive catch-all website that will suggest various offices/entities on campus that can be utilized for various forms of support. Examples shown on the right here</a:t>
            </a:r>
          </a:p>
          <a:p>
            <a:endParaRPr lang="en-US" dirty="0"/>
          </a:p>
        </p:txBody>
      </p:sp>
      <p:sp>
        <p:nvSpPr>
          <p:cNvPr id="4" name="Slide Number Placeholder 3">
            <a:extLst>
              <a:ext uri="{FF2B5EF4-FFF2-40B4-BE49-F238E27FC236}">
                <a16:creationId xmlns:a16="http://schemas.microsoft.com/office/drawing/2014/main" id="{305FBB6E-32CA-32BC-20E0-557190C158B2}"/>
              </a:ext>
            </a:extLst>
          </p:cNvPr>
          <p:cNvSpPr>
            <a:spLocks noGrp="1"/>
          </p:cNvSpPr>
          <p:nvPr>
            <p:ph type="sldNum" sz="quarter" idx="5"/>
          </p:nvPr>
        </p:nvSpPr>
        <p:spPr/>
        <p:txBody>
          <a:bodyPr/>
          <a:lstStyle/>
          <a:p>
            <a:fld id="{F45FB480-2F49-4D25-A8B1-7B9269792B56}" type="slidenum">
              <a:rPr lang="en-US" smtClean="0"/>
              <a:t>1</a:t>
            </a:fld>
            <a:endParaRPr lang="en-US"/>
          </a:p>
        </p:txBody>
      </p:sp>
    </p:spTree>
    <p:extLst>
      <p:ext uri="{BB962C8B-B14F-4D97-AF65-F5344CB8AC3E}">
        <p14:creationId xmlns:p14="http://schemas.microsoft.com/office/powerpoint/2010/main" val="386133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71D1B-1114-80A3-2CE4-3C755AC0F9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D8C5D-4175-F125-C888-ADB25355E4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F3B37-1E52-DAB0-0ECA-DC41F5D25800}"/>
              </a:ext>
            </a:extLst>
          </p:cNvPr>
          <p:cNvSpPr>
            <a:spLocks noGrp="1"/>
          </p:cNvSpPr>
          <p:nvPr>
            <p:ph type="body" idx="1"/>
          </p:nvPr>
        </p:nvSpPr>
        <p:spPr/>
        <p:txBody>
          <a:bodyPr/>
          <a:lstStyle/>
          <a:p>
            <a:r>
              <a:rPr lang="en-US" b="0" i="0" dirty="0">
                <a:solidFill>
                  <a:srgbClr val="000000"/>
                </a:solidFill>
                <a:effectLst/>
                <a:latin typeface="Arial" panose="020B0604020202020204" pitchFamily="34" charset="0"/>
              </a:rPr>
              <a:t>We also have specific offices on campus whose role it is to help with navigating conflict</a:t>
            </a:r>
          </a:p>
          <a:p>
            <a:endParaRPr lang="en-US" b="0" i="0" dirty="0">
              <a:solidFill>
                <a:srgbClr val="000000"/>
              </a:solidFill>
              <a:effectLst/>
              <a:latin typeface="Arial" panose="020B0604020202020204" pitchFamily="34" charset="0"/>
            </a:endParaRPr>
          </a:p>
          <a:p>
            <a:r>
              <a:rPr lang="en-US" b="0" i="0" dirty="0">
                <a:solidFill>
                  <a:srgbClr val="000000"/>
                </a:solidFill>
                <a:effectLst/>
                <a:latin typeface="Arial" panose="020B0604020202020204" pitchFamily="34" charset="0"/>
              </a:rPr>
              <a:t>The Ombuds Office acts as a no-barrier, first-stop for students, faculty and staff seeking guidance, information and insight from a trusted advisor</a:t>
            </a:r>
          </a:p>
          <a:p>
            <a:endParaRPr lang="en-US" b="0" i="0" dirty="0">
              <a:solidFill>
                <a:srgbClr val="000000"/>
              </a:solidFill>
              <a:effectLst/>
              <a:latin typeface="Arial" panose="020B0604020202020204" pitchFamily="34" charset="0"/>
            </a:endParaRPr>
          </a:p>
          <a:p>
            <a:r>
              <a:rPr lang="en-US" b="0" i="0" dirty="0">
                <a:solidFill>
                  <a:srgbClr val="000000"/>
                </a:solidFill>
                <a:effectLst/>
                <a:latin typeface="Arial" panose="020B0604020202020204" pitchFamily="34" charset="0"/>
              </a:rPr>
              <a:t>Adaptable Resolution offers private, free, neutral resources to support faculty, staff and students managing conflicts. AR processes empower those directly involved to shape outcomes with professional facilitation, centering the needs of those impacted and addressing justice concerns and power imbalances. These approaches promote trust and relationship-building while considering the broader effects of conflict on the university community. Available to faculty, staff, and students, AR services support navigating complex disputes that may not fall under formal university policies or reach a particular threshold required to take action. Participation is voluntary, and individuals can discontinue the process at any time. AR focuses on constructive outcomes, separate from formal investigations, aiming to rebuild relationships and address the community impacts or harm.</a:t>
            </a:r>
          </a:p>
          <a:p>
            <a:endParaRPr lang="en-US" dirty="0"/>
          </a:p>
        </p:txBody>
      </p:sp>
      <p:sp>
        <p:nvSpPr>
          <p:cNvPr id="4" name="Slide Number Placeholder 3">
            <a:extLst>
              <a:ext uri="{FF2B5EF4-FFF2-40B4-BE49-F238E27FC236}">
                <a16:creationId xmlns:a16="http://schemas.microsoft.com/office/drawing/2014/main" id="{8A4D7BE6-5791-51F4-50D6-A6A7633E939C}"/>
              </a:ext>
            </a:extLst>
          </p:cNvPr>
          <p:cNvSpPr>
            <a:spLocks noGrp="1"/>
          </p:cNvSpPr>
          <p:nvPr>
            <p:ph type="sldNum" sz="quarter" idx="5"/>
          </p:nvPr>
        </p:nvSpPr>
        <p:spPr/>
        <p:txBody>
          <a:bodyPr/>
          <a:lstStyle/>
          <a:p>
            <a:fld id="{F45FB480-2F49-4D25-A8B1-7B9269792B56}" type="slidenum">
              <a:rPr lang="en-US" smtClean="0"/>
              <a:t>2</a:t>
            </a:fld>
            <a:endParaRPr lang="en-US"/>
          </a:p>
        </p:txBody>
      </p:sp>
    </p:spTree>
    <p:extLst>
      <p:ext uri="{BB962C8B-B14F-4D97-AF65-F5344CB8AC3E}">
        <p14:creationId xmlns:p14="http://schemas.microsoft.com/office/powerpoint/2010/main" val="3853386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1500"/>
              </a:spcBef>
              <a:spcAft>
                <a:spcPts val="750"/>
              </a:spcAft>
              <a:buNone/>
            </a:pPr>
            <a:r>
              <a:rPr lang="en-US" b="0" i="0" u="sng" strike="noStrike" dirty="0">
                <a:solidFill>
                  <a:srgbClr val="333333"/>
                </a:solidFill>
                <a:effectLst/>
                <a:latin typeface="Roboto" panose="02000000000000000000" pitchFamily="2" charset="0"/>
                <a:hlinkClick r:id="rId3"/>
              </a:rPr>
              <a:t>Concern Reporting Form (via Maxient)</a:t>
            </a:r>
            <a:endParaRPr lang="en-US" b="0" i="0" dirty="0">
              <a:solidFill>
                <a:srgbClr val="333333"/>
              </a:solidFill>
              <a:effectLst/>
              <a:latin typeface="Roboto" panose="02000000000000000000" pitchFamily="2" charset="0"/>
            </a:endParaRPr>
          </a:p>
          <a:p>
            <a:pPr algn="l">
              <a:buNone/>
            </a:pPr>
            <a:r>
              <a:rPr lang="en-US" b="1" i="0" dirty="0">
                <a:solidFill>
                  <a:srgbClr val="000000"/>
                </a:solidFill>
                <a:effectLst/>
                <a:latin typeface="Arial" panose="020B0604020202020204" pitchFamily="34" charset="0"/>
              </a:rPr>
              <a:t>What is it?</a:t>
            </a:r>
            <a:br>
              <a:rPr lang="en-US" b="1" i="0" dirty="0">
                <a:solidFill>
                  <a:srgbClr val="000000"/>
                </a:solidFill>
                <a:effectLst/>
                <a:latin typeface="Arial" panose="020B0604020202020204" pitchFamily="34" charset="0"/>
              </a:rPr>
            </a:br>
            <a:r>
              <a:rPr lang="en-US" b="0" i="0" dirty="0">
                <a:solidFill>
                  <a:srgbClr val="000000"/>
                </a:solidFill>
                <a:effectLst/>
                <a:latin typeface="inherit"/>
              </a:rPr>
              <a:t>Maxient is a software program utilized by U.S. higher education institutions to track and record trainee behaviors (i.e. student discipline, academic integrity, care and concern records, Title IX matters, or just an “FYI”).</a:t>
            </a:r>
            <a:endParaRPr lang="en-US" b="0" i="0" dirty="0">
              <a:solidFill>
                <a:srgbClr val="000000"/>
              </a:solidFill>
              <a:effectLst/>
              <a:latin typeface="Arial" panose="020B0604020202020204" pitchFamily="34" charset="0"/>
            </a:endParaRPr>
          </a:p>
          <a:p>
            <a:pPr algn="l">
              <a:buNone/>
            </a:pPr>
            <a:r>
              <a:rPr lang="en-US" b="1" i="0" dirty="0">
                <a:solidFill>
                  <a:srgbClr val="000000"/>
                </a:solidFill>
                <a:effectLst/>
                <a:latin typeface="Arial" panose="020B0604020202020204" pitchFamily="34" charset="0"/>
              </a:rPr>
              <a:t>Why is it useful?</a:t>
            </a:r>
            <a:br>
              <a:rPr lang="en-US" b="1" i="0" dirty="0">
                <a:solidFill>
                  <a:srgbClr val="000000"/>
                </a:solidFill>
                <a:effectLst/>
                <a:latin typeface="Arial" panose="020B0604020202020204" pitchFamily="34" charset="0"/>
              </a:rPr>
            </a:br>
            <a:r>
              <a:rPr lang="en-US" b="0" i="0" dirty="0">
                <a:solidFill>
                  <a:srgbClr val="000000"/>
                </a:solidFill>
                <a:effectLst/>
                <a:latin typeface="inherit"/>
              </a:rPr>
              <a:t>Maxient has centralized reporting and record keeping that will help us connect the dots and prevent students from falling through the cracks by helping us identify students in distress and coordinate the efforts of various departments to provide follow-up.</a:t>
            </a:r>
            <a:endParaRPr lang="en-US" b="0" i="0" dirty="0">
              <a:solidFill>
                <a:srgbClr val="000000"/>
              </a:solidFill>
              <a:effectLst/>
              <a:latin typeface="Arial" panose="020B0604020202020204" pitchFamily="34" charset="0"/>
            </a:endParaRPr>
          </a:p>
          <a:p>
            <a:pPr algn="l"/>
            <a:r>
              <a:rPr lang="en-US" b="1" i="0" dirty="0">
                <a:solidFill>
                  <a:srgbClr val="000000"/>
                </a:solidFill>
                <a:effectLst/>
                <a:latin typeface="Arial" panose="020B0604020202020204" pitchFamily="34" charset="0"/>
              </a:rPr>
              <a:t>How will ORE Use Maxient?</a:t>
            </a:r>
            <a:br>
              <a:rPr lang="en-US" b="1" i="0" dirty="0">
                <a:solidFill>
                  <a:srgbClr val="000000"/>
                </a:solidFill>
                <a:effectLst/>
                <a:latin typeface="Arial" panose="020B0604020202020204" pitchFamily="34" charset="0"/>
              </a:rPr>
            </a:br>
            <a:r>
              <a:rPr lang="en-US" b="0" i="0" dirty="0">
                <a:solidFill>
                  <a:srgbClr val="000000"/>
                </a:solidFill>
                <a:effectLst/>
                <a:latin typeface="inherit"/>
              </a:rPr>
              <a:t>We have created an </a:t>
            </a:r>
            <a:r>
              <a:rPr lang="en-US" b="1" i="0" u="sng" dirty="0">
                <a:solidFill>
                  <a:srgbClr val="0E48AD"/>
                </a:solidFill>
                <a:effectLst/>
                <a:latin typeface="inherit"/>
                <a:hlinkClick r:id="rId3"/>
              </a:rPr>
              <a:t>ORE Maxient Form</a:t>
            </a:r>
            <a:r>
              <a:rPr lang="en-US" b="0" i="0" dirty="0">
                <a:solidFill>
                  <a:srgbClr val="000000"/>
                </a:solidFill>
                <a:effectLst/>
                <a:latin typeface="inherit"/>
              </a:rPr>
              <a:t> for students, faculty, and staff to share any concern or report any type of issue or concern about oneself or others. Once submitted, the form will be routed to the corresponding Program Director and Program Administrator for follow up. If an individual prefers NOT to notify the program, they may select "ORE" from the Program list and the form will instead be routed to the ORE Assistant Dean for Student Affairs.</a:t>
            </a:r>
            <a:endParaRPr lang="en-US" b="0" i="0" dirty="0">
              <a:solidFill>
                <a:srgbClr val="000000"/>
              </a:solidFill>
              <a:effectLst/>
              <a:latin typeface="Arial" panose="020B0604020202020204" pitchFamily="34" charset="0"/>
            </a:endParaRPr>
          </a:p>
          <a:p>
            <a:endParaRPr lang="en-US" dirty="0"/>
          </a:p>
          <a:p>
            <a:endParaRPr lang="en-US" dirty="0"/>
          </a:p>
          <a:p>
            <a:r>
              <a:rPr lang="en-US" dirty="0"/>
              <a:t>Note:: 1 - Maxient reports, per se, are confidential, so they would not be directly taken into account into promotion considerations.  However, depending on the follow-up, a faculty's Dept Chair might be contacted.  And the promotion process starts within the faculty's dept.</a:t>
            </a:r>
          </a:p>
        </p:txBody>
      </p:sp>
      <p:sp>
        <p:nvSpPr>
          <p:cNvPr id="4" name="Slide Number Placeholder 3"/>
          <p:cNvSpPr>
            <a:spLocks noGrp="1"/>
          </p:cNvSpPr>
          <p:nvPr>
            <p:ph type="sldNum" sz="quarter" idx="5"/>
          </p:nvPr>
        </p:nvSpPr>
        <p:spPr/>
        <p:txBody>
          <a:bodyPr/>
          <a:lstStyle/>
          <a:p>
            <a:fld id="{F45FB480-2F49-4D25-A8B1-7B9269792B56}" type="slidenum">
              <a:rPr lang="en-US" smtClean="0"/>
              <a:t>3</a:t>
            </a:fld>
            <a:endParaRPr lang="en-US"/>
          </a:p>
        </p:txBody>
      </p:sp>
    </p:spTree>
    <p:extLst>
      <p:ext uri="{BB962C8B-B14F-4D97-AF65-F5344CB8AC3E}">
        <p14:creationId xmlns:p14="http://schemas.microsoft.com/office/powerpoint/2010/main" val="2857167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 Anschutz has various policies in place surrounding acceptable conduct. We have provided links of some here. </a:t>
            </a:r>
          </a:p>
          <a:p>
            <a:r>
              <a:rPr lang="en-US" dirty="0"/>
              <a:t>Also on the right is paraphrased information regarding the workplace bullying policy. </a:t>
            </a:r>
          </a:p>
          <a:p>
            <a:endParaRPr lang="en-US" dirty="0"/>
          </a:p>
          <a:p>
            <a:r>
              <a:rPr lang="en-US" dirty="0"/>
              <a:t>Note: in the case of retaliation policy, meaning retaliation for reporting, there is a procedure in place, you complete a form to report </a:t>
            </a:r>
          </a:p>
        </p:txBody>
      </p:sp>
      <p:sp>
        <p:nvSpPr>
          <p:cNvPr id="4" name="Slide Number Placeholder 3"/>
          <p:cNvSpPr>
            <a:spLocks noGrp="1"/>
          </p:cNvSpPr>
          <p:nvPr>
            <p:ph type="sldNum" sz="quarter" idx="5"/>
          </p:nvPr>
        </p:nvSpPr>
        <p:spPr/>
        <p:txBody>
          <a:bodyPr/>
          <a:lstStyle/>
          <a:p>
            <a:fld id="{F45FB480-2F49-4D25-A8B1-7B9269792B56}" type="slidenum">
              <a:rPr lang="en-US" smtClean="0"/>
              <a:t>4</a:t>
            </a:fld>
            <a:endParaRPr lang="en-US"/>
          </a:p>
        </p:txBody>
      </p:sp>
    </p:spTree>
    <p:extLst>
      <p:ext uri="{BB962C8B-B14F-4D97-AF65-F5344CB8AC3E}">
        <p14:creationId xmlns:p14="http://schemas.microsoft.com/office/powerpoint/2010/main" val="3555073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47351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8829FE-2C8B-4ABE-BC84-DFD07750A1BE}"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197333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164728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91481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600576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3097611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824059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1986308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279412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4040548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172923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8829FE-2C8B-4ABE-BC84-DFD07750A1BE}"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1059298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8829FE-2C8B-4ABE-BC84-DFD07750A1BE}"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41238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81751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280695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88829FE-2C8B-4ABE-BC84-DFD07750A1BE}" type="datetimeFigureOut">
              <a:rPr lang="en-US" smtClean="0"/>
              <a:t>9/5/2025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3648525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8829FE-2C8B-4ABE-BC84-DFD07750A1BE}"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31431-C943-4703-9D9D-ADC29369A8BB}" type="slidenum">
              <a:rPr lang="en-US" smtClean="0"/>
              <a:t>‹#›</a:t>
            </a:fld>
            <a:endParaRPr lang="en-US"/>
          </a:p>
        </p:txBody>
      </p:sp>
    </p:spTree>
    <p:extLst>
      <p:ext uri="{BB962C8B-B14F-4D97-AF65-F5344CB8AC3E}">
        <p14:creationId xmlns:p14="http://schemas.microsoft.com/office/powerpoint/2010/main" val="3806083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88829FE-2C8B-4ABE-BC84-DFD07750A1BE}" type="datetimeFigureOut">
              <a:rPr lang="en-US" smtClean="0"/>
              <a:t>9/5/2025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4431431-C943-4703-9D9D-ADC29369A8BB}" type="slidenum">
              <a:rPr lang="en-US" smtClean="0"/>
              <a:t>‹#›</a:t>
            </a:fld>
            <a:endParaRPr lang="en-US"/>
          </a:p>
        </p:txBody>
      </p:sp>
    </p:spTree>
    <p:extLst>
      <p:ext uri="{BB962C8B-B14F-4D97-AF65-F5344CB8AC3E}">
        <p14:creationId xmlns:p14="http://schemas.microsoft.com/office/powerpoint/2010/main" val="9704918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elp.cuanschutz.edu" TargetMode="External"/><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hyperlink" Target="https://www.ucdenver.edu/offices/ombudsoffi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uanschutz.edu/student/support/case-management" TargetMode="External"/><Relationship Id="rId4" Type="http://schemas.openxmlformats.org/officeDocument/2006/relationships/hyperlink" Target="https://www.cuanschutz.edu/offices/evc-academic-student-affairs/affiliated-units/adaptable-resolutions/our-servic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m.maxient.com/reportingform.php?UnivofColoradoDenver&amp;layout_id=85"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hyperlink" Target="https://secure.ethicspoint.com/domain/media/en/gui/14973/issues.html?clientid=15138&amp;locationid=30376040&amp;override=yes&amp;agreement=no&amp;companyname=University%20of%20Colorado" TargetMode="External"/><Relationship Id="rId4" Type="http://schemas.openxmlformats.org/officeDocument/2006/relationships/hyperlink" Target="https://cm.maxient.com/reportingform.php?UnivofColoradoDenver&amp;layout_id=2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ucdenver.edu/docs/librariesprovider284/default-document-library/4000-human-resources/4005---anti-violence-policy.pdf?sfvrsn=32e3ccba_2" TargetMode="External"/><Relationship Id="rId7" Type="http://schemas.openxmlformats.org/officeDocument/2006/relationships/hyperlink" Target="https://medschool.cuanschutz.edu/docs/librariesprovider31/ofe/ofr/faculty-professionalism-code-of-conduct-2024---revised-5-14-2025b.pdf?sfvrsn=65d430b4_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ucdenver.edu/offices/equity/university-policies-procedures/retaliation" TargetMode="External"/><Relationship Id="rId5" Type="http://schemas.openxmlformats.org/officeDocument/2006/relationships/hyperlink" Target="https://www.cu.edu/ope/aps/5065" TargetMode="External"/><Relationship Id="rId4" Type="http://schemas.openxmlformats.org/officeDocument/2006/relationships/hyperlink" Target="https://www.cu.edu/ope/aps/505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B8DBC-B701-05C8-7DEE-3B1DD1B82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2AC262-9E10-9944-CE33-8E238BAF54E1}"/>
              </a:ext>
            </a:extLst>
          </p:cNvPr>
          <p:cNvSpPr>
            <a:spLocks noGrp="1"/>
          </p:cNvSpPr>
          <p:nvPr>
            <p:ph type="title"/>
          </p:nvPr>
        </p:nvSpPr>
        <p:spPr>
          <a:xfrm>
            <a:off x="646110" y="213109"/>
            <a:ext cx="9404723" cy="1400530"/>
          </a:xfrm>
        </p:spPr>
        <p:txBody>
          <a:bodyPr/>
          <a:lstStyle/>
          <a:p>
            <a:r>
              <a:rPr lang="en-US" dirty="0"/>
              <a:t>Campus Resources : Help Compass</a:t>
            </a:r>
          </a:p>
        </p:txBody>
      </p:sp>
      <p:sp>
        <p:nvSpPr>
          <p:cNvPr id="3" name="Content Placeholder 2">
            <a:extLst>
              <a:ext uri="{FF2B5EF4-FFF2-40B4-BE49-F238E27FC236}">
                <a16:creationId xmlns:a16="http://schemas.microsoft.com/office/drawing/2014/main" id="{B1A40CCF-60D1-5938-6EF5-318F54DC5E37}"/>
              </a:ext>
            </a:extLst>
          </p:cNvPr>
          <p:cNvSpPr>
            <a:spLocks noGrp="1"/>
          </p:cNvSpPr>
          <p:nvPr>
            <p:ph idx="1"/>
          </p:nvPr>
        </p:nvSpPr>
        <p:spPr>
          <a:xfrm>
            <a:off x="4296651" y="983970"/>
            <a:ext cx="2924419" cy="460656"/>
          </a:xfrm>
        </p:spPr>
        <p:txBody>
          <a:bodyPr/>
          <a:lstStyle/>
          <a:p>
            <a:pPr marL="0" indent="0">
              <a:buNone/>
            </a:pPr>
            <a:r>
              <a:rPr lang="en-US" dirty="0">
                <a:hlinkClick r:id="rId3"/>
              </a:rPr>
              <a:t>Help.cuanschutz.edu</a:t>
            </a:r>
            <a:endParaRPr lang="en-US" dirty="0"/>
          </a:p>
        </p:txBody>
      </p:sp>
      <p:pic>
        <p:nvPicPr>
          <p:cNvPr id="5" name="Picture 4">
            <a:extLst>
              <a:ext uri="{FF2B5EF4-FFF2-40B4-BE49-F238E27FC236}">
                <a16:creationId xmlns:a16="http://schemas.microsoft.com/office/drawing/2014/main" id="{9D2314AD-FD49-8DA0-69AA-589D999A141D}"/>
              </a:ext>
            </a:extLst>
          </p:cNvPr>
          <p:cNvPicPr>
            <a:picLocks noChangeAspect="1"/>
          </p:cNvPicPr>
          <p:nvPr/>
        </p:nvPicPr>
        <p:blipFill>
          <a:blip r:embed="rId4"/>
          <a:stretch>
            <a:fillRect/>
          </a:stretch>
        </p:blipFill>
        <p:spPr>
          <a:xfrm>
            <a:off x="425842" y="1658376"/>
            <a:ext cx="4954589" cy="4718657"/>
          </a:xfrm>
          <a:prstGeom prst="rect">
            <a:avLst/>
          </a:prstGeom>
        </p:spPr>
      </p:pic>
      <p:pic>
        <p:nvPicPr>
          <p:cNvPr id="11" name="Picture 10">
            <a:extLst>
              <a:ext uri="{FF2B5EF4-FFF2-40B4-BE49-F238E27FC236}">
                <a16:creationId xmlns:a16="http://schemas.microsoft.com/office/drawing/2014/main" id="{2197F692-5D20-9D26-916B-974BE9E3CD1B}"/>
              </a:ext>
            </a:extLst>
          </p:cNvPr>
          <p:cNvPicPr>
            <a:picLocks noChangeAspect="1"/>
          </p:cNvPicPr>
          <p:nvPr/>
        </p:nvPicPr>
        <p:blipFill>
          <a:blip r:embed="rId5"/>
          <a:stretch>
            <a:fillRect/>
          </a:stretch>
        </p:blipFill>
        <p:spPr>
          <a:xfrm>
            <a:off x="5914843" y="1564230"/>
            <a:ext cx="1560921" cy="1560921"/>
          </a:xfrm>
          <a:prstGeom prst="rect">
            <a:avLst/>
          </a:prstGeom>
        </p:spPr>
      </p:pic>
      <p:pic>
        <p:nvPicPr>
          <p:cNvPr id="13" name="Picture 12">
            <a:extLst>
              <a:ext uri="{FF2B5EF4-FFF2-40B4-BE49-F238E27FC236}">
                <a16:creationId xmlns:a16="http://schemas.microsoft.com/office/drawing/2014/main" id="{C713058B-7C53-371C-2BE3-FD2B4B5E1860}"/>
              </a:ext>
            </a:extLst>
          </p:cNvPr>
          <p:cNvPicPr>
            <a:picLocks noChangeAspect="1"/>
          </p:cNvPicPr>
          <p:nvPr/>
        </p:nvPicPr>
        <p:blipFill>
          <a:blip r:embed="rId6"/>
          <a:stretch>
            <a:fillRect/>
          </a:stretch>
        </p:blipFill>
        <p:spPr>
          <a:xfrm>
            <a:off x="8012203" y="1444626"/>
            <a:ext cx="1733988" cy="1400529"/>
          </a:xfrm>
          <a:prstGeom prst="rect">
            <a:avLst/>
          </a:prstGeom>
        </p:spPr>
      </p:pic>
      <p:pic>
        <p:nvPicPr>
          <p:cNvPr id="15" name="Picture 14">
            <a:extLst>
              <a:ext uri="{FF2B5EF4-FFF2-40B4-BE49-F238E27FC236}">
                <a16:creationId xmlns:a16="http://schemas.microsoft.com/office/drawing/2014/main" id="{D6A56D9A-908A-253C-9A22-B661020696CA}"/>
              </a:ext>
            </a:extLst>
          </p:cNvPr>
          <p:cNvPicPr>
            <a:picLocks noChangeAspect="1"/>
          </p:cNvPicPr>
          <p:nvPr/>
        </p:nvPicPr>
        <p:blipFill>
          <a:blip r:embed="rId7"/>
          <a:stretch>
            <a:fillRect/>
          </a:stretch>
        </p:blipFill>
        <p:spPr>
          <a:xfrm>
            <a:off x="9952049" y="1884219"/>
            <a:ext cx="1814109" cy="1395469"/>
          </a:xfrm>
          <a:prstGeom prst="rect">
            <a:avLst/>
          </a:prstGeom>
        </p:spPr>
      </p:pic>
      <p:pic>
        <p:nvPicPr>
          <p:cNvPr id="17" name="Picture 16">
            <a:extLst>
              <a:ext uri="{FF2B5EF4-FFF2-40B4-BE49-F238E27FC236}">
                <a16:creationId xmlns:a16="http://schemas.microsoft.com/office/drawing/2014/main" id="{CABA21F9-6088-D124-25D2-3A0573B14E76}"/>
              </a:ext>
            </a:extLst>
          </p:cNvPr>
          <p:cNvPicPr>
            <a:picLocks noChangeAspect="1"/>
          </p:cNvPicPr>
          <p:nvPr/>
        </p:nvPicPr>
        <p:blipFill>
          <a:blip r:embed="rId8"/>
          <a:stretch>
            <a:fillRect/>
          </a:stretch>
        </p:blipFill>
        <p:spPr>
          <a:xfrm>
            <a:off x="5834501" y="3215804"/>
            <a:ext cx="1721604" cy="1560921"/>
          </a:xfrm>
          <a:prstGeom prst="rect">
            <a:avLst/>
          </a:prstGeom>
        </p:spPr>
      </p:pic>
      <p:pic>
        <p:nvPicPr>
          <p:cNvPr id="19" name="Picture 18">
            <a:extLst>
              <a:ext uri="{FF2B5EF4-FFF2-40B4-BE49-F238E27FC236}">
                <a16:creationId xmlns:a16="http://schemas.microsoft.com/office/drawing/2014/main" id="{4F0E4899-3E2C-4105-35B4-14E512C19889}"/>
              </a:ext>
            </a:extLst>
          </p:cNvPr>
          <p:cNvPicPr>
            <a:picLocks noChangeAspect="1"/>
          </p:cNvPicPr>
          <p:nvPr/>
        </p:nvPicPr>
        <p:blipFill>
          <a:blip r:embed="rId9"/>
          <a:stretch>
            <a:fillRect/>
          </a:stretch>
        </p:blipFill>
        <p:spPr>
          <a:xfrm>
            <a:off x="8041990" y="3031693"/>
            <a:ext cx="1674415" cy="1659792"/>
          </a:xfrm>
          <a:prstGeom prst="rect">
            <a:avLst/>
          </a:prstGeom>
        </p:spPr>
      </p:pic>
      <p:pic>
        <p:nvPicPr>
          <p:cNvPr id="21" name="Picture 20">
            <a:extLst>
              <a:ext uri="{FF2B5EF4-FFF2-40B4-BE49-F238E27FC236}">
                <a16:creationId xmlns:a16="http://schemas.microsoft.com/office/drawing/2014/main" id="{8DA51E35-0714-CB94-952F-1BF5EF63F151}"/>
              </a:ext>
            </a:extLst>
          </p:cNvPr>
          <p:cNvPicPr>
            <a:picLocks noChangeAspect="1"/>
          </p:cNvPicPr>
          <p:nvPr/>
        </p:nvPicPr>
        <p:blipFill>
          <a:blip r:embed="rId10"/>
          <a:stretch>
            <a:fillRect/>
          </a:stretch>
        </p:blipFill>
        <p:spPr>
          <a:xfrm>
            <a:off x="10071767" y="3709871"/>
            <a:ext cx="1574673" cy="1963228"/>
          </a:xfrm>
          <a:prstGeom prst="rect">
            <a:avLst/>
          </a:prstGeom>
        </p:spPr>
      </p:pic>
      <p:pic>
        <p:nvPicPr>
          <p:cNvPr id="23" name="Picture 22">
            <a:extLst>
              <a:ext uri="{FF2B5EF4-FFF2-40B4-BE49-F238E27FC236}">
                <a16:creationId xmlns:a16="http://schemas.microsoft.com/office/drawing/2014/main" id="{A7F8CFE8-0D67-D5B3-79EF-D9F05CA3B953}"/>
              </a:ext>
            </a:extLst>
          </p:cNvPr>
          <p:cNvPicPr>
            <a:picLocks noChangeAspect="1"/>
          </p:cNvPicPr>
          <p:nvPr/>
        </p:nvPicPr>
        <p:blipFill>
          <a:blip r:embed="rId11"/>
          <a:stretch>
            <a:fillRect/>
          </a:stretch>
        </p:blipFill>
        <p:spPr>
          <a:xfrm>
            <a:off x="5870714" y="4925854"/>
            <a:ext cx="1649179" cy="1699153"/>
          </a:xfrm>
          <a:prstGeom prst="rect">
            <a:avLst/>
          </a:prstGeom>
        </p:spPr>
      </p:pic>
      <p:pic>
        <p:nvPicPr>
          <p:cNvPr id="25" name="Picture 24">
            <a:extLst>
              <a:ext uri="{FF2B5EF4-FFF2-40B4-BE49-F238E27FC236}">
                <a16:creationId xmlns:a16="http://schemas.microsoft.com/office/drawing/2014/main" id="{61058C04-DBA0-2855-9147-9BE1AEF23451}"/>
              </a:ext>
            </a:extLst>
          </p:cNvPr>
          <p:cNvPicPr>
            <a:picLocks noChangeAspect="1"/>
          </p:cNvPicPr>
          <p:nvPr/>
        </p:nvPicPr>
        <p:blipFill>
          <a:blip r:embed="rId12"/>
          <a:stretch>
            <a:fillRect/>
          </a:stretch>
        </p:blipFill>
        <p:spPr>
          <a:xfrm>
            <a:off x="8054608" y="4878023"/>
            <a:ext cx="1649179" cy="1874396"/>
          </a:xfrm>
          <a:prstGeom prst="rect">
            <a:avLst/>
          </a:prstGeom>
        </p:spPr>
      </p:pic>
    </p:spTree>
    <p:extLst>
      <p:ext uri="{BB962C8B-B14F-4D97-AF65-F5344CB8AC3E}">
        <p14:creationId xmlns:p14="http://schemas.microsoft.com/office/powerpoint/2010/main" val="311789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79C64-160B-2CF6-E07F-5835183B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9A911-D8D9-96E8-14A2-D2B36B91193E}"/>
              </a:ext>
            </a:extLst>
          </p:cNvPr>
          <p:cNvSpPr>
            <a:spLocks noGrp="1"/>
          </p:cNvSpPr>
          <p:nvPr>
            <p:ph type="title"/>
          </p:nvPr>
        </p:nvSpPr>
        <p:spPr/>
        <p:txBody>
          <a:bodyPr/>
          <a:lstStyle/>
          <a:p>
            <a:r>
              <a:rPr lang="en-US" dirty="0"/>
              <a:t>Campus Resources : Navigating Conflict</a:t>
            </a:r>
          </a:p>
        </p:txBody>
      </p:sp>
      <p:sp>
        <p:nvSpPr>
          <p:cNvPr id="3" name="Content Placeholder 2">
            <a:extLst>
              <a:ext uri="{FF2B5EF4-FFF2-40B4-BE49-F238E27FC236}">
                <a16:creationId xmlns:a16="http://schemas.microsoft.com/office/drawing/2014/main" id="{B213D516-DC32-9754-6A7F-0C0BC69F7CF1}"/>
              </a:ext>
            </a:extLst>
          </p:cNvPr>
          <p:cNvSpPr>
            <a:spLocks noGrp="1"/>
          </p:cNvSpPr>
          <p:nvPr>
            <p:ph idx="1"/>
          </p:nvPr>
        </p:nvSpPr>
        <p:spPr>
          <a:xfrm>
            <a:off x="766799" y="2053943"/>
            <a:ext cx="10515600" cy="4741597"/>
          </a:xfrm>
        </p:spPr>
        <p:txBody>
          <a:bodyPr>
            <a:normAutofit lnSpcReduction="10000"/>
          </a:bodyPr>
          <a:lstStyle/>
          <a:p>
            <a:pPr marL="0" indent="0">
              <a:buNone/>
            </a:pPr>
            <a:r>
              <a:rPr lang="en-US" dirty="0"/>
              <a:t>1. </a:t>
            </a:r>
            <a:r>
              <a:rPr lang="en-US" dirty="0">
                <a:hlinkClick r:id="rId3"/>
              </a:rPr>
              <a:t>Ombuds Office</a:t>
            </a:r>
            <a:endParaRPr lang="en-US" dirty="0"/>
          </a:p>
          <a:p>
            <a:pPr>
              <a:buFont typeface="Wingdings" panose="05000000000000000000" pitchFamily="2" charset="2"/>
              <a:buChar char="è"/>
            </a:pPr>
            <a:r>
              <a:rPr lang="en-US" dirty="0"/>
              <a:t>Confidential (only </a:t>
            </a:r>
            <a:r>
              <a:rPr lang="en-US" dirty="0" err="1"/>
              <a:t>req’d</a:t>
            </a:r>
            <a:r>
              <a:rPr lang="en-US" dirty="0"/>
              <a:t> to share information in the case of imminent harm to self or to others)</a:t>
            </a:r>
          </a:p>
          <a:p>
            <a:pPr>
              <a:buFont typeface="Wingdings" panose="05000000000000000000" pitchFamily="2" charset="2"/>
              <a:buChar char="è"/>
            </a:pPr>
            <a:r>
              <a:rPr lang="en-US" dirty="0"/>
              <a:t>Independent, Impartial, Informal (no department affiliation)</a:t>
            </a:r>
          </a:p>
          <a:p>
            <a:pPr marL="0" indent="0">
              <a:buNone/>
            </a:pPr>
            <a:r>
              <a:rPr lang="en-US" dirty="0"/>
              <a:t>2. </a:t>
            </a:r>
            <a:r>
              <a:rPr lang="en-US" dirty="0">
                <a:hlinkClick r:id="rId4"/>
              </a:rPr>
              <a:t>Office of Adaptable Resolution</a:t>
            </a:r>
            <a:endParaRPr lang="en-US" dirty="0"/>
          </a:p>
          <a:p>
            <a:pPr marL="0" indent="0">
              <a:buNone/>
            </a:pPr>
            <a:r>
              <a:rPr lang="en-US" sz="1600" dirty="0">
                <a:solidFill>
                  <a:schemeClr val="bg2">
                    <a:lumMod val="20000"/>
                    <a:lumOff val="80000"/>
                  </a:schemeClr>
                </a:solidFill>
                <a:sym typeface="Wingdings" panose="05000000000000000000" pitchFamily="2" charset="2"/>
              </a:rPr>
              <a:t></a:t>
            </a:r>
            <a:r>
              <a:rPr lang="en-US" dirty="0">
                <a:sym typeface="Wingdings" panose="05000000000000000000" pitchFamily="2" charset="2"/>
              </a:rPr>
              <a:t> </a:t>
            </a:r>
            <a:r>
              <a:rPr lang="en-US" dirty="0"/>
              <a:t> Facilitate dialogue between disagreeing parties, mediate conflict</a:t>
            </a:r>
          </a:p>
          <a:p>
            <a:pPr>
              <a:buFont typeface="Wingdings" panose="05000000000000000000" pitchFamily="2" charset="2"/>
              <a:buChar char="à"/>
            </a:pPr>
            <a:r>
              <a:rPr lang="en-US" dirty="0"/>
              <a:t>Preventative services: community building, relationship coaching</a:t>
            </a:r>
          </a:p>
          <a:p>
            <a:pPr marL="0" indent="0">
              <a:buNone/>
            </a:pPr>
            <a:r>
              <a:rPr lang="en-US" dirty="0"/>
              <a:t>3. </a:t>
            </a:r>
            <a:r>
              <a:rPr lang="en-US" dirty="0">
                <a:hlinkClick r:id="rId5"/>
              </a:rPr>
              <a:t>Student Outreach and Support</a:t>
            </a:r>
            <a:endParaRPr lang="en-US" dirty="0"/>
          </a:p>
          <a:p>
            <a:pPr>
              <a:buFont typeface="Wingdings" panose="05000000000000000000" pitchFamily="2" charset="2"/>
              <a:buChar char="à"/>
            </a:pPr>
            <a:r>
              <a:rPr lang="en-US" dirty="0">
                <a:sym typeface="Wingdings" panose="05000000000000000000" pitchFamily="2" charset="2"/>
              </a:rPr>
              <a:t>Case management framework for proactive and reactive support </a:t>
            </a:r>
          </a:p>
          <a:p>
            <a:pPr>
              <a:buFont typeface="Wingdings" panose="05000000000000000000" pitchFamily="2" charset="2"/>
              <a:buChar char="à"/>
            </a:pPr>
            <a:r>
              <a:rPr lang="en-US" dirty="0">
                <a:sym typeface="Wingdings" panose="05000000000000000000" pitchFamily="2" charset="2"/>
              </a:rPr>
              <a:t>Private (</a:t>
            </a:r>
            <a:r>
              <a:rPr lang="en-US">
                <a:sym typeface="Wingdings" panose="05000000000000000000" pitchFamily="2" charset="2"/>
              </a:rPr>
              <a:t>not confidential) reporting</a:t>
            </a:r>
            <a:endParaRPr lang="en-US" dirty="0">
              <a:sym typeface="Wingdings" panose="05000000000000000000" pitchFamily="2" charset="2"/>
            </a:endParaRPr>
          </a:p>
          <a:p>
            <a:pPr>
              <a:buFont typeface="Wingdings" panose="05000000000000000000" pitchFamily="2" charset="2"/>
              <a:buChar char="à"/>
            </a:pPr>
            <a:r>
              <a:rPr lang="en-US" dirty="0">
                <a:sym typeface="Wingdings" panose="05000000000000000000" pitchFamily="2" charset="2"/>
              </a:rPr>
              <a:t>Manage Medical Leave of Absence, Fit to Return, and Pregnancy Leave for students</a:t>
            </a:r>
            <a:endParaRPr lang="en-US" dirty="0"/>
          </a:p>
        </p:txBody>
      </p:sp>
    </p:spTree>
    <p:extLst>
      <p:ext uri="{BB962C8B-B14F-4D97-AF65-F5344CB8AC3E}">
        <p14:creationId xmlns:p14="http://schemas.microsoft.com/office/powerpoint/2010/main" val="4257720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F6664-6661-910C-F316-30206A709F78}"/>
              </a:ext>
            </a:extLst>
          </p:cNvPr>
          <p:cNvSpPr>
            <a:spLocks noGrp="1"/>
          </p:cNvSpPr>
          <p:nvPr>
            <p:ph type="title"/>
          </p:nvPr>
        </p:nvSpPr>
        <p:spPr/>
        <p:txBody>
          <a:bodyPr/>
          <a:lstStyle/>
          <a:p>
            <a:r>
              <a:rPr lang="en-US" dirty="0"/>
              <a:t>Campus Resources : Reporting</a:t>
            </a:r>
          </a:p>
        </p:txBody>
      </p:sp>
      <p:sp>
        <p:nvSpPr>
          <p:cNvPr id="3" name="Content Placeholder 2">
            <a:extLst>
              <a:ext uri="{FF2B5EF4-FFF2-40B4-BE49-F238E27FC236}">
                <a16:creationId xmlns:a16="http://schemas.microsoft.com/office/drawing/2014/main" id="{1EDC7592-4E62-F611-E018-858F0014968B}"/>
              </a:ext>
            </a:extLst>
          </p:cNvPr>
          <p:cNvSpPr>
            <a:spLocks noGrp="1"/>
          </p:cNvSpPr>
          <p:nvPr>
            <p:ph idx="1"/>
          </p:nvPr>
        </p:nvSpPr>
        <p:spPr>
          <a:xfrm>
            <a:off x="776023" y="1253330"/>
            <a:ext cx="6796327" cy="5318919"/>
          </a:xfrm>
        </p:spPr>
        <p:txBody>
          <a:bodyPr>
            <a:normAutofit fontScale="70000" lnSpcReduction="20000"/>
          </a:bodyPr>
          <a:lstStyle/>
          <a:p>
            <a:pPr marL="0" indent="0">
              <a:buNone/>
            </a:pPr>
            <a:r>
              <a:rPr lang="en-US" dirty="0">
                <a:hlinkClick r:id="rId3"/>
              </a:rPr>
              <a:t>ORE Concern Reporting Form via Maxient</a:t>
            </a:r>
          </a:p>
          <a:p>
            <a:pPr>
              <a:buFont typeface="Wingdings" panose="05000000000000000000" pitchFamily="2" charset="2"/>
              <a:buChar char="è"/>
            </a:pPr>
            <a:r>
              <a:rPr lang="en-US" dirty="0"/>
              <a:t>Option to anonymously submit</a:t>
            </a:r>
          </a:p>
          <a:p>
            <a:pPr>
              <a:buFont typeface="Wingdings" panose="05000000000000000000" pitchFamily="2" charset="2"/>
              <a:buChar char="è"/>
            </a:pPr>
            <a:r>
              <a:rPr lang="en-US" dirty="0"/>
              <a:t>Option to provide PhD program info for routing to Program Director &amp; Program Admin OR route only to the ORE (Angie and Andy)</a:t>
            </a:r>
          </a:p>
          <a:p>
            <a:pPr>
              <a:buFont typeface="Wingdings" panose="05000000000000000000" pitchFamily="2" charset="2"/>
              <a:buChar char="è"/>
            </a:pPr>
            <a:r>
              <a:rPr lang="en-US" dirty="0"/>
              <a:t>Define the nature of your concern: professionalism, academic progression, other/personal, faculty interactions</a:t>
            </a:r>
          </a:p>
          <a:p>
            <a:pPr>
              <a:buFont typeface="Wingdings" panose="05000000000000000000" pitchFamily="2" charset="2"/>
              <a:buChar char="è"/>
            </a:pPr>
            <a:r>
              <a:rPr lang="en-US" dirty="0"/>
              <a:t>Explain the issue, provide what has been done to address the issue, provide any suggested follow up (does not need to lead to actions)</a:t>
            </a:r>
          </a:p>
          <a:p>
            <a:pPr>
              <a:buFont typeface="Wingdings" panose="05000000000000000000" pitchFamily="2" charset="2"/>
              <a:buChar char="è"/>
            </a:pPr>
            <a:r>
              <a:rPr lang="en-US" dirty="0"/>
              <a:t>Attach photos, video, email or other documents</a:t>
            </a:r>
          </a:p>
          <a:p>
            <a:pPr marL="0" indent="0">
              <a:buNone/>
            </a:pPr>
            <a:endParaRPr lang="en-US" dirty="0"/>
          </a:p>
          <a:p>
            <a:pPr marL="0" indent="0">
              <a:buNone/>
            </a:pPr>
            <a:r>
              <a:rPr lang="en-US" dirty="0">
                <a:hlinkClick r:id="rId4"/>
              </a:rPr>
              <a:t>Student Outreach &amp; Support Referral</a:t>
            </a:r>
            <a:endParaRPr lang="en-US" dirty="0"/>
          </a:p>
          <a:p>
            <a:pPr>
              <a:buFont typeface="Wingdings" panose="05000000000000000000" pitchFamily="2" charset="2"/>
              <a:buChar char="à"/>
            </a:pPr>
            <a:r>
              <a:rPr lang="en-US" dirty="0">
                <a:sym typeface="Wingdings" panose="05000000000000000000" pitchFamily="2" charset="2"/>
              </a:rPr>
              <a:t>For reporting concerns about a fellow student</a:t>
            </a:r>
          </a:p>
          <a:p>
            <a:pPr>
              <a:buFont typeface="Wingdings" panose="05000000000000000000" pitchFamily="2" charset="2"/>
              <a:buChar char="à"/>
            </a:pPr>
            <a:r>
              <a:rPr lang="en-US" dirty="0"/>
              <a:t>Option to anonymously submit</a:t>
            </a:r>
          </a:p>
          <a:p>
            <a:pPr>
              <a:buFont typeface="Wingdings" panose="05000000000000000000" pitchFamily="2" charset="2"/>
              <a:buChar char="à"/>
            </a:pPr>
            <a:endParaRPr lang="en-US" dirty="0"/>
          </a:p>
          <a:p>
            <a:pPr marL="0" indent="0">
              <a:buNone/>
            </a:pPr>
            <a:r>
              <a:rPr lang="en-US" dirty="0">
                <a:hlinkClick r:id="rId5"/>
              </a:rPr>
              <a:t>Graduate School Ethics Point Reporting</a:t>
            </a:r>
            <a:endParaRPr lang="en-US" dirty="0"/>
          </a:p>
          <a:p>
            <a:pPr>
              <a:buFont typeface="Wingdings" panose="05000000000000000000" pitchFamily="2" charset="2"/>
              <a:buChar char="à"/>
            </a:pPr>
            <a:r>
              <a:rPr lang="en-US" dirty="0">
                <a:sym typeface="Wingdings" panose="05000000000000000000" pitchFamily="2" charset="2"/>
              </a:rPr>
              <a:t>For reporting EHS, Business Integrity, Academic or Research Integrity Concerns </a:t>
            </a:r>
          </a:p>
          <a:p>
            <a:pPr>
              <a:buFont typeface="Wingdings" panose="05000000000000000000" pitchFamily="2" charset="2"/>
              <a:buChar char="à"/>
            </a:pPr>
            <a:r>
              <a:rPr lang="en-US" dirty="0"/>
              <a:t>Option to anonymously submit</a:t>
            </a:r>
          </a:p>
        </p:txBody>
      </p:sp>
      <p:pic>
        <p:nvPicPr>
          <p:cNvPr id="5" name="Picture 4">
            <a:extLst>
              <a:ext uri="{FF2B5EF4-FFF2-40B4-BE49-F238E27FC236}">
                <a16:creationId xmlns:a16="http://schemas.microsoft.com/office/drawing/2014/main" id="{C8193CBA-DD64-D147-1B02-7B76ECB6E620}"/>
              </a:ext>
            </a:extLst>
          </p:cNvPr>
          <p:cNvPicPr>
            <a:picLocks noChangeAspect="1"/>
          </p:cNvPicPr>
          <p:nvPr/>
        </p:nvPicPr>
        <p:blipFill>
          <a:blip r:embed="rId6"/>
          <a:stretch>
            <a:fillRect/>
          </a:stretch>
        </p:blipFill>
        <p:spPr>
          <a:xfrm>
            <a:off x="7702262" y="1480668"/>
            <a:ext cx="4352094" cy="4720263"/>
          </a:xfrm>
          <a:prstGeom prst="rect">
            <a:avLst/>
          </a:prstGeom>
        </p:spPr>
      </p:pic>
    </p:spTree>
    <p:extLst>
      <p:ext uri="{BB962C8B-B14F-4D97-AF65-F5344CB8AC3E}">
        <p14:creationId xmlns:p14="http://schemas.microsoft.com/office/powerpoint/2010/main" val="4196286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6926E-CB55-4307-0E46-BED3C18D0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95AD3-8382-D9E3-F1B3-B8B04C2014C5}"/>
              </a:ext>
            </a:extLst>
          </p:cNvPr>
          <p:cNvSpPr>
            <a:spLocks noGrp="1"/>
          </p:cNvSpPr>
          <p:nvPr>
            <p:ph type="title"/>
          </p:nvPr>
        </p:nvSpPr>
        <p:spPr/>
        <p:txBody>
          <a:bodyPr/>
          <a:lstStyle/>
          <a:p>
            <a:r>
              <a:rPr lang="en-US" dirty="0"/>
              <a:t>What would be considered reportable?</a:t>
            </a:r>
            <a:br>
              <a:rPr lang="en-US" dirty="0"/>
            </a:br>
            <a:endParaRPr lang="en-US" dirty="0"/>
          </a:p>
        </p:txBody>
      </p:sp>
      <p:sp>
        <p:nvSpPr>
          <p:cNvPr id="3" name="Content Placeholder 2">
            <a:extLst>
              <a:ext uri="{FF2B5EF4-FFF2-40B4-BE49-F238E27FC236}">
                <a16:creationId xmlns:a16="http://schemas.microsoft.com/office/drawing/2014/main" id="{89E07709-5C96-A5EE-25FE-F17AF43EAF3E}"/>
              </a:ext>
            </a:extLst>
          </p:cNvPr>
          <p:cNvSpPr>
            <a:spLocks noGrp="1"/>
          </p:cNvSpPr>
          <p:nvPr>
            <p:ph idx="1"/>
          </p:nvPr>
        </p:nvSpPr>
        <p:spPr>
          <a:xfrm>
            <a:off x="1103313" y="2052918"/>
            <a:ext cx="3582988" cy="4195481"/>
          </a:xfrm>
        </p:spPr>
        <p:txBody>
          <a:bodyPr/>
          <a:lstStyle/>
          <a:p>
            <a:r>
              <a:rPr lang="en-US" dirty="0">
                <a:hlinkClick r:id="rId3"/>
              </a:rPr>
              <a:t>Anti-Violence Policy</a:t>
            </a:r>
            <a:endParaRPr lang="en-US" dirty="0"/>
          </a:p>
          <a:p>
            <a:r>
              <a:rPr lang="en-US" dirty="0">
                <a:hlinkClick r:id="rId4"/>
              </a:rPr>
              <a:t>Workplace Bullying Policy</a:t>
            </a:r>
            <a:endParaRPr lang="en-US" dirty="0"/>
          </a:p>
          <a:p>
            <a:r>
              <a:rPr lang="en-US" dirty="0">
                <a:hlinkClick r:id="rId5"/>
              </a:rPr>
              <a:t>Nondiscrimination Policy</a:t>
            </a:r>
            <a:endParaRPr lang="en-US" dirty="0"/>
          </a:p>
          <a:p>
            <a:r>
              <a:rPr lang="en-US" dirty="0">
                <a:hlinkClick r:id="rId6"/>
              </a:rPr>
              <a:t>Retaliation Policy</a:t>
            </a:r>
            <a:endParaRPr lang="en-US" dirty="0"/>
          </a:p>
          <a:p>
            <a:r>
              <a:rPr lang="en-US" dirty="0">
                <a:hlinkClick r:id="rId7"/>
              </a:rPr>
              <a:t>Faculty Professionalism Code of Conduct</a:t>
            </a:r>
            <a:endParaRPr lang="en-US" dirty="0"/>
          </a:p>
        </p:txBody>
      </p:sp>
      <p:sp>
        <p:nvSpPr>
          <p:cNvPr id="6" name="TextBox 5">
            <a:extLst>
              <a:ext uri="{FF2B5EF4-FFF2-40B4-BE49-F238E27FC236}">
                <a16:creationId xmlns:a16="http://schemas.microsoft.com/office/drawing/2014/main" id="{38335E2A-F239-4852-FBC4-27D6E18D4479}"/>
              </a:ext>
            </a:extLst>
          </p:cNvPr>
          <p:cNvSpPr txBox="1"/>
          <p:nvPr/>
        </p:nvSpPr>
        <p:spPr>
          <a:xfrm>
            <a:off x="4995582" y="1318844"/>
            <a:ext cx="6887135" cy="4929555"/>
          </a:xfrm>
          <a:prstGeom prst="rect">
            <a:avLst/>
          </a:prstGeom>
          <a:noFill/>
        </p:spPr>
        <p:txBody>
          <a:bodyPr wrap="square" rtlCol="0">
            <a:spAutoFit/>
          </a:bodyPr>
          <a:lstStyle/>
          <a:p>
            <a:r>
              <a:rPr lang="en-US" dirty="0"/>
              <a:t>Workplace Bullying:  Repeated and deliberate physical, verbal or written conduct intended to intimidate, degrade, and/or humiliate an individual or group in the workplace. May include:</a:t>
            </a:r>
          </a:p>
          <a:p>
            <a:endParaRPr lang="en-US" dirty="0"/>
          </a:p>
          <a:p>
            <a:pPr marL="285750" indent="-285750">
              <a:spcAft>
                <a:spcPts val="200"/>
              </a:spcAft>
              <a:buFont typeface="Arial" panose="020B0604020202020204" pitchFamily="34" charset="0"/>
              <a:buChar char="•"/>
            </a:pPr>
            <a:r>
              <a:rPr lang="en-US" dirty="0"/>
              <a:t>Negative, abusive interaction that is outside the range of commonly accepted expression of disagreement, disapproval, or critique; </a:t>
            </a:r>
          </a:p>
          <a:p>
            <a:pPr marL="285750" indent="-285750">
              <a:spcAft>
                <a:spcPts val="200"/>
              </a:spcAft>
              <a:buFont typeface="Arial" panose="020B0604020202020204" pitchFamily="34" charset="0"/>
              <a:buChar char="•"/>
            </a:pPr>
            <a:r>
              <a:rPr lang="en-US" dirty="0"/>
              <a:t>Repetitively shouting, yelling at, or berating;</a:t>
            </a:r>
          </a:p>
          <a:p>
            <a:pPr marL="285750" indent="-285750">
              <a:spcAft>
                <a:spcPts val="200"/>
              </a:spcAft>
              <a:buFont typeface="Arial" panose="020B0604020202020204" pitchFamily="34" charset="0"/>
              <a:buChar char="•"/>
            </a:pPr>
            <a:r>
              <a:rPr lang="en-US" dirty="0"/>
              <a:t>Persistent or egregious use of abusive, insulting, or offensive language;</a:t>
            </a:r>
          </a:p>
          <a:p>
            <a:pPr marL="285750" indent="-285750">
              <a:spcAft>
                <a:spcPts val="200"/>
              </a:spcAft>
              <a:buFont typeface="Arial" panose="020B0604020202020204" pitchFamily="34" charset="0"/>
              <a:buChar char="•"/>
            </a:pPr>
            <a:r>
              <a:rPr lang="en-US" dirty="0"/>
              <a:t>Spreading malicious rumors or gossip;</a:t>
            </a:r>
          </a:p>
          <a:p>
            <a:pPr marL="285750" indent="-285750">
              <a:spcAft>
                <a:spcPts val="200"/>
              </a:spcAft>
              <a:buFont typeface="Arial" panose="020B0604020202020204" pitchFamily="34" charset="0"/>
              <a:buChar char="•"/>
            </a:pPr>
            <a:r>
              <a:rPr lang="en-US" dirty="0"/>
              <a:t>Deliberate exclusion from normal work-related functions </a:t>
            </a:r>
          </a:p>
          <a:p>
            <a:endParaRPr lang="en-US" dirty="0"/>
          </a:p>
          <a:p>
            <a:r>
              <a:rPr lang="en-US" dirty="0"/>
              <a:t>Criticism, complaints, and negative feedback are not considered bullying when they are reasonable and directly address issues of workplace performance and/or conduct.</a:t>
            </a:r>
          </a:p>
        </p:txBody>
      </p:sp>
    </p:spTree>
    <p:extLst>
      <p:ext uri="{BB962C8B-B14F-4D97-AF65-F5344CB8AC3E}">
        <p14:creationId xmlns:p14="http://schemas.microsoft.com/office/powerpoint/2010/main" val="13200091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056E4FE31BD74B8C526AC9F7B3842E" ma:contentTypeVersion="10" ma:contentTypeDescription="Create a new document." ma:contentTypeScope="" ma:versionID="8998406e264cb3e26bd3bd12d911d711">
  <xsd:schema xmlns:xsd="http://www.w3.org/2001/XMLSchema" xmlns:xs="http://www.w3.org/2001/XMLSchema" xmlns:p="http://schemas.microsoft.com/office/2006/metadata/properties" xmlns:ns2="3cde95d7-2c7f-42cb-984a-6ede047f49d4" xmlns:ns3="8101bffb-ce5b-4d89-96a4-62a15ce26b89" targetNamespace="http://schemas.microsoft.com/office/2006/metadata/properties" ma:root="true" ma:fieldsID="15af9d2847b186a23b702611adb9f43e" ns2:_="" ns3:_="">
    <xsd:import namespace="3cde95d7-2c7f-42cb-984a-6ede047f49d4"/>
    <xsd:import namespace="8101bffb-ce5b-4d89-96a4-62a15ce26b89"/>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de95d7-2c7f-42cb-984a-6ede047f49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7310ada-04f1-49d1-83c9-5a60708465d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01bffb-ce5b-4d89-96a4-62a15ce26b8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1107743-b715-444d-90db-c7043cfafcfd}" ma:internalName="TaxCatchAll" ma:showField="CatchAllData" ma:web="8101bffb-ce5b-4d89-96a4-62a15ce26b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cde95d7-2c7f-42cb-984a-6ede047f49d4">
      <Terms xmlns="http://schemas.microsoft.com/office/infopath/2007/PartnerControls"/>
    </lcf76f155ced4ddcb4097134ff3c332f>
    <TaxCatchAll xmlns="8101bffb-ce5b-4d89-96a4-62a15ce26b8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2E5A11-7BF1-4062-8F15-1143EAAACB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de95d7-2c7f-42cb-984a-6ede047f49d4"/>
    <ds:schemaRef ds:uri="8101bffb-ce5b-4d89-96a4-62a15ce26b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C24CA7-7B38-41AE-BA3E-F2166F53258B}">
  <ds:schemaRefs>
    <ds:schemaRef ds:uri="http://schemas.microsoft.com/office/2006/metadata/properties"/>
    <ds:schemaRef ds:uri="http://schemas.microsoft.com/office/infopath/2007/PartnerControls"/>
    <ds:schemaRef ds:uri="3cde95d7-2c7f-42cb-984a-6ede047f49d4"/>
    <ds:schemaRef ds:uri="8101bffb-ce5b-4d89-96a4-62a15ce26b89"/>
  </ds:schemaRefs>
</ds:datastoreItem>
</file>

<file path=customXml/itemProps3.xml><?xml version="1.0" encoding="utf-8"?>
<ds:datastoreItem xmlns:ds="http://schemas.openxmlformats.org/officeDocument/2006/customXml" ds:itemID="{4AB1F09B-1BBF-4AE5-B71F-35695B57B7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437</TotalTime>
  <Words>903</Words>
  <Application>Microsoft Office PowerPoint</Application>
  <PresentationFormat>Widescreen</PresentationFormat>
  <Paragraphs>66</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Ion</vt:lpstr>
      <vt:lpstr>Campus Resources : Help Compass</vt:lpstr>
      <vt:lpstr>Campus Resources : Navigating Conflict</vt:lpstr>
      <vt:lpstr>Campus Resources : Reporting</vt:lpstr>
      <vt:lpstr>What would be considered reportable?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Hoen Rauhut, Maureen</dc:creator>
  <cp:lastModifiedBy>Hoen Rauhut, Maureen</cp:lastModifiedBy>
  <cp:revision>3</cp:revision>
  <dcterms:created xsi:type="dcterms:W3CDTF">2025-05-15T04:09:48Z</dcterms:created>
  <dcterms:modified xsi:type="dcterms:W3CDTF">2025-09-05T16:59:43Z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0x010100B0056E4FE31BD74B8C526AC9F7B3842E</vt:lpwstr>
  </property>
</Properties>
</file>