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28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9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81" r:id="rId3"/>
    <p:sldId id="258" r:id="rId4"/>
    <p:sldId id="260" r:id="rId5"/>
    <p:sldId id="261" r:id="rId6"/>
    <p:sldId id="267" r:id="rId7"/>
    <p:sldId id="266" r:id="rId8"/>
    <p:sldId id="268" r:id="rId9"/>
    <p:sldId id="262" r:id="rId10"/>
    <p:sldId id="265" r:id="rId11"/>
    <p:sldId id="263" r:id="rId12"/>
    <p:sldId id="278" r:id="rId13"/>
    <p:sldId id="269" r:id="rId14"/>
    <p:sldId id="272" r:id="rId15"/>
    <p:sldId id="264" r:id="rId16"/>
    <p:sldId id="271" r:id="rId17"/>
    <p:sldId id="289" r:id="rId18"/>
    <p:sldId id="291" r:id="rId19"/>
    <p:sldId id="288" r:id="rId20"/>
    <p:sldId id="275" r:id="rId21"/>
    <p:sldId id="284" r:id="rId22"/>
    <p:sldId id="283" r:id="rId23"/>
    <p:sldId id="287" r:id="rId24"/>
    <p:sldId id="279" r:id="rId25"/>
    <p:sldId id="292" r:id="rId26"/>
    <p:sldId id="293" r:id="rId27"/>
    <p:sldId id="276" r:id="rId28"/>
    <p:sldId id="259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205" autoAdjust="0"/>
  </p:normalViewPr>
  <p:slideViewPr>
    <p:cSldViewPr snapToGrid="0" snapToObjects="1">
      <p:cViewPr varScale="1">
        <p:scale>
          <a:sx n="74" d="100"/>
          <a:sy n="74" d="100"/>
        </p:scale>
        <p:origin x="-19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25" Type="http://schemas.openxmlformats.org/officeDocument/2006/relationships/slide" Target="slides/slide24.xml"/><Relationship Id="rId7" Type="http://schemas.openxmlformats.org/officeDocument/2006/relationships/slide" Target="slides/slide6.xml"/><Relationship Id="rId33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customXml" Target="../customXml/item2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4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32" Type="http://schemas.openxmlformats.org/officeDocument/2006/relationships/printerSettings" Target="printerSettings/printerSettings1.bin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customXml" Target="../customXml/item1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5" Type="http://schemas.openxmlformats.org/officeDocument/2006/relationships/slide" Target="slides/slide4.xml"/><Relationship Id="rId36" Type="http://schemas.openxmlformats.org/officeDocument/2006/relationships/tableStyles" Target="tableStyles.xml"/><Relationship Id="rId15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" Type="http://schemas.openxmlformats.org/officeDocument/2006/relationships/slide" Target="slides/slide3.xml"/><Relationship Id="rId30" Type="http://schemas.openxmlformats.org/officeDocument/2006/relationships/slide" Target="slides/slide29.xml"/><Relationship Id="rId9" Type="http://schemas.openxmlformats.org/officeDocument/2006/relationships/slide" Target="slides/slide8.xml"/><Relationship Id="rId35" Type="http://schemas.openxmlformats.org/officeDocument/2006/relationships/theme" Target="theme/theme1.xml"/><Relationship Id="rId14" Type="http://schemas.openxmlformats.org/officeDocument/2006/relationships/slide" Target="slides/slide13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corral:Downloads:2016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baseline="0" dirty="0"/>
              <a:t>Faculty Development </a:t>
            </a:r>
            <a:r>
              <a:rPr lang="en-US" sz="2400" baseline="0" dirty="0" smtClean="0"/>
              <a:t>Online Module Usage (2017)</a:t>
            </a:r>
            <a:endParaRPr lang="en-US" sz="24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Uses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TBL for IPE</c:v>
                </c:pt>
                <c:pt idx="1">
                  <c:v>Giving Effective Feedback</c:v>
                </c:pt>
                <c:pt idx="2">
                  <c:v>Medical Student Assessment</c:v>
                </c:pt>
                <c:pt idx="3">
                  <c:v>Teachers' Portfolio</c:v>
                </c:pt>
                <c:pt idx="4">
                  <c:v>Professionalism</c:v>
                </c:pt>
                <c:pt idx="5">
                  <c:v>Mentoring</c:v>
                </c:pt>
                <c:pt idx="6">
                  <c:v>Struggling Learner</c:v>
                </c:pt>
                <c:pt idx="7">
                  <c:v>Bedside Teaching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116.0</c:v>
                </c:pt>
                <c:pt idx="1">
                  <c:v>108.0</c:v>
                </c:pt>
                <c:pt idx="2">
                  <c:v>54.0</c:v>
                </c:pt>
                <c:pt idx="3">
                  <c:v>41.0</c:v>
                </c:pt>
                <c:pt idx="4">
                  <c:v>40.0</c:v>
                </c:pt>
                <c:pt idx="5">
                  <c:v>34.0</c:v>
                </c:pt>
                <c:pt idx="6">
                  <c:v>32.0</c:v>
                </c:pt>
                <c:pt idx="7">
                  <c:v>24.0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1700632"/>
        <c:axId val="-2140265144"/>
      </c:barChart>
      <c:catAx>
        <c:axId val="-2131700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Module Title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-2140265144"/>
        <c:crosses val="autoZero"/>
        <c:auto val="1"/>
        <c:lblAlgn val="ctr"/>
        <c:lblOffset val="100"/>
        <c:noMultiLvlLbl val="0"/>
      </c:catAx>
      <c:valAx>
        <c:axId val="-21402651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Number</a:t>
                </a:r>
                <a:r>
                  <a:rPr lang="en-US" sz="1800" baseline="0"/>
                  <a:t> of Uses</a:t>
                </a:r>
                <a:endParaRPr lang="en-US" sz="18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317006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35EDDA-341C-9F4A-B712-D9F4D4A325FC}" type="doc">
      <dgm:prSet loTypeId="urn:microsoft.com/office/officeart/2005/8/layout/hProcess3" loCatId="" qsTypeId="urn:microsoft.com/office/officeart/2005/8/quickstyle/simple4" qsCatId="simple" csTypeId="urn:microsoft.com/office/officeart/2005/8/colors/accent1_2" csCatId="accent1" phldr="1"/>
      <dgm:spPr/>
    </dgm:pt>
    <dgm:pt modelId="{3EAD307A-D8B5-AA45-B6C0-772CC0C75233}">
      <dgm:prSet phldrT="[Text]"/>
      <dgm:spPr/>
      <dgm:t>
        <a:bodyPr/>
        <a:lstStyle/>
        <a:p>
          <a:r>
            <a:rPr lang="en-US" dirty="0" smtClean="0"/>
            <a:t>Computer-assisted learning</a:t>
          </a:r>
          <a:endParaRPr lang="en-US" dirty="0"/>
        </a:p>
      </dgm:t>
    </dgm:pt>
    <dgm:pt modelId="{CF5B17E9-C8C4-014A-9421-B8B670AFFEF5}" type="parTrans" cxnId="{A2FD71F4-3F29-AC4E-9D20-8536918D8E39}">
      <dgm:prSet/>
      <dgm:spPr/>
      <dgm:t>
        <a:bodyPr/>
        <a:lstStyle/>
        <a:p>
          <a:endParaRPr lang="en-US"/>
        </a:p>
      </dgm:t>
    </dgm:pt>
    <dgm:pt modelId="{1171CD2C-CEB2-B944-9A68-100D7985F22C}" type="sibTrans" cxnId="{A2FD71F4-3F29-AC4E-9D20-8536918D8E39}">
      <dgm:prSet/>
      <dgm:spPr/>
      <dgm:t>
        <a:bodyPr/>
        <a:lstStyle/>
        <a:p>
          <a:endParaRPr lang="en-US"/>
        </a:p>
      </dgm:t>
    </dgm:pt>
    <dgm:pt modelId="{859A8B8B-2E8F-C049-8707-1C8A8102CE4C}">
      <dgm:prSet phldrT="[Text]"/>
      <dgm:spPr/>
      <dgm:t>
        <a:bodyPr/>
        <a:lstStyle/>
        <a:p>
          <a:r>
            <a:rPr lang="en-US" dirty="0" smtClean="0"/>
            <a:t>Expert systems</a:t>
          </a:r>
          <a:endParaRPr lang="en-US" dirty="0"/>
        </a:p>
      </dgm:t>
    </dgm:pt>
    <dgm:pt modelId="{D340ED59-F99D-2840-AE8B-99DE3D794035}" type="parTrans" cxnId="{223398C4-14C3-B544-9611-E85A44BF82A0}">
      <dgm:prSet/>
      <dgm:spPr/>
      <dgm:t>
        <a:bodyPr/>
        <a:lstStyle/>
        <a:p>
          <a:endParaRPr lang="en-US"/>
        </a:p>
      </dgm:t>
    </dgm:pt>
    <dgm:pt modelId="{248E550B-6352-9544-BDB0-60F23CC6D9F3}" type="sibTrans" cxnId="{223398C4-14C3-B544-9611-E85A44BF82A0}">
      <dgm:prSet/>
      <dgm:spPr/>
      <dgm:t>
        <a:bodyPr/>
        <a:lstStyle/>
        <a:p>
          <a:endParaRPr lang="en-US"/>
        </a:p>
      </dgm:t>
    </dgm:pt>
    <dgm:pt modelId="{ECD2E672-1AF2-A64D-9AE6-C96507CDBB38}">
      <dgm:prSet phldrT="[Text]"/>
      <dgm:spPr/>
      <dgm:t>
        <a:bodyPr/>
        <a:lstStyle/>
        <a:p>
          <a:r>
            <a:rPr lang="en-US" dirty="0" smtClean="0"/>
            <a:t>Artificial intelligence</a:t>
          </a:r>
          <a:endParaRPr lang="en-US" dirty="0"/>
        </a:p>
      </dgm:t>
    </dgm:pt>
    <dgm:pt modelId="{4B6D1C36-37A6-2440-8385-E489E58C318C}" type="parTrans" cxnId="{9BADF32A-EE3C-D34A-8C13-56990C266111}">
      <dgm:prSet/>
      <dgm:spPr/>
      <dgm:t>
        <a:bodyPr/>
        <a:lstStyle/>
        <a:p>
          <a:endParaRPr lang="en-US"/>
        </a:p>
      </dgm:t>
    </dgm:pt>
    <dgm:pt modelId="{CD9DA73D-538E-2743-861F-B4EC04FAFBA8}" type="sibTrans" cxnId="{9BADF32A-EE3C-D34A-8C13-56990C266111}">
      <dgm:prSet/>
      <dgm:spPr/>
      <dgm:t>
        <a:bodyPr/>
        <a:lstStyle/>
        <a:p>
          <a:endParaRPr lang="en-US"/>
        </a:p>
      </dgm:t>
    </dgm:pt>
    <dgm:pt modelId="{5063A277-5046-9342-AA56-43D76FA86A21}" type="pres">
      <dgm:prSet presAssocID="{8D35EDDA-341C-9F4A-B712-D9F4D4A325FC}" presName="Name0" presStyleCnt="0">
        <dgm:presLayoutVars>
          <dgm:dir/>
          <dgm:animLvl val="lvl"/>
          <dgm:resizeHandles val="exact"/>
        </dgm:presLayoutVars>
      </dgm:prSet>
      <dgm:spPr/>
    </dgm:pt>
    <dgm:pt modelId="{57AFC135-6DB6-E946-973D-30E66D8BEB55}" type="pres">
      <dgm:prSet presAssocID="{8D35EDDA-341C-9F4A-B712-D9F4D4A325FC}" presName="dummy" presStyleCnt="0"/>
      <dgm:spPr/>
    </dgm:pt>
    <dgm:pt modelId="{F6D2F3E3-753E-D04A-9511-9F4306F0F23B}" type="pres">
      <dgm:prSet presAssocID="{8D35EDDA-341C-9F4A-B712-D9F4D4A325FC}" presName="linH" presStyleCnt="0"/>
      <dgm:spPr/>
    </dgm:pt>
    <dgm:pt modelId="{D575991A-E569-2142-AD62-ED5B66CD5A72}" type="pres">
      <dgm:prSet presAssocID="{8D35EDDA-341C-9F4A-B712-D9F4D4A325FC}" presName="padding1" presStyleCnt="0"/>
      <dgm:spPr/>
    </dgm:pt>
    <dgm:pt modelId="{A60EA122-929E-BA4F-AB45-8EAB551A78DE}" type="pres">
      <dgm:prSet presAssocID="{3EAD307A-D8B5-AA45-B6C0-772CC0C75233}" presName="linV" presStyleCnt="0"/>
      <dgm:spPr/>
    </dgm:pt>
    <dgm:pt modelId="{CD59BC86-DF8E-264F-9C7B-4B8A40114828}" type="pres">
      <dgm:prSet presAssocID="{3EAD307A-D8B5-AA45-B6C0-772CC0C75233}" presName="spVertical1" presStyleCnt="0"/>
      <dgm:spPr/>
    </dgm:pt>
    <dgm:pt modelId="{6635AAF6-2816-4647-9F8B-3609ACE464E7}" type="pres">
      <dgm:prSet presAssocID="{3EAD307A-D8B5-AA45-B6C0-772CC0C75233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7C9DD9-FEBC-6E40-BA70-60240AE8CCA3}" type="pres">
      <dgm:prSet presAssocID="{3EAD307A-D8B5-AA45-B6C0-772CC0C75233}" presName="spVertical2" presStyleCnt="0"/>
      <dgm:spPr/>
    </dgm:pt>
    <dgm:pt modelId="{74C90ED3-0B7A-8349-AAD6-EA349C8AE2A1}" type="pres">
      <dgm:prSet presAssocID="{3EAD307A-D8B5-AA45-B6C0-772CC0C75233}" presName="spVertical3" presStyleCnt="0"/>
      <dgm:spPr/>
    </dgm:pt>
    <dgm:pt modelId="{D6F65BE1-1991-E94C-A12D-19340A0FC27F}" type="pres">
      <dgm:prSet presAssocID="{1171CD2C-CEB2-B944-9A68-100D7985F22C}" presName="space" presStyleCnt="0"/>
      <dgm:spPr/>
    </dgm:pt>
    <dgm:pt modelId="{3E266CD6-356D-E940-B8F8-DC04F7F3FD7E}" type="pres">
      <dgm:prSet presAssocID="{859A8B8B-2E8F-C049-8707-1C8A8102CE4C}" presName="linV" presStyleCnt="0"/>
      <dgm:spPr/>
    </dgm:pt>
    <dgm:pt modelId="{B5B73B89-2E85-0542-B9C8-E699EC1ECBB7}" type="pres">
      <dgm:prSet presAssocID="{859A8B8B-2E8F-C049-8707-1C8A8102CE4C}" presName="spVertical1" presStyleCnt="0"/>
      <dgm:spPr/>
    </dgm:pt>
    <dgm:pt modelId="{34817BD4-C2D3-C04F-9B82-3A04CECE320D}" type="pres">
      <dgm:prSet presAssocID="{859A8B8B-2E8F-C049-8707-1C8A8102CE4C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240415-8AC4-174A-8E7D-196FF03379B6}" type="pres">
      <dgm:prSet presAssocID="{859A8B8B-2E8F-C049-8707-1C8A8102CE4C}" presName="spVertical2" presStyleCnt="0"/>
      <dgm:spPr/>
    </dgm:pt>
    <dgm:pt modelId="{33F82E16-3B38-844B-8820-952C0EC3D3E1}" type="pres">
      <dgm:prSet presAssocID="{859A8B8B-2E8F-C049-8707-1C8A8102CE4C}" presName="spVertical3" presStyleCnt="0"/>
      <dgm:spPr/>
    </dgm:pt>
    <dgm:pt modelId="{BFD3CC11-12BF-4F4D-9CAB-12C0E3DF634D}" type="pres">
      <dgm:prSet presAssocID="{248E550B-6352-9544-BDB0-60F23CC6D9F3}" presName="space" presStyleCnt="0"/>
      <dgm:spPr/>
    </dgm:pt>
    <dgm:pt modelId="{101A30BA-AECC-B448-A1A7-6591BE6031F8}" type="pres">
      <dgm:prSet presAssocID="{ECD2E672-1AF2-A64D-9AE6-C96507CDBB38}" presName="linV" presStyleCnt="0"/>
      <dgm:spPr/>
    </dgm:pt>
    <dgm:pt modelId="{EB142755-87B2-B344-AC59-8B628AE030C9}" type="pres">
      <dgm:prSet presAssocID="{ECD2E672-1AF2-A64D-9AE6-C96507CDBB38}" presName="spVertical1" presStyleCnt="0"/>
      <dgm:spPr/>
    </dgm:pt>
    <dgm:pt modelId="{012920FA-05FF-674B-9666-F9620E4930E4}" type="pres">
      <dgm:prSet presAssocID="{ECD2E672-1AF2-A64D-9AE6-C96507CDBB38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84398A-CCE7-C544-83FC-53F26EC47CA1}" type="pres">
      <dgm:prSet presAssocID="{ECD2E672-1AF2-A64D-9AE6-C96507CDBB38}" presName="spVertical2" presStyleCnt="0"/>
      <dgm:spPr/>
    </dgm:pt>
    <dgm:pt modelId="{B403912A-7876-3140-9675-DA13E84D991C}" type="pres">
      <dgm:prSet presAssocID="{ECD2E672-1AF2-A64D-9AE6-C96507CDBB38}" presName="spVertical3" presStyleCnt="0"/>
      <dgm:spPr/>
    </dgm:pt>
    <dgm:pt modelId="{B3BABFF0-3A4F-2C45-A9DE-FBD58A1DDB1C}" type="pres">
      <dgm:prSet presAssocID="{8D35EDDA-341C-9F4A-B712-D9F4D4A325FC}" presName="padding2" presStyleCnt="0"/>
      <dgm:spPr/>
    </dgm:pt>
    <dgm:pt modelId="{9D1D80B0-A03A-5245-ABF8-7D2DEB328C17}" type="pres">
      <dgm:prSet presAssocID="{8D35EDDA-341C-9F4A-B712-D9F4D4A325FC}" presName="negArrow" presStyleCnt="0"/>
      <dgm:spPr/>
    </dgm:pt>
    <dgm:pt modelId="{E41440EE-483D-8346-9B34-1300416688E1}" type="pres">
      <dgm:prSet presAssocID="{8D35EDDA-341C-9F4A-B712-D9F4D4A325FC}" presName="backgroundArrow" presStyleLbl="node1" presStyleIdx="0" presStyleCn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</dgm:pt>
  </dgm:ptLst>
  <dgm:cxnLst>
    <dgm:cxn modelId="{21FA43B6-295A-BE4C-ABE6-C9CCF2ACE472}" type="presOf" srcId="{8D35EDDA-341C-9F4A-B712-D9F4D4A325FC}" destId="{5063A277-5046-9342-AA56-43D76FA86A21}" srcOrd="0" destOrd="0" presId="urn:microsoft.com/office/officeart/2005/8/layout/hProcess3"/>
    <dgm:cxn modelId="{A2EB8C87-35AA-3040-8642-249FEBC220B4}" type="presOf" srcId="{859A8B8B-2E8F-C049-8707-1C8A8102CE4C}" destId="{34817BD4-C2D3-C04F-9B82-3A04CECE320D}" srcOrd="0" destOrd="0" presId="urn:microsoft.com/office/officeart/2005/8/layout/hProcess3"/>
    <dgm:cxn modelId="{15185D9D-FD13-2F41-B883-131BC60220CD}" type="presOf" srcId="{ECD2E672-1AF2-A64D-9AE6-C96507CDBB38}" destId="{012920FA-05FF-674B-9666-F9620E4930E4}" srcOrd="0" destOrd="0" presId="urn:microsoft.com/office/officeart/2005/8/layout/hProcess3"/>
    <dgm:cxn modelId="{8F9F8CB0-3468-0C44-9869-946E3EDBD3BE}" type="presOf" srcId="{3EAD307A-D8B5-AA45-B6C0-772CC0C75233}" destId="{6635AAF6-2816-4647-9F8B-3609ACE464E7}" srcOrd="0" destOrd="0" presId="urn:microsoft.com/office/officeart/2005/8/layout/hProcess3"/>
    <dgm:cxn modelId="{A2FD71F4-3F29-AC4E-9D20-8536918D8E39}" srcId="{8D35EDDA-341C-9F4A-B712-D9F4D4A325FC}" destId="{3EAD307A-D8B5-AA45-B6C0-772CC0C75233}" srcOrd="0" destOrd="0" parTransId="{CF5B17E9-C8C4-014A-9421-B8B670AFFEF5}" sibTransId="{1171CD2C-CEB2-B944-9A68-100D7985F22C}"/>
    <dgm:cxn modelId="{223398C4-14C3-B544-9611-E85A44BF82A0}" srcId="{8D35EDDA-341C-9F4A-B712-D9F4D4A325FC}" destId="{859A8B8B-2E8F-C049-8707-1C8A8102CE4C}" srcOrd="1" destOrd="0" parTransId="{D340ED59-F99D-2840-AE8B-99DE3D794035}" sibTransId="{248E550B-6352-9544-BDB0-60F23CC6D9F3}"/>
    <dgm:cxn modelId="{9BADF32A-EE3C-D34A-8C13-56990C266111}" srcId="{8D35EDDA-341C-9F4A-B712-D9F4D4A325FC}" destId="{ECD2E672-1AF2-A64D-9AE6-C96507CDBB38}" srcOrd="2" destOrd="0" parTransId="{4B6D1C36-37A6-2440-8385-E489E58C318C}" sibTransId="{CD9DA73D-538E-2743-861F-B4EC04FAFBA8}"/>
    <dgm:cxn modelId="{9A455F97-9EF5-E04C-A46A-FD4AD2D93194}" type="presParOf" srcId="{5063A277-5046-9342-AA56-43D76FA86A21}" destId="{57AFC135-6DB6-E946-973D-30E66D8BEB55}" srcOrd="0" destOrd="0" presId="urn:microsoft.com/office/officeart/2005/8/layout/hProcess3"/>
    <dgm:cxn modelId="{CD740520-4BD8-1A4E-82A6-1841DB82C616}" type="presParOf" srcId="{5063A277-5046-9342-AA56-43D76FA86A21}" destId="{F6D2F3E3-753E-D04A-9511-9F4306F0F23B}" srcOrd="1" destOrd="0" presId="urn:microsoft.com/office/officeart/2005/8/layout/hProcess3"/>
    <dgm:cxn modelId="{9D15A89C-938A-DC46-92DC-15DC1E0E4F57}" type="presParOf" srcId="{F6D2F3E3-753E-D04A-9511-9F4306F0F23B}" destId="{D575991A-E569-2142-AD62-ED5B66CD5A72}" srcOrd="0" destOrd="0" presId="urn:microsoft.com/office/officeart/2005/8/layout/hProcess3"/>
    <dgm:cxn modelId="{9FE7B254-F3D4-CB4C-8F9A-68B078307A55}" type="presParOf" srcId="{F6D2F3E3-753E-D04A-9511-9F4306F0F23B}" destId="{A60EA122-929E-BA4F-AB45-8EAB551A78DE}" srcOrd="1" destOrd="0" presId="urn:microsoft.com/office/officeart/2005/8/layout/hProcess3"/>
    <dgm:cxn modelId="{FC507EDE-4212-6944-BBE6-5A3796D5B91A}" type="presParOf" srcId="{A60EA122-929E-BA4F-AB45-8EAB551A78DE}" destId="{CD59BC86-DF8E-264F-9C7B-4B8A40114828}" srcOrd="0" destOrd="0" presId="urn:microsoft.com/office/officeart/2005/8/layout/hProcess3"/>
    <dgm:cxn modelId="{2DC100CE-135B-6A44-BBE5-D6F537922DB3}" type="presParOf" srcId="{A60EA122-929E-BA4F-AB45-8EAB551A78DE}" destId="{6635AAF6-2816-4647-9F8B-3609ACE464E7}" srcOrd="1" destOrd="0" presId="urn:microsoft.com/office/officeart/2005/8/layout/hProcess3"/>
    <dgm:cxn modelId="{5AC6AE52-F5F9-9546-BA67-90709B212E0F}" type="presParOf" srcId="{A60EA122-929E-BA4F-AB45-8EAB551A78DE}" destId="{717C9DD9-FEBC-6E40-BA70-60240AE8CCA3}" srcOrd="2" destOrd="0" presId="urn:microsoft.com/office/officeart/2005/8/layout/hProcess3"/>
    <dgm:cxn modelId="{D0A1CBE5-E699-4C4C-AAD5-34B96AC7894A}" type="presParOf" srcId="{A60EA122-929E-BA4F-AB45-8EAB551A78DE}" destId="{74C90ED3-0B7A-8349-AAD6-EA349C8AE2A1}" srcOrd="3" destOrd="0" presId="urn:microsoft.com/office/officeart/2005/8/layout/hProcess3"/>
    <dgm:cxn modelId="{3AD246D5-C3AD-0743-8A45-1C9F7B916E88}" type="presParOf" srcId="{F6D2F3E3-753E-D04A-9511-9F4306F0F23B}" destId="{D6F65BE1-1991-E94C-A12D-19340A0FC27F}" srcOrd="2" destOrd="0" presId="urn:microsoft.com/office/officeart/2005/8/layout/hProcess3"/>
    <dgm:cxn modelId="{CADAE8BE-2E1B-3645-9C03-A0DF07E7B79C}" type="presParOf" srcId="{F6D2F3E3-753E-D04A-9511-9F4306F0F23B}" destId="{3E266CD6-356D-E940-B8F8-DC04F7F3FD7E}" srcOrd="3" destOrd="0" presId="urn:microsoft.com/office/officeart/2005/8/layout/hProcess3"/>
    <dgm:cxn modelId="{71E4EAA1-2A32-4745-9CAA-D4C055B0870E}" type="presParOf" srcId="{3E266CD6-356D-E940-B8F8-DC04F7F3FD7E}" destId="{B5B73B89-2E85-0542-B9C8-E699EC1ECBB7}" srcOrd="0" destOrd="0" presId="urn:microsoft.com/office/officeart/2005/8/layout/hProcess3"/>
    <dgm:cxn modelId="{EE2F8C13-55E9-BE45-8A54-101A98CF7E40}" type="presParOf" srcId="{3E266CD6-356D-E940-B8F8-DC04F7F3FD7E}" destId="{34817BD4-C2D3-C04F-9B82-3A04CECE320D}" srcOrd="1" destOrd="0" presId="urn:microsoft.com/office/officeart/2005/8/layout/hProcess3"/>
    <dgm:cxn modelId="{84C681FD-1B94-EB4F-B0D9-3B12299DA252}" type="presParOf" srcId="{3E266CD6-356D-E940-B8F8-DC04F7F3FD7E}" destId="{61240415-8AC4-174A-8E7D-196FF03379B6}" srcOrd="2" destOrd="0" presId="urn:microsoft.com/office/officeart/2005/8/layout/hProcess3"/>
    <dgm:cxn modelId="{02E05058-1CE5-9A45-ADC6-1DB4DE10D5C8}" type="presParOf" srcId="{3E266CD6-356D-E940-B8F8-DC04F7F3FD7E}" destId="{33F82E16-3B38-844B-8820-952C0EC3D3E1}" srcOrd="3" destOrd="0" presId="urn:microsoft.com/office/officeart/2005/8/layout/hProcess3"/>
    <dgm:cxn modelId="{8F362DDF-4F2A-1149-A298-69F53B035C6A}" type="presParOf" srcId="{F6D2F3E3-753E-D04A-9511-9F4306F0F23B}" destId="{BFD3CC11-12BF-4F4D-9CAB-12C0E3DF634D}" srcOrd="4" destOrd="0" presId="urn:microsoft.com/office/officeart/2005/8/layout/hProcess3"/>
    <dgm:cxn modelId="{556CDCB4-3CE6-1D4F-987B-324DD65622DA}" type="presParOf" srcId="{F6D2F3E3-753E-D04A-9511-9F4306F0F23B}" destId="{101A30BA-AECC-B448-A1A7-6591BE6031F8}" srcOrd="5" destOrd="0" presId="urn:microsoft.com/office/officeart/2005/8/layout/hProcess3"/>
    <dgm:cxn modelId="{6294C706-6329-0C48-9784-3AF0945645D8}" type="presParOf" srcId="{101A30BA-AECC-B448-A1A7-6591BE6031F8}" destId="{EB142755-87B2-B344-AC59-8B628AE030C9}" srcOrd="0" destOrd="0" presId="urn:microsoft.com/office/officeart/2005/8/layout/hProcess3"/>
    <dgm:cxn modelId="{CA33E62A-D077-8345-896A-4D271EB1D5F0}" type="presParOf" srcId="{101A30BA-AECC-B448-A1A7-6591BE6031F8}" destId="{012920FA-05FF-674B-9666-F9620E4930E4}" srcOrd="1" destOrd="0" presId="urn:microsoft.com/office/officeart/2005/8/layout/hProcess3"/>
    <dgm:cxn modelId="{68CDE813-9BC8-ED49-B815-66610800EB10}" type="presParOf" srcId="{101A30BA-AECC-B448-A1A7-6591BE6031F8}" destId="{DE84398A-CCE7-C544-83FC-53F26EC47CA1}" srcOrd="2" destOrd="0" presId="urn:microsoft.com/office/officeart/2005/8/layout/hProcess3"/>
    <dgm:cxn modelId="{88EB3F99-0D8C-4F4E-BB98-E4849915E438}" type="presParOf" srcId="{101A30BA-AECC-B448-A1A7-6591BE6031F8}" destId="{B403912A-7876-3140-9675-DA13E84D991C}" srcOrd="3" destOrd="0" presId="urn:microsoft.com/office/officeart/2005/8/layout/hProcess3"/>
    <dgm:cxn modelId="{FDB90055-082E-274F-A4C2-6A7F08F19969}" type="presParOf" srcId="{F6D2F3E3-753E-D04A-9511-9F4306F0F23B}" destId="{B3BABFF0-3A4F-2C45-A9DE-FBD58A1DDB1C}" srcOrd="6" destOrd="0" presId="urn:microsoft.com/office/officeart/2005/8/layout/hProcess3"/>
    <dgm:cxn modelId="{25AFF91E-C65A-5E43-91D3-7152AF234CD0}" type="presParOf" srcId="{F6D2F3E3-753E-D04A-9511-9F4306F0F23B}" destId="{9D1D80B0-A03A-5245-ABF8-7D2DEB328C17}" srcOrd="7" destOrd="0" presId="urn:microsoft.com/office/officeart/2005/8/layout/hProcess3"/>
    <dgm:cxn modelId="{EA7059A1-7DFB-334B-9B28-AA3DDF72145C}" type="presParOf" srcId="{F6D2F3E3-753E-D04A-9511-9F4306F0F23B}" destId="{E41440EE-483D-8346-9B34-1300416688E1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1440EE-483D-8346-9B34-1300416688E1}">
      <dsp:nvSpPr>
        <dsp:cNvPr id="0" name=""/>
        <dsp:cNvSpPr/>
      </dsp:nvSpPr>
      <dsp:spPr>
        <a:xfrm>
          <a:off x="0" y="835722"/>
          <a:ext cx="8478904" cy="3346325"/>
        </a:xfrm>
        <a:prstGeom prst="rightArrow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012920FA-05FF-674B-9666-F9620E4930E4}">
      <dsp:nvSpPr>
        <dsp:cNvPr id="0" name=""/>
        <dsp:cNvSpPr/>
      </dsp:nvSpPr>
      <dsp:spPr>
        <a:xfrm>
          <a:off x="5587879" y="1672303"/>
          <a:ext cx="2043134" cy="1673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4320" rIns="0" bIns="27432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Artificial intelligence</a:t>
          </a:r>
          <a:endParaRPr lang="en-US" sz="2700" kern="1200" dirty="0"/>
        </a:p>
      </dsp:txBody>
      <dsp:txXfrm>
        <a:off x="5587879" y="1672303"/>
        <a:ext cx="2043134" cy="1673162"/>
      </dsp:txXfrm>
    </dsp:sp>
    <dsp:sp modelId="{34817BD4-C2D3-C04F-9B82-3A04CECE320D}">
      <dsp:nvSpPr>
        <dsp:cNvPr id="0" name=""/>
        <dsp:cNvSpPr/>
      </dsp:nvSpPr>
      <dsp:spPr>
        <a:xfrm>
          <a:off x="3136118" y="1672303"/>
          <a:ext cx="2043134" cy="1673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4320" rIns="0" bIns="27432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Expert systems</a:t>
          </a:r>
          <a:endParaRPr lang="en-US" sz="2700" kern="1200" dirty="0"/>
        </a:p>
      </dsp:txBody>
      <dsp:txXfrm>
        <a:off x="3136118" y="1672303"/>
        <a:ext cx="2043134" cy="1673162"/>
      </dsp:txXfrm>
    </dsp:sp>
    <dsp:sp modelId="{6635AAF6-2816-4647-9F8B-3609ACE464E7}">
      <dsp:nvSpPr>
        <dsp:cNvPr id="0" name=""/>
        <dsp:cNvSpPr/>
      </dsp:nvSpPr>
      <dsp:spPr>
        <a:xfrm>
          <a:off x="684356" y="1672303"/>
          <a:ext cx="2043134" cy="1673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4320" rIns="0" bIns="27432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Computer-assisted learning</a:t>
          </a:r>
          <a:endParaRPr lang="en-US" sz="2700" kern="1200" dirty="0"/>
        </a:p>
      </dsp:txBody>
      <dsp:txXfrm>
        <a:off x="684356" y="1672303"/>
        <a:ext cx="2043134" cy="16731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952FE-EBDA-214D-8D4E-D4CDDD7C00EA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5B95A-F8F5-9B4B-B826-335CA2AE1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95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nesthesiology.pubs.asahq.org/solr/searchresults.aspx?author=Akira+Nishisaki" TargetMode="External"/><Relationship Id="rId4" Type="http://schemas.openxmlformats.org/officeDocument/2006/relationships/hyperlink" Target="http://anesthesiology.pubs.asahq.org/solr/searchresults.aspx?author=Aaron+J.+Donoghue" TargetMode="External"/><Relationship Id="rId5" Type="http://schemas.openxmlformats.org/officeDocument/2006/relationships/hyperlink" Target="http://anesthesiology.pubs.asahq.org/solr/searchresults.aspx?author=Shawn+Colborn" TargetMode="External"/><Relationship Id="rId6" Type="http://schemas.openxmlformats.org/officeDocument/2006/relationships/hyperlink" Target="http://anesthesiology.pubs.asahq.org/solr/searchresults.aspx?author=Christine+Watson" TargetMode="External"/><Relationship Id="rId7" Type="http://schemas.openxmlformats.org/officeDocument/2006/relationships/hyperlink" Target="http://anesthesiology.pubs.asahq.org/solr/searchresults.aspx?author=Andrew+Meyer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36</a:t>
            </a:r>
            <a:r>
              <a:rPr lang="en-US" baseline="0" dirty="0" smtClean="0"/>
              <a:t> online modules</a:t>
            </a:r>
          </a:p>
          <a:p>
            <a:r>
              <a:rPr lang="en-US" baseline="0" dirty="0" smtClean="0"/>
              <a:t>These are top 8 most used, mostly b/c learners in the Teaching Certificate Program are required to use the top 3</a:t>
            </a:r>
          </a:p>
          <a:p>
            <a:r>
              <a:rPr lang="en-US" baseline="0" dirty="0" smtClean="0"/>
              <a:t>After this, usage drops to &lt;20 uses a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5B95A-F8F5-9B4B-B826-335CA2AE17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5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Research ITS</a:t>
            </a:r>
            <a:r>
              <a:rPr lang="en-US" baseline="0" dirty="0" smtClean="0"/>
              <a:t> usually have many of the </a:t>
            </a:r>
            <a:r>
              <a:rPr lang="en-US" baseline="0" dirty="0" err="1" smtClean="0"/>
              <a:t>ideasl</a:t>
            </a:r>
            <a:r>
              <a:rPr lang="en-US" baseline="0" dirty="0" smtClean="0"/>
              <a:t> – but are not used at scale</a:t>
            </a:r>
          </a:p>
          <a:p>
            <a:r>
              <a:rPr lang="en-US" baseline="0" dirty="0" smtClean="0"/>
              <a:t>Those at scale are achieving outcomes (like improved learner performance), but without more thoughtful pedagogies, tips, </a:t>
            </a:r>
            <a:r>
              <a:rPr lang="en-US" baseline="0" dirty="0" err="1" smtClean="0"/>
              <a:t>subtelties</a:t>
            </a:r>
            <a:r>
              <a:rPr lang="en-US" baseline="0" dirty="0" smtClean="0"/>
              <a:t> of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5B95A-F8F5-9B4B-B826-335CA2AE17F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28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Everyone gets the same tips,</a:t>
            </a:r>
            <a:r>
              <a:rPr lang="en-US" baseline="0" dirty="0" smtClean="0"/>
              <a:t> regardless of teaching ability, student ratings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5B95A-F8F5-9B4B-B826-335CA2AE17F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40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</a:t>
            </a:r>
            <a:r>
              <a:rPr lang="en-US" dirty="0" err="1" smtClean="0"/>
              <a:t>hwere</a:t>
            </a:r>
            <a:r>
              <a:rPr lang="en-US" dirty="0" smtClean="0"/>
              <a:t> you show pilot results. Ask for help/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5B95A-F8F5-9B4B-B826-335CA2AE17F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91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Everyone gets the same tips,</a:t>
            </a:r>
            <a:r>
              <a:rPr lang="en-US" baseline="0" dirty="0" smtClean="0"/>
              <a:t> regardless of teaching ability, student ratings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5B95A-F8F5-9B4B-B826-335CA2AE17F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40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online modules are direct </a:t>
            </a:r>
            <a:r>
              <a:rPr lang="en-US" baseline="0" dirty="0" smtClean="0"/>
              <a:t>SUBSTITUTION</a:t>
            </a:r>
          </a:p>
          <a:p>
            <a:r>
              <a:rPr lang="en-US" baseline="0" dirty="0" smtClean="0"/>
              <a:t>Online modules also suffer from being a pull type of technology – i.e. users must choose to come to the modules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844F5-1432-E449-8283-E438688A2F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78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 of Just-in-time Simulation Training on Tracheal Intubation Procedure Safety in the Pediatric Intensive Care Unit</a:t>
            </a:r>
          </a:p>
          <a:p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Akira Nishisaki, M.D.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 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Aaron J. Donoghue, M.D., M.S.C.E.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 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Shawn Colborn, R.R.T.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 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Christine Watson, R.N.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 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Andrew Meyer, M.D.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 et al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2010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Foale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CM,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Kaleri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AY,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Sargsyan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AE, Hamilton DR, Melton S, Martin D,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Dulchavsky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SA. 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Diagnostic instrumentation aboard ISS: just-in-time training for non-physician crewmembers.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Aviat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Space Environ Med 2005; 76:594–598.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Collins J.A., Greer J.E., Kumar V.S.,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McCalla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G.I., Meagher P.,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Tkatch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R. (1997)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Inspectable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User Models for Just-In-Time Workplace Training. In: Jameson A., Paris C., Tasso C.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User Modeling. International Centre for Mechanical Sciences (Courses and Lectures),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383. Springer, Vienna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5B95A-F8F5-9B4B-B826-335CA2AE17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15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Because we’re looking at a cognitive prompt, we are looking at AUGMENTATION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844F5-1432-E449-8283-E438688A2F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78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Rate limiting factor: not everyone can teach this</a:t>
            </a:r>
            <a:r>
              <a:rPr lang="en-US" baseline="0" dirty="0" smtClean="0"/>
              <a:t> format – requires significant faculty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5B95A-F8F5-9B4B-B826-335CA2AE17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71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Everyone gets the same tips,</a:t>
            </a:r>
            <a:r>
              <a:rPr lang="en-US" baseline="0" dirty="0" smtClean="0"/>
              <a:t> regardless of teaching ability, student ratings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5B95A-F8F5-9B4B-B826-335CA2AE17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40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idea of this project has spread also</a:t>
            </a:r>
            <a:r>
              <a:rPr lang="en-US" baseline="0" dirty="0" smtClean="0"/>
              <a:t> to Pediatrics, OB/GYN, and </a:t>
            </a:r>
            <a:r>
              <a:rPr lang="en-US" baseline="0" dirty="0" err="1" smtClean="0"/>
              <a:t>Peds</a:t>
            </a:r>
            <a:r>
              <a:rPr lang="en-US" baseline="0" dirty="0" smtClean="0"/>
              <a:t> Residency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5B95A-F8F5-9B4B-B826-335CA2AE17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99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Taken from: https://media-exp2.licdn.com/media-proxy/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ext?w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=800&amp;h=800&amp;hash=sC2iQ6zDwjGv0wk7pYdOpdEKORc%3D&amp;ora=1%2CaFBCTXdkRmpGL2lvQUFBPQ%2CxAVta5g-0R6nlh8Tw1It6a2FowGz60oISIfYC2G8G2f1spyfNT-tdoDSfrKhsgUbeykBhlI_IfnwEXO5H8LUdtusJ4E51N-hUdK_SFYJRxZlg0d769ceEFx3kdKpF-qtMWsc8e1-TwyJC73iVV8vLQll8fq4GKH6GWxUi3WUbO71GJVgTOdX8dhS5Wt6sNXKDNgv77h7z0ttnGuS04vXZWwuuZe8I0GwEgM3MlfuIdAUlIWs8RnFllqKjX_iiKu-JvmFB_YdnXWXwMvsOwSzkltskFMF9C841ZtcE337n8QU03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5B95A-F8F5-9B4B-B826-335CA2AE17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13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Corbett, A. T.,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Koedinger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K. R., &amp; Anderson, J. R. (1997). Intelligent tutoring systems. 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Handbook of human-computer interaction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849-874.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Yazdani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 (1986). Intelligent tutoring systems: An overview. 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Expert systems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(3), 154-163.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Nwana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H. S. (1990). Intelligent tutoring systems: an overview. 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Artificial Intelligence Review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(4), 251-277.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Shute, V. (1990). Rose garden promises of intelligent tutoring systems: blossom or thorn? Paper presented at the Space Operations, Applications and Research (SOAR) Symposium.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5B95A-F8F5-9B4B-B826-335CA2AE17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95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8F19-D4B6-8140-B326-546341D151D7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1A23-2628-C44C-AA6E-ABA0623B3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04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8F19-D4B6-8140-B326-546341D151D7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1A23-2628-C44C-AA6E-ABA0623B3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70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8F19-D4B6-8140-B326-546341D151D7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1A23-2628-C44C-AA6E-ABA0623B3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48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8F19-D4B6-8140-B326-546341D151D7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1A23-2628-C44C-AA6E-ABA0623B3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9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8F19-D4B6-8140-B326-546341D151D7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1A23-2628-C44C-AA6E-ABA0623B3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10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8F19-D4B6-8140-B326-546341D151D7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1A23-2628-C44C-AA6E-ABA0623B3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78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8F19-D4B6-8140-B326-546341D151D7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1A23-2628-C44C-AA6E-ABA0623B3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15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8F19-D4B6-8140-B326-546341D151D7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1A23-2628-C44C-AA6E-ABA0623B3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5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8F19-D4B6-8140-B326-546341D151D7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1A23-2628-C44C-AA6E-ABA0623B3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3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8F19-D4B6-8140-B326-546341D151D7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1A23-2628-C44C-AA6E-ABA0623B3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75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8F19-D4B6-8140-B326-546341D151D7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1A23-2628-C44C-AA6E-ABA0623B3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15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38F19-D4B6-8140-B326-546341D151D7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51A23-2628-C44C-AA6E-ABA0623B3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6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anet.corral@ucdenver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95412"/>
            <a:ext cx="9144000" cy="1470025"/>
          </a:xfrm>
          <a:solidFill>
            <a:schemeClr val="lt1">
              <a:alpha val="37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Can faculty development be done with intelligent tutors?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96117" y="5797176"/>
            <a:ext cx="4228353" cy="106082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Janet Corral, PhD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faculty_tutor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52" y="3689521"/>
            <a:ext cx="4288865" cy="254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81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lt1">
              <a:alpha val="48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Successive Attempts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rgbClr val="FFFFFF"/>
                </a:solidFill>
              </a:rPr>
              <a:t>Attempt #3:</a:t>
            </a:r>
            <a:r>
              <a:rPr lang="en-US" dirty="0" smtClean="0">
                <a:solidFill>
                  <a:srgbClr val="FFFFFF"/>
                </a:solidFill>
              </a:rPr>
              <a:t> Short Webinars (30 </a:t>
            </a:r>
            <a:r>
              <a:rPr lang="en-US" dirty="0" err="1" smtClean="0">
                <a:solidFill>
                  <a:srgbClr val="FFFFFF"/>
                </a:solidFill>
              </a:rPr>
              <a:t>mins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91" y="2773830"/>
            <a:ext cx="3187700" cy="2552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93883" y="2873241"/>
            <a:ext cx="4900706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5 offerings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Time: </a:t>
            </a:r>
            <a:r>
              <a:rPr lang="en-US" sz="2800" dirty="0" smtClean="0">
                <a:solidFill>
                  <a:srgbClr val="FFFFFF"/>
                </a:solidFill>
              </a:rPr>
              <a:t>12:15</a:t>
            </a:r>
            <a:r>
              <a:rPr lang="en-US" sz="2800" dirty="0" smtClean="0">
                <a:solidFill>
                  <a:srgbClr val="FFFFFF"/>
                </a:solidFill>
              </a:rPr>
              <a:t>-</a:t>
            </a:r>
            <a:r>
              <a:rPr lang="en-US" sz="2800" dirty="0" smtClean="0">
                <a:solidFill>
                  <a:srgbClr val="FFFFFF"/>
                </a:solidFill>
              </a:rPr>
              <a:t>12:45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Active engagement format with dialogue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 err="1">
                <a:solidFill>
                  <a:srgbClr val="FFFFFF"/>
                </a:solidFill>
              </a:rPr>
              <a:t>Avg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smtClean="0">
                <a:solidFill>
                  <a:srgbClr val="FFFFFF"/>
                </a:solidFill>
              </a:rPr>
              <a:t>Rating: </a:t>
            </a:r>
            <a:r>
              <a:rPr lang="en-US" sz="2800" dirty="0">
                <a:solidFill>
                  <a:srgbClr val="FFFFFF"/>
                </a:solidFill>
              </a:rPr>
              <a:t>4.9/</a:t>
            </a:r>
            <a:r>
              <a:rPr lang="en-US" sz="2800" dirty="0" smtClean="0">
                <a:solidFill>
                  <a:srgbClr val="FFFFFF"/>
                </a:solidFill>
              </a:rPr>
              <a:t>5.0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777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lt1">
              <a:alpha val="48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Successive Attempts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067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rgbClr val="FFFFFF"/>
                </a:solidFill>
              </a:rPr>
              <a:t>Attempt #4</a:t>
            </a:r>
            <a:r>
              <a:rPr lang="en-US" dirty="0" smtClean="0">
                <a:solidFill>
                  <a:srgbClr val="FFFFFF"/>
                </a:solidFill>
              </a:rPr>
              <a:t>: </a:t>
            </a:r>
            <a:r>
              <a:rPr lang="en-US" dirty="0" smtClean="0">
                <a:solidFill>
                  <a:srgbClr val="FFFFFF"/>
                </a:solidFill>
              </a:rPr>
              <a:t>Email - </a:t>
            </a:r>
            <a:r>
              <a:rPr lang="en-US" dirty="0" smtClean="0">
                <a:solidFill>
                  <a:srgbClr val="FFFFFF"/>
                </a:solidFill>
              </a:rPr>
              <a:t>Short Evidence-Based Tips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Screen Shot 2017-11-20 at 10.24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80" y="2129118"/>
            <a:ext cx="3195191" cy="4728882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3478704" y="3302000"/>
            <a:ext cx="1778000" cy="104588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76234" y="3563610"/>
            <a:ext cx="3472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Evidence-based tips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3478704" y="4960753"/>
            <a:ext cx="1778000" cy="104588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76234" y="5222363"/>
            <a:ext cx="3472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Video: demo of steps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3478704" y="5999865"/>
            <a:ext cx="1778000" cy="104588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76234" y="6261475"/>
            <a:ext cx="4093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Video: demo w/ learner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235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0189"/>
            <a:ext cx="9144000" cy="1143000"/>
          </a:xfrm>
          <a:solidFill>
            <a:schemeClr val="tx2">
              <a:lumMod val="75000"/>
              <a:alpha val="48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Just-in-Time Coaching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9082" r="21168"/>
          <a:stretch/>
        </p:blipFill>
        <p:spPr>
          <a:xfrm>
            <a:off x="815269" y="2338128"/>
            <a:ext cx="403361" cy="1266230"/>
          </a:xfrm>
        </p:spPr>
      </p:pic>
      <p:sp>
        <p:nvSpPr>
          <p:cNvPr id="6" name="TextBox 5"/>
          <p:cNvSpPr txBox="1"/>
          <p:nvPr/>
        </p:nvSpPr>
        <p:spPr>
          <a:xfrm>
            <a:off x="523480" y="1342672"/>
            <a:ext cx="121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Day 1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676" y="1839032"/>
            <a:ext cx="1596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Email Tip 1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523046" y="1340623"/>
            <a:ext cx="1596237" cy="958025"/>
            <a:chOff x="2471554" y="1357784"/>
            <a:chExt cx="1596237" cy="958025"/>
          </a:xfrm>
        </p:grpSpPr>
        <p:sp>
          <p:nvSpPr>
            <p:cNvPr id="11" name="TextBox 10"/>
            <p:cNvSpPr txBox="1"/>
            <p:nvPr/>
          </p:nvSpPr>
          <p:spPr>
            <a:xfrm>
              <a:off x="2660358" y="1357784"/>
              <a:ext cx="1218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2">
                      <a:lumMod val="75000"/>
                    </a:schemeClr>
                  </a:solidFill>
                </a:rPr>
                <a:t>Day 2</a:t>
              </a:r>
              <a:endParaRPr 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71554" y="1854144"/>
              <a:ext cx="15962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tx2">
                      <a:lumMod val="75000"/>
                    </a:schemeClr>
                  </a:solidFill>
                </a:rPr>
                <a:t>Email Tip 2</a:t>
              </a:r>
              <a:endParaRPr lang="en-US" sz="2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786598" y="1325511"/>
            <a:ext cx="1596237" cy="958025"/>
            <a:chOff x="2471554" y="1357784"/>
            <a:chExt cx="1596237" cy="958025"/>
          </a:xfrm>
        </p:grpSpPr>
        <p:sp>
          <p:nvSpPr>
            <p:cNvPr id="18" name="TextBox 17"/>
            <p:cNvSpPr txBox="1"/>
            <p:nvPr/>
          </p:nvSpPr>
          <p:spPr>
            <a:xfrm>
              <a:off x="2660358" y="1357784"/>
              <a:ext cx="1218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2">
                      <a:lumMod val="75000"/>
                    </a:schemeClr>
                  </a:solidFill>
                </a:rPr>
                <a:t>Day 3</a:t>
              </a:r>
              <a:endParaRPr 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71554" y="1854144"/>
              <a:ext cx="15962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tx2">
                      <a:lumMod val="75000"/>
                    </a:schemeClr>
                  </a:solidFill>
                </a:rPr>
                <a:t>Email Tip 3</a:t>
              </a:r>
              <a:endParaRPr lang="en-US" sz="2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067313" y="1325511"/>
            <a:ext cx="1596237" cy="958025"/>
            <a:chOff x="2471554" y="1357784"/>
            <a:chExt cx="1596237" cy="958025"/>
          </a:xfrm>
        </p:grpSpPr>
        <p:sp>
          <p:nvSpPr>
            <p:cNvPr id="24" name="TextBox 23"/>
            <p:cNvSpPr txBox="1"/>
            <p:nvPr/>
          </p:nvSpPr>
          <p:spPr>
            <a:xfrm>
              <a:off x="2660358" y="1357784"/>
              <a:ext cx="1218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2">
                      <a:lumMod val="75000"/>
                    </a:schemeClr>
                  </a:solidFill>
                </a:rPr>
                <a:t>Day 4</a:t>
              </a:r>
              <a:endParaRPr 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71554" y="1854144"/>
              <a:ext cx="15962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tx2">
                      <a:lumMod val="75000"/>
                    </a:schemeClr>
                  </a:solidFill>
                </a:rPr>
                <a:t>Email Tip 4</a:t>
              </a:r>
              <a:endParaRPr lang="en-US" sz="2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957" y="3782783"/>
            <a:ext cx="356017" cy="12341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957" y="5274401"/>
            <a:ext cx="317959" cy="1075202"/>
          </a:xfrm>
          <a:prstGeom prst="rect">
            <a:avLst/>
          </a:prstGeom>
        </p:spPr>
      </p:pic>
      <p:pic>
        <p:nvPicPr>
          <p:cNvPr id="28" name="Content Placeholder 2"/>
          <p:cNvPicPr>
            <a:picLocks noChangeAspect="1"/>
          </p:cNvPicPr>
          <p:nvPr/>
        </p:nvPicPr>
        <p:blipFill rotWithShape="1">
          <a:blip r:embed="rId3"/>
          <a:srcRect l="59082" r="21168"/>
          <a:stretch/>
        </p:blipFill>
        <p:spPr>
          <a:xfrm>
            <a:off x="3044486" y="2338128"/>
            <a:ext cx="403361" cy="126623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174" y="3782783"/>
            <a:ext cx="356017" cy="123419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3174" y="5274401"/>
            <a:ext cx="317959" cy="1075202"/>
          </a:xfrm>
          <a:prstGeom prst="rect">
            <a:avLst/>
          </a:prstGeom>
        </p:spPr>
      </p:pic>
      <p:pic>
        <p:nvPicPr>
          <p:cNvPr id="31" name="Content Placeholder 2"/>
          <p:cNvPicPr>
            <a:picLocks noChangeAspect="1"/>
          </p:cNvPicPr>
          <p:nvPr/>
        </p:nvPicPr>
        <p:blipFill rotWithShape="1">
          <a:blip r:embed="rId3"/>
          <a:srcRect l="59082" r="21168"/>
          <a:stretch/>
        </p:blipFill>
        <p:spPr>
          <a:xfrm>
            <a:off x="5395922" y="2300697"/>
            <a:ext cx="403361" cy="126623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4610" y="3745352"/>
            <a:ext cx="356017" cy="123419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4610" y="5236970"/>
            <a:ext cx="317959" cy="1075202"/>
          </a:xfrm>
          <a:prstGeom prst="rect">
            <a:avLst/>
          </a:prstGeom>
        </p:spPr>
      </p:pic>
      <p:pic>
        <p:nvPicPr>
          <p:cNvPr id="34" name="Content Placeholder 2"/>
          <p:cNvPicPr>
            <a:picLocks noChangeAspect="1"/>
          </p:cNvPicPr>
          <p:nvPr/>
        </p:nvPicPr>
        <p:blipFill rotWithShape="1">
          <a:blip r:embed="rId3"/>
          <a:srcRect l="59082" r="21168"/>
          <a:stretch/>
        </p:blipFill>
        <p:spPr>
          <a:xfrm>
            <a:off x="7644376" y="2338128"/>
            <a:ext cx="403361" cy="126623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3064" y="3782783"/>
            <a:ext cx="356017" cy="123419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3064" y="5274401"/>
            <a:ext cx="317959" cy="107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02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lt1">
              <a:alpha val="48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Successive Attempts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067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rgbClr val="FFFFFF"/>
                </a:solidFill>
              </a:rPr>
              <a:t>Attempt #4</a:t>
            </a:r>
            <a:r>
              <a:rPr lang="en-US" dirty="0" smtClean="0">
                <a:solidFill>
                  <a:srgbClr val="FFFFFF"/>
                </a:solidFill>
              </a:rPr>
              <a:t>: Email Short Evidence-Based Tips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951688"/>
              </p:ext>
            </p:extLst>
          </p:nvPr>
        </p:nvGraphicFramePr>
        <p:xfrm>
          <a:off x="502024" y="2226108"/>
          <a:ext cx="8184774" cy="4297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4129"/>
                <a:gridCol w="1364129"/>
                <a:gridCol w="1364129"/>
                <a:gridCol w="1364129"/>
                <a:gridCol w="1364129"/>
                <a:gridCol w="1364129"/>
              </a:tblGrid>
              <a:tr h="8049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UME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Duration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of </a:t>
                      </a:r>
                      <a:r>
                        <a:rPr lang="en-US" dirty="0" err="1" smtClean="0"/>
                        <a:t>Sendouts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of Sub-Topics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 Opening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Range</a:t>
                      </a:r>
                      <a:endParaRPr lang="en-US" dirty="0"/>
                    </a:p>
                  </a:txBody>
                  <a:tcPr/>
                </a:tc>
              </a:tr>
              <a:tr h="8049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Family Med &amp; </a:t>
                      </a:r>
                      <a:r>
                        <a:rPr lang="en-US" dirty="0" err="1" smtClean="0"/>
                        <a:t>Int</a:t>
                      </a:r>
                      <a:r>
                        <a:rPr lang="en-US" dirty="0" smtClean="0"/>
                        <a:t> Med Clerkship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10-59%</a:t>
                      </a:r>
                      <a:endParaRPr lang="en-US" dirty="0"/>
                    </a:p>
                  </a:txBody>
                  <a:tcPr/>
                </a:tc>
              </a:tr>
              <a:tr h="8049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Pathology Small Groups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r>
                        <a:rPr lang="en-US" baseline="0" dirty="0" smtClean="0"/>
                        <a:t>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30.8%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15.4-53.8%</a:t>
                      </a:r>
                      <a:endParaRPr lang="en-US" dirty="0"/>
                    </a:p>
                  </a:txBody>
                  <a:tcPr/>
                </a:tc>
              </a:tr>
              <a:tr h="8049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Colorado</a:t>
                      </a:r>
                      <a:r>
                        <a:rPr lang="en-US" baseline="0" dirty="0" smtClean="0"/>
                        <a:t> Springs Branch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 months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35.8%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  <a:tr h="578269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Int</a:t>
                      </a:r>
                      <a:r>
                        <a:rPr lang="en-US" baseline="0" dirty="0" smtClean="0"/>
                        <a:t> Med Clerkship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 months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20-80%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908843" y="2226108"/>
            <a:ext cx="2737853" cy="4297679"/>
          </a:xfrm>
          <a:prstGeom prst="rect">
            <a:avLst/>
          </a:prstGeom>
          <a:noFill/>
          <a:ln w="76200" cmpd="sng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5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lt1">
              <a:alpha val="48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Successive Attempts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067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rgbClr val="FFFFFF"/>
                </a:solidFill>
              </a:rPr>
              <a:t>Attempt #4</a:t>
            </a:r>
            <a:r>
              <a:rPr lang="en-US" dirty="0" smtClean="0">
                <a:solidFill>
                  <a:srgbClr val="FFFFFF"/>
                </a:solidFill>
              </a:rPr>
              <a:t>: Email Short Evidence-Based Tips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674055"/>
              </p:ext>
            </p:extLst>
          </p:nvPr>
        </p:nvGraphicFramePr>
        <p:xfrm>
          <a:off x="502024" y="2226108"/>
          <a:ext cx="8184774" cy="4297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4129"/>
                <a:gridCol w="1364129"/>
                <a:gridCol w="1364129"/>
                <a:gridCol w="1364129"/>
                <a:gridCol w="1364129"/>
                <a:gridCol w="1364129"/>
              </a:tblGrid>
              <a:tr h="8049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UME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Duration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of </a:t>
                      </a:r>
                      <a:r>
                        <a:rPr lang="en-US" dirty="0" err="1" smtClean="0"/>
                        <a:t>Sendout</a:t>
                      </a:r>
                      <a:r>
                        <a:rPr lang="en-US" dirty="0" smtClean="0"/>
                        <a:t> Cycles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of Sub-Topics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 Opening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Range</a:t>
                      </a:r>
                      <a:endParaRPr lang="en-US" dirty="0"/>
                    </a:p>
                  </a:txBody>
                  <a:tcPr/>
                </a:tc>
              </a:tr>
              <a:tr h="8049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Family Med &amp; </a:t>
                      </a:r>
                      <a:r>
                        <a:rPr lang="en-US" dirty="0" err="1" smtClean="0"/>
                        <a:t>Int</a:t>
                      </a:r>
                      <a:r>
                        <a:rPr lang="en-US" dirty="0" smtClean="0"/>
                        <a:t> Med Clerkship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10-59%</a:t>
                      </a:r>
                      <a:endParaRPr lang="en-US" dirty="0"/>
                    </a:p>
                  </a:txBody>
                  <a:tcPr/>
                </a:tc>
              </a:tr>
              <a:tr h="8049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Pathology Small Groups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r>
                        <a:rPr lang="en-US" baseline="0" dirty="0" smtClean="0"/>
                        <a:t>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30.8%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15.4-53.8%</a:t>
                      </a:r>
                      <a:endParaRPr lang="en-US" dirty="0"/>
                    </a:p>
                  </a:txBody>
                  <a:tcPr/>
                </a:tc>
              </a:tr>
              <a:tr h="8049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Colorado</a:t>
                      </a:r>
                      <a:r>
                        <a:rPr lang="en-US" baseline="0" dirty="0" smtClean="0"/>
                        <a:t> Springs Branch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 months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35.8%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  <a:tr h="578269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Int</a:t>
                      </a:r>
                      <a:r>
                        <a:rPr lang="en-US" baseline="0" dirty="0" smtClean="0"/>
                        <a:t> Med Clerkship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 months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20-80%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70568" y="2226108"/>
            <a:ext cx="1401011" cy="4297679"/>
          </a:xfrm>
          <a:prstGeom prst="rect">
            <a:avLst/>
          </a:prstGeom>
          <a:noFill/>
          <a:ln w="76200" cmpd="sng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52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1699559"/>
            <a:ext cx="8890000" cy="478733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  <a:solidFill>
            <a:schemeClr val="accent1">
              <a:lumMod val="75000"/>
              <a:alpha val="44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rgbClr val="FFFFFF"/>
                </a:solidFill>
              </a:rPr>
              <a:t>Case Study – Your Turn!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28706" y="2151528"/>
            <a:ext cx="5065059" cy="3597437"/>
          </a:xfrm>
          <a:prstGeom prst="wedgeRoundRectCallout">
            <a:avLst>
              <a:gd name="adj1" fmla="val 64223"/>
              <a:gd name="adj2" fmla="val 761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What data from </a:t>
            </a:r>
            <a:r>
              <a:rPr lang="en-US" sz="3600" dirty="0" smtClean="0"/>
              <a:t>Attempts #1-4 would you use to guide </a:t>
            </a:r>
            <a:r>
              <a:rPr lang="en-US" sz="3600" dirty="0" smtClean="0"/>
              <a:t>your decision on how to </a:t>
            </a:r>
            <a:r>
              <a:rPr lang="en-US" sz="3600" dirty="0" smtClean="0"/>
              <a:t>proceed with faculty development?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90013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lt1">
              <a:alpha val="48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Intelligent Tutors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03780981"/>
              </p:ext>
            </p:extLst>
          </p:nvPr>
        </p:nvGraphicFramePr>
        <p:xfrm>
          <a:off x="463422" y="1417638"/>
          <a:ext cx="8478904" cy="5017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02874" y="6066076"/>
            <a:ext cx="3707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Yazdani</a:t>
            </a:r>
            <a:r>
              <a:rPr lang="en-US" dirty="0" smtClean="0">
                <a:solidFill>
                  <a:srgbClr val="FFFFFF"/>
                </a:solidFill>
              </a:rPr>
              <a:t>, 1987; </a:t>
            </a:r>
            <a:r>
              <a:rPr lang="en-US" dirty="0" err="1" smtClean="0">
                <a:solidFill>
                  <a:srgbClr val="FFFFFF"/>
                </a:solidFill>
              </a:rPr>
              <a:t>Nwana</a:t>
            </a:r>
            <a:r>
              <a:rPr lang="en-US" dirty="0" smtClean="0">
                <a:solidFill>
                  <a:srgbClr val="FFFFFF"/>
                </a:solidFill>
              </a:rPr>
              <a:t>, 1990; Shute, 1990; </a:t>
            </a:r>
            <a:r>
              <a:rPr lang="en-US" dirty="0" err="1" smtClean="0">
                <a:solidFill>
                  <a:srgbClr val="FFFFFF"/>
                </a:solidFill>
              </a:rPr>
              <a:t>Corbet</a:t>
            </a:r>
            <a:r>
              <a:rPr lang="en-US" dirty="0" smtClean="0">
                <a:solidFill>
                  <a:srgbClr val="FFFFFF"/>
                </a:solidFill>
              </a:rPr>
              <a:t> &amp; </a:t>
            </a:r>
            <a:r>
              <a:rPr lang="en-US" dirty="0" err="1" smtClean="0">
                <a:solidFill>
                  <a:srgbClr val="FFFFFF"/>
                </a:solidFill>
              </a:rPr>
              <a:t>Koedinger</a:t>
            </a:r>
            <a:r>
              <a:rPr lang="en-US" dirty="0" smtClean="0">
                <a:solidFill>
                  <a:srgbClr val="FFFFFF"/>
                </a:solidFill>
              </a:rPr>
              <a:t>, 1997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045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lt1">
              <a:alpha val="48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Intelligent </a:t>
            </a:r>
            <a:r>
              <a:rPr lang="en-US" dirty="0" smtClean="0">
                <a:solidFill>
                  <a:srgbClr val="FFFFFF"/>
                </a:solidFill>
              </a:rPr>
              <a:t>Tutors (ITS) – A brief history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9075"/>
            <a:ext cx="8229600" cy="429052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Ideal ITS: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What student knows + pedagogical strategy = expert tutor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Machine learning: what </a:t>
            </a:r>
            <a:r>
              <a:rPr lang="en-US" dirty="0">
                <a:solidFill>
                  <a:srgbClr val="FFFFFF"/>
                </a:solidFill>
              </a:rPr>
              <a:t>worked, and when it worked, and </a:t>
            </a:r>
            <a:r>
              <a:rPr lang="en-US" dirty="0" smtClean="0">
                <a:solidFill>
                  <a:srgbClr val="FFFFFF"/>
                </a:solidFill>
              </a:rPr>
              <a:t>improve over time</a:t>
            </a: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50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lt1">
              <a:alpha val="48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Intelligent </a:t>
            </a:r>
            <a:r>
              <a:rPr lang="en-US" dirty="0" smtClean="0">
                <a:solidFill>
                  <a:srgbClr val="FFFFFF"/>
                </a:solidFill>
              </a:rPr>
              <a:t>Tutors (ITS) – A brief history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1659"/>
            <a:ext cx="8229600" cy="6177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Examples: 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1639" y="2179458"/>
            <a:ext cx="4720036" cy="42559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Research ITS</a:t>
            </a:r>
          </a:p>
          <a:p>
            <a:pPr algn="ctr"/>
            <a:endParaRPr lang="en-US" sz="1600" dirty="0" smtClean="0"/>
          </a:p>
          <a:p>
            <a:pPr>
              <a:spcAft>
                <a:spcPts val="1200"/>
              </a:spcAft>
            </a:pPr>
            <a:r>
              <a:rPr lang="en-US" sz="2000" dirty="0" smtClean="0"/>
              <a:t>Support student’s </a:t>
            </a:r>
            <a:r>
              <a:rPr lang="en-US" sz="2000" dirty="0"/>
              <a:t>thinking process </a:t>
            </a:r>
            <a:r>
              <a:rPr lang="en-US" sz="1600" dirty="0"/>
              <a:t>(</a:t>
            </a:r>
            <a:r>
              <a:rPr lang="en-US" sz="1600" dirty="0" err="1"/>
              <a:t>VanLehn</a:t>
            </a:r>
            <a:r>
              <a:rPr lang="en-US" sz="1600" dirty="0"/>
              <a:t> et al., 2005; Anderson et al., 1995</a:t>
            </a:r>
            <a:r>
              <a:rPr lang="en-US" sz="1600" dirty="0" smtClean="0"/>
              <a:t>)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sz="2000" dirty="0" smtClean="0"/>
              <a:t>Talk </a:t>
            </a:r>
            <a:r>
              <a:rPr lang="en-US" sz="2000" dirty="0"/>
              <a:t>with students in </a:t>
            </a:r>
            <a:r>
              <a:rPr lang="en-US" sz="2000" dirty="0" smtClean="0"/>
              <a:t>NLP </a:t>
            </a:r>
            <a:r>
              <a:rPr lang="en-US" sz="1600" dirty="0"/>
              <a:t>(Nye, </a:t>
            </a:r>
            <a:r>
              <a:rPr lang="en-US" sz="1600" dirty="0" err="1"/>
              <a:t>Graesser</a:t>
            </a:r>
            <a:r>
              <a:rPr lang="en-US" sz="1600" dirty="0"/>
              <a:t>, &amp; Hu, </a:t>
            </a:r>
            <a:r>
              <a:rPr lang="en-US" sz="1600" dirty="0" smtClean="0"/>
              <a:t>2014)</a:t>
            </a:r>
            <a:endParaRPr lang="en-US" sz="2000" dirty="0"/>
          </a:p>
          <a:p>
            <a:pPr>
              <a:spcAft>
                <a:spcPts val="1200"/>
              </a:spcAft>
            </a:pPr>
            <a:r>
              <a:rPr lang="en-US" sz="2000" dirty="0" smtClean="0"/>
              <a:t>Recognize </a:t>
            </a:r>
            <a:r>
              <a:rPr lang="en-US" sz="2000" dirty="0"/>
              <a:t>and respond to differences in student emotion </a:t>
            </a:r>
            <a:r>
              <a:rPr lang="en-US" sz="1600" dirty="0"/>
              <a:t>(</a:t>
            </a:r>
            <a:r>
              <a:rPr lang="en-US" sz="1600" dirty="0" err="1"/>
              <a:t>D’Mello</a:t>
            </a:r>
            <a:r>
              <a:rPr lang="en-US" sz="1600" dirty="0"/>
              <a:t> et al., 2010; Arroyo et al., 2014</a:t>
            </a:r>
            <a:r>
              <a:rPr lang="en-US" sz="1600" dirty="0" smtClean="0"/>
              <a:t>)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S</a:t>
            </a:r>
            <a:r>
              <a:rPr lang="en-US" sz="2000" dirty="0" smtClean="0"/>
              <a:t>imulated </a:t>
            </a:r>
            <a:r>
              <a:rPr lang="en-US" sz="2000" dirty="0"/>
              <a:t>students that enable human students to learn by teaching </a:t>
            </a:r>
            <a:r>
              <a:rPr lang="en-US" sz="1600" dirty="0"/>
              <a:t>(</a:t>
            </a:r>
            <a:r>
              <a:rPr lang="en-US" sz="1600" dirty="0" err="1"/>
              <a:t>Leelawong</a:t>
            </a:r>
            <a:r>
              <a:rPr lang="en-US" sz="1600" dirty="0"/>
              <a:t> &amp; </a:t>
            </a:r>
            <a:r>
              <a:rPr lang="en-US" sz="1600" dirty="0" err="1"/>
              <a:t>Biswas</a:t>
            </a:r>
            <a:r>
              <a:rPr lang="en-US" sz="1600" dirty="0"/>
              <a:t>, 2008; Matsuda et al., 2010</a:t>
            </a:r>
            <a:r>
              <a:rPr lang="en-US" sz="1600" dirty="0" smtClean="0"/>
              <a:t>)</a:t>
            </a:r>
            <a:endParaRPr lang="en-US" sz="2000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5097644" y="2179458"/>
            <a:ext cx="3863779" cy="42559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ITS At-Scale</a:t>
            </a:r>
          </a:p>
          <a:p>
            <a:pPr algn="ctr"/>
            <a:endParaRPr lang="en-US" sz="1600" dirty="0" smtClean="0"/>
          </a:p>
          <a:p>
            <a:pPr algn="ctr"/>
            <a:r>
              <a:rPr lang="en-US" sz="2000" dirty="0"/>
              <a:t>SQL- Tutor </a:t>
            </a:r>
            <a:r>
              <a:rPr lang="en-US" dirty="0"/>
              <a:t>(</a:t>
            </a:r>
            <a:r>
              <a:rPr lang="en-US" dirty="0" err="1"/>
              <a:t>Mitrovic</a:t>
            </a:r>
            <a:r>
              <a:rPr lang="en-US" dirty="0"/>
              <a:t> &amp; </a:t>
            </a:r>
            <a:r>
              <a:rPr lang="en-US" dirty="0" err="1"/>
              <a:t>Ohlsson</a:t>
            </a:r>
            <a:r>
              <a:rPr lang="en-US" dirty="0"/>
              <a:t>, 1999</a:t>
            </a:r>
            <a:r>
              <a:rPr lang="en-US" dirty="0" smtClean="0"/>
              <a:t>)</a:t>
            </a:r>
          </a:p>
          <a:p>
            <a:pPr algn="ctr"/>
            <a:endParaRPr lang="en-US" dirty="0"/>
          </a:p>
          <a:p>
            <a:pPr algn="ctr"/>
            <a:r>
              <a:rPr lang="en-US" sz="2000" dirty="0" smtClean="0"/>
              <a:t>ALEKS </a:t>
            </a:r>
            <a:r>
              <a:rPr lang="en-US" dirty="0"/>
              <a:t>(Craig et al., 2013</a:t>
            </a:r>
            <a:r>
              <a:rPr lang="en-US" dirty="0" smtClean="0"/>
              <a:t>) 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Cognitive </a:t>
            </a:r>
            <a:r>
              <a:rPr lang="en-US" sz="2000" dirty="0"/>
              <a:t>Tutor</a:t>
            </a:r>
            <a:r>
              <a:rPr lang="en-US" dirty="0"/>
              <a:t> (Pane et al., 2014) 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2000" dirty="0" err="1" smtClean="0"/>
              <a:t>ASSISTments</a:t>
            </a:r>
            <a:r>
              <a:rPr lang="en-US" sz="2000" dirty="0" smtClean="0"/>
              <a:t> </a:t>
            </a:r>
            <a:r>
              <a:rPr lang="en-US" dirty="0"/>
              <a:t>(</a:t>
            </a:r>
            <a:r>
              <a:rPr lang="en-US" dirty="0" err="1"/>
              <a:t>Koedinger</a:t>
            </a:r>
            <a:r>
              <a:rPr lang="en-US" dirty="0"/>
              <a:t>, McLaughlin, &amp; Heffernan, 2010</a:t>
            </a:r>
            <a:r>
              <a:rPr lang="en-US" dirty="0" smtClean="0"/>
              <a:t>)</a:t>
            </a:r>
            <a:endParaRPr lang="en-US" sz="2800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527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33908"/>
            <a:ext cx="9144000" cy="1297511"/>
          </a:xfrm>
          <a:solidFill>
            <a:schemeClr val="lt1">
              <a:alpha val="38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“Stupid tutoring systems,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intelligent humans”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05124" y="4993877"/>
            <a:ext cx="3947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Ryan S Baker, 2016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24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647404"/>
          </a:xfrm>
          <a:solidFill>
            <a:schemeClr val="lt1">
              <a:alpha val="43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Today’s session is a Works </a:t>
            </a:r>
            <a:r>
              <a:rPr lang="en-US" dirty="0" smtClean="0">
                <a:solidFill>
                  <a:srgbClr val="FFFFFF"/>
                </a:solidFill>
              </a:rPr>
              <a:t>In Progress + </a:t>
            </a:r>
            <a:r>
              <a:rPr lang="en-US" dirty="0" smtClean="0">
                <a:solidFill>
                  <a:srgbClr val="FFFFFF"/>
                </a:solidFill>
              </a:rPr>
              <a:t>Active </a:t>
            </a:r>
            <a:r>
              <a:rPr lang="en-US" dirty="0">
                <a:solidFill>
                  <a:srgbClr val="FFFFFF"/>
                </a:solidFill>
              </a:rPr>
              <a:t>L</a:t>
            </a:r>
            <a:r>
              <a:rPr lang="en-US" dirty="0" smtClean="0">
                <a:solidFill>
                  <a:srgbClr val="FFFFFF"/>
                </a:solidFill>
              </a:rPr>
              <a:t>earning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97260"/>
            <a:ext cx="8229600" cy="2899878"/>
          </a:xfrm>
        </p:spPr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FFFFFF"/>
                </a:solidFill>
              </a:rPr>
              <a:t>You have prior knowledge </a:t>
            </a:r>
            <a:r>
              <a:rPr lang="en-US" i="1" dirty="0" smtClean="0">
                <a:solidFill>
                  <a:srgbClr val="FFFFFF"/>
                </a:solidFill>
              </a:rPr>
              <a:t>(Adult learning theory)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FFFFFF"/>
                </a:solidFill>
              </a:rPr>
              <a:t>You can critically appraise, discuss &amp; build on your knowledge </a:t>
            </a:r>
            <a:r>
              <a:rPr lang="en-US" i="1" dirty="0" smtClean="0">
                <a:solidFill>
                  <a:srgbClr val="FFFFFF"/>
                </a:solidFill>
              </a:rPr>
              <a:t>(Constructivist learning theory)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FFFFFF"/>
                </a:solidFill>
              </a:rPr>
              <a:t>People learn best with pauses, discussion, engagement </a:t>
            </a:r>
            <a:r>
              <a:rPr lang="en-US" i="1" dirty="0" smtClean="0">
                <a:solidFill>
                  <a:srgbClr val="FFFFFF"/>
                </a:solidFill>
              </a:rPr>
              <a:t>(Active Learning)</a:t>
            </a:r>
            <a:endParaRPr lang="en-US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050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0189"/>
            <a:ext cx="9144000" cy="1143000"/>
          </a:xfrm>
          <a:solidFill>
            <a:schemeClr val="tx2">
              <a:lumMod val="75000"/>
              <a:alpha val="48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Intelligent tutor personalizes development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082" r="21168"/>
          <a:stretch/>
        </p:blipFill>
        <p:spPr>
          <a:xfrm>
            <a:off x="626465" y="2218001"/>
            <a:ext cx="1012658" cy="3178934"/>
          </a:xfrm>
        </p:spPr>
      </p:pic>
      <p:sp>
        <p:nvSpPr>
          <p:cNvPr id="6" name="TextBox 5"/>
          <p:cNvSpPr txBox="1"/>
          <p:nvPr/>
        </p:nvSpPr>
        <p:spPr>
          <a:xfrm>
            <a:off x="523480" y="1342672"/>
            <a:ext cx="121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Day 1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676" y="1839032"/>
            <a:ext cx="1596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Email Tip 1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3182" y="5363358"/>
            <a:ext cx="1699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Text feedback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57" y="5715813"/>
            <a:ext cx="2145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Learner feedback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248427" y="1340623"/>
            <a:ext cx="2145475" cy="4790412"/>
            <a:chOff x="2196935" y="1357784"/>
            <a:chExt cx="2145475" cy="4790412"/>
          </a:xfrm>
        </p:grpSpPr>
        <p:pic>
          <p:nvPicPr>
            <p:cNvPr id="10" name="Content Placeholder 2"/>
            <p:cNvPicPr>
              <a:picLocks noChangeAspect="1"/>
            </p:cNvPicPr>
            <p:nvPr/>
          </p:nvPicPr>
          <p:blipFill rotWithShape="1">
            <a:blip r:embed="rId2"/>
            <a:srcRect l="59082" r="21168"/>
            <a:stretch/>
          </p:blipFill>
          <p:spPr>
            <a:xfrm>
              <a:off x="2763343" y="2233113"/>
              <a:ext cx="1012658" cy="317893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660358" y="1357784"/>
              <a:ext cx="1218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Day 2</a:t>
              </a:r>
              <a:endPara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71554" y="1854144"/>
              <a:ext cx="1870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tx2">
                      <a:lumMod val="75000"/>
                    </a:schemeClr>
                  </a:solidFill>
                </a:rPr>
                <a:t>Email </a:t>
              </a:r>
              <a:r>
                <a:rPr lang="en-US" sz="2400" b="1" dirty="0" smtClean="0">
                  <a:solidFill>
                    <a:srgbClr val="558ED5"/>
                  </a:solidFill>
                </a:rPr>
                <a:t>Tip</a:t>
              </a:r>
              <a:r>
                <a:rPr lang="en-US" sz="2400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2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1</a:t>
              </a:r>
              <a:r>
                <a:rPr lang="en-US" sz="2400" b="1" baseline="-25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x</a:t>
              </a:r>
              <a:endParaRPr lang="en-US" sz="2400" b="1" baseline="-250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20060" y="5395631"/>
              <a:ext cx="1699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tx2">
                      <a:lumMod val="75000"/>
                    </a:schemeClr>
                  </a:solidFill>
                </a:rPr>
                <a:t>Text feedback</a:t>
              </a:r>
              <a:endParaRPr lang="en-US" sz="2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96935" y="5748086"/>
              <a:ext cx="21454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tx2">
                      <a:lumMod val="75000"/>
                    </a:schemeClr>
                  </a:solidFill>
                </a:rPr>
                <a:t>Learner feedback</a:t>
              </a:r>
              <a:endParaRPr lang="en-US" sz="2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11979" y="1325511"/>
            <a:ext cx="2145475" cy="4790412"/>
            <a:chOff x="2196935" y="1357784"/>
            <a:chExt cx="2145475" cy="4790412"/>
          </a:xfrm>
        </p:grpSpPr>
        <p:pic>
          <p:nvPicPr>
            <p:cNvPr id="17" name="Content Placeholder 2"/>
            <p:cNvPicPr>
              <a:picLocks noChangeAspect="1"/>
            </p:cNvPicPr>
            <p:nvPr/>
          </p:nvPicPr>
          <p:blipFill rotWithShape="1">
            <a:blip r:embed="rId2"/>
            <a:srcRect l="59082" r="21168"/>
            <a:stretch/>
          </p:blipFill>
          <p:spPr>
            <a:xfrm>
              <a:off x="2763343" y="2233113"/>
              <a:ext cx="1012658" cy="3178934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660358" y="1357784"/>
              <a:ext cx="1218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3">
                      <a:lumMod val="75000"/>
                    </a:schemeClr>
                  </a:solidFill>
                </a:rPr>
                <a:t>Day 3</a:t>
              </a:r>
              <a:endParaRPr lang="en-US" sz="24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71554" y="1854144"/>
              <a:ext cx="1870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tx2">
                      <a:lumMod val="75000"/>
                    </a:schemeClr>
                  </a:solidFill>
                </a:rPr>
                <a:t>Email </a:t>
              </a:r>
              <a:r>
                <a:rPr lang="en-US" sz="2400" b="1" dirty="0" smtClean="0">
                  <a:solidFill>
                    <a:schemeClr val="accent3">
                      <a:lumMod val="75000"/>
                    </a:schemeClr>
                  </a:solidFill>
                </a:rPr>
                <a:t>Tip 1</a:t>
              </a:r>
              <a:r>
                <a:rPr lang="en-US" sz="2400" b="1" baseline="-25000" dirty="0" smtClean="0">
                  <a:solidFill>
                    <a:schemeClr val="accent3">
                      <a:lumMod val="75000"/>
                    </a:schemeClr>
                  </a:solidFill>
                </a:rPr>
                <a:t>x2</a:t>
              </a:r>
              <a:endParaRPr lang="en-US" sz="2400" b="1" baseline="-25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420060" y="5395631"/>
              <a:ext cx="1699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tx2">
                      <a:lumMod val="75000"/>
                    </a:schemeClr>
                  </a:solidFill>
                </a:rPr>
                <a:t>Text feedback</a:t>
              </a:r>
              <a:endParaRPr lang="en-US" sz="2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96935" y="5748086"/>
              <a:ext cx="21454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tx2">
                      <a:lumMod val="75000"/>
                    </a:schemeClr>
                  </a:solidFill>
                </a:rPr>
                <a:t>Learner feedback</a:t>
              </a:r>
              <a:endParaRPr lang="en-US" sz="2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792694" y="1325511"/>
            <a:ext cx="2145475" cy="4790412"/>
            <a:chOff x="2196935" y="1357784"/>
            <a:chExt cx="2145475" cy="4790412"/>
          </a:xfrm>
        </p:grpSpPr>
        <p:pic>
          <p:nvPicPr>
            <p:cNvPr id="23" name="Content Placeholder 2"/>
            <p:cNvPicPr>
              <a:picLocks noChangeAspect="1"/>
            </p:cNvPicPr>
            <p:nvPr/>
          </p:nvPicPr>
          <p:blipFill rotWithShape="1">
            <a:blip r:embed="rId2"/>
            <a:srcRect l="59082" r="21168"/>
            <a:stretch/>
          </p:blipFill>
          <p:spPr>
            <a:xfrm>
              <a:off x="2763343" y="2233113"/>
              <a:ext cx="1012658" cy="3178934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2660358" y="1357784"/>
              <a:ext cx="1218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4">
                      <a:lumMod val="75000"/>
                    </a:schemeClr>
                  </a:solidFill>
                </a:rPr>
                <a:t>Day 4</a:t>
              </a:r>
              <a:endParaRPr lang="en-US" sz="24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71554" y="1854144"/>
              <a:ext cx="1870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tx2">
                      <a:lumMod val="75000"/>
                    </a:schemeClr>
                  </a:solidFill>
                </a:rPr>
                <a:t>Email </a:t>
              </a:r>
              <a:r>
                <a:rPr lang="en-US" sz="2400" b="1" dirty="0" smtClean="0">
                  <a:solidFill>
                    <a:schemeClr val="accent4">
                      <a:lumMod val="75000"/>
                    </a:schemeClr>
                  </a:solidFill>
                </a:rPr>
                <a:t>Tip 1</a:t>
              </a:r>
              <a:r>
                <a:rPr lang="en-US" sz="2400" b="1" baseline="-25000" dirty="0" smtClean="0">
                  <a:solidFill>
                    <a:schemeClr val="accent4">
                      <a:lumMod val="75000"/>
                    </a:schemeClr>
                  </a:solidFill>
                </a:rPr>
                <a:t>x3</a:t>
              </a:r>
              <a:endParaRPr lang="en-US" sz="2400" b="1" baseline="-250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420060" y="5395631"/>
              <a:ext cx="1699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tx2">
                      <a:lumMod val="75000"/>
                    </a:schemeClr>
                  </a:solidFill>
                </a:rPr>
                <a:t>Text feedback</a:t>
              </a:r>
              <a:endParaRPr lang="en-US" sz="2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96935" y="5748086"/>
              <a:ext cx="21454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tx2">
                      <a:lumMod val="75000"/>
                    </a:schemeClr>
                  </a:solidFill>
                </a:rPr>
                <a:t>Learner feedback</a:t>
              </a:r>
              <a:endParaRPr lang="en-US" sz="2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cxnSp>
        <p:nvCxnSpPr>
          <p:cNvPr id="32" name="Elbow Connector 31"/>
          <p:cNvCxnSpPr>
            <a:stCxn id="9" idx="2"/>
            <a:endCxn id="12" idx="1"/>
          </p:cNvCxnSpPr>
          <p:nvPr/>
        </p:nvCxnSpPr>
        <p:spPr>
          <a:xfrm rot="5400000" flipH="1" flipV="1">
            <a:off x="-196134" y="3396744"/>
            <a:ext cx="4048107" cy="1390251"/>
          </a:xfrm>
          <a:prstGeom prst="bentConnector4">
            <a:avLst>
              <a:gd name="adj1" fmla="val -5647"/>
              <a:gd name="adj2" fmla="val 63889"/>
            </a:avLst>
          </a:prstGeom>
          <a:ln w="57150" cmpd="sng">
            <a:solidFill>
              <a:schemeClr val="tx2">
                <a:lumMod val="60000"/>
                <a:lumOff val="40000"/>
              </a:schemeClr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 rot="5400000" flipH="1" flipV="1">
            <a:off x="2093151" y="3409641"/>
            <a:ext cx="4048107" cy="1390251"/>
          </a:xfrm>
          <a:prstGeom prst="bentConnector4">
            <a:avLst>
              <a:gd name="adj1" fmla="val -5647"/>
              <a:gd name="adj2" fmla="val 63889"/>
            </a:avLst>
          </a:prstGeom>
          <a:ln w="57150" cmpd="sng"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Elbow Connector 34"/>
          <p:cNvCxnSpPr/>
          <p:nvPr/>
        </p:nvCxnSpPr>
        <p:spPr>
          <a:xfrm rot="5400000" flipH="1" flipV="1">
            <a:off x="4410274" y="3392480"/>
            <a:ext cx="4048107" cy="1390251"/>
          </a:xfrm>
          <a:prstGeom prst="bentConnector4">
            <a:avLst>
              <a:gd name="adj1" fmla="val -5647"/>
              <a:gd name="adj2" fmla="val 63889"/>
            </a:avLst>
          </a:prstGeom>
          <a:ln w="57150" cmpd="sng"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3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lt1">
              <a:alpha val="41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Is it that ‘simple’?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2042"/>
            <a:ext cx="8229600" cy="4204121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Faculty have different incoming skills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Faculty have different coaching needs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Clinical schedules differ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Learners are on different schedules than faculty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Ideally, faculty improve towards mastery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681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2"/>
          <p:cNvPicPr>
            <a:picLocks noChangeAspect="1"/>
          </p:cNvPicPr>
          <p:nvPr/>
        </p:nvPicPr>
        <p:blipFill rotWithShape="1">
          <a:blip r:embed="rId3"/>
          <a:srcRect l="59082" r="21168"/>
          <a:stretch/>
        </p:blipFill>
        <p:spPr>
          <a:xfrm>
            <a:off x="3044486" y="1874781"/>
            <a:ext cx="403361" cy="1266230"/>
          </a:xfrm>
          <a:prstGeom prst="rect">
            <a:avLst/>
          </a:prstGeom>
        </p:spPr>
      </p:pic>
      <p:pic>
        <p:nvPicPr>
          <p:cNvPr id="31" name="Content Placeholder 2"/>
          <p:cNvPicPr>
            <a:picLocks noChangeAspect="1"/>
          </p:cNvPicPr>
          <p:nvPr/>
        </p:nvPicPr>
        <p:blipFill rotWithShape="1">
          <a:blip r:embed="rId3"/>
          <a:srcRect l="59082" r="21168"/>
          <a:stretch/>
        </p:blipFill>
        <p:spPr>
          <a:xfrm>
            <a:off x="5395922" y="1837350"/>
            <a:ext cx="403361" cy="1266230"/>
          </a:xfrm>
          <a:prstGeom prst="rect">
            <a:avLst/>
          </a:prstGeom>
        </p:spPr>
      </p:pic>
      <p:pic>
        <p:nvPicPr>
          <p:cNvPr id="34" name="Content Placeholder 2"/>
          <p:cNvPicPr>
            <a:picLocks noChangeAspect="1"/>
          </p:cNvPicPr>
          <p:nvPr/>
        </p:nvPicPr>
        <p:blipFill rotWithShape="1">
          <a:blip r:embed="rId3"/>
          <a:srcRect l="59082" r="21168"/>
          <a:stretch/>
        </p:blipFill>
        <p:spPr>
          <a:xfrm>
            <a:off x="7644376" y="1874781"/>
            <a:ext cx="403361" cy="12662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706"/>
            <a:ext cx="9144000" cy="1143000"/>
          </a:xfrm>
          <a:solidFill>
            <a:schemeClr val="tx2">
              <a:lumMod val="75000"/>
              <a:alpha val="48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Multiple variables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9082" r="21168"/>
          <a:stretch/>
        </p:blipFill>
        <p:spPr>
          <a:xfrm>
            <a:off x="815269" y="1874781"/>
            <a:ext cx="403361" cy="1266230"/>
          </a:xfrm>
        </p:spPr>
      </p:pic>
      <p:sp>
        <p:nvSpPr>
          <p:cNvPr id="6" name="TextBox 5"/>
          <p:cNvSpPr txBox="1"/>
          <p:nvPr/>
        </p:nvSpPr>
        <p:spPr>
          <a:xfrm>
            <a:off x="523480" y="1171062"/>
            <a:ext cx="121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Day 1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676" y="1547295"/>
            <a:ext cx="159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Email Tip 1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523046" y="1169013"/>
            <a:ext cx="1596237" cy="728404"/>
            <a:chOff x="2471554" y="1357784"/>
            <a:chExt cx="1596237" cy="728404"/>
          </a:xfrm>
        </p:grpSpPr>
        <p:sp>
          <p:nvSpPr>
            <p:cNvPr id="11" name="TextBox 10"/>
            <p:cNvSpPr txBox="1"/>
            <p:nvPr/>
          </p:nvSpPr>
          <p:spPr>
            <a:xfrm>
              <a:off x="2660358" y="1357784"/>
              <a:ext cx="1218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2">
                      <a:lumMod val="75000"/>
                    </a:schemeClr>
                  </a:solidFill>
                </a:rPr>
                <a:t>Day 2</a:t>
              </a:r>
              <a:endParaRPr lang="en-US" sz="2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71554" y="1716856"/>
              <a:ext cx="15962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Email Tip 1</a:t>
              </a:r>
              <a:r>
                <a:rPr lang="en-US" baseline="-25000" dirty="0" smtClean="0">
                  <a:solidFill>
                    <a:schemeClr val="tx2">
                      <a:lumMod val="75000"/>
                    </a:schemeClr>
                  </a:solidFill>
                </a:rPr>
                <a:t>x</a:t>
              </a:r>
              <a:endParaRPr lang="en-US" baseline="-25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786598" y="1153901"/>
            <a:ext cx="1596237" cy="728404"/>
            <a:chOff x="2471554" y="1357784"/>
            <a:chExt cx="1596237" cy="728404"/>
          </a:xfrm>
        </p:grpSpPr>
        <p:sp>
          <p:nvSpPr>
            <p:cNvPr id="18" name="TextBox 17"/>
            <p:cNvSpPr txBox="1"/>
            <p:nvPr/>
          </p:nvSpPr>
          <p:spPr>
            <a:xfrm>
              <a:off x="2660358" y="1357784"/>
              <a:ext cx="1218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2">
                      <a:lumMod val="75000"/>
                    </a:schemeClr>
                  </a:solidFill>
                </a:rPr>
                <a:t>Day 3</a:t>
              </a:r>
              <a:endParaRPr lang="en-US" sz="2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71554" y="1716856"/>
              <a:ext cx="15962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Email Tip 1</a:t>
              </a:r>
              <a:r>
                <a:rPr lang="en-US" baseline="-25000" dirty="0" smtClean="0">
                  <a:solidFill>
                    <a:schemeClr val="tx2">
                      <a:lumMod val="75000"/>
                    </a:schemeClr>
                  </a:solidFill>
                </a:rPr>
                <a:t>2x</a:t>
              </a:r>
              <a:endParaRPr lang="en-US" baseline="-25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067313" y="1153901"/>
            <a:ext cx="1596237" cy="728404"/>
            <a:chOff x="2471554" y="1357784"/>
            <a:chExt cx="1596237" cy="728404"/>
          </a:xfrm>
        </p:grpSpPr>
        <p:sp>
          <p:nvSpPr>
            <p:cNvPr id="24" name="TextBox 23"/>
            <p:cNvSpPr txBox="1"/>
            <p:nvPr/>
          </p:nvSpPr>
          <p:spPr>
            <a:xfrm>
              <a:off x="2660358" y="1357784"/>
              <a:ext cx="1218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2">
                      <a:lumMod val="75000"/>
                    </a:schemeClr>
                  </a:solidFill>
                </a:rPr>
                <a:t>Day 4</a:t>
              </a:r>
              <a:endParaRPr lang="en-US" sz="2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71554" y="1716856"/>
              <a:ext cx="15962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Email Tip 1</a:t>
              </a:r>
              <a:r>
                <a:rPr lang="en-US" baseline="-25000" dirty="0" smtClean="0">
                  <a:solidFill>
                    <a:schemeClr val="tx2">
                      <a:lumMod val="75000"/>
                    </a:schemeClr>
                  </a:solidFill>
                </a:rPr>
                <a:t>3x</a:t>
              </a:r>
              <a:endParaRPr lang="en-US" baseline="-25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957" y="5754909"/>
            <a:ext cx="317959" cy="107520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3174" y="3799944"/>
            <a:ext cx="356017" cy="123419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174" y="5754909"/>
            <a:ext cx="317959" cy="107520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4610" y="3762513"/>
            <a:ext cx="356017" cy="123419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4610" y="5717478"/>
            <a:ext cx="317959" cy="10752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3064" y="3799944"/>
            <a:ext cx="356017" cy="123419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789071" y="3178375"/>
            <a:ext cx="121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Day 1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00267" y="3468803"/>
            <a:ext cx="159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Email Tip 1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95550" y="3161214"/>
            <a:ext cx="121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Day 2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06746" y="3451642"/>
            <a:ext cx="159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Email Tip 2</a:t>
            </a:r>
            <a:r>
              <a:rPr lang="en-US" baseline="-25000" dirty="0" smtClean="0">
                <a:solidFill>
                  <a:schemeClr val="tx2">
                    <a:lumMod val="75000"/>
                  </a:schemeClr>
                </a:solidFill>
              </a:rPr>
              <a:t>x</a:t>
            </a:r>
            <a:endParaRPr lang="en-US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7660" y="5109732"/>
            <a:ext cx="121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Day 3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8856" y="5468804"/>
            <a:ext cx="159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Email Tip 1</a:t>
            </a:r>
            <a:r>
              <a:rPr lang="en-US" baseline="-25000" dirty="0" smtClean="0">
                <a:solidFill>
                  <a:schemeClr val="tx2">
                    <a:lumMod val="75000"/>
                  </a:schemeClr>
                </a:solidFill>
              </a:rPr>
              <a:t>2x</a:t>
            </a:r>
            <a:endParaRPr lang="en-US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07609" y="3171659"/>
            <a:ext cx="121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Day 3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18805" y="3462087"/>
            <a:ext cx="159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Email Tip 2</a:t>
            </a:r>
            <a:r>
              <a:rPr lang="en-US" baseline="-25000" dirty="0" smtClean="0">
                <a:solidFill>
                  <a:schemeClr val="tx2">
                    <a:lumMod val="75000"/>
                  </a:schemeClr>
                </a:solidFill>
              </a:rPr>
              <a:t>2x</a:t>
            </a:r>
            <a:endParaRPr lang="en-US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06235" y="5100967"/>
            <a:ext cx="121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Day 4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617431" y="5425717"/>
            <a:ext cx="159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Email Tip 1</a:t>
            </a:r>
            <a:r>
              <a:rPr lang="en-US" baseline="-25000" dirty="0" smtClean="0">
                <a:solidFill>
                  <a:schemeClr val="tx2">
                    <a:lumMod val="75000"/>
                  </a:schemeClr>
                </a:solidFill>
              </a:rPr>
              <a:t>3x</a:t>
            </a:r>
            <a:endParaRPr lang="en-US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061222" y="5068694"/>
            <a:ext cx="121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Day 5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72418" y="5393444"/>
            <a:ext cx="159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Email Tip 1</a:t>
            </a:r>
            <a:r>
              <a:rPr lang="en-US" baseline="-25000" dirty="0" smtClean="0">
                <a:solidFill>
                  <a:schemeClr val="tx2">
                    <a:lumMod val="75000"/>
                  </a:schemeClr>
                </a:solidFill>
              </a:rPr>
              <a:t>4x</a:t>
            </a:r>
            <a:endParaRPr lang="en-US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591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lt1">
              <a:alpha val="41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Is it that ‘simple’?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4767" y="1664626"/>
            <a:ext cx="3947668" cy="48394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Incoming Data &amp; Content</a:t>
            </a:r>
          </a:p>
          <a:p>
            <a:pPr algn="ctr"/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000" dirty="0" smtClean="0"/>
              <a:t>Student ratings of faculty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Faculty schedule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Learner schedule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Content messages by </a:t>
            </a:r>
            <a:r>
              <a:rPr lang="en-US" sz="2000" dirty="0" smtClean="0"/>
              <a:t>topic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Content messages by expertise</a:t>
            </a:r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4634219" y="1662577"/>
            <a:ext cx="3999159" cy="48394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Data Collected</a:t>
            </a:r>
          </a:p>
          <a:p>
            <a:pPr algn="ctr"/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000" dirty="0"/>
              <a:t>Message opening (yes/</a:t>
            </a:r>
            <a:r>
              <a:rPr lang="en-US" sz="2000" dirty="0" smtClean="0"/>
              <a:t>no)</a:t>
            </a:r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000" dirty="0"/>
              <a:t>Message opening (time</a:t>
            </a:r>
            <a:r>
              <a:rPr lang="en-US" sz="2000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Faculty ratings of content (text)</a:t>
            </a:r>
            <a:r>
              <a:rPr lang="en-US" sz="2000" dirty="0"/>
              <a:t> Faculty self-assessment of performance (text</a:t>
            </a:r>
            <a:r>
              <a:rPr lang="en-US" sz="2000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Student ratings of faculty (text)</a:t>
            </a:r>
          </a:p>
          <a:p>
            <a:pPr>
              <a:spcAft>
                <a:spcPts val="600"/>
              </a:spcAft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63728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0189"/>
            <a:ext cx="9144000" cy="1143000"/>
          </a:xfrm>
          <a:solidFill>
            <a:schemeClr val="tx2">
              <a:lumMod val="75000"/>
              <a:alpha val="48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Is it working? (Pilot data)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9082" r="21168"/>
          <a:stretch/>
        </p:blipFill>
        <p:spPr>
          <a:xfrm>
            <a:off x="626465" y="2218001"/>
            <a:ext cx="1012658" cy="3178934"/>
          </a:xfrm>
        </p:spPr>
      </p:pic>
      <p:sp>
        <p:nvSpPr>
          <p:cNvPr id="6" name="TextBox 5"/>
          <p:cNvSpPr txBox="1"/>
          <p:nvPr/>
        </p:nvSpPr>
        <p:spPr>
          <a:xfrm>
            <a:off x="523480" y="1342672"/>
            <a:ext cx="121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Day 1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676" y="1839032"/>
            <a:ext cx="1596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Email Tip 1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523046" y="1340623"/>
            <a:ext cx="1870856" cy="4054263"/>
            <a:chOff x="2471554" y="1357784"/>
            <a:chExt cx="1870856" cy="4054263"/>
          </a:xfrm>
        </p:grpSpPr>
        <p:pic>
          <p:nvPicPr>
            <p:cNvPr id="10" name="Content Placeholder 2"/>
            <p:cNvPicPr>
              <a:picLocks noChangeAspect="1"/>
            </p:cNvPicPr>
            <p:nvPr/>
          </p:nvPicPr>
          <p:blipFill rotWithShape="1">
            <a:blip r:embed="rId3"/>
            <a:srcRect l="59082" r="21168"/>
            <a:stretch/>
          </p:blipFill>
          <p:spPr>
            <a:xfrm>
              <a:off x="2763343" y="2233113"/>
              <a:ext cx="1012658" cy="317893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660358" y="1357784"/>
              <a:ext cx="1218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2">
                      <a:lumMod val="75000"/>
                    </a:schemeClr>
                  </a:solidFill>
                </a:rPr>
                <a:t>Day 2</a:t>
              </a:r>
              <a:endParaRPr 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71554" y="1854144"/>
              <a:ext cx="1870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tx2">
                      <a:lumMod val="75000"/>
                    </a:schemeClr>
                  </a:solidFill>
                </a:rPr>
                <a:t>Email Tip 2</a:t>
              </a:r>
              <a:endParaRPr lang="en-US" sz="2400" baseline="-25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803762" y="1325511"/>
            <a:ext cx="1870856" cy="4054263"/>
            <a:chOff x="2471554" y="1357784"/>
            <a:chExt cx="1870856" cy="4054263"/>
          </a:xfrm>
        </p:grpSpPr>
        <p:pic>
          <p:nvPicPr>
            <p:cNvPr id="17" name="Content Placeholder 2"/>
            <p:cNvPicPr>
              <a:picLocks noChangeAspect="1"/>
            </p:cNvPicPr>
            <p:nvPr/>
          </p:nvPicPr>
          <p:blipFill rotWithShape="1">
            <a:blip r:embed="rId3"/>
            <a:srcRect l="59082" r="21168"/>
            <a:stretch/>
          </p:blipFill>
          <p:spPr>
            <a:xfrm>
              <a:off x="2763343" y="2233113"/>
              <a:ext cx="1012658" cy="3178934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660358" y="1357784"/>
              <a:ext cx="1218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2">
                      <a:lumMod val="75000"/>
                    </a:schemeClr>
                  </a:solidFill>
                </a:rPr>
                <a:t>Day 3</a:t>
              </a:r>
              <a:endParaRPr 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71554" y="1854144"/>
              <a:ext cx="1870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tx2">
                      <a:lumMod val="75000"/>
                    </a:schemeClr>
                  </a:solidFill>
                </a:rPr>
                <a:t>Email Tip 3</a:t>
              </a:r>
              <a:endParaRPr lang="en-US" sz="2400" baseline="-25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067313" y="1325511"/>
            <a:ext cx="1870856" cy="4054263"/>
            <a:chOff x="2471554" y="1357784"/>
            <a:chExt cx="1870856" cy="4054263"/>
          </a:xfrm>
        </p:grpSpPr>
        <p:pic>
          <p:nvPicPr>
            <p:cNvPr id="23" name="Content Placeholder 2"/>
            <p:cNvPicPr>
              <a:picLocks noChangeAspect="1"/>
            </p:cNvPicPr>
            <p:nvPr/>
          </p:nvPicPr>
          <p:blipFill rotWithShape="1">
            <a:blip r:embed="rId3"/>
            <a:srcRect l="59082" r="21168"/>
            <a:stretch/>
          </p:blipFill>
          <p:spPr>
            <a:xfrm>
              <a:off x="2763343" y="2233113"/>
              <a:ext cx="1012658" cy="3178934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2660358" y="1357784"/>
              <a:ext cx="1218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2">
                      <a:lumMod val="75000"/>
                    </a:schemeClr>
                  </a:solidFill>
                </a:rPr>
                <a:t>Day 4</a:t>
              </a:r>
              <a:endParaRPr 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71554" y="1854144"/>
              <a:ext cx="1870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tx2">
                      <a:lumMod val="75000"/>
                    </a:schemeClr>
                  </a:solidFill>
                </a:rPr>
                <a:t>Email Tip 4</a:t>
              </a:r>
              <a:endParaRPr lang="en-US" sz="2400" baseline="-25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34676" y="5474388"/>
            <a:ext cx="1596237" cy="1200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80%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avg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opening rate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43194" y="5472339"/>
            <a:ext cx="1596237" cy="1200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76%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avg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opening rate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23910" y="5472339"/>
            <a:ext cx="1596237" cy="1200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48%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avg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opening rate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87461" y="5472339"/>
            <a:ext cx="1596237" cy="1200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21%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avg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opening rate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835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2"/>
          <p:cNvPicPr>
            <a:picLocks noChangeAspect="1"/>
          </p:cNvPicPr>
          <p:nvPr/>
        </p:nvPicPr>
        <p:blipFill rotWithShape="1">
          <a:blip r:embed="rId3"/>
          <a:srcRect l="59082" r="21168"/>
          <a:stretch/>
        </p:blipFill>
        <p:spPr>
          <a:xfrm>
            <a:off x="3044486" y="1874781"/>
            <a:ext cx="403361" cy="1266230"/>
          </a:xfrm>
          <a:prstGeom prst="rect">
            <a:avLst/>
          </a:prstGeom>
        </p:spPr>
      </p:pic>
      <p:pic>
        <p:nvPicPr>
          <p:cNvPr id="31" name="Content Placeholder 2"/>
          <p:cNvPicPr>
            <a:picLocks noChangeAspect="1"/>
          </p:cNvPicPr>
          <p:nvPr/>
        </p:nvPicPr>
        <p:blipFill rotWithShape="1">
          <a:blip r:embed="rId3"/>
          <a:srcRect l="59082" r="21168"/>
          <a:stretch/>
        </p:blipFill>
        <p:spPr>
          <a:xfrm>
            <a:off x="5395922" y="1837350"/>
            <a:ext cx="403361" cy="1266230"/>
          </a:xfrm>
          <a:prstGeom prst="rect">
            <a:avLst/>
          </a:prstGeom>
        </p:spPr>
      </p:pic>
      <p:pic>
        <p:nvPicPr>
          <p:cNvPr id="34" name="Content Placeholder 2"/>
          <p:cNvPicPr>
            <a:picLocks noChangeAspect="1"/>
          </p:cNvPicPr>
          <p:nvPr/>
        </p:nvPicPr>
        <p:blipFill rotWithShape="1">
          <a:blip r:embed="rId3"/>
          <a:srcRect l="59082" r="21168"/>
          <a:stretch/>
        </p:blipFill>
        <p:spPr>
          <a:xfrm>
            <a:off x="7644376" y="1874781"/>
            <a:ext cx="403361" cy="12662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706"/>
            <a:ext cx="9144000" cy="1143000"/>
          </a:xfrm>
          <a:solidFill>
            <a:schemeClr val="tx2">
              <a:lumMod val="75000"/>
              <a:alpha val="48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Is it working? (Pilot Data)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9082" r="21168"/>
          <a:stretch/>
        </p:blipFill>
        <p:spPr>
          <a:xfrm>
            <a:off x="815269" y="1874781"/>
            <a:ext cx="403361" cy="1266230"/>
          </a:xfrm>
        </p:spPr>
      </p:pic>
      <p:sp>
        <p:nvSpPr>
          <p:cNvPr id="6" name="TextBox 5"/>
          <p:cNvSpPr txBox="1"/>
          <p:nvPr/>
        </p:nvSpPr>
        <p:spPr>
          <a:xfrm>
            <a:off x="523480" y="1171062"/>
            <a:ext cx="121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Day 1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676" y="1547295"/>
            <a:ext cx="159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Email Tip 1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523046" y="1169013"/>
            <a:ext cx="1596237" cy="728404"/>
            <a:chOff x="2471554" y="1357784"/>
            <a:chExt cx="1596237" cy="728404"/>
          </a:xfrm>
        </p:grpSpPr>
        <p:sp>
          <p:nvSpPr>
            <p:cNvPr id="11" name="TextBox 10"/>
            <p:cNvSpPr txBox="1"/>
            <p:nvPr/>
          </p:nvSpPr>
          <p:spPr>
            <a:xfrm>
              <a:off x="2660358" y="1357784"/>
              <a:ext cx="1218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2">
                      <a:lumMod val="75000"/>
                    </a:schemeClr>
                  </a:solidFill>
                </a:rPr>
                <a:t>Day 2</a:t>
              </a:r>
              <a:endParaRPr lang="en-US" sz="2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71554" y="1716856"/>
              <a:ext cx="15962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Email Tip 1</a:t>
              </a:r>
              <a:r>
                <a:rPr lang="en-US" baseline="-25000" dirty="0" smtClean="0">
                  <a:solidFill>
                    <a:schemeClr val="tx2">
                      <a:lumMod val="75000"/>
                    </a:schemeClr>
                  </a:solidFill>
                </a:rPr>
                <a:t>x</a:t>
              </a:r>
              <a:endParaRPr lang="en-US" baseline="-25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786598" y="1153901"/>
            <a:ext cx="1596237" cy="728404"/>
            <a:chOff x="2471554" y="1357784"/>
            <a:chExt cx="1596237" cy="728404"/>
          </a:xfrm>
        </p:grpSpPr>
        <p:sp>
          <p:nvSpPr>
            <p:cNvPr id="18" name="TextBox 17"/>
            <p:cNvSpPr txBox="1"/>
            <p:nvPr/>
          </p:nvSpPr>
          <p:spPr>
            <a:xfrm>
              <a:off x="2660358" y="1357784"/>
              <a:ext cx="1218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2">
                      <a:lumMod val="75000"/>
                    </a:schemeClr>
                  </a:solidFill>
                </a:rPr>
                <a:t>Day 3</a:t>
              </a:r>
              <a:endParaRPr lang="en-US" sz="2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71554" y="1716856"/>
              <a:ext cx="15962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Email Tip 1</a:t>
              </a:r>
              <a:r>
                <a:rPr lang="en-US" baseline="-25000" dirty="0" smtClean="0">
                  <a:solidFill>
                    <a:schemeClr val="tx2">
                      <a:lumMod val="75000"/>
                    </a:schemeClr>
                  </a:solidFill>
                </a:rPr>
                <a:t>2x</a:t>
              </a:r>
              <a:endParaRPr lang="en-US" baseline="-25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067313" y="1153901"/>
            <a:ext cx="1596237" cy="728404"/>
            <a:chOff x="2471554" y="1357784"/>
            <a:chExt cx="1596237" cy="728404"/>
          </a:xfrm>
        </p:grpSpPr>
        <p:sp>
          <p:nvSpPr>
            <p:cNvPr id="24" name="TextBox 23"/>
            <p:cNvSpPr txBox="1"/>
            <p:nvPr/>
          </p:nvSpPr>
          <p:spPr>
            <a:xfrm>
              <a:off x="2660358" y="1357784"/>
              <a:ext cx="1218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2">
                      <a:lumMod val="75000"/>
                    </a:schemeClr>
                  </a:solidFill>
                </a:rPr>
                <a:t>Day 4</a:t>
              </a:r>
              <a:endParaRPr lang="en-US" sz="2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71554" y="1716856"/>
              <a:ext cx="15962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Email Tip 1</a:t>
              </a:r>
              <a:r>
                <a:rPr lang="en-US" baseline="-25000" dirty="0" smtClean="0">
                  <a:solidFill>
                    <a:schemeClr val="tx2">
                      <a:lumMod val="75000"/>
                    </a:schemeClr>
                  </a:solidFill>
                </a:rPr>
                <a:t>3x</a:t>
              </a:r>
              <a:endParaRPr lang="en-US" baseline="-25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957" y="5754909"/>
            <a:ext cx="317959" cy="107520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3174" y="3799944"/>
            <a:ext cx="356017" cy="123419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174" y="5754909"/>
            <a:ext cx="317959" cy="107520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4610" y="3762513"/>
            <a:ext cx="356017" cy="123419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4610" y="5717478"/>
            <a:ext cx="317959" cy="10752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3064" y="3799944"/>
            <a:ext cx="356017" cy="123419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789071" y="3178375"/>
            <a:ext cx="121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Day 1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00267" y="3468803"/>
            <a:ext cx="159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Email Tip 1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95550" y="3161214"/>
            <a:ext cx="121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Day 2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06746" y="3451642"/>
            <a:ext cx="159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Email Tip 2</a:t>
            </a:r>
            <a:r>
              <a:rPr lang="en-US" baseline="-25000" dirty="0" smtClean="0">
                <a:solidFill>
                  <a:schemeClr val="tx2">
                    <a:lumMod val="75000"/>
                  </a:schemeClr>
                </a:solidFill>
              </a:rPr>
              <a:t>x</a:t>
            </a:r>
            <a:endParaRPr lang="en-US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7660" y="5109732"/>
            <a:ext cx="121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Day 3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8856" y="5468804"/>
            <a:ext cx="159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Email Tip 1</a:t>
            </a:r>
            <a:r>
              <a:rPr lang="en-US" baseline="-25000" dirty="0" smtClean="0">
                <a:solidFill>
                  <a:schemeClr val="tx2">
                    <a:lumMod val="75000"/>
                  </a:schemeClr>
                </a:solidFill>
              </a:rPr>
              <a:t>2x</a:t>
            </a:r>
            <a:endParaRPr lang="en-US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07609" y="3171659"/>
            <a:ext cx="121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Day 3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18805" y="3462087"/>
            <a:ext cx="159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Email Tip 2</a:t>
            </a:r>
            <a:r>
              <a:rPr lang="en-US" baseline="-25000" dirty="0" smtClean="0">
                <a:solidFill>
                  <a:schemeClr val="tx2">
                    <a:lumMod val="75000"/>
                  </a:schemeClr>
                </a:solidFill>
              </a:rPr>
              <a:t>2x</a:t>
            </a:r>
            <a:endParaRPr lang="en-US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06235" y="5100967"/>
            <a:ext cx="121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Day 4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617431" y="5425717"/>
            <a:ext cx="159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Email Tip 1</a:t>
            </a:r>
            <a:r>
              <a:rPr lang="en-US" baseline="-25000" dirty="0" smtClean="0">
                <a:solidFill>
                  <a:schemeClr val="tx2">
                    <a:lumMod val="75000"/>
                  </a:schemeClr>
                </a:solidFill>
              </a:rPr>
              <a:t>3x</a:t>
            </a:r>
            <a:endParaRPr lang="en-US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061222" y="5068694"/>
            <a:ext cx="121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Day 5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72418" y="5393444"/>
            <a:ext cx="159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Email Tip 1</a:t>
            </a:r>
            <a:r>
              <a:rPr lang="en-US" baseline="-25000" dirty="0" smtClean="0">
                <a:solidFill>
                  <a:schemeClr val="tx2">
                    <a:lumMod val="75000"/>
                  </a:schemeClr>
                </a:solidFill>
              </a:rPr>
              <a:t>4x</a:t>
            </a:r>
            <a:endParaRPr lang="en-US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692" y="5829371"/>
            <a:ext cx="777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460542" y="5829371"/>
            <a:ext cx="777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20680" y="2018577"/>
            <a:ext cx="777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409050" y="2018577"/>
            <a:ext cx="777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704502" y="2018577"/>
            <a:ext cx="777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004809" y="2018577"/>
            <a:ext cx="777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5882" y="3923941"/>
            <a:ext cx="489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x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827421" y="3908095"/>
            <a:ext cx="489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x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118805" y="3910727"/>
            <a:ext cx="489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x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872418" y="5788754"/>
            <a:ext cx="489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x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34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lt1">
              <a:alpha val="43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Systems </a:t>
            </a:r>
            <a:r>
              <a:rPr lang="en-US" dirty="0" smtClean="0">
                <a:solidFill>
                  <a:srgbClr val="FFFFFF"/>
                </a:solidFill>
              </a:rPr>
              <a:t>Considerations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FFFFFF"/>
                </a:solidFill>
              </a:rPr>
              <a:t>Email goes to Junk</a:t>
            </a:r>
            <a:endParaRPr lang="en-US" dirty="0" smtClean="0">
              <a:solidFill>
                <a:srgbClr val="FFFFFF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FFFFFF"/>
                </a:solidFill>
              </a:rPr>
              <a:t>Schedule is complicated &amp; often unclear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FFFFFF"/>
                </a:solidFill>
              </a:rPr>
              <a:t>Not all cell numbers provided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FFFFFF"/>
                </a:solidFill>
              </a:rPr>
              <a:t>Leadership support &amp; encourage faculty</a:t>
            </a:r>
          </a:p>
          <a:p>
            <a:pPr marL="0" indent="0">
              <a:spcAft>
                <a:spcPts val="1200"/>
              </a:spcAft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171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3017014"/>
            <a:ext cx="8890000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0189"/>
            <a:ext cx="9144000" cy="1143000"/>
          </a:xfrm>
          <a:solidFill>
            <a:srgbClr val="FFFFFF">
              <a:alpha val="44000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Case Study – Your Turn!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973834" y="1372890"/>
            <a:ext cx="7084346" cy="1698945"/>
          </a:xfrm>
          <a:prstGeom prst="wedgeRoundRectCallout">
            <a:avLst>
              <a:gd name="adj1" fmla="val -38391"/>
              <a:gd name="adj2" fmla="val 7385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How would you facilitate </a:t>
            </a:r>
            <a:r>
              <a:rPr lang="en-US" sz="3600" dirty="0" smtClean="0"/>
              <a:t>faculty development at CU </a:t>
            </a:r>
            <a:r>
              <a:rPr lang="en-US" sz="3600" dirty="0" smtClean="0"/>
              <a:t>SOM with </a:t>
            </a:r>
            <a:r>
              <a:rPr lang="en-US" sz="3600" dirty="0" smtClean="0"/>
              <a:t>an intelligent tutor?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40180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lt1">
              <a:alpha val="43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Take Home Messages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FFFFFF"/>
                </a:solidFill>
              </a:rPr>
              <a:t>Busy faculty are increasingly not attending traditional faculty development sessions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FFFFFF"/>
                </a:solidFill>
              </a:rPr>
              <a:t>Iterative digital </a:t>
            </a:r>
            <a:r>
              <a:rPr lang="en-US" dirty="0">
                <a:solidFill>
                  <a:srgbClr val="FFFFFF"/>
                </a:solidFill>
              </a:rPr>
              <a:t>c</a:t>
            </a:r>
            <a:r>
              <a:rPr lang="en-US" dirty="0" smtClean="0">
                <a:solidFill>
                  <a:srgbClr val="FFFFFF"/>
                </a:solidFill>
              </a:rPr>
              <a:t>oaching pilot was successful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FFFFFF"/>
                </a:solidFill>
              </a:rPr>
              <a:t>Intelligent tutors </a:t>
            </a:r>
            <a:r>
              <a:rPr lang="en-US" dirty="0" smtClean="0">
                <a:solidFill>
                  <a:srgbClr val="FFFFFF"/>
                </a:solidFill>
              </a:rPr>
              <a:t>+ </a:t>
            </a:r>
            <a:r>
              <a:rPr lang="en-US" dirty="0" smtClean="0">
                <a:solidFill>
                  <a:srgbClr val="FFFFFF"/>
                </a:solidFill>
              </a:rPr>
              <a:t>machine learning </a:t>
            </a:r>
            <a:r>
              <a:rPr lang="en-US" dirty="0" smtClean="0">
                <a:solidFill>
                  <a:srgbClr val="FFFFFF"/>
                </a:solidFill>
              </a:rPr>
              <a:t>might </a:t>
            </a:r>
            <a:r>
              <a:rPr lang="en-US" dirty="0" smtClean="0">
                <a:solidFill>
                  <a:srgbClr val="FFFFFF"/>
                </a:solidFill>
              </a:rPr>
              <a:t>coach…and </a:t>
            </a:r>
            <a:r>
              <a:rPr lang="en-US" i="1" dirty="0" smtClean="0">
                <a:solidFill>
                  <a:srgbClr val="FFFFFF"/>
                </a:solidFill>
              </a:rPr>
              <a:t>learn</a:t>
            </a:r>
            <a:r>
              <a:rPr lang="en-US" dirty="0" smtClean="0">
                <a:solidFill>
                  <a:srgbClr val="FFFFFF"/>
                </a:solidFill>
              </a:rPr>
              <a:t>…to keep coaching towards expertise</a:t>
            </a:r>
            <a:endParaRPr lang="en-US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899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17375E">
              <a:alpha val="43000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Thank You!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26285"/>
            <a:ext cx="8229600" cy="28998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rgbClr val="17375E"/>
                </a:solidFill>
              </a:rPr>
              <a:t>J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anet Corral</a:t>
            </a:r>
          </a:p>
          <a:p>
            <a:pPr marL="0" indent="0" algn="ctr">
              <a:buNone/>
            </a:pPr>
            <a:r>
              <a:rPr lang="en-US" sz="3600" i="1" dirty="0" smtClean="0">
                <a:solidFill>
                  <a:srgbClr val="FFFFFF"/>
                </a:solidFill>
                <a:hlinkClick r:id="rId2"/>
              </a:rPr>
              <a:t>Janet.corral@ucdenver.edu</a:t>
            </a:r>
            <a:r>
              <a:rPr lang="en-US" sz="3600" i="1" dirty="0" smtClean="0">
                <a:solidFill>
                  <a:srgbClr val="FFFFFF"/>
                </a:solidFill>
              </a:rPr>
              <a:t> </a:t>
            </a:r>
            <a:endParaRPr lang="en-US" sz="36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778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lt1">
              <a:alpha val="44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Case Study: CU SOM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Attendance at traditional in-person faculty development sessions is declining</a:t>
            </a:r>
          </a:p>
          <a:p>
            <a:pPr marL="0" indent="0"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Faculty development is still needed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Faculty want to be great educators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Concerns persist (e.g. </a:t>
            </a:r>
            <a:r>
              <a:rPr lang="en-US" dirty="0" smtClean="0">
                <a:solidFill>
                  <a:srgbClr val="FFFFFF"/>
                </a:solidFill>
              </a:rPr>
              <a:t>professionalism)</a:t>
            </a:r>
            <a:endParaRPr lang="en-US" dirty="0" smtClean="0">
              <a:solidFill>
                <a:srgbClr val="FFFFFF"/>
              </a:solidFill>
            </a:endParaRP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Lots of educational advances to learn (e.g. active learning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We live &amp; work in a digital world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740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1">
              <a:lumMod val="75000"/>
              <a:alpha val="44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Case Study – Your Turn!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 descr="bfemale_leader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3" y="2166468"/>
            <a:ext cx="3477890" cy="386976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3869765" y="1763059"/>
            <a:ext cx="5065059" cy="4273174"/>
          </a:xfrm>
          <a:prstGeom prst="wedgeRoundRectCallout">
            <a:avLst>
              <a:gd name="adj1" fmla="val -72060"/>
              <a:gd name="adj2" fmla="val -981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You are a leader on campus. </a:t>
            </a:r>
          </a:p>
          <a:p>
            <a:pPr algn="ctr"/>
            <a:r>
              <a:rPr lang="en-US" sz="3600" dirty="0"/>
              <a:t>What would you advocate for with respect for faculty development</a:t>
            </a:r>
            <a:r>
              <a:rPr lang="en-US" sz="3600" dirty="0" smtClean="0"/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08346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350"/>
            <a:ext cx="9144000" cy="1143000"/>
          </a:xfrm>
          <a:solidFill>
            <a:srgbClr val="17375E">
              <a:alpha val="48000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Successive Attempts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710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Attempt #1: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Online Modules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6366850"/>
              </p:ext>
            </p:extLst>
          </p:nvPr>
        </p:nvGraphicFramePr>
        <p:xfrm>
          <a:off x="657822" y="2101850"/>
          <a:ext cx="7759700" cy="475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6543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169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SAMR model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282" y="1287727"/>
            <a:ext cx="6533375" cy="48717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82922" y="6312152"/>
            <a:ext cx="2057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Puentedura</a:t>
            </a:r>
            <a:r>
              <a:rPr lang="en-US" dirty="0" smtClean="0">
                <a:solidFill>
                  <a:srgbClr val="FFFFFF"/>
                </a:solidFill>
              </a:rPr>
              <a:t>  (2013)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6813176" y="5139765"/>
            <a:ext cx="2076823" cy="1112623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42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lt1">
              <a:alpha val="48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Just-in-Time Approaches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064000"/>
            <a:ext cx="3771153" cy="20621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FFFF"/>
                </a:solidFill>
              </a:rPr>
              <a:t>Right before doing an activity =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FFFF"/>
                </a:solidFill>
              </a:rPr>
              <a:t>cognitive prompt 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</a:rPr>
              <a:t>    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</a:rPr>
              <a:t>             </a:t>
            </a:r>
            <a:r>
              <a:rPr lang="en-US" sz="2400" dirty="0" smtClean="0">
                <a:solidFill>
                  <a:srgbClr val="FFFFFF"/>
                </a:solidFill>
              </a:rPr>
              <a:t>(</a:t>
            </a:r>
            <a:r>
              <a:rPr lang="en-US" sz="2400" dirty="0" err="1" smtClean="0">
                <a:solidFill>
                  <a:srgbClr val="FFFFFF"/>
                </a:solidFill>
              </a:rPr>
              <a:t>e.g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Nishisaki</a:t>
            </a:r>
            <a:r>
              <a:rPr lang="en-US" sz="2400" dirty="0" smtClean="0">
                <a:solidFill>
                  <a:srgbClr val="FFFFFF"/>
                </a:solidFill>
              </a:rPr>
              <a:t>, 2010)</a:t>
            </a: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822" y="4064000"/>
            <a:ext cx="3688977" cy="233082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</a:rPr>
              <a:t>During an activity = </a:t>
            </a:r>
            <a:r>
              <a:rPr lang="en-US" b="1" dirty="0">
                <a:solidFill>
                  <a:srgbClr val="FFFFFF"/>
                </a:solidFill>
              </a:rPr>
              <a:t>cognitive support </a:t>
            </a:r>
            <a:endParaRPr lang="en-US" b="1" dirty="0" smtClean="0">
              <a:solidFill>
                <a:srgbClr val="FFFFFF"/>
              </a:solidFill>
            </a:endParaRPr>
          </a:p>
          <a:p>
            <a:pPr marL="0" indent="0" algn="r">
              <a:buNone/>
            </a:pPr>
            <a:endParaRPr lang="en-US" sz="2400" dirty="0" smtClean="0">
              <a:solidFill>
                <a:srgbClr val="FFFFFF"/>
              </a:solidFill>
            </a:endParaRPr>
          </a:p>
          <a:p>
            <a:pPr marL="0" indent="0" algn="r">
              <a:buNone/>
            </a:pPr>
            <a:endParaRPr lang="en-US" sz="2400" dirty="0" smtClean="0">
              <a:solidFill>
                <a:srgbClr val="FFFFFF"/>
              </a:solidFill>
            </a:endParaRPr>
          </a:p>
          <a:p>
            <a:pPr marL="0" indent="0" algn="r"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	(</a:t>
            </a:r>
            <a:r>
              <a:rPr lang="en-US" sz="2400" dirty="0">
                <a:solidFill>
                  <a:srgbClr val="FFFFFF"/>
                </a:solidFill>
              </a:rPr>
              <a:t>Collins et al, 1997; </a:t>
            </a:r>
            <a:endParaRPr lang="en-US" sz="2400" dirty="0" smtClean="0">
              <a:solidFill>
                <a:srgbClr val="FFFFFF"/>
              </a:solidFill>
            </a:endParaRPr>
          </a:p>
          <a:p>
            <a:pPr marL="0" indent="0" algn="r">
              <a:buNone/>
            </a:pPr>
            <a:r>
              <a:rPr lang="en-US" sz="2400" dirty="0" err="1" smtClean="0">
                <a:solidFill>
                  <a:srgbClr val="FFFFFF"/>
                </a:solidFill>
              </a:rPr>
              <a:t>Foale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et al, 2005)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18" y="1600200"/>
            <a:ext cx="3289300" cy="246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7823" y="160020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36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169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SAMR model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282" y="1287727"/>
            <a:ext cx="6533375" cy="48717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82922" y="6312152"/>
            <a:ext cx="2057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Puentedura</a:t>
            </a:r>
            <a:r>
              <a:rPr lang="en-US" dirty="0" smtClean="0">
                <a:solidFill>
                  <a:srgbClr val="FFFFFF"/>
                </a:solidFill>
              </a:rPr>
              <a:t>  (2013)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04811" y="3765176"/>
            <a:ext cx="1792941" cy="98611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84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lt1">
              <a:alpha val="48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Successive Attempts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71" y="1510554"/>
            <a:ext cx="8934823" cy="4525963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rgbClr val="FFFFFF"/>
                </a:solidFill>
              </a:rPr>
              <a:t>Attempt #2:</a:t>
            </a:r>
            <a:r>
              <a:rPr lang="en-US" dirty="0" smtClean="0">
                <a:solidFill>
                  <a:srgbClr val="FFFFFF"/>
                </a:solidFill>
              </a:rPr>
              <a:t> Best Evidence Medical Education (1 </a:t>
            </a:r>
            <a:r>
              <a:rPr lang="en-US" dirty="0" err="1" smtClean="0">
                <a:solidFill>
                  <a:srgbClr val="FFFFFF"/>
                </a:solidFill>
              </a:rPr>
              <a:t>pg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7765" y="3371502"/>
            <a:ext cx="461682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6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smtClean="0">
                <a:solidFill>
                  <a:srgbClr val="FFFFFF"/>
                </a:solidFill>
              </a:rPr>
              <a:t>faculty users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2 committee meetings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No further uptake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4" name="Picture 3" descr="Screen Shot 2017-11-20 at 10.20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06" y="2194943"/>
            <a:ext cx="3287059" cy="4432683"/>
          </a:xfrm>
          <a:prstGeom prst="rect">
            <a:avLst/>
          </a:prstGeom>
          <a:ln w="38100" cmpd="sng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27317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1D1E86E9C4B546A6310C00F88A3475" ma:contentTypeVersion="1" ma:contentTypeDescription="Create a new document." ma:contentTypeScope="" ma:versionID="5007ad63b759f8314e2ff7f8e982e8f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810986b036840e28274f9fca8f918e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782792E-9FD5-4C9B-BF99-268C7AF0213A}"/>
</file>

<file path=customXml/itemProps2.xml><?xml version="1.0" encoding="utf-8"?>
<ds:datastoreItem xmlns:ds="http://schemas.openxmlformats.org/officeDocument/2006/customXml" ds:itemID="{5BE88BD9-5492-4A64-BC12-ABCA57397837}"/>
</file>

<file path=customXml/itemProps3.xml><?xml version="1.0" encoding="utf-8"?>
<ds:datastoreItem xmlns:ds="http://schemas.openxmlformats.org/officeDocument/2006/customXml" ds:itemID="{8588F3E4-A9AC-4C9C-B038-7149FB7C4CF8}"/>
</file>

<file path=docProps/app.xml><?xml version="1.0" encoding="utf-8"?>
<Properties xmlns="http://schemas.openxmlformats.org/officeDocument/2006/extended-properties" xmlns:vt="http://schemas.openxmlformats.org/officeDocument/2006/docPropsVTypes">
  <TotalTime>5079</TotalTime>
  <Words>1400</Words>
  <Application>Microsoft Macintosh PowerPoint</Application>
  <PresentationFormat>On-screen Show (4:3)</PresentationFormat>
  <Paragraphs>315</Paragraphs>
  <Slides>29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Can faculty development be done with intelligent tutors?</vt:lpstr>
      <vt:lpstr>Today’s session is a Works In Progress + Active Learning</vt:lpstr>
      <vt:lpstr>Case Study: CU SOM</vt:lpstr>
      <vt:lpstr>Case Study – Your Turn!</vt:lpstr>
      <vt:lpstr>Successive Attempts</vt:lpstr>
      <vt:lpstr>SAMR model</vt:lpstr>
      <vt:lpstr>Just-in-Time Approaches</vt:lpstr>
      <vt:lpstr>SAMR model</vt:lpstr>
      <vt:lpstr>Successive Attempts</vt:lpstr>
      <vt:lpstr>Successive Attempts</vt:lpstr>
      <vt:lpstr>Successive Attempts</vt:lpstr>
      <vt:lpstr>Just-in-Time Coaching</vt:lpstr>
      <vt:lpstr>Successive Attempts</vt:lpstr>
      <vt:lpstr>Successive Attempts</vt:lpstr>
      <vt:lpstr>PowerPoint Presentation</vt:lpstr>
      <vt:lpstr>Intelligent Tutors</vt:lpstr>
      <vt:lpstr>Intelligent Tutors (ITS) – A brief history</vt:lpstr>
      <vt:lpstr>Intelligent Tutors (ITS) – A brief history</vt:lpstr>
      <vt:lpstr>“Stupid tutoring systems,  intelligent humans”</vt:lpstr>
      <vt:lpstr>Intelligent tutor personalizes development</vt:lpstr>
      <vt:lpstr>Is it that ‘simple’?</vt:lpstr>
      <vt:lpstr>Multiple variables</vt:lpstr>
      <vt:lpstr>Is it that ‘simple’?</vt:lpstr>
      <vt:lpstr>Is it working? (Pilot data)</vt:lpstr>
      <vt:lpstr>Is it working? (Pilot Data)</vt:lpstr>
      <vt:lpstr>Systems Considerations</vt:lpstr>
      <vt:lpstr>Case Study – Your Turn!</vt:lpstr>
      <vt:lpstr>Take Home Messages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faculty development be done with intelligent tutors?</dc:title>
  <dc:creator>Janet Corral</dc:creator>
  <cp:lastModifiedBy>Janet Corral</cp:lastModifiedBy>
  <cp:revision>39</cp:revision>
  <dcterms:created xsi:type="dcterms:W3CDTF">2017-11-15T21:27:11Z</dcterms:created>
  <dcterms:modified xsi:type="dcterms:W3CDTF">2017-11-21T16:58:26Z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0x0101000A1D1E86E9C4B546A6310C00F88A3475</vt:lpwstr>
  </property>
</Properties>
</file>