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1" r:id="rId3"/>
    <p:sldId id="385" r:id="rId4"/>
    <p:sldId id="311" r:id="rId5"/>
    <p:sldId id="333" r:id="rId6"/>
    <p:sldId id="358" r:id="rId7"/>
    <p:sldId id="353" r:id="rId8"/>
    <p:sldId id="352" r:id="rId9"/>
    <p:sldId id="359" r:id="rId10"/>
    <p:sldId id="342" r:id="rId11"/>
    <p:sldId id="344" r:id="rId12"/>
    <p:sldId id="345" r:id="rId13"/>
    <p:sldId id="366" r:id="rId14"/>
    <p:sldId id="368" r:id="rId15"/>
    <p:sldId id="386" r:id="rId16"/>
    <p:sldId id="387" r:id="rId17"/>
    <p:sldId id="388" r:id="rId18"/>
    <p:sldId id="367" r:id="rId19"/>
    <p:sldId id="363" r:id="rId20"/>
    <p:sldId id="335" r:id="rId21"/>
    <p:sldId id="338" r:id="rId22"/>
    <p:sldId id="336" r:id="rId23"/>
    <p:sldId id="339" r:id="rId24"/>
    <p:sldId id="346" r:id="rId25"/>
    <p:sldId id="360" r:id="rId26"/>
    <p:sldId id="350" r:id="rId27"/>
    <p:sldId id="362" r:id="rId28"/>
    <p:sldId id="365" r:id="rId29"/>
    <p:sldId id="340" r:id="rId30"/>
    <p:sldId id="309" r:id="rId31"/>
  </p:sldIdLst>
  <p:sldSz cx="12188825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4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limczak" initials="kk" lastIdx="24" clrIdx="0"/>
  <p:cmAuthor id="2" name="Exstrum, Jeff" initials="EJ" lastIdx="12" clrIdx="1"/>
  <p:cmAuthor id="3" name="Exstrum, Jeff" initials="EJ [2]" lastIdx="1" clrIdx="2"/>
  <p:cmAuthor id="4" name="Exstrum, Jeff" initials="EJ [3]" lastIdx="1" clrIdx="3"/>
  <p:cmAuthor id="5" name="Exstrum, Jeff" initials="EJ [4]" lastIdx="1" clrIdx="4"/>
  <p:cmAuthor id="6" name="Exstrum, Jeff" initials="EJ [5]" lastIdx="1" clrIdx="5"/>
  <p:cmAuthor id="7" name="Exstrum, Jeff" initials="EJ [6]" lastIdx="1" clrIdx="6"/>
  <p:cmAuthor id="8" name="Exstrum, Jeff" initials="EJ [7]" lastIdx="1" clrIdx="7"/>
  <p:cmAuthor id="9" name="Exstrum, Jeff" initials="EJ [8]" lastIdx="1" clrIdx="8"/>
  <p:cmAuthor id="10" name="Exstrum, Jeff" initials="EJ [9]" lastIdx="1" clrIdx="9"/>
  <p:cmAuthor id="11" name="Exstrum, Jeff" initials="EJ [10]" lastIdx="1" clrIdx="10"/>
  <p:cmAuthor id="12" name="Exstrum, Jeff" initials="EJ [11]" lastIdx="1" clrIdx="11"/>
  <p:cmAuthor id="13" name="Exstrum, Jeff" initials="EJ [12]" lastIdx="1" clrIdx="12"/>
  <p:cmAuthor id="14" name="Exstrum, Jeff" initials="EJ [13]" lastIdx="1" clrIdx="13"/>
  <p:cmAuthor id="15" name="Exstrum, Jeff" initials="EJ [14]" lastIdx="1" clrIdx="14"/>
  <p:cmAuthor id="16" name="Exstrum, Jeff" initials="EJ [15]" lastIdx="1" clrIdx="15"/>
  <p:cmAuthor id="17" name="Exstrum, Jeff" initials="EJ [16]" lastIdx="1" clrIdx="16"/>
  <p:cmAuthor id="18" name="Exstrum, Jeff" initials="EJ [17]" lastIdx="1" clrIdx="17"/>
  <p:cmAuthor id="19" name="Exstrum, Jeff" initials="EJ [17] [2]" lastIdx="1" clrIdx="18"/>
  <p:cmAuthor id="20" name="Exstrum, Jeff" initials="EJ [17] [2] [2]" lastIdx="1" clrIdx="19"/>
  <p:cmAuthor id="21" name="Exstrum, Jeff" initials="EJ [17] [2] [2] [2]" lastIdx="1" clrIdx="20"/>
  <p:cmAuthor id="22" name="Exstrum, Jeff" initials="EJ [17] [2] [2] [2] [2]" lastIdx="1" clrIdx="21"/>
  <p:cmAuthor id="23" name="Exstrum, Jeff" initials="EJ [17] [2] [2] [3]" lastIdx="1" clrIdx="22"/>
  <p:cmAuthor id="24" name="Exstrum, Jeff" initials="EJ [17] [2] [2] [3] [2]" lastIdx="1" clrIdx="23"/>
  <p:cmAuthor id="25" name="Exstrum, Jeff" initials="EJ [17] [2] [2] [3] [2] [2]" lastIdx="1" clrIdx="24"/>
  <p:cmAuthor id="26" name="Exstrum, Jeff" initials="EJ [18]" lastIdx="1" clrIdx="25"/>
  <p:cmAuthor id="27" name="Exstrum, Jeff" initials="EJ [19]" lastIdx="1" clrIdx="26"/>
  <p:cmAuthor id="28" name="Exstrum, Jeff" initials="EJ [7] [2]" lastIdx="1" clrIdx="27"/>
  <p:cmAuthor id="29" name="Exstrum, Jeff" initials="EJ [20]" lastIdx="1" clrIdx="28"/>
  <p:cmAuthor id="30" name="Exstrum, Jeff" initials="EJ [21]" lastIdx="1" clrIdx="29"/>
  <p:cmAuthor id="31" name="Exstrum, Jeff" initials="EJ [12] [2]" lastIdx="1" clrIdx="30"/>
  <p:cmAuthor id="32" name="Exstrum, Jeff" initials="EJ [22]" lastIdx="1" clrIdx="31"/>
  <p:cmAuthor id="33" name="Exstrum, Jeff" initials="EJ [23]" lastIdx="1" clrIdx="32"/>
  <p:cmAuthor id="34" name="Weygandt, Irene" initials="" lastIdx="0" clrIdx="33"/>
  <p:cmAuthor id="35" name="Saville, Alison" initials="SA" lastIdx="2" clrIdx="34"/>
  <p:cmAuthor id="36" name="Elise Robertson" initials="ER" lastIdx="5" clrIdx="35">
    <p:extLst>
      <p:ext uri="{19B8F6BF-5375-455C-9EA6-DF929625EA0E}">
        <p15:presenceInfo xmlns:p15="http://schemas.microsoft.com/office/powerpoint/2012/main" userId="S::erobertson@aafp.org::2f248f35-19a9-4d8d-8aa4-ac983fdb33c5" providerId="AD"/>
      </p:ext>
    </p:extLst>
  </p:cmAuthor>
  <p:cmAuthor id="37" name="Huebschmann, Amy" initials="HA" lastIdx="1" clrIdx="36">
    <p:extLst>
      <p:ext uri="{19B8F6BF-5375-455C-9EA6-DF929625EA0E}">
        <p15:presenceInfo xmlns:p15="http://schemas.microsoft.com/office/powerpoint/2012/main" userId="S-1-5-21-3931225680-1871015619-2963001510-165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87C"/>
    <a:srgbClr val="3B5998"/>
    <a:srgbClr val="787878"/>
    <a:srgbClr val="A49566"/>
    <a:srgbClr val="E8D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2E7B1-08BF-42E8-8C32-888843B613D8}" v="1" dt="2021-01-26T15:46:09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8" autoAdjust="0"/>
    <p:restoredTop sz="79895" autoAdjust="0"/>
  </p:normalViewPr>
  <p:slideViewPr>
    <p:cSldViewPr snapToGrid="0" snapToObjects="1">
      <p:cViewPr varScale="1">
        <p:scale>
          <a:sx n="42" d="100"/>
          <a:sy n="42" d="100"/>
        </p:scale>
        <p:origin x="40" y="52"/>
      </p:cViewPr>
      <p:guideLst>
        <p:guide orient="horz" pos="1992"/>
        <p:guide pos="34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ebschmann, Amy" userId="a2fbe185-a33e-4710-88c3-640a2d7a35cd" providerId="ADAL" clId="{0CB2E7B1-08BF-42E8-8C32-888843B613D8}"/>
    <pc:docChg chg="custSel modSld">
      <pc:chgData name="Huebschmann, Amy" userId="a2fbe185-a33e-4710-88c3-640a2d7a35cd" providerId="ADAL" clId="{0CB2E7B1-08BF-42E8-8C32-888843B613D8}" dt="2021-01-26T15:57:02.570" v="240" actId="1592"/>
      <pc:docMkLst>
        <pc:docMk/>
      </pc:docMkLst>
      <pc:sldChg chg="modSp mod">
        <pc:chgData name="Huebschmann, Amy" userId="a2fbe185-a33e-4710-88c3-640a2d7a35cd" providerId="ADAL" clId="{0CB2E7B1-08BF-42E8-8C32-888843B613D8}" dt="2021-01-26T15:38:25.708" v="2" actId="1076"/>
        <pc:sldMkLst>
          <pc:docMk/>
          <pc:sldMk cId="1692704895" sldId="256"/>
        </pc:sldMkLst>
        <pc:spChg chg="mod">
          <ac:chgData name="Huebschmann, Amy" userId="a2fbe185-a33e-4710-88c3-640a2d7a35cd" providerId="ADAL" clId="{0CB2E7B1-08BF-42E8-8C32-888843B613D8}" dt="2021-01-26T15:38:25.708" v="2" actId="1076"/>
          <ac:spMkLst>
            <pc:docMk/>
            <pc:sldMk cId="1692704895" sldId="256"/>
            <ac:spMk id="3" creationId="{00000000-0000-0000-0000-000000000000}"/>
          </ac:spMkLst>
        </pc:spChg>
        <pc:spChg chg="mod">
          <ac:chgData name="Huebschmann, Amy" userId="a2fbe185-a33e-4710-88c3-640a2d7a35cd" providerId="ADAL" clId="{0CB2E7B1-08BF-42E8-8C32-888843B613D8}" dt="2021-01-26T15:38:09.790" v="0" actId="1076"/>
          <ac:spMkLst>
            <pc:docMk/>
            <pc:sldMk cId="1692704895" sldId="256"/>
            <ac:spMk id="9" creationId="{00000000-0000-0000-0000-000000000000}"/>
          </ac:spMkLst>
        </pc:spChg>
      </pc:sldChg>
      <pc:sldChg chg="modNotesTx">
        <pc:chgData name="Huebschmann, Amy" userId="a2fbe185-a33e-4710-88c3-640a2d7a35cd" providerId="ADAL" clId="{0CB2E7B1-08BF-42E8-8C32-888843B613D8}" dt="2021-01-26T15:43:49.575" v="95" actId="20577"/>
        <pc:sldMkLst>
          <pc:docMk/>
          <pc:sldMk cId="862226945" sldId="311"/>
        </pc:sldMkLst>
      </pc:sldChg>
      <pc:sldChg chg="modSp mod">
        <pc:chgData name="Huebschmann, Amy" userId="a2fbe185-a33e-4710-88c3-640a2d7a35cd" providerId="ADAL" clId="{0CB2E7B1-08BF-42E8-8C32-888843B613D8}" dt="2021-01-26T15:38:54.560" v="4" actId="14100"/>
        <pc:sldMkLst>
          <pc:docMk/>
          <pc:sldMk cId="1935420620" sldId="341"/>
        </pc:sldMkLst>
        <pc:spChg chg="mod">
          <ac:chgData name="Huebschmann, Amy" userId="a2fbe185-a33e-4710-88c3-640a2d7a35cd" providerId="ADAL" clId="{0CB2E7B1-08BF-42E8-8C32-888843B613D8}" dt="2021-01-26T15:38:54.560" v="4" actId="14100"/>
          <ac:spMkLst>
            <pc:docMk/>
            <pc:sldMk cId="1935420620" sldId="341"/>
            <ac:spMk id="10" creationId="{00000000-0000-0000-0000-000000000000}"/>
          </ac:spMkLst>
        </pc:spChg>
      </pc:sldChg>
      <pc:sldChg chg="modSp mod delCm">
        <pc:chgData name="Huebschmann, Amy" userId="a2fbe185-a33e-4710-88c3-640a2d7a35cd" providerId="ADAL" clId="{0CB2E7B1-08BF-42E8-8C32-888843B613D8}" dt="2021-01-26T15:48:22.898" v="171" actId="255"/>
        <pc:sldMkLst>
          <pc:docMk/>
          <pc:sldMk cId="4129730323" sldId="346"/>
        </pc:sldMkLst>
        <pc:spChg chg="mod">
          <ac:chgData name="Huebschmann, Amy" userId="a2fbe185-a33e-4710-88c3-640a2d7a35cd" providerId="ADAL" clId="{0CB2E7B1-08BF-42E8-8C32-888843B613D8}" dt="2021-01-26T15:48:22.898" v="171" actId="255"/>
          <ac:spMkLst>
            <pc:docMk/>
            <pc:sldMk cId="4129730323" sldId="346"/>
            <ac:spMk id="3" creationId="{00000000-0000-0000-0000-000000000000}"/>
          </ac:spMkLst>
        </pc:spChg>
      </pc:sldChg>
      <pc:sldChg chg="delCm">
        <pc:chgData name="Huebschmann, Amy" userId="a2fbe185-a33e-4710-88c3-640a2d7a35cd" providerId="ADAL" clId="{0CB2E7B1-08BF-42E8-8C32-888843B613D8}" dt="2021-01-26T15:57:02.570" v="240" actId="1592"/>
        <pc:sldMkLst>
          <pc:docMk/>
          <pc:sldMk cId="1187286283" sldId="350"/>
        </pc:sldMkLst>
      </pc:sldChg>
      <pc:sldChg chg="modSp mod">
        <pc:chgData name="Huebschmann, Amy" userId="a2fbe185-a33e-4710-88c3-640a2d7a35cd" providerId="ADAL" clId="{0CB2E7B1-08BF-42E8-8C32-888843B613D8}" dt="2021-01-26T15:52:28.256" v="239" actId="20577"/>
        <pc:sldMkLst>
          <pc:docMk/>
          <pc:sldMk cId="336909659" sldId="360"/>
        </pc:sldMkLst>
        <pc:graphicFrameChg chg="modGraphic">
          <ac:chgData name="Huebschmann, Amy" userId="a2fbe185-a33e-4710-88c3-640a2d7a35cd" providerId="ADAL" clId="{0CB2E7B1-08BF-42E8-8C32-888843B613D8}" dt="2021-01-26T15:52:28.256" v="239" actId="20577"/>
          <ac:graphicFrameMkLst>
            <pc:docMk/>
            <pc:sldMk cId="336909659" sldId="360"/>
            <ac:graphicFrameMk id="6" creationId="{00000000-0000-0000-0000-000000000000}"/>
          </ac:graphicFrameMkLst>
        </pc:graphicFrameChg>
      </pc:sldChg>
      <pc:sldChg chg="modNotesTx">
        <pc:chgData name="Huebschmann, Amy" userId="a2fbe185-a33e-4710-88c3-640a2d7a35cd" providerId="ADAL" clId="{0CB2E7B1-08BF-42E8-8C32-888843B613D8}" dt="2021-01-26T15:46:26.948" v="168"/>
        <pc:sldMkLst>
          <pc:docMk/>
          <pc:sldMk cId="254599406" sldId="363"/>
        </pc:sldMkLst>
      </pc:sldChg>
      <pc:sldChg chg="modNotesTx">
        <pc:chgData name="Huebschmann, Amy" userId="a2fbe185-a33e-4710-88c3-640a2d7a35cd" providerId="ADAL" clId="{0CB2E7B1-08BF-42E8-8C32-888843B613D8}" dt="2021-01-26T15:41:33.871" v="28" actId="20577"/>
        <pc:sldMkLst>
          <pc:docMk/>
          <pc:sldMk cId="1815138021" sldId="3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363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363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r">
              <a:defRPr sz="1200"/>
            </a:lvl1pPr>
          </a:lstStyle>
          <a:p>
            <a:fld id="{1618C149-FD83-1B4D-8DD8-3A289B03D69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3343" cy="467363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1738"/>
            <a:ext cx="3043343" cy="467363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r">
              <a:defRPr sz="1200"/>
            </a:lvl1pPr>
          </a:lstStyle>
          <a:p>
            <a:fld id="{434D4711-0C86-574A-A722-1CDE9B7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72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r">
              <a:defRPr sz="1200"/>
            </a:lvl1pPr>
          </a:lstStyle>
          <a:p>
            <a:fld id="{29514107-C152-E545-B248-0D40AC39848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84" tIns="46392" rIns="92784" bIns="463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4"/>
          </a:xfrm>
          <a:prstGeom prst="rect">
            <a:avLst/>
          </a:prstGeom>
        </p:spPr>
        <p:txBody>
          <a:bodyPr vert="horz" lIns="92784" tIns="46392" rIns="92784" bIns="463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r">
              <a:defRPr sz="1200"/>
            </a:lvl1pPr>
          </a:lstStyle>
          <a:p>
            <a:fld id="{3C79A4A1-5784-D047-AA2E-A5F359E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5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3921"/>
            <a:r>
              <a:rPr lang="en-US" dirty="0"/>
              <a:t>[AMY]</a:t>
            </a:r>
          </a:p>
          <a:p>
            <a:pPr defTabSz="463921"/>
            <a:r>
              <a:rPr lang="en-US" dirty="0"/>
              <a:t>The ACCORDS D&amp;I certificate is a collaborative program with the Clinical Science Graduate Program of the CCTSI and University of Colorado | AMC.  The Clinical Science serves as the academic home for the certificate program and courses completed can be applied to their masters and doctoral degrees.</a:t>
            </a:r>
          </a:p>
          <a:p>
            <a:endParaRPr lang="en-US" dirty="0"/>
          </a:p>
          <a:p>
            <a:r>
              <a:rPr lang="en-US" dirty="0"/>
              <a:t>LAYOUT NOTES:</a:t>
            </a:r>
          </a:p>
          <a:p>
            <a:pPr marL="173970" indent="-173970">
              <a:buFont typeface="Arial" charset="0"/>
              <a:buChar char="•"/>
            </a:pPr>
            <a:r>
              <a:rPr lang="en-US" dirty="0"/>
              <a:t>Do not replace</a:t>
            </a:r>
            <a:r>
              <a:rPr lang="en-US" baseline="0" dirty="0"/>
              <a:t>, change or add to the logo</a:t>
            </a:r>
          </a:p>
          <a:p>
            <a:pPr marL="173970" indent="-173970">
              <a:buFont typeface="Arial" charset="0"/>
              <a:buChar char="•"/>
            </a:pPr>
            <a:r>
              <a:rPr lang="en-US" baseline="0" dirty="0"/>
              <a:t>Add school or unit information in text form to the right of the logo. DO NOT add additional school or unit logos</a:t>
            </a:r>
          </a:p>
          <a:p>
            <a:pPr marL="173970" indent="-173970">
              <a:buFont typeface="Arial" charset="0"/>
              <a:buChar char="•"/>
            </a:pPr>
            <a:r>
              <a:rPr lang="en-US" dirty="0"/>
              <a:t>Changing the background: right-click on background image and select</a:t>
            </a:r>
            <a:r>
              <a:rPr lang="en-US" baseline="0" dirty="0"/>
              <a:t> “Change picture” to replace</a:t>
            </a:r>
          </a:p>
          <a:p>
            <a:pPr marL="173970" indent="-173970">
              <a:buFont typeface="Arial" charset="0"/>
              <a:buChar char="•"/>
            </a:pPr>
            <a:r>
              <a:rPr lang="en-US" baseline="0" dirty="0"/>
              <a:t>Background images should be 1920 x 1080 pixels in size to ensure a perfect fit</a:t>
            </a:r>
          </a:p>
          <a:p>
            <a:pPr marL="173970" indent="-173970">
              <a:buFont typeface="Arial" charset="0"/>
              <a:buChar char="•"/>
            </a:pPr>
            <a:r>
              <a:rPr lang="en-US" baseline="0" dirty="0"/>
              <a:t>Adjust transparency of dark box accordingly, to ensure logo and text is legible over image background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7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 err="1"/>
              <a:t>Borsika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99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Borsika – </a:t>
            </a:r>
          </a:p>
          <a:p>
            <a:pPr marL="579901" indent="-579901">
              <a:buFontTx/>
              <a:buChar char="-"/>
            </a:pPr>
            <a:r>
              <a:rPr lang="en-US" sz="3700" dirty="0"/>
              <a:t>All courses are fully online</a:t>
            </a:r>
          </a:p>
          <a:p>
            <a:pPr marL="579901" indent="-579901">
              <a:buFontTx/>
              <a:buChar char="-"/>
            </a:pPr>
            <a:r>
              <a:rPr lang="en-US" sz="3700" dirty="0"/>
              <a:t>Combination of synchronous and asynchronous learning experiences</a:t>
            </a:r>
          </a:p>
          <a:p>
            <a:pPr marL="579901" indent="-579901">
              <a:buFontTx/>
              <a:buChar char="-"/>
            </a:pPr>
            <a:r>
              <a:rPr lang="en-US" sz="3700" dirty="0"/>
              <a:t>For synchronous learning we use Zoom – for asynchronous learning we use our Canvas platform to post independent learning tasks and discussion 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90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 err="1"/>
              <a:t>Borsika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92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 err="1"/>
              <a:t>Borsika</a:t>
            </a:r>
            <a:r>
              <a:rPr lang="en-US" sz="3700" dirty="0"/>
              <a:t> – talk about intro course (last one)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4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[Amy]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27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82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21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90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Amy – deeply engage with D&amp;I literature is a key piece and peer critiques for oral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10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Amy</a:t>
            </a:r>
          </a:p>
          <a:p>
            <a:pPr marL="571500" indent="-571500">
              <a:buFontTx/>
              <a:buChar char="-"/>
            </a:pPr>
            <a:r>
              <a:rPr lang="en-US" sz="3700" dirty="0"/>
              <a:t>Additional anonymous critiques of Holtrop course: </a:t>
            </a:r>
          </a:p>
          <a:p>
            <a:pPr lvl="0"/>
            <a:r>
              <a:rPr lang="en-US" sz="4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assignments were great; asked critical questions that required deep thought and thus learning - thank you! The workbook was a perfect choice for the course and something I intend to use ongoing.</a:t>
            </a:r>
            <a:endParaRPr lang="en-US" sz="4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4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Exceeded expectations. Jodi was absolutely excellent - she obviously knows this content area inside and out, but her ability to communicate these concepts was top notch.</a:t>
            </a:r>
            <a:endParaRPr lang="en-US" sz="4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4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I learned a lot in this course and it definitely helped me move forward a project I'm interested in.</a:t>
            </a:r>
            <a:endParaRPr lang="en-US" sz="4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571500" indent="-571500">
              <a:buFontTx/>
              <a:buChar char="-"/>
            </a:pP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3921">
              <a:defRPr/>
            </a:pPr>
            <a:r>
              <a:rPr lang="en-US" dirty="0"/>
              <a:t>Amy</a:t>
            </a:r>
          </a:p>
          <a:p>
            <a:pPr defTabSz="463921">
              <a:defRPr/>
            </a:pPr>
            <a:r>
              <a:rPr lang="en-US" dirty="0"/>
              <a:t>The ACCORDS D&amp;I certificate is a collaborative program with the Clinical Sciences Graduate Program of the CCTSI and University of Colorado | AMC.  The Clinical Science Graduate Program serves as the academic home for the certificate program and courses completed could also be applied to their Masters and Doctoral degrees.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98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83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8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9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Amy – there are some different requirements for MD applicants and international applicants – may address further in Q&amp;A.</a:t>
            </a:r>
          </a:p>
          <a:p>
            <a:endParaRPr lang="en-US" sz="3700" dirty="0"/>
          </a:p>
          <a:p>
            <a:r>
              <a:rPr lang="en-US" sz="3700" dirty="0"/>
              <a:t>Note: (TOEFL – “toe-’full”)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37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Amy – subset of current CU graduate students but not others will use Formstack – all others use SLATE.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84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58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49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20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43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LAYOUT NOTES:</a:t>
            </a:r>
          </a:p>
          <a:p>
            <a:pPr marL="173970" indent="-173970">
              <a:buFont typeface="Arial" charset="0"/>
              <a:buChar char="•"/>
            </a:pPr>
            <a:r>
              <a:rPr lang="en-US" dirty="0"/>
              <a:t>Do not replace</a:t>
            </a:r>
            <a:r>
              <a:rPr lang="en-US" baseline="0" dirty="0"/>
              <a:t>, change or add to the logo</a:t>
            </a:r>
          </a:p>
          <a:p>
            <a:pPr marL="173970" indent="-173970">
              <a:buFont typeface="Arial" charset="0"/>
              <a:buChar char="•"/>
            </a:pPr>
            <a:r>
              <a:rPr lang="en-US" baseline="0" dirty="0"/>
              <a:t>Add school or unit information in text form to the right of the logo. DO NOT add additional school or unit logos</a:t>
            </a:r>
          </a:p>
          <a:p>
            <a:pPr marL="173970" indent="-173970">
              <a:buFont typeface="Arial" charset="0"/>
              <a:buChar char="•"/>
            </a:pPr>
            <a:r>
              <a:rPr lang="en-US" dirty="0"/>
              <a:t>Changing the background: right-click on background image and select</a:t>
            </a:r>
            <a:r>
              <a:rPr lang="en-US" baseline="0" dirty="0"/>
              <a:t> “Change picture” to replace</a:t>
            </a:r>
          </a:p>
          <a:p>
            <a:pPr marL="173970" indent="-173970">
              <a:buFont typeface="Arial" charset="0"/>
              <a:buChar char="•"/>
            </a:pPr>
            <a:r>
              <a:rPr lang="en-US" baseline="0" dirty="0"/>
              <a:t>Background images should be 1920 x 1080 pixels in size to ensure a perfect fit</a:t>
            </a:r>
          </a:p>
          <a:p>
            <a:pPr marL="173970" indent="-173970">
              <a:buFont typeface="Arial" charset="0"/>
              <a:buChar char="•"/>
            </a:pPr>
            <a:r>
              <a:rPr lang="en-US" baseline="0" dirty="0"/>
              <a:t>Adjust transparency of dark box accordingly, to ensure logo and text is legible over image background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8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63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[AMY]</a:t>
            </a:r>
          </a:p>
          <a:p>
            <a:pPr marL="0" marR="0" lvl="0" indent="0" algn="l" defTabSz="463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of us bring tremendous experience nationally and internationally – card-carrying implementation scientists - some highlights include our Implementation Science Centers for Cancer prevention and Control (ISC3),  our affiliation with VA QUERI program – part of the national CTSA D&amp;I CLIQ network. More details about the faculty can be found on our website.</a:t>
            </a:r>
          </a:p>
          <a:p>
            <a:pPr defTabSz="463921">
              <a:defRPr/>
            </a:pPr>
            <a:endParaRPr lang="en-US" dirty="0"/>
          </a:p>
          <a:p>
            <a:pPr defTabSz="463921">
              <a:defRPr/>
            </a:pPr>
            <a:r>
              <a:rPr lang="en-US" dirty="0"/>
              <a:t>Faculty include: Russ Glasgow developer of RE-AIM, Director of ACCORDS D&amp;I program, PI of one of only 6 center grants awarded by NIH nationally for Implementation Science Centers for Cancer prevention and Control (ISC3), and PI for our NHLBI D&amp;I K12 training grant along with Ed Havranek.  Mix of research in clinical, community and international forums. Jodi Holtrop - D&amp;I senior advisor role with AHRQ and co-director of ACCORDS D&amp;I</a:t>
            </a:r>
          </a:p>
          <a:p>
            <a:pPr defTabSz="463921">
              <a:defRPr/>
            </a:pPr>
            <a:r>
              <a:rPr lang="en-US" dirty="0"/>
              <a:t>Elaine </a:t>
            </a:r>
            <a:r>
              <a:rPr lang="en-US" dirty="0" err="1"/>
              <a:t>Morrato</a:t>
            </a:r>
            <a:r>
              <a:rPr lang="en-US" dirty="0"/>
              <a:t> – former interim Dean of CSPH and founding Dean of </a:t>
            </a:r>
            <a:r>
              <a:rPr lang="en-US" dirty="0" err="1"/>
              <a:t>Loyala</a:t>
            </a:r>
            <a:r>
              <a:rPr lang="en-US" dirty="0"/>
              <a:t> University School of Public Health, past Director of </a:t>
            </a:r>
            <a:r>
              <a:rPr lang="en-US" dirty="0" err="1"/>
              <a:t>ICorps</a:t>
            </a:r>
            <a:r>
              <a:rPr lang="en-US" dirty="0"/>
              <a:t> program with CCTSI</a:t>
            </a:r>
          </a:p>
          <a:p>
            <a:r>
              <a:rPr lang="en-US" dirty="0"/>
              <a:t>Bethany is lead of D&amp;I for CCTSI and co-director of DICE for D2V</a:t>
            </a:r>
          </a:p>
          <a:p>
            <a:r>
              <a:rPr lang="en-US" dirty="0"/>
              <a:t>Ross Brownson is Director of the St. Louis Prevention Research Center, co-Director of Washington University’s ISC3, co-edited the gold standard D&amp;I textbook – “D&amp;I Research in Health”, past director of the Mentored Training for Dissemination and Implementation Research in Cancer (MT-DIRC), and many other D&amp;I roles.  </a:t>
            </a:r>
          </a:p>
          <a:p>
            <a:pPr defTabSz="463921">
              <a:defRPr/>
            </a:pPr>
            <a:r>
              <a:rPr lang="en-US" dirty="0"/>
              <a:t>Amy  - in addition to directing this Certificate program, senior faculty mentor for NHLBI-funded D&amp;I K12 directed by Russ, co-lead of Network/Outreach center for NCI-funded ISC3</a:t>
            </a:r>
          </a:p>
          <a:p>
            <a:pPr defTabSz="463921">
              <a:defRPr/>
            </a:pPr>
            <a:r>
              <a:rPr lang="en-US" dirty="0"/>
              <a:t>Borsika Rabin role is co-Director @ UCSD D&amp;I center, VA Triple Aim QUERI Co-lead of D&amp;I Science, and Implementation Scientist @ the Center of Excellence Stress and Mental Health</a:t>
            </a:r>
          </a:p>
          <a:p>
            <a:pPr defTabSz="463921">
              <a:defRPr/>
            </a:pPr>
            <a:endParaRPr lang="en-US" dirty="0"/>
          </a:p>
          <a:p>
            <a:endParaRPr lang="en-US" dirty="0"/>
          </a:p>
          <a:p>
            <a:r>
              <a:rPr lang="en-US" dirty="0"/>
              <a:t>Add in Elaine </a:t>
            </a:r>
            <a:r>
              <a:rPr lang="en-US" dirty="0" err="1"/>
              <a:t>Morrato</a:t>
            </a:r>
            <a:r>
              <a:rPr lang="en-US" dirty="0"/>
              <a:t>, Amy Huebschmann (smaller), Ross </a:t>
            </a:r>
            <a:r>
              <a:rPr lang="en-US" dirty="0" err="1"/>
              <a:t>Brownson</a:t>
            </a:r>
            <a:r>
              <a:rPr lang="en-US" dirty="0"/>
              <a:t>, Tina Studts?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7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LAYOUT NOTES:</a:t>
            </a:r>
          </a:p>
          <a:p>
            <a:pPr marL="173970" indent="-173970">
              <a:buFont typeface="Arial" charset="0"/>
              <a:buChar char="•"/>
            </a:pPr>
            <a:r>
              <a:rPr lang="en-US" dirty="0"/>
              <a:t>Do not replace</a:t>
            </a:r>
            <a:r>
              <a:rPr lang="en-US" baseline="0" dirty="0"/>
              <a:t>, change or add to the logo</a:t>
            </a:r>
          </a:p>
          <a:p>
            <a:pPr marL="173970" indent="-173970">
              <a:buFont typeface="Arial" charset="0"/>
              <a:buChar char="•"/>
            </a:pPr>
            <a:r>
              <a:rPr lang="en-US" baseline="0" dirty="0"/>
              <a:t>Add school or unit information in text form to the right of the logo. DO NOT add additional school or unit logos</a:t>
            </a:r>
          </a:p>
          <a:p>
            <a:pPr marL="173970" indent="-173970">
              <a:buFont typeface="Arial" charset="0"/>
              <a:buChar char="•"/>
            </a:pPr>
            <a:r>
              <a:rPr lang="en-US" dirty="0"/>
              <a:t>Changing the background: right-click on background image and select</a:t>
            </a:r>
            <a:r>
              <a:rPr lang="en-US" baseline="0" dirty="0"/>
              <a:t> “Change picture” to replace</a:t>
            </a:r>
          </a:p>
          <a:p>
            <a:pPr marL="173970" indent="-173970">
              <a:buFont typeface="Arial" charset="0"/>
              <a:buChar char="•"/>
            </a:pPr>
            <a:r>
              <a:rPr lang="en-US" baseline="0" dirty="0"/>
              <a:t>Background images should be 1920 x 1080 pixels in size to ensure a perfect fit</a:t>
            </a:r>
          </a:p>
          <a:p>
            <a:pPr marL="173970" indent="-173970">
              <a:buFont typeface="Arial" charset="0"/>
              <a:buChar char="•"/>
            </a:pPr>
            <a:r>
              <a:rPr lang="en-US" baseline="0" dirty="0"/>
              <a:t>Adjust transparency of dark box accordingly, to ensure logo and text is legible over image background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Amy -&gt; verbal transition to Borsika for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7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[Borsika]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5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Borsika</a:t>
            </a:r>
          </a:p>
          <a:p>
            <a:endParaRPr lang="en-US" sz="3700" dirty="0"/>
          </a:p>
          <a:p>
            <a:pPr defTabSz="463921">
              <a:defRPr/>
            </a:pPr>
            <a:r>
              <a:rPr lang="en-US" sz="3700" dirty="0"/>
              <a:t>Research to address the “leaky pipeline” problem: 17-year odyssey for 14% of evidence to enter practice</a:t>
            </a:r>
          </a:p>
          <a:p>
            <a:r>
              <a:rPr lang="en-US" sz="2800" dirty="0"/>
              <a:t>Challenges include:</a:t>
            </a:r>
          </a:p>
          <a:p>
            <a:pPr lvl="1"/>
            <a:r>
              <a:rPr lang="en-US" sz="2800" dirty="0"/>
              <a:t>Sustainability of programs</a:t>
            </a:r>
          </a:p>
          <a:p>
            <a:pPr lvl="1"/>
            <a:r>
              <a:rPr lang="en-US" sz="2800" dirty="0"/>
              <a:t>Stakeholder demand/priority for programs</a:t>
            </a:r>
          </a:p>
          <a:p>
            <a:pPr lvl="1"/>
            <a:r>
              <a:rPr lang="en-US" sz="2800" dirty="0"/>
              <a:t>Whose responsibility to disseminate?</a:t>
            </a:r>
          </a:p>
          <a:p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1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 err="1"/>
              <a:t>Borsika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1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 err="1"/>
              <a:t>Borsika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 err="1"/>
              <a:t>Borsika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A4A1-5784-D047-AA2E-A5F359E111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3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495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F0CB-9C3B-4F82-9588-27E6E4E5A349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5EE5-3A8E-4F98-A2C5-3ECC9396689B}" type="datetime1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 bwMode="auto">
          <a:xfrm>
            <a:off x="0" y="5041901"/>
            <a:ext cx="12188825" cy="1816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7465" dirty="0">
              <a:latin typeface="Aleo" panose="020F0502020204030203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 userDrawn="1"/>
        </p:nvSpPr>
        <p:spPr bwMode="auto">
          <a:xfrm>
            <a:off x="0" y="4947390"/>
            <a:ext cx="12188825" cy="94511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7465" dirty="0">
              <a:latin typeface="Aleo" panose="020F050202020403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BAD9-4224-4A90-BF6A-14D2886B125A}" type="datetime1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2CE-1E6C-7544-A1B0-4A99EA21C7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441" y="697283"/>
            <a:ext cx="10969943" cy="3796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441" y="5244493"/>
            <a:ext cx="10969943" cy="1143000"/>
          </a:xfrm>
        </p:spPr>
        <p:txBody>
          <a:bodyPr>
            <a:normAutofit/>
          </a:bodyPr>
          <a:lstStyle>
            <a:lvl1pPr>
              <a:defRPr sz="4799">
                <a:solidFill>
                  <a:srgbClr val="D9D9D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 flip="none" rotWithShape="1">
          <a:gsLst>
            <a:gs pos="10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495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A212-DF90-4EDB-9E1C-665F7765FB11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18880" cy="1600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874839"/>
            <a:ext cx="10969943" cy="4251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D80D-46F5-4985-82E5-F6DBE28EA23F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4821" y="6420359"/>
            <a:ext cx="2844059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>
            <a:off x="0" y="473076"/>
            <a:ext cx="488197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495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9D3-A389-45F7-B73E-2C6B5BF87014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4821" y="6420359"/>
            <a:ext cx="2844059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990600"/>
            <a:ext cx="5131578" cy="1916113"/>
          </a:xfrm>
        </p:spPr>
        <p:txBody>
          <a:bodyPr anchor="t" anchorCtr="0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362200"/>
            <a:ext cx="5131579" cy="3886199"/>
          </a:xfrm>
        </p:spPr>
        <p:txBody>
          <a:bodyPr anchor="t"/>
          <a:lstStyle>
            <a:lvl1pPr marL="342900" indent="-342900">
              <a:buSzPct val="100000"/>
              <a:buFont typeface="Meiryo" charset="-128"/>
              <a:buChar char="➧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9450-0590-4722-80F4-63915F5D782B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4821" y="6420359"/>
            <a:ext cx="2844059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7F7F-1D3C-409A-B336-F509F7AA95C2}" type="datetime1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entagon 6"/>
          <p:cNvSpPr/>
          <p:nvPr userDrawn="1"/>
        </p:nvSpPr>
        <p:spPr>
          <a:xfrm>
            <a:off x="0" y="473076"/>
            <a:ext cx="488197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A937-08E4-4CC0-82E5-38EAD054FEB5}" type="datetime1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274821" y="6420359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entagon 6"/>
          <p:cNvSpPr/>
          <p:nvPr userDrawn="1"/>
        </p:nvSpPr>
        <p:spPr>
          <a:xfrm>
            <a:off x="0" y="473076"/>
            <a:ext cx="488197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7D39-4828-44D2-A798-F291A2A97C25}" type="datetime1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74821" y="6420359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entagon 6"/>
          <p:cNvSpPr/>
          <p:nvPr userDrawn="1"/>
        </p:nvSpPr>
        <p:spPr>
          <a:xfrm>
            <a:off x="0" y="473076"/>
            <a:ext cx="488197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E279-0F8D-4DFA-A73B-ED5A707D9678}" type="datetime1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4821" y="6420359"/>
            <a:ext cx="2844059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6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>
                <a:lumMod val="97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EDCE4-1FD2-455E-A3B8-5F43D5B7CFD5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E930C-94BE-2941-8CD4-A4607F32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4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1" r:id="rId4"/>
    <p:sldLayoutId id="2147483662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4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Wingdings" charset="2"/>
        <a:buChar char="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Wingdings" charset="2"/>
        <a:buChar char="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dschool.cuanschutz.edu/accords/DICert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hyperlink" Target="https://medschool.cuanschutz.edu/accords/DICer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denver.edu/academics/internationalprograms/oia/admissions/apply/application/graduate/Pages/default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cation.admissions.ucdenver.edu/apply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edschool.cuanschutz.edu/accords/cores-and-programs/dissemination-implementation-science-program/dissemination-implementation-science-graduate-certificate-program/admissions" TargetMode="External"/><Relationship Id="rId4" Type="http://schemas.openxmlformats.org/officeDocument/2006/relationships/hyperlink" Target="https://ucdenverdata.formstack.com/forms/d_i_certificate_progra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cation.admissions.ucdenver.edu/apply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Galit.Mankin@cuanschutz.edu" TargetMode="External"/><Relationship Id="rId4" Type="http://schemas.openxmlformats.org/officeDocument/2006/relationships/hyperlink" Target="https://ucdenverdata.formstack.com/forms/d_i_certificate_progra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t.ly/2TQh6ny" TargetMode="External"/><Relationship Id="rId5" Type="http://schemas.openxmlformats.org/officeDocument/2006/relationships/hyperlink" Target="mailto:Galit.Mankin@cuanschutz.edu" TargetMode="External"/><Relationship Id="rId4" Type="http://schemas.openxmlformats.org/officeDocument/2006/relationships/hyperlink" Target="mailto:Amy.Huebschmann@cuanschutz.ed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8.emf"/><Relationship Id="rId4" Type="http://schemas.openxmlformats.org/officeDocument/2006/relationships/image" Target="../media/image10.png"/><Relationship Id="rId9" Type="http://schemas.openxmlformats.org/officeDocument/2006/relationships/image" Target="../media/image3.jpeg"/><Relationship Id="rId1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dschool.cuanschutz.edu/accords/DICert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3429000"/>
            <a:ext cx="12188824" cy="2008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363058" y="3565340"/>
            <a:ext cx="5732486" cy="1631996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rgbClr val="A4956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CFB87C"/>
                </a:solidFill>
              </a:rPr>
              <a:t>DISSEMINATION &amp; IMPLEMENTATION SCIENCE</a:t>
            </a:r>
          </a:p>
          <a:p>
            <a:pPr algn="l"/>
            <a:r>
              <a:rPr lang="en-US" sz="4000" dirty="0">
                <a:solidFill>
                  <a:srgbClr val="CFB87C"/>
                </a:solidFill>
              </a:rPr>
              <a:t>GRADUATE CERTIFICATE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2985" y="3613798"/>
            <a:ext cx="0" cy="1638568"/>
          </a:xfrm>
          <a:prstGeom prst="line">
            <a:avLst/>
          </a:prstGeom>
          <a:ln>
            <a:solidFill>
              <a:srgbClr val="CFB8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8" y="3982789"/>
            <a:ext cx="4947525" cy="900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9846" y="4974080"/>
            <a:ext cx="581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https://medschool.cuanschutz.edu/accords/DICert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00897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D&amp;I COMPETENCIES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Selected D&amp;I Competencies* addressed</a:t>
            </a:r>
          </a:p>
          <a:p>
            <a:r>
              <a:rPr lang="en-US" dirty="0"/>
              <a:t>Develop a rationale for why/how to select a D&amp;I model</a:t>
            </a:r>
          </a:p>
          <a:p>
            <a:r>
              <a:rPr lang="en-US" dirty="0"/>
              <a:t>Design pragmatic interventions and evaluations</a:t>
            </a:r>
          </a:p>
          <a:p>
            <a:r>
              <a:rPr lang="en-US" dirty="0"/>
              <a:t>Select appropriate process/outcome measures</a:t>
            </a:r>
          </a:p>
          <a:p>
            <a:r>
              <a:rPr lang="en-US" dirty="0"/>
              <a:t>Balance the need for adaptations with fidelity</a:t>
            </a:r>
          </a:p>
          <a:p>
            <a:r>
              <a:rPr lang="en-US" dirty="0"/>
              <a:t>Use of mixed methods for evaluation of D&amp;I studies </a:t>
            </a:r>
          </a:p>
          <a:p>
            <a:r>
              <a:rPr lang="en-US" dirty="0"/>
              <a:t>Engage key stakeholders throughout the process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09C3417-A102-4023-8D14-021BE13B43F6}"/>
              </a:ext>
            </a:extLst>
          </p:cNvPr>
          <p:cNvSpPr txBox="1"/>
          <p:nvPr/>
        </p:nvSpPr>
        <p:spPr>
          <a:xfrm>
            <a:off x="4246536" y="6383307"/>
            <a:ext cx="781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Padek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et al.,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Impl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 Sci., 2015; Tabak et al., Am J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Prev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Med, 2017</a:t>
            </a:r>
          </a:p>
        </p:txBody>
      </p:sp>
    </p:spTree>
    <p:extLst>
      <p:ext uri="{BB962C8B-B14F-4D97-AF65-F5344CB8AC3E}">
        <p14:creationId xmlns:p14="http://schemas.microsoft.com/office/powerpoint/2010/main" val="41424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00897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COURSES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/>
              <a:t>Total of 12 credit hours completed </a:t>
            </a:r>
            <a:r>
              <a:rPr lang="pt-BR" kern="0" dirty="0"/>
              <a:t>within a 3-year period</a:t>
            </a:r>
            <a:endParaRPr lang="en-US" dirty="0"/>
          </a:p>
          <a:p>
            <a:pPr marL="0" indent="0" fontAlgn="t">
              <a:buNone/>
            </a:pPr>
            <a:r>
              <a:rPr lang="en-US" b="1" dirty="0"/>
              <a:t>Required Courses (7 credit hours)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E930D10-4691-44CB-A24B-31B8388D9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54" y="3097440"/>
            <a:ext cx="10688299" cy="29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00897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COURSES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027981"/>
            <a:ext cx="10969943" cy="4251325"/>
          </a:xfrm>
        </p:spPr>
        <p:txBody>
          <a:bodyPr/>
          <a:lstStyle/>
          <a:p>
            <a:pPr marL="0" indent="0" fontAlgn="t">
              <a:buNone/>
            </a:pPr>
            <a:r>
              <a:rPr lang="en-US" b="1" dirty="0"/>
              <a:t>Elective Courses (5 credit hours)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FB74FF0-3F1F-4AF3-ABA1-EED960547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" y="2842320"/>
            <a:ext cx="11016388" cy="31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00897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COURSES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874839"/>
            <a:ext cx="10969943" cy="4545520"/>
          </a:xfrm>
        </p:spPr>
        <p:txBody>
          <a:bodyPr/>
          <a:lstStyle/>
          <a:p>
            <a:pPr fontAlgn="t"/>
            <a:r>
              <a:rPr lang="en-US" b="1" dirty="0"/>
              <a:t>“Introduction to Dissemination and Implementation Research in Health” (CLSC 7653 – Drs. Rabin and Studts)</a:t>
            </a:r>
          </a:p>
          <a:p>
            <a:pPr lvl="1" fontAlgn="t"/>
            <a:r>
              <a:rPr lang="en-US" dirty="0"/>
              <a:t>Overview of key D&amp;I models, methods, and measures</a:t>
            </a:r>
          </a:p>
          <a:p>
            <a:pPr lvl="1" fontAlgn="t"/>
            <a:r>
              <a:rPr lang="en-US" dirty="0"/>
              <a:t>Supports students to develop D&amp;I grant or Quality Improvement (QI) project proposal over the semester</a:t>
            </a:r>
          </a:p>
          <a:p>
            <a:pPr lvl="1" fontAlgn="t"/>
            <a:r>
              <a:rPr lang="en-US" dirty="0"/>
              <a:t>Ideas that students develop in this initial course may be further developed in additional later courses (see next slide)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00897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COURSES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874839"/>
            <a:ext cx="10969943" cy="4684987"/>
          </a:xfrm>
        </p:spPr>
        <p:txBody>
          <a:bodyPr/>
          <a:lstStyle/>
          <a:p>
            <a:pPr fontAlgn="t"/>
            <a:r>
              <a:rPr lang="en-US" b="1" dirty="0"/>
              <a:t>“Designs and Mixed Methods” (CLSC 6560 – Drs. Holtrop and Dorsey Holliman)</a:t>
            </a:r>
          </a:p>
          <a:p>
            <a:pPr lvl="1" fontAlgn="t"/>
            <a:r>
              <a:rPr lang="en-US" dirty="0"/>
              <a:t>In-depth examination of study designs</a:t>
            </a:r>
          </a:p>
          <a:p>
            <a:pPr lvl="1" fontAlgn="t"/>
            <a:r>
              <a:rPr lang="en-US" dirty="0"/>
              <a:t>Qualitative, quantitative, and mixed-methods approaches</a:t>
            </a:r>
          </a:p>
          <a:p>
            <a:pPr lvl="1" fontAlgn="t"/>
            <a:r>
              <a:rPr lang="en-US" dirty="0"/>
              <a:t>Complete a D&amp;I methods section for a research proposal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0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00897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COURSES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874839"/>
            <a:ext cx="10969943" cy="4684987"/>
          </a:xfrm>
        </p:spPr>
        <p:txBody>
          <a:bodyPr/>
          <a:lstStyle/>
          <a:p>
            <a:pPr fontAlgn="t"/>
            <a:r>
              <a:rPr lang="en-US" b="1" dirty="0"/>
              <a:t>“Designing for Dissemination” (CLSC 6750 – Drs. Morrato and Kwan)</a:t>
            </a:r>
          </a:p>
          <a:p>
            <a:pPr lvl="1" fontAlgn="t"/>
            <a:r>
              <a:rPr lang="en-US" dirty="0"/>
              <a:t>Learn about design-thinking processes and diagnosing situational context</a:t>
            </a:r>
          </a:p>
          <a:p>
            <a:pPr lvl="1" fontAlgn="t"/>
            <a:r>
              <a:rPr lang="en-US" dirty="0"/>
              <a:t>Conduct key informant interviews with stakeholders</a:t>
            </a:r>
          </a:p>
          <a:p>
            <a:pPr lvl="1" fontAlgn="t"/>
            <a:r>
              <a:rPr lang="en-US" dirty="0"/>
              <a:t>Evaluation based on final oral presentation and written report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00897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COURSES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874839"/>
            <a:ext cx="10969943" cy="4684987"/>
          </a:xfrm>
        </p:spPr>
        <p:txBody>
          <a:bodyPr/>
          <a:lstStyle/>
          <a:p>
            <a:pPr fontAlgn="t"/>
            <a:r>
              <a:rPr lang="en-US" b="1" dirty="0"/>
              <a:t>“Understanding D&amp;I Context and Adaptation” (CLSC 7663 – Drs. Studts and Rabin)</a:t>
            </a:r>
          </a:p>
          <a:p>
            <a:pPr lvl="1" fontAlgn="t"/>
            <a:r>
              <a:rPr lang="en-US" dirty="0"/>
              <a:t>Learn to assess, guide, and balance adaptations with fidelity</a:t>
            </a:r>
          </a:p>
          <a:p>
            <a:pPr lvl="1" fontAlgn="t"/>
            <a:r>
              <a:rPr lang="en-US" dirty="0"/>
              <a:t>Develop understanding and skills for assessing multi-level and contextual issues in D&amp;I research</a:t>
            </a:r>
          </a:p>
          <a:p>
            <a:pPr lvl="1" fontAlgn="t"/>
            <a:r>
              <a:rPr lang="en-US" dirty="0"/>
              <a:t>Recognize the role of D&amp;I science in advancing health equity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1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00897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COURSES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874839"/>
            <a:ext cx="10969943" cy="4684987"/>
          </a:xfrm>
        </p:spPr>
        <p:txBody>
          <a:bodyPr/>
          <a:lstStyle/>
          <a:p>
            <a:pPr fontAlgn="t"/>
            <a:r>
              <a:rPr lang="en-US" b="1" dirty="0"/>
              <a:t>“Grant-writing for D&amp;I” (CLSC 6770 – Drs. Glasgow and Brownson)</a:t>
            </a:r>
          </a:p>
          <a:p>
            <a:pPr lvl="1" fontAlgn="t"/>
            <a:r>
              <a:rPr lang="en-US" dirty="0"/>
              <a:t>Led by Drs. Glasgow/Brownson with numerous other national D&amp;I researchers participating</a:t>
            </a:r>
          </a:p>
          <a:p>
            <a:pPr lvl="1" fontAlgn="t"/>
            <a:r>
              <a:rPr lang="en-US" dirty="0"/>
              <a:t>Webinar presentations on D&amp;I grant segments</a:t>
            </a:r>
          </a:p>
          <a:p>
            <a:pPr lvl="1" fontAlgn="t"/>
            <a:r>
              <a:rPr lang="en-US" dirty="0"/>
              <a:t>Students draft/revise grant sections to get feedback</a:t>
            </a:r>
          </a:p>
          <a:p>
            <a:pPr lvl="1" fontAlgn="t"/>
            <a:r>
              <a:rPr lang="en-US" dirty="0"/>
              <a:t>Leads up to a mock study section final exam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00897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COURSES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“Advanced research topics in D&amp;I Science” (CLSC 6850 – Dr. Huebschmann)</a:t>
            </a:r>
          </a:p>
          <a:p>
            <a:pPr lvl="1" fontAlgn="t"/>
            <a:r>
              <a:rPr lang="en-US" dirty="0"/>
              <a:t>Journal club discussions – presenting critiques of recent D&amp;I publications followed by group discussion with our ACCORDS D&amp;I team (includes Drs. Rabin, Glasgow, </a:t>
            </a:r>
            <a:r>
              <a:rPr lang="en-US" dirty="0" err="1"/>
              <a:t>Holtrop</a:t>
            </a:r>
            <a:r>
              <a:rPr lang="en-US" dirty="0"/>
              <a:t>, Kwan, and others)</a:t>
            </a:r>
          </a:p>
          <a:p>
            <a:pPr lvl="1" fontAlgn="t"/>
            <a:r>
              <a:rPr lang="en-US" dirty="0"/>
              <a:t>Research presentations – deliver an oral research presentation to a small group of D&amp;I Certificate faculty</a:t>
            </a:r>
          </a:p>
          <a:p>
            <a:pPr lvl="1" fontAlgn="t"/>
            <a:r>
              <a:rPr lang="en-US" dirty="0"/>
              <a:t>Provide peer critiques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00897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STUDENTS THINK OF THE COURSES?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874839"/>
            <a:ext cx="10969943" cy="4708523"/>
          </a:xfrm>
        </p:spPr>
        <p:txBody>
          <a:bodyPr/>
          <a:lstStyle/>
          <a:p>
            <a:pPr marL="0" indent="0" fontAlgn="t">
              <a:buNone/>
            </a:pPr>
            <a:r>
              <a:rPr lang="en-US" b="1" dirty="0"/>
              <a:t>Testimony</a:t>
            </a:r>
          </a:p>
          <a:p>
            <a:r>
              <a:rPr lang="en-US" sz="2200" i="1" dirty="0"/>
              <a:t>“I am taking this class because I have discovered that creating predictive models is the easy part.  Implementing them and understanding where they can provide value is the real challenge." </a:t>
            </a:r>
          </a:p>
          <a:p>
            <a:pPr lvl="1"/>
            <a:r>
              <a:rPr lang="en-US" sz="1800" dirty="0"/>
              <a:t>Douglas Barnaby, MD, MSc – Assistant Professor of Emergency Medicine, Northwell Health, Hofstra University School of Medicine, Feinstein Institute for Medical Research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200" i="1" dirty="0"/>
              <a:t>"Thank you for a fantastic class and for continuing to share resources! I really appreciate how well-structured your class is. You strike just the right balance between sharing new content, allowing time for discussion and reflection, applying D&amp;I concepts to individual projects, and bringing in experts at different career stages."</a:t>
            </a:r>
          </a:p>
          <a:p>
            <a:pPr lvl="1"/>
            <a:r>
              <a:rPr lang="en-US" sz="1800" dirty="0"/>
              <a:t>Meredith Fort, PhD - Research Assistant Professor and NHLBI IMPACT K12 scholar, University of Colorado School of Public Health 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cap="all" spc="600" dirty="0"/>
              <a:t>D&amp;I Certificate Directors &amp; Sponsors</a:t>
            </a:r>
            <a:endParaRPr lang="en-US" dirty="0"/>
          </a:p>
        </p:txBody>
      </p:sp>
      <p:pic>
        <p:nvPicPr>
          <p:cNvPr id="5" name="Picture 2" descr="Headshot - Amy Huebchm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23" y="3275927"/>
            <a:ext cx="1539445" cy="2012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5334" y="5551596"/>
            <a:ext cx="2540515" cy="910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4" marR="5080">
              <a:lnSpc>
                <a:spcPct val="108600"/>
              </a:lnSpc>
              <a:spcBef>
                <a:spcPts val="100"/>
              </a:spcBef>
              <a:tabLst>
                <a:tab pos="852148" algn="l"/>
                <a:tab pos="1038199" algn="l"/>
                <a:tab pos="1450938" algn="l"/>
                <a:tab pos="2268798" algn="l"/>
                <a:tab pos="2511997" algn="l"/>
                <a:tab pos="3842924" algn="l"/>
                <a:tab pos="3952141" algn="l"/>
              </a:tabLst>
            </a:pPr>
            <a:r>
              <a:rPr lang="pt-BR" sz="1600" b="1" dirty="0"/>
              <a:t>Amy Huebschmann, MD, MS, FACP</a:t>
            </a:r>
          </a:p>
          <a:p>
            <a:pPr marL="12064" marR="5080">
              <a:lnSpc>
                <a:spcPct val="108600"/>
              </a:lnSpc>
              <a:spcBef>
                <a:spcPts val="100"/>
              </a:spcBef>
              <a:tabLst>
                <a:tab pos="852148" algn="l"/>
                <a:tab pos="1038199" algn="l"/>
                <a:tab pos="1450938" algn="l"/>
                <a:tab pos="2268798" algn="l"/>
                <a:tab pos="2511997" algn="l"/>
                <a:tab pos="3842924" algn="l"/>
                <a:tab pos="3952141" algn="l"/>
              </a:tabLst>
            </a:pPr>
            <a:r>
              <a:rPr lang="pt-BR" sz="1600" dirty="0"/>
              <a:t>Director, D&amp;I Certificate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3675" y="5531953"/>
            <a:ext cx="2880916" cy="910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4" marR="5080">
              <a:lnSpc>
                <a:spcPct val="108600"/>
              </a:lnSpc>
              <a:spcBef>
                <a:spcPts val="100"/>
              </a:spcBef>
              <a:tabLst>
                <a:tab pos="852148" algn="l"/>
                <a:tab pos="1038199" algn="l"/>
                <a:tab pos="1450938" algn="l"/>
                <a:tab pos="2268798" algn="l"/>
                <a:tab pos="2511997" algn="l"/>
                <a:tab pos="3842924" algn="l"/>
                <a:tab pos="3952141" algn="l"/>
              </a:tabLst>
            </a:pPr>
            <a:r>
              <a:rPr lang="pt-BR" sz="1600" b="1" dirty="0"/>
              <a:t>Borsika Rabin, PhD, MPH, PharmD</a:t>
            </a:r>
          </a:p>
          <a:p>
            <a:pPr marL="12064" marR="5080">
              <a:lnSpc>
                <a:spcPct val="108600"/>
              </a:lnSpc>
              <a:spcBef>
                <a:spcPts val="100"/>
              </a:spcBef>
              <a:tabLst>
                <a:tab pos="852148" algn="l"/>
                <a:tab pos="1038199" algn="l"/>
                <a:tab pos="1450938" algn="l"/>
                <a:tab pos="2268798" algn="l"/>
                <a:tab pos="2511997" algn="l"/>
                <a:tab pos="3842924" algn="l"/>
                <a:tab pos="3952141" algn="l"/>
              </a:tabLst>
            </a:pPr>
            <a:r>
              <a:rPr lang="pt-BR" sz="1600" dirty="0"/>
              <a:t>Co-Director, D&amp;I Certificate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54" y="3275927"/>
            <a:ext cx="1722665" cy="2087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6086007" y="5487432"/>
            <a:ext cx="3057993" cy="89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4" marR="5080">
              <a:lnSpc>
                <a:spcPct val="108600"/>
              </a:lnSpc>
              <a:spcBef>
                <a:spcPts val="100"/>
              </a:spcBef>
              <a:tabLst>
                <a:tab pos="852148" algn="l"/>
                <a:tab pos="1038199" algn="l"/>
                <a:tab pos="1450938" algn="l"/>
                <a:tab pos="2268798" algn="l"/>
                <a:tab pos="2511997" algn="l"/>
                <a:tab pos="3842924" algn="l"/>
                <a:tab pos="3952141" algn="l"/>
              </a:tabLst>
            </a:pPr>
            <a:r>
              <a:rPr lang="pt-BR" sz="1600" b="1" dirty="0"/>
              <a:t>Lisa Cicutto, PhD, ACNP( cert), RN</a:t>
            </a:r>
          </a:p>
          <a:p>
            <a:pPr marL="12064" marR="5080">
              <a:lnSpc>
                <a:spcPct val="108600"/>
              </a:lnSpc>
              <a:spcBef>
                <a:spcPts val="100"/>
              </a:spcBef>
              <a:tabLst>
                <a:tab pos="852148" algn="l"/>
                <a:tab pos="1038199" algn="l"/>
                <a:tab pos="1450938" algn="l"/>
                <a:tab pos="2268798" algn="l"/>
                <a:tab pos="2511997" algn="l"/>
                <a:tab pos="3842924" algn="l"/>
                <a:tab pos="3952141" algn="l"/>
              </a:tabLst>
            </a:pPr>
            <a:r>
              <a:rPr lang="pt-BR" sz="1600" dirty="0"/>
              <a:t>Director, Clinical Sciences Graduate School Program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81" y="3296735"/>
            <a:ext cx="1671624" cy="1999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9274821" y="5437270"/>
            <a:ext cx="2969079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4" marR="5080">
              <a:lnSpc>
                <a:spcPct val="108600"/>
              </a:lnSpc>
              <a:spcBef>
                <a:spcPts val="100"/>
              </a:spcBef>
              <a:tabLst>
                <a:tab pos="852148" algn="l"/>
                <a:tab pos="1038199" algn="l"/>
                <a:tab pos="1450938" algn="l"/>
                <a:tab pos="2268798" algn="l"/>
                <a:tab pos="2511997" algn="l"/>
                <a:tab pos="3842924" algn="l"/>
                <a:tab pos="3952141" algn="l"/>
              </a:tabLst>
            </a:pPr>
            <a:r>
              <a:rPr lang="pt-BR" sz="1600" b="1" dirty="0"/>
              <a:t>Galit Mankin, MSW</a:t>
            </a:r>
          </a:p>
          <a:p>
            <a:pPr marL="12064" marR="5080">
              <a:lnSpc>
                <a:spcPct val="108600"/>
              </a:lnSpc>
              <a:spcBef>
                <a:spcPts val="100"/>
              </a:spcBef>
              <a:tabLst>
                <a:tab pos="852148" algn="l"/>
                <a:tab pos="1038199" algn="l"/>
                <a:tab pos="1450938" algn="l"/>
                <a:tab pos="2268798" algn="l"/>
                <a:tab pos="2511997" algn="l"/>
                <a:tab pos="3842924" algn="l"/>
                <a:tab pos="3952141" algn="l"/>
              </a:tabLst>
            </a:pPr>
            <a:r>
              <a:rPr lang="pt-BR" sz="1600" dirty="0"/>
              <a:t>Administrative Lead, CLSC</a:t>
            </a:r>
          </a:p>
        </p:txBody>
      </p:sp>
      <p:pic>
        <p:nvPicPr>
          <p:cNvPr id="13" name="Picture 12" descr="Y:\ACCORDS RESOURCES FOLDER\4. Logos Templates Letterheads\Logos_Approved\2016 Approved Logos\FullSize_FullLogo\Color\Color_TransparentBackground.png">
            <a:extLst>
              <a:ext uri="{FF2B5EF4-FFF2-40B4-BE49-F238E27FC236}">
                <a16:creationId xmlns:a16="http://schemas.microsoft.com/office/drawing/2014/main" id="{AECA1C93-0825-4109-8F3C-8AA71558EFD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23" y="1945532"/>
            <a:ext cx="3670409" cy="7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savillea\AppData\Local\Microsoft\Windows\INetCache\Content.Outlook\9VL711AP\cctsi_cb_full_4c.jpg">
            <a:extLst>
              <a:ext uri="{FF2B5EF4-FFF2-40B4-BE49-F238E27FC236}">
                <a16:creationId xmlns:a16="http://schemas.microsoft.com/office/drawing/2014/main" id="{DBF62123-3423-4BF4-8D83-6646552F2E7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78" y="1856489"/>
            <a:ext cx="3975513" cy="69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/>
          <p:cNvCxnSpPr/>
          <p:nvPr/>
        </p:nvCxnSpPr>
        <p:spPr>
          <a:xfrm>
            <a:off x="5470071" y="1975757"/>
            <a:ext cx="0" cy="3695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BDFCD7D-C7B9-2B45-A562-0FED4998F1A5}"/>
              </a:ext>
            </a:extLst>
          </p:cNvPr>
          <p:cNvSpPr txBox="1"/>
          <p:nvPr/>
        </p:nvSpPr>
        <p:spPr>
          <a:xfrm>
            <a:off x="7190505" y="2679346"/>
            <a:ext cx="347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Clinical Sciences Graduate Program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8865" y="3286373"/>
            <a:ext cx="1621546" cy="2108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405334" y="6444491"/>
            <a:ext cx="1586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A49566"/>
              </a:buClr>
              <a:buSzPct val="90000"/>
            </a:pPr>
            <a:r>
              <a:rPr lang="en-US" sz="1400" u="sng" dirty="0">
                <a:solidFill>
                  <a:srgbClr val="00B0F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https://medschool.cuanschutz.edu/accords/DICert</a:t>
            </a:r>
            <a:endParaRPr lang="en-US" sz="1400" dirty="0">
              <a:solidFill>
                <a:srgbClr val="00B0F0"/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962" y="274638"/>
            <a:ext cx="8204915" cy="11430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SHOULD PURSUE THE D&amp;I SCIENCE CERTIFICATE?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Target Audience</a:t>
            </a:r>
          </a:p>
          <a:p>
            <a:r>
              <a:rPr lang="en-US" dirty="0"/>
              <a:t>Researchers interested in conducting T3-T4 translational research with a focus on the dissemination and implementation of evidence-based programs</a:t>
            </a:r>
          </a:p>
          <a:p>
            <a:r>
              <a:rPr lang="en-US" dirty="0"/>
              <a:t>Professionals in health services, community health, and public health research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89355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3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302" y="274638"/>
            <a:ext cx="8223575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PURSUE THE D&amp;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GRADUATE CERTIFICATE?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Rationale for individuals in different career stages</a:t>
            </a:r>
          </a:p>
          <a:p>
            <a:r>
              <a:rPr lang="en-US" dirty="0"/>
              <a:t>K-awardees: Robust coursework for a D&amp;I training goal on a career development award</a:t>
            </a:r>
          </a:p>
          <a:p>
            <a:r>
              <a:rPr lang="en-US" dirty="0"/>
              <a:t>Mid-career faculty: Become a “home-grown” local faculty expert for D&amp;I research methods in your institution</a:t>
            </a:r>
          </a:p>
          <a:p>
            <a:r>
              <a:rPr lang="en-US" dirty="0"/>
              <a:t>PhD/DrPH students: potential area of minor concentration research methods</a:t>
            </a:r>
          </a:p>
          <a:p>
            <a:r>
              <a:rPr lang="en-US" dirty="0"/>
              <a:t>Exploring areas for a PhD: test out the field of D&amp;I science before committing to research in this area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337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89355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0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388" y="274638"/>
            <a:ext cx="7374489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CERTIFICATE COURSES HELD?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9" y="1570973"/>
            <a:ext cx="11653736" cy="443592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Format</a:t>
            </a:r>
          </a:p>
          <a:p>
            <a:r>
              <a:rPr lang="en-US" sz="2800" dirty="0"/>
              <a:t>All courses are fully available online (Zoom© videoconference platform) – our current students participate remotely from locations across the USA</a:t>
            </a:r>
          </a:p>
          <a:p>
            <a:pPr marL="0" indent="0">
              <a:buNone/>
            </a:pPr>
            <a:r>
              <a:rPr lang="en-US" sz="2800" b="1" dirty="0"/>
              <a:t>Academic Home</a:t>
            </a:r>
          </a:p>
          <a:p>
            <a:r>
              <a:rPr lang="en-US" sz="2800" dirty="0"/>
              <a:t>Collaboration with Clinical Science Graduate Program, part of the Colorado Clinical and Sciences Institute (CCTSI)</a:t>
            </a:r>
          </a:p>
          <a:p>
            <a:r>
              <a:rPr lang="en-US" sz="2800" dirty="0"/>
              <a:t>Courses can be applied to graduate degrees (MSCS, PhD)</a:t>
            </a:r>
            <a:endParaRPr lang="en-US" sz="2800" b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337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46967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6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799" y="274638"/>
            <a:ext cx="7812911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7" y="1542880"/>
            <a:ext cx="11840584" cy="42513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Admission Requirements</a:t>
            </a:r>
          </a:p>
          <a:p>
            <a:r>
              <a:rPr lang="en-US" sz="2200" dirty="0"/>
              <a:t>Degree: BA/BS minimum</a:t>
            </a:r>
          </a:p>
          <a:p>
            <a:r>
              <a:rPr lang="en-US" sz="2200" dirty="0"/>
              <a:t>GPA: A minimum of 3.00 recommended</a:t>
            </a:r>
          </a:p>
          <a:p>
            <a:r>
              <a:rPr lang="en-US" sz="2200" dirty="0"/>
              <a:t>Complete application forms</a:t>
            </a:r>
          </a:p>
          <a:p>
            <a:r>
              <a:rPr lang="en-US" sz="2200" dirty="0"/>
              <a:t>Upload CV or resume</a:t>
            </a:r>
          </a:p>
          <a:p>
            <a:r>
              <a:rPr lang="en-US" sz="2200" dirty="0"/>
              <a:t>Upload transcripts from highest degree completed:</a:t>
            </a:r>
          </a:p>
          <a:p>
            <a:pPr lvl="1"/>
            <a:r>
              <a:rPr lang="en-US" sz="2200" dirty="0"/>
              <a:t>Applicants from USA may upload unofficial transcript</a:t>
            </a:r>
          </a:p>
          <a:p>
            <a:pPr lvl="1"/>
            <a:r>
              <a:rPr lang="en-US" sz="2200" dirty="0"/>
              <a:t>International applicants must provide official transcript – may also need to complete TOEFL*</a:t>
            </a:r>
          </a:p>
          <a:p>
            <a:pPr lvl="1"/>
            <a:r>
              <a:rPr lang="en-US" sz="2200" dirty="0"/>
              <a:t>MD applicants must also upload Bachelor’s degree transcripts</a:t>
            </a:r>
          </a:p>
          <a:p>
            <a:r>
              <a:rPr lang="en-US" sz="2200" dirty="0"/>
              <a:t>Answer two brief questions about your interests in D&amp;I training (≤200 words per question)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337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80026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2E7FBB3-CAA6-4936-8F29-9FE581C7239A}"/>
              </a:ext>
            </a:extLst>
          </p:cNvPr>
          <p:cNvSpPr txBox="1"/>
          <p:nvPr/>
        </p:nvSpPr>
        <p:spPr>
          <a:xfrm>
            <a:off x="122802" y="6052619"/>
            <a:ext cx="119960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*See website below for details on international applicant requirements for TOEFL scores – certain countries are exempt including Canada (other than Quebec – applicants from Quebec may be exempted in certain circumstances): </a:t>
            </a:r>
            <a:r>
              <a:rPr lang="en-US" sz="1600" dirty="0">
                <a:solidFill>
                  <a:srgbClr val="0070C0"/>
                </a:solidFill>
                <a:hlinkClick r:id="rId3"/>
              </a:rPr>
              <a:t>http://www.ucdenver.edu/academics/internationalprograms/oia/admissions/apply/application/graduate/Pages/default.aspx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134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799" y="274638"/>
            <a:ext cx="7812911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874839"/>
            <a:ext cx="10969943" cy="42513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Complete the proper Application form for your background on our website - </a:t>
            </a:r>
            <a:r>
              <a:rPr lang="en-US" sz="2800" b="1" dirty="0"/>
              <a:t>see next slide for details on WHICH form is right for you…</a:t>
            </a:r>
          </a:p>
          <a:p>
            <a:r>
              <a:rPr lang="en-US" sz="2400" dirty="0"/>
              <a:t>SLATE form (University of Colorado (CU) Graduate School Application)</a:t>
            </a:r>
          </a:p>
          <a:p>
            <a:pPr marL="0" indent="0">
              <a:buNone/>
            </a:pPr>
            <a:r>
              <a:rPr lang="en-US" sz="2400" u="sng" dirty="0">
                <a:hlinkClick r:id="rId3"/>
              </a:rPr>
              <a:t>https://application.admissions.ucdenver.edu/apply/</a:t>
            </a:r>
            <a:endParaRPr lang="en-US" sz="2400" dirty="0"/>
          </a:p>
          <a:p>
            <a:r>
              <a:rPr lang="en-US" sz="2400" dirty="0"/>
              <a:t>Formstack form (Internal form for CERTAIN existing CU Graduate students)</a:t>
            </a:r>
          </a:p>
          <a:p>
            <a:pPr marL="0" indent="0">
              <a:buNone/>
            </a:pPr>
            <a:r>
              <a:rPr lang="en-US" sz="2400" u="sng" dirty="0">
                <a:hlinkClick r:id="rId4"/>
              </a:rPr>
              <a:t>https://ucdenverdata.formstack.com/forms/d_i_certificate_program </a:t>
            </a:r>
            <a:endParaRPr lang="en-US" sz="2400" u="sng" dirty="0"/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Website with FAQs on Application process</a:t>
            </a:r>
          </a:p>
          <a:p>
            <a:r>
              <a:rPr lang="en-US" sz="1800" dirty="0">
                <a:hlinkClick r:id="rId5"/>
              </a:rPr>
              <a:t>https://medschool.cuanschutz.edu/accords/cores-and-programs/dissemination-implementation-science-program/dissemination-implementation-science-graduate-certificate-program/admissions</a:t>
            </a:r>
            <a:r>
              <a:rPr lang="en-US" sz="180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337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80026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517293"/>
              </p:ext>
            </p:extLst>
          </p:nvPr>
        </p:nvGraphicFramePr>
        <p:xfrm>
          <a:off x="-24062" y="0"/>
          <a:ext cx="12212887" cy="7018769"/>
        </p:xfrm>
        <a:graphic>
          <a:graphicData uri="http://schemas.openxmlformats.org/drawingml/2006/table">
            <a:tbl>
              <a:tblPr firstRow="1" firstCol="1" bandRow="1"/>
              <a:tblGrid>
                <a:gridCol w="1281363">
                  <a:extLst>
                    <a:ext uri="{9D8B030D-6E8A-4147-A177-3AD203B41FA5}">
                      <a16:colId xmlns:a16="http://schemas.microsoft.com/office/drawing/2014/main" val="3816319175"/>
                    </a:ext>
                  </a:extLst>
                </a:gridCol>
                <a:gridCol w="7071586">
                  <a:extLst>
                    <a:ext uri="{9D8B030D-6E8A-4147-A177-3AD203B41FA5}">
                      <a16:colId xmlns:a16="http://schemas.microsoft.com/office/drawing/2014/main" val="347820282"/>
                    </a:ext>
                  </a:extLst>
                </a:gridCol>
                <a:gridCol w="3859938">
                  <a:extLst>
                    <a:ext uri="{9D8B030D-6E8A-4147-A177-3AD203B41FA5}">
                      <a16:colId xmlns:a16="http://schemas.microsoft.com/office/drawing/2014/main" val="3748464132"/>
                    </a:ext>
                  </a:extLst>
                </a:gridCol>
              </a:tblGrid>
              <a:tr h="30129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WHICH APPLICATION DO I FILL OUT?</a:t>
                      </a: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776271"/>
                  </a:ext>
                </a:extLst>
              </a:tr>
              <a:tr h="500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University of Colorado Graduate School Application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(“SLATE”)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Internal Application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(Formstack)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739342"/>
                  </a:ext>
                </a:extLst>
              </a:tr>
              <a:tr h="1540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Factors that determine the type of application to fill out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Not a current Graduate Student at any institution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Current Graduate Student, but </a:t>
                      </a:r>
                      <a:r>
                        <a:rPr lang="en-US" sz="1600" b="1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NOT </a:t>
                      </a:r>
                      <a:r>
                        <a:rPr lang="en-US" sz="1600" b="1" baseline="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at the </a:t>
                      </a:r>
                      <a:r>
                        <a:rPr lang="en-US" sz="1600" b="1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University of Colorado (CU)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Currently taking courses at CU, but not in enrolled in a degree-seeking program (i.e., non-degree student)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Current CU Medical Student at Anschutz Medical Campus (AMC)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Current CU Graduate Student at Boulder or Colorado Springs campus </a:t>
                      </a: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Current University of Colorado (CU) Graduate Student at:</a:t>
                      </a:r>
                    </a:p>
                    <a:p>
                      <a:pPr marL="800100" marR="0" lvl="1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Anschutz Medical Campus (AMC) OR </a:t>
                      </a:r>
                    </a:p>
                    <a:p>
                      <a:pPr marL="800100" marR="0" lvl="1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Downtown Denver Campus (DC)</a:t>
                      </a: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97803"/>
                  </a:ext>
                </a:extLst>
              </a:tr>
              <a:tr h="1540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Link to application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  <a:hlinkClick r:id="rId3"/>
                        </a:rPr>
                        <a:t>https://application.admissions.ucdenver.edu/apply/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Choose:</a:t>
                      </a:r>
                    </a:p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University of Colorado Denver</a:t>
                      </a:r>
                    </a:p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Graduate Non-Degree Admissions</a:t>
                      </a:r>
                    </a:p>
                    <a:p>
                      <a:pPr marL="742950" marR="0" lvl="1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In the Academic Interests part, mark the “Certificate” option</a:t>
                      </a:r>
                    </a:p>
                    <a:p>
                      <a:pPr marL="742950" marR="0" lvl="1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Select the “Dissemination and Implementation Certificate”</a:t>
                      </a: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hlinkClick r:id="rId4"/>
                        </a:rPr>
                        <a:t>https://ucdenverdata.formstack.com/forms/d_i_certificate_program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26930"/>
                  </a:ext>
                </a:extLst>
              </a:tr>
              <a:tr h="2261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Application materials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Official or Unofficial Transcripts from highest completed degree</a:t>
                      </a:r>
                    </a:p>
                    <a:p>
                      <a:pPr marL="800100" marR="0" lvl="1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International applicants must provide official transcripts – please see previous page for additional guidance;</a:t>
                      </a:r>
                    </a:p>
                    <a:p>
                      <a:pPr marL="800100" marR="0" lvl="1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MD applicants should also provide Bachelor’s degree transcript)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CV/Resume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Program Specific Questions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$50-75 fee</a:t>
                      </a: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Official or Unofficial Transcripts from highest completed degree </a:t>
                      </a:r>
                      <a:r>
                        <a:rPr lang="en-US" sz="1600" i="1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(International applicants must provide official transcripts; MD applicants should also include Bachelor’s degree transcript)</a:t>
                      </a: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CV/Resume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Program Specific Questions</a:t>
                      </a: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011398"/>
                  </a:ext>
                </a:extLst>
              </a:tr>
              <a:tr h="7132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Questions</a:t>
                      </a:r>
                      <a:endParaRPr lang="en-US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45720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 </a:t>
                      </a:r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5"/>
                        </a:rPr>
                        <a:t>Galit.Mankin@cuanschutz.edu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u="sng" dirty="0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  <a:hlinkClick r:id="rId5"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  <a:hlinkClick r:id="rId5"/>
                        </a:rPr>
                        <a:t>Galit.Mankin@cuanschutz.edu</a:t>
                      </a:r>
                      <a:endParaRPr lang="en-US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53847" marR="5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3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799" y="274638"/>
            <a:ext cx="7812911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DOES IT COST?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on Tuition Costs </a:t>
            </a:r>
          </a:p>
          <a:p>
            <a:pPr lvl="1"/>
            <a:r>
              <a:rPr lang="en-US" dirty="0"/>
              <a:t>MS Clinical Sciences Program: 2020-2021 </a:t>
            </a:r>
          </a:p>
          <a:p>
            <a:pPr lvl="2"/>
            <a:r>
              <a:rPr lang="en-US" dirty="0"/>
              <a:t>Resident = $494/credit hour</a:t>
            </a:r>
          </a:p>
          <a:p>
            <a:pPr lvl="2"/>
            <a:r>
              <a:rPr lang="en-US" dirty="0"/>
              <a:t>Non-resident = $1,204/credit hour</a:t>
            </a:r>
          </a:p>
          <a:p>
            <a:r>
              <a:rPr lang="en-US" dirty="0"/>
              <a:t>Reminder: 12 credit hours total to complete the Certificate, may be completed over 2-3 years.</a:t>
            </a:r>
          </a:p>
          <a:p>
            <a:r>
              <a:rPr lang="en-US" dirty="0"/>
              <a:t>University of Colorado faculty members may use Tuition Assistance for courses if they are an eligible employee. </a:t>
            </a:r>
          </a:p>
          <a:p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337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80026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28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966" y="274638"/>
            <a:ext cx="7812911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Cohort starting classes in Summer or Fall 2021</a:t>
            </a:r>
          </a:p>
          <a:p>
            <a:r>
              <a:rPr lang="en-US" dirty="0"/>
              <a:t>Application available now on our website</a:t>
            </a:r>
          </a:p>
          <a:p>
            <a:r>
              <a:rPr lang="en-US" dirty="0"/>
              <a:t>Due date: March 1, 2021 </a:t>
            </a:r>
          </a:p>
          <a:p>
            <a:r>
              <a:rPr lang="en-US" dirty="0"/>
              <a:t>Timing to matriculate (start courses):</a:t>
            </a:r>
          </a:p>
          <a:p>
            <a:pPr lvl="1"/>
            <a:r>
              <a:rPr lang="en-US" dirty="0"/>
              <a:t>June 2021 (Summer semester)</a:t>
            </a:r>
          </a:p>
          <a:p>
            <a:pPr lvl="1"/>
            <a:r>
              <a:rPr lang="en-US" dirty="0"/>
              <a:t>August 2021 (Fall semester)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337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446556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6195986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708" y="1205040"/>
            <a:ext cx="6613720" cy="44548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takes a village! Thank you!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200" b="1" dirty="0"/>
              <a:t>Primary sponsor: ACCORDS </a:t>
            </a:r>
          </a:p>
          <a:p>
            <a:r>
              <a:rPr lang="en-US" sz="2200" dirty="0"/>
              <a:t>ACCORDS Director/Administration</a:t>
            </a:r>
          </a:p>
          <a:p>
            <a:pPr lvl="1"/>
            <a:r>
              <a:rPr lang="en-US" sz="2000" dirty="0"/>
              <a:t>Alison Kempe</a:t>
            </a:r>
          </a:p>
          <a:p>
            <a:pPr lvl="1"/>
            <a:r>
              <a:rPr lang="en-US" sz="2000" dirty="0"/>
              <a:t>JD Ainsworth</a:t>
            </a:r>
          </a:p>
          <a:p>
            <a:pPr lvl="1"/>
            <a:r>
              <a:rPr lang="en-US" sz="2000" dirty="0"/>
              <a:t>Katie Klossner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200" dirty="0"/>
              <a:t>ACCORDS D&amp;I Certificate Faculty and </a:t>
            </a:r>
            <a:r>
              <a:rPr lang="en-US" sz="2000" dirty="0"/>
              <a:t>program administrator – Elise Robertson</a:t>
            </a:r>
          </a:p>
          <a:p>
            <a:pPr marL="914400" lvl="2" indent="0">
              <a:buNone/>
            </a:pPr>
            <a:endParaRPr lang="en-US" sz="2000" dirty="0"/>
          </a:p>
          <a:p>
            <a:endParaRPr lang="en-US" sz="2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9704" y="1391487"/>
            <a:ext cx="5609121" cy="4525963"/>
          </a:xfrm>
        </p:spPr>
        <p:txBody>
          <a:bodyPr/>
          <a:lstStyle/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r>
              <a:rPr lang="en-US" sz="2200" b="1" dirty="0"/>
              <a:t>Secondary sponsor: CCTSI</a:t>
            </a:r>
          </a:p>
          <a:p>
            <a:r>
              <a:rPr lang="en-US" sz="2200" dirty="0"/>
              <a:t>CCTSI Clinical Sciences Graduate Program</a:t>
            </a:r>
          </a:p>
          <a:p>
            <a:pPr lvl="1"/>
            <a:r>
              <a:rPr lang="en-US" sz="2000" dirty="0"/>
              <a:t>Lisa </a:t>
            </a:r>
            <a:r>
              <a:rPr lang="en-US" sz="2000" dirty="0" err="1"/>
              <a:t>Cicutto</a:t>
            </a:r>
            <a:endParaRPr lang="en-US" sz="2000" dirty="0"/>
          </a:p>
          <a:p>
            <a:pPr lvl="1"/>
            <a:r>
              <a:rPr lang="en-US" sz="2000" dirty="0" err="1"/>
              <a:t>Galit</a:t>
            </a:r>
            <a:r>
              <a:rPr lang="en-US" sz="2000" dirty="0"/>
              <a:t> </a:t>
            </a:r>
            <a:r>
              <a:rPr lang="en-US" sz="2000" dirty="0" err="1"/>
              <a:t>Mankin</a:t>
            </a:r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r>
              <a:rPr lang="en-US" sz="2200" dirty="0"/>
              <a:t>University of Colorado Graduate School</a:t>
            </a:r>
          </a:p>
          <a:p>
            <a:pPr lvl="1"/>
            <a:r>
              <a:rPr lang="en-US" sz="2000" dirty="0"/>
              <a:t>Kristine </a:t>
            </a:r>
            <a:r>
              <a:rPr lang="en-US" sz="2000" dirty="0" err="1"/>
              <a:t>Sikora</a:t>
            </a:r>
            <a:endParaRPr lang="en-US" sz="2000" dirty="0"/>
          </a:p>
          <a:p>
            <a:pPr lvl="1"/>
            <a:r>
              <a:rPr lang="en-US" sz="2000" dirty="0"/>
              <a:t>Alaina Leverenz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Y:\ACCORDS RESOURCES FOLDER\4. Logos Templates Letterheads\Logos_Approved\2016 Approved Logos\FullSize_FullLogo\Color\Color_TransparentBackground.png">
            <a:extLst>
              <a:ext uri="{FF2B5EF4-FFF2-40B4-BE49-F238E27FC236}">
                <a16:creationId xmlns:a16="http://schemas.microsoft.com/office/drawing/2014/main" id="{492CC1A2-1EBF-4D24-B94A-4268E4BF72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33" y="5784237"/>
            <a:ext cx="3670409" cy="7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villea\AppData\Local\Microsoft\Windows\INetCache\Content.Outlook\9VL711AP\cctsi_cb_full_4c.jpg">
            <a:extLst>
              <a:ext uri="{FF2B5EF4-FFF2-40B4-BE49-F238E27FC236}">
                <a16:creationId xmlns:a16="http://schemas.microsoft.com/office/drawing/2014/main" id="{2D244B05-D9CE-41C0-A3D0-E2F358EB99D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77" y="5924995"/>
            <a:ext cx="3975513" cy="69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7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918"/>
          <a:stretch/>
        </p:blipFill>
        <p:spPr>
          <a:xfrm>
            <a:off x="0" y="0"/>
            <a:ext cx="12188825" cy="68522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1044615"/>
            <a:ext cx="12175957" cy="2008164"/>
          </a:xfrm>
          <a:prstGeom prst="rect">
            <a:avLst/>
          </a:prstGeom>
          <a:gradFill>
            <a:gsLst>
              <a:gs pos="0">
                <a:schemeClr val="tx1">
                  <a:alpha val="86000"/>
                </a:schemeClr>
              </a:gs>
              <a:gs pos="100000">
                <a:schemeClr val="tx1">
                  <a:lumMod val="85000"/>
                  <a:lumOff val="15000"/>
                  <a:alpha val="52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38010" y="1420784"/>
            <a:ext cx="5266967" cy="1255827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rgbClr val="A4956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CONTACT US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010013" y="1229413"/>
            <a:ext cx="0" cy="1638568"/>
          </a:xfrm>
          <a:prstGeom prst="line">
            <a:avLst/>
          </a:prstGeom>
          <a:ln>
            <a:solidFill>
              <a:srgbClr val="CFB8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4288375" y="1051188"/>
            <a:ext cx="5986591" cy="2008164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rgbClr val="A4956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General Program questions: Dr. Amy Huebschmann</a:t>
            </a:r>
          </a:p>
          <a:p>
            <a:pPr algn="l"/>
            <a:r>
              <a:rPr lang="en-US" u="sng" dirty="0">
                <a:solidFill>
                  <a:schemeClr val="accent5"/>
                </a:solidFill>
                <a:latin typeface="Helvetica"/>
                <a:cs typeface="Helvetic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Amy.Huebschmann@cuanschutz.edu</a:t>
            </a:r>
            <a:endParaRPr lang="en-US" u="sng" dirty="0">
              <a:solidFill>
                <a:schemeClr val="accent5"/>
              </a:solidFill>
              <a:latin typeface="Helvetica"/>
              <a:cs typeface="Helvetica"/>
            </a:endParaRPr>
          </a:p>
          <a:p>
            <a:pPr algn="l"/>
            <a:endParaRPr lang="en-US" u="sng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Application-specific questions: </a:t>
            </a:r>
            <a:r>
              <a:rPr lang="en-US" u="sng" dirty="0">
                <a:solidFill>
                  <a:srgbClr val="00B0F0"/>
                </a:solidFill>
                <a:latin typeface="Helvetica"/>
                <a:cs typeface="Helvetic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Galit.Mankin@cuanschutz.edu</a:t>
            </a:r>
            <a:r>
              <a:rPr lang="en-US" u="sng" dirty="0">
                <a:solidFill>
                  <a:srgbClr val="00B0F0"/>
                </a:solidFill>
                <a:latin typeface="Helvetica"/>
                <a:cs typeface="Helvetica"/>
              </a:rPr>
              <a:t> </a:t>
            </a: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Join our mailing list! </a:t>
            </a:r>
            <a:r>
              <a:rPr lang="en-US" sz="2900" b="1" u="sng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https://bit.ly/2TQh6ny</a:t>
            </a:r>
            <a:r>
              <a:rPr lang="en-US" b="1" dirty="0"/>
              <a:t> </a:t>
            </a:r>
            <a:endParaRPr lang="en-US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914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77" y="5844517"/>
            <a:ext cx="2618291" cy="435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cap="all" spc="600" dirty="0"/>
              <a:t>D&amp;I Certificate faculty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6935" y="6363261"/>
            <a:ext cx="1421506" cy="28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0" marR="5078">
              <a:lnSpc>
                <a:spcPct val="108600"/>
              </a:lnSpc>
              <a:spcBef>
                <a:spcPts val="100"/>
              </a:spcBef>
              <a:tabLst>
                <a:tab pos="851892" algn="l"/>
                <a:tab pos="1037888" algn="l"/>
                <a:tab pos="1450503" algn="l"/>
                <a:tab pos="2268117" algn="l"/>
                <a:tab pos="2511243" algn="l"/>
                <a:tab pos="3841771" algn="l"/>
                <a:tab pos="3950955" algn="l"/>
              </a:tabLst>
            </a:pPr>
            <a:r>
              <a:rPr lang="pt-BR" sz="1200" b="1" dirty="0"/>
              <a:t>Russ Glasgow, PhD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991" y="3863845"/>
            <a:ext cx="1935576" cy="28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0" marR="5078">
              <a:lnSpc>
                <a:spcPct val="108600"/>
              </a:lnSpc>
              <a:spcBef>
                <a:spcPts val="100"/>
              </a:spcBef>
              <a:tabLst>
                <a:tab pos="851892" algn="l"/>
                <a:tab pos="1037888" algn="l"/>
                <a:tab pos="1450503" algn="l"/>
                <a:tab pos="2268117" algn="l"/>
                <a:tab pos="2511243" algn="l"/>
                <a:tab pos="3841771" algn="l"/>
                <a:tab pos="3950955" algn="l"/>
              </a:tabLst>
            </a:pPr>
            <a:r>
              <a:rPr lang="pt-BR" sz="1200" b="1" dirty="0"/>
              <a:t>Jodi Holtrop, PhD, MCHES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13443" y="6363770"/>
            <a:ext cx="1983995" cy="48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0" marR="5078">
              <a:lnSpc>
                <a:spcPct val="108600"/>
              </a:lnSpc>
              <a:spcBef>
                <a:spcPts val="100"/>
              </a:spcBef>
              <a:tabLst>
                <a:tab pos="851892" algn="l"/>
                <a:tab pos="1037888" algn="l"/>
                <a:tab pos="1450503" algn="l"/>
                <a:tab pos="2268117" algn="l"/>
                <a:tab pos="2511243" algn="l"/>
                <a:tab pos="3841771" algn="l"/>
                <a:tab pos="3950955" algn="l"/>
              </a:tabLst>
            </a:pPr>
            <a:r>
              <a:rPr lang="pt-BR" sz="1200" b="1" dirty="0"/>
              <a:t>Borsika Rabin, PhD, MPH, PharmD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3482" y="3868105"/>
            <a:ext cx="1572932" cy="28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0" marR="5078">
              <a:lnSpc>
                <a:spcPct val="108600"/>
              </a:lnSpc>
              <a:spcBef>
                <a:spcPts val="100"/>
              </a:spcBef>
              <a:tabLst>
                <a:tab pos="851892" algn="l"/>
                <a:tab pos="1037888" algn="l"/>
                <a:tab pos="1450503" algn="l"/>
                <a:tab pos="2268117" algn="l"/>
                <a:tab pos="2511243" algn="l"/>
                <a:tab pos="3841771" algn="l"/>
                <a:tab pos="3950955" algn="l"/>
              </a:tabLst>
            </a:pPr>
            <a:r>
              <a:rPr lang="pt-BR" sz="1200" b="1" dirty="0"/>
              <a:t>Bethany Kwan, PhD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595" y="4414252"/>
            <a:ext cx="1421508" cy="1865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66" y="1806543"/>
            <a:ext cx="1457354" cy="1911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674" y="1795132"/>
            <a:ext cx="1604892" cy="1925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328" y="1806543"/>
            <a:ext cx="1571018" cy="1911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6322" r="5419" b="385"/>
          <a:stretch/>
        </p:blipFill>
        <p:spPr>
          <a:xfrm>
            <a:off x="8185917" y="1806543"/>
            <a:ext cx="1604893" cy="1919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091722" y="3865615"/>
            <a:ext cx="1658974" cy="28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0" marR="5078">
              <a:lnSpc>
                <a:spcPct val="108600"/>
              </a:lnSpc>
              <a:spcBef>
                <a:spcPts val="100"/>
              </a:spcBef>
              <a:tabLst>
                <a:tab pos="851892" algn="l"/>
                <a:tab pos="1037888" algn="l"/>
                <a:tab pos="1450503" algn="l"/>
                <a:tab pos="2268117" algn="l"/>
                <a:tab pos="2511243" algn="l"/>
                <a:tab pos="3841771" algn="l"/>
                <a:tab pos="3950955" algn="l"/>
              </a:tabLst>
            </a:pPr>
            <a:r>
              <a:rPr lang="pt-BR" sz="1200" b="1" dirty="0"/>
              <a:t>Elaine Morrato, DrPH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4128" y="6384766"/>
            <a:ext cx="217590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Amy Huebschmann, MD, MSc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19055" y="3865615"/>
            <a:ext cx="2968306" cy="28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0" marR="5078">
              <a:lnSpc>
                <a:spcPct val="108600"/>
              </a:lnSpc>
              <a:spcBef>
                <a:spcPts val="100"/>
              </a:spcBef>
              <a:tabLst>
                <a:tab pos="851892" algn="l"/>
                <a:tab pos="1037888" algn="l"/>
                <a:tab pos="1450503" algn="l"/>
                <a:tab pos="2268117" algn="l"/>
                <a:tab pos="2511243" algn="l"/>
                <a:tab pos="3841771" algn="l"/>
                <a:tab pos="3950955" algn="l"/>
              </a:tabLst>
            </a:pPr>
            <a:r>
              <a:rPr lang="pt-BR" sz="1200" b="1" dirty="0"/>
              <a:t>Ross Brownson, PhD</a:t>
            </a:r>
          </a:p>
        </p:txBody>
      </p:sp>
      <p:pic>
        <p:nvPicPr>
          <p:cNvPr id="22" name="Picture 2" descr="Headshot - Amy Huebchman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"/>
          <a:stretch/>
        </p:blipFill>
        <p:spPr bwMode="auto">
          <a:xfrm>
            <a:off x="5542219" y="4414253"/>
            <a:ext cx="1398601" cy="1859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3558" y="4420004"/>
            <a:ext cx="1398601" cy="1859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plementation Science Centers in Cancer Control (ISC3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395" y="4712710"/>
            <a:ext cx="677729" cy="6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C San Diego School of Medicine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898" y="4914920"/>
            <a:ext cx="1103176" cy="3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4023" y="5982475"/>
            <a:ext cx="2784802" cy="713922"/>
          </a:xfrm>
          <a:prstGeom prst="rect">
            <a:avLst/>
          </a:prstGeom>
        </p:spPr>
      </p:pic>
      <p:pic>
        <p:nvPicPr>
          <p:cNvPr id="1032" name="Picture 8" descr="https://cpb-us-w2.wpmucdn.com/sites.wustl.edu/dist/3/262/files/2017/03/PRC-Logo-H_3-Line-24o1o7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023" y="5439659"/>
            <a:ext cx="2408102" cy="48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6938" y="4452244"/>
            <a:ext cx="2733541" cy="533998"/>
          </a:xfrm>
          <a:prstGeom prst="rect">
            <a:avLst/>
          </a:prstGeom>
        </p:spPr>
      </p:pic>
      <p:pic>
        <p:nvPicPr>
          <p:cNvPr id="25" name="Picture 24" descr="C:\Users\savillea\AppData\Local\Microsoft\Windows\INetCache\Content.Outlook\9VL711AP\cctsi_cb_full_4c.jpg">
            <a:extLst>
              <a:ext uri="{FF2B5EF4-FFF2-40B4-BE49-F238E27FC236}">
                <a16:creationId xmlns:a16="http://schemas.microsoft.com/office/drawing/2014/main" id="{DBF62123-3423-4BF4-8D83-6646552F2E79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8" y="5263751"/>
            <a:ext cx="2862284" cy="43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2551B-6C72-451F-A023-2904A3287DC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8504" b="16807"/>
          <a:stretch/>
        </p:blipFill>
        <p:spPr>
          <a:xfrm>
            <a:off x="2216320" y="1795132"/>
            <a:ext cx="1509692" cy="192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DD2C14-0776-4AFC-B4CA-844B80BBC7C6}"/>
              </a:ext>
            </a:extLst>
          </p:cNvPr>
          <p:cNvSpPr txBox="1"/>
          <p:nvPr/>
        </p:nvSpPr>
        <p:spPr>
          <a:xfrm>
            <a:off x="2004219" y="3873323"/>
            <a:ext cx="2110109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Brooke Dorsey Holliman, PhD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F8944D1-977B-43F2-9753-DC0BA714B21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0752"/>
          <a:stretch/>
        </p:blipFill>
        <p:spPr>
          <a:xfrm>
            <a:off x="10257786" y="1755792"/>
            <a:ext cx="1606373" cy="1956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0C8D979-6D50-4AB1-882E-0FC582788D07}"/>
              </a:ext>
            </a:extLst>
          </p:cNvPr>
          <p:cNvSpPr txBox="1"/>
          <p:nvPr/>
        </p:nvSpPr>
        <p:spPr>
          <a:xfrm>
            <a:off x="10210957" y="3913011"/>
            <a:ext cx="184687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Christina Studts, PhD, MSPH, LCSW</a:t>
            </a:r>
          </a:p>
        </p:txBody>
      </p:sp>
    </p:spTree>
    <p:extLst>
      <p:ext uri="{BB962C8B-B14F-4D97-AF65-F5344CB8AC3E}">
        <p14:creationId xmlns:p14="http://schemas.microsoft.com/office/powerpoint/2010/main" val="18151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918"/>
          <a:stretch/>
        </p:blipFill>
        <p:spPr>
          <a:xfrm>
            <a:off x="0" y="0"/>
            <a:ext cx="12188825" cy="68522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1044615"/>
            <a:ext cx="12188824" cy="2008164"/>
          </a:xfrm>
          <a:prstGeom prst="rect">
            <a:avLst/>
          </a:prstGeom>
          <a:gradFill>
            <a:gsLst>
              <a:gs pos="0">
                <a:schemeClr val="tx1">
                  <a:alpha val="86000"/>
                </a:schemeClr>
              </a:gs>
              <a:gs pos="100000">
                <a:schemeClr val="tx1">
                  <a:lumMod val="85000"/>
                  <a:lumOff val="15000"/>
                  <a:alpha val="52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363058" y="1420784"/>
            <a:ext cx="5266967" cy="1255827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rgbClr val="A4956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QUESTIONS?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2985" y="1229413"/>
            <a:ext cx="0" cy="1638568"/>
          </a:xfrm>
          <a:prstGeom prst="line">
            <a:avLst/>
          </a:prstGeom>
          <a:ln>
            <a:solidFill>
              <a:srgbClr val="CFB8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8" y="1598404"/>
            <a:ext cx="4947525" cy="900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A2045F-C35A-49F9-BCA2-A67915036AA4}"/>
              </a:ext>
            </a:extLst>
          </p:cNvPr>
          <p:cNvSpPr txBox="1"/>
          <p:nvPr/>
        </p:nvSpPr>
        <p:spPr>
          <a:xfrm>
            <a:off x="6245840" y="2443444"/>
            <a:ext cx="5026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https://medschool.cuanschutz.edu/accords/DICert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27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9888797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What, Why, Who, Where, When, How?</a:t>
            </a:r>
          </a:p>
          <a:p>
            <a:r>
              <a:rPr lang="en-US" dirty="0"/>
              <a:t>What is dissemination &amp; implementation (D&amp;I) science?</a:t>
            </a:r>
          </a:p>
          <a:p>
            <a:r>
              <a:rPr lang="en-US" dirty="0"/>
              <a:t>Who should pursue the D&amp;I science certificate?</a:t>
            </a:r>
          </a:p>
          <a:p>
            <a:r>
              <a:rPr lang="en-US" dirty="0"/>
              <a:t>Why pursue the D&amp;I science graduate certificate?</a:t>
            </a:r>
          </a:p>
          <a:p>
            <a:r>
              <a:rPr lang="en-US" dirty="0"/>
              <a:t>Where are certificate courses held?</a:t>
            </a:r>
          </a:p>
          <a:p>
            <a:r>
              <a:rPr lang="en-US" dirty="0"/>
              <a:t>How do I apply?</a:t>
            </a:r>
          </a:p>
          <a:p>
            <a:r>
              <a:rPr lang="en-US" dirty="0"/>
              <a:t>When should I apply?</a:t>
            </a:r>
          </a:p>
        </p:txBody>
      </p:sp>
    </p:spTree>
    <p:extLst>
      <p:ext uri="{BB962C8B-B14F-4D97-AF65-F5344CB8AC3E}">
        <p14:creationId xmlns:p14="http://schemas.microsoft.com/office/powerpoint/2010/main" val="8622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00897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DISSEMINATION &amp; IMPLEMENTATION (D&amp;I)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Definitions</a:t>
            </a:r>
          </a:p>
          <a:p>
            <a:r>
              <a:rPr lang="en-US" sz="2400" dirty="0"/>
              <a:t>➧</a:t>
            </a:r>
            <a:r>
              <a:rPr lang="en-US" sz="2400" u="sng" dirty="0"/>
              <a:t>Dissemination research</a:t>
            </a:r>
            <a:r>
              <a:rPr lang="en-US" sz="2400" dirty="0"/>
              <a:t>: scientific study of targeted distribution of information and intervention materials to a specific public health or clinical practice audience. </a:t>
            </a:r>
            <a:r>
              <a:rPr lang="en-US" sz="2400" i="1" dirty="0"/>
              <a:t>(How best to package, communicate about, and deliver evidence-based interventions?) </a:t>
            </a:r>
            <a:endParaRPr lang="en-US" sz="2400" dirty="0"/>
          </a:p>
          <a:p>
            <a:r>
              <a:rPr lang="en-US" sz="2400" dirty="0"/>
              <a:t>➧</a:t>
            </a:r>
            <a:r>
              <a:rPr lang="en-US" sz="2400" u="sng" dirty="0"/>
              <a:t>Implementation Research</a:t>
            </a:r>
            <a:r>
              <a:rPr lang="en-US" sz="2400" dirty="0"/>
              <a:t>: scientific study of the use of strategies to adopt and integrate evidence-based health interventions into clinical and community settings to improve individual outcomes and benefit population health. (</a:t>
            </a:r>
            <a:r>
              <a:rPr lang="en-US" sz="2400" i="1" dirty="0"/>
              <a:t>How best to support the uptake, integration, and sustained use of evidence-based interventions?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DD99482-F6FD-4DF6-AD43-8B1DC5EE7E5B}"/>
              </a:ext>
            </a:extLst>
          </p:cNvPr>
          <p:cNvSpPr txBox="1"/>
          <p:nvPr/>
        </p:nvSpPr>
        <p:spPr>
          <a:xfrm>
            <a:off x="2393577" y="6420359"/>
            <a:ext cx="972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PAR-19-274 – Dissemination and Implementation Research in Health </a:t>
            </a:r>
          </a:p>
        </p:txBody>
      </p:sp>
    </p:spTree>
    <p:extLst>
      <p:ext uri="{BB962C8B-B14F-4D97-AF65-F5344CB8AC3E}">
        <p14:creationId xmlns:p14="http://schemas.microsoft.com/office/powerpoint/2010/main" val="59944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00897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DISSEMINATION &amp; IMPLEMENTATION (D&amp;I) SCIENCE?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re-aim.org/wp-content/uploads/2013/11/pipeline-1024x758.png">
            <a:extLst>
              <a:ext uri="{FF2B5EF4-FFF2-40B4-BE49-F238E27FC236}">
                <a16:creationId xmlns:a16="http://schemas.microsoft.com/office/drawing/2014/main" id="{CBCE8D53-E618-4C6F-A731-E06454DD3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5" y="1690241"/>
            <a:ext cx="6396038" cy="47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98873" y="1709002"/>
            <a:ext cx="5428083" cy="510281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Traditional D&amp;I Approach</a:t>
            </a:r>
          </a:p>
          <a:p>
            <a:pPr marL="4572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14%, 17 years</a:t>
            </a:r>
          </a:p>
          <a:p>
            <a:pPr marL="4572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there is hope. . . </a:t>
            </a:r>
          </a:p>
          <a:p>
            <a:pPr marL="4572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Active D&amp;I Approach</a:t>
            </a:r>
          </a:p>
          <a:p>
            <a:pPr marL="4572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able to achieve up to 80%, 3 years</a:t>
            </a:r>
          </a:p>
          <a:p>
            <a:pPr marL="4572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Boren, 2000; Green, 2008,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Fixsen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Blasé, Timbers &amp; Wolf, 2001, Saldana &amp; Chamberlain, 2012</a:t>
            </a:r>
          </a:p>
        </p:txBody>
      </p:sp>
    </p:spTree>
    <p:extLst>
      <p:ext uri="{BB962C8B-B14F-4D97-AF65-F5344CB8AC3E}">
        <p14:creationId xmlns:p14="http://schemas.microsoft.com/office/powerpoint/2010/main" val="16381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00897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DISSEMINATION &amp; IMPLEMENTATION (D&amp;I) SCIENCE?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DD99482-F6FD-4DF6-AD43-8B1DC5EE7E5B}"/>
              </a:ext>
            </a:extLst>
          </p:cNvPr>
          <p:cNvSpPr txBox="1"/>
          <p:nvPr/>
        </p:nvSpPr>
        <p:spPr>
          <a:xfrm>
            <a:off x="2393577" y="6420359"/>
            <a:ext cx="972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*PAR-19-274 – Dissemination and Implementation Research in Health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40" y="1799325"/>
            <a:ext cx="9677559" cy="462103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858000" y="1799325"/>
            <a:ext cx="3809999" cy="452449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23663" y="4491789"/>
            <a:ext cx="3259556" cy="12032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96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24478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RATIONALE FOR OUR D&amp;I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GRADUATE CERTIFICATE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Rationale </a:t>
            </a:r>
          </a:p>
          <a:p>
            <a:r>
              <a:rPr lang="en-US" dirty="0"/>
              <a:t>Addresses a local and national need for rigorous training in D&amp;I Science in health services and public health research </a:t>
            </a:r>
          </a:p>
          <a:p>
            <a:r>
              <a:rPr lang="en-US" dirty="0"/>
              <a:t>Leverages our outstanding D&amp;I faculty and resources on our campus, and our connections with other national D&amp;I leaders as guest lecturers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06" y="274638"/>
            <a:ext cx="8008972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EDUCATIONAL PHILOSOPHY?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55571"/>
            <a:ext cx="10969943" cy="4708523"/>
          </a:xfrm>
        </p:spPr>
        <p:txBody>
          <a:bodyPr/>
          <a:lstStyle/>
          <a:p>
            <a:pPr marL="0" indent="0" fontAlgn="t">
              <a:buNone/>
            </a:pPr>
            <a:r>
              <a:rPr lang="en-US" b="1" dirty="0"/>
              <a:t>Educational Philosophy</a:t>
            </a:r>
          </a:p>
          <a:p>
            <a:r>
              <a:rPr lang="en-US" sz="2800" dirty="0"/>
              <a:t>Tailor materials and assignments to each student’s current D&amp;I experience level, professional background, and future goals</a:t>
            </a:r>
          </a:p>
          <a:p>
            <a:r>
              <a:rPr lang="en-US" sz="2800" dirty="0"/>
              <a:t>Personal attention is important to ensure individual attainment of D&amp;I competencies </a:t>
            </a:r>
          </a:p>
          <a:p>
            <a:pPr lvl="1"/>
            <a:r>
              <a:rPr lang="en-US" sz="2800" dirty="0"/>
              <a:t>Small class sizes: 10-15 people maximum</a:t>
            </a:r>
          </a:p>
          <a:p>
            <a:r>
              <a:rPr lang="en-US" sz="2800" dirty="0"/>
              <a:t>Balance theoretical and applied learning</a:t>
            </a:r>
          </a:p>
          <a:p>
            <a:pPr lvl="1"/>
            <a:r>
              <a:rPr lang="en-US" sz="2800" dirty="0"/>
              <a:t>Provide opportunities for students to apply the course theoretical/didactic content to advance a specific research goal in a clinical or public health setting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41" y="274638"/>
            <a:ext cx="3013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6000" b="1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0854" y="547241"/>
            <a:ext cx="0" cy="63660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0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01">
      <a:dk1>
        <a:srgbClr val="000000"/>
      </a:dk1>
      <a:lt1>
        <a:srgbClr val="FFFFFF"/>
      </a:lt1>
      <a:dk2>
        <a:srgbClr val="787878"/>
      </a:dk2>
      <a:lt2>
        <a:srgbClr val="EEECE1"/>
      </a:lt2>
      <a:accent1>
        <a:srgbClr val="CFB87C"/>
      </a:accent1>
      <a:accent2>
        <a:srgbClr val="A49566"/>
      </a:accent2>
      <a:accent3>
        <a:srgbClr val="7B704E"/>
      </a:accent3>
      <a:accent4>
        <a:srgbClr val="E8DDC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01_CUDenver.potx" id="{2CC2ADE1-23D8-884A-9C49-CB7BF9E01E05}" vid="{AB559019-ACC1-6943-AE2E-97CCA9DBCE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pres01_CUAnschutz</Template>
  <TotalTime>14810</TotalTime>
  <Words>3146</Words>
  <Application>Microsoft Office PowerPoint</Application>
  <PresentationFormat>Custom</PresentationFormat>
  <Paragraphs>362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Meiryo</vt:lpstr>
      <vt:lpstr>Aleo</vt:lpstr>
      <vt:lpstr>Arial</vt:lpstr>
      <vt:lpstr>Calibri</vt:lpstr>
      <vt:lpstr>Helvetica</vt:lpstr>
      <vt:lpstr>Helvetica Neue</vt:lpstr>
      <vt:lpstr>Times New Roman</vt:lpstr>
      <vt:lpstr>Wingdings</vt:lpstr>
      <vt:lpstr>Office Theme</vt:lpstr>
      <vt:lpstr>PowerPoint Presentation</vt:lpstr>
      <vt:lpstr>D&amp;I Certificate Directors &amp; Sponsors</vt:lpstr>
      <vt:lpstr>D&amp;I Certificate faculty</vt:lpstr>
      <vt:lpstr>PRESENTATION OVERVIEW</vt:lpstr>
      <vt:lpstr>WHAT IS DISSEMINATION &amp; IMPLEMENTATION (D&amp;I) SCIENCE?</vt:lpstr>
      <vt:lpstr>WHAT IS DISSEMINATION &amp; IMPLEMENTATION (D&amp;I) SCIENCE?</vt:lpstr>
      <vt:lpstr>WHAT IS DISSEMINATION &amp; IMPLEMENTATION (D&amp;I) SCIENCE?</vt:lpstr>
      <vt:lpstr>WHAT IS THE RATIONALE FOR OUR D&amp;I GRADUATE CERTIFICATE?</vt:lpstr>
      <vt:lpstr>WHAT IS THE EDUCATIONAL PHILOSOPHY?</vt:lpstr>
      <vt:lpstr>WHAT ARE THE D&amp;I COMPETENCIES?</vt:lpstr>
      <vt:lpstr>WHAT ARE THE COURSES?</vt:lpstr>
      <vt:lpstr>WHAT ARE THE COURSES?</vt:lpstr>
      <vt:lpstr>WHAT ARE THE COURSES?</vt:lpstr>
      <vt:lpstr>WHAT ARE THE COURSES?</vt:lpstr>
      <vt:lpstr>WHAT ARE THE COURSES?</vt:lpstr>
      <vt:lpstr>WHAT ARE THE COURSES?</vt:lpstr>
      <vt:lpstr>WHAT ARE THE COURSES?</vt:lpstr>
      <vt:lpstr>WHAT ARE THE COURSES?</vt:lpstr>
      <vt:lpstr>WHAT DO STUDENTS THINK OF THE COURSES?</vt:lpstr>
      <vt:lpstr>WHO SHOULD PURSUE THE D&amp;I SCIENCE CERTIFICATE?</vt:lpstr>
      <vt:lpstr>WHY PURSUE THE D&amp;I SCIENCE GRADUATE CERTIFICATE?</vt:lpstr>
      <vt:lpstr>WHERE ARE CERTIFICATE COURSES HELD?</vt:lpstr>
      <vt:lpstr>HOW DO I APPLY?</vt:lpstr>
      <vt:lpstr>HOW DO I APPLY?</vt:lpstr>
      <vt:lpstr>PowerPoint Presentation</vt:lpstr>
      <vt:lpstr>HOW MUCH DOES IT COST?</vt:lpstr>
      <vt:lpstr>WHEN TO APPLY?</vt:lpstr>
      <vt:lpstr>ACKNOWLEDGEMENTS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Exstrum, Jeff</dc:creator>
  <cp:lastModifiedBy>Huebschmann, Amy</cp:lastModifiedBy>
  <cp:revision>117</cp:revision>
  <cp:lastPrinted>2020-02-10T14:01:56Z</cp:lastPrinted>
  <dcterms:created xsi:type="dcterms:W3CDTF">2016-04-20T21:32:09Z</dcterms:created>
  <dcterms:modified xsi:type="dcterms:W3CDTF">2021-01-26T15:57:31Z</dcterms:modified>
</cp:coreProperties>
</file>