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256" r:id="rId3"/>
    <p:sldId id="1444" r:id="rId4"/>
    <p:sldId id="1441" r:id="rId5"/>
    <p:sldId id="1440" r:id="rId6"/>
    <p:sldId id="270" r:id="rId7"/>
    <p:sldId id="262" r:id="rId8"/>
    <p:sldId id="343" r:id="rId9"/>
    <p:sldId id="344" r:id="rId10"/>
    <p:sldId id="1367" r:id="rId11"/>
    <p:sldId id="345" r:id="rId12"/>
    <p:sldId id="1368" r:id="rId13"/>
    <p:sldId id="1437" r:id="rId14"/>
    <p:sldId id="1432" r:id="rId15"/>
    <p:sldId id="1403" r:id="rId16"/>
    <p:sldId id="1406" r:id="rId17"/>
    <p:sldId id="1422" r:id="rId18"/>
    <p:sldId id="1407" r:id="rId19"/>
    <p:sldId id="1419" r:id="rId20"/>
    <p:sldId id="1423" r:id="rId21"/>
    <p:sldId id="1424" r:id="rId22"/>
    <p:sldId id="1425" r:id="rId23"/>
    <p:sldId id="1411" r:id="rId24"/>
    <p:sldId id="1433" r:id="rId25"/>
    <p:sldId id="1439" r:id="rId26"/>
    <p:sldId id="1414" r:id="rId27"/>
    <p:sldId id="1434" r:id="rId28"/>
    <p:sldId id="1435" r:id="rId29"/>
    <p:sldId id="1436" r:id="rId30"/>
    <p:sldId id="303" r:id="rId31"/>
    <p:sldId id="144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CBD2"/>
    <a:srgbClr val="CFB8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12EEA9-7AFD-194B-8333-B241A293B033}" v="382" dt="2023-03-21T20:02:40.7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55" autoAdjust="0"/>
    <p:restoredTop sz="89583" autoAdjust="0"/>
  </p:normalViewPr>
  <p:slideViewPr>
    <p:cSldViewPr snapToGrid="0">
      <p:cViewPr varScale="1">
        <p:scale>
          <a:sx n="104" d="100"/>
          <a:sy n="104" d="100"/>
        </p:scale>
        <p:origin x="840" y="19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_rels/data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4.xml.rels><?xml version="1.0" encoding="UTF-8" standalone="yes"?>
<Relationships xmlns="http://schemas.openxmlformats.org/package/2006/relationships"><Relationship Id="rId2" Type="http://schemas.openxmlformats.org/officeDocument/2006/relationships/image" Target="../media/image40.svg"/><Relationship Id="rId1" Type="http://schemas.openxmlformats.org/officeDocument/2006/relationships/image" Target="../media/image39.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4.xml.rels><?xml version="1.0" encoding="UTF-8" standalone="yes"?>
<Relationships xmlns="http://schemas.openxmlformats.org/package/2006/relationships"><Relationship Id="rId2" Type="http://schemas.openxmlformats.org/officeDocument/2006/relationships/image" Target="../media/image40.svg"/><Relationship Id="rId1" Type="http://schemas.openxmlformats.org/officeDocument/2006/relationships/image" Target="../media/image3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B9442F-5699-427D-A2D3-AA461208B00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793718D-60C5-4D4E-8C64-D014BF3889CF}">
      <dgm:prSet custT="1"/>
      <dgm:spPr/>
      <dgm:t>
        <a:bodyPr/>
        <a:lstStyle/>
        <a:p>
          <a:pPr algn="l"/>
          <a:r>
            <a:rPr lang="en-US" sz="2800" b="0" dirty="0"/>
            <a:t>How might you use the iPRISM webtool?</a:t>
          </a:r>
        </a:p>
      </dgm:t>
    </dgm:pt>
    <dgm:pt modelId="{F1F36FB2-3049-4DB9-8D50-2962270623E2}" type="parTrans" cxnId="{27454570-7C3C-4922-ADE5-3F223C337F61}">
      <dgm:prSet/>
      <dgm:spPr/>
      <dgm:t>
        <a:bodyPr/>
        <a:lstStyle/>
        <a:p>
          <a:pPr algn="l"/>
          <a:endParaRPr lang="en-US" sz="2000" b="1"/>
        </a:p>
      </dgm:t>
    </dgm:pt>
    <dgm:pt modelId="{E9E6608B-D6A1-4759-A025-2C2A1045349F}" type="sibTrans" cxnId="{27454570-7C3C-4922-ADE5-3F223C337F61}">
      <dgm:prSet/>
      <dgm:spPr/>
      <dgm:t>
        <a:bodyPr/>
        <a:lstStyle/>
        <a:p>
          <a:pPr algn="l"/>
          <a:endParaRPr lang="en-US" sz="2000" b="1"/>
        </a:p>
      </dgm:t>
    </dgm:pt>
    <dgm:pt modelId="{1A385901-D4A8-41F3-A155-521AD9F5E15C}">
      <dgm:prSet custT="1"/>
      <dgm:spPr/>
      <dgm:t>
        <a:bodyPr/>
        <a:lstStyle/>
        <a:p>
          <a:pPr algn="l"/>
          <a:r>
            <a:rPr lang="en-US" sz="2800" b="0" dirty="0"/>
            <a:t>What do you see as challenges to using the iPRISM webtool?</a:t>
          </a:r>
        </a:p>
      </dgm:t>
    </dgm:pt>
    <dgm:pt modelId="{F240B0B4-8739-40E0-9EE0-BA9A6B3E97EA}" type="parTrans" cxnId="{1B6F11E5-CC98-40B5-9A9B-2D11BFB38065}">
      <dgm:prSet/>
      <dgm:spPr/>
      <dgm:t>
        <a:bodyPr/>
        <a:lstStyle/>
        <a:p>
          <a:pPr algn="l"/>
          <a:endParaRPr lang="en-US" sz="2000" b="1"/>
        </a:p>
      </dgm:t>
    </dgm:pt>
    <dgm:pt modelId="{C335C250-6A49-4E53-B706-354FD09FD24E}" type="sibTrans" cxnId="{1B6F11E5-CC98-40B5-9A9B-2D11BFB38065}">
      <dgm:prSet/>
      <dgm:spPr/>
      <dgm:t>
        <a:bodyPr/>
        <a:lstStyle/>
        <a:p>
          <a:pPr algn="l"/>
          <a:endParaRPr lang="en-US" sz="2000" b="1"/>
        </a:p>
      </dgm:t>
    </dgm:pt>
    <dgm:pt modelId="{25243BD9-2951-4D95-9309-B9A5A0A7B262}">
      <dgm:prSet custT="1"/>
      <dgm:spPr/>
      <dgm:t>
        <a:bodyPr/>
        <a:lstStyle/>
        <a:p>
          <a:pPr algn="l"/>
          <a:r>
            <a:rPr lang="en-US" sz="2800" b="0" dirty="0"/>
            <a:t>Pros/cons of using the iPRISM webtool vs current method of using TMFs?</a:t>
          </a:r>
        </a:p>
      </dgm:t>
    </dgm:pt>
    <dgm:pt modelId="{FC6B4D40-06E6-49DE-9EAF-F166C7F675F0}" type="parTrans" cxnId="{0D05F9F6-60D2-43F1-AC04-DDE6D0135E67}">
      <dgm:prSet/>
      <dgm:spPr/>
      <dgm:t>
        <a:bodyPr/>
        <a:lstStyle/>
        <a:p>
          <a:pPr algn="l"/>
          <a:endParaRPr lang="en-US" sz="2000" b="1"/>
        </a:p>
      </dgm:t>
    </dgm:pt>
    <dgm:pt modelId="{885C0196-B734-4710-A87C-FA59E093A0E8}" type="sibTrans" cxnId="{0D05F9F6-60D2-43F1-AC04-DDE6D0135E67}">
      <dgm:prSet/>
      <dgm:spPr/>
      <dgm:t>
        <a:bodyPr/>
        <a:lstStyle/>
        <a:p>
          <a:pPr algn="l"/>
          <a:endParaRPr lang="en-US" sz="2000" b="1"/>
        </a:p>
      </dgm:t>
    </dgm:pt>
    <dgm:pt modelId="{EE34106C-DF88-464D-820C-8EAA485489ED}" type="pres">
      <dgm:prSet presAssocID="{00B9442F-5699-427D-A2D3-AA461208B002}" presName="vert0" presStyleCnt="0">
        <dgm:presLayoutVars>
          <dgm:dir/>
          <dgm:animOne val="branch"/>
          <dgm:animLvl val="lvl"/>
        </dgm:presLayoutVars>
      </dgm:prSet>
      <dgm:spPr/>
    </dgm:pt>
    <dgm:pt modelId="{CB0BE1C8-0D07-B047-A861-2755E7E6DFC2}" type="pres">
      <dgm:prSet presAssocID="{C793718D-60C5-4D4E-8C64-D014BF3889CF}" presName="thickLine" presStyleLbl="alignNode1" presStyleIdx="0" presStyleCnt="3"/>
      <dgm:spPr/>
    </dgm:pt>
    <dgm:pt modelId="{32C3B1B6-5677-BD4A-9D2D-1FB525FDBB4E}" type="pres">
      <dgm:prSet presAssocID="{C793718D-60C5-4D4E-8C64-D014BF3889CF}" presName="horz1" presStyleCnt="0"/>
      <dgm:spPr/>
    </dgm:pt>
    <dgm:pt modelId="{964B745D-D090-304B-AE6D-16C37285C8F6}" type="pres">
      <dgm:prSet presAssocID="{C793718D-60C5-4D4E-8C64-D014BF3889CF}" presName="tx1" presStyleLbl="revTx" presStyleIdx="0" presStyleCnt="3"/>
      <dgm:spPr/>
    </dgm:pt>
    <dgm:pt modelId="{628D6A6D-D79F-2C47-83EB-57C3ADC15B21}" type="pres">
      <dgm:prSet presAssocID="{C793718D-60C5-4D4E-8C64-D014BF3889CF}" presName="vert1" presStyleCnt="0"/>
      <dgm:spPr/>
    </dgm:pt>
    <dgm:pt modelId="{99672EAA-E30B-A141-81DE-3DD196BAA8FA}" type="pres">
      <dgm:prSet presAssocID="{1A385901-D4A8-41F3-A155-521AD9F5E15C}" presName="thickLine" presStyleLbl="alignNode1" presStyleIdx="1" presStyleCnt="3"/>
      <dgm:spPr/>
    </dgm:pt>
    <dgm:pt modelId="{CE607871-A48B-7F41-ACFE-B9D2B36ED29B}" type="pres">
      <dgm:prSet presAssocID="{1A385901-D4A8-41F3-A155-521AD9F5E15C}" presName="horz1" presStyleCnt="0"/>
      <dgm:spPr/>
    </dgm:pt>
    <dgm:pt modelId="{CABCCC84-5FDA-1544-93AD-5C2162E64298}" type="pres">
      <dgm:prSet presAssocID="{1A385901-D4A8-41F3-A155-521AD9F5E15C}" presName="tx1" presStyleLbl="revTx" presStyleIdx="1" presStyleCnt="3"/>
      <dgm:spPr/>
    </dgm:pt>
    <dgm:pt modelId="{B552565E-7FAC-D647-A84B-75483D85E347}" type="pres">
      <dgm:prSet presAssocID="{1A385901-D4A8-41F3-A155-521AD9F5E15C}" presName="vert1" presStyleCnt="0"/>
      <dgm:spPr/>
    </dgm:pt>
    <dgm:pt modelId="{6B95BA3D-323F-B647-AE58-1311551E5AE8}" type="pres">
      <dgm:prSet presAssocID="{25243BD9-2951-4D95-9309-B9A5A0A7B262}" presName="thickLine" presStyleLbl="alignNode1" presStyleIdx="2" presStyleCnt="3"/>
      <dgm:spPr/>
    </dgm:pt>
    <dgm:pt modelId="{95AC8DC8-D19D-3E4A-8126-0378BB910D59}" type="pres">
      <dgm:prSet presAssocID="{25243BD9-2951-4D95-9309-B9A5A0A7B262}" presName="horz1" presStyleCnt="0"/>
      <dgm:spPr/>
    </dgm:pt>
    <dgm:pt modelId="{61BEE2AE-218B-264B-BDEA-17E8D48B54BD}" type="pres">
      <dgm:prSet presAssocID="{25243BD9-2951-4D95-9309-B9A5A0A7B262}" presName="tx1" presStyleLbl="revTx" presStyleIdx="2" presStyleCnt="3"/>
      <dgm:spPr/>
    </dgm:pt>
    <dgm:pt modelId="{14A65A51-5DBB-1142-B535-1A8978AC9E8D}" type="pres">
      <dgm:prSet presAssocID="{25243BD9-2951-4D95-9309-B9A5A0A7B262}" presName="vert1" presStyleCnt="0"/>
      <dgm:spPr/>
    </dgm:pt>
  </dgm:ptLst>
  <dgm:cxnLst>
    <dgm:cxn modelId="{18B44B10-7E05-DF4B-AC05-E88947911DD6}" type="presOf" srcId="{25243BD9-2951-4D95-9309-B9A5A0A7B262}" destId="{61BEE2AE-218B-264B-BDEA-17E8D48B54BD}" srcOrd="0" destOrd="0" presId="urn:microsoft.com/office/officeart/2008/layout/LinedList"/>
    <dgm:cxn modelId="{7CCA041C-6D89-694E-B56F-A2BE8F974A17}" type="presOf" srcId="{C793718D-60C5-4D4E-8C64-D014BF3889CF}" destId="{964B745D-D090-304B-AE6D-16C37285C8F6}" srcOrd="0" destOrd="0" presId="urn:microsoft.com/office/officeart/2008/layout/LinedList"/>
    <dgm:cxn modelId="{27454570-7C3C-4922-ADE5-3F223C337F61}" srcId="{00B9442F-5699-427D-A2D3-AA461208B002}" destId="{C793718D-60C5-4D4E-8C64-D014BF3889CF}" srcOrd="0" destOrd="0" parTransId="{F1F36FB2-3049-4DB9-8D50-2962270623E2}" sibTransId="{E9E6608B-D6A1-4759-A025-2C2A1045349F}"/>
    <dgm:cxn modelId="{A0975AAB-1B22-4C4E-9DF7-D7159381F90E}" type="presOf" srcId="{1A385901-D4A8-41F3-A155-521AD9F5E15C}" destId="{CABCCC84-5FDA-1544-93AD-5C2162E64298}" srcOrd="0" destOrd="0" presId="urn:microsoft.com/office/officeart/2008/layout/LinedList"/>
    <dgm:cxn modelId="{F66BF9DE-0A82-2347-9FEC-883C47A2708F}" type="presOf" srcId="{00B9442F-5699-427D-A2D3-AA461208B002}" destId="{EE34106C-DF88-464D-820C-8EAA485489ED}" srcOrd="0" destOrd="0" presId="urn:microsoft.com/office/officeart/2008/layout/LinedList"/>
    <dgm:cxn modelId="{1B6F11E5-CC98-40B5-9A9B-2D11BFB38065}" srcId="{00B9442F-5699-427D-A2D3-AA461208B002}" destId="{1A385901-D4A8-41F3-A155-521AD9F5E15C}" srcOrd="1" destOrd="0" parTransId="{F240B0B4-8739-40E0-9EE0-BA9A6B3E97EA}" sibTransId="{C335C250-6A49-4E53-B706-354FD09FD24E}"/>
    <dgm:cxn modelId="{0D05F9F6-60D2-43F1-AC04-DDE6D0135E67}" srcId="{00B9442F-5699-427D-A2D3-AA461208B002}" destId="{25243BD9-2951-4D95-9309-B9A5A0A7B262}" srcOrd="2" destOrd="0" parTransId="{FC6B4D40-06E6-49DE-9EAF-F166C7F675F0}" sibTransId="{885C0196-B734-4710-A87C-FA59E093A0E8}"/>
    <dgm:cxn modelId="{BCB942F7-CE35-DE41-931B-184F83E9CFA0}" type="presParOf" srcId="{EE34106C-DF88-464D-820C-8EAA485489ED}" destId="{CB0BE1C8-0D07-B047-A861-2755E7E6DFC2}" srcOrd="0" destOrd="0" presId="urn:microsoft.com/office/officeart/2008/layout/LinedList"/>
    <dgm:cxn modelId="{611DCB85-BD41-004F-BE77-97E5E83292A4}" type="presParOf" srcId="{EE34106C-DF88-464D-820C-8EAA485489ED}" destId="{32C3B1B6-5677-BD4A-9D2D-1FB525FDBB4E}" srcOrd="1" destOrd="0" presId="urn:microsoft.com/office/officeart/2008/layout/LinedList"/>
    <dgm:cxn modelId="{F3E1AF9A-9030-C14F-9ECE-BF8B0EC40084}" type="presParOf" srcId="{32C3B1B6-5677-BD4A-9D2D-1FB525FDBB4E}" destId="{964B745D-D090-304B-AE6D-16C37285C8F6}" srcOrd="0" destOrd="0" presId="urn:microsoft.com/office/officeart/2008/layout/LinedList"/>
    <dgm:cxn modelId="{145504E4-4043-864A-835B-69C3D4E0DEAA}" type="presParOf" srcId="{32C3B1B6-5677-BD4A-9D2D-1FB525FDBB4E}" destId="{628D6A6D-D79F-2C47-83EB-57C3ADC15B21}" srcOrd="1" destOrd="0" presId="urn:microsoft.com/office/officeart/2008/layout/LinedList"/>
    <dgm:cxn modelId="{8D0FB2D9-2DFF-6549-B111-77881791EFE6}" type="presParOf" srcId="{EE34106C-DF88-464D-820C-8EAA485489ED}" destId="{99672EAA-E30B-A141-81DE-3DD196BAA8FA}" srcOrd="2" destOrd="0" presId="urn:microsoft.com/office/officeart/2008/layout/LinedList"/>
    <dgm:cxn modelId="{50FBAFDE-AE2A-7640-A8CF-14A0D3B3F0BB}" type="presParOf" srcId="{EE34106C-DF88-464D-820C-8EAA485489ED}" destId="{CE607871-A48B-7F41-ACFE-B9D2B36ED29B}" srcOrd="3" destOrd="0" presId="urn:microsoft.com/office/officeart/2008/layout/LinedList"/>
    <dgm:cxn modelId="{C032B17B-6ED9-3246-89AF-0F12D5B9E1FB}" type="presParOf" srcId="{CE607871-A48B-7F41-ACFE-B9D2B36ED29B}" destId="{CABCCC84-5FDA-1544-93AD-5C2162E64298}" srcOrd="0" destOrd="0" presId="urn:microsoft.com/office/officeart/2008/layout/LinedList"/>
    <dgm:cxn modelId="{58CCB55B-C52A-1947-A724-EC79FBED66D0}" type="presParOf" srcId="{CE607871-A48B-7F41-ACFE-B9D2B36ED29B}" destId="{B552565E-7FAC-D647-A84B-75483D85E347}" srcOrd="1" destOrd="0" presId="urn:microsoft.com/office/officeart/2008/layout/LinedList"/>
    <dgm:cxn modelId="{DD0A2FAE-AC18-C44C-80DF-73011B44F22B}" type="presParOf" srcId="{EE34106C-DF88-464D-820C-8EAA485489ED}" destId="{6B95BA3D-323F-B647-AE58-1311551E5AE8}" srcOrd="4" destOrd="0" presId="urn:microsoft.com/office/officeart/2008/layout/LinedList"/>
    <dgm:cxn modelId="{E341E439-A804-8F4A-A678-602F724B7E81}" type="presParOf" srcId="{EE34106C-DF88-464D-820C-8EAA485489ED}" destId="{95AC8DC8-D19D-3E4A-8126-0378BB910D59}" srcOrd="5" destOrd="0" presId="urn:microsoft.com/office/officeart/2008/layout/LinedList"/>
    <dgm:cxn modelId="{2A0FD576-E9EA-5347-83D1-E3DBA73C7C0A}" type="presParOf" srcId="{95AC8DC8-D19D-3E4A-8126-0378BB910D59}" destId="{61BEE2AE-218B-264B-BDEA-17E8D48B54BD}" srcOrd="0" destOrd="0" presId="urn:microsoft.com/office/officeart/2008/layout/LinedList"/>
    <dgm:cxn modelId="{D238E089-7FC3-1B45-9017-8A4DADA958C4}" type="presParOf" srcId="{95AC8DC8-D19D-3E4A-8126-0378BB910D59}" destId="{14A65A51-5DBB-1142-B535-1A8978AC9E8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48F7F1-5561-417C-96BD-B337B7FE2418}"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0AD68A70-8399-4B1A-A53A-2C22A3DC400D}">
      <dgm:prSet/>
      <dgm:spPr/>
      <dgm:t>
        <a:bodyPr/>
        <a:lstStyle/>
        <a:p>
          <a:pPr>
            <a:lnSpc>
              <a:spcPct val="100000"/>
            </a:lnSpc>
          </a:pPr>
          <a:r>
            <a:rPr lang="en-US" dirty="0"/>
            <a:t>Identify</a:t>
          </a:r>
        </a:p>
      </dgm:t>
    </dgm:pt>
    <dgm:pt modelId="{41607066-0133-4FF2-B67C-5A8CECF9A796}" type="parTrans" cxnId="{C33FAC7C-B1DF-4BE5-BE5C-7AE3AF6E1627}">
      <dgm:prSet/>
      <dgm:spPr/>
      <dgm:t>
        <a:bodyPr/>
        <a:lstStyle/>
        <a:p>
          <a:endParaRPr lang="en-US"/>
        </a:p>
      </dgm:t>
    </dgm:pt>
    <dgm:pt modelId="{6BC6FABB-9EAD-49EF-88DE-5C4F75786247}" type="sibTrans" cxnId="{C33FAC7C-B1DF-4BE5-BE5C-7AE3AF6E1627}">
      <dgm:prSet/>
      <dgm:spPr/>
      <dgm:t>
        <a:bodyPr/>
        <a:lstStyle/>
        <a:p>
          <a:endParaRPr lang="en-US"/>
        </a:p>
      </dgm:t>
    </dgm:pt>
    <dgm:pt modelId="{308C04F7-5E46-43F3-8EC2-DF8C6492B698}">
      <dgm:prSet/>
      <dgm:spPr/>
      <dgm:t>
        <a:bodyPr/>
        <a:lstStyle/>
        <a:p>
          <a:pPr>
            <a:lnSpc>
              <a:spcPct val="100000"/>
            </a:lnSpc>
          </a:pPr>
          <a:r>
            <a:rPr lang="en-US"/>
            <a:t>Rate</a:t>
          </a:r>
        </a:p>
      </dgm:t>
    </dgm:pt>
    <dgm:pt modelId="{441B3118-24A8-41A8-AD4A-397108E5FC42}" type="parTrans" cxnId="{D4F9215B-2760-4D56-8E83-78F0A2F7FE41}">
      <dgm:prSet/>
      <dgm:spPr/>
      <dgm:t>
        <a:bodyPr/>
        <a:lstStyle/>
        <a:p>
          <a:endParaRPr lang="en-US"/>
        </a:p>
      </dgm:t>
    </dgm:pt>
    <dgm:pt modelId="{38776148-B5E2-4258-9351-C6C6667DD559}" type="sibTrans" cxnId="{D4F9215B-2760-4D56-8E83-78F0A2F7FE41}">
      <dgm:prSet/>
      <dgm:spPr/>
      <dgm:t>
        <a:bodyPr/>
        <a:lstStyle/>
        <a:p>
          <a:endParaRPr lang="en-US"/>
        </a:p>
      </dgm:t>
    </dgm:pt>
    <dgm:pt modelId="{4B29BB02-2041-4924-AC76-297E615A98FA}">
      <dgm:prSet/>
      <dgm:spPr/>
      <dgm:t>
        <a:bodyPr/>
        <a:lstStyle/>
        <a:p>
          <a:pPr>
            <a:lnSpc>
              <a:spcPct val="100000"/>
            </a:lnSpc>
          </a:pPr>
          <a:r>
            <a:rPr lang="en-US" dirty="0"/>
            <a:t>Prioritize</a:t>
          </a:r>
        </a:p>
      </dgm:t>
    </dgm:pt>
    <dgm:pt modelId="{16C56971-3152-4111-A084-6331355E95B5}" type="parTrans" cxnId="{5B4FC209-9CE0-4AF3-A5CF-7AEBE8A347BB}">
      <dgm:prSet/>
      <dgm:spPr/>
      <dgm:t>
        <a:bodyPr/>
        <a:lstStyle/>
        <a:p>
          <a:endParaRPr lang="en-US"/>
        </a:p>
      </dgm:t>
    </dgm:pt>
    <dgm:pt modelId="{8CC8171B-31FC-49BA-94EA-F732DEED3F5F}" type="sibTrans" cxnId="{5B4FC209-9CE0-4AF3-A5CF-7AEBE8A347BB}">
      <dgm:prSet/>
      <dgm:spPr/>
      <dgm:t>
        <a:bodyPr/>
        <a:lstStyle/>
        <a:p>
          <a:endParaRPr lang="en-US"/>
        </a:p>
      </dgm:t>
    </dgm:pt>
    <dgm:pt modelId="{457448C3-FFB0-46A5-B79F-E397678AD39D}" type="pres">
      <dgm:prSet presAssocID="{FF48F7F1-5561-417C-96BD-B337B7FE2418}" presName="root" presStyleCnt="0">
        <dgm:presLayoutVars>
          <dgm:dir/>
          <dgm:resizeHandles val="exact"/>
        </dgm:presLayoutVars>
      </dgm:prSet>
      <dgm:spPr/>
    </dgm:pt>
    <dgm:pt modelId="{CF699955-1EE0-4339-BA11-83B858EFE65C}" type="pres">
      <dgm:prSet presAssocID="{0AD68A70-8399-4B1A-A53A-2C22A3DC400D}" presName="compNode" presStyleCnt="0"/>
      <dgm:spPr/>
    </dgm:pt>
    <dgm:pt modelId="{6166DCF8-38DD-4DC2-8FD6-0F4A19E8F580}" type="pres">
      <dgm:prSet presAssocID="{0AD68A70-8399-4B1A-A53A-2C22A3DC400D}" presName="iconRect" presStyleLbl="node1" presStyleIdx="0" presStyleCnt="3" custLinFactNeighborX="5890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agnifying glass"/>
        </a:ext>
      </dgm:extLst>
    </dgm:pt>
    <dgm:pt modelId="{A16D4220-1D54-4C40-8E10-15BFED682360}" type="pres">
      <dgm:prSet presAssocID="{0AD68A70-8399-4B1A-A53A-2C22A3DC400D}" presName="spaceRect" presStyleCnt="0"/>
      <dgm:spPr/>
    </dgm:pt>
    <dgm:pt modelId="{3B8B7B57-E133-4C82-BA05-D427611EF153}" type="pres">
      <dgm:prSet presAssocID="{0AD68A70-8399-4B1A-A53A-2C22A3DC400D}" presName="textRect" presStyleLbl="revTx" presStyleIdx="0" presStyleCnt="3" custLinFactNeighborX="26533">
        <dgm:presLayoutVars>
          <dgm:chMax val="1"/>
          <dgm:chPref val="1"/>
        </dgm:presLayoutVars>
      </dgm:prSet>
      <dgm:spPr/>
    </dgm:pt>
    <dgm:pt modelId="{9D584A64-7F38-4BC9-9ED0-F67861ACD276}" type="pres">
      <dgm:prSet presAssocID="{6BC6FABB-9EAD-49EF-88DE-5C4F75786247}" presName="sibTrans" presStyleCnt="0"/>
      <dgm:spPr/>
    </dgm:pt>
    <dgm:pt modelId="{E003C302-84AD-4474-8A30-2283C3672B2A}" type="pres">
      <dgm:prSet presAssocID="{308C04F7-5E46-43F3-8EC2-DF8C6492B698}" presName="compNode" presStyleCnt="0"/>
      <dgm:spPr/>
    </dgm:pt>
    <dgm:pt modelId="{B0BA6397-530B-4924-904A-748F8F4262F1}" type="pres">
      <dgm:prSet presAssocID="{308C04F7-5E46-43F3-8EC2-DF8C6492B69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auge"/>
        </a:ext>
      </dgm:extLst>
    </dgm:pt>
    <dgm:pt modelId="{E70A154F-BEF5-4D08-935A-CEBEF2495212}" type="pres">
      <dgm:prSet presAssocID="{308C04F7-5E46-43F3-8EC2-DF8C6492B698}" presName="spaceRect" presStyleCnt="0"/>
      <dgm:spPr/>
    </dgm:pt>
    <dgm:pt modelId="{F11AC820-F744-48EF-8C0E-9422C45B15F4}" type="pres">
      <dgm:prSet presAssocID="{308C04F7-5E46-43F3-8EC2-DF8C6492B698}" presName="textRect" presStyleLbl="revTx" presStyleIdx="1" presStyleCnt="3">
        <dgm:presLayoutVars>
          <dgm:chMax val="1"/>
          <dgm:chPref val="1"/>
        </dgm:presLayoutVars>
      </dgm:prSet>
      <dgm:spPr/>
    </dgm:pt>
    <dgm:pt modelId="{A411BF34-E530-4E1E-9878-38AE93ED3CF2}" type="pres">
      <dgm:prSet presAssocID="{38776148-B5E2-4258-9351-C6C6667DD559}" presName="sibTrans" presStyleCnt="0"/>
      <dgm:spPr/>
    </dgm:pt>
    <dgm:pt modelId="{3C32DEF5-3DEA-4F5E-B48D-34A3EC17EB85}" type="pres">
      <dgm:prSet presAssocID="{4B29BB02-2041-4924-AC76-297E615A98FA}" presName="compNode" presStyleCnt="0"/>
      <dgm:spPr/>
    </dgm:pt>
    <dgm:pt modelId="{1EF6AC31-F26E-42E4-A2ED-528EA8B265C1}" type="pres">
      <dgm:prSet presAssocID="{4B29BB02-2041-4924-AC76-297E615A98FA}" presName="iconRect" presStyleLbl="node1" presStyleIdx="2" presStyleCnt="3" custLinFactNeighborX="-4655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 List"/>
        </a:ext>
      </dgm:extLst>
    </dgm:pt>
    <dgm:pt modelId="{196D24FB-5439-4913-8D2D-1D5167D8B3A3}" type="pres">
      <dgm:prSet presAssocID="{4B29BB02-2041-4924-AC76-297E615A98FA}" presName="spaceRect" presStyleCnt="0"/>
      <dgm:spPr/>
    </dgm:pt>
    <dgm:pt modelId="{7A36928B-D244-416F-A91F-8827C9188973}" type="pres">
      <dgm:prSet presAssocID="{4B29BB02-2041-4924-AC76-297E615A98FA}" presName="textRect" presStyleLbl="revTx" presStyleIdx="2" presStyleCnt="3" custLinFactNeighborX="-20969">
        <dgm:presLayoutVars>
          <dgm:chMax val="1"/>
          <dgm:chPref val="1"/>
        </dgm:presLayoutVars>
      </dgm:prSet>
      <dgm:spPr/>
    </dgm:pt>
  </dgm:ptLst>
  <dgm:cxnLst>
    <dgm:cxn modelId="{5B4FC209-9CE0-4AF3-A5CF-7AEBE8A347BB}" srcId="{FF48F7F1-5561-417C-96BD-B337B7FE2418}" destId="{4B29BB02-2041-4924-AC76-297E615A98FA}" srcOrd="2" destOrd="0" parTransId="{16C56971-3152-4111-A084-6331355E95B5}" sibTransId="{8CC8171B-31FC-49BA-94EA-F732DEED3F5F}"/>
    <dgm:cxn modelId="{D4F9215B-2760-4D56-8E83-78F0A2F7FE41}" srcId="{FF48F7F1-5561-417C-96BD-B337B7FE2418}" destId="{308C04F7-5E46-43F3-8EC2-DF8C6492B698}" srcOrd="1" destOrd="0" parTransId="{441B3118-24A8-41A8-AD4A-397108E5FC42}" sibTransId="{38776148-B5E2-4258-9351-C6C6667DD559}"/>
    <dgm:cxn modelId="{C0424149-C167-4634-9137-50043FE7E074}" type="presOf" srcId="{0AD68A70-8399-4B1A-A53A-2C22A3DC400D}" destId="{3B8B7B57-E133-4C82-BA05-D427611EF153}" srcOrd="0" destOrd="0" presId="urn:microsoft.com/office/officeart/2018/2/layout/IconLabelList"/>
    <dgm:cxn modelId="{C33FAC7C-B1DF-4BE5-BE5C-7AE3AF6E1627}" srcId="{FF48F7F1-5561-417C-96BD-B337B7FE2418}" destId="{0AD68A70-8399-4B1A-A53A-2C22A3DC400D}" srcOrd="0" destOrd="0" parTransId="{41607066-0133-4FF2-B67C-5A8CECF9A796}" sibTransId="{6BC6FABB-9EAD-49EF-88DE-5C4F75786247}"/>
    <dgm:cxn modelId="{C9A1377E-654C-431E-8EE4-E388CE89D5A7}" type="presOf" srcId="{4B29BB02-2041-4924-AC76-297E615A98FA}" destId="{7A36928B-D244-416F-A91F-8827C9188973}" srcOrd="0" destOrd="0" presId="urn:microsoft.com/office/officeart/2018/2/layout/IconLabelList"/>
    <dgm:cxn modelId="{7BBA298B-A9ED-4BEE-A6D3-E8149D20191A}" type="presOf" srcId="{FF48F7F1-5561-417C-96BD-B337B7FE2418}" destId="{457448C3-FFB0-46A5-B79F-E397678AD39D}" srcOrd="0" destOrd="0" presId="urn:microsoft.com/office/officeart/2018/2/layout/IconLabelList"/>
    <dgm:cxn modelId="{48D138E1-2668-489D-89B0-CA58A4343CD5}" type="presOf" srcId="{308C04F7-5E46-43F3-8EC2-DF8C6492B698}" destId="{F11AC820-F744-48EF-8C0E-9422C45B15F4}" srcOrd="0" destOrd="0" presId="urn:microsoft.com/office/officeart/2018/2/layout/IconLabelList"/>
    <dgm:cxn modelId="{9E7F839C-A0DB-41E2-B53F-CE43D4631A44}" type="presParOf" srcId="{457448C3-FFB0-46A5-B79F-E397678AD39D}" destId="{CF699955-1EE0-4339-BA11-83B858EFE65C}" srcOrd="0" destOrd="0" presId="urn:microsoft.com/office/officeart/2018/2/layout/IconLabelList"/>
    <dgm:cxn modelId="{14E4C638-969C-41A6-A3C1-066591C8C5EC}" type="presParOf" srcId="{CF699955-1EE0-4339-BA11-83B858EFE65C}" destId="{6166DCF8-38DD-4DC2-8FD6-0F4A19E8F580}" srcOrd="0" destOrd="0" presId="urn:microsoft.com/office/officeart/2018/2/layout/IconLabelList"/>
    <dgm:cxn modelId="{8628673F-13FA-44D5-8670-5335E4F8702A}" type="presParOf" srcId="{CF699955-1EE0-4339-BA11-83B858EFE65C}" destId="{A16D4220-1D54-4C40-8E10-15BFED682360}" srcOrd="1" destOrd="0" presId="urn:microsoft.com/office/officeart/2018/2/layout/IconLabelList"/>
    <dgm:cxn modelId="{9A49CE84-9FC2-42A2-A264-B4CD22F43DAC}" type="presParOf" srcId="{CF699955-1EE0-4339-BA11-83B858EFE65C}" destId="{3B8B7B57-E133-4C82-BA05-D427611EF153}" srcOrd="2" destOrd="0" presId="urn:microsoft.com/office/officeart/2018/2/layout/IconLabelList"/>
    <dgm:cxn modelId="{39C617DB-1673-4CF6-8F43-1A26AD44135A}" type="presParOf" srcId="{457448C3-FFB0-46A5-B79F-E397678AD39D}" destId="{9D584A64-7F38-4BC9-9ED0-F67861ACD276}" srcOrd="1" destOrd="0" presId="urn:microsoft.com/office/officeart/2018/2/layout/IconLabelList"/>
    <dgm:cxn modelId="{32E2108D-65B7-49BE-8783-DA2EBDD3BE1E}" type="presParOf" srcId="{457448C3-FFB0-46A5-B79F-E397678AD39D}" destId="{E003C302-84AD-4474-8A30-2283C3672B2A}" srcOrd="2" destOrd="0" presId="urn:microsoft.com/office/officeart/2018/2/layout/IconLabelList"/>
    <dgm:cxn modelId="{E673DC58-6957-4D59-85DC-EE3921BC590D}" type="presParOf" srcId="{E003C302-84AD-4474-8A30-2283C3672B2A}" destId="{B0BA6397-530B-4924-904A-748F8F4262F1}" srcOrd="0" destOrd="0" presId="urn:microsoft.com/office/officeart/2018/2/layout/IconLabelList"/>
    <dgm:cxn modelId="{D5E96662-3918-4E9E-8867-EE399D990E90}" type="presParOf" srcId="{E003C302-84AD-4474-8A30-2283C3672B2A}" destId="{E70A154F-BEF5-4D08-935A-CEBEF2495212}" srcOrd="1" destOrd="0" presId="urn:microsoft.com/office/officeart/2018/2/layout/IconLabelList"/>
    <dgm:cxn modelId="{0CF8E872-0DA2-4506-99A4-E5A9F5C62F1A}" type="presParOf" srcId="{E003C302-84AD-4474-8A30-2283C3672B2A}" destId="{F11AC820-F744-48EF-8C0E-9422C45B15F4}" srcOrd="2" destOrd="0" presId="urn:microsoft.com/office/officeart/2018/2/layout/IconLabelList"/>
    <dgm:cxn modelId="{AD6385AB-B381-47FB-9C6B-5979F934D55E}" type="presParOf" srcId="{457448C3-FFB0-46A5-B79F-E397678AD39D}" destId="{A411BF34-E530-4E1E-9878-38AE93ED3CF2}" srcOrd="3" destOrd="0" presId="urn:microsoft.com/office/officeart/2018/2/layout/IconLabelList"/>
    <dgm:cxn modelId="{F97A7E73-01F4-4487-92C1-D9279927F575}" type="presParOf" srcId="{457448C3-FFB0-46A5-B79F-E397678AD39D}" destId="{3C32DEF5-3DEA-4F5E-B48D-34A3EC17EB85}" srcOrd="4" destOrd="0" presId="urn:microsoft.com/office/officeart/2018/2/layout/IconLabelList"/>
    <dgm:cxn modelId="{18E7998E-40D3-4D5E-8E53-4BA8013EE01F}" type="presParOf" srcId="{3C32DEF5-3DEA-4F5E-B48D-34A3EC17EB85}" destId="{1EF6AC31-F26E-42E4-A2ED-528EA8B265C1}" srcOrd="0" destOrd="0" presId="urn:microsoft.com/office/officeart/2018/2/layout/IconLabelList"/>
    <dgm:cxn modelId="{64B56F0D-0FE5-41F7-91DD-75A95AE75A42}" type="presParOf" srcId="{3C32DEF5-3DEA-4F5E-B48D-34A3EC17EB85}" destId="{196D24FB-5439-4913-8D2D-1D5167D8B3A3}" srcOrd="1" destOrd="0" presId="urn:microsoft.com/office/officeart/2018/2/layout/IconLabelList"/>
    <dgm:cxn modelId="{2813DC86-B8E4-48A0-B6E5-E5613D5C9949}" type="presParOf" srcId="{3C32DEF5-3DEA-4F5E-B48D-34A3EC17EB85}" destId="{7A36928B-D244-416F-A91F-8827C9188973}" srcOrd="2" destOrd="0" presId="urn:microsoft.com/office/officeart/2018/2/layout/IconLabel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6998D7-2F1A-C541-9EF0-142DBFCFF750}" type="doc">
      <dgm:prSet loTypeId="urn:microsoft.com/office/officeart/2005/8/layout/cycle1" loCatId="" qsTypeId="urn:microsoft.com/office/officeart/2005/8/quickstyle/simple1" qsCatId="simple" csTypeId="urn:microsoft.com/office/officeart/2005/8/colors/accent1_2" csCatId="accent1" phldr="1"/>
      <dgm:spPr/>
      <dgm:t>
        <a:bodyPr/>
        <a:lstStyle/>
        <a:p>
          <a:endParaRPr lang="en-US"/>
        </a:p>
      </dgm:t>
    </dgm:pt>
    <dgm:pt modelId="{F38A4445-374B-DC4A-AC2B-164B1AB8320F}">
      <dgm:prSet phldrT="[Text]"/>
      <dgm:spPr/>
      <dgm:t>
        <a:bodyPr/>
        <a:lstStyle/>
        <a:p>
          <a:r>
            <a:rPr lang="en-US" b="1" dirty="0"/>
            <a:t>Planning</a:t>
          </a:r>
        </a:p>
      </dgm:t>
    </dgm:pt>
    <dgm:pt modelId="{C8B3DD9D-C272-3B4C-882A-B8A7C218B0C6}" type="parTrans" cxnId="{7039794D-B1C6-684B-A41A-4DDF5F95B362}">
      <dgm:prSet/>
      <dgm:spPr/>
      <dgm:t>
        <a:bodyPr/>
        <a:lstStyle/>
        <a:p>
          <a:endParaRPr lang="en-US"/>
        </a:p>
      </dgm:t>
    </dgm:pt>
    <dgm:pt modelId="{AE438A92-6E74-5B4D-B6DE-176A81D1BEE5}" type="sibTrans" cxnId="{7039794D-B1C6-684B-A41A-4DDF5F95B362}">
      <dgm:prSet/>
      <dgm:spPr/>
      <dgm:t>
        <a:bodyPr/>
        <a:lstStyle/>
        <a:p>
          <a:endParaRPr lang="en-US"/>
        </a:p>
      </dgm:t>
    </dgm:pt>
    <dgm:pt modelId="{0158159E-CB17-A149-8DAD-1305DFA78051}">
      <dgm:prSet phldrT="[Text]" custT="1"/>
      <dgm:spPr/>
      <dgm:t>
        <a:bodyPr/>
        <a:lstStyle/>
        <a:p>
          <a:r>
            <a:rPr lang="en-US" sz="2000" b="1" dirty="0"/>
            <a:t>Implementation</a:t>
          </a:r>
        </a:p>
      </dgm:t>
    </dgm:pt>
    <dgm:pt modelId="{CA435A84-A3D0-E046-9FD5-64A483B548F1}" type="parTrans" cxnId="{ED11B782-4A32-EB46-980A-5626EBACBB7F}">
      <dgm:prSet/>
      <dgm:spPr/>
      <dgm:t>
        <a:bodyPr/>
        <a:lstStyle/>
        <a:p>
          <a:endParaRPr lang="en-US"/>
        </a:p>
      </dgm:t>
    </dgm:pt>
    <dgm:pt modelId="{FD9288D3-3E96-1948-ABA9-53309D43FFDB}" type="sibTrans" cxnId="{ED11B782-4A32-EB46-980A-5626EBACBB7F}">
      <dgm:prSet/>
      <dgm:spPr/>
      <dgm:t>
        <a:bodyPr/>
        <a:lstStyle/>
        <a:p>
          <a:endParaRPr lang="en-US"/>
        </a:p>
      </dgm:t>
    </dgm:pt>
    <dgm:pt modelId="{0F2D3F26-1B9C-984D-A72E-035A62CDB424}">
      <dgm:prSet phldrT="[Text]"/>
      <dgm:spPr/>
      <dgm:t>
        <a:bodyPr/>
        <a:lstStyle/>
        <a:p>
          <a:r>
            <a:rPr lang="en-US" b="1" dirty="0"/>
            <a:t>Sustainment</a:t>
          </a:r>
        </a:p>
      </dgm:t>
    </dgm:pt>
    <dgm:pt modelId="{A941C151-4324-D744-9654-22731F4D2EB2}" type="parTrans" cxnId="{38E21A77-6664-AA49-AF7B-78F73DBFC34A}">
      <dgm:prSet/>
      <dgm:spPr/>
      <dgm:t>
        <a:bodyPr/>
        <a:lstStyle/>
        <a:p>
          <a:endParaRPr lang="en-US"/>
        </a:p>
      </dgm:t>
    </dgm:pt>
    <dgm:pt modelId="{BE2400CD-E3DA-C04F-8035-5CBF846F4B34}" type="sibTrans" cxnId="{38E21A77-6664-AA49-AF7B-78F73DBFC34A}">
      <dgm:prSet/>
      <dgm:spPr/>
      <dgm:t>
        <a:bodyPr/>
        <a:lstStyle/>
        <a:p>
          <a:endParaRPr lang="en-US"/>
        </a:p>
      </dgm:t>
    </dgm:pt>
    <dgm:pt modelId="{BFCA6A60-BBB1-F94A-A3E8-ECB27C1220C0}" type="pres">
      <dgm:prSet presAssocID="{856998D7-2F1A-C541-9EF0-142DBFCFF750}" presName="cycle" presStyleCnt="0">
        <dgm:presLayoutVars>
          <dgm:dir/>
          <dgm:resizeHandles val="exact"/>
        </dgm:presLayoutVars>
      </dgm:prSet>
      <dgm:spPr/>
    </dgm:pt>
    <dgm:pt modelId="{444BDD57-AD54-C541-AA5E-6EE2C8646278}" type="pres">
      <dgm:prSet presAssocID="{F38A4445-374B-DC4A-AC2B-164B1AB8320F}" presName="dummy" presStyleCnt="0"/>
      <dgm:spPr/>
    </dgm:pt>
    <dgm:pt modelId="{0D7D5E27-1927-F94C-97BB-72A7D3442FC4}" type="pres">
      <dgm:prSet presAssocID="{F38A4445-374B-DC4A-AC2B-164B1AB8320F}" presName="node" presStyleLbl="revTx" presStyleIdx="0" presStyleCnt="3" custScaleY="37071">
        <dgm:presLayoutVars>
          <dgm:bulletEnabled val="1"/>
        </dgm:presLayoutVars>
      </dgm:prSet>
      <dgm:spPr/>
    </dgm:pt>
    <dgm:pt modelId="{2F3EB4CB-6840-A949-A9AD-74BF05C0EEA4}" type="pres">
      <dgm:prSet presAssocID="{AE438A92-6E74-5B4D-B6DE-176A81D1BEE5}" presName="sibTrans" presStyleLbl="node1" presStyleIdx="0" presStyleCnt="3"/>
      <dgm:spPr/>
    </dgm:pt>
    <dgm:pt modelId="{53F8387B-FE42-104B-95F7-444A38FA8AAE}" type="pres">
      <dgm:prSet presAssocID="{0158159E-CB17-A149-8DAD-1305DFA78051}" presName="dummy" presStyleCnt="0"/>
      <dgm:spPr/>
    </dgm:pt>
    <dgm:pt modelId="{44CA6628-EA4B-C541-8504-8727D2DB4419}" type="pres">
      <dgm:prSet presAssocID="{0158159E-CB17-A149-8DAD-1305DFA78051}" presName="node" presStyleLbl="revTx" presStyleIdx="1" presStyleCnt="3" custScaleX="128357" custScaleY="65522">
        <dgm:presLayoutVars>
          <dgm:bulletEnabled val="1"/>
        </dgm:presLayoutVars>
      </dgm:prSet>
      <dgm:spPr/>
    </dgm:pt>
    <dgm:pt modelId="{E21B3BA1-B23B-FC45-8311-C05DC491147B}" type="pres">
      <dgm:prSet presAssocID="{FD9288D3-3E96-1948-ABA9-53309D43FFDB}" presName="sibTrans" presStyleLbl="node1" presStyleIdx="1" presStyleCnt="3"/>
      <dgm:spPr/>
    </dgm:pt>
    <dgm:pt modelId="{1B8449E5-B802-3746-9579-BB5E92139028}" type="pres">
      <dgm:prSet presAssocID="{0F2D3F26-1B9C-984D-A72E-035A62CDB424}" presName="dummy" presStyleCnt="0"/>
      <dgm:spPr/>
    </dgm:pt>
    <dgm:pt modelId="{2950FF7D-9DE0-E841-80AC-2E38AD8A3598}" type="pres">
      <dgm:prSet presAssocID="{0F2D3F26-1B9C-984D-A72E-035A62CDB424}" presName="node" presStyleLbl="revTx" presStyleIdx="2" presStyleCnt="3" custScaleY="47584" custRadScaleRad="93810" custRadScaleInc="-2540">
        <dgm:presLayoutVars>
          <dgm:bulletEnabled val="1"/>
        </dgm:presLayoutVars>
      </dgm:prSet>
      <dgm:spPr/>
    </dgm:pt>
    <dgm:pt modelId="{4FFB1515-199B-DC4A-B008-72A794FBFE7C}" type="pres">
      <dgm:prSet presAssocID="{BE2400CD-E3DA-C04F-8035-5CBF846F4B34}" presName="sibTrans" presStyleLbl="node1" presStyleIdx="2" presStyleCnt="3"/>
      <dgm:spPr/>
    </dgm:pt>
  </dgm:ptLst>
  <dgm:cxnLst>
    <dgm:cxn modelId="{99B5E633-3B1F-734F-8886-AD5E9B6F71E5}" type="presOf" srcId="{856998D7-2F1A-C541-9EF0-142DBFCFF750}" destId="{BFCA6A60-BBB1-F94A-A3E8-ECB27C1220C0}" srcOrd="0" destOrd="0" presId="urn:microsoft.com/office/officeart/2005/8/layout/cycle1"/>
    <dgm:cxn modelId="{F32ACA4A-4E73-A240-BE13-BD3ECD764FA5}" type="presOf" srcId="{0158159E-CB17-A149-8DAD-1305DFA78051}" destId="{44CA6628-EA4B-C541-8504-8727D2DB4419}" srcOrd="0" destOrd="0" presId="urn:microsoft.com/office/officeart/2005/8/layout/cycle1"/>
    <dgm:cxn modelId="{7039794D-B1C6-684B-A41A-4DDF5F95B362}" srcId="{856998D7-2F1A-C541-9EF0-142DBFCFF750}" destId="{F38A4445-374B-DC4A-AC2B-164B1AB8320F}" srcOrd="0" destOrd="0" parTransId="{C8B3DD9D-C272-3B4C-882A-B8A7C218B0C6}" sibTransId="{AE438A92-6E74-5B4D-B6DE-176A81D1BEE5}"/>
    <dgm:cxn modelId="{81C64072-7D48-D24D-B106-3EE820DA6B53}" type="presOf" srcId="{0F2D3F26-1B9C-984D-A72E-035A62CDB424}" destId="{2950FF7D-9DE0-E841-80AC-2E38AD8A3598}" srcOrd="0" destOrd="0" presId="urn:microsoft.com/office/officeart/2005/8/layout/cycle1"/>
    <dgm:cxn modelId="{A5D84B75-580C-4A49-8087-4281530EECDC}" type="presOf" srcId="{F38A4445-374B-DC4A-AC2B-164B1AB8320F}" destId="{0D7D5E27-1927-F94C-97BB-72A7D3442FC4}" srcOrd="0" destOrd="0" presId="urn:microsoft.com/office/officeart/2005/8/layout/cycle1"/>
    <dgm:cxn modelId="{66E11577-3111-9747-9697-FB403ADFAB2D}" type="presOf" srcId="{AE438A92-6E74-5B4D-B6DE-176A81D1BEE5}" destId="{2F3EB4CB-6840-A949-A9AD-74BF05C0EEA4}" srcOrd="0" destOrd="0" presId="urn:microsoft.com/office/officeart/2005/8/layout/cycle1"/>
    <dgm:cxn modelId="{38E21A77-6664-AA49-AF7B-78F73DBFC34A}" srcId="{856998D7-2F1A-C541-9EF0-142DBFCFF750}" destId="{0F2D3F26-1B9C-984D-A72E-035A62CDB424}" srcOrd="2" destOrd="0" parTransId="{A941C151-4324-D744-9654-22731F4D2EB2}" sibTransId="{BE2400CD-E3DA-C04F-8035-5CBF846F4B34}"/>
    <dgm:cxn modelId="{8E703780-2A22-B34D-8874-A189DB4463A7}" type="presOf" srcId="{BE2400CD-E3DA-C04F-8035-5CBF846F4B34}" destId="{4FFB1515-199B-DC4A-B008-72A794FBFE7C}" srcOrd="0" destOrd="0" presId="urn:microsoft.com/office/officeart/2005/8/layout/cycle1"/>
    <dgm:cxn modelId="{ED11B782-4A32-EB46-980A-5626EBACBB7F}" srcId="{856998D7-2F1A-C541-9EF0-142DBFCFF750}" destId="{0158159E-CB17-A149-8DAD-1305DFA78051}" srcOrd="1" destOrd="0" parTransId="{CA435A84-A3D0-E046-9FD5-64A483B548F1}" sibTransId="{FD9288D3-3E96-1948-ABA9-53309D43FFDB}"/>
    <dgm:cxn modelId="{001F2BF0-1B4B-0B43-BAF9-9E0CDC81D761}" type="presOf" srcId="{FD9288D3-3E96-1948-ABA9-53309D43FFDB}" destId="{E21B3BA1-B23B-FC45-8311-C05DC491147B}" srcOrd="0" destOrd="0" presId="urn:microsoft.com/office/officeart/2005/8/layout/cycle1"/>
    <dgm:cxn modelId="{DE9F5AA2-4133-3143-ACF9-98732438EB26}" type="presParOf" srcId="{BFCA6A60-BBB1-F94A-A3E8-ECB27C1220C0}" destId="{444BDD57-AD54-C541-AA5E-6EE2C8646278}" srcOrd="0" destOrd="0" presId="urn:microsoft.com/office/officeart/2005/8/layout/cycle1"/>
    <dgm:cxn modelId="{B0C4DE85-332B-B548-BE29-AE1873B82506}" type="presParOf" srcId="{BFCA6A60-BBB1-F94A-A3E8-ECB27C1220C0}" destId="{0D7D5E27-1927-F94C-97BB-72A7D3442FC4}" srcOrd="1" destOrd="0" presId="urn:microsoft.com/office/officeart/2005/8/layout/cycle1"/>
    <dgm:cxn modelId="{F8A529DA-75A9-FE4E-A30E-203005EF97AA}" type="presParOf" srcId="{BFCA6A60-BBB1-F94A-A3E8-ECB27C1220C0}" destId="{2F3EB4CB-6840-A949-A9AD-74BF05C0EEA4}" srcOrd="2" destOrd="0" presId="urn:microsoft.com/office/officeart/2005/8/layout/cycle1"/>
    <dgm:cxn modelId="{34ADA1BE-FF63-4F48-8D87-A048F8D9E104}" type="presParOf" srcId="{BFCA6A60-BBB1-F94A-A3E8-ECB27C1220C0}" destId="{53F8387B-FE42-104B-95F7-444A38FA8AAE}" srcOrd="3" destOrd="0" presId="urn:microsoft.com/office/officeart/2005/8/layout/cycle1"/>
    <dgm:cxn modelId="{74F73976-2372-8240-816B-398F8216A87C}" type="presParOf" srcId="{BFCA6A60-BBB1-F94A-A3E8-ECB27C1220C0}" destId="{44CA6628-EA4B-C541-8504-8727D2DB4419}" srcOrd="4" destOrd="0" presId="urn:microsoft.com/office/officeart/2005/8/layout/cycle1"/>
    <dgm:cxn modelId="{E8F21B8B-0D63-B34C-83A0-2B6B58527927}" type="presParOf" srcId="{BFCA6A60-BBB1-F94A-A3E8-ECB27C1220C0}" destId="{E21B3BA1-B23B-FC45-8311-C05DC491147B}" srcOrd="5" destOrd="0" presId="urn:microsoft.com/office/officeart/2005/8/layout/cycle1"/>
    <dgm:cxn modelId="{3AE505E8-E14C-F94D-8FDF-210F5F7716D3}" type="presParOf" srcId="{BFCA6A60-BBB1-F94A-A3E8-ECB27C1220C0}" destId="{1B8449E5-B802-3746-9579-BB5E92139028}" srcOrd="6" destOrd="0" presId="urn:microsoft.com/office/officeart/2005/8/layout/cycle1"/>
    <dgm:cxn modelId="{6EC6681E-8AEA-734E-B6F8-5E09DA365C06}" type="presParOf" srcId="{BFCA6A60-BBB1-F94A-A3E8-ECB27C1220C0}" destId="{2950FF7D-9DE0-E841-80AC-2E38AD8A3598}" srcOrd="7" destOrd="0" presId="urn:microsoft.com/office/officeart/2005/8/layout/cycle1"/>
    <dgm:cxn modelId="{869C165C-108B-2247-9B87-073B2D2C0329}" type="presParOf" srcId="{BFCA6A60-BBB1-F94A-A3E8-ECB27C1220C0}" destId="{4FFB1515-199B-DC4A-B008-72A794FBFE7C}" srcOrd="8"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9F6CFB3-A48F-41FB-8AA9-0AF273044E3D}"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053DFFC4-9A84-4F44-824F-C1A57E0A32A4}">
      <dgm:prSet/>
      <dgm:spPr/>
      <dgm:t>
        <a:bodyPr/>
        <a:lstStyle/>
        <a:p>
          <a:pPr>
            <a:lnSpc>
              <a:spcPct val="100000"/>
            </a:lnSpc>
            <a:defRPr b="1"/>
          </a:pPr>
          <a:r>
            <a:rPr lang="en-US" b="1" u="sng" dirty="0"/>
            <a:t>Refine and update</a:t>
          </a:r>
          <a:endParaRPr lang="en-US" u="sng" dirty="0"/>
        </a:p>
      </dgm:t>
    </dgm:pt>
    <dgm:pt modelId="{115368C0-079E-4DFD-B776-A95C7A61FB3D}" type="parTrans" cxnId="{2D521DA4-E32C-4B13-8CDA-E805968A2B64}">
      <dgm:prSet/>
      <dgm:spPr/>
      <dgm:t>
        <a:bodyPr/>
        <a:lstStyle/>
        <a:p>
          <a:endParaRPr lang="en-US"/>
        </a:p>
      </dgm:t>
    </dgm:pt>
    <dgm:pt modelId="{A690A3EF-5DB2-42DB-9D03-CAB02BC30132}" type="sibTrans" cxnId="{2D521DA4-E32C-4B13-8CDA-E805968A2B64}">
      <dgm:prSet/>
      <dgm:spPr/>
      <dgm:t>
        <a:bodyPr/>
        <a:lstStyle/>
        <a:p>
          <a:endParaRPr lang="en-US"/>
        </a:p>
      </dgm:t>
    </dgm:pt>
    <dgm:pt modelId="{0A7A8D68-168C-4BAA-A465-38ED37DFA922}">
      <dgm:prSet custT="1"/>
      <dgm:spPr/>
      <dgm:t>
        <a:bodyPr/>
        <a:lstStyle/>
        <a:p>
          <a:pPr>
            <a:lnSpc>
              <a:spcPct val="100000"/>
            </a:lnSpc>
            <a:buFont typeface="Arial" panose="020B0604020202020204" pitchFamily="34" charset="0"/>
            <a:buNone/>
          </a:pPr>
          <a:r>
            <a:rPr lang="en-US" sz="2400" dirty="0"/>
            <a:t>-User testing</a:t>
          </a:r>
        </a:p>
      </dgm:t>
    </dgm:pt>
    <dgm:pt modelId="{33DBDF3C-1058-4A12-94FD-463552775C4F}" type="parTrans" cxnId="{685611B7-99AB-45FF-986B-0BF86B1DE7FE}">
      <dgm:prSet/>
      <dgm:spPr/>
      <dgm:t>
        <a:bodyPr/>
        <a:lstStyle/>
        <a:p>
          <a:endParaRPr lang="en-US"/>
        </a:p>
      </dgm:t>
    </dgm:pt>
    <dgm:pt modelId="{A8BCF6A5-AF4E-43D0-B928-67B391323871}" type="sibTrans" cxnId="{685611B7-99AB-45FF-986B-0BF86B1DE7FE}">
      <dgm:prSet/>
      <dgm:spPr/>
      <dgm:t>
        <a:bodyPr/>
        <a:lstStyle/>
        <a:p>
          <a:endParaRPr lang="en-US"/>
        </a:p>
      </dgm:t>
    </dgm:pt>
    <dgm:pt modelId="{ECDB8D3A-0BE7-49F5-9E6E-7C1430C25087}">
      <dgm:prSet custT="1"/>
      <dgm:spPr/>
      <dgm:t>
        <a:bodyPr/>
        <a:lstStyle/>
        <a:p>
          <a:pPr>
            <a:lnSpc>
              <a:spcPct val="100000"/>
            </a:lnSpc>
            <a:buFont typeface="Arial" panose="020B0604020202020204" pitchFamily="34" charset="0"/>
            <a:buNone/>
          </a:pPr>
          <a:r>
            <a:rPr lang="en-US" sz="2400" dirty="0"/>
            <a:t>-Additional ‘bells and whistles’</a:t>
          </a:r>
        </a:p>
      </dgm:t>
    </dgm:pt>
    <dgm:pt modelId="{3DD75314-A53C-48F9-AA15-4984B81BE840}" type="parTrans" cxnId="{85A5BD55-61F2-48AE-AB05-81C1DC0E037A}">
      <dgm:prSet/>
      <dgm:spPr/>
      <dgm:t>
        <a:bodyPr/>
        <a:lstStyle/>
        <a:p>
          <a:endParaRPr lang="en-US"/>
        </a:p>
      </dgm:t>
    </dgm:pt>
    <dgm:pt modelId="{5708F5A5-2E4F-473B-80B4-8E060075AABF}" type="sibTrans" cxnId="{85A5BD55-61F2-48AE-AB05-81C1DC0E037A}">
      <dgm:prSet/>
      <dgm:spPr/>
      <dgm:t>
        <a:bodyPr/>
        <a:lstStyle/>
        <a:p>
          <a:endParaRPr lang="en-US"/>
        </a:p>
      </dgm:t>
    </dgm:pt>
    <dgm:pt modelId="{BF4B9195-7E47-4FCC-95CB-C189E2849FF6}">
      <dgm:prSet/>
      <dgm:spPr/>
      <dgm:t>
        <a:bodyPr/>
        <a:lstStyle/>
        <a:p>
          <a:pPr>
            <a:lnSpc>
              <a:spcPct val="100000"/>
            </a:lnSpc>
            <a:defRPr b="1"/>
          </a:pPr>
          <a:r>
            <a:rPr lang="en-US" b="1" u="sng" dirty="0"/>
            <a:t>Evaluate use and impact</a:t>
          </a:r>
          <a:endParaRPr lang="en-US" u="sng" dirty="0"/>
        </a:p>
      </dgm:t>
    </dgm:pt>
    <dgm:pt modelId="{3B05F81E-28B3-4B9E-B52B-2B9774E2D788}" type="parTrans" cxnId="{CD331E74-5C8E-4E15-AFAD-1C696E109740}">
      <dgm:prSet/>
      <dgm:spPr/>
      <dgm:t>
        <a:bodyPr/>
        <a:lstStyle/>
        <a:p>
          <a:endParaRPr lang="en-US"/>
        </a:p>
      </dgm:t>
    </dgm:pt>
    <dgm:pt modelId="{C836BC81-D7E2-4DCD-817B-F6A34BE95790}" type="sibTrans" cxnId="{CD331E74-5C8E-4E15-AFAD-1C696E109740}">
      <dgm:prSet/>
      <dgm:spPr/>
      <dgm:t>
        <a:bodyPr/>
        <a:lstStyle/>
        <a:p>
          <a:endParaRPr lang="en-US"/>
        </a:p>
      </dgm:t>
    </dgm:pt>
    <dgm:pt modelId="{720BC242-F91A-446E-B53F-A5ADE3A6A86F}">
      <dgm:prSet custT="1"/>
      <dgm:spPr/>
      <dgm:t>
        <a:bodyPr/>
        <a:lstStyle/>
        <a:p>
          <a:pPr marL="0">
            <a:lnSpc>
              <a:spcPct val="100000"/>
            </a:lnSpc>
          </a:pPr>
          <a:r>
            <a:rPr lang="en-US" sz="2400" dirty="0"/>
            <a:t>-Diverse settings</a:t>
          </a:r>
        </a:p>
      </dgm:t>
    </dgm:pt>
    <dgm:pt modelId="{974200D2-BAD6-430B-BE22-17B7C5A52955}" type="parTrans" cxnId="{FF2A6750-9DA2-4DA3-B8C6-5D79B1DA1FA5}">
      <dgm:prSet/>
      <dgm:spPr/>
      <dgm:t>
        <a:bodyPr/>
        <a:lstStyle/>
        <a:p>
          <a:endParaRPr lang="en-US"/>
        </a:p>
      </dgm:t>
    </dgm:pt>
    <dgm:pt modelId="{96DD8222-A276-4C49-A4B4-56438A85296C}" type="sibTrans" cxnId="{FF2A6750-9DA2-4DA3-B8C6-5D79B1DA1FA5}">
      <dgm:prSet/>
      <dgm:spPr/>
      <dgm:t>
        <a:bodyPr/>
        <a:lstStyle/>
        <a:p>
          <a:endParaRPr lang="en-US"/>
        </a:p>
      </dgm:t>
    </dgm:pt>
    <dgm:pt modelId="{2D277E4A-32BA-45A0-9B0A-CE44A2A84446}">
      <dgm:prSet custT="1"/>
      <dgm:spPr/>
      <dgm:t>
        <a:bodyPr/>
        <a:lstStyle/>
        <a:p>
          <a:pPr marL="0" indent="0">
            <a:lnSpc>
              <a:spcPct val="100000"/>
            </a:lnSpc>
            <a:tabLst>
              <a:tab pos="4337050" algn="l"/>
            </a:tabLst>
          </a:pPr>
          <a:r>
            <a:rPr lang="en-US" sz="2400" dirty="0"/>
            <a:t>-Different conditions, varying facilitation</a:t>
          </a:r>
        </a:p>
      </dgm:t>
    </dgm:pt>
    <dgm:pt modelId="{932200A2-90B2-45F7-97D0-95029F478105}" type="parTrans" cxnId="{BE2EC205-243F-4209-A494-B3ABC27DCC70}">
      <dgm:prSet/>
      <dgm:spPr/>
      <dgm:t>
        <a:bodyPr/>
        <a:lstStyle/>
        <a:p>
          <a:endParaRPr lang="en-US"/>
        </a:p>
      </dgm:t>
    </dgm:pt>
    <dgm:pt modelId="{2E31790F-8B01-43E9-94E3-B86556A1098C}" type="sibTrans" cxnId="{BE2EC205-243F-4209-A494-B3ABC27DCC70}">
      <dgm:prSet/>
      <dgm:spPr/>
      <dgm:t>
        <a:bodyPr/>
        <a:lstStyle/>
        <a:p>
          <a:endParaRPr lang="en-US"/>
        </a:p>
      </dgm:t>
    </dgm:pt>
    <dgm:pt modelId="{793EFDFA-59E6-405D-871D-5219FD5CC4BE}" type="pres">
      <dgm:prSet presAssocID="{F9F6CFB3-A48F-41FB-8AA9-0AF273044E3D}" presName="root" presStyleCnt="0">
        <dgm:presLayoutVars>
          <dgm:dir/>
          <dgm:resizeHandles val="exact"/>
        </dgm:presLayoutVars>
      </dgm:prSet>
      <dgm:spPr/>
    </dgm:pt>
    <dgm:pt modelId="{C1FD65DA-D5F7-4C01-A0E5-C3475BA060DB}" type="pres">
      <dgm:prSet presAssocID="{053DFFC4-9A84-4F44-824F-C1A57E0A32A4}" presName="compNode" presStyleCnt="0"/>
      <dgm:spPr/>
    </dgm:pt>
    <dgm:pt modelId="{BE5D8551-89C8-4BB2-BFA5-0980893A5EEE}" type="pres">
      <dgm:prSet presAssocID="{053DFFC4-9A84-4F44-824F-C1A57E0A32A4}" presName="iconRect" presStyleLbl="node1" presStyleIdx="0" presStyleCnt="2"/>
      <dgm:spPr/>
    </dgm:pt>
    <dgm:pt modelId="{033BB84B-F1CA-40A8-A11C-2E641B704A0D}" type="pres">
      <dgm:prSet presAssocID="{053DFFC4-9A84-4F44-824F-C1A57E0A32A4}" presName="iconSpace" presStyleCnt="0"/>
      <dgm:spPr/>
    </dgm:pt>
    <dgm:pt modelId="{4BF38053-2F8B-43BC-9EEF-DCB7993B10A9}" type="pres">
      <dgm:prSet presAssocID="{053DFFC4-9A84-4F44-824F-C1A57E0A32A4}" presName="parTx" presStyleLbl="revTx" presStyleIdx="0" presStyleCnt="4">
        <dgm:presLayoutVars>
          <dgm:chMax val="0"/>
          <dgm:chPref val="0"/>
        </dgm:presLayoutVars>
      </dgm:prSet>
      <dgm:spPr/>
    </dgm:pt>
    <dgm:pt modelId="{EBF03007-03BA-429B-9C3A-A158AC5ADC04}" type="pres">
      <dgm:prSet presAssocID="{053DFFC4-9A84-4F44-824F-C1A57E0A32A4}" presName="txSpace" presStyleCnt="0"/>
      <dgm:spPr/>
    </dgm:pt>
    <dgm:pt modelId="{7737718F-662C-4FC3-8A1A-4943D319427E}" type="pres">
      <dgm:prSet presAssocID="{053DFFC4-9A84-4F44-824F-C1A57E0A32A4}" presName="desTx" presStyleLbl="revTx" presStyleIdx="1" presStyleCnt="4" custLinFactNeighborY="-13928">
        <dgm:presLayoutVars/>
      </dgm:prSet>
      <dgm:spPr/>
    </dgm:pt>
    <dgm:pt modelId="{C1F111F2-CD2A-48D1-A99B-A457B4821DFB}" type="pres">
      <dgm:prSet presAssocID="{A690A3EF-5DB2-42DB-9D03-CAB02BC30132}" presName="sibTrans" presStyleCnt="0"/>
      <dgm:spPr/>
    </dgm:pt>
    <dgm:pt modelId="{A87A3A73-9D9C-4494-AD68-05ECF5019FA0}" type="pres">
      <dgm:prSet presAssocID="{BF4B9195-7E47-4FCC-95CB-C189E2849FF6}" presName="compNode" presStyleCnt="0"/>
      <dgm:spPr/>
    </dgm:pt>
    <dgm:pt modelId="{8F655087-7640-4F90-84F2-EF2BE537AD6B}" type="pres">
      <dgm:prSet presAssocID="{BF4B9195-7E47-4FCC-95CB-C189E2849FF6}" presName="iconRect" presStyleLbl="node1" presStyleIdx="1"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roup"/>
        </a:ext>
      </dgm:extLst>
    </dgm:pt>
    <dgm:pt modelId="{59D2D01D-303D-40D5-976D-330A2FE083D3}" type="pres">
      <dgm:prSet presAssocID="{BF4B9195-7E47-4FCC-95CB-C189E2849FF6}" presName="iconSpace" presStyleCnt="0"/>
      <dgm:spPr/>
    </dgm:pt>
    <dgm:pt modelId="{41824372-676F-410F-A1F9-48BC64C72B54}" type="pres">
      <dgm:prSet presAssocID="{BF4B9195-7E47-4FCC-95CB-C189E2849FF6}" presName="parTx" presStyleLbl="revTx" presStyleIdx="2" presStyleCnt="4">
        <dgm:presLayoutVars>
          <dgm:chMax val="0"/>
          <dgm:chPref val="0"/>
        </dgm:presLayoutVars>
      </dgm:prSet>
      <dgm:spPr/>
    </dgm:pt>
    <dgm:pt modelId="{293B32E5-B103-40A8-BACC-2F9D252A72B3}" type="pres">
      <dgm:prSet presAssocID="{BF4B9195-7E47-4FCC-95CB-C189E2849FF6}" presName="txSpace" presStyleCnt="0"/>
      <dgm:spPr/>
    </dgm:pt>
    <dgm:pt modelId="{111E6153-FCE1-46AA-85A7-B2EFA4346250}" type="pres">
      <dgm:prSet presAssocID="{BF4B9195-7E47-4FCC-95CB-C189E2849FF6}" presName="desTx" presStyleLbl="revTx" presStyleIdx="3" presStyleCnt="4" custScaleX="126843" custLinFactNeighborX="13267" custLinFactNeighborY="-12187">
        <dgm:presLayoutVars/>
      </dgm:prSet>
      <dgm:spPr/>
    </dgm:pt>
  </dgm:ptLst>
  <dgm:cxnLst>
    <dgm:cxn modelId="{BE2EC205-243F-4209-A494-B3ABC27DCC70}" srcId="{BF4B9195-7E47-4FCC-95CB-C189E2849FF6}" destId="{2D277E4A-32BA-45A0-9B0A-CE44A2A84446}" srcOrd="1" destOrd="0" parTransId="{932200A2-90B2-45F7-97D0-95029F478105}" sibTransId="{2E31790F-8B01-43E9-94E3-B86556A1098C}"/>
    <dgm:cxn modelId="{C006CF31-283C-42F2-A10E-648D5D1973B1}" type="presOf" srcId="{720BC242-F91A-446E-B53F-A5ADE3A6A86F}" destId="{111E6153-FCE1-46AA-85A7-B2EFA4346250}" srcOrd="0" destOrd="0" presId="urn:microsoft.com/office/officeart/2018/2/layout/IconLabelDescriptionList"/>
    <dgm:cxn modelId="{FF2A6750-9DA2-4DA3-B8C6-5D79B1DA1FA5}" srcId="{BF4B9195-7E47-4FCC-95CB-C189E2849FF6}" destId="{720BC242-F91A-446E-B53F-A5ADE3A6A86F}" srcOrd="0" destOrd="0" parTransId="{974200D2-BAD6-430B-BE22-17B7C5A52955}" sibTransId="{96DD8222-A276-4C49-A4B4-56438A85296C}"/>
    <dgm:cxn modelId="{751F8173-4CF9-417C-BF1F-CAAD56BE01D6}" type="presOf" srcId="{0A7A8D68-168C-4BAA-A465-38ED37DFA922}" destId="{7737718F-662C-4FC3-8A1A-4943D319427E}" srcOrd="0" destOrd="0" presId="urn:microsoft.com/office/officeart/2018/2/layout/IconLabelDescriptionList"/>
    <dgm:cxn modelId="{CD331E74-5C8E-4E15-AFAD-1C696E109740}" srcId="{F9F6CFB3-A48F-41FB-8AA9-0AF273044E3D}" destId="{BF4B9195-7E47-4FCC-95CB-C189E2849FF6}" srcOrd="1" destOrd="0" parTransId="{3B05F81E-28B3-4B9E-B52B-2B9774E2D788}" sibTransId="{C836BC81-D7E2-4DCD-817B-F6A34BE95790}"/>
    <dgm:cxn modelId="{85A5BD55-61F2-48AE-AB05-81C1DC0E037A}" srcId="{053DFFC4-9A84-4F44-824F-C1A57E0A32A4}" destId="{ECDB8D3A-0BE7-49F5-9E6E-7C1430C25087}" srcOrd="1" destOrd="0" parTransId="{3DD75314-A53C-48F9-AA15-4984B81BE840}" sibTransId="{5708F5A5-2E4F-473B-80B4-8E060075AABF}"/>
    <dgm:cxn modelId="{82780D86-6B32-4BB7-A4F3-AF2BC37759D2}" type="presOf" srcId="{BF4B9195-7E47-4FCC-95CB-C189E2849FF6}" destId="{41824372-676F-410F-A1F9-48BC64C72B54}" srcOrd="0" destOrd="0" presId="urn:microsoft.com/office/officeart/2018/2/layout/IconLabelDescriptionList"/>
    <dgm:cxn modelId="{6F9A478B-D33D-40E6-9BB4-66EF1F1CACEF}" type="presOf" srcId="{F9F6CFB3-A48F-41FB-8AA9-0AF273044E3D}" destId="{793EFDFA-59E6-405D-871D-5219FD5CC4BE}" srcOrd="0" destOrd="0" presId="urn:microsoft.com/office/officeart/2018/2/layout/IconLabelDescriptionList"/>
    <dgm:cxn modelId="{D4BA8591-9DA6-4F67-9395-6E8CC7A8BB60}" type="presOf" srcId="{ECDB8D3A-0BE7-49F5-9E6E-7C1430C25087}" destId="{7737718F-662C-4FC3-8A1A-4943D319427E}" srcOrd="0" destOrd="1" presId="urn:microsoft.com/office/officeart/2018/2/layout/IconLabelDescriptionList"/>
    <dgm:cxn modelId="{2D521DA4-E32C-4B13-8CDA-E805968A2B64}" srcId="{F9F6CFB3-A48F-41FB-8AA9-0AF273044E3D}" destId="{053DFFC4-9A84-4F44-824F-C1A57E0A32A4}" srcOrd="0" destOrd="0" parTransId="{115368C0-079E-4DFD-B776-A95C7A61FB3D}" sibTransId="{A690A3EF-5DB2-42DB-9D03-CAB02BC30132}"/>
    <dgm:cxn modelId="{685611B7-99AB-45FF-986B-0BF86B1DE7FE}" srcId="{053DFFC4-9A84-4F44-824F-C1A57E0A32A4}" destId="{0A7A8D68-168C-4BAA-A465-38ED37DFA922}" srcOrd="0" destOrd="0" parTransId="{33DBDF3C-1058-4A12-94FD-463552775C4F}" sibTransId="{A8BCF6A5-AF4E-43D0-B928-67B391323871}"/>
    <dgm:cxn modelId="{EB705FCA-101B-403C-8EF5-C78E0514F4C2}" type="presOf" srcId="{053DFFC4-9A84-4F44-824F-C1A57E0A32A4}" destId="{4BF38053-2F8B-43BC-9EEF-DCB7993B10A9}" srcOrd="0" destOrd="0" presId="urn:microsoft.com/office/officeart/2018/2/layout/IconLabelDescriptionList"/>
    <dgm:cxn modelId="{B42B77FA-6569-4BB3-8ADA-259C299A6CAE}" type="presOf" srcId="{2D277E4A-32BA-45A0-9B0A-CE44A2A84446}" destId="{111E6153-FCE1-46AA-85A7-B2EFA4346250}" srcOrd="0" destOrd="1" presId="urn:microsoft.com/office/officeart/2018/2/layout/IconLabelDescriptionList"/>
    <dgm:cxn modelId="{2E4A91CD-70B4-409A-A654-7E5E48D65C91}" type="presParOf" srcId="{793EFDFA-59E6-405D-871D-5219FD5CC4BE}" destId="{C1FD65DA-D5F7-4C01-A0E5-C3475BA060DB}" srcOrd="0" destOrd="0" presId="urn:microsoft.com/office/officeart/2018/2/layout/IconLabelDescriptionList"/>
    <dgm:cxn modelId="{F688C0B7-3C88-4571-8146-1F6089FEC98C}" type="presParOf" srcId="{C1FD65DA-D5F7-4C01-A0E5-C3475BA060DB}" destId="{BE5D8551-89C8-4BB2-BFA5-0980893A5EEE}" srcOrd="0" destOrd="0" presId="urn:microsoft.com/office/officeart/2018/2/layout/IconLabelDescriptionList"/>
    <dgm:cxn modelId="{098369F9-A549-4671-9CB6-E0E645E6B3A9}" type="presParOf" srcId="{C1FD65DA-D5F7-4C01-A0E5-C3475BA060DB}" destId="{033BB84B-F1CA-40A8-A11C-2E641B704A0D}" srcOrd="1" destOrd="0" presId="urn:microsoft.com/office/officeart/2018/2/layout/IconLabelDescriptionList"/>
    <dgm:cxn modelId="{258108D1-B34A-4181-8F47-D54C9489447D}" type="presParOf" srcId="{C1FD65DA-D5F7-4C01-A0E5-C3475BA060DB}" destId="{4BF38053-2F8B-43BC-9EEF-DCB7993B10A9}" srcOrd="2" destOrd="0" presId="urn:microsoft.com/office/officeart/2018/2/layout/IconLabelDescriptionList"/>
    <dgm:cxn modelId="{11D0F4A9-9F56-4B25-A48D-5F54FF3714A1}" type="presParOf" srcId="{C1FD65DA-D5F7-4C01-A0E5-C3475BA060DB}" destId="{EBF03007-03BA-429B-9C3A-A158AC5ADC04}" srcOrd="3" destOrd="0" presId="urn:microsoft.com/office/officeart/2018/2/layout/IconLabelDescriptionList"/>
    <dgm:cxn modelId="{10B4FFEE-DC5C-4A5F-9825-0C4E795D4D24}" type="presParOf" srcId="{C1FD65DA-D5F7-4C01-A0E5-C3475BA060DB}" destId="{7737718F-662C-4FC3-8A1A-4943D319427E}" srcOrd="4" destOrd="0" presId="urn:microsoft.com/office/officeart/2018/2/layout/IconLabelDescriptionList"/>
    <dgm:cxn modelId="{107FFFD4-E0A7-40CA-AEE6-204B879BB5D5}" type="presParOf" srcId="{793EFDFA-59E6-405D-871D-5219FD5CC4BE}" destId="{C1F111F2-CD2A-48D1-A99B-A457B4821DFB}" srcOrd="1" destOrd="0" presId="urn:microsoft.com/office/officeart/2018/2/layout/IconLabelDescriptionList"/>
    <dgm:cxn modelId="{D2B63AE5-C4B2-4DB0-9B49-C56BCFCD3A2B}" type="presParOf" srcId="{793EFDFA-59E6-405D-871D-5219FD5CC4BE}" destId="{A87A3A73-9D9C-4494-AD68-05ECF5019FA0}" srcOrd="2" destOrd="0" presId="urn:microsoft.com/office/officeart/2018/2/layout/IconLabelDescriptionList"/>
    <dgm:cxn modelId="{CC128388-6920-48B5-ACB5-2F3A0DED16D6}" type="presParOf" srcId="{A87A3A73-9D9C-4494-AD68-05ECF5019FA0}" destId="{8F655087-7640-4F90-84F2-EF2BE537AD6B}" srcOrd="0" destOrd="0" presId="urn:microsoft.com/office/officeart/2018/2/layout/IconLabelDescriptionList"/>
    <dgm:cxn modelId="{E63C896D-E27D-4929-BCEF-CFCF9C3D5FA3}" type="presParOf" srcId="{A87A3A73-9D9C-4494-AD68-05ECF5019FA0}" destId="{59D2D01D-303D-40D5-976D-330A2FE083D3}" srcOrd="1" destOrd="0" presId="urn:microsoft.com/office/officeart/2018/2/layout/IconLabelDescriptionList"/>
    <dgm:cxn modelId="{00B92F7D-6D7E-4EF7-9E52-925DE4287E9B}" type="presParOf" srcId="{A87A3A73-9D9C-4494-AD68-05ECF5019FA0}" destId="{41824372-676F-410F-A1F9-48BC64C72B54}" srcOrd="2" destOrd="0" presId="urn:microsoft.com/office/officeart/2018/2/layout/IconLabelDescriptionList"/>
    <dgm:cxn modelId="{3AF5029E-5FF8-4AEB-BE20-D104C22962CC}" type="presParOf" srcId="{A87A3A73-9D9C-4494-AD68-05ECF5019FA0}" destId="{293B32E5-B103-40A8-BACC-2F9D252A72B3}" srcOrd="3" destOrd="0" presId="urn:microsoft.com/office/officeart/2018/2/layout/IconLabelDescriptionList"/>
    <dgm:cxn modelId="{4A125FFF-8FF3-4537-BDE0-2480E277A59B}" type="presParOf" srcId="{A87A3A73-9D9C-4494-AD68-05ECF5019FA0}" destId="{111E6153-FCE1-46AA-85A7-B2EFA4346250}" srcOrd="4" destOrd="0" presId="urn:microsoft.com/office/officeart/2018/2/layout/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B9442F-5699-427D-A2D3-AA461208B00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793718D-60C5-4D4E-8C64-D014BF3889CF}">
      <dgm:prSet custT="1"/>
      <dgm:spPr/>
      <dgm:t>
        <a:bodyPr/>
        <a:lstStyle/>
        <a:p>
          <a:pPr algn="l"/>
          <a:r>
            <a:rPr lang="en-US" sz="2800" b="0" dirty="0"/>
            <a:t>How might you use the iPRISM webtool?</a:t>
          </a:r>
        </a:p>
      </dgm:t>
    </dgm:pt>
    <dgm:pt modelId="{F1F36FB2-3049-4DB9-8D50-2962270623E2}" type="parTrans" cxnId="{27454570-7C3C-4922-ADE5-3F223C337F61}">
      <dgm:prSet/>
      <dgm:spPr/>
      <dgm:t>
        <a:bodyPr/>
        <a:lstStyle/>
        <a:p>
          <a:pPr algn="l"/>
          <a:endParaRPr lang="en-US" sz="2000" b="1"/>
        </a:p>
      </dgm:t>
    </dgm:pt>
    <dgm:pt modelId="{E9E6608B-D6A1-4759-A025-2C2A1045349F}" type="sibTrans" cxnId="{27454570-7C3C-4922-ADE5-3F223C337F61}">
      <dgm:prSet/>
      <dgm:spPr/>
      <dgm:t>
        <a:bodyPr/>
        <a:lstStyle/>
        <a:p>
          <a:pPr algn="l"/>
          <a:endParaRPr lang="en-US" sz="2000" b="1"/>
        </a:p>
      </dgm:t>
    </dgm:pt>
    <dgm:pt modelId="{1A385901-D4A8-41F3-A155-521AD9F5E15C}">
      <dgm:prSet custT="1"/>
      <dgm:spPr/>
      <dgm:t>
        <a:bodyPr/>
        <a:lstStyle/>
        <a:p>
          <a:pPr algn="l"/>
          <a:r>
            <a:rPr lang="en-US" sz="2800" b="0" dirty="0"/>
            <a:t>What do you see as challenges to using the iPRISM webtool?</a:t>
          </a:r>
        </a:p>
      </dgm:t>
    </dgm:pt>
    <dgm:pt modelId="{F240B0B4-8739-40E0-9EE0-BA9A6B3E97EA}" type="parTrans" cxnId="{1B6F11E5-CC98-40B5-9A9B-2D11BFB38065}">
      <dgm:prSet/>
      <dgm:spPr/>
      <dgm:t>
        <a:bodyPr/>
        <a:lstStyle/>
        <a:p>
          <a:pPr algn="l"/>
          <a:endParaRPr lang="en-US" sz="2000" b="1"/>
        </a:p>
      </dgm:t>
    </dgm:pt>
    <dgm:pt modelId="{C335C250-6A49-4E53-B706-354FD09FD24E}" type="sibTrans" cxnId="{1B6F11E5-CC98-40B5-9A9B-2D11BFB38065}">
      <dgm:prSet/>
      <dgm:spPr/>
      <dgm:t>
        <a:bodyPr/>
        <a:lstStyle/>
        <a:p>
          <a:pPr algn="l"/>
          <a:endParaRPr lang="en-US" sz="2000" b="1"/>
        </a:p>
      </dgm:t>
    </dgm:pt>
    <dgm:pt modelId="{25243BD9-2951-4D95-9309-B9A5A0A7B262}">
      <dgm:prSet custT="1"/>
      <dgm:spPr/>
      <dgm:t>
        <a:bodyPr/>
        <a:lstStyle/>
        <a:p>
          <a:pPr algn="l"/>
          <a:r>
            <a:rPr lang="en-US" sz="2800" b="0" dirty="0"/>
            <a:t>Pros/cons of using the iPRISM webtool vs current method of using TMFs?</a:t>
          </a:r>
        </a:p>
      </dgm:t>
    </dgm:pt>
    <dgm:pt modelId="{FC6B4D40-06E6-49DE-9EAF-F166C7F675F0}" type="parTrans" cxnId="{0D05F9F6-60D2-43F1-AC04-DDE6D0135E67}">
      <dgm:prSet/>
      <dgm:spPr/>
      <dgm:t>
        <a:bodyPr/>
        <a:lstStyle/>
        <a:p>
          <a:pPr algn="l"/>
          <a:endParaRPr lang="en-US" sz="2000" b="1"/>
        </a:p>
      </dgm:t>
    </dgm:pt>
    <dgm:pt modelId="{885C0196-B734-4710-A87C-FA59E093A0E8}" type="sibTrans" cxnId="{0D05F9F6-60D2-43F1-AC04-DDE6D0135E67}">
      <dgm:prSet/>
      <dgm:spPr/>
      <dgm:t>
        <a:bodyPr/>
        <a:lstStyle/>
        <a:p>
          <a:pPr algn="l"/>
          <a:endParaRPr lang="en-US" sz="2000" b="1"/>
        </a:p>
      </dgm:t>
    </dgm:pt>
    <dgm:pt modelId="{EE34106C-DF88-464D-820C-8EAA485489ED}" type="pres">
      <dgm:prSet presAssocID="{00B9442F-5699-427D-A2D3-AA461208B002}" presName="vert0" presStyleCnt="0">
        <dgm:presLayoutVars>
          <dgm:dir/>
          <dgm:animOne val="branch"/>
          <dgm:animLvl val="lvl"/>
        </dgm:presLayoutVars>
      </dgm:prSet>
      <dgm:spPr/>
    </dgm:pt>
    <dgm:pt modelId="{CB0BE1C8-0D07-B047-A861-2755E7E6DFC2}" type="pres">
      <dgm:prSet presAssocID="{C793718D-60C5-4D4E-8C64-D014BF3889CF}" presName="thickLine" presStyleLbl="alignNode1" presStyleIdx="0" presStyleCnt="3"/>
      <dgm:spPr/>
    </dgm:pt>
    <dgm:pt modelId="{32C3B1B6-5677-BD4A-9D2D-1FB525FDBB4E}" type="pres">
      <dgm:prSet presAssocID="{C793718D-60C5-4D4E-8C64-D014BF3889CF}" presName="horz1" presStyleCnt="0"/>
      <dgm:spPr/>
    </dgm:pt>
    <dgm:pt modelId="{964B745D-D090-304B-AE6D-16C37285C8F6}" type="pres">
      <dgm:prSet presAssocID="{C793718D-60C5-4D4E-8C64-D014BF3889CF}" presName="tx1" presStyleLbl="revTx" presStyleIdx="0" presStyleCnt="3"/>
      <dgm:spPr/>
    </dgm:pt>
    <dgm:pt modelId="{628D6A6D-D79F-2C47-83EB-57C3ADC15B21}" type="pres">
      <dgm:prSet presAssocID="{C793718D-60C5-4D4E-8C64-D014BF3889CF}" presName="vert1" presStyleCnt="0"/>
      <dgm:spPr/>
    </dgm:pt>
    <dgm:pt modelId="{99672EAA-E30B-A141-81DE-3DD196BAA8FA}" type="pres">
      <dgm:prSet presAssocID="{1A385901-D4A8-41F3-A155-521AD9F5E15C}" presName="thickLine" presStyleLbl="alignNode1" presStyleIdx="1" presStyleCnt="3"/>
      <dgm:spPr/>
    </dgm:pt>
    <dgm:pt modelId="{CE607871-A48B-7F41-ACFE-B9D2B36ED29B}" type="pres">
      <dgm:prSet presAssocID="{1A385901-D4A8-41F3-A155-521AD9F5E15C}" presName="horz1" presStyleCnt="0"/>
      <dgm:spPr/>
    </dgm:pt>
    <dgm:pt modelId="{CABCCC84-5FDA-1544-93AD-5C2162E64298}" type="pres">
      <dgm:prSet presAssocID="{1A385901-D4A8-41F3-A155-521AD9F5E15C}" presName="tx1" presStyleLbl="revTx" presStyleIdx="1" presStyleCnt="3"/>
      <dgm:spPr/>
    </dgm:pt>
    <dgm:pt modelId="{B552565E-7FAC-D647-A84B-75483D85E347}" type="pres">
      <dgm:prSet presAssocID="{1A385901-D4A8-41F3-A155-521AD9F5E15C}" presName="vert1" presStyleCnt="0"/>
      <dgm:spPr/>
    </dgm:pt>
    <dgm:pt modelId="{6B95BA3D-323F-B647-AE58-1311551E5AE8}" type="pres">
      <dgm:prSet presAssocID="{25243BD9-2951-4D95-9309-B9A5A0A7B262}" presName="thickLine" presStyleLbl="alignNode1" presStyleIdx="2" presStyleCnt="3"/>
      <dgm:spPr/>
    </dgm:pt>
    <dgm:pt modelId="{95AC8DC8-D19D-3E4A-8126-0378BB910D59}" type="pres">
      <dgm:prSet presAssocID="{25243BD9-2951-4D95-9309-B9A5A0A7B262}" presName="horz1" presStyleCnt="0"/>
      <dgm:spPr/>
    </dgm:pt>
    <dgm:pt modelId="{61BEE2AE-218B-264B-BDEA-17E8D48B54BD}" type="pres">
      <dgm:prSet presAssocID="{25243BD9-2951-4D95-9309-B9A5A0A7B262}" presName="tx1" presStyleLbl="revTx" presStyleIdx="2" presStyleCnt="3"/>
      <dgm:spPr/>
    </dgm:pt>
    <dgm:pt modelId="{14A65A51-5DBB-1142-B535-1A8978AC9E8D}" type="pres">
      <dgm:prSet presAssocID="{25243BD9-2951-4D95-9309-B9A5A0A7B262}" presName="vert1" presStyleCnt="0"/>
      <dgm:spPr/>
    </dgm:pt>
  </dgm:ptLst>
  <dgm:cxnLst>
    <dgm:cxn modelId="{18B44B10-7E05-DF4B-AC05-E88947911DD6}" type="presOf" srcId="{25243BD9-2951-4D95-9309-B9A5A0A7B262}" destId="{61BEE2AE-218B-264B-BDEA-17E8D48B54BD}" srcOrd="0" destOrd="0" presId="urn:microsoft.com/office/officeart/2008/layout/LinedList"/>
    <dgm:cxn modelId="{7CCA041C-6D89-694E-B56F-A2BE8F974A17}" type="presOf" srcId="{C793718D-60C5-4D4E-8C64-D014BF3889CF}" destId="{964B745D-D090-304B-AE6D-16C37285C8F6}" srcOrd="0" destOrd="0" presId="urn:microsoft.com/office/officeart/2008/layout/LinedList"/>
    <dgm:cxn modelId="{27454570-7C3C-4922-ADE5-3F223C337F61}" srcId="{00B9442F-5699-427D-A2D3-AA461208B002}" destId="{C793718D-60C5-4D4E-8C64-D014BF3889CF}" srcOrd="0" destOrd="0" parTransId="{F1F36FB2-3049-4DB9-8D50-2962270623E2}" sibTransId="{E9E6608B-D6A1-4759-A025-2C2A1045349F}"/>
    <dgm:cxn modelId="{A0975AAB-1B22-4C4E-9DF7-D7159381F90E}" type="presOf" srcId="{1A385901-D4A8-41F3-A155-521AD9F5E15C}" destId="{CABCCC84-5FDA-1544-93AD-5C2162E64298}" srcOrd="0" destOrd="0" presId="urn:microsoft.com/office/officeart/2008/layout/LinedList"/>
    <dgm:cxn modelId="{F66BF9DE-0A82-2347-9FEC-883C47A2708F}" type="presOf" srcId="{00B9442F-5699-427D-A2D3-AA461208B002}" destId="{EE34106C-DF88-464D-820C-8EAA485489ED}" srcOrd="0" destOrd="0" presId="urn:microsoft.com/office/officeart/2008/layout/LinedList"/>
    <dgm:cxn modelId="{1B6F11E5-CC98-40B5-9A9B-2D11BFB38065}" srcId="{00B9442F-5699-427D-A2D3-AA461208B002}" destId="{1A385901-D4A8-41F3-A155-521AD9F5E15C}" srcOrd="1" destOrd="0" parTransId="{F240B0B4-8739-40E0-9EE0-BA9A6B3E97EA}" sibTransId="{C335C250-6A49-4E53-B706-354FD09FD24E}"/>
    <dgm:cxn modelId="{0D05F9F6-60D2-43F1-AC04-DDE6D0135E67}" srcId="{00B9442F-5699-427D-A2D3-AA461208B002}" destId="{25243BD9-2951-4D95-9309-B9A5A0A7B262}" srcOrd="2" destOrd="0" parTransId="{FC6B4D40-06E6-49DE-9EAF-F166C7F675F0}" sibTransId="{885C0196-B734-4710-A87C-FA59E093A0E8}"/>
    <dgm:cxn modelId="{BCB942F7-CE35-DE41-931B-184F83E9CFA0}" type="presParOf" srcId="{EE34106C-DF88-464D-820C-8EAA485489ED}" destId="{CB0BE1C8-0D07-B047-A861-2755E7E6DFC2}" srcOrd="0" destOrd="0" presId="urn:microsoft.com/office/officeart/2008/layout/LinedList"/>
    <dgm:cxn modelId="{611DCB85-BD41-004F-BE77-97E5E83292A4}" type="presParOf" srcId="{EE34106C-DF88-464D-820C-8EAA485489ED}" destId="{32C3B1B6-5677-BD4A-9D2D-1FB525FDBB4E}" srcOrd="1" destOrd="0" presId="urn:microsoft.com/office/officeart/2008/layout/LinedList"/>
    <dgm:cxn modelId="{F3E1AF9A-9030-C14F-9ECE-BF8B0EC40084}" type="presParOf" srcId="{32C3B1B6-5677-BD4A-9D2D-1FB525FDBB4E}" destId="{964B745D-D090-304B-AE6D-16C37285C8F6}" srcOrd="0" destOrd="0" presId="urn:microsoft.com/office/officeart/2008/layout/LinedList"/>
    <dgm:cxn modelId="{145504E4-4043-864A-835B-69C3D4E0DEAA}" type="presParOf" srcId="{32C3B1B6-5677-BD4A-9D2D-1FB525FDBB4E}" destId="{628D6A6D-D79F-2C47-83EB-57C3ADC15B21}" srcOrd="1" destOrd="0" presId="urn:microsoft.com/office/officeart/2008/layout/LinedList"/>
    <dgm:cxn modelId="{8D0FB2D9-2DFF-6549-B111-77881791EFE6}" type="presParOf" srcId="{EE34106C-DF88-464D-820C-8EAA485489ED}" destId="{99672EAA-E30B-A141-81DE-3DD196BAA8FA}" srcOrd="2" destOrd="0" presId="urn:microsoft.com/office/officeart/2008/layout/LinedList"/>
    <dgm:cxn modelId="{50FBAFDE-AE2A-7640-A8CF-14A0D3B3F0BB}" type="presParOf" srcId="{EE34106C-DF88-464D-820C-8EAA485489ED}" destId="{CE607871-A48B-7F41-ACFE-B9D2B36ED29B}" srcOrd="3" destOrd="0" presId="urn:microsoft.com/office/officeart/2008/layout/LinedList"/>
    <dgm:cxn modelId="{C032B17B-6ED9-3246-89AF-0F12D5B9E1FB}" type="presParOf" srcId="{CE607871-A48B-7F41-ACFE-B9D2B36ED29B}" destId="{CABCCC84-5FDA-1544-93AD-5C2162E64298}" srcOrd="0" destOrd="0" presId="urn:microsoft.com/office/officeart/2008/layout/LinedList"/>
    <dgm:cxn modelId="{58CCB55B-C52A-1947-A724-EC79FBED66D0}" type="presParOf" srcId="{CE607871-A48B-7F41-ACFE-B9D2B36ED29B}" destId="{B552565E-7FAC-D647-A84B-75483D85E347}" srcOrd="1" destOrd="0" presId="urn:microsoft.com/office/officeart/2008/layout/LinedList"/>
    <dgm:cxn modelId="{DD0A2FAE-AC18-C44C-80DF-73011B44F22B}" type="presParOf" srcId="{EE34106C-DF88-464D-820C-8EAA485489ED}" destId="{6B95BA3D-323F-B647-AE58-1311551E5AE8}" srcOrd="4" destOrd="0" presId="urn:microsoft.com/office/officeart/2008/layout/LinedList"/>
    <dgm:cxn modelId="{E341E439-A804-8F4A-A678-602F724B7E81}" type="presParOf" srcId="{EE34106C-DF88-464D-820C-8EAA485489ED}" destId="{95AC8DC8-D19D-3E4A-8126-0378BB910D59}" srcOrd="5" destOrd="0" presId="urn:microsoft.com/office/officeart/2008/layout/LinedList"/>
    <dgm:cxn modelId="{2A0FD576-E9EA-5347-83D1-E3DBA73C7C0A}" type="presParOf" srcId="{95AC8DC8-D19D-3E4A-8126-0378BB910D59}" destId="{61BEE2AE-218B-264B-BDEA-17E8D48B54BD}" srcOrd="0" destOrd="0" presId="urn:microsoft.com/office/officeart/2008/layout/LinedList"/>
    <dgm:cxn modelId="{D238E089-7FC3-1B45-9017-8A4DADA958C4}" type="presParOf" srcId="{95AC8DC8-D19D-3E4A-8126-0378BB910D59}" destId="{14A65A51-5DBB-1142-B535-1A8978AC9E8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0BE1C8-0D07-B047-A861-2755E7E6DFC2}">
      <dsp:nvSpPr>
        <dsp:cNvPr id="0" name=""/>
        <dsp:cNvSpPr/>
      </dsp:nvSpPr>
      <dsp:spPr>
        <a:xfrm>
          <a:off x="0" y="1828"/>
          <a:ext cx="1131735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4B745D-D090-304B-AE6D-16C37285C8F6}">
      <dsp:nvSpPr>
        <dsp:cNvPr id="0" name=""/>
        <dsp:cNvSpPr/>
      </dsp:nvSpPr>
      <dsp:spPr>
        <a:xfrm>
          <a:off x="0" y="1828"/>
          <a:ext cx="11317356" cy="1246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0" kern="1200" dirty="0"/>
            <a:t>How might you use the iPRISM webtool?</a:t>
          </a:r>
        </a:p>
      </dsp:txBody>
      <dsp:txXfrm>
        <a:off x="0" y="1828"/>
        <a:ext cx="11317356" cy="1246779"/>
      </dsp:txXfrm>
    </dsp:sp>
    <dsp:sp modelId="{99672EAA-E30B-A141-81DE-3DD196BAA8FA}">
      <dsp:nvSpPr>
        <dsp:cNvPr id="0" name=""/>
        <dsp:cNvSpPr/>
      </dsp:nvSpPr>
      <dsp:spPr>
        <a:xfrm>
          <a:off x="0" y="1248607"/>
          <a:ext cx="1131735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BCCC84-5FDA-1544-93AD-5C2162E64298}">
      <dsp:nvSpPr>
        <dsp:cNvPr id="0" name=""/>
        <dsp:cNvSpPr/>
      </dsp:nvSpPr>
      <dsp:spPr>
        <a:xfrm>
          <a:off x="0" y="1248607"/>
          <a:ext cx="11317356" cy="1246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0" kern="1200" dirty="0"/>
            <a:t>What do you see as challenges to using the iPRISM webtool?</a:t>
          </a:r>
        </a:p>
      </dsp:txBody>
      <dsp:txXfrm>
        <a:off x="0" y="1248607"/>
        <a:ext cx="11317356" cy="1246779"/>
      </dsp:txXfrm>
    </dsp:sp>
    <dsp:sp modelId="{6B95BA3D-323F-B647-AE58-1311551E5AE8}">
      <dsp:nvSpPr>
        <dsp:cNvPr id="0" name=""/>
        <dsp:cNvSpPr/>
      </dsp:nvSpPr>
      <dsp:spPr>
        <a:xfrm>
          <a:off x="0" y="2495387"/>
          <a:ext cx="1131735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BEE2AE-218B-264B-BDEA-17E8D48B54BD}">
      <dsp:nvSpPr>
        <dsp:cNvPr id="0" name=""/>
        <dsp:cNvSpPr/>
      </dsp:nvSpPr>
      <dsp:spPr>
        <a:xfrm>
          <a:off x="0" y="2495387"/>
          <a:ext cx="11317356" cy="1246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0" kern="1200" dirty="0"/>
            <a:t>Pros/cons of using the iPRISM webtool vs current method of using TMFs?</a:t>
          </a:r>
        </a:p>
      </dsp:txBody>
      <dsp:txXfrm>
        <a:off x="0" y="2495387"/>
        <a:ext cx="11317356" cy="12467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66DCF8-38DD-4DC2-8FD6-0F4A19E8F580}">
      <dsp:nvSpPr>
        <dsp:cNvPr id="0" name=""/>
        <dsp:cNvSpPr/>
      </dsp:nvSpPr>
      <dsp:spPr>
        <a:xfrm>
          <a:off x="1978457" y="987197"/>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8B7B57-E133-4C82-BA05-D427611EF153}">
      <dsp:nvSpPr>
        <dsp:cNvPr id="0" name=""/>
        <dsp:cNvSpPr/>
      </dsp:nvSpPr>
      <dsp:spPr>
        <a:xfrm>
          <a:off x="1184629"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en-US" sz="3600" kern="1200" dirty="0"/>
            <a:t>Identify</a:t>
          </a:r>
        </a:p>
      </dsp:txBody>
      <dsp:txXfrm>
        <a:off x="1184629" y="2644140"/>
        <a:ext cx="2889450" cy="720000"/>
      </dsp:txXfrm>
    </dsp:sp>
    <dsp:sp modelId="{B0BA6397-530B-4924-904A-748F8F4262F1}">
      <dsp:nvSpPr>
        <dsp:cNvPr id="0" name=""/>
        <dsp:cNvSpPr/>
      </dsp:nvSpPr>
      <dsp:spPr>
        <a:xfrm>
          <a:off x="4607673" y="987197"/>
          <a:ext cx="1300252" cy="13002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1AC820-F744-48EF-8C0E-9422C45B15F4}">
      <dsp:nvSpPr>
        <dsp:cNvPr id="0" name=""/>
        <dsp:cNvSpPr/>
      </dsp:nvSpPr>
      <dsp:spPr>
        <a:xfrm>
          <a:off x="3813075"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en-US" sz="3600" kern="1200"/>
            <a:t>Rate</a:t>
          </a:r>
        </a:p>
      </dsp:txBody>
      <dsp:txXfrm>
        <a:off x="3813075" y="2644140"/>
        <a:ext cx="2889450" cy="720000"/>
      </dsp:txXfrm>
    </dsp:sp>
    <dsp:sp modelId="{1EF6AC31-F26E-42E4-A2ED-528EA8B265C1}">
      <dsp:nvSpPr>
        <dsp:cNvPr id="0" name=""/>
        <dsp:cNvSpPr/>
      </dsp:nvSpPr>
      <dsp:spPr>
        <a:xfrm>
          <a:off x="7397470" y="987197"/>
          <a:ext cx="1300252" cy="13002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36928B-D244-416F-A91F-8827C9188973}">
      <dsp:nvSpPr>
        <dsp:cNvPr id="0" name=""/>
        <dsp:cNvSpPr/>
      </dsp:nvSpPr>
      <dsp:spPr>
        <a:xfrm>
          <a:off x="6602289"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en-US" sz="3600" kern="1200" dirty="0"/>
            <a:t>Prioritize</a:t>
          </a:r>
        </a:p>
      </dsp:txBody>
      <dsp:txXfrm>
        <a:off x="6602289" y="2644140"/>
        <a:ext cx="288945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7D5E27-1927-F94C-97BB-72A7D3442FC4}">
      <dsp:nvSpPr>
        <dsp:cNvPr id="0" name=""/>
        <dsp:cNvSpPr/>
      </dsp:nvSpPr>
      <dsp:spPr>
        <a:xfrm>
          <a:off x="3687466" y="835912"/>
          <a:ext cx="1401245" cy="519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Planning</a:t>
          </a:r>
        </a:p>
      </dsp:txBody>
      <dsp:txXfrm>
        <a:off x="3687466" y="835912"/>
        <a:ext cx="1401245" cy="519455"/>
      </dsp:txXfrm>
    </dsp:sp>
    <dsp:sp modelId="{2F3EB4CB-6840-A949-A9AD-74BF05C0EEA4}">
      <dsp:nvSpPr>
        <dsp:cNvPr id="0" name=""/>
        <dsp:cNvSpPr/>
      </dsp:nvSpPr>
      <dsp:spPr>
        <a:xfrm>
          <a:off x="1553670" y="119463"/>
          <a:ext cx="3312681" cy="3312681"/>
        </a:xfrm>
        <a:prstGeom prst="circularArrow">
          <a:avLst>
            <a:gd name="adj1" fmla="val 8248"/>
            <a:gd name="adj2" fmla="val 576111"/>
            <a:gd name="adj3" fmla="val 2340909"/>
            <a:gd name="adj4" fmla="val 20519809"/>
            <a:gd name="adj5" fmla="val 962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CA6628-EA4B-C541-8504-8727D2DB4419}">
      <dsp:nvSpPr>
        <dsp:cNvPr id="0" name=""/>
        <dsp:cNvSpPr/>
      </dsp:nvSpPr>
      <dsp:spPr>
        <a:xfrm>
          <a:off x="2310712" y="2677070"/>
          <a:ext cx="1798596" cy="918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Implementation</a:t>
          </a:r>
        </a:p>
      </dsp:txBody>
      <dsp:txXfrm>
        <a:off x="2310712" y="2677070"/>
        <a:ext cx="1798596" cy="918123"/>
      </dsp:txXfrm>
    </dsp:sp>
    <dsp:sp modelId="{E21B3BA1-B23B-FC45-8311-C05DC491147B}">
      <dsp:nvSpPr>
        <dsp:cNvPr id="0" name=""/>
        <dsp:cNvSpPr/>
      </dsp:nvSpPr>
      <dsp:spPr>
        <a:xfrm>
          <a:off x="1623916" y="185939"/>
          <a:ext cx="3312681" cy="3312681"/>
        </a:xfrm>
        <a:prstGeom prst="circularArrow">
          <a:avLst>
            <a:gd name="adj1" fmla="val 8248"/>
            <a:gd name="adj2" fmla="val 576111"/>
            <a:gd name="adj3" fmla="val 11122261"/>
            <a:gd name="adj4" fmla="val 8127441"/>
            <a:gd name="adj5" fmla="val 962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50FF7D-9DE0-E841-80AC-2E38AD8A3598}">
      <dsp:nvSpPr>
        <dsp:cNvPr id="0" name=""/>
        <dsp:cNvSpPr/>
      </dsp:nvSpPr>
      <dsp:spPr>
        <a:xfrm>
          <a:off x="1393093" y="824054"/>
          <a:ext cx="1401245" cy="666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Sustainment</a:t>
          </a:r>
        </a:p>
      </dsp:txBody>
      <dsp:txXfrm>
        <a:off x="1393093" y="824054"/>
        <a:ext cx="1401245" cy="666768"/>
      </dsp:txXfrm>
    </dsp:sp>
    <dsp:sp modelId="{4FFB1515-199B-DC4A-B008-72A794FBFE7C}">
      <dsp:nvSpPr>
        <dsp:cNvPr id="0" name=""/>
        <dsp:cNvSpPr/>
      </dsp:nvSpPr>
      <dsp:spPr>
        <a:xfrm>
          <a:off x="1613827" y="178619"/>
          <a:ext cx="3312681" cy="3312681"/>
        </a:xfrm>
        <a:prstGeom prst="circularArrow">
          <a:avLst>
            <a:gd name="adj1" fmla="val 8248"/>
            <a:gd name="adj2" fmla="val 576111"/>
            <a:gd name="adj3" fmla="val 18188412"/>
            <a:gd name="adj4" fmla="val 13679943"/>
            <a:gd name="adj5" fmla="val 962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5D8551-89C8-4BB2-BFA5-0980893A5EEE}">
      <dsp:nvSpPr>
        <dsp:cNvPr id="0" name=""/>
        <dsp:cNvSpPr/>
      </dsp:nvSpPr>
      <dsp:spPr>
        <a:xfrm>
          <a:off x="558301" y="18099"/>
          <a:ext cx="1510523" cy="15105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F38053-2F8B-43BC-9EEF-DCB7993B10A9}">
      <dsp:nvSpPr>
        <dsp:cNvPr id="0" name=""/>
        <dsp:cNvSpPr/>
      </dsp:nvSpPr>
      <dsp:spPr>
        <a:xfrm>
          <a:off x="558301" y="1668765"/>
          <a:ext cx="4315781" cy="647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466850">
            <a:lnSpc>
              <a:spcPct val="100000"/>
            </a:lnSpc>
            <a:spcBef>
              <a:spcPct val="0"/>
            </a:spcBef>
            <a:spcAft>
              <a:spcPct val="35000"/>
            </a:spcAft>
            <a:buNone/>
            <a:defRPr b="1"/>
          </a:pPr>
          <a:r>
            <a:rPr lang="en-US" sz="3300" b="1" u="sng" kern="1200" dirty="0"/>
            <a:t>Refine and update</a:t>
          </a:r>
          <a:endParaRPr lang="en-US" sz="3300" u="sng" kern="1200" dirty="0"/>
        </a:p>
      </dsp:txBody>
      <dsp:txXfrm>
        <a:off x="558301" y="1668765"/>
        <a:ext cx="4315781" cy="647367"/>
      </dsp:txXfrm>
    </dsp:sp>
    <dsp:sp modelId="{7737718F-662C-4FC3-8A1A-4943D319427E}">
      <dsp:nvSpPr>
        <dsp:cNvPr id="0" name=""/>
        <dsp:cNvSpPr/>
      </dsp:nvSpPr>
      <dsp:spPr>
        <a:xfrm>
          <a:off x="558301" y="2256827"/>
          <a:ext cx="4315781" cy="893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Font typeface="Arial" panose="020B0604020202020204" pitchFamily="34" charset="0"/>
            <a:buNone/>
          </a:pPr>
          <a:r>
            <a:rPr lang="en-US" sz="2400" kern="1200" dirty="0"/>
            <a:t>-User testing</a:t>
          </a:r>
        </a:p>
        <a:p>
          <a:pPr marL="0" lvl="0" indent="0" algn="l" defTabSz="1066800">
            <a:lnSpc>
              <a:spcPct val="100000"/>
            </a:lnSpc>
            <a:spcBef>
              <a:spcPct val="0"/>
            </a:spcBef>
            <a:spcAft>
              <a:spcPct val="35000"/>
            </a:spcAft>
            <a:buFont typeface="Arial" panose="020B0604020202020204" pitchFamily="34" charset="0"/>
            <a:buNone/>
          </a:pPr>
          <a:r>
            <a:rPr lang="en-US" sz="2400" kern="1200" dirty="0"/>
            <a:t>-Additional ‘bells and whistles’</a:t>
          </a:r>
        </a:p>
      </dsp:txBody>
      <dsp:txXfrm>
        <a:off x="558301" y="2256827"/>
        <a:ext cx="4315781" cy="893794"/>
      </dsp:txXfrm>
    </dsp:sp>
    <dsp:sp modelId="{8F655087-7640-4F90-84F2-EF2BE537AD6B}">
      <dsp:nvSpPr>
        <dsp:cNvPr id="0" name=""/>
        <dsp:cNvSpPr/>
      </dsp:nvSpPr>
      <dsp:spPr>
        <a:xfrm>
          <a:off x="6208587" y="18099"/>
          <a:ext cx="1510523" cy="15105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824372-676F-410F-A1F9-48BC64C72B54}">
      <dsp:nvSpPr>
        <dsp:cNvPr id="0" name=""/>
        <dsp:cNvSpPr/>
      </dsp:nvSpPr>
      <dsp:spPr>
        <a:xfrm>
          <a:off x="6208587" y="1668765"/>
          <a:ext cx="4315781" cy="647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466850">
            <a:lnSpc>
              <a:spcPct val="100000"/>
            </a:lnSpc>
            <a:spcBef>
              <a:spcPct val="0"/>
            </a:spcBef>
            <a:spcAft>
              <a:spcPct val="35000"/>
            </a:spcAft>
            <a:buNone/>
            <a:defRPr b="1"/>
          </a:pPr>
          <a:r>
            <a:rPr lang="en-US" sz="3300" b="1" u="sng" kern="1200" dirty="0"/>
            <a:t>Evaluate use and impact</a:t>
          </a:r>
          <a:endParaRPr lang="en-US" sz="3300" u="sng" kern="1200" dirty="0"/>
        </a:p>
      </dsp:txBody>
      <dsp:txXfrm>
        <a:off x="6208587" y="1668765"/>
        <a:ext cx="4315781" cy="647367"/>
      </dsp:txXfrm>
    </dsp:sp>
    <dsp:sp modelId="{111E6153-FCE1-46AA-85A7-B2EFA4346250}">
      <dsp:nvSpPr>
        <dsp:cNvPr id="0" name=""/>
        <dsp:cNvSpPr/>
      </dsp:nvSpPr>
      <dsp:spPr>
        <a:xfrm>
          <a:off x="6187646" y="2272387"/>
          <a:ext cx="5474266" cy="893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pPr>
          <a:r>
            <a:rPr lang="en-US" sz="2400" kern="1200" dirty="0"/>
            <a:t>-Diverse settings</a:t>
          </a:r>
        </a:p>
        <a:p>
          <a:pPr marL="0" lvl="0" indent="0" algn="l" defTabSz="1066800">
            <a:lnSpc>
              <a:spcPct val="100000"/>
            </a:lnSpc>
            <a:spcBef>
              <a:spcPct val="0"/>
            </a:spcBef>
            <a:spcAft>
              <a:spcPct val="35000"/>
            </a:spcAft>
            <a:buNone/>
            <a:tabLst>
              <a:tab pos="4337050" algn="l"/>
            </a:tabLst>
          </a:pPr>
          <a:r>
            <a:rPr lang="en-US" sz="2400" kern="1200" dirty="0"/>
            <a:t>-Different conditions, varying facilitation</a:t>
          </a:r>
        </a:p>
      </dsp:txBody>
      <dsp:txXfrm>
        <a:off x="6187646" y="2272387"/>
        <a:ext cx="5474266" cy="8937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0BE1C8-0D07-B047-A861-2755E7E6DFC2}">
      <dsp:nvSpPr>
        <dsp:cNvPr id="0" name=""/>
        <dsp:cNvSpPr/>
      </dsp:nvSpPr>
      <dsp:spPr>
        <a:xfrm>
          <a:off x="0" y="1828"/>
          <a:ext cx="1131735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4B745D-D090-304B-AE6D-16C37285C8F6}">
      <dsp:nvSpPr>
        <dsp:cNvPr id="0" name=""/>
        <dsp:cNvSpPr/>
      </dsp:nvSpPr>
      <dsp:spPr>
        <a:xfrm>
          <a:off x="0" y="1828"/>
          <a:ext cx="11317356" cy="1246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0" kern="1200" dirty="0"/>
            <a:t>How might you use the iPRISM webtool?</a:t>
          </a:r>
        </a:p>
      </dsp:txBody>
      <dsp:txXfrm>
        <a:off x="0" y="1828"/>
        <a:ext cx="11317356" cy="1246779"/>
      </dsp:txXfrm>
    </dsp:sp>
    <dsp:sp modelId="{99672EAA-E30B-A141-81DE-3DD196BAA8FA}">
      <dsp:nvSpPr>
        <dsp:cNvPr id="0" name=""/>
        <dsp:cNvSpPr/>
      </dsp:nvSpPr>
      <dsp:spPr>
        <a:xfrm>
          <a:off x="0" y="1248607"/>
          <a:ext cx="1131735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BCCC84-5FDA-1544-93AD-5C2162E64298}">
      <dsp:nvSpPr>
        <dsp:cNvPr id="0" name=""/>
        <dsp:cNvSpPr/>
      </dsp:nvSpPr>
      <dsp:spPr>
        <a:xfrm>
          <a:off x="0" y="1248607"/>
          <a:ext cx="11317356" cy="1246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0" kern="1200" dirty="0"/>
            <a:t>What do you see as challenges to using the iPRISM webtool?</a:t>
          </a:r>
        </a:p>
      </dsp:txBody>
      <dsp:txXfrm>
        <a:off x="0" y="1248607"/>
        <a:ext cx="11317356" cy="1246779"/>
      </dsp:txXfrm>
    </dsp:sp>
    <dsp:sp modelId="{6B95BA3D-323F-B647-AE58-1311551E5AE8}">
      <dsp:nvSpPr>
        <dsp:cNvPr id="0" name=""/>
        <dsp:cNvSpPr/>
      </dsp:nvSpPr>
      <dsp:spPr>
        <a:xfrm>
          <a:off x="0" y="2495387"/>
          <a:ext cx="1131735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BEE2AE-218B-264B-BDEA-17E8D48B54BD}">
      <dsp:nvSpPr>
        <dsp:cNvPr id="0" name=""/>
        <dsp:cNvSpPr/>
      </dsp:nvSpPr>
      <dsp:spPr>
        <a:xfrm>
          <a:off x="0" y="2495387"/>
          <a:ext cx="11317356" cy="1246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0" kern="1200" dirty="0"/>
            <a:t>Pros/cons of using the iPRISM webtool vs current method of using TMFs?</a:t>
          </a:r>
        </a:p>
      </dsp:txBody>
      <dsp:txXfrm>
        <a:off x="0" y="2495387"/>
        <a:ext cx="11317356" cy="124677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84DBC-CDF6-4504-B976-558509FBE318}" type="datetimeFigureOut">
              <a:rPr lang="en-US" smtClean="0"/>
              <a:t>9/19/2023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A50EB3-791A-4D65-90F8-C9D10A3EB847}" type="slidenum">
              <a:rPr lang="en-US" smtClean="0"/>
              <a:t>‹#›</a:t>
            </a:fld>
            <a:endParaRPr lang="en-US"/>
          </a:p>
        </p:txBody>
      </p:sp>
    </p:spTree>
    <p:extLst>
      <p:ext uri="{BB962C8B-B14F-4D97-AF65-F5344CB8AC3E}">
        <p14:creationId xmlns:p14="http://schemas.microsoft.com/office/powerpoint/2010/main" val="3250639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medschool.cuanschutz.edu</a:t>
            </a:r>
            <a:r>
              <a:rPr lang="en-US" dirty="0"/>
              <a:t>/accords/cores-and-programs/education-program/</a:t>
            </a:r>
            <a:r>
              <a:rPr lang="en-US" dirty="0" err="1"/>
              <a:t>colorado</a:t>
            </a:r>
            <a:r>
              <a:rPr lang="en-US" dirty="0"/>
              <a:t>-pragmatic-research-in-health-conference/2023-conference/submit-an-abstract</a:t>
            </a:r>
          </a:p>
        </p:txBody>
      </p:sp>
      <p:sp>
        <p:nvSpPr>
          <p:cNvPr id="4" name="Slide Number Placeholder 3"/>
          <p:cNvSpPr>
            <a:spLocks noGrp="1"/>
          </p:cNvSpPr>
          <p:nvPr>
            <p:ph type="sldNum" sz="quarter" idx="5"/>
          </p:nvPr>
        </p:nvSpPr>
        <p:spPr/>
        <p:txBody>
          <a:bodyPr/>
          <a:lstStyle/>
          <a:p>
            <a:fld id="{6A39F632-0407-4C0A-BE8F-CDAC807460C6}" type="slidenum">
              <a:rPr lang="en-US" smtClean="0"/>
              <a:t>1</a:t>
            </a:fld>
            <a:endParaRPr lang="en-US" dirty="0"/>
          </a:p>
        </p:txBody>
      </p:sp>
    </p:spTree>
    <p:extLst>
      <p:ext uri="{BB962C8B-B14F-4D97-AF65-F5344CB8AC3E}">
        <p14:creationId xmlns:p14="http://schemas.microsoft.com/office/powerpoint/2010/main" val="154204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13326A-354E-4FD6-BE5F-B01B4C4F9EA2}" type="slidenum">
              <a:rPr lang="en-US" smtClean="0"/>
              <a:t>14</a:t>
            </a:fld>
            <a:endParaRPr lang="en-US"/>
          </a:p>
        </p:txBody>
      </p:sp>
    </p:spTree>
    <p:extLst>
      <p:ext uri="{BB962C8B-B14F-4D97-AF65-F5344CB8AC3E}">
        <p14:creationId xmlns:p14="http://schemas.microsoft.com/office/powerpoint/2010/main" val="1449405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453A56-94A8-DD45-8F26-F89DF9C5E3AF}" type="slidenum">
              <a:rPr lang="en-US" smtClean="0"/>
              <a:t>17</a:t>
            </a:fld>
            <a:endParaRPr lang="en-US"/>
          </a:p>
        </p:txBody>
      </p:sp>
    </p:spTree>
    <p:extLst>
      <p:ext uri="{BB962C8B-B14F-4D97-AF65-F5344CB8AC3E}">
        <p14:creationId xmlns:p14="http://schemas.microsoft.com/office/powerpoint/2010/main" val="3147152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424BF-2CE0-494A-91AA-AA5D48766F2C}" type="slidenum">
              <a:rPr lang="en-US" smtClean="0"/>
              <a:t>18</a:t>
            </a:fld>
            <a:endParaRPr lang="en-US"/>
          </a:p>
        </p:txBody>
      </p:sp>
    </p:spTree>
    <p:extLst>
      <p:ext uri="{BB962C8B-B14F-4D97-AF65-F5344CB8AC3E}">
        <p14:creationId xmlns:p14="http://schemas.microsoft.com/office/powerpoint/2010/main" val="2046317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453A56-94A8-DD45-8F26-F89DF9C5E3AF}" type="slidenum">
              <a:rPr lang="en-US" smtClean="0"/>
              <a:t>19</a:t>
            </a:fld>
            <a:endParaRPr lang="en-US"/>
          </a:p>
        </p:txBody>
      </p:sp>
    </p:spTree>
    <p:extLst>
      <p:ext uri="{BB962C8B-B14F-4D97-AF65-F5344CB8AC3E}">
        <p14:creationId xmlns:p14="http://schemas.microsoft.com/office/powerpoint/2010/main" val="2769309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an option to click to see examples as well</a:t>
            </a:r>
          </a:p>
        </p:txBody>
      </p:sp>
      <p:sp>
        <p:nvSpPr>
          <p:cNvPr id="4" name="Slide Number Placeholder 3"/>
          <p:cNvSpPr>
            <a:spLocks noGrp="1"/>
          </p:cNvSpPr>
          <p:nvPr>
            <p:ph type="sldNum" sz="quarter" idx="5"/>
          </p:nvPr>
        </p:nvSpPr>
        <p:spPr/>
        <p:txBody>
          <a:bodyPr/>
          <a:lstStyle/>
          <a:p>
            <a:fld id="{02A50EB3-791A-4D65-90F8-C9D10A3EB847}" type="slidenum">
              <a:rPr lang="en-US" smtClean="0"/>
              <a:t>20</a:t>
            </a:fld>
            <a:endParaRPr lang="en-US"/>
          </a:p>
        </p:txBody>
      </p:sp>
    </p:spTree>
    <p:extLst>
      <p:ext uri="{BB962C8B-B14F-4D97-AF65-F5344CB8AC3E}">
        <p14:creationId xmlns:p14="http://schemas.microsoft.com/office/powerpoint/2010/main" val="627816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453A56-94A8-DD45-8F26-F89DF9C5E3AF}" type="slidenum">
              <a:rPr lang="en-US" smtClean="0"/>
              <a:t>21</a:t>
            </a:fld>
            <a:endParaRPr lang="en-US"/>
          </a:p>
        </p:txBody>
      </p:sp>
    </p:spTree>
    <p:extLst>
      <p:ext uri="{BB962C8B-B14F-4D97-AF65-F5344CB8AC3E}">
        <p14:creationId xmlns:p14="http://schemas.microsoft.com/office/powerpoint/2010/main" val="1748346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424BF-2CE0-494A-91AA-AA5D48766F2C}" type="slidenum">
              <a:rPr lang="en-US" smtClean="0"/>
              <a:t>22</a:t>
            </a:fld>
            <a:endParaRPr lang="en-US"/>
          </a:p>
        </p:txBody>
      </p:sp>
    </p:spTree>
    <p:extLst>
      <p:ext uri="{BB962C8B-B14F-4D97-AF65-F5344CB8AC3E}">
        <p14:creationId xmlns:p14="http://schemas.microsoft.com/office/powerpoint/2010/main" val="1597627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consistent approach</a:t>
            </a:r>
          </a:p>
        </p:txBody>
      </p:sp>
      <p:sp>
        <p:nvSpPr>
          <p:cNvPr id="4" name="Slide Number Placeholder 3"/>
          <p:cNvSpPr>
            <a:spLocks noGrp="1"/>
          </p:cNvSpPr>
          <p:nvPr>
            <p:ph type="sldNum" sz="quarter" idx="5"/>
          </p:nvPr>
        </p:nvSpPr>
        <p:spPr/>
        <p:txBody>
          <a:bodyPr/>
          <a:lstStyle/>
          <a:p>
            <a:fld id="{02A50EB3-791A-4D65-90F8-C9D10A3EB847}" type="slidenum">
              <a:rPr lang="en-US" smtClean="0"/>
              <a:t>27</a:t>
            </a:fld>
            <a:endParaRPr lang="en-US"/>
          </a:p>
        </p:txBody>
      </p:sp>
    </p:spTree>
    <p:extLst>
      <p:ext uri="{BB962C8B-B14F-4D97-AF65-F5344CB8AC3E}">
        <p14:creationId xmlns:p14="http://schemas.microsoft.com/office/powerpoint/2010/main" val="8868411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User testing with the website – previous versions were with other forms of prototypes</a:t>
            </a:r>
          </a:p>
        </p:txBody>
      </p:sp>
      <p:sp>
        <p:nvSpPr>
          <p:cNvPr id="4" name="Slide Number Placeholder 3"/>
          <p:cNvSpPr>
            <a:spLocks noGrp="1"/>
          </p:cNvSpPr>
          <p:nvPr>
            <p:ph type="sldNum" sz="quarter" idx="5"/>
          </p:nvPr>
        </p:nvSpPr>
        <p:spPr/>
        <p:txBody>
          <a:bodyPr/>
          <a:lstStyle/>
          <a:p>
            <a:fld id="{02A50EB3-791A-4D65-90F8-C9D10A3EB847}" type="slidenum">
              <a:rPr lang="en-US" smtClean="0"/>
              <a:t>28</a:t>
            </a:fld>
            <a:endParaRPr lang="en-US"/>
          </a:p>
        </p:txBody>
      </p:sp>
    </p:spTree>
    <p:extLst>
      <p:ext uri="{BB962C8B-B14F-4D97-AF65-F5344CB8AC3E}">
        <p14:creationId xmlns:p14="http://schemas.microsoft.com/office/powerpoint/2010/main" val="26869215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medschool.cuanschutz.edu</a:t>
            </a:r>
            <a:r>
              <a:rPr lang="en-US" dirty="0"/>
              <a:t>/accords/cores-and-programs/education-program/</a:t>
            </a:r>
            <a:r>
              <a:rPr lang="en-US" dirty="0" err="1"/>
              <a:t>colorado</a:t>
            </a:r>
            <a:r>
              <a:rPr lang="en-US" dirty="0"/>
              <a:t>-pragmatic-research-in-health-conference/2023-conference/submit-an-abstract</a:t>
            </a:r>
          </a:p>
        </p:txBody>
      </p:sp>
      <p:sp>
        <p:nvSpPr>
          <p:cNvPr id="4" name="Slide Number Placeholder 3"/>
          <p:cNvSpPr>
            <a:spLocks noGrp="1"/>
          </p:cNvSpPr>
          <p:nvPr>
            <p:ph type="sldNum" sz="quarter" idx="5"/>
          </p:nvPr>
        </p:nvSpPr>
        <p:spPr/>
        <p:txBody>
          <a:bodyPr/>
          <a:lstStyle/>
          <a:p>
            <a:fld id="{02A50EB3-791A-4D65-90F8-C9D10A3EB847}" type="slidenum">
              <a:rPr lang="en-US" smtClean="0"/>
              <a:t>30</a:t>
            </a:fld>
            <a:endParaRPr lang="en-US"/>
          </a:p>
        </p:txBody>
      </p:sp>
    </p:spTree>
    <p:extLst>
      <p:ext uri="{BB962C8B-B14F-4D97-AF65-F5344CB8AC3E}">
        <p14:creationId xmlns:p14="http://schemas.microsoft.com/office/powerpoint/2010/main" val="4145355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5EC415-B94E-4F4A-B8F2-DB6487355CA9}" type="slidenum">
              <a:rPr lang="en-US" smtClean="0"/>
              <a:t>5</a:t>
            </a:fld>
            <a:endParaRPr lang="en-US"/>
          </a:p>
        </p:txBody>
      </p:sp>
    </p:spTree>
    <p:extLst>
      <p:ext uri="{BB962C8B-B14F-4D97-AF65-F5344CB8AC3E}">
        <p14:creationId xmlns:p14="http://schemas.microsoft.com/office/powerpoint/2010/main" val="11009506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A50EB3-791A-4D65-90F8-C9D10A3EB847}" type="slidenum">
              <a:rPr lang="en-US" smtClean="0"/>
              <a:t>31</a:t>
            </a:fld>
            <a:endParaRPr lang="en-US"/>
          </a:p>
        </p:txBody>
      </p:sp>
    </p:spTree>
    <p:extLst>
      <p:ext uri="{BB962C8B-B14F-4D97-AF65-F5344CB8AC3E}">
        <p14:creationId xmlns:p14="http://schemas.microsoft.com/office/powerpoint/2010/main" val="151986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5EC415-B94E-4F4A-B8F2-DB6487355CA9}" type="slidenum">
              <a:rPr lang="en-US" smtClean="0"/>
              <a:t>6</a:t>
            </a:fld>
            <a:endParaRPr lang="en-US"/>
          </a:p>
        </p:txBody>
      </p:sp>
    </p:spTree>
    <p:extLst>
      <p:ext uri="{BB962C8B-B14F-4D97-AF65-F5344CB8AC3E}">
        <p14:creationId xmlns:p14="http://schemas.microsoft.com/office/powerpoint/2010/main" val="3253071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as you know can be used for evaluation, but also to forecast or anticipate how a program is doing to inform course corrections earlier during planning or implementation phases of a program</a:t>
            </a:r>
          </a:p>
        </p:txBody>
      </p:sp>
      <p:sp>
        <p:nvSpPr>
          <p:cNvPr id="4" name="Slide Number Placeholder 3"/>
          <p:cNvSpPr>
            <a:spLocks noGrp="1"/>
          </p:cNvSpPr>
          <p:nvPr>
            <p:ph type="sldNum" sz="quarter" idx="5"/>
          </p:nvPr>
        </p:nvSpPr>
        <p:spPr/>
        <p:txBody>
          <a:bodyPr/>
          <a:lstStyle/>
          <a:p>
            <a:fld id="{DF5EC415-B94E-4F4A-B8F2-DB6487355CA9}" type="slidenum">
              <a:rPr lang="en-US" smtClean="0"/>
              <a:t>7</a:t>
            </a:fld>
            <a:endParaRPr lang="en-US"/>
          </a:p>
        </p:txBody>
      </p:sp>
    </p:spTree>
    <p:extLst>
      <p:ext uri="{BB962C8B-B14F-4D97-AF65-F5344CB8AC3E}">
        <p14:creationId xmlns:p14="http://schemas.microsoft.com/office/powerpoint/2010/main" val="332770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PRISM in mind, the purpose of the iPRISM webtool is….we know it is hard for those that are not as immersed in IS to figure out how to apply it….</a:t>
            </a:r>
          </a:p>
        </p:txBody>
      </p:sp>
      <p:sp>
        <p:nvSpPr>
          <p:cNvPr id="4" name="Slide Number Placeholder 3"/>
          <p:cNvSpPr>
            <a:spLocks noGrp="1"/>
          </p:cNvSpPr>
          <p:nvPr>
            <p:ph type="sldNum" sz="quarter" idx="5"/>
          </p:nvPr>
        </p:nvSpPr>
        <p:spPr/>
        <p:txBody>
          <a:bodyPr/>
          <a:lstStyle/>
          <a:p>
            <a:fld id="{02A50EB3-791A-4D65-90F8-C9D10A3EB847}" type="slidenum">
              <a:rPr lang="en-US" smtClean="0"/>
              <a:t>8</a:t>
            </a:fld>
            <a:endParaRPr lang="en-US"/>
          </a:p>
        </p:txBody>
      </p:sp>
    </p:spTree>
    <p:extLst>
      <p:ext uri="{BB962C8B-B14F-4D97-AF65-F5344CB8AC3E}">
        <p14:creationId xmlns:p14="http://schemas.microsoft.com/office/powerpoint/2010/main" val="1746643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these assessment questions are tailored to the stage of implementation. Before a user answers the questions, they are asked which stage they are in, which then prompts the correct </a:t>
            </a:r>
            <a:r>
              <a:rPr lang="en-US" dirty="0" err="1"/>
              <a:t>quesitons</a:t>
            </a:r>
            <a:endParaRPr lang="en-US" dirty="0"/>
          </a:p>
          <a:p>
            <a:endParaRPr lang="en-US" dirty="0"/>
          </a:p>
        </p:txBody>
      </p:sp>
      <p:sp>
        <p:nvSpPr>
          <p:cNvPr id="4" name="Slide Number Placeholder 3"/>
          <p:cNvSpPr>
            <a:spLocks noGrp="1"/>
          </p:cNvSpPr>
          <p:nvPr>
            <p:ph type="sldNum" sz="quarter" idx="5"/>
          </p:nvPr>
        </p:nvSpPr>
        <p:spPr/>
        <p:txBody>
          <a:bodyPr/>
          <a:lstStyle/>
          <a:p>
            <a:fld id="{DF5EC415-B94E-4F4A-B8F2-DB6487355CA9}" type="slidenum">
              <a:rPr lang="en-US" smtClean="0"/>
              <a:t>10</a:t>
            </a:fld>
            <a:endParaRPr lang="en-US"/>
          </a:p>
        </p:txBody>
      </p:sp>
    </p:spTree>
    <p:extLst>
      <p:ext uri="{BB962C8B-B14F-4D97-AF65-F5344CB8AC3E}">
        <p14:creationId xmlns:p14="http://schemas.microsoft.com/office/powerpoint/2010/main" val="584053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irrespective of the stage, there are 21 questions total</a:t>
            </a:r>
          </a:p>
        </p:txBody>
      </p:sp>
      <p:sp>
        <p:nvSpPr>
          <p:cNvPr id="4" name="Slide Number Placeholder 3"/>
          <p:cNvSpPr>
            <a:spLocks noGrp="1"/>
          </p:cNvSpPr>
          <p:nvPr>
            <p:ph type="sldNum" sz="quarter" idx="5"/>
          </p:nvPr>
        </p:nvSpPr>
        <p:spPr/>
        <p:txBody>
          <a:bodyPr/>
          <a:lstStyle/>
          <a:p>
            <a:fld id="{02A50EB3-791A-4D65-90F8-C9D10A3EB847}" type="slidenum">
              <a:rPr lang="en-US" smtClean="0"/>
              <a:t>11</a:t>
            </a:fld>
            <a:endParaRPr lang="en-US"/>
          </a:p>
        </p:txBody>
      </p:sp>
    </p:spTree>
    <p:extLst>
      <p:ext uri="{BB962C8B-B14F-4D97-AF65-F5344CB8AC3E}">
        <p14:creationId xmlns:p14="http://schemas.microsoft.com/office/powerpoint/2010/main" val="3277129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2 RE-AIM questions</a:t>
            </a:r>
          </a:p>
        </p:txBody>
      </p:sp>
      <p:sp>
        <p:nvSpPr>
          <p:cNvPr id="4" name="Slide Number Placeholder 3"/>
          <p:cNvSpPr>
            <a:spLocks noGrp="1"/>
          </p:cNvSpPr>
          <p:nvPr>
            <p:ph type="sldNum" sz="quarter" idx="5"/>
          </p:nvPr>
        </p:nvSpPr>
        <p:spPr/>
        <p:txBody>
          <a:bodyPr/>
          <a:lstStyle/>
          <a:p>
            <a:fld id="{8E453A56-94A8-DD45-8F26-F89DF9C5E3AF}" type="slidenum">
              <a:rPr lang="en-US" smtClean="0"/>
              <a:t>12</a:t>
            </a:fld>
            <a:endParaRPr lang="en-US"/>
          </a:p>
        </p:txBody>
      </p:sp>
    </p:spTree>
    <p:extLst>
      <p:ext uri="{BB962C8B-B14F-4D97-AF65-F5344CB8AC3E}">
        <p14:creationId xmlns:p14="http://schemas.microsoft.com/office/powerpoint/2010/main" val="2402901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point out that the webtool is pretty dynamic and one really basic example of this is that it </a:t>
            </a:r>
            <a:r>
              <a:rPr lang="en-US" dirty="0" err="1"/>
              <a:t>autopopulates</a:t>
            </a:r>
            <a:r>
              <a:rPr lang="en-US" dirty="0"/>
              <a:t> based on the name of your program. This is one small feature that helps simplify the process for users by removing jargon of program, policy or </a:t>
            </a:r>
            <a:r>
              <a:rPr lang="en-US" dirty="0" err="1"/>
              <a:t>intervnetion</a:t>
            </a:r>
            <a:r>
              <a:rPr lang="en-US" dirty="0"/>
              <a:t> </a:t>
            </a:r>
          </a:p>
        </p:txBody>
      </p:sp>
      <p:sp>
        <p:nvSpPr>
          <p:cNvPr id="4" name="Slide Number Placeholder 3"/>
          <p:cNvSpPr>
            <a:spLocks noGrp="1"/>
          </p:cNvSpPr>
          <p:nvPr>
            <p:ph type="sldNum" sz="quarter" idx="5"/>
          </p:nvPr>
        </p:nvSpPr>
        <p:spPr/>
        <p:txBody>
          <a:bodyPr/>
          <a:lstStyle/>
          <a:p>
            <a:fld id="{8E453A56-94A8-DD45-8F26-F89DF9C5E3AF}" type="slidenum">
              <a:rPr lang="en-US" smtClean="0"/>
              <a:t>13</a:t>
            </a:fld>
            <a:endParaRPr lang="en-US"/>
          </a:p>
        </p:txBody>
      </p:sp>
    </p:spTree>
    <p:extLst>
      <p:ext uri="{BB962C8B-B14F-4D97-AF65-F5344CB8AC3E}">
        <p14:creationId xmlns:p14="http://schemas.microsoft.com/office/powerpoint/2010/main" val="3657026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9CD54-06A3-4960-A22A-B66472184C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3EF6248-A5F7-4A53-AE2A-ACF305DA24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428EC1-384F-4C86-8DC7-A90F38BDCD13}"/>
              </a:ext>
            </a:extLst>
          </p:cNvPr>
          <p:cNvSpPr>
            <a:spLocks noGrp="1"/>
          </p:cNvSpPr>
          <p:nvPr>
            <p:ph type="dt" sz="half" idx="10"/>
          </p:nvPr>
        </p:nvSpPr>
        <p:spPr/>
        <p:txBody>
          <a:bodyPr/>
          <a:lstStyle/>
          <a:p>
            <a:fld id="{29FDED5D-B239-44D2-9974-CC9E5E12F0E3}" type="datetimeFigureOut">
              <a:rPr lang="en-US" smtClean="0"/>
              <a:t>9/19/2023</a:t>
            </a:fld>
            <a:endParaRPr lang="en-US"/>
          </a:p>
        </p:txBody>
      </p:sp>
      <p:sp>
        <p:nvSpPr>
          <p:cNvPr id="5" name="Footer Placeholder 4">
            <a:extLst>
              <a:ext uri="{FF2B5EF4-FFF2-40B4-BE49-F238E27FC236}">
                <a16:creationId xmlns:a16="http://schemas.microsoft.com/office/drawing/2014/main" id="{C519EF3F-9165-44AF-9746-6C8A911F29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2225EA-E541-4C37-A525-DDCF3BAE0933}"/>
              </a:ext>
            </a:extLst>
          </p:cNvPr>
          <p:cNvSpPr>
            <a:spLocks noGrp="1"/>
          </p:cNvSpPr>
          <p:nvPr>
            <p:ph type="sldNum" sz="quarter" idx="12"/>
          </p:nvPr>
        </p:nvSpPr>
        <p:spPr/>
        <p:txBody>
          <a:bodyPr/>
          <a:lstStyle/>
          <a:p>
            <a:fld id="{6B2750CE-1273-4685-89E2-5E4B8A7CC8C7}" type="slidenum">
              <a:rPr lang="en-US" smtClean="0"/>
              <a:t>‹#›</a:t>
            </a:fld>
            <a:endParaRPr lang="en-US"/>
          </a:p>
        </p:txBody>
      </p:sp>
    </p:spTree>
    <p:extLst>
      <p:ext uri="{BB962C8B-B14F-4D97-AF65-F5344CB8AC3E}">
        <p14:creationId xmlns:p14="http://schemas.microsoft.com/office/powerpoint/2010/main" val="4173429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0D781-F334-4AF2-8965-040C29B75E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CDB046-3114-40F9-9F8F-0F7BE150D5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196E57-8126-442B-97E4-9D1ED0E02270}"/>
              </a:ext>
            </a:extLst>
          </p:cNvPr>
          <p:cNvSpPr>
            <a:spLocks noGrp="1"/>
          </p:cNvSpPr>
          <p:nvPr>
            <p:ph type="dt" sz="half" idx="10"/>
          </p:nvPr>
        </p:nvSpPr>
        <p:spPr/>
        <p:txBody>
          <a:bodyPr/>
          <a:lstStyle/>
          <a:p>
            <a:fld id="{29FDED5D-B239-44D2-9974-CC9E5E12F0E3}" type="datetimeFigureOut">
              <a:rPr lang="en-US" smtClean="0"/>
              <a:t>9/19/2023</a:t>
            </a:fld>
            <a:endParaRPr lang="en-US"/>
          </a:p>
        </p:txBody>
      </p:sp>
      <p:sp>
        <p:nvSpPr>
          <p:cNvPr id="5" name="Footer Placeholder 4">
            <a:extLst>
              <a:ext uri="{FF2B5EF4-FFF2-40B4-BE49-F238E27FC236}">
                <a16:creationId xmlns:a16="http://schemas.microsoft.com/office/drawing/2014/main" id="{F96CF357-2CA4-4B79-8C37-7716A59573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6CA9FD-2499-45C3-A837-09219D329C52}"/>
              </a:ext>
            </a:extLst>
          </p:cNvPr>
          <p:cNvSpPr>
            <a:spLocks noGrp="1"/>
          </p:cNvSpPr>
          <p:nvPr>
            <p:ph type="sldNum" sz="quarter" idx="12"/>
          </p:nvPr>
        </p:nvSpPr>
        <p:spPr/>
        <p:txBody>
          <a:bodyPr/>
          <a:lstStyle/>
          <a:p>
            <a:fld id="{6B2750CE-1273-4685-89E2-5E4B8A7CC8C7}" type="slidenum">
              <a:rPr lang="en-US" smtClean="0"/>
              <a:t>‹#›</a:t>
            </a:fld>
            <a:endParaRPr lang="en-US"/>
          </a:p>
        </p:txBody>
      </p:sp>
    </p:spTree>
    <p:extLst>
      <p:ext uri="{BB962C8B-B14F-4D97-AF65-F5344CB8AC3E}">
        <p14:creationId xmlns:p14="http://schemas.microsoft.com/office/powerpoint/2010/main" val="3401247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DCF7B8-F941-496A-A933-1EAC6196CC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83A872-90F3-4B35-96D2-4DA8C1398A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EC7C63-A212-4B9C-9B9A-BF15D9166064}"/>
              </a:ext>
            </a:extLst>
          </p:cNvPr>
          <p:cNvSpPr>
            <a:spLocks noGrp="1"/>
          </p:cNvSpPr>
          <p:nvPr>
            <p:ph type="dt" sz="half" idx="10"/>
          </p:nvPr>
        </p:nvSpPr>
        <p:spPr/>
        <p:txBody>
          <a:bodyPr/>
          <a:lstStyle/>
          <a:p>
            <a:fld id="{29FDED5D-B239-44D2-9974-CC9E5E12F0E3}" type="datetimeFigureOut">
              <a:rPr lang="en-US" smtClean="0"/>
              <a:t>9/19/2023</a:t>
            </a:fld>
            <a:endParaRPr lang="en-US"/>
          </a:p>
        </p:txBody>
      </p:sp>
      <p:sp>
        <p:nvSpPr>
          <p:cNvPr id="5" name="Footer Placeholder 4">
            <a:extLst>
              <a:ext uri="{FF2B5EF4-FFF2-40B4-BE49-F238E27FC236}">
                <a16:creationId xmlns:a16="http://schemas.microsoft.com/office/drawing/2014/main" id="{441351CE-F09E-4866-A845-463619750A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182ED1-39C7-41BC-9FCB-662E6E563FC2}"/>
              </a:ext>
            </a:extLst>
          </p:cNvPr>
          <p:cNvSpPr>
            <a:spLocks noGrp="1"/>
          </p:cNvSpPr>
          <p:nvPr>
            <p:ph type="sldNum" sz="quarter" idx="12"/>
          </p:nvPr>
        </p:nvSpPr>
        <p:spPr/>
        <p:txBody>
          <a:bodyPr/>
          <a:lstStyle/>
          <a:p>
            <a:fld id="{6B2750CE-1273-4685-89E2-5E4B8A7CC8C7}" type="slidenum">
              <a:rPr lang="en-US" smtClean="0"/>
              <a:t>‹#›</a:t>
            </a:fld>
            <a:endParaRPr lang="en-US"/>
          </a:p>
        </p:txBody>
      </p:sp>
    </p:spTree>
    <p:extLst>
      <p:ext uri="{BB962C8B-B14F-4D97-AF65-F5344CB8AC3E}">
        <p14:creationId xmlns:p14="http://schemas.microsoft.com/office/powerpoint/2010/main" val="3832308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1258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3F7CC-C050-4C60-B058-4C7B3D4B30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0BED1D-D080-4E41-A5F7-31DB325945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F94FA6-E91C-4DF7-B84C-6999E4DD56E1}"/>
              </a:ext>
            </a:extLst>
          </p:cNvPr>
          <p:cNvSpPr>
            <a:spLocks noGrp="1"/>
          </p:cNvSpPr>
          <p:nvPr>
            <p:ph type="dt" sz="half" idx="10"/>
          </p:nvPr>
        </p:nvSpPr>
        <p:spPr/>
        <p:txBody>
          <a:bodyPr/>
          <a:lstStyle/>
          <a:p>
            <a:fld id="{29FDED5D-B239-44D2-9974-CC9E5E12F0E3}" type="datetimeFigureOut">
              <a:rPr lang="en-US" smtClean="0"/>
              <a:t>9/19/2023</a:t>
            </a:fld>
            <a:endParaRPr lang="en-US"/>
          </a:p>
        </p:txBody>
      </p:sp>
      <p:sp>
        <p:nvSpPr>
          <p:cNvPr id="5" name="Footer Placeholder 4">
            <a:extLst>
              <a:ext uri="{FF2B5EF4-FFF2-40B4-BE49-F238E27FC236}">
                <a16:creationId xmlns:a16="http://schemas.microsoft.com/office/drawing/2014/main" id="{E87B18E2-D048-4A5D-A533-C628F1249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F4C3DB-54DE-4C4E-818D-9F446BB53E3B}"/>
              </a:ext>
            </a:extLst>
          </p:cNvPr>
          <p:cNvSpPr>
            <a:spLocks noGrp="1"/>
          </p:cNvSpPr>
          <p:nvPr>
            <p:ph type="sldNum" sz="quarter" idx="12"/>
          </p:nvPr>
        </p:nvSpPr>
        <p:spPr/>
        <p:txBody>
          <a:bodyPr/>
          <a:lstStyle/>
          <a:p>
            <a:fld id="{6B2750CE-1273-4685-89E2-5E4B8A7CC8C7}" type="slidenum">
              <a:rPr lang="en-US" smtClean="0"/>
              <a:t>‹#›</a:t>
            </a:fld>
            <a:endParaRPr lang="en-US"/>
          </a:p>
        </p:txBody>
      </p:sp>
    </p:spTree>
    <p:extLst>
      <p:ext uri="{BB962C8B-B14F-4D97-AF65-F5344CB8AC3E}">
        <p14:creationId xmlns:p14="http://schemas.microsoft.com/office/powerpoint/2010/main" val="3110193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93604-BC80-4F5F-BFA0-979B6A59C7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172643-E235-4124-A8B1-0CA665E3C7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F778C2-20A8-4E35-9F54-64862D30FB32}"/>
              </a:ext>
            </a:extLst>
          </p:cNvPr>
          <p:cNvSpPr>
            <a:spLocks noGrp="1"/>
          </p:cNvSpPr>
          <p:nvPr>
            <p:ph type="dt" sz="half" idx="10"/>
          </p:nvPr>
        </p:nvSpPr>
        <p:spPr/>
        <p:txBody>
          <a:bodyPr/>
          <a:lstStyle/>
          <a:p>
            <a:fld id="{29FDED5D-B239-44D2-9974-CC9E5E12F0E3}" type="datetimeFigureOut">
              <a:rPr lang="en-US" smtClean="0"/>
              <a:t>9/19/2023</a:t>
            </a:fld>
            <a:endParaRPr lang="en-US"/>
          </a:p>
        </p:txBody>
      </p:sp>
      <p:sp>
        <p:nvSpPr>
          <p:cNvPr id="5" name="Footer Placeholder 4">
            <a:extLst>
              <a:ext uri="{FF2B5EF4-FFF2-40B4-BE49-F238E27FC236}">
                <a16:creationId xmlns:a16="http://schemas.microsoft.com/office/drawing/2014/main" id="{858E0964-B3BE-46C3-B696-B933053F58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95D3A6-2637-4C3F-951F-7F1780CE0F74}"/>
              </a:ext>
            </a:extLst>
          </p:cNvPr>
          <p:cNvSpPr>
            <a:spLocks noGrp="1"/>
          </p:cNvSpPr>
          <p:nvPr>
            <p:ph type="sldNum" sz="quarter" idx="12"/>
          </p:nvPr>
        </p:nvSpPr>
        <p:spPr/>
        <p:txBody>
          <a:bodyPr/>
          <a:lstStyle/>
          <a:p>
            <a:fld id="{6B2750CE-1273-4685-89E2-5E4B8A7CC8C7}" type="slidenum">
              <a:rPr lang="en-US" smtClean="0"/>
              <a:t>‹#›</a:t>
            </a:fld>
            <a:endParaRPr lang="en-US"/>
          </a:p>
        </p:txBody>
      </p:sp>
    </p:spTree>
    <p:extLst>
      <p:ext uri="{BB962C8B-B14F-4D97-AF65-F5344CB8AC3E}">
        <p14:creationId xmlns:p14="http://schemas.microsoft.com/office/powerpoint/2010/main" val="4078601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BAEF9-B65F-4315-945D-18C0756A0D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504024-35D9-4D66-90F9-6DEF497C56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DB35B30-525D-49A8-AEA3-BFCB064E9F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096892B-B2D8-40BA-9D38-B6F6A57AF6FC}"/>
              </a:ext>
            </a:extLst>
          </p:cNvPr>
          <p:cNvSpPr>
            <a:spLocks noGrp="1"/>
          </p:cNvSpPr>
          <p:nvPr>
            <p:ph type="dt" sz="half" idx="10"/>
          </p:nvPr>
        </p:nvSpPr>
        <p:spPr/>
        <p:txBody>
          <a:bodyPr/>
          <a:lstStyle/>
          <a:p>
            <a:fld id="{29FDED5D-B239-44D2-9974-CC9E5E12F0E3}" type="datetimeFigureOut">
              <a:rPr lang="en-US" smtClean="0"/>
              <a:t>9/19/2023</a:t>
            </a:fld>
            <a:endParaRPr lang="en-US"/>
          </a:p>
        </p:txBody>
      </p:sp>
      <p:sp>
        <p:nvSpPr>
          <p:cNvPr id="6" name="Footer Placeholder 5">
            <a:extLst>
              <a:ext uri="{FF2B5EF4-FFF2-40B4-BE49-F238E27FC236}">
                <a16:creationId xmlns:a16="http://schemas.microsoft.com/office/drawing/2014/main" id="{DB48900E-D0B6-4975-AADE-C314D7F370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B2C76E-6735-45B7-B125-7B3D979A0DDD}"/>
              </a:ext>
            </a:extLst>
          </p:cNvPr>
          <p:cNvSpPr>
            <a:spLocks noGrp="1"/>
          </p:cNvSpPr>
          <p:nvPr>
            <p:ph type="sldNum" sz="quarter" idx="12"/>
          </p:nvPr>
        </p:nvSpPr>
        <p:spPr/>
        <p:txBody>
          <a:bodyPr/>
          <a:lstStyle/>
          <a:p>
            <a:fld id="{6B2750CE-1273-4685-89E2-5E4B8A7CC8C7}" type="slidenum">
              <a:rPr lang="en-US" smtClean="0"/>
              <a:t>‹#›</a:t>
            </a:fld>
            <a:endParaRPr lang="en-US"/>
          </a:p>
        </p:txBody>
      </p:sp>
    </p:spTree>
    <p:extLst>
      <p:ext uri="{BB962C8B-B14F-4D97-AF65-F5344CB8AC3E}">
        <p14:creationId xmlns:p14="http://schemas.microsoft.com/office/powerpoint/2010/main" val="1234101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DCAB6-BC93-422B-ADD8-559E6C7899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8F51CB-B721-4085-8619-658FE3032D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CB236C-DCFC-468F-AD57-EE60A521E3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07E707-01BC-4B49-A775-15C78D9D37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184D52-B59B-4B51-B42B-A2670002C5F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371233-2E7E-40E5-B55B-0EEDB2E57130}"/>
              </a:ext>
            </a:extLst>
          </p:cNvPr>
          <p:cNvSpPr>
            <a:spLocks noGrp="1"/>
          </p:cNvSpPr>
          <p:nvPr>
            <p:ph type="dt" sz="half" idx="10"/>
          </p:nvPr>
        </p:nvSpPr>
        <p:spPr/>
        <p:txBody>
          <a:bodyPr/>
          <a:lstStyle/>
          <a:p>
            <a:fld id="{29FDED5D-B239-44D2-9974-CC9E5E12F0E3}" type="datetimeFigureOut">
              <a:rPr lang="en-US" smtClean="0"/>
              <a:t>9/19/2023</a:t>
            </a:fld>
            <a:endParaRPr lang="en-US"/>
          </a:p>
        </p:txBody>
      </p:sp>
      <p:sp>
        <p:nvSpPr>
          <p:cNvPr id="8" name="Footer Placeholder 7">
            <a:extLst>
              <a:ext uri="{FF2B5EF4-FFF2-40B4-BE49-F238E27FC236}">
                <a16:creationId xmlns:a16="http://schemas.microsoft.com/office/drawing/2014/main" id="{0CD6FD1C-BFA9-4E67-96BA-8FFD482D2CF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D25380A-6896-473B-BF05-A858CC017D52}"/>
              </a:ext>
            </a:extLst>
          </p:cNvPr>
          <p:cNvSpPr>
            <a:spLocks noGrp="1"/>
          </p:cNvSpPr>
          <p:nvPr>
            <p:ph type="sldNum" sz="quarter" idx="12"/>
          </p:nvPr>
        </p:nvSpPr>
        <p:spPr/>
        <p:txBody>
          <a:bodyPr/>
          <a:lstStyle/>
          <a:p>
            <a:fld id="{6B2750CE-1273-4685-89E2-5E4B8A7CC8C7}" type="slidenum">
              <a:rPr lang="en-US" smtClean="0"/>
              <a:t>‹#›</a:t>
            </a:fld>
            <a:endParaRPr lang="en-US"/>
          </a:p>
        </p:txBody>
      </p:sp>
    </p:spTree>
    <p:extLst>
      <p:ext uri="{BB962C8B-B14F-4D97-AF65-F5344CB8AC3E}">
        <p14:creationId xmlns:p14="http://schemas.microsoft.com/office/powerpoint/2010/main" val="582576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A7C41-FC6B-4E42-A3D3-C0D0555197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A62E24-9C7E-4CDD-8127-64A4E6D0CC41}"/>
              </a:ext>
            </a:extLst>
          </p:cNvPr>
          <p:cNvSpPr>
            <a:spLocks noGrp="1"/>
          </p:cNvSpPr>
          <p:nvPr>
            <p:ph type="dt" sz="half" idx="10"/>
          </p:nvPr>
        </p:nvSpPr>
        <p:spPr/>
        <p:txBody>
          <a:bodyPr/>
          <a:lstStyle/>
          <a:p>
            <a:fld id="{29FDED5D-B239-44D2-9974-CC9E5E12F0E3}" type="datetimeFigureOut">
              <a:rPr lang="en-US" smtClean="0"/>
              <a:t>9/19/2023</a:t>
            </a:fld>
            <a:endParaRPr lang="en-US"/>
          </a:p>
        </p:txBody>
      </p:sp>
      <p:sp>
        <p:nvSpPr>
          <p:cNvPr id="4" name="Footer Placeholder 3">
            <a:extLst>
              <a:ext uri="{FF2B5EF4-FFF2-40B4-BE49-F238E27FC236}">
                <a16:creationId xmlns:a16="http://schemas.microsoft.com/office/drawing/2014/main" id="{2B60B101-59C7-4C6B-B655-203795E2C8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34D954-CFFD-4B27-A9C0-D84BA2DECF1E}"/>
              </a:ext>
            </a:extLst>
          </p:cNvPr>
          <p:cNvSpPr>
            <a:spLocks noGrp="1"/>
          </p:cNvSpPr>
          <p:nvPr>
            <p:ph type="sldNum" sz="quarter" idx="12"/>
          </p:nvPr>
        </p:nvSpPr>
        <p:spPr/>
        <p:txBody>
          <a:bodyPr/>
          <a:lstStyle/>
          <a:p>
            <a:fld id="{6B2750CE-1273-4685-89E2-5E4B8A7CC8C7}" type="slidenum">
              <a:rPr lang="en-US" smtClean="0"/>
              <a:t>‹#›</a:t>
            </a:fld>
            <a:endParaRPr lang="en-US"/>
          </a:p>
        </p:txBody>
      </p:sp>
    </p:spTree>
    <p:extLst>
      <p:ext uri="{BB962C8B-B14F-4D97-AF65-F5344CB8AC3E}">
        <p14:creationId xmlns:p14="http://schemas.microsoft.com/office/powerpoint/2010/main" val="3018113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DC0628-533C-42D2-A7F2-9F3D7DE329DE}"/>
              </a:ext>
            </a:extLst>
          </p:cNvPr>
          <p:cNvSpPr>
            <a:spLocks noGrp="1"/>
          </p:cNvSpPr>
          <p:nvPr>
            <p:ph type="dt" sz="half" idx="10"/>
          </p:nvPr>
        </p:nvSpPr>
        <p:spPr/>
        <p:txBody>
          <a:bodyPr/>
          <a:lstStyle/>
          <a:p>
            <a:fld id="{29FDED5D-B239-44D2-9974-CC9E5E12F0E3}" type="datetimeFigureOut">
              <a:rPr lang="en-US" smtClean="0"/>
              <a:t>9/19/2023</a:t>
            </a:fld>
            <a:endParaRPr lang="en-US"/>
          </a:p>
        </p:txBody>
      </p:sp>
      <p:sp>
        <p:nvSpPr>
          <p:cNvPr id="3" name="Footer Placeholder 2">
            <a:extLst>
              <a:ext uri="{FF2B5EF4-FFF2-40B4-BE49-F238E27FC236}">
                <a16:creationId xmlns:a16="http://schemas.microsoft.com/office/drawing/2014/main" id="{7B72E9F3-8E3E-4614-A8D0-79471A0F66D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883021-786C-4690-9122-00CC80EE3344}"/>
              </a:ext>
            </a:extLst>
          </p:cNvPr>
          <p:cNvSpPr>
            <a:spLocks noGrp="1"/>
          </p:cNvSpPr>
          <p:nvPr>
            <p:ph type="sldNum" sz="quarter" idx="12"/>
          </p:nvPr>
        </p:nvSpPr>
        <p:spPr/>
        <p:txBody>
          <a:bodyPr/>
          <a:lstStyle/>
          <a:p>
            <a:fld id="{6B2750CE-1273-4685-89E2-5E4B8A7CC8C7}" type="slidenum">
              <a:rPr lang="en-US" smtClean="0"/>
              <a:t>‹#›</a:t>
            </a:fld>
            <a:endParaRPr lang="en-US"/>
          </a:p>
        </p:txBody>
      </p:sp>
    </p:spTree>
    <p:extLst>
      <p:ext uri="{BB962C8B-B14F-4D97-AF65-F5344CB8AC3E}">
        <p14:creationId xmlns:p14="http://schemas.microsoft.com/office/powerpoint/2010/main" val="682552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57B92-75F6-49F2-9AFB-325094D6B9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82B6FA-CE4A-4EEF-A8D5-ACECC8DE09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3F764D-3E0C-455D-9084-3BC71069AF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560478-6EA8-46C5-BFAD-028F42C5F709}"/>
              </a:ext>
            </a:extLst>
          </p:cNvPr>
          <p:cNvSpPr>
            <a:spLocks noGrp="1"/>
          </p:cNvSpPr>
          <p:nvPr>
            <p:ph type="dt" sz="half" idx="10"/>
          </p:nvPr>
        </p:nvSpPr>
        <p:spPr/>
        <p:txBody>
          <a:bodyPr/>
          <a:lstStyle/>
          <a:p>
            <a:fld id="{29FDED5D-B239-44D2-9974-CC9E5E12F0E3}" type="datetimeFigureOut">
              <a:rPr lang="en-US" smtClean="0"/>
              <a:t>9/19/2023</a:t>
            </a:fld>
            <a:endParaRPr lang="en-US"/>
          </a:p>
        </p:txBody>
      </p:sp>
      <p:sp>
        <p:nvSpPr>
          <p:cNvPr id="6" name="Footer Placeholder 5">
            <a:extLst>
              <a:ext uri="{FF2B5EF4-FFF2-40B4-BE49-F238E27FC236}">
                <a16:creationId xmlns:a16="http://schemas.microsoft.com/office/drawing/2014/main" id="{FFB3931D-64EC-413D-BD59-CD95817AC8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1170F8-2873-46F7-8D0E-2029D959652C}"/>
              </a:ext>
            </a:extLst>
          </p:cNvPr>
          <p:cNvSpPr>
            <a:spLocks noGrp="1"/>
          </p:cNvSpPr>
          <p:nvPr>
            <p:ph type="sldNum" sz="quarter" idx="12"/>
          </p:nvPr>
        </p:nvSpPr>
        <p:spPr/>
        <p:txBody>
          <a:bodyPr/>
          <a:lstStyle/>
          <a:p>
            <a:fld id="{6B2750CE-1273-4685-89E2-5E4B8A7CC8C7}" type="slidenum">
              <a:rPr lang="en-US" smtClean="0"/>
              <a:t>‹#›</a:t>
            </a:fld>
            <a:endParaRPr lang="en-US"/>
          </a:p>
        </p:txBody>
      </p:sp>
    </p:spTree>
    <p:extLst>
      <p:ext uri="{BB962C8B-B14F-4D97-AF65-F5344CB8AC3E}">
        <p14:creationId xmlns:p14="http://schemas.microsoft.com/office/powerpoint/2010/main" val="763619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97DD8-2E8E-4DAB-8E46-1606F2AB00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1B0D0D-1220-4D58-BB4C-FE4BF6A776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6DB1F9D-0899-4A5E-961C-2056EB9DDE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F10130-20E8-4556-B5D1-A964FA71EBAF}"/>
              </a:ext>
            </a:extLst>
          </p:cNvPr>
          <p:cNvSpPr>
            <a:spLocks noGrp="1"/>
          </p:cNvSpPr>
          <p:nvPr>
            <p:ph type="dt" sz="half" idx="10"/>
          </p:nvPr>
        </p:nvSpPr>
        <p:spPr/>
        <p:txBody>
          <a:bodyPr/>
          <a:lstStyle/>
          <a:p>
            <a:fld id="{29FDED5D-B239-44D2-9974-CC9E5E12F0E3}" type="datetimeFigureOut">
              <a:rPr lang="en-US" smtClean="0"/>
              <a:t>9/19/2023</a:t>
            </a:fld>
            <a:endParaRPr lang="en-US"/>
          </a:p>
        </p:txBody>
      </p:sp>
      <p:sp>
        <p:nvSpPr>
          <p:cNvPr id="6" name="Footer Placeholder 5">
            <a:extLst>
              <a:ext uri="{FF2B5EF4-FFF2-40B4-BE49-F238E27FC236}">
                <a16:creationId xmlns:a16="http://schemas.microsoft.com/office/drawing/2014/main" id="{39F7886B-37DF-4B22-A82C-920DE8ED6D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F5D8D7-4128-413F-9512-C159A1135615}"/>
              </a:ext>
            </a:extLst>
          </p:cNvPr>
          <p:cNvSpPr>
            <a:spLocks noGrp="1"/>
          </p:cNvSpPr>
          <p:nvPr>
            <p:ph type="sldNum" sz="quarter" idx="12"/>
          </p:nvPr>
        </p:nvSpPr>
        <p:spPr/>
        <p:txBody>
          <a:bodyPr/>
          <a:lstStyle/>
          <a:p>
            <a:fld id="{6B2750CE-1273-4685-89E2-5E4B8A7CC8C7}" type="slidenum">
              <a:rPr lang="en-US" smtClean="0"/>
              <a:t>‹#›</a:t>
            </a:fld>
            <a:endParaRPr lang="en-US"/>
          </a:p>
        </p:txBody>
      </p:sp>
    </p:spTree>
    <p:extLst>
      <p:ext uri="{BB962C8B-B14F-4D97-AF65-F5344CB8AC3E}">
        <p14:creationId xmlns:p14="http://schemas.microsoft.com/office/powerpoint/2010/main" val="981709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21F80D-4BF4-4EF5-B835-0A96BBB2FE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A031380-C854-4A89-B1B7-9161F64A91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9408C2-AE19-4727-998D-4EBC2629B6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FDED5D-B239-44D2-9974-CC9E5E12F0E3}" type="datetimeFigureOut">
              <a:rPr lang="en-US" smtClean="0"/>
              <a:t>9/19/2023</a:t>
            </a:fld>
            <a:endParaRPr lang="en-US"/>
          </a:p>
        </p:txBody>
      </p:sp>
      <p:sp>
        <p:nvSpPr>
          <p:cNvPr id="5" name="Footer Placeholder 4">
            <a:extLst>
              <a:ext uri="{FF2B5EF4-FFF2-40B4-BE49-F238E27FC236}">
                <a16:creationId xmlns:a16="http://schemas.microsoft.com/office/drawing/2014/main" id="{16C02265-0642-4814-8866-70ACD16A7F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A964FE-A83C-42CA-96AD-10DC72D6FA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750CE-1273-4685-89E2-5E4B8A7CC8C7}" type="slidenum">
              <a:rPr lang="en-US" smtClean="0"/>
              <a:t>‹#›</a:t>
            </a:fld>
            <a:endParaRPr lang="en-US"/>
          </a:p>
        </p:txBody>
      </p:sp>
    </p:spTree>
    <p:extLst>
      <p:ext uri="{BB962C8B-B14F-4D97-AF65-F5344CB8AC3E}">
        <p14:creationId xmlns:p14="http://schemas.microsoft.com/office/powerpoint/2010/main" val="598148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2.png"/><Relationship Id="rId7" Type="http://schemas.openxmlformats.org/officeDocument/2006/relationships/diagramLayout" Target="../diagrams/layout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image" Target="../media/image21.svg"/><Relationship Id="rId10" Type="http://schemas.microsoft.com/office/2007/relationships/diagramDrawing" Target="../diagrams/drawing2.xml"/><Relationship Id="rId4" Type="http://schemas.openxmlformats.org/officeDocument/2006/relationships/image" Target="../media/image20.png"/><Relationship Id="rId9" Type="http://schemas.openxmlformats.org/officeDocument/2006/relationships/diagramColors" Target="../diagrams/colors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24.png"/><Relationship Id="rId7"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 Id="rId9" Type="http://schemas.openxmlformats.org/officeDocument/2006/relationships/image" Target="../media/image28.png"/></Relationships>
</file>

<file path=ppt/slides/_rels/slide2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24.png"/><Relationship Id="rId7"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 Id="rId9" Type="http://schemas.openxmlformats.org/officeDocument/2006/relationships/image" Target="../media/image28.png"/></Relationships>
</file>

<file path=ppt/slides/_rels/slide2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24.png"/><Relationship Id="rId7"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 Id="rId9" Type="http://schemas.openxmlformats.org/officeDocument/2006/relationships/image" Target="../media/image29.png"/></Relationships>
</file>

<file path=ppt/slides/_rels/slide2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6.png"/><Relationship Id="rId7" Type="http://schemas.openxmlformats.org/officeDocument/2006/relationships/image" Target="../media/image24.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7.sv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41.jpeg"/></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6.xml"/><Relationship Id="rId6" Type="http://schemas.openxmlformats.org/officeDocument/2006/relationships/image" Target="../media/image46.JPG"/><Relationship Id="rId5" Type="http://schemas.openxmlformats.org/officeDocument/2006/relationships/image" Target="../media/image45.png"/><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49.png"/><Relationship Id="rId5" Type="http://schemas.openxmlformats.org/officeDocument/2006/relationships/image" Target="../media/image48.png"/><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5.png"/><Relationship Id="rId4" Type="http://schemas.openxmlformats.org/officeDocument/2006/relationships/diagramLayout" Target="../diagrams/layout5.xm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1C7FE1-5943-4D4D-B5F4-DE25D75941DD}"/>
              </a:ext>
            </a:extLst>
          </p:cNvPr>
          <p:cNvSpPr/>
          <p:nvPr/>
        </p:nvSpPr>
        <p:spPr>
          <a:xfrm>
            <a:off x="0" y="0"/>
            <a:ext cx="12191998" cy="6858000"/>
          </a:xfrm>
          <a:prstGeom prst="rect">
            <a:avLst/>
          </a:prstGeom>
          <a:blipFill dpi="0" rotWithShape="1">
            <a:blip r:embed="rId3">
              <a:alphaModFix amt="20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5F7BDD8-8641-8841-9B92-E853C2D4F027}"/>
              </a:ext>
            </a:extLst>
          </p:cNvPr>
          <p:cNvSpPr/>
          <p:nvPr/>
        </p:nvSpPr>
        <p:spPr>
          <a:xfrm>
            <a:off x="1" y="1311025"/>
            <a:ext cx="9236763" cy="1587525"/>
          </a:xfrm>
          <a:prstGeom prst="rect">
            <a:avLst/>
          </a:prstGeom>
          <a:solidFill>
            <a:schemeClr val="accent4">
              <a:lumMod val="75000"/>
              <a:alpha val="85098"/>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2B4D204A-4FCA-0344-A580-1895CAC5DF14}"/>
              </a:ext>
            </a:extLst>
          </p:cNvPr>
          <p:cNvSpPr txBox="1">
            <a:spLocks/>
          </p:cNvSpPr>
          <p:nvPr/>
        </p:nvSpPr>
        <p:spPr>
          <a:xfrm>
            <a:off x="0" y="1291982"/>
            <a:ext cx="9144000" cy="1587526"/>
          </a:xfrm>
          <a:prstGeom prst="rect">
            <a:avLst/>
          </a:prstGeom>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400" b="1" dirty="0">
                <a:solidFill>
                  <a:schemeClr val="bg1"/>
                </a:solidFill>
                <a:latin typeface="Helvetica" pitchFamily="2" charset="0"/>
              </a:rPr>
              <a:t>The iPRISM Webtool: </a:t>
            </a:r>
          </a:p>
          <a:p>
            <a:pPr algn="l"/>
            <a:r>
              <a:rPr lang="en-US" sz="3400" b="1" dirty="0">
                <a:solidFill>
                  <a:schemeClr val="bg1"/>
                </a:solidFill>
                <a:latin typeface="Helvetica" pitchFamily="2" charset="0"/>
              </a:rPr>
              <a:t>An Interactive, Visual Webtool to Guide the Pragmatic and Iterative Use of PRISM</a:t>
            </a:r>
          </a:p>
        </p:txBody>
      </p:sp>
      <p:sp>
        <p:nvSpPr>
          <p:cNvPr id="6" name="Title 1">
            <a:extLst>
              <a:ext uri="{FF2B5EF4-FFF2-40B4-BE49-F238E27FC236}">
                <a16:creationId xmlns:a16="http://schemas.microsoft.com/office/drawing/2014/main" id="{A3C19C29-F206-A74F-A2B5-7A04A5F61F07}"/>
              </a:ext>
            </a:extLst>
          </p:cNvPr>
          <p:cNvSpPr txBox="1">
            <a:spLocks/>
          </p:cNvSpPr>
          <p:nvPr/>
        </p:nvSpPr>
        <p:spPr>
          <a:xfrm>
            <a:off x="0" y="2895969"/>
            <a:ext cx="11976650" cy="3740789"/>
          </a:xfrm>
          <a:prstGeom prst="rect">
            <a:avLst/>
          </a:prstGeom>
          <a:effectLst/>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2800" b="1" dirty="0">
                <a:solidFill>
                  <a:schemeClr val="tx1">
                    <a:lumMod val="75000"/>
                    <a:lumOff val="25000"/>
                  </a:schemeClr>
                </a:solidFill>
                <a:latin typeface="Helvetica" panose="020B0604020202020204" pitchFamily="34" charset="0"/>
                <a:cs typeface="Helvetica" panose="020B0604020202020204" pitchFamily="34" charset="0"/>
              </a:rPr>
              <a:t>Katy Trinkley, PharmD, PhD</a:t>
            </a:r>
          </a:p>
          <a:p>
            <a:pPr algn="r"/>
            <a:endParaRPr lang="en-US" sz="2800" dirty="0">
              <a:solidFill>
                <a:schemeClr val="tx1">
                  <a:lumMod val="75000"/>
                  <a:lumOff val="25000"/>
                </a:schemeClr>
              </a:solidFill>
              <a:latin typeface="Helvetica" panose="020B0604020202020204" pitchFamily="34" charset="0"/>
              <a:cs typeface="Helvetica" panose="020B0604020202020204" pitchFamily="34" charset="0"/>
            </a:endParaRPr>
          </a:p>
          <a:p>
            <a:pPr algn="r"/>
            <a:r>
              <a:rPr lang="en-US" sz="2800" dirty="0">
                <a:solidFill>
                  <a:schemeClr val="tx1">
                    <a:lumMod val="75000"/>
                    <a:lumOff val="25000"/>
                  </a:schemeClr>
                </a:solidFill>
                <a:latin typeface="Helvetica" panose="020B0604020202020204" pitchFamily="34" charset="0"/>
                <a:cs typeface="Helvetica" panose="020B0604020202020204" pitchFamily="34" charset="0"/>
              </a:rPr>
              <a:t>Associate Professor</a:t>
            </a:r>
          </a:p>
          <a:p>
            <a:pPr algn="r"/>
            <a:r>
              <a:rPr lang="en-US" sz="2800" dirty="0">
                <a:solidFill>
                  <a:schemeClr val="tx1">
                    <a:lumMod val="75000"/>
                    <a:lumOff val="25000"/>
                  </a:schemeClr>
                </a:solidFill>
                <a:latin typeface="Helvetica" panose="020B0604020202020204" pitchFamily="34" charset="0"/>
                <a:cs typeface="Helvetica" panose="020B0604020202020204" pitchFamily="34" charset="0"/>
              </a:rPr>
              <a:t>Department of Family Medicine </a:t>
            </a:r>
          </a:p>
          <a:p>
            <a:pPr algn="r"/>
            <a:r>
              <a:rPr lang="en-US" sz="2800" dirty="0">
                <a:solidFill>
                  <a:schemeClr val="tx1">
                    <a:lumMod val="75000"/>
                    <a:lumOff val="25000"/>
                  </a:schemeClr>
                </a:solidFill>
                <a:latin typeface="Helvetica" panose="020B0604020202020204" pitchFamily="34" charset="0"/>
                <a:cs typeface="Helvetica" panose="020B0604020202020204" pitchFamily="34" charset="0"/>
              </a:rPr>
              <a:t>ACCORDS D&amp;I Science Program</a:t>
            </a:r>
          </a:p>
          <a:p>
            <a:pPr algn="r"/>
            <a:r>
              <a:rPr lang="en-US" sz="2800" dirty="0">
                <a:solidFill>
                  <a:schemeClr val="tx1">
                    <a:lumMod val="75000"/>
                    <a:lumOff val="25000"/>
                  </a:schemeClr>
                </a:solidFill>
                <a:latin typeface="Helvetica" panose="020B0604020202020204" pitchFamily="34" charset="0"/>
                <a:cs typeface="Helvetica" panose="020B0604020202020204" pitchFamily="34" charset="0"/>
              </a:rPr>
              <a:t>University of Colorado </a:t>
            </a:r>
          </a:p>
          <a:p>
            <a:pPr algn="r"/>
            <a:r>
              <a:rPr lang="en-US" sz="2800" dirty="0">
                <a:solidFill>
                  <a:schemeClr val="tx1">
                    <a:lumMod val="75000"/>
                    <a:lumOff val="25000"/>
                  </a:schemeClr>
                </a:solidFill>
                <a:latin typeface="Helvetica" panose="020B0604020202020204" pitchFamily="34" charset="0"/>
                <a:cs typeface="Helvetica" panose="020B0604020202020204" pitchFamily="34" charset="0"/>
              </a:rPr>
              <a:t>Anschutz Medical Campus</a:t>
            </a:r>
          </a:p>
          <a:p>
            <a:pPr algn="r"/>
            <a:endParaRPr lang="en-US" sz="2800" i="1" dirty="0">
              <a:solidFill>
                <a:schemeClr val="tx1">
                  <a:lumMod val="75000"/>
                  <a:lumOff val="25000"/>
                </a:schemeClr>
              </a:solidFill>
              <a:latin typeface="Helvetica" panose="020B0604020202020204" pitchFamily="34" charset="0"/>
              <a:cs typeface="Helvetica" panose="020B0604020202020204" pitchFamily="34" charset="0"/>
            </a:endParaRPr>
          </a:p>
          <a:p>
            <a:pPr algn="r"/>
            <a:endParaRPr lang="en-US" sz="2800" i="1" dirty="0">
              <a:solidFill>
                <a:schemeClr val="tx1">
                  <a:lumMod val="75000"/>
                  <a:lumOff val="25000"/>
                </a:schemeClr>
              </a:solidFill>
              <a:latin typeface="Helvetica" panose="020B0604020202020204" pitchFamily="34" charset="0"/>
              <a:cs typeface="Helvetica" panose="020B0604020202020204" pitchFamily="34" charset="0"/>
            </a:endParaRPr>
          </a:p>
          <a:p>
            <a:pPr algn="l"/>
            <a:r>
              <a:rPr lang="en-US" sz="2800" i="1" dirty="0">
                <a:solidFill>
                  <a:schemeClr val="tx1">
                    <a:lumMod val="75000"/>
                    <a:lumOff val="25000"/>
                  </a:schemeClr>
                </a:solidFill>
                <a:latin typeface="Helvetica" panose="020B0604020202020204" pitchFamily="34" charset="0"/>
                <a:cs typeface="Helvetica" panose="020B0604020202020204" pitchFamily="34" charset="0"/>
              </a:rPr>
              <a:t>Acknowledgments: </a:t>
            </a:r>
            <a:r>
              <a:rPr lang="en-US" sz="2800" dirty="0">
                <a:solidFill>
                  <a:schemeClr val="tx1">
                    <a:lumMod val="75000"/>
                    <a:lumOff val="25000"/>
                  </a:schemeClr>
                </a:solidFill>
                <a:latin typeface="Helvetica" panose="020B0604020202020204" pitchFamily="34" charset="0"/>
                <a:cs typeface="Helvetica" panose="020B0604020202020204" pitchFamily="34" charset="0"/>
              </a:rPr>
              <a:t>Russ Glasgow, Bryan Ford, Borsika Rabin, and many others</a:t>
            </a:r>
          </a:p>
        </p:txBody>
      </p:sp>
      <p:pic>
        <p:nvPicPr>
          <p:cNvPr id="7" name="Picture 6">
            <a:extLst>
              <a:ext uri="{FF2B5EF4-FFF2-40B4-BE49-F238E27FC236}">
                <a16:creationId xmlns:a16="http://schemas.microsoft.com/office/drawing/2014/main" id="{B255C39D-A820-464D-A297-411ED5D40B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8913" y="1433231"/>
            <a:ext cx="1457737" cy="658406"/>
          </a:xfrm>
          <a:prstGeom prst="rect">
            <a:avLst/>
          </a:prstGeom>
        </p:spPr>
      </p:pic>
      <p:pic>
        <p:nvPicPr>
          <p:cNvPr id="9" name="Picture 8">
            <a:extLst>
              <a:ext uri="{FF2B5EF4-FFF2-40B4-BE49-F238E27FC236}">
                <a16:creationId xmlns:a16="http://schemas.microsoft.com/office/drawing/2014/main" id="{3B23EF3B-FD0C-42BA-A136-F7E8463130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62389" y="199618"/>
            <a:ext cx="3114261" cy="892745"/>
          </a:xfrm>
          <a:prstGeom prst="rect">
            <a:avLst/>
          </a:prstGeom>
        </p:spPr>
      </p:pic>
    </p:spTree>
    <p:extLst>
      <p:ext uri="{BB962C8B-B14F-4D97-AF65-F5344CB8AC3E}">
        <p14:creationId xmlns:p14="http://schemas.microsoft.com/office/powerpoint/2010/main" val="1267912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D863C2-1C75-6CF7-7CD9-399671F4AE98}"/>
              </a:ext>
            </a:extLst>
          </p:cNvPr>
          <p:cNvPicPr>
            <a:picLocks noChangeAspect="1"/>
          </p:cNvPicPr>
          <p:nvPr/>
        </p:nvPicPr>
        <p:blipFill>
          <a:blip r:embed="rId3"/>
          <a:stretch>
            <a:fillRect/>
          </a:stretch>
        </p:blipFill>
        <p:spPr>
          <a:xfrm>
            <a:off x="-26404" y="363965"/>
            <a:ext cx="12241530" cy="5452110"/>
          </a:xfrm>
          <a:prstGeom prst="rect">
            <a:avLst/>
          </a:prstGeom>
        </p:spPr>
      </p:pic>
    </p:spTree>
    <p:extLst>
      <p:ext uri="{BB962C8B-B14F-4D97-AF65-F5344CB8AC3E}">
        <p14:creationId xmlns:p14="http://schemas.microsoft.com/office/powerpoint/2010/main" val="3224288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143A743-41E3-4A37-B9E8-8AF34D29B100}"/>
              </a:ext>
            </a:extLst>
          </p:cNvPr>
          <p:cNvSpPr>
            <a:spLocks noGrp="1"/>
          </p:cNvSpPr>
          <p:nvPr>
            <p:ph type="title"/>
          </p:nvPr>
        </p:nvSpPr>
        <p:spPr>
          <a:xfrm>
            <a:off x="530087" y="2"/>
            <a:ext cx="10515600" cy="1325563"/>
          </a:xfrm>
        </p:spPr>
        <p:txBody>
          <a:bodyPr/>
          <a:lstStyle/>
          <a:p>
            <a:r>
              <a:rPr lang="en-US" sz="4400" b="1" dirty="0">
                <a:latin typeface="Helvetica" panose="020B0604020202020204" pitchFamily="34" charset="0"/>
                <a:cs typeface="Helvetica" panose="020B0604020202020204" pitchFamily="34" charset="0"/>
              </a:rPr>
              <a:t>21 assessment questions</a:t>
            </a:r>
            <a:endParaRPr lang="en-US" b="1" dirty="0">
              <a:latin typeface="Helvetica" panose="020B0604020202020204" pitchFamily="34" charset="0"/>
              <a:cs typeface="Helvetica" panose="020B0604020202020204" pitchFamily="34" charset="0"/>
            </a:endParaRPr>
          </a:p>
        </p:txBody>
      </p:sp>
      <p:grpSp>
        <p:nvGrpSpPr>
          <p:cNvPr id="7" name="Group 6">
            <a:extLst>
              <a:ext uri="{FF2B5EF4-FFF2-40B4-BE49-F238E27FC236}">
                <a16:creationId xmlns:a16="http://schemas.microsoft.com/office/drawing/2014/main" id="{54522EAB-2BDA-4271-91E0-5086731D161F}"/>
              </a:ext>
            </a:extLst>
          </p:cNvPr>
          <p:cNvGrpSpPr/>
          <p:nvPr/>
        </p:nvGrpSpPr>
        <p:grpSpPr>
          <a:xfrm>
            <a:off x="0" y="0"/>
            <a:ext cx="410817" cy="6858000"/>
            <a:chOff x="0" y="0"/>
            <a:chExt cx="410817" cy="6858000"/>
          </a:xfrm>
        </p:grpSpPr>
        <p:sp>
          <p:nvSpPr>
            <p:cNvPr id="4" name="Rectangle 3">
              <a:extLst>
                <a:ext uri="{FF2B5EF4-FFF2-40B4-BE49-F238E27FC236}">
                  <a16:creationId xmlns:a16="http://schemas.microsoft.com/office/drawing/2014/main" id="{8DEB96F0-B97A-4691-8E3A-38A0A1311FEE}"/>
                </a:ext>
              </a:extLst>
            </p:cNvPr>
            <p:cNvSpPr/>
            <p:nvPr/>
          </p:nvSpPr>
          <p:spPr>
            <a:xfrm>
              <a:off x="0" y="0"/>
              <a:ext cx="132522" cy="6858000"/>
            </a:xfrm>
            <a:prstGeom prst="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62F8A04-9C95-422D-AE7E-39508A10296D}"/>
                </a:ext>
              </a:extLst>
            </p:cNvPr>
            <p:cNvSpPr/>
            <p:nvPr/>
          </p:nvSpPr>
          <p:spPr>
            <a:xfrm>
              <a:off x="119270" y="1"/>
              <a:ext cx="291547" cy="1325564"/>
            </a:xfrm>
            <a:prstGeom prst="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F25BD8F6-CC7D-4D86-8769-526AB3EE9B99}"/>
              </a:ext>
            </a:extLst>
          </p:cNvPr>
          <p:cNvSpPr txBox="1"/>
          <p:nvPr/>
        </p:nvSpPr>
        <p:spPr>
          <a:xfrm>
            <a:off x="530086" y="1616765"/>
            <a:ext cx="11661913" cy="2862322"/>
          </a:xfrm>
          <a:prstGeom prst="rect">
            <a:avLst/>
          </a:prstGeom>
          <a:noFill/>
        </p:spPr>
        <p:txBody>
          <a:bodyPr wrap="square" rtlCol="0">
            <a:spAutoFit/>
          </a:bodyPr>
          <a:lstStyle/>
          <a:p>
            <a:pPr marL="457200" indent="-457200">
              <a:buFont typeface="Arial" panose="020B0604020202020204" pitchFamily="34" charset="0"/>
              <a:buChar char="•"/>
            </a:pPr>
            <a:r>
              <a:rPr lang="en-US" sz="2800" b="1" dirty="0">
                <a:latin typeface="Helvetica" pitchFamily="2" charset="0"/>
              </a:rPr>
              <a:t>Operationalize PRISM’s context domains and outcomes</a:t>
            </a:r>
          </a:p>
          <a:p>
            <a:pPr marL="914400" lvl="1" indent="-457200">
              <a:buFont typeface="Arial" panose="020B0604020202020204" pitchFamily="34" charset="0"/>
              <a:buChar char="•"/>
            </a:pPr>
            <a:r>
              <a:rPr lang="en-US" sz="2400" dirty="0">
                <a:latin typeface="Helvetica" pitchFamily="2" charset="0"/>
              </a:rPr>
              <a:t>6 PRISM questions</a:t>
            </a:r>
          </a:p>
          <a:p>
            <a:pPr marL="914400" lvl="1" indent="-457200">
              <a:buFont typeface="Arial" panose="020B0604020202020204" pitchFamily="34" charset="0"/>
              <a:buChar char="•"/>
            </a:pPr>
            <a:r>
              <a:rPr lang="en-US" sz="2400" dirty="0">
                <a:latin typeface="Helvetica" pitchFamily="2" charset="0"/>
              </a:rPr>
              <a:t>15 RE-AIM questions</a:t>
            </a:r>
          </a:p>
          <a:p>
            <a:pPr marL="914400" lvl="1" indent="-457200">
              <a:buFont typeface="Arial" panose="020B0604020202020204" pitchFamily="34" charset="0"/>
              <a:buChar char="•"/>
            </a:pPr>
            <a:endParaRPr lang="en-US" sz="2800" dirty="0">
              <a:latin typeface="Helvetica" pitchFamily="2" charset="0"/>
            </a:endParaRPr>
          </a:p>
          <a:p>
            <a:pPr marL="457200" indent="-457200">
              <a:buFont typeface="Arial" panose="020B0604020202020204" pitchFamily="34" charset="0"/>
              <a:buChar char="•"/>
            </a:pPr>
            <a:r>
              <a:rPr lang="en-US" sz="2800" b="1" dirty="0">
                <a:latin typeface="Helvetica" pitchFamily="2" charset="0"/>
              </a:rPr>
              <a:t>Prioritize equity</a:t>
            </a:r>
          </a:p>
          <a:p>
            <a:pPr marL="914400" lvl="1" indent="-457200">
              <a:buFont typeface="Arial" panose="020B0604020202020204" pitchFamily="34" charset="0"/>
              <a:buChar char="•"/>
            </a:pPr>
            <a:r>
              <a:rPr lang="en-US" sz="2400" dirty="0">
                <a:latin typeface="Helvetica" pitchFamily="2" charset="0"/>
              </a:rPr>
              <a:t>Representation of perspectives</a:t>
            </a:r>
          </a:p>
          <a:p>
            <a:pPr marL="914400" lvl="1" indent="-457200">
              <a:buFont typeface="Arial" panose="020B0604020202020204" pitchFamily="34" charset="0"/>
              <a:buChar char="•"/>
            </a:pPr>
            <a:r>
              <a:rPr lang="en-US" sz="2400" dirty="0">
                <a:latin typeface="Helvetica" pitchFamily="2" charset="0"/>
              </a:rPr>
              <a:t>Representativeness of outcomes</a:t>
            </a:r>
            <a:endParaRPr lang="en-US" sz="2800" dirty="0">
              <a:latin typeface="Helvetica" pitchFamily="2" charset="0"/>
              <a:ea typeface="Calibri" panose="020F0502020204030204" pitchFamily="34" charset="0"/>
              <a:cs typeface="Helvetica" panose="020B0604020202020204" pitchFamily="34" charset="0"/>
            </a:endParaRPr>
          </a:p>
        </p:txBody>
      </p:sp>
      <p:pic>
        <p:nvPicPr>
          <p:cNvPr id="5" name="Picture 4">
            <a:extLst>
              <a:ext uri="{FF2B5EF4-FFF2-40B4-BE49-F238E27FC236}">
                <a16:creationId xmlns:a16="http://schemas.microsoft.com/office/drawing/2014/main" id="{F5918BEF-3FC7-ED67-7B30-959F256F5499}"/>
              </a:ext>
            </a:extLst>
          </p:cNvPr>
          <p:cNvPicPr>
            <a:picLocks noChangeAspect="1"/>
          </p:cNvPicPr>
          <p:nvPr/>
        </p:nvPicPr>
        <p:blipFill>
          <a:blip r:embed="rId3"/>
          <a:stretch>
            <a:fillRect/>
          </a:stretch>
        </p:blipFill>
        <p:spPr>
          <a:xfrm>
            <a:off x="10187754" y="5931973"/>
            <a:ext cx="2004246" cy="905244"/>
          </a:xfrm>
          <a:prstGeom prst="rect">
            <a:avLst/>
          </a:prstGeom>
        </p:spPr>
      </p:pic>
      <p:sp>
        <p:nvSpPr>
          <p:cNvPr id="3" name="TextBox 2">
            <a:extLst>
              <a:ext uri="{FF2B5EF4-FFF2-40B4-BE49-F238E27FC236}">
                <a16:creationId xmlns:a16="http://schemas.microsoft.com/office/drawing/2014/main" id="{24FDD39E-D425-380C-54C3-6BF78C44ABBC}"/>
              </a:ext>
            </a:extLst>
          </p:cNvPr>
          <p:cNvSpPr txBox="1"/>
          <p:nvPr/>
        </p:nvSpPr>
        <p:spPr>
          <a:xfrm>
            <a:off x="6390048" y="6467885"/>
            <a:ext cx="3797706" cy="369332"/>
          </a:xfrm>
          <a:prstGeom prst="rect">
            <a:avLst/>
          </a:prstGeom>
          <a:noFill/>
        </p:spPr>
        <p:txBody>
          <a:bodyPr wrap="none" rtlCol="0">
            <a:spAutoFit/>
          </a:bodyPr>
          <a:lstStyle/>
          <a:p>
            <a:r>
              <a:rPr lang="en-US" dirty="0"/>
              <a:t>Rabin et al. Implement Sci. 2022;17:62</a:t>
            </a:r>
          </a:p>
        </p:txBody>
      </p:sp>
      <p:pic>
        <p:nvPicPr>
          <p:cNvPr id="9" name="Picture 8">
            <a:extLst>
              <a:ext uri="{FF2B5EF4-FFF2-40B4-BE49-F238E27FC236}">
                <a16:creationId xmlns:a16="http://schemas.microsoft.com/office/drawing/2014/main" id="{B1CFD4D5-0E81-F253-75D0-40E6A7D43E19}"/>
              </a:ext>
            </a:extLst>
          </p:cNvPr>
          <p:cNvPicPr>
            <a:picLocks noChangeAspect="1"/>
          </p:cNvPicPr>
          <p:nvPr/>
        </p:nvPicPr>
        <p:blipFill>
          <a:blip r:embed="rId4"/>
          <a:stretch>
            <a:fillRect/>
          </a:stretch>
        </p:blipFill>
        <p:spPr>
          <a:xfrm>
            <a:off x="9001101" y="2654955"/>
            <a:ext cx="2056384" cy="1966976"/>
          </a:xfrm>
          <a:prstGeom prst="rect">
            <a:avLst/>
          </a:prstGeom>
        </p:spPr>
      </p:pic>
      <p:sp>
        <p:nvSpPr>
          <p:cNvPr id="11" name="TextBox 10">
            <a:extLst>
              <a:ext uri="{FF2B5EF4-FFF2-40B4-BE49-F238E27FC236}">
                <a16:creationId xmlns:a16="http://schemas.microsoft.com/office/drawing/2014/main" id="{8756758E-98A7-4B30-5CFE-2C0C11A2227D}"/>
              </a:ext>
            </a:extLst>
          </p:cNvPr>
          <p:cNvSpPr txBox="1"/>
          <p:nvPr/>
        </p:nvSpPr>
        <p:spPr>
          <a:xfrm>
            <a:off x="8706028" y="4836657"/>
            <a:ext cx="2667974" cy="461665"/>
          </a:xfrm>
          <a:prstGeom prst="rect">
            <a:avLst/>
          </a:prstGeom>
          <a:noFill/>
        </p:spPr>
        <p:txBody>
          <a:bodyPr wrap="none" rtlCol="0">
            <a:spAutoFit/>
          </a:bodyPr>
          <a:lstStyle/>
          <a:p>
            <a:r>
              <a:rPr lang="en-US" sz="2400" b="1" dirty="0" err="1"/>
              <a:t>www.prismtool.org</a:t>
            </a:r>
            <a:endParaRPr lang="en-US" sz="2400" b="1" dirty="0"/>
          </a:p>
        </p:txBody>
      </p:sp>
    </p:spTree>
    <p:extLst>
      <p:ext uri="{BB962C8B-B14F-4D97-AF65-F5344CB8AC3E}">
        <p14:creationId xmlns:p14="http://schemas.microsoft.com/office/powerpoint/2010/main" val="952494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1F7D8-BDDF-E947-7C03-215051105189}"/>
              </a:ext>
            </a:extLst>
          </p:cNvPr>
          <p:cNvPicPr>
            <a:picLocks noChangeAspect="1"/>
          </p:cNvPicPr>
          <p:nvPr/>
        </p:nvPicPr>
        <p:blipFill rotWithShape="1">
          <a:blip r:embed="rId3"/>
          <a:srcRect b="16793"/>
          <a:stretch/>
        </p:blipFill>
        <p:spPr>
          <a:xfrm>
            <a:off x="53143" y="0"/>
            <a:ext cx="11420475" cy="6197715"/>
          </a:xfrm>
          <a:prstGeom prst="rect">
            <a:avLst/>
          </a:prstGeom>
        </p:spPr>
      </p:pic>
      <p:pic>
        <p:nvPicPr>
          <p:cNvPr id="4" name="Picture 3">
            <a:extLst>
              <a:ext uri="{FF2B5EF4-FFF2-40B4-BE49-F238E27FC236}">
                <a16:creationId xmlns:a16="http://schemas.microsoft.com/office/drawing/2014/main" id="{7BD1CEBF-E90F-3FFB-27A5-403E72D7DA4B}"/>
              </a:ext>
            </a:extLst>
          </p:cNvPr>
          <p:cNvPicPr>
            <a:picLocks noChangeAspect="1"/>
          </p:cNvPicPr>
          <p:nvPr/>
        </p:nvPicPr>
        <p:blipFill>
          <a:blip r:embed="rId4"/>
          <a:stretch>
            <a:fillRect/>
          </a:stretch>
        </p:blipFill>
        <p:spPr>
          <a:xfrm>
            <a:off x="615252" y="1785563"/>
            <a:ext cx="11714480" cy="4246880"/>
          </a:xfrm>
          <a:prstGeom prst="rect">
            <a:avLst/>
          </a:prstGeom>
        </p:spPr>
      </p:pic>
    </p:spTree>
    <p:extLst>
      <p:ext uri="{BB962C8B-B14F-4D97-AF65-F5344CB8AC3E}">
        <p14:creationId xmlns:p14="http://schemas.microsoft.com/office/powerpoint/2010/main" val="1766205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1F7D8-BDDF-E947-7C03-215051105189}"/>
              </a:ext>
            </a:extLst>
          </p:cNvPr>
          <p:cNvPicPr>
            <a:picLocks noChangeAspect="1"/>
          </p:cNvPicPr>
          <p:nvPr/>
        </p:nvPicPr>
        <p:blipFill rotWithShape="1">
          <a:blip r:embed="rId3"/>
          <a:srcRect b="16793"/>
          <a:stretch/>
        </p:blipFill>
        <p:spPr>
          <a:xfrm>
            <a:off x="53143" y="0"/>
            <a:ext cx="11420475" cy="6197715"/>
          </a:xfrm>
          <a:prstGeom prst="rect">
            <a:avLst/>
          </a:prstGeom>
        </p:spPr>
      </p:pic>
      <p:pic>
        <p:nvPicPr>
          <p:cNvPr id="4" name="Picture 3">
            <a:extLst>
              <a:ext uri="{FF2B5EF4-FFF2-40B4-BE49-F238E27FC236}">
                <a16:creationId xmlns:a16="http://schemas.microsoft.com/office/drawing/2014/main" id="{7BD1CEBF-E90F-3FFB-27A5-403E72D7DA4B}"/>
              </a:ext>
            </a:extLst>
          </p:cNvPr>
          <p:cNvPicPr>
            <a:picLocks noChangeAspect="1"/>
          </p:cNvPicPr>
          <p:nvPr/>
        </p:nvPicPr>
        <p:blipFill>
          <a:blip r:embed="rId4"/>
          <a:stretch>
            <a:fillRect/>
          </a:stretch>
        </p:blipFill>
        <p:spPr>
          <a:xfrm>
            <a:off x="615252" y="1785563"/>
            <a:ext cx="11714480" cy="4246880"/>
          </a:xfrm>
          <a:prstGeom prst="rect">
            <a:avLst/>
          </a:prstGeom>
        </p:spPr>
      </p:pic>
      <p:cxnSp>
        <p:nvCxnSpPr>
          <p:cNvPr id="2" name="Straight Arrow Connector 1">
            <a:extLst>
              <a:ext uri="{FF2B5EF4-FFF2-40B4-BE49-F238E27FC236}">
                <a16:creationId xmlns:a16="http://schemas.microsoft.com/office/drawing/2014/main" id="{2BABFABC-509B-1921-9C72-29B3555F8241}"/>
              </a:ext>
            </a:extLst>
          </p:cNvPr>
          <p:cNvCxnSpPr/>
          <p:nvPr/>
        </p:nvCxnSpPr>
        <p:spPr>
          <a:xfrm>
            <a:off x="368735" y="1928438"/>
            <a:ext cx="923262" cy="65314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1991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A93A99-055C-7E5A-2DD4-F6F554F205AE}"/>
              </a:ext>
            </a:extLst>
          </p:cNvPr>
          <p:cNvPicPr>
            <a:picLocks noChangeAspect="1"/>
          </p:cNvPicPr>
          <p:nvPr/>
        </p:nvPicPr>
        <p:blipFill>
          <a:blip r:embed="rId3"/>
          <a:stretch>
            <a:fillRect/>
          </a:stretch>
        </p:blipFill>
        <p:spPr>
          <a:xfrm>
            <a:off x="-27296" y="81891"/>
            <a:ext cx="11966448" cy="8311134"/>
          </a:xfrm>
          <a:prstGeom prst="rect">
            <a:avLst/>
          </a:prstGeom>
        </p:spPr>
      </p:pic>
      <p:pic>
        <p:nvPicPr>
          <p:cNvPr id="7" name="Picture 6">
            <a:extLst>
              <a:ext uri="{FF2B5EF4-FFF2-40B4-BE49-F238E27FC236}">
                <a16:creationId xmlns:a16="http://schemas.microsoft.com/office/drawing/2014/main" id="{6E39AFF4-1200-9005-6053-67FD7228E837}"/>
              </a:ext>
            </a:extLst>
          </p:cNvPr>
          <p:cNvPicPr>
            <a:picLocks noChangeAspect="1"/>
          </p:cNvPicPr>
          <p:nvPr/>
        </p:nvPicPr>
        <p:blipFill>
          <a:blip r:embed="rId4"/>
          <a:stretch>
            <a:fillRect/>
          </a:stretch>
        </p:blipFill>
        <p:spPr>
          <a:xfrm>
            <a:off x="0" y="1749848"/>
            <a:ext cx="12363068" cy="7827503"/>
          </a:xfrm>
          <a:prstGeom prst="rect">
            <a:avLst/>
          </a:prstGeom>
        </p:spPr>
      </p:pic>
      <p:pic>
        <p:nvPicPr>
          <p:cNvPr id="5" name="Picture 4">
            <a:extLst>
              <a:ext uri="{FF2B5EF4-FFF2-40B4-BE49-F238E27FC236}">
                <a16:creationId xmlns:a16="http://schemas.microsoft.com/office/drawing/2014/main" id="{C74C5A63-E27E-D3F8-682F-6915495A39B6}"/>
              </a:ext>
            </a:extLst>
          </p:cNvPr>
          <p:cNvPicPr>
            <a:picLocks noChangeAspect="1"/>
          </p:cNvPicPr>
          <p:nvPr/>
        </p:nvPicPr>
        <p:blipFill>
          <a:blip r:embed="rId5"/>
          <a:stretch>
            <a:fillRect/>
          </a:stretch>
        </p:blipFill>
        <p:spPr>
          <a:xfrm>
            <a:off x="-1" y="1855065"/>
            <a:ext cx="12363069" cy="4764786"/>
          </a:xfrm>
          <a:prstGeom prst="rect">
            <a:avLst/>
          </a:prstGeom>
        </p:spPr>
      </p:pic>
    </p:spTree>
    <p:extLst>
      <p:ext uri="{BB962C8B-B14F-4D97-AF65-F5344CB8AC3E}">
        <p14:creationId xmlns:p14="http://schemas.microsoft.com/office/powerpoint/2010/main" val="2109251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DE1BC-C155-7406-3125-AF5E3E3DF1B7}"/>
              </a:ext>
            </a:extLst>
          </p:cNvPr>
          <p:cNvSpPr>
            <a:spLocks noGrp="1"/>
          </p:cNvSpPr>
          <p:nvPr>
            <p:ph type="title"/>
          </p:nvPr>
        </p:nvSpPr>
        <p:spPr/>
        <p:txBody>
          <a:bodyPr/>
          <a:lstStyle/>
          <a:p>
            <a:r>
              <a:rPr lang="en-US" b="1" dirty="0"/>
              <a:t>Graphical display of responses </a:t>
            </a:r>
          </a:p>
        </p:txBody>
      </p:sp>
      <p:pic>
        <p:nvPicPr>
          <p:cNvPr id="4" name="Picture 3">
            <a:extLst>
              <a:ext uri="{FF2B5EF4-FFF2-40B4-BE49-F238E27FC236}">
                <a16:creationId xmlns:a16="http://schemas.microsoft.com/office/drawing/2014/main" id="{C27C9EC2-EC20-B154-2073-1F35A31A4806}"/>
              </a:ext>
            </a:extLst>
          </p:cNvPr>
          <p:cNvPicPr>
            <a:picLocks noChangeAspect="1"/>
          </p:cNvPicPr>
          <p:nvPr/>
        </p:nvPicPr>
        <p:blipFill rotWithShape="1">
          <a:blip r:embed="rId2"/>
          <a:srcRect t="30032" b="-30509"/>
          <a:stretch/>
        </p:blipFill>
        <p:spPr>
          <a:xfrm>
            <a:off x="945896" y="1495491"/>
            <a:ext cx="10300208" cy="7132320"/>
          </a:xfrm>
          <a:prstGeom prst="rect">
            <a:avLst/>
          </a:prstGeom>
        </p:spPr>
      </p:pic>
      <p:sp>
        <p:nvSpPr>
          <p:cNvPr id="5" name="TextBox 4">
            <a:extLst>
              <a:ext uri="{FF2B5EF4-FFF2-40B4-BE49-F238E27FC236}">
                <a16:creationId xmlns:a16="http://schemas.microsoft.com/office/drawing/2014/main" id="{E6D888BE-62A2-2BAF-8B25-BCE42EABE1E7}"/>
              </a:ext>
            </a:extLst>
          </p:cNvPr>
          <p:cNvSpPr txBox="1"/>
          <p:nvPr/>
        </p:nvSpPr>
        <p:spPr>
          <a:xfrm>
            <a:off x="4818301" y="6262042"/>
            <a:ext cx="7831393" cy="461665"/>
          </a:xfrm>
          <a:prstGeom prst="rect">
            <a:avLst/>
          </a:prstGeom>
          <a:solidFill>
            <a:schemeClr val="bg1"/>
          </a:solidFill>
        </p:spPr>
        <p:txBody>
          <a:bodyPr wrap="square">
            <a:spAutoFit/>
          </a:bodyPr>
          <a:lstStyle/>
          <a:p>
            <a:r>
              <a:rPr lang="en-US" sz="2400" b="1" dirty="0">
                <a:solidFill>
                  <a:srgbClr val="C00000"/>
                </a:solidFill>
              </a:rPr>
              <a:t>*For individuals</a:t>
            </a:r>
          </a:p>
        </p:txBody>
      </p:sp>
    </p:spTree>
    <p:extLst>
      <p:ext uri="{BB962C8B-B14F-4D97-AF65-F5344CB8AC3E}">
        <p14:creationId xmlns:p14="http://schemas.microsoft.com/office/powerpoint/2010/main" val="179104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DE1BC-C155-7406-3125-AF5E3E3DF1B7}"/>
              </a:ext>
            </a:extLst>
          </p:cNvPr>
          <p:cNvSpPr>
            <a:spLocks noGrp="1"/>
          </p:cNvSpPr>
          <p:nvPr>
            <p:ph type="title"/>
          </p:nvPr>
        </p:nvSpPr>
        <p:spPr/>
        <p:txBody>
          <a:bodyPr/>
          <a:lstStyle/>
          <a:p>
            <a:r>
              <a:rPr lang="en-US" b="1" dirty="0"/>
              <a:t>Graphical display of responses </a:t>
            </a:r>
          </a:p>
        </p:txBody>
      </p:sp>
      <p:pic>
        <p:nvPicPr>
          <p:cNvPr id="4" name="Picture 3">
            <a:extLst>
              <a:ext uri="{FF2B5EF4-FFF2-40B4-BE49-F238E27FC236}">
                <a16:creationId xmlns:a16="http://schemas.microsoft.com/office/drawing/2014/main" id="{C27C9EC2-EC20-B154-2073-1F35A31A4806}"/>
              </a:ext>
            </a:extLst>
          </p:cNvPr>
          <p:cNvPicPr>
            <a:picLocks noChangeAspect="1"/>
          </p:cNvPicPr>
          <p:nvPr/>
        </p:nvPicPr>
        <p:blipFill rotWithShape="1">
          <a:blip r:embed="rId2"/>
          <a:srcRect t="30032" b="-30509"/>
          <a:stretch/>
        </p:blipFill>
        <p:spPr>
          <a:xfrm>
            <a:off x="945896" y="1495491"/>
            <a:ext cx="10300208" cy="7132320"/>
          </a:xfrm>
          <a:prstGeom prst="rect">
            <a:avLst/>
          </a:prstGeom>
        </p:spPr>
      </p:pic>
      <p:sp>
        <p:nvSpPr>
          <p:cNvPr id="3" name="TextBox 2">
            <a:extLst>
              <a:ext uri="{FF2B5EF4-FFF2-40B4-BE49-F238E27FC236}">
                <a16:creationId xmlns:a16="http://schemas.microsoft.com/office/drawing/2014/main" id="{C00C5DB2-BF82-B42E-4D22-56558BF21B18}"/>
              </a:ext>
            </a:extLst>
          </p:cNvPr>
          <p:cNvSpPr txBox="1"/>
          <p:nvPr/>
        </p:nvSpPr>
        <p:spPr>
          <a:xfrm>
            <a:off x="2507228" y="6338211"/>
            <a:ext cx="7831393" cy="461665"/>
          </a:xfrm>
          <a:prstGeom prst="rect">
            <a:avLst/>
          </a:prstGeom>
          <a:noFill/>
        </p:spPr>
        <p:txBody>
          <a:bodyPr wrap="square">
            <a:spAutoFit/>
          </a:bodyPr>
          <a:lstStyle/>
          <a:p>
            <a:r>
              <a:rPr lang="en-US" sz="2400" b="1" dirty="0">
                <a:solidFill>
                  <a:srgbClr val="C00000"/>
                </a:solidFill>
              </a:rPr>
              <a:t>Quickly identify areas to improve misalignment and impact</a:t>
            </a:r>
          </a:p>
        </p:txBody>
      </p:sp>
    </p:spTree>
    <p:extLst>
      <p:ext uri="{BB962C8B-B14F-4D97-AF65-F5344CB8AC3E}">
        <p14:creationId xmlns:p14="http://schemas.microsoft.com/office/powerpoint/2010/main" val="2714876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DE1BC-C155-7406-3125-AF5E3E3DF1B7}"/>
              </a:ext>
            </a:extLst>
          </p:cNvPr>
          <p:cNvSpPr>
            <a:spLocks noGrp="1"/>
          </p:cNvSpPr>
          <p:nvPr>
            <p:ph type="title"/>
          </p:nvPr>
        </p:nvSpPr>
        <p:spPr/>
        <p:txBody>
          <a:bodyPr/>
          <a:lstStyle/>
          <a:p>
            <a:r>
              <a:rPr lang="en-US" b="1" dirty="0"/>
              <a:t>Graphical display of responses </a:t>
            </a:r>
          </a:p>
        </p:txBody>
      </p:sp>
      <p:pic>
        <p:nvPicPr>
          <p:cNvPr id="4" name="Picture 3">
            <a:extLst>
              <a:ext uri="{FF2B5EF4-FFF2-40B4-BE49-F238E27FC236}">
                <a16:creationId xmlns:a16="http://schemas.microsoft.com/office/drawing/2014/main" id="{C27C9EC2-EC20-B154-2073-1F35A31A4806}"/>
              </a:ext>
            </a:extLst>
          </p:cNvPr>
          <p:cNvPicPr>
            <a:picLocks noChangeAspect="1"/>
          </p:cNvPicPr>
          <p:nvPr/>
        </p:nvPicPr>
        <p:blipFill rotWithShape="1">
          <a:blip r:embed="rId3"/>
          <a:srcRect t="30032" b="-30509"/>
          <a:stretch/>
        </p:blipFill>
        <p:spPr>
          <a:xfrm>
            <a:off x="945896" y="1495491"/>
            <a:ext cx="10300208" cy="7132320"/>
          </a:xfrm>
          <a:prstGeom prst="rect">
            <a:avLst/>
          </a:prstGeom>
        </p:spPr>
      </p:pic>
      <p:pic>
        <p:nvPicPr>
          <p:cNvPr id="6" name="Picture 5">
            <a:extLst>
              <a:ext uri="{FF2B5EF4-FFF2-40B4-BE49-F238E27FC236}">
                <a16:creationId xmlns:a16="http://schemas.microsoft.com/office/drawing/2014/main" id="{84205418-C0D2-E5D1-B6B7-754277188083}"/>
              </a:ext>
            </a:extLst>
          </p:cNvPr>
          <p:cNvPicPr>
            <a:picLocks noChangeAspect="1"/>
          </p:cNvPicPr>
          <p:nvPr/>
        </p:nvPicPr>
        <p:blipFill>
          <a:blip r:embed="rId4"/>
          <a:stretch>
            <a:fillRect/>
          </a:stretch>
        </p:blipFill>
        <p:spPr>
          <a:xfrm>
            <a:off x="3936828" y="6048375"/>
            <a:ext cx="3873500" cy="444500"/>
          </a:xfrm>
          <a:prstGeom prst="rect">
            <a:avLst/>
          </a:prstGeom>
        </p:spPr>
      </p:pic>
      <p:sp>
        <p:nvSpPr>
          <p:cNvPr id="5" name="Right Arrow 4">
            <a:extLst>
              <a:ext uri="{FF2B5EF4-FFF2-40B4-BE49-F238E27FC236}">
                <a16:creationId xmlns:a16="http://schemas.microsoft.com/office/drawing/2014/main" id="{191FCBED-7F54-88F7-33F7-18B049D24005}"/>
              </a:ext>
            </a:extLst>
          </p:cNvPr>
          <p:cNvSpPr/>
          <p:nvPr/>
        </p:nvSpPr>
        <p:spPr>
          <a:xfrm rot="3445241">
            <a:off x="4916767" y="5362039"/>
            <a:ext cx="978408" cy="484632"/>
          </a:xfrm>
          <a:prstGeom prst="rightArrow">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128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endCondLst>
                                    <p:cond evt="onNext" delay="0">
                                      <p:tgtEl>
                                        <p:sldTgt/>
                                      </p:tgtEl>
                                    </p:cond>
                                  </p:end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DE1BC-C155-7406-3125-AF5E3E3DF1B7}"/>
              </a:ext>
            </a:extLst>
          </p:cNvPr>
          <p:cNvSpPr>
            <a:spLocks noGrp="1"/>
          </p:cNvSpPr>
          <p:nvPr>
            <p:ph type="title"/>
          </p:nvPr>
        </p:nvSpPr>
        <p:spPr/>
        <p:txBody>
          <a:bodyPr/>
          <a:lstStyle/>
          <a:p>
            <a:r>
              <a:rPr lang="en-US" b="1" dirty="0"/>
              <a:t>Alternative views</a:t>
            </a:r>
          </a:p>
        </p:txBody>
      </p:sp>
      <p:pic>
        <p:nvPicPr>
          <p:cNvPr id="5" name="Picture 4">
            <a:extLst>
              <a:ext uri="{FF2B5EF4-FFF2-40B4-BE49-F238E27FC236}">
                <a16:creationId xmlns:a16="http://schemas.microsoft.com/office/drawing/2014/main" id="{7AEE144D-B1E3-80E2-0995-59D830FDBA68}"/>
              </a:ext>
            </a:extLst>
          </p:cNvPr>
          <p:cNvPicPr>
            <a:picLocks noChangeAspect="1"/>
          </p:cNvPicPr>
          <p:nvPr/>
        </p:nvPicPr>
        <p:blipFill rotWithShape="1">
          <a:blip r:embed="rId3"/>
          <a:srcRect t="48642"/>
          <a:stretch/>
        </p:blipFill>
        <p:spPr>
          <a:xfrm>
            <a:off x="180023" y="2162425"/>
            <a:ext cx="10123424" cy="1778024"/>
          </a:xfrm>
          <a:prstGeom prst="rect">
            <a:avLst/>
          </a:prstGeom>
        </p:spPr>
      </p:pic>
      <p:pic>
        <p:nvPicPr>
          <p:cNvPr id="6" name="Picture 5">
            <a:extLst>
              <a:ext uri="{FF2B5EF4-FFF2-40B4-BE49-F238E27FC236}">
                <a16:creationId xmlns:a16="http://schemas.microsoft.com/office/drawing/2014/main" id="{5B221185-8081-3918-2706-DFC913224D8A}"/>
              </a:ext>
            </a:extLst>
          </p:cNvPr>
          <p:cNvPicPr>
            <a:picLocks noChangeAspect="1"/>
          </p:cNvPicPr>
          <p:nvPr/>
        </p:nvPicPr>
        <p:blipFill>
          <a:blip r:embed="rId4"/>
          <a:stretch>
            <a:fillRect/>
          </a:stretch>
        </p:blipFill>
        <p:spPr>
          <a:xfrm>
            <a:off x="3048508" y="4223258"/>
            <a:ext cx="9143492" cy="2634742"/>
          </a:xfrm>
          <a:prstGeom prst="rect">
            <a:avLst/>
          </a:prstGeom>
        </p:spPr>
      </p:pic>
      <p:sp>
        <p:nvSpPr>
          <p:cNvPr id="7" name="TextBox 6">
            <a:extLst>
              <a:ext uri="{FF2B5EF4-FFF2-40B4-BE49-F238E27FC236}">
                <a16:creationId xmlns:a16="http://schemas.microsoft.com/office/drawing/2014/main" id="{1A1837F3-E8B7-1A1E-0C83-7A415450845F}"/>
              </a:ext>
            </a:extLst>
          </p:cNvPr>
          <p:cNvSpPr txBox="1"/>
          <p:nvPr/>
        </p:nvSpPr>
        <p:spPr>
          <a:xfrm>
            <a:off x="14494476" y="135924"/>
            <a:ext cx="184731" cy="369332"/>
          </a:xfrm>
          <a:prstGeom prst="rect">
            <a:avLst/>
          </a:prstGeom>
          <a:noFill/>
        </p:spPr>
        <p:txBody>
          <a:bodyPr wrap="none" rtlCol="0">
            <a:spAutoFit/>
          </a:bodyPr>
          <a:lstStyle/>
          <a:p>
            <a:endParaRPr lang="en-US" dirty="0"/>
          </a:p>
        </p:txBody>
      </p:sp>
      <p:pic>
        <p:nvPicPr>
          <p:cNvPr id="8" name="Picture 7">
            <a:extLst>
              <a:ext uri="{FF2B5EF4-FFF2-40B4-BE49-F238E27FC236}">
                <a16:creationId xmlns:a16="http://schemas.microsoft.com/office/drawing/2014/main" id="{E3C246D0-091F-3E57-BE6E-10B7B9B6B11B}"/>
              </a:ext>
            </a:extLst>
          </p:cNvPr>
          <p:cNvPicPr>
            <a:picLocks noChangeAspect="1"/>
          </p:cNvPicPr>
          <p:nvPr/>
        </p:nvPicPr>
        <p:blipFill>
          <a:blip r:embed="rId5"/>
          <a:stretch>
            <a:fillRect/>
          </a:stretch>
        </p:blipFill>
        <p:spPr>
          <a:xfrm>
            <a:off x="824257" y="1552832"/>
            <a:ext cx="4762500" cy="609600"/>
          </a:xfrm>
          <a:prstGeom prst="rect">
            <a:avLst/>
          </a:prstGeom>
        </p:spPr>
      </p:pic>
      <p:sp>
        <p:nvSpPr>
          <p:cNvPr id="9" name="Rectangle 8">
            <a:extLst>
              <a:ext uri="{FF2B5EF4-FFF2-40B4-BE49-F238E27FC236}">
                <a16:creationId xmlns:a16="http://schemas.microsoft.com/office/drawing/2014/main" id="{9B3B2689-4608-52B5-0C41-BDDAF904521B}"/>
              </a:ext>
            </a:extLst>
          </p:cNvPr>
          <p:cNvSpPr/>
          <p:nvPr/>
        </p:nvSpPr>
        <p:spPr>
          <a:xfrm>
            <a:off x="358346" y="1552832"/>
            <a:ext cx="9650627" cy="2549611"/>
          </a:xfrm>
          <a:prstGeom prst="rect">
            <a:avLst/>
          </a:prstGeom>
          <a:noFill/>
          <a:ln>
            <a:solidFill>
              <a:schemeClr val="bg2">
                <a:alpha val="53000"/>
              </a:schemeClr>
            </a:solidFill>
          </a:ln>
          <a:effectLst>
            <a:glow rad="146474">
              <a:schemeClr val="bg2">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155394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 name="Picture 388">
            <a:extLst>
              <a:ext uri="{FF2B5EF4-FFF2-40B4-BE49-F238E27FC236}">
                <a16:creationId xmlns:a16="http://schemas.microsoft.com/office/drawing/2014/main" id="{7836B4DE-626B-4468-A176-DB6114961A90}"/>
              </a:ext>
            </a:extLst>
          </p:cNvPr>
          <p:cNvPicPr>
            <a:picLocks noChangeAspect="1"/>
          </p:cNvPicPr>
          <p:nvPr/>
        </p:nvPicPr>
        <p:blipFill>
          <a:blip r:embed="rId3"/>
          <a:stretch>
            <a:fillRect/>
          </a:stretch>
        </p:blipFill>
        <p:spPr>
          <a:xfrm>
            <a:off x="10187754" y="5931973"/>
            <a:ext cx="2004246" cy="905244"/>
          </a:xfrm>
          <a:prstGeom prst="rect">
            <a:avLst/>
          </a:prstGeom>
        </p:spPr>
      </p:pic>
      <p:pic>
        <p:nvPicPr>
          <p:cNvPr id="390" name="Graphic 389">
            <a:extLst>
              <a:ext uri="{FF2B5EF4-FFF2-40B4-BE49-F238E27FC236}">
                <a16:creationId xmlns:a16="http://schemas.microsoft.com/office/drawing/2014/main" id="{84B84715-B549-4402-875E-E183D6CAFAAA}"/>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842"/>
          <a:stretch/>
        </p:blipFill>
        <p:spPr>
          <a:xfrm>
            <a:off x="0" y="1049"/>
            <a:ext cx="12192000" cy="239387"/>
          </a:xfrm>
          <a:prstGeom prst="rect">
            <a:avLst/>
          </a:prstGeom>
        </p:spPr>
      </p:pic>
      <p:sp>
        <p:nvSpPr>
          <p:cNvPr id="18" name="Title 17">
            <a:extLst>
              <a:ext uri="{FF2B5EF4-FFF2-40B4-BE49-F238E27FC236}">
                <a16:creationId xmlns:a16="http://schemas.microsoft.com/office/drawing/2014/main" id="{EAE729AE-7C35-4D7F-8C64-419CB019795F}"/>
              </a:ext>
            </a:extLst>
          </p:cNvPr>
          <p:cNvSpPr>
            <a:spLocks noGrp="1"/>
          </p:cNvSpPr>
          <p:nvPr>
            <p:ph type="title"/>
          </p:nvPr>
        </p:nvSpPr>
        <p:spPr>
          <a:xfrm>
            <a:off x="431800" y="318944"/>
            <a:ext cx="11076708" cy="846428"/>
          </a:xfrm>
        </p:spPr>
        <p:txBody>
          <a:bodyPr>
            <a:normAutofit/>
          </a:bodyPr>
          <a:lstStyle/>
          <a:p>
            <a:r>
              <a:rPr lang="en-US" sz="4000" b="1" dirty="0"/>
              <a:t>Implementation strategies/adaptations</a:t>
            </a:r>
          </a:p>
        </p:txBody>
      </p:sp>
      <p:graphicFrame>
        <p:nvGraphicFramePr>
          <p:cNvPr id="2" name="Content Placeholder 2">
            <a:extLst>
              <a:ext uri="{FF2B5EF4-FFF2-40B4-BE49-F238E27FC236}">
                <a16:creationId xmlns:a16="http://schemas.microsoft.com/office/drawing/2014/main" id="{0738A882-0247-8BDF-F429-3047074477D5}"/>
              </a:ext>
            </a:extLst>
          </p:cNvPr>
          <p:cNvGraphicFramePr>
            <a:graphicFrameLocks/>
          </p:cNvGraphicFramePr>
          <p:nvPr/>
        </p:nvGraphicFramePr>
        <p:xfrm>
          <a:off x="712354" y="1078875"/>
          <a:ext cx="10515600" cy="435133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212318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143A743-41E3-4A37-B9E8-8AF34D29B100}"/>
              </a:ext>
            </a:extLst>
          </p:cNvPr>
          <p:cNvSpPr>
            <a:spLocks noGrp="1"/>
          </p:cNvSpPr>
          <p:nvPr>
            <p:ph type="title"/>
          </p:nvPr>
        </p:nvSpPr>
        <p:spPr>
          <a:xfrm>
            <a:off x="530087" y="2"/>
            <a:ext cx="10515600" cy="1325563"/>
          </a:xfrm>
        </p:spPr>
        <p:txBody>
          <a:bodyPr/>
          <a:lstStyle/>
          <a:p>
            <a:r>
              <a:rPr lang="en-US" sz="4400" b="1" dirty="0">
                <a:latin typeface="Helvetica" panose="020B0604020202020204" pitchFamily="34" charset="0"/>
                <a:cs typeface="Helvetica" panose="020B0604020202020204" pitchFamily="34" charset="0"/>
              </a:rPr>
              <a:t>Goals for this presentation</a:t>
            </a:r>
            <a:endParaRPr lang="en-US" b="1" dirty="0">
              <a:latin typeface="Helvetica" panose="020B0604020202020204" pitchFamily="34" charset="0"/>
              <a:cs typeface="Helvetica" panose="020B0604020202020204" pitchFamily="34" charset="0"/>
            </a:endParaRPr>
          </a:p>
        </p:txBody>
      </p:sp>
      <p:grpSp>
        <p:nvGrpSpPr>
          <p:cNvPr id="7" name="Group 6">
            <a:extLst>
              <a:ext uri="{FF2B5EF4-FFF2-40B4-BE49-F238E27FC236}">
                <a16:creationId xmlns:a16="http://schemas.microsoft.com/office/drawing/2014/main" id="{54522EAB-2BDA-4271-91E0-5086731D161F}"/>
              </a:ext>
            </a:extLst>
          </p:cNvPr>
          <p:cNvGrpSpPr/>
          <p:nvPr/>
        </p:nvGrpSpPr>
        <p:grpSpPr>
          <a:xfrm>
            <a:off x="0" y="0"/>
            <a:ext cx="410817" cy="6858000"/>
            <a:chOff x="0" y="0"/>
            <a:chExt cx="410817" cy="6858000"/>
          </a:xfrm>
        </p:grpSpPr>
        <p:sp>
          <p:nvSpPr>
            <p:cNvPr id="4" name="Rectangle 3">
              <a:extLst>
                <a:ext uri="{FF2B5EF4-FFF2-40B4-BE49-F238E27FC236}">
                  <a16:creationId xmlns:a16="http://schemas.microsoft.com/office/drawing/2014/main" id="{8DEB96F0-B97A-4691-8E3A-38A0A1311FEE}"/>
                </a:ext>
              </a:extLst>
            </p:cNvPr>
            <p:cNvSpPr/>
            <p:nvPr/>
          </p:nvSpPr>
          <p:spPr>
            <a:xfrm>
              <a:off x="0" y="0"/>
              <a:ext cx="132522" cy="6858000"/>
            </a:xfrm>
            <a:prstGeom prst="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62F8A04-9C95-422D-AE7E-39508A10296D}"/>
                </a:ext>
              </a:extLst>
            </p:cNvPr>
            <p:cNvSpPr/>
            <p:nvPr/>
          </p:nvSpPr>
          <p:spPr>
            <a:xfrm>
              <a:off x="119270" y="1"/>
              <a:ext cx="291547" cy="1325564"/>
            </a:xfrm>
            <a:prstGeom prst="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F25BD8F6-CC7D-4D86-8769-526AB3EE9B99}"/>
              </a:ext>
            </a:extLst>
          </p:cNvPr>
          <p:cNvSpPr txBox="1"/>
          <p:nvPr/>
        </p:nvSpPr>
        <p:spPr>
          <a:xfrm>
            <a:off x="301484" y="1588438"/>
            <a:ext cx="11317356" cy="2778838"/>
          </a:xfrm>
          <a:prstGeom prst="rect">
            <a:avLst/>
          </a:prstGeom>
          <a:noFill/>
        </p:spPr>
        <p:txBody>
          <a:bodyPr wrap="square" rtlCol="0">
            <a:spAutoFit/>
          </a:bodyPr>
          <a:lstStyle/>
          <a:p>
            <a:pPr marL="457200" indent="-457200">
              <a:lnSpc>
                <a:spcPct val="107000"/>
              </a:lnSpc>
              <a:spcBef>
                <a:spcPts val="0"/>
              </a:spcBef>
              <a:buFont typeface="Arial" panose="020B0604020202020204" pitchFamily="34" charset="0"/>
              <a:buChar char="•"/>
            </a:pPr>
            <a:r>
              <a:rPr lang="en-US" sz="2800" dirty="0">
                <a:latin typeface="Helvetica" panose="020B0604020202020204" pitchFamily="34" charset="0"/>
                <a:ea typeface="Calibri" panose="020F0502020204030204" pitchFamily="34" charset="0"/>
                <a:cs typeface="Helvetica" panose="020B0604020202020204" pitchFamily="34" charset="0"/>
              </a:rPr>
              <a:t>Overview of PRISM</a:t>
            </a:r>
          </a:p>
          <a:p>
            <a:pPr marL="457200" indent="-457200">
              <a:lnSpc>
                <a:spcPct val="107000"/>
              </a:lnSpc>
              <a:spcBef>
                <a:spcPts val="0"/>
              </a:spcBef>
              <a:buFont typeface="Arial" panose="020B0604020202020204" pitchFamily="34" charset="0"/>
              <a:buChar char="•"/>
            </a:pPr>
            <a:endParaRPr lang="en-US" sz="1200" dirty="0">
              <a:latin typeface="Helvetica" panose="020B0604020202020204" pitchFamily="34" charset="0"/>
              <a:ea typeface="Calibri" panose="020F0502020204030204" pitchFamily="34" charset="0"/>
              <a:cs typeface="Helvetica" panose="020B0604020202020204" pitchFamily="34" charset="0"/>
            </a:endParaRPr>
          </a:p>
          <a:p>
            <a:pPr marL="457200" indent="-457200">
              <a:lnSpc>
                <a:spcPct val="107000"/>
              </a:lnSpc>
              <a:spcBef>
                <a:spcPts val="0"/>
              </a:spcBef>
              <a:buFont typeface="Arial" panose="020B0604020202020204" pitchFamily="34" charset="0"/>
              <a:buChar char="•"/>
            </a:pPr>
            <a:r>
              <a:rPr lang="en-US" sz="2800" dirty="0">
                <a:latin typeface="Helvetica" panose="020B0604020202020204" pitchFamily="34" charset="0"/>
                <a:ea typeface="Calibri" panose="020F0502020204030204" pitchFamily="34" charset="0"/>
                <a:cs typeface="Helvetica" panose="020B0604020202020204" pitchFamily="34" charset="0"/>
              </a:rPr>
              <a:t>Describe the iPRISM webtool</a:t>
            </a:r>
          </a:p>
          <a:p>
            <a:pPr marL="914400" lvl="1" indent="-457200">
              <a:lnSpc>
                <a:spcPct val="107000"/>
              </a:lnSpc>
              <a:buFont typeface="Arial" panose="020B0604020202020204" pitchFamily="34" charset="0"/>
              <a:buChar char="•"/>
            </a:pPr>
            <a:r>
              <a:rPr lang="en-US" sz="2400" dirty="0">
                <a:latin typeface="Helvetica" panose="020B0604020202020204" pitchFamily="34" charset="0"/>
                <a:ea typeface="Calibri" panose="020F0502020204030204" pitchFamily="34" charset="0"/>
                <a:cs typeface="Helvetica" panose="020B0604020202020204" pitchFamily="34" charset="0"/>
              </a:rPr>
              <a:t>Purpose</a:t>
            </a:r>
          </a:p>
          <a:p>
            <a:pPr marL="914400" lvl="1" indent="-457200">
              <a:lnSpc>
                <a:spcPct val="107000"/>
              </a:lnSpc>
              <a:buFont typeface="Arial" panose="020B0604020202020204" pitchFamily="34" charset="0"/>
              <a:buChar char="•"/>
            </a:pPr>
            <a:r>
              <a:rPr lang="en-US" sz="2400" dirty="0">
                <a:latin typeface="Helvetica" panose="020B0604020202020204" pitchFamily="34" charset="0"/>
                <a:ea typeface="Calibri" panose="020F0502020204030204" pitchFamily="34" charset="0"/>
                <a:cs typeface="Helvetica" panose="020B0604020202020204" pitchFamily="34" charset="0"/>
              </a:rPr>
              <a:t>How it was developed</a:t>
            </a:r>
          </a:p>
          <a:p>
            <a:pPr marL="914400" lvl="1" indent="-457200">
              <a:lnSpc>
                <a:spcPct val="107000"/>
              </a:lnSpc>
              <a:buFont typeface="Arial" panose="020B0604020202020204" pitchFamily="34" charset="0"/>
              <a:buChar char="•"/>
            </a:pPr>
            <a:r>
              <a:rPr lang="en-US" sz="2400" dirty="0">
                <a:latin typeface="Helvetica" panose="020B0604020202020204" pitchFamily="34" charset="0"/>
                <a:ea typeface="Calibri" panose="020F0502020204030204" pitchFamily="34" charset="0"/>
                <a:cs typeface="Helvetica" panose="020B0604020202020204" pitchFamily="34" charset="0"/>
              </a:rPr>
              <a:t>Function</a:t>
            </a:r>
          </a:p>
          <a:p>
            <a:pPr marL="914400" lvl="1" indent="-457200">
              <a:lnSpc>
                <a:spcPct val="107000"/>
              </a:lnSpc>
              <a:buFont typeface="Arial" panose="020B0604020202020204" pitchFamily="34" charset="0"/>
              <a:buChar char="•"/>
            </a:pPr>
            <a:r>
              <a:rPr lang="en-US" sz="2400" dirty="0">
                <a:latin typeface="Helvetica" panose="020B0604020202020204" pitchFamily="34" charset="0"/>
                <a:ea typeface="Calibri" panose="020F0502020204030204" pitchFamily="34" charset="0"/>
                <a:cs typeface="Helvetica" panose="020B0604020202020204" pitchFamily="34" charset="0"/>
              </a:rPr>
              <a:t>Future directions</a:t>
            </a:r>
          </a:p>
        </p:txBody>
      </p:sp>
      <p:pic>
        <p:nvPicPr>
          <p:cNvPr id="2" name="Picture 1" descr="Graphical user interface, text, application&#10;&#10;Description automatically generated">
            <a:extLst>
              <a:ext uri="{FF2B5EF4-FFF2-40B4-BE49-F238E27FC236}">
                <a16:creationId xmlns:a16="http://schemas.microsoft.com/office/drawing/2014/main" id="{1A5BD10F-EE77-18DE-28C3-4E3B2BEFD09C}"/>
              </a:ext>
            </a:extLst>
          </p:cNvPr>
          <p:cNvPicPr>
            <a:picLocks noChangeAspect="1"/>
          </p:cNvPicPr>
          <p:nvPr/>
        </p:nvPicPr>
        <p:blipFill>
          <a:blip r:embed="rId2"/>
          <a:stretch>
            <a:fillRect/>
          </a:stretch>
        </p:blipFill>
        <p:spPr>
          <a:xfrm>
            <a:off x="5674610" y="2208233"/>
            <a:ext cx="6258560" cy="4019169"/>
          </a:xfrm>
          <a:prstGeom prst="rect">
            <a:avLst/>
          </a:prstGeom>
          <a:effectLst>
            <a:glow rad="59968">
              <a:schemeClr val="accent1">
                <a:alpha val="40000"/>
              </a:schemeClr>
            </a:glow>
          </a:effectLst>
        </p:spPr>
      </p:pic>
      <p:pic>
        <p:nvPicPr>
          <p:cNvPr id="3" name="Picture 2">
            <a:extLst>
              <a:ext uri="{FF2B5EF4-FFF2-40B4-BE49-F238E27FC236}">
                <a16:creationId xmlns:a16="http://schemas.microsoft.com/office/drawing/2014/main" id="{03F2915F-BD55-6659-C89D-BFEBCB6D8677}"/>
              </a:ext>
            </a:extLst>
          </p:cNvPr>
          <p:cNvPicPr>
            <a:picLocks noChangeAspect="1"/>
          </p:cNvPicPr>
          <p:nvPr/>
        </p:nvPicPr>
        <p:blipFill>
          <a:blip r:embed="rId3"/>
          <a:stretch>
            <a:fillRect/>
          </a:stretch>
        </p:blipFill>
        <p:spPr>
          <a:xfrm>
            <a:off x="1832510" y="4436447"/>
            <a:ext cx="2056384" cy="1966976"/>
          </a:xfrm>
          <a:prstGeom prst="rect">
            <a:avLst/>
          </a:prstGeom>
        </p:spPr>
      </p:pic>
      <p:sp>
        <p:nvSpPr>
          <p:cNvPr id="5" name="TextBox 4">
            <a:extLst>
              <a:ext uri="{FF2B5EF4-FFF2-40B4-BE49-F238E27FC236}">
                <a16:creationId xmlns:a16="http://schemas.microsoft.com/office/drawing/2014/main" id="{7D9BE498-40FF-5BD7-1AC5-2608945B7107}"/>
              </a:ext>
            </a:extLst>
          </p:cNvPr>
          <p:cNvSpPr txBox="1"/>
          <p:nvPr/>
        </p:nvSpPr>
        <p:spPr>
          <a:xfrm>
            <a:off x="1390836" y="6403423"/>
            <a:ext cx="2667974" cy="461665"/>
          </a:xfrm>
          <a:prstGeom prst="rect">
            <a:avLst/>
          </a:prstGeom>
          <a:noFill/>
        </p:spPr>
        <p:txBody>
          <a:bodyPr wrap="none" rtlCol="0">
            <a:spAutoFit/>
          </a:bodyPr>
          <a:lstStyle/>
          <a:p>
            <a:r>
              <a:rPr lang="en-US" sz="2400" b="1" dirty="0" err="1"/>
              <a:t>www.prismtool.org</a:t>
            </a:r>
            <a:endParaRPr lang="en-US" sz="2400" b="1" dirty="0"/>
          </a:p>
        </p:txBody>
      </p:sp>
    </p:spTree>
    <p:extLst>
      <p:ext uri="{BB962C8B-B14F-4D97-AF65-F5344CB8AC3E}">
        <p14:creationId xmlns:p14="http://schemas.microsoft.com/office/powerpoint/2010/main" val="31459902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descr="Gauge">
            <a:extLst>
              <a:ext uri="{FF2B5EF4-FFF2-40B4-BE49-F238E27FC236}">
                <a16:creationId xmlns:a16="http://schemas.microsoft.com/office/drawing/2014/main" id="{314FDE83-DBC8-E120-617C-4F6F7B1B3C2A}"/>
              </a:ext>
            </a:extLst>
          </p:cNvPr>
          <p:cNvSpPr>
            <a:spLocks noChangeAspect="1"/>
          </p:cNvSpPr>
          <p:nvPr/>
        </p:nvSpPr>
        <p:spPr>
          <a:xfrm>
            <a:off x="9978286" y="13827"/>
            <a:ext cx="795338" cy="795338"/>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ectangle 8" descr="Check List">
            <a:extLst>
              <a:ext uri="{FF2B5EF4-FFF2-40B4-BE49-F238E27FC236}">
                <a16:creationId xmlns:a16="http://schemas.microsoft.com/office/drawing/2014/main" id="{CEC5FD8F-26B3-91AF-465E-FA02029296B4}"/>
              </a:ext>
            </a:extLst>
          </p:cNvPr>
          <p:cNvSpPr>
            <a:spLocks noChangeAspect="1"/>
          </p:cNvSpPr>
          <p:nvPr/>
        </p:nvSpPr>
        <p:spPr>
          <a:xfrm>
            <a:off x="11331256" y="134112"/>
            <a:ext cx="795338" cy="795338"/>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ectangle 9" descr="Magnifying glass">
            <a:extLst>
              <a:ext uri="{FF2B5EF4-FFF2-40B4-BE49-F238E27FC236}">
                <a16:creationId xmlns:a16="http://schemas.microsoft.com/office/drawing/2014/main" id="{01B53AF1-4ADB-81BB-28AB-382898F7C8E4}"/>
              </a:ext>
            </a:extLst>
          </p:cNvPr>
          <p:cNvSpPr>
            <a:spLocks noChangeAspect="1"/>
          </p:cNvSpPr>
          <p:nvPr/>
        </p:nvSpPr>
        <p:spPr>
          <a:xfrm>
            <a:off x="8678034" y="148764"/>
            <a:ext cx="1300252" cy="1300252"/>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22" name="Picture 21">
            <a:extLst>
              <a:ext uri="{FF2B5EF4-FFF2-40B4-BE49-F238E27FC236}">
                <a16:creationId xmlns:a16="http://schemas.microsoft.com/office/drawing/2014/main" id="{319F1B0D-7DE4-9DC6-D9E3-6084003DBD99}"/>
              </a:ext>
            </a:extLst>
          </p:cNvPr>
          <p:cNvPicPr>
            <a:picLocks noChangeAspect="1"/>
          </p:cNvPicPr>
          <p:nvPr/>
        </p:nvPicPr>
        <p:blipFill>
          <a:blip r:embed="rId9"/>
          <a:stretch>
            <a:fillRect/>
          </a:stretch>
        </p:blipFill>
        <p:spPr>
          <a:xfrm>
            <a:off x="1053211" y="1583953"/>
            <a:ext cx="10085578" cy="3716528"/>
          </a:xfrm>
          <a:prstGeom prst="rect">
            <a:avLst/>
          </a:prstGeom>
        </p:spPr>
      </p:pic>
    </p:spTree>
    <p:extLst>
      <p:ext uri="{BB962C8B-B14F-4D97-AF65-F5344CB8AC3E}">
        <p14:creationId xmlns:p14="http://schemas.microsoft.com/office/powerpoint/2010/main" val="23360902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descr="Gauge">
            <a:extLst>
              <a:ext uri="{FF2B5EF4-FFF2-40B4-BE49-F238E27FC236}">
                <a16:creationId xmlns:a16="http://schemas.microsoft.com/office/drawing/2014/main" id="{314FDE83-DBC8-E120-617C-4F6F7B1B3C2A}"/>
              </a:ext>
            </a:extLst>
          </p:cNvPr>
          <p:cNvSpPr>
            <a:spLocks noChangeAspect="1"/>
          </p:cNvSpPr>
          <p:nvPr/>
        </p:nvSpPr>
        <p:spPr>
          <a:xfrm>
            <a:off x="9978286" y="13827"/>
            <a:ext cx="795338" cy="795338"/>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ectangle 8" descr="Check List">
            <a:extLst>
              <a:ext uri="{FF2B5EF4-FFF2-40B4-BE49-F238E27FC236}">
                <a16:creationId xmlns:a16="http://schemas.microsoft.com/office/drawing/2014/main" id="{CEC5FD8F-26B3-91AF-465E-FA02029296B4}"/>
              </a:ext>
            </a:extLst>
          </p:cNvPr>
          <p:cNvSpPr>
            <a:spLocks noChangeAspect="1"/>
          </p:cNvSpPr>
          <p:nvPr/>
        </p:nvSpPr>
        <p:spPr>
          <a:xfrm>
            <a:off x="11331256" y="134112"/>
            <a:ext cx="795338" cy="795338"/>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ectangle 9" descr="Magnifying glass">
            <a:extLst>
              <a:ext uri="{FF2B5EF4-FFF2-40B4-BE49-F238E27FC236}">
                <a16:creationId xmlns:a16="http://schemas.microsoft.com/office/drawing/2014/main" id="{01B53AF1-4ADB-81BB-28AB-382898F7C8E4}"/>
              </a:ext>
            </a:extLst>
          </p:cNvPr>
          <p:cNvSpPr>
            <a:spLocks noChangeAspect="1"/>
          </p:cNvSpPr>
          <p:nvPr/>
        </p:nvSpPr>
        <p:spPr>
          <a:xfrm>
            <a:off x="8678034" y="148764"/>
            <a:ext cx="1300252" cy="1300252"/>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22" name="Picture 21">
            <a:extLst>
              <a:ext uri="{FF2B5EF4-FFF2-40B4-BE49-F238E27FC236}">
                <a16:creationId xmlns:a16="http://schemas.microsoft.com/office/drawing/2014/main" id="{319F1B0D-7DE4-9DC6-D9E3-6084003DBD99}"/>
              </a:ext>
            </a:extLst>
          </p:cNvPr>
          <p:cNvPicPr>
            <a:picLocks noChangeAspect="1"/>
          </p:cNvPicPr>
          <p:nvPr/>
        </p:nvPicPr>
        <p:blipFill>
          <a:blip r:embed="rId9"/>
          <a:stretch>
            <a:fillRect/>
          </a:stretch>
        </p:blipFill>
        <p:spPr>
          <a:xfrm>
            <a:off x="1053211" y="1570736"/>
            <a:ext cx="10085578" cy="3716528"/>
          </a:xfrm>
          <a:prstGeom prst="rect">
            <a:avLst/>
          </a:prstGeom>
        </p:spPr>
      </p:pic>
      <p:sp>
        <p:nvSpPr>
          <p:cNvPr id="2" name="TextBox 1">
            <a:extLst>
              <a:ext uri="{FF2B5EF4-FFF2-40B4-BE49-F238E27FC236}">
                <a16:creationId xmlns:a16="http://schemas.microsoft.com/office/drawing/2014/main" id="{EAA26F98-7669-ED7D-7955-AAF4115F223A}"/>
              </a:ext>
            </a:extLst>
          </p:cNvPr>
          <p:cNvSpPr txBox="1"/>
          <p:nvPr/>
        </p:nvSpPr>
        <p:spPr>
          <a:xfrm>
            <a:off x="3842951" y="3211384"/>
            <a:ext cx="3904735" cy="461665"/>
          </a:xfrm>
          <a:prstGeom prst="rect">
            <a:avLst/>
          </a:prstGeom>
          <a:solidFill>
            <a:schemeClr val="bg1"/>
          </a:solidFill>
        </p:spPr>
        <p:txBody>
          <a:bodyPr wrap="square" rtlCol="0">
            <a:spAutoFit/>
          </a:bodyPr>
          <a:lstStyle/>
          <a:p>
            <a:r>
              <a:rPr lang="en-US" sz="2400" b="1" dirty="0"/>
              <a:t>Audit and feedback</a:t>
            </a:r>
          </a:p>
        </p:txBody>
      </p:sp>
      <p:sp>
        <p:nvSpPr>
          <p:cNvPr id="3" name="TextBox 2">
            <a:extLst>
              <a:ext uri="{FF2B5EF4-FFF2-40B4-BE49-F238E27FC236}">
                <a16:creationId xmlns:a16="http://schemas.microsoft.com/office/drawing/2014/main" id="{1D11B2CF-89BE-BA52-B235-85C8266CACF0}"/>
              </a:ext>
            </a:extLst>
          </p:cNvPr>
          <p:cNvSpPr txBox="1"/>
          <p:nvPr/>
        </p:nvSpPr>
        <p:spPr>
          <a:xfrm>
            <a:off x="3842951" y="4447837"/>
            <a:ext cx="4744995" cy="461665"/>
          </a:xfrm>
          <a:prstGeom prst="rect">
            <a:avLst/>
          </a:prstGeom>
          <a:solidFill>
            <a:schemeClr val="bg1"/>
          </a:solidFill>
        </p:spPr>
        <p:txBody>
          <a:bodyPr wrap="square" rtlCol="0">
            <a:spAutoFit/>
          </a:bodyPr>
          <a:lstStyle/>
          <a:p>
            <a:r>
              <a:rPr lang="en-US" sz="2400" b="1" dirty="0"/>
              <a:t>Integrate within clinician workflow</a:t>
            </a:r>
          </a:p>
        </p:txBody>
      </p:sp>
    </p:spTree>
    <p:extLst>
      <p:ext uri="{BB962C8B-B14F-4D97-AF65-F5344CB8AC3E}">
        <p14:creationId xmlns:p14="http://schemas.microsoft.com/office/powerpoint/2010/main" val="2739833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descr="Gauge">
            <a:extLst>
              <a:ext uri="{FF2B5EF4-FFF2-40B4-BE49-F238E27FC236}">
                <a16:creationId xmlns:a16="http://schemas.microsoft.com/office/drawing/2014/main" id="{314FDE83-DBC8-E120-617C-4F6F7B1B3C2A}"/>
              </a:ext>
            </a:extLst>
          </p:cNvPr>
          <p:cNvSpPr>
            <a:spLocks noChangeAspect="1"/>
          </p:cNvSpPr>
          <p:nvPr/>
        </p:nvSpPr>
        <p:spPr>
          <a:xfrm>
            <a:off x="9718788" y="0"/>
            <a:ext cx="1590676" cy="1590676"/>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ectangle 8" descr="Check List">
            <a:extLst>
              <a:ext uri="{FF2B5EF4-FFF2-40B4-BE49-F238E27FC236}">
                <a16:creationId xmlns:a16="http://schemas.microsoft.com/office/drawing/2014/main" id="{CEC5FD8F-26B3-91AF-465E-FA02029296B4}"/>
              </a:ext>
            </a:extLst>
          </p:cNvPr>
          <p:cNvSpPr>
            <a:spLocks noChangeAspect="1"/>
          </p:cNvSpPr>
          <p:nvPr/>
        </p:nvSpPr>
        <p:spPr>
          <a:xfrm>
            <a:off x="11331256" y="107932"/>
            <a:ext cx="795338" cy="795338"/>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ectangle 9" descr="Magnifying glass">
            <a:extLst>
              <a:ext uri="{FF2B5EF4-FFF2-40B4-BE49-F238E27FC236}">
                <a16:creationId xmlns:a16="http://schemas.microsoft.com/office/drawing/2014/main" id="{01B53AF1-4ADB-81BB-28AB-382898F7C8E4}"/>
              </a:ext>
            </a:extLst>
          </p:cNvPr>
          <p:cNvSpPr>
            <a:spLocks noChangeAspect="1"/>
          </p:cNvSpPr>
          <p:nvPr/>
        </p:nvSpPr>
        <p:spPr>
          <a:xfrm>
            <a:off x="8678034" y="122584"/>
            <a:ext cx="910176" cy="910176"/>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6" name="Picture 5">
            <a:extLst>
              <a:ext uri="{FF2B5EF4-FFF2-40B4-BE49-F238E27FC236}">
                <a16:creationId xmlns:a16="http://schemas.microsoft.com/office/drawing/2014/main" id="{E5AE641D-EFFB-08D0-2461-1B7C524DDB72}"/>
              </a:ext>
            </a:extLst>
          </p:cNvPr>
          <p:cNvPicPr>
            <a:picLocks noChangeAspect="1"/>
          </p:cNvPicPr>
          <p:nvPr/>
        </p:nvPicPr>
        <p:blipFill>
          <a:blip r:embed="rId9"/>
          <a:stretch>
            <a:fillRect/>
          </a:stretch>
        </p:blipFill>
        <p:spPr>
          <a:xfrm>
            <a:off x="400926" y="1436728"/>
            <a:ext cx="10908538" cy="5037328"/>
          </a:xfrm>
          <a:prstGeom prst="rect">
            <a:avLst/>
          </a:prstGeom>
        </p:spPr>
      </p:pic>
      <p:sp>
        <p:nvSpPr>
          <p:cNvPr id="2" name="TextBox 1">
            <a:extLst>
              <a:ext uri="{FF2B5EF4-FFF2-40B4-BE49-F238E27FC236}">
                <a16:creationId xmlns:a16="http://schemas.microsoft.com/office/drawing/2014/main" id="{22486384-02EC-3963-4F29-6BF13138E7A3}"/>
              </a:ext>
            </a:extLst>
          </p:cNvPr>
          <p:cNvSpPr txBox="1"/>
          <p:nvPr/>
        </p:nvSpPr>
        <p:spPr>
          <a:xfrm>
            <a:off x="2682733" y="6293737"/>
            <a:ext cx="7831393" cy="830997"/>
          </a:xfrm>
          <a:prstGeom prst="rect">
            <a:avLst/>
          </a:prstGeom>
          <a:noFill/>
        </p:spPr>
        <p:txBody>
          <a:bodyPr wrap="square">
            <a:spAutoFit/>
          </a:bodyPr>
          <a:lstStyle/>
          <a:p>
            <a:r>
              <a:rPr lang="en-US" sz="2400" b="1" dirty="0">
                <a:solidFill>
                  <a:srgbClr val="C00000"/>
                </a:solidFill>
                <a:sym typeface="Wingdings" pitchFamily="2" charset="2"/>
              </a:rPr>
              <a:t>*Equitable/representativeness of impact </a:t>
            </a:r>
            <a:endParaRPr lang="en-US" sz="2400" b="1" dirty="0">
              <a:solidFill>
                <a:srgbClr val="C00000"/>
              </a:solidFill>
            </a:endParaRPr>
          </a:p>
          <a:p>
            <a:endParaRPr lang="en-US" sz="2400" b="1" dirty="0">
              <a:solidFill>
                <a:srgbClr val="C00000"/>
              </a:solidFill>
            </a:endParaRPr>
          </a:p>
        </p:txBody>
      </p:sp>
    </p:spTree>
    <p:extLst>
      <p:ext uri="{BB962C8B-B14F-4D97-AF65-F5344CB8AC3E}">
        <p14:creationId xmlns:p14="http://schemas.microsoft.com/office/powerpoint/2010/main" val="3479956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37B8F-6BF1-45C1-1DB5-0EE37D3CD56B}"/>
              </a:ext>
            </a:extLst>
          </p:cNvPr>
          <p:cNvSpPr>
            <a:spLocks noGrp="1"/>
          </p:cNvSpPr>
          <p:nvPr>
            <p:ph type="title"/>
          </p:nvPr>
        </p:nvSpPr>
        <p:spPr/>
        <p:txBody>
          <a:bodyPr/>
          <a:lstStyle/>
          <a:p>
            <a:r>
              <a:rPr lang="en-US" b="1" dirty="0"/>
              <a:t>Prioritize strategies</a:t>
            </a:r>
          </a:p>
        </p:txBody>
      </p:sp>
      <p:pic>
        <p:nvPicPr>
          <p:cNvPr id="5" name="Picture 4">
            <a:extLst>
              <a:ext uri="{FF2B5EF4-FFF2-40B4-BE49-F238E27FC236}">
                <a16:creationId xmlns:a16="http://schemas.microsoft.com/office/drawing/2014/main" id="{80AE584F-D74B-7E8E-C788-ACB5A4FB89E8}"/>
              </a:ext>
            </a:extLst>
          </p:cNvPr>
          <p:cNvPicPr>
            <a:picLocks noChangeAspect="1"/>
          </p:cNvPicPr>
          <p:nvPr/>
        </p:nvPicPr>
        <p:blipFill>
          <a:blip r:embed="rId2"/>
          <a:stretch>
            <a:fillRect/>
          </a:stretch>
        </p:blipFill>
        <p:spPr>
          <a:xfrm>
            <a:off x="103251" y="1289953"/>
            <a:ext cx="11985498" cy="5568696"/>
          </a:xfrm>
          <a:prstGeom prst="rect">
            <a:avLst/>
          </a:prstGeom>
        </p:spPr>
      </p:pic>
      <p:sp>
        <p:nvSpPr>
          <p:cNvPr id="10" name="Rectangle 9" descr="Check List">
            <a:extLst>
              <a:ext uri="{FF2B5EF4-FFF2-40B4-BE49-F238E27FC236}">
                <a16:creationId xmlns:a16="http://schemas.microsoft.com/office/drawing/2014/main" id="{A179E08F-38E6-A3B5-23A6-9B446349974C}"/>
              </a:ext>
            </a:extLst>
          </p:cNvPr>
          <p:cNvSpPr>
            <a:spLocks noChangeAspect="1"/>
          </p:cNvSpPr>
          <p:nvPr/>
        </p:nvSpPr>
        <p:spPr>
          <a:xfrm>
            <a:off x="10773624" y="13827"/>
            <a:ext cx="1412281" cy="1412281"/>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ectangle 10" descr="Magnifying glass">
            <a:extLst>
              <a:ext uri="{FF2B5EF4-FFF2-40B4-BE49-F238E27FC236}">
                <a16:creationId xmlns:a16="http://schemas.microsoft.com/office/drawing/2014/main" id="{57193CC3-E548-4E1F-AC18-ADBA545841E0}"/>
              </a:ext>
            </a:extLst>
          </p:cNvPr>
          <p:cNvSpPr>
            <a:spLocks noChangeAspect="1"/>
          </p:cNvSpPr>
          <p:nvPr/>
        </p:nvSpPr>
        <p:spPr>
          <a:xfrm>
            <a:off x="8678034" y="122584"/>
            <a:ext cx="910176" cy="910176"/>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ectangle 11" descr="Gauge">
            <a:extLst>
              <a:ext uri="{FF2B5EF4-FFF2-40B4-BE49-F238E27FC236}">
                <a16:creationId xmlns:a16="http://schemas.microsoft.com/office/drawing/2014/main" id="{5E67CAC7-A5D3-AD83-E486-E052A1A4E80B}"/>
              </a:ext>
            </a:extLst>
          </p:cNvPr>
          <p:cNvSpPr>
            <a:spLocks noChangeAspect="1"/>
          </p:cNvSpPr>
          <p:nvPr/>
        </p:nvSpPr>
        <p:spPr>
          <a:xfrm>
            <a:off x="9978286" y="13827"/>
            <a:ext cx="795338" cy="795338"/>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2581653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143A743-41E3-4A37-B9E8-8AF34D29B100}"/>
              </a:ext>
            </a:extLst>
          </p:cNvPr>
          <p:cNvSpPr>
            <a:spLocks noGrp="1"/>
          </p:cNvSpPr>
          <p:nvPr>
            <p:ph type="title"/>
          </p:nvPr>
        </p:nvSpPr>
        <p:spPr>
          <a:xfrm>
            <a:off x="530087" y="2"/>
            <a:ext cx="10515600" cy="1325563"/>
          </a:xfrm>
        </p:spPr>
        <p:txBody>
          <a:bodyPr/>
          <a:lstStyle/>
          <a:p>
            <a:r>
              <a:rPr lang="en-US" sz="4400" b="1" dirty="0">
                <a:latin typeface="Helvetica" panose="020B0604020202020204" pitchFamily="34" charset="0"/>
                <a:cs typeface="Helvetica" panose="020B0604020202020204" pitchFamily="34" charset="0"/>
              </a:rPr>
              <a:t>Other features</a:t>
            </a:r>
            <a:endParaRPr lang="en-US" b="1" dirty="0">
              <a:latin typeface="Helvetica" panose="020B0604020202020204" pitchFamily="34" charset="0"/>
              <a:cs typeface="Helvetica" panose="020B0604020202020204" pitchFamily="34" charset="0"/>
            </a:endParaRPr>
          </a:p>
        </p:txBody>
      </p:sp>
      <p:grpSp>
        <p:nvGrpSpPr>
          <p:cNvPr id="7" name="Group 6">
            <a:extLst>
              <a:ext uri="{FF2B5EF4-FFF2-40B4-BE49-F238E27FC236}">
                <a16:creationId xmlns:a16="http://schemas.microsoft.com/office/drawing/2014/main" id="{54522EAB-2BDA-4271-91E0-5086731D161F}"/>
              </a:ext>
            </a:extLst>
          </p:cNvPr>
          <p:cNvGrpSpPr/>
          <p:nvPr/>
        </p:nvGrpSpPr>
        <p:grpSpPr>
          <a:xfrm>
            <a:off x="0" y="0"/>
            <a:ext cx="410817" cy="6858000"/>
            <a:chOff x="0" y="0"/>
            <a:chExt cx="410817" cy="6858000"/>
          </a:xfrm>
        </p:grpSpPr>
        <p:sp>
          <p:nvSpPr>
            <p:cNvPr id="4" name="Rectangle 3">
              <a:extLst>
                <a:ext uri="{FF2B5EF4-FFF2-40B4-BE49-F238E27FC236}">
                  <a16:creationId xmlns:a16="http://schemas.microsoft.com/office/drawing/2014/main" id="{8DEB96F0-B97A-4691-8E3A-38A0A1311FEE}"/>
                </a:ext>
              </a:extLst>
            </p:cNvPr>
            <p:cNvSpPr/>
            <p:nvPr/>
          </p:nvSpPr>
          <p:spPr>
            <a:xfrm>
              <a:off x="0" y="0"/>
              <a:ext cx="132522" cy="6858000"/>
            </a:xfrm>
            <a:prstGeom prst="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62F8A04-9C95-422D-AE7E-39508A10296D}"/>
                </a:ext>
              </a:extLst>
            </p:cNvPr>
            <p:cNvSpPr/>
            <p:nvPr/>
          </p:nvSpPr>
          <p:spPr>
            <a:xfrm>
              <a:off x="119270" y="1"/>
              <a:ext cx="291547" cy="1325564"/>
            </a:xfrm>
            <a:prstGeom prst="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F25BD8F6-CC7D-4D86-8769-526AB3EE9B99}"/>
              </a:ext>
            </a:extLst>
          </p:cNvPr>
          <p:cNvSpPr txBox="1"/>
          <p:nvPr/>
        </p:nvSpPr>
        <p:spPr>
          <a:xfrm>
            <a:off x="530087" y="1616765"/>
            <a:ext cx="11317356" cy="4308872"/>
          </a:xfrm>
          <a:prstGeom prst="rect">
            <a:avLst/>
          </a:prstGeom>
          <a:noFill/>
        </p:spPr>
        <p:txBody>
          <a:bodyPr wrap="square" rtlCol="0">
            <a:spAutoFit/>
          </a:bodyPr>
          <a:lstStyle/>
          <a:p>
            <a:pPr marL="285750" indent="-285750">
              <a:buFont typeface="Arial" panose="020B0604020202020204" pitchFamily="34" charset="0"/>
              <a:buChar char="•"/>
            </a:pPr>
            <a:r>
              <a:rPr lang="en-US" sz="2800" b="1" dirty="0">
                <a:latin typeface="Helvetica" pitchFamily="2" charset="0"/>
              </a:rPr>
              <a:t>Action plan template</a:t>
            </a:r>
          </a:p>
          <a:p>
            <a:pPr marL="171450" indent="-171450">
              <a:buFont typeface="Arial" panose="020B0604020202020204" pitchFamily="34" charset="0"/>
              <a:buChar char="•"/>
            </a:pPr>
            <a:endParaRPr lang="en-US" sz="1100" dirty="0">
              <a:latin typeface="Helvetica" pitchFamily="2" charset="0"/>
            </a:endParaRPr>
          </a:p>
          <a:p>
            <a:pPr marL="285750" indent="-285750">
              <a:buFont typeface="Arial" panose="020B0604020202020204" pitchFamily="34" charset="0"/>
              <a:buChar char="•"/>
            </a:pPr>
            <a:r>
              <a:rPr lang="en-US" sz="2800" b="1" dirty="0">
                <a:latin typeface="Helvetica" pitchFamily="2" charset="0"/>
              </a:rPr>
              <a:t>Embedded education  - </a:t>
            </a:r>
            <a:r>
              <a:rPr lang="en-US" sz="2800" b="1" dirty="0">
                <a:solidFill>
                  <a:srgbClr val="C00000"/>
                </a:solidFill>
                <a:latin typeface="Helvetica" pitchFamily="2" charset="0"/>
              </a:rPr>
              <a:t>tailored to different audiences/expertise</a:t>
            </a:r>
          </a:p>
          <a:p>
            <a:pPr marL="914400" lvl="1" indent="-457200">
              <a:buFont typeface="Arial" panose="020B0604020202020204" pitchFamily="34" charset="0"/>
              <a:buChar char="•"/>
            </a:pPr>
            <a:r>
              <a:rPr lang="en-US" sz="2400" dirty="0">
                <a:latin typeface="Helvetica" pitchFamily="2" charset="0"/>
              </a:rPr>
              <a:t>Video</a:t>
            </a:r>
          </a:p>
          <a:p>
            <a:pPr marL="914400" lvl="1" indent="-457200">
              <a:buFont typeface="Arial" panose="020B0604020202020204" pitchFamily="34" charset="0"/>
              <a:buChar char="•"/>
            </a:pPr>
            <a:r>
              <a:rPr lang="en-US" sz="2400" dirty="0">
                <a:latin typeface="Helvetica" pitchFamily="2" charset="0"/>
              </a:rPr>
              <a:t>Examples</a:t>
            </a:r>
          </a:p>
          <a:p>
            <a:pPr marL="914400" lvl="1" indent="-457200">
              <a:buFont typeface="Arial" panose="020B0604020202020204" pitchFamily="34" charset="0"/>
              <a:buChar char="•"/>
            </a:pPr>
            <a:r>
              <a:rPr lang="en-US" sz="2400" dirty="0">
                <a:latin typeface="Helvetica" pitchFamily="2" charset="0"/>
              </a:rPr>
              <a:t>Links out</a:t>
            </a:r>
          </a:p>
          <a:p>
            <a:pPr marL="914400" lvl="1" indent="-457200">
              <a:buFont typeface="Arial" panose="020B0604020202020204" pitchFamily="34" charset="0"/>
              <a:buChar char="•"/>
            </a:pPr>
            <a:r>
              <a:rPr lang="en-US" sz="2400" dirty="0">
                <a:latin typeface="Helvetica" pitchFamily="2" charset="0"/>
              </a:rPr>
              <a:t>Info buttons</a:t>
            </a:r>
          </a:p>
          <a:p>
            <a:pPr marL="914400" lvl="1" indent="-457200">
              <a:buFont typeface="Arial" panose="020B0604020202020204" pitchFamily="34" charset="0"/>
              <a:buChar char="•"/>
            </a:pPr>
            <a:r>
              <a:rPr lang="en-US" sz="2400" dirty="0">
                <a:latin typeface="Helvetica" pitchFamily="2" charset="0"/>
              </a:rPr>
              <a:t>Quick start guides</a:t>
            </a:r>
          </a:p>
          <a:p>
            <a:pPr marL="171450" indent="-171450">
              <a:buFont typeface="Arial" panose="020B0604020202020204" pitchFamily="34" charset="0"/>
              <a:buChar char="•"/>
            </a:pPr>
            <a:endParaRPr lang="en-US" sz="1100" dirty="0">
              <a:latin typeface="Helvetica" pitchFamily="2" charset="0"/>
            </a:endParaRPr>
          </a:p>
          <a:p>
            <a:pPr marL="285750" indent="-285750">
              <a:buFont typeface="Arial" panose="020B0604020202020204" pitchFamily="34" charset="0"/>
              <a:buChar char="•"/>
            </a:pPr>
            <a:r>
              <a:rPr lang="en-US" sz="2800" b="1" dirty="0">
                <a:latin typeface="Helvetica" pitchFamily="2" charset="0"/>
              </a:rPr>
              <a:t>Ability to export results</a:t>
            </a:r>
          </a:p>
          <a:p>
            <a:pPr marL="914400" lvl="1" indent="-457200">
              <a:buFont typeface="Arial" panose="020B0604020202020204" pitchFamily="34" charset="0"/>
              <a:buChar char="•"/>
            </a:pPr>
            <a:r>
              <a:rPr lang="en-US" sz="2400" dirty="0">
                <a:latin typeface="Helvetica" pitchFamily="2" charset="0"/>
              </a:rPr>
              <a:t>Individuals</a:t>
            </a:r>
          </a:p>
          <a:p>
            <a:pPr marL="914400" lvl="1" indent="-457200">
              <a:buFont typeface="Arial" panose="020B0604020202020204" pitchFamily="34" charset="0"/>
              <a:buChar char="•"/>
            </a:pPr>
            <a:r>
              <a:rPr lang="en-US" sz="2400" dirty="0">
                <a:latin typeface="Helvetica" pitchFamily="2" charset="0"/>
              </a:rPr>
              <a:t>Teams</a:t>
            </a:r>
            <a:endParaRPr lang="en-US" sz="2400" dirty="0">
              <a:latin typeface="Helvetica" pitchFamily="2" charset="0"/>
              <a:ea typeface="Calibri" panose="020F0502020204030204" pitchFamily="34" charset="0"/>
              <a:cs typeface="Helvetica" panose="020B0604020202020204" pitchFamily="34" charset="0"/>
            </a:endParaRPr>
          </a:p>
        </p:txBody>
      </p:sp>
      <p:pic>
        <p:nvPicPr>
          <p:cNvPr id="5" name="Picture 4">
            <a:extLst>
              <a:ext uri="{FF2B5EF4-FFF2-40B4-BE49-F238E27FC236}">
                <a16:creationId xmlns:a16="http://schemas.microsoft.com/office/drawing/2014/main" id="{F5918BEF-3FC7-ED67-7B30-959F256F5499}"/>
              </a:ext>
            </a:extLst>
          </p:cNvPr>
          <p:cNvPicPr>
            <a:picLocks noChangeAspect="1"/>
          </p:cNvPicPr>
          <p:nvPr/>
        </p:nvPicPr>
        <p:blipFill>
          <a:blip r:embed="rId2"/>
          <a:stretch>
            <a:fillRect/>
          </a:stretch>
        </p:blipFill>
        <p:spPr>
          <a:xfrm>
            <a:off x="10187754" y="5931973"/>
            <a:ext cx="2004246" cy="905244"/>
          </a:xfrm>
          <a:prstGeom prst="rect">
            <a:avLst/>
          </a:prstGeom>
        </p:spPr>
      </p:pic>
      <p:pic>
        <p:nvPicPr>
          <p:cNvPr id="2" name="Picture 1">
            <a:extLst>
              <a:ext uri="{FF2B5EF4-FFF2-40B4-BE49-F238E27FC236}">
                <a16:creationId xmlns:a16="http://schemas.microsoft.com/office/drawing/2014/main" id="{E9CE2803-0F6A-FF92-ED55-3CED1477F15E}"/>
              </a:ext>
            </a:extLst>
          </p:cNvPr>
          <p:cNvPicPr>
            <a:picLocks noChangeAspect="1"/>
          </p:cNvPicPr>
          <p:nvPr/>
        </p:nvPicPr>
        <p:blipFill rotWithShape="1">
          <a:blip r:embed="rId3"/>
          <a:srcRect r="-1" b="12046"/>
          <a:stretch/>
        </p:blipFill>
        <p:spPr>
          <a:xfrm>
            <a:off x="5684267" y="2947244"/>
            <a:ext cx="3625251" cy="3768253"/>
          </a:xfrm>
          <a:prstGeom prst="rect">
            <a:avLst/>
          </a:prstGeom>
        </p:spPr>
      </p:pic>
    </p:spTree>
    <p:extLst>
      <p:ext uri="{BB962C8B-B14F-4D97-AF65-F5344CB8AC3E}">
        <p14:creationId xmlns:p14="http://schemas.microsoft.com/office/powerpoint/2010/main" val="28210793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143A743-41E3-4A37-B9E8-8AF34D29B100}"/>
              </a:ext>
            </a:extLst>
          </p:cNvPr>
          <p:cNvSpPr>
            <a:spLocks noGrp="1"/>
          </p:cNvSpPr>
          <p:nvPr>
            <p:ph type="title"/>
          </p:nvPr>
        </p:nvSpPr>
        <p:spPr>
          <a:xfrm>
            <a:off x="530087" y="2"/>
            <a:ext cx="10515600" cy="1325563"/>
          </a:xfrm>
        </p:spPr>
        <p:txBody>
          <a:bodyPr/>
          <a:lstStyle/>
          <a:p>
            <a:r>
              <a:rPr lang="en-US" sz="4400" b="1" dirty="0">
                <a:latin typeface="Helvetica" panose="020B0604020202020204" pitchFamily="34" charset="0"/>
                <a:cs typeface="Helvetica" panose="020B0604020202020204" pitchFamily="34" charset="0"/>
              </a:rPr>
              <a:t>Team use</a:t>
            </a:r>
            <a:endParaRPr lang="en-US" b="1" dirty="0">
              <a:latin typeface="Helvetica" panose="020B0604020202020204" pitchFamily="34" charset="0"/>
              <a:cs typeface="Helvetica" panose="020B0604020202020204" pitchFamily="34" charset="0"/>
            </a:endParaRPr>
          </a:p>
        </p:txBody>
      </p:sp>
      <p:grpSp>
        <p:nvGrpSpPr>
          <p:cNvPr id="7" name="Group 6">
            <a:extLst>
              <a:ext uri="{FF2B5EF4-FFF2-40B4-BE49-F238E27FC236}">
                <a16:creationId xmlns:a16="http://schemas.microsoft.com/office/drawing/2014/main" id="{54522EAB-2BDA-4271-91E0-5086731D161F}"/>
              </a:ext>
            </a:extLst>
          </p:cNvPr>
          <p:cNvGrpSpPr/>
          <p:nvPr/>
        </p:nvGrpSpPr>
        <p:grpSpPr>
          <a:xfrm>
            <a:off x="0" y="0"/>
            <a:ext cx="410817" cy="6858000"/>
            <a:chOff x="0" y="0"/>
            <a:chExt cx="410817" cy="6858000"/>
          </a:xfrm>
        </p:grpSpPr>
        <p:sp>
          <p:nvSpPr>
            <p:cNvPr id="4" name="Rectangle 3">
              <a:extLst>
                <a:ext uri="{FF2B5EF4-FFF2-40B4-BE49-F238E27FC236}">
                  <a16:creationId xmlns:a16="http://schemas.microsoft.com/office/drawing/2014/main" id="{8DEB96F0-B97A-4691-8E3A-38A0A1311FEE}"/>
                </a:ext>
              </a:extLst>
            </p:cNvPr>
            <p:cNvSpPr/>
            <p:nvPr/>
          </p:nvSpPr>
          <p:spPr>
            <a:xfrm>
              <a:off x="0" y="0"/>
              <a:ext cx="132522" cy="6858000"/>
            </a:xfrm>
            <a:prstGeom prst="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62F8A04-9C95-422D-AE7E-39508A10296D}"/>
                </a:ext>
              </a:extLst>
            </p:cNvPr>
            <p:cNvSpPr/>
            <p:nvPr/>
          </p:nvSpPr>
          <p:spPr>
            <a:xfrm>
              <a:off x="119270" y="1"/>
              <a:ext cx="291547" cy="1325564"/>
            </a:xfrm>
            <a:prstGeom prst="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F25BD8F6-CC7D-4D86-8769-526AB3EE9B99}"/>
              </a:ext>
            </a:extLst>
          </p:cNvPr>
          <p:cNvSpPr txBox="1"/>
          <p:nvPr/>
        </p:nvSpPr>
        <p:spPr>
          <a:xfrm>
            <a:off x="2187449" y="1888231"/>
            <a:ext cx="11317356" cy="4647426"/>
          </a:xfrm>
          <a:prstGeom prst="rect">
            <a:avLst/>
          </a:prstGeom>
          <a:noFill/>
        </p:spPr>
        <p:txBody>
          <a:bodyPr wrap="square" rtlCol="0">
            <a:spAutoFit/>
          </a:bodyPr>
          <a:lstStyle/>
          <a:p>
            <a:r>
              <a:rPr lang="en-US" sz="2800" b="1" dirty="0">
                <a:latin typeface="Helvetica" pitchFamily="2" charset="0"/>
              </a:rPr>
              <a:t>Team members complete asynchronously</a:t>
            </a:r>
          </a:p>
          <a:p>
            <a:pPr marL="812800" lvl="1" indent="-355600">
              <a:buFont typeface="Arial" panose="020B0604020202020204" pitchFamily="34" charset="0"/>
              <a:buChar char="•"/>
            </a:pPr>
            <a:r>
              <a:rPr lang="en-US" sz="2400" dirty="0">
                <a:latin typeface="Helvetica" pitchFamily="2" charset="0"/>
              </a:rPr>
              <a:t>Using team code</a:t>
            </a:r>
          </a:p>
          <a:p>
            <a:endParaRPr lang="en-US" sz="2800" b="1" dirty="0">
              <a:latin typeface="Helvetica" pitchFamily="2" charset="0"/>
            </a:endParaRPr>
          </a:p>
          <a:p>
            <a:r>
              <a:rPr lang="en-US" sz="2800" b="1" dirty="0">
                <a:latin typeface="Helvetica" pitchFamily="2" charset="0"/>
              </a:rPr>
              <a:t>Automated report summarizes responses</a:t>
            </a:r>
          </a:p>
          <a:p>
            <a:pPr marL="800100" lvl="1" indent="-342900">
              <a:buFont typeface="Arial" panose="020B0604020202020204" pitchFamily="34" charset="0"/>
              <a:buChar char="•"/>
            </a:pPr>
            <a:r>
              <a:rPr lang="en-US" sz="2400" dirty="0">
                <a:latin typeface="Helvetica" pitchFamily="2" charset="0"/>
              </a:rPr>
              <a:t>Means and distribution of responses</a:t>
            </a:r>
          </a:p>
          <a:p>
            <a:endParaRPr lang="en-US" sz="2800" b="1" dirty="0">
              <a:latin typeface="Helvetica" pitchFamily="2" charset="0"/>
            </a:endParaRPr>
          </a:p>
          <a:p>
            <a:endParaRPr lang="en-US" sz="2800" b="1" dirty="0">
              <a:latin typeface="Helvetica" pitchFamily="2" charset="0"/>
            </a:endParaRPr>
          </a:p>
          <a:p>
            <a:r>
              <a:rPr lang="en-US" sz="2800" b="1" dirty="0">
                <a:latin typeface="Helvetica" pitchFamily="2" charset="0"/>
              </a:rPr>
              <a:t>Meet to discuss results</a:t>
            </a:r>
          </a:p>
          <a:p>
            <a:pPr marL="800100" lvl="1" indent="-342900">
              <a:buFont typeface="Arial" panose="020B0604020202020204" pitchFamily="34" charset="0"/>
              <a:buChar char="•"/>
            </a:pPr>
            <a:r>
              <a:rPr lang="en-US" sz="2400" dirty="0">
                <a:latin typeface="Helvetica" pitchFamily="2" charset="0"/>
              </a:rPr>
              <a:t>Develop action plans</a:t>
            </a:r>
          </a:p>
          <a:p>
            <a:endParaRPr lang="en-US" sz="2800" b="1" dirty="0">
              <a:latin typeface="Helvetica" pitchFamily="2" charset="0"/>
            </a:endParaRPr>
          </a:p>
          <a:p>
            <a:endParaRPr lang="en-US" sz="2400" dirty="0">
              <a:latin typeface="Helvetica" pitchFamily="2" charset="0"/>
              <a:ea typeface="Calibri" panose="020F0502020204030204" pitchFamily="34" charset="0"/>
              <a:cs typeface="Helvetica" panose="020B0604020202020204" pitchFamily="34" charset="0"/>
            </a:endParaRPr>
          </a:p>
        </p:txBody>
      </p:sp>
      <p:pic>
        <p:nvPicPr>
          <p:cNvPr id="5" name="Picture 4">
            <a:extLst>
              <a:ext uri="{FF2B5EF4-FFF2-40B4-BE49-F238E27FC236}">
                <a16:creationId xmlns:a16="http://schemas.microsoft.com/office/drawing/2014/main" id="{F5918BEF-3FC7-ED67-7B30-959F256F5499}"/>
              </a:ext>
            </a:extLst>
          </p:cNvPr>
          <p:cNvPicPr>
            <a:picLocks noChangeAspect="1"/>
          </p:cNvPicPr>
          <p:nvPr/>
        </p:nvPicPr>
        <p:blipFill>
          <a:blip r:embed="rId2"/>
          <a:stretch>
            <a:fillRect/>
          </a:stretch>
        </p:blipFill>
        <p:spPr>
          <a:xfrm>
            <a:off x="10187754" y="5931973"/>
            <a:ext cx="2004246" cy="905244"/>
          </a:xfrm>
          <a:prstGeom prst="rect">
            <a:avLst/>
          </a:prstGeom>
        </p:spPr>
      </p:pic>
      <p:sp>
        <p:nvSpPr>
          <p:cNvPr id="2" name="Rectangle 1" descr="Users">
            <a:extLst>
              <a:ext uri="{FF2B5EF4-FFF2-40B4-BE49-F238E27FC236}">
                <a16:creationId xmlns:a16="http://schemas.microsoft.com/office/drawing/2014/main" id="{54656EF1-AFF0-69FB-F292-4B62F631E00B}"/>
              </a:ext>
            </a:extLst>
          </p:cNvPr>
          <p:cNvSpPr/>
          <p:nvPr/>
        </p:nvSpPr>
        <p:spPr>
          <a:xfrm>
            <a:off x="1109050" y="1525591"/>
            <a:ext cx="1181250" cy="118125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
        <p:nvSpPr>
          <p:cNvPr id="3" name="Rectangle 2" descr="Document">
            <a:extLst>
              <a:ext uri="{FF2B5EF4-FFF2-40B4-BE49-F238E27FC236}">
                <a16:creationId xmlns:a16="http://schemas.microsoft.com/office/drawing/2014/main" id="{D0849FC9-D17C-6E9A-9F6A-EB350CAB03F7}"/>
              </a:ext>
            </a:extLst>
          </p:cNvPr>
          <p:cNvSpPr/>
          <p:nvPr/>
        </p:nvSpPr>
        <p:spPr>
          <a:xfrm>
            <a:off x="1006199" y="2902051"/>
            <a:ext cx="1181250" cy="1181250"/>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ectangle 8" descr="Chat">
            <a:extLst>
              <a:ext uri="{FF2B5EF4-FFF2-40B4-BE49-F238E27FC236}">
                <a16:creationId xmlns:a16="http://schemas.microsoft.com/office/drawing/2014/main" id="{91D057EE-685F-0327-8D2B-779F5BFF0ED0}"/>
              </a:ext>
            </a:extLst>
          </p:cNvPr>
          <p:cNvSpPr/>
          <p:nvPr/>
        </p:nvSpPr>
        <p:spPr>
          <a:xfrm>
            <a:off x="1057625" y="4495728"/>
            <a:ext cx="1181250" cy="1181250"/>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24277723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6A910-7651-BF51-1ABD-44E8DF85FAE9}"/>
              </a:ext>
            </a:extLst>
          </p:cNvPr>
          <p:cNvSpPr>
            <a:spLocks noGrp="1"/>
          </p:cNvSpPr>
          <p:nvPr>
            <p:ph type="title"/>
          </p:nvPr>
        </p:nvSpPr>
        <p:spPr/>
        <p:txBody>
          <a:bodyPr/>
          <a:lstStyle/>
          <a:p>
            <a:r>
              <a:rPr lang="en-US" b="1" dirty="0">
                <a:latin typeface="Helvetica" pitchFamily="2" charset="0"/>
              </a:rPr>
              <a:t>Team summary view</a:t>
            </a:r>
          </a:p>
        </p:txBody>
      </p:sp>
      <p:pic>
        <p:nvPicPr>
          <p:cNvPr id="4" name="Picture 3">
            <a:extLst>
              <a:ext uri="{FF2B5EF4-FFF2-40B4-BE49-F238E27FC236}">
                <a16:creationId xmlns:a16="http://schemas.microsoft.com/office/drawing/2014/main" id="{3C939281-7F17-E1AB-FB7D-271D3147A02B}"/>
              </a:ext>
            </a:extLst>
          </p:cNvPr>
          <p:cNvPicPr>
            <a:picLocks noChangeAspect="1"/>
          </p:cNvPicPr>
          <p:nvPr/>
        </p:nvPicPr>
        <p:blipFill>
          <a:blip r:embed="rId2"/>
          <a:stretch>
            <a:fillRect/>
          </a:stretch>
        </p:blipFill>
        <p:spPr>
          <a:xfrm>
            <a:off x="0" y="1849773"/>
            <a:ext cx="12106656" cy="4303776"/>
          </a:xfrm>
          <a:prstGeom prst="rect">
            <a:avLst/>
          </a:prstGeom>
        </p:spPr>
      </p:pic>
    </p:spTree>
    <p:extLst>
      <p:ext uri="{BB962C8B-B14F-4D97-AF65-F5344CB8AC3E}">
        <p14:creationId xmlns:p14="http://schemas.microsoft.com/office/powerpoint/2010/main" val="1373187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143A743-41E3-4A37-B9E8-8AF34D29B100}"/>
              </a:ext>
            </a:extLst>
          </p:cNvPr>
          <p:cNvSpPr>
            <a:spLocks noGrp="1"/>
          </p:cNvSpPr>
          <p:nvPr>
            <p:ph type="title"/>
          </p:nvPr>
        </p:nvSpPr>
        <p:spPr>
          <a:xfrm>
            <a:off x="530087" y="2"/>
            <a:ext cx="10515600" cy="1325563"/>
          </a:xfrm>
        </p:spPr>
        <p:txBody>
          <a:bodyPr/>
          <a:lstStyle/>
          <a:p>
            <a:r>
              <a:rPr lang="en-US" sz="4400" b="1" dirty="0">
                <a:latin typeface="Helvetica" panose="020B0604020202020204" pitchFamily="34" charset="0"/>
                <a:cs typeface="Helvetica" panose="020B0604020202020204" pitchFamily="34" charset="0"/>
              </a:rPr>
              <a:t>Intended uses</a:t>
            </a:r>
            <a:endParaRPr lang="en-US" b="1" dirty="0">
              <a:latin typeface="Helvetica" panose="020B0604020202020204" pitchFamily="34" charset="0"/>
              <a:cs typeface="Helvetica" panose="020B0604020202020204" pitchFamily="34" charset="0"/>
            </a:endParaRPr>
          </a:p>
        </p:txBody>
      </p:sp>
      <p:grpSp>
        <p:nvGrpSpPr>
          <p:cNvPr id="7" name="Group 6">
            <a:extLst>
              <a:ext uri="{FF2B5EF4-FFF2-40B4-BE49-F238E27FC236}">
                <a16:creationId xmlns:a16="http://schemas.microsoft.com/office/drawing/2014/main" id="{54522EAB-2BDA-4271-91E0-5086731D161F}"/>
              </a:ext>
            </a:extLst>
          </p:cNvPr>
          <p:cNvGrpSpPr/>
          <p:nvPr/>
        </p:nvGrpSpPr>
        <p:grpSpPr>
          <a:xfrm>
            <a:off x="0" y="0"/>
            <a:ext cx="410817" cy="6858000"/>
            <a:chOff x="0" y="0"/>
            <a:chExt cx="410817" cy="6858000"/>
          </a:xfrm>
        </p:grpSpPr>
        <p:sp>
          <p:nvSpPr>
            <p:cNvPr id="4" name="Rectangle 3">
              <a:extLst>
                <a:ext uri="{FF2B5EF4-FFF2-40B4-BE49-F238E27FC236}">
                  <a16:creationId xmlns:a16="http://schemas.microsoft.com/office/drawing/2014/main" id="{8DEB96F0-B97A-4691-8E3A-38A0A1311FEE}"/>
                </a:ext>
              </a:extLst>
            </p:cNvPr>
            <p:cNvSpPr/>
            <p:nvPr/>
          </p:nvSpPr>
          <p:spPr>
            <a:xfrm>
              <a:off x="0" y="0"/>
              <a:ext cx="132522" cy="6858000"/>
            </a:xfrm>
            <a:prstGeom prst="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62F8A04-9C95-422D-AE7E-39508A10296D}"/>
                </a:ext>
              </a:extLst>
            </p:cNvPr>
            <p:cNvSpPr/>
            <p:nvPr/>
          </p:nvSpPr>
          <p:spPr>
            <a:xfrm>
              <a:off x="119270" y="1"/>
              <a:ext cx="291547" cy="1325564"/>
            </a:xfrm>
            <a:prstGeom prst="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F25BD8F6-CC7D-4D86-8769-526AB3EE9B99}"/>
              </a:ext>
            </a:extLst>
          </p:cNvPr>
          <p:cNvSpPr txBox="1"/>
          <p:nvPr/>
        </p:nvSpPr>
        <p:spPr>
          <a:xfrm>
            <a:off x="530087" y="1616765"/>
            <a:ext cx="11317356" cy="4278094"/>
          </a:xfrm>
          <a:prstGeom prst="rect">
            <a:avLst/>
          </a:prstGeom>
          <a:noFill/>
        </p:spPr>
        <p:txBody>
          <a:bodyPr wrap="square" rtlCol="0">
            <a:spAutoFit/>
          </a:bodyPr>
          <a:lstStyle/>
          <a:p>
            <a:pPr marL="285750" indent="-285750">
              <a:buFont typeface="Arial" panose="020B0604020202020204" pitchFamily="34" charset="0"/>
              <a:buChar char="•"/>
            </a:pPr>
            <a:r>
              <a:rPr lang="en-US" sz="2800" b="1" dirty="0">
                <a:latin typeface="Helvetica" pitchFamily="2" charset="0"/>
              </a:rPr>
              <a:t>Across settings, types of users and projects</a:t>
            </a:r>
          </a:p>
          <a:p>
            <a:pPr marL="742950" lvl="1" indent="-285750">
              <a:buFont typeface="Arial" panose="020B0604020202020204" pitchFamily="34" charset="0"/>
              <a:buChar char="•"/>
            </a:pPr>
            <a:r>
              <a:rPr lang="en-US" sz="2400" dirty="0">
                <a:latin typeface="Helvetica" pitchFamily="2" charset="0"/>
              </a:rPr>
              <a:t>Healthcare and community issues</a:t>
            </a:r>
          </a:p>
          <a:p>
            <a:pPr marL="742950" lvl="1" indent="-285750">
              <a:buFont typeface="Arial" panose="020B0604020202020204" pitchFamily="34" charset="0"/>
              <a:buChar char="•"/>
            </a:pPr>
            <a:r>
              <a:rPr lang="en-US" sz="2400" dirty="0">
                <a:latin typeface="Helvetica" pitchFamily="2" charset="0"/>
              </a:rPr>
              <a:t>English and Spanish speakers</a:t>
            </a:r>
          </a:p>
          <a:p>
            <a:pPr marL="285750" indent="-285750">
              <a:buFont typeface="Arial" panose="020B0604020202020204" pitchFamily="34" charset="0"/>
              <a:buChar char="•"/>
            </a:pPr>
            <a:endParaRPr lang="en-US" sz="2800" dirty="0">
              <a:latin typeface="Helvetica" pitchFamily="2" charset="0"/>
            </a:endParaRPr>
          </a:p>
          <a:p>
            <a:pPr marL="285750" indent="-285750">
              <a:buFont typeface="Arial" panose="020B0604020202020204" pitchFamily="34" charset="0"/>
              <a:buChar char="•"/>
            </a:pPr>
            <a:r>
              <a:rPr lang="en-US" sz="2800" b="1" dirty="0">
                <a:latin typeface="Helvetica" pitchFamily="2" charset="0"/>
              </a:rPr>
              <a:t>Each phase of implementation</a:t>
            </a:r>
          </a:p>
          <a:p>
            <a:pPr marL="742950" lvl="1" indent="-285750">
              <a:buFont typeface="Arial" panose="020B0604020202020204" pitchFamily="34" charset="0"/>
              <a:buChar char="•"/>
            </a:pPr>
            <a:endParaRPr lang="en-US" sz="2800" dirty="0">
              <a:latin typeface="Helvetica" pitchFamily="2" charset="0"/>
            </a:endParaRPr>
          </a:p>
          <a:p>
            <a:pPr marL="742950" lvl="1" indent="-285750">
              <a:buFont typeface="Arial" panose="020B0604020202020204" pitchFamily="34" charset="0"/>
              <a:buChar char="•"/>
            </a:pPr>
            <a:endParaRPr lang="en-US" sz="2800" dirty="0">
              <a:latin typeface="Helvetica" pitchFamily="2" charset="0"/>
            </a:endParaRPr>
          </a:p>
          <a:p>
            <a:pPr marL="285750" indent="-285750">
              <a:buFont typeface="Arial" panose="020B0604020202020204" pitchFamily="34" charset="0"/>
              <a:buChar char="•"/>
            </a:pPr>
            <a:r>
              <a:rPr lang="en-US" sz="2800" b="1" dirty="0">
                <a:latin typeface="Helvetica" pitchFamily="2" charset="0"/>
              </a:rPr>
              <a:t>Iteratively</a:t>
            </a:r>
          </a:p>
          <a:p>
            <a:pPr marL="742950" lvl="1" indent="-285750">
              <a:buFont typeface="Arial" panose="020B0604020202020204" pitchFamily="34" charset="0"/>
              <a:buChar char="•"/>
            </a:pPr>
            <a:endParaRPr lang="en-US" sz="2800" dirty="0">
              <a:latin typeface="Helvetica" pitchFamily="2" charset="0"/>
            </a:endParaRPr>
          </a:p>
          <a:p>
            <a:pPr marL="914400" lvl="1" indent="-457200">
              <a:buFont typeface="Arial" panose="020B0604020202020204" pitchFamily="34" charset="0"/>
              <a:buChar char="•"/>
            </a:pPr>
            <a:endParaRPr lang="en-US" sz="2800" dirty="0">
              <a:latin typeface="Helvetica" pitchFamily="2" charset="0"/>
              <a:ea typeface="Calibri" panose="020F0502020204030204" pitchFamily="34" charset="0"/>
              <a:cs typeface="Helvetica" panose="020B0604020202020204" pitchFamily="34" charset="0"/>
            </a:endParaRPr>
          </a:p>
        </p:txBody>
      </p:sp>
      <p:pic>
        <p:nvPicPr>
          <p:cNvPr id="5" name="Picture 4">
            <a:extLst>
              <a:ext uri="{FF2B5EF4-FFF2-40B4-BE49-F238E27FC236}">
                <a16:creationId xmlns:a16="http://schemas.microsoft.com/office/drawing/2014/main" id="{F5918BEF-3FC7-ED67-7B30-959F256F5499}"/>
              </a:ext>
            </a:extLst>
          </p:cNvPr>
          <p:cNvPicPr>
            <a:picLocks noChangeAspect="1"/>
          </p:cNvPicPr>
          <p:nvPr/>
        </p:nvPicPr>
        <p:blipFill>
          <a:blip r:embed="rId3"/>
          <a:stretch>
            <a:fillRect/>
          </a:stretch>
        </p:blipFill>
        <p:spPr>
          <a:xfrm>
            <a:off x="10187754" y="5931973"/>
            <a:ext cx="2004246" cy="905244"/>
          </a:xfrm>
          <a:prstGeom prst="rect">
            <a:avLst/>
          </a:prstGeom>
        </p:spPr>
      </p:pic>
      <p:graphicFrame>
        <p:nvGraphicFramePr>
          <p:cNvPr id="11" name="Diagram 10">
            <a:extLst>
              <a:ext uri="{FF2B5EF4-FFF2-40B4-BE49-F238E27FC236}">
                <a16:creationId xmlns:a16="http://schemas.microsoft.com/office/drawing/2014/main" id="{DB1F1356-CF04-A28B-E748-21FDB1B56DA6}"/>
              </a:ext>
            </a:extLst>
          </p:cNvPr>
          <p:cNvGraphicFramePr/>
          <p:nvPr/>
        </p:nvGraphicFramePr>
        <p:xfrm>
          <a:off x="6270368" y="2460554"/>
          <a:ext cx="6420022" cy="37164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85634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143A743-41E3-4A37-B9E8-8AF34D29B100}"/>
              </a:ext>
            </a:extLst>
          </p:cNvPr>
          <p:cNvSpPr>
            <a:spLocks noGrp="1"/>
          </p:cNvSpPr>
          <p:nvPr>
            <p:ph type="title"/>
          </p:nvPr>
        </p:nvSpPr>
        <p:spPr>
          <a:xfrm>
            <a:off x="530087" y="2"/>
            <a:ext cx="10515600" cy="1325563"/>
          </a:xfrm>
        </p:spPr>
        <p:txBody>
          <a:bodyPr/>
          <a:lstStyle/>
          <a:p>
            <a:r>
              <a:rPr lang="en-US" sz="4400" b="1" dirty="0">
                <a:latin typeface="Helvetica" panose="020B0604020202020204" pitchFamily="34" charset="0"/>
                <a:cs typeface="Helvetica" panose="020B0604020202020204" pitchFamily="34" charset="0"/>
              </a:rPr>
              <a:t>Future directions</a:t>
            </a:r>
            <a:endParaRPr lang="en-US" b="1" dirty="0">
              <a:latin typeface="Helvetica" panose="020B0604020202020204" pitchFamily="34" charset="0"/>
              <a:cs typeface="Helvetica" panose="020B0604020202020204" pitchFamily="34" charset="0"/>
            </a:endParaRPr>
          </a:p>
        </p:txBody>
      </p:sp>
      <p:grpSp>
        <p:nvGrpSpPr>
          <p:cNvPr id="7" name="Group 6">
            <a:extLst>
              <a:ext uri="{FF2B5EF4-FFF2-40B4-BE49-F238E27FC236}">
                <a16:creationId xmlns:a16="http://schemas.microsoft.com/office/drawing/2014/main" id="{54522EAB-2BDA-4271-91E0-5086731D161F}"/>
              </a:ext>
            </a:extLst>
          </p:cNvPr>
          <p:cNvGrpSpPr/>
          <p:nvPr/>
        </p:nvGrpSpPr>
        <p:grpSpPr>
          <a:xfrm>
            <a:off x="0" y="0"/>
            <a:ext cx="410817" cy="6858000"/>
            <a:chOff x="0" y="0"/>
            <a:chExt cx="410817" cy="6858000"/>
          </a:xfrm>
        </p:grpSpPr>
        <p:sp>
          <p:nvSpPr>
            <p:cNvPr id="4" name="Rectangle 3">
              <a:extLst>
                <a:ext uri="{FF2B5EF4-FFF2-40B4-BE49-F238E27FC236}">
                  <a16:creationId xmlns:a16="http://schemas.microsoft.com/office/drawing/2014/main" id="{8DEB96F0-B97A-4691-8E3A-38A0A1311FEE}"/>
                </a:ext>
              </a:extLst>
            </p:cNvPr>
            <p:cNvSpPr/>
            <p:nvPr/>
          </p:nvSpPr>
          <p:spPr>
            <a:xfrm>
              <a:off x="0" y="0"/>
              <a:ext cx="132522" cy="6858000"/>
            </a:xfrm>
            <a:prstGeom prst="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62F8A04-9C95-422D-AE7E-39508A10296D}"/>
                </a:ext>
              </a:extLst>
            </p:cNvPr>
            <p:cNvSpPr/>
            <p:nvPr/>
          </p:nvSpPr>
          <p:spPr>
            <a:xfrm>
              <a:off x="119270" y="1"/>
              <a:ext cx="291547" cy="1325564"/>
            </a:xfrm>
            <a:prstGeom prst="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a:extLst>
              <a:ext uri="{FF2B5EF4-FFF2-40B4-BE49-F238E27FC236}">
                <a16:creationId xmlns:a16="http://schemas.microsoft.com/office/drawing/2014/main" id="{F5918BEF-3FC7-ED67-7B30-959F256F5499}"/>
              </a:ext>
            </a:extLst>
          </p:cNvPr>
          <p:cNvPicPr>
            <a:picLocks noChangeAspect="1"/>
          </p:cNvPicPr>
          <p:nvPr/>
        </p:nvPicPr>
        <p:blipFill>
          <a:blip r:embed="rId3"/>
          <a:stretch>
            <a:fillRect/>
          </a:stretch>
        </p:blipFill>
        <p:spPr>
          <a:xfrm>
            <a:off x="10187754" y="5931973"/>
            <a:ext cx="2004246" cy="905244"/>
          </a:xfrm>
          <a:prstGeom prst="rect">
            <a:avLst/>
          </a:prstGeom>
        </p:spPr>
      </p:pic>
      <p:graphicFrame>
        <p:nvGraphicFramePr>
          <p:cNvPr id="12" name="TextBox 1">
            <a:extLst>
              <a:ext uri="{FF2B5EF4-FFF2-40B4-BE49-F238E27FC236}">
                <a16:creationId xmlns:a16="http://schemas.microsoft.com/office/drawing/2014/main" id="{B1C5B798-0768-9449-233A-64F9ADA40302}"/>
              </a:ext>
            </a:extLst>
          </p:cNvPr>
          <p:cNvGraphicFramePr/>
          <p:nvPr>
            <p:extLst>
              <p:ext uri="{D42A27DB-BD31-4B8C-83A1-F6EECF244321}">
                <p14:modId xmlns:p14="http://schemas.microsoft.com/office/powerpoint/2010/main" val="589360746"/>
              </p:ext>
            </p:extLst>
          </p:nvPr>
        </p:nvGraphicFramePr>
        <p:xfrm>
          <a:off x="530086" y="1616765"/>
          <a:ext cx="11661913" cy="32932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8" name="Picture 4" descr="Diamond Cartoon Clip art - Cartoon Diamond png download - 600*600 - Free  Transparent Diamond png Download. - Clip Art Library">
            <a:extLst>
              <a:ext uri="{FF2B5EF4-FFF2-40B4-BE49-F238E27FC236}">
                <a16:creationId xmlns:a16="http://schemas.microsoft.com/office/drawing/2014/main" id="{238E2C17-0540-4F37-435E-B5775591955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81098" y="1547605"/>
            <a:ext cx="1800225"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8151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143A743-41E3-4A37-B9E8-8AF34D29B100}"/>
              </a:ext>
            </a:extLst>
          </p:cNvPr>
          <p:cNvSpPr>
            <a:spLocks noGrp="1"/>
          </p:cNvSpPr>
          <p:nvPr>
            <p:ph type="title"/>
          </p:nvPr>
        </p:nvSpPr>
        <p:spPr>
          <a:xfrm>
            <a:off x="530087" y="2"/>
            <a:ext cx="10515600" cy="1325563"/>
          </a:xfrm>
        </p:spPr>
        <p:txBody>
          <a:bodyPr/>
          <a:lstStyle/>
          <a:p>
            <a:r>
              <a:rPr lang="en-US" sz="4400" b="1" dirty="0">
                <a:latin typeface="Helvetica" panose="020B0604020202020204" pitchFamily="34" charset="0"/>
                <a:cs typeface="Helvetica" panose="020B0604020202020204" pitchFamily="34" charset="0"/>
              </a:rPr>
              <a:t>Acknowledgements</a:t>
            </a:r>
            <a:endParaRPr lang="en-US" b="1" dirty="0">
              <a:latin typeface="Helvetica" panose="020B0604020202020204" pitchFamily="34" charset="0"/>
              <a:cs typeface="Helvetica" panose="020B0604020202020204" pitchFamily="34" charset="0"/>
            </a:endParaRPr>
          </a:p>
        </p:txBody>
      </p:sp>
      <p:grpSp>
        <p:nvGrpSpPr>
          <p:cNvPr id="7" name="Group 6">
            <a:extLst>
              <a:ext uri="{FF2B5EF4-FFF2-40B4-BE49-F238E27FC236}">
                <a16:creationId xmlns:a16="http://schemas.microsoft.com/office/drawing/2014/main" id="{54522EAB-2BDA-4271-91E0-5086731D161F}"/>
              </a:ext>
            </a:extLst>
          </p:cNvPr>
          <p:cNvGrpSpPr/>
          <p:nvPr/>
        </p:nvGrpSpPr>
        <p:grpSpPr>
          <a:xfrm>
            <a:off x="0" y="0"/>
            <a:ext cx="410817" cy="6858000"/>
            <a:chOff x="0" y="0"/>
            <a:chExt cx="410817" cy="6858000"/>
          </a:xfrm>
        </p:grpSpPr>
        <p:sp>
          <p:nvSpPr>
            <p:cNvPr id="4" name="Rectangle 3">
              <a:extLst>
                <a:ext uri="{FF2B5EF4-FFF2-40B4-BE49-F238E27FC236}">
                  <a16:creationId xmlns:a16="http://schemas.microsoft.com/office/drawing/2014/main" id="{8DEB96F0-B97A-4691-8E3A-38A0A1311FEE}"/>
                </a:ext>
              </a:extLst>
            </p:cNvPr>
            <p:cNvSpPr/>
            <p:nvPr/>
          </p:nvSpPr>
          <p:spPr>
            <a:xfrm>
              <a:off x="0" y="0"/>
              <a:ext cx="132522" cy="6858000"/>
            </a:xfrm>
            <a:prstGeom prst="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62F8A04-9C95-422D-AE7E-39508A10296D}"/>
                </a:ext>
              </a:extLst>
            </p:cNvPr>
            <p:cNvSpPr/>
            <p:nvPr/>
          </p:nvSpPr>
          <p:spPr>
            <a:xfrm>
              <a:off x="119270" y="1"/>
              <a:ext cx="291547" cy="1325564"/>
            </a:xfrm>
            <a:prstGeom prst="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F25BD8F6-CC7D-4D86-8769-526AB3EE9B99}"/>
              </a:ext>
            </a:extLst>
          </p:cNvPr>
          <p:cNvSpPr txBox="1"/>
          <p:nvPr/>
        </p:nvSpPr>
        <p:spPr>
          <a:xfrm>
            <a:off x="530087" y="1616765"/>
            <a:ext cx="11317356" cy="2677656"/>
          </a:xfrm>
          <a:prstGeom prst="rect">
            <a:avLst/>
          </a:prstGeom>
          <a:noFill/>
        </p:spPr>
        <p:txBody>
          <a:bodyPr wrap="square" rtlCol="0">
            <a:spAutoFit/>
          </a:bodyPr>
          <a:lstStyle/>
          <a:p>
            <a:pPr marL="457200" indent="-457200">
              <a:buFont typeface="Arial" panose="020B0604020202020204" pitchFamily="34" charset="0"/>
              <a:buChar char="•"/>
            </a:pPr>
            <a:r>
              <a:rPr lang="en-US" sz="2800" dirty="0"/>
              <a:t>Co-leads: Russ Glasgow, Borsika Rabin</a:t>
            </a:r>
          </a:p>
          <a:p>
            <a:pPr marL="457200" indent="-457200">
              <a:buFont typeface="Arial" panose="020B0604020202020204" pitchFamily="34" charset="0"/>
              <a:buChar char="•"/>
            </a:pPr>
            <a:r>
              <a:rPr lang="en-US" sz="2800" dirty="0"/>
              <a:t>Bryan Ford, Meredith Fort, many others</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Supported by:</a:t>
            </a:r>
          </a:p>
          <a:p>
            <a:pPr lvl="1"/>
            <a:r>
              <a:rPr lang="en-US" sz="2800" dirty="0"/>
              <a:t>	NHLBI (K12/K23)</a:t>
            </a:r>
          </a:p>
          <a:p>
            <a:pPr marL="914400" lvl="1" indent="-457200">
              <a:buFont typeface="Arial" panose="020B0604020202020204" pitchFamily="34" charset="0"/>
              <a:buChar char="•"/>
            </a:pPr>
            <a:endParaRPr lang="en-US" sz="2800" dirty="0">
              <a:latin typeface="Helvetica" pitchFamily="2" charset="0"/>
              <a:ea typeface="Calibri" panose="020F0502020204030204" pitchFamily="34" charset="0"/>
              <a:cs typeface="Helvetica" panose="020B0604020202020204" pitchFamily="34" charset="0"/>
            </a:endParaRPr>
          </a:p>
        </p:txBody>
      </p:sp>
      <p:pic>
        <p:nvPicPr>
          <p:cNvPr id="2" name="Picture 1" descr="CCIS logo">
            <a:extLst>
              <a:ext uri="{FF2B5EF4-FFF2-40B4-BE49-F238E27FC236}">
                <a16:creationId xmlns:a16="http://schemas.microsoft.com/office/drawing/2014/main" id="{E409E047-713C-496C-F313-5633D06402F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6859" y="5497656"/>
            <a:ext cx="3200400" cy="1041400"/>
          </a:xfrm>
          <a:prstGeom prst="rect">
            <a:avLst/>
          </a:prstGeom>
          <a:noFill/>
          <a:ln>
            <a:noFill/>
          </a:ln>
        </p:spPr>
      </p:pic>
      <p:pic>
        <p:nvPicPr>
          <p:cNvPr id="3" name="Picture 2">
            <a:extLst>
              <a:ext uri="{FF2B5EF4-FFF2-40B4-BE49-F238E27FC236}">
                <a16:creationId xmlns:a16="http://schemas.microsoft.com/office/drawing/2014/main" id="{5DF3E681-A578-5C2B-698E-BC2C906B4B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7059" y="3902415"/>
            <a:ext cx="2540000" cy="1268442"/>
          </a:xfrm>
          <a:prstGeom prst="rect">
            <a:avLst/>
          </a:prstGeom>
        </p:spPr>
      </p:pic>
      <p:pic>
        <p:nvPicPr>
          <p:cNvPr id="9" name="Picture 8">
            <a:extLst>
              <a:ext uri="{FF2B5EF4-FFF2-40B4-BE49-F238E27FC236}">
                <a16:creationId xmlns:a16="http://schemas.microsoft.com/office/drawing/2014/main" id="{CF78D58E-8A45-462E-3701-C1777D5741C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3004" y="5438690"/>
            <a:ext cx="3708400" cy="1041400"/>
          </a:xfrm>
          <a:prstGeom prst="rect">
            <a:avLst/>
          </a:prstGeom>
          <a:noFill/>
          <a:ln>
            <a:noFill/>
          </a:ln>
        </p:spPr>
      </p:pic>
      <p:pic>
        <p:nvPicPr>
          <p:cNvPr id="12" name="Picture 11">
            <a:extLst>
              <a:ext uri="{FF2B5EF4-FFF2-40B4-BE49-F238E27FC236}">
                <a16:creationId xmlns:a16="http://schemas.microsoft.com/office/drawing/2014/main" id="{BC855F58-9064-FAD9-F251-89ABFBD0317C}"/>
              </a:ext>
            </a:extLst>
          </p:cNvPr>
          <p:cNvPicPr>
            <a:picLocks noChangeAspect="1"/>
          </p:cNvPicPr>
          <p:nvPr/>
        </p:nvPicPr>
        <p:blipFill>
          <a:blip r:embed="rId5"/>
          <a:stretch>
            <a:fillRect/>
          </a:stretch>
        </p:blipFill>
        <p:spPr>
          <a:xfrm>
            <a:off x="9750426" y="3819415"/>
            <a:ext cx="2009775" cy="2749550"/>
          </a:xfrm>
          <a:prstGeom prst="rect">
            <a:avLst/>
          </a:prstGeom>
        </p:spPr>
      </p:pic>
      <p:pic>
        <p:nvPicPr>
          <p:cNvPr id="13" name="Picture 12">
            <a:extLst>
              <a:ext uri="{FF2B5EF4-FFF2-40B4-BE49-F238E27FC236}">
                <a16:creationId xmlns:a16="http://schemas.microsoft.com/office/drawing/2014/main" id="{145EB6B7-ABD6-B7A8-8E7F-9C18B5BCA9FD}"/>
              </a:ext>
            </a:extLst>
          </p:cNvPr>
          <p:cNvPicPr>
            <a:picLocks noChangeAspect="1"/>
          </p:cNvPicPr>
          <p:nvPr/>
        </p:nvPicPr>
        <p:blipFill>
          <a:blip r:embed="rId6"/>
          <a:stretch>
            <a:fillRect/>
          </a:stretch>
        </p:blipFill>
        <p:spPr>
          <a:xfrm>
            <a:off x="1246698" y="4044445"/>
            <a:ext cx="2807049" cy="1196914"/>
          </a:xfrm>
          <a:prstGeom prst="rect">
            <a:avLst/>
          </a:prstGeom>
        </p:spPr>
      </p:pic>
    </p:spTree>
    <p:extLst>
      <p:ext uri="{BB962C8B-B14F-4D97-AF65-F5344CB8AC3E}">
        <p14:creationId xmlns:p14="http://schemas.microsoft.com/office/powerpoint/2010/main" val="2292590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143A743-41E3-4A37-B9E8-8AF34D29B100}"/>
              </a:ext>
            </a:extLst>
          </p:cNvPr>
          <p:cNvSpPr>
            <a:spLocks noGrp="1"/>
          </p:cNvSpPr>
          <p:nvPr>
            <p:ph type="title"/>
          </p:nvPr>
        </p:nvSpPr>
        <p:spPr>
          <a:xfrm>
            <a:off x="530087" y="2"/>
            <a:ext cx="10515600" cy="1325563"/>
          </a:xfrm>
        </p:spPr>
        <p:txBody>
          <a:bodyPr/>
          <a:lstStyle/>
          <a:p>
            <a:r>
              <a:rPr lang="en-US" b="1" dirty="0">
                <a:latin typeface="Helvetica" panose="020B0604020202020204" pitchFamily="34" charset="0"/>
                <a:cs typeface="Helvetica" panose="020B0604020202020204" pitchFamily="34" charset="0"/>
              </a:rPr>
              <a:t>Potential Discussion Points</a:t>
            </a:r>
          </a:p>
        </p:txBody>
      </p:sp>
      <p:grpSp>
        <p:nvGrpSpPr>
          <p:cNvPr id="7" name="Group 6">
            <a:extLst>
              <a:ext uri="{FF2B5EF4-FFF2-40B4-BE49-F238E27FC236}">
                <a16:creationId xmlns:a16="http://schemas.microsoft.com/office/drawing/2014/main" id="{54522EAB-2BDA-4271-91E0-5086731D161F}"/>
              </a:ext>
            </a:extLst>
          </p:cNvPr>
          <p:cNvGrpSpPr/>
          <p:nvPr/>
        </p:nvGrpSpPr>
        <p:grpSpPr>
          <a:xfrm>
            <a:off x="0" y="0"/>
            <a:ext cx="410817" cy="6858000"/>
            <a:chOff x="0" y="0"/>
            <a:chExt cx="410817" cy="6858000"/>
          </a:xfrm>
        </p:grpSpPr>
        <p:sp>
          <p:nvSpPr>
            <p:cNvPr id="4" name="Rectangle 3">
              <a:extLst>
                <a:ext uri="{FF2B5EF4-FFF2-40B4-BE49-F238E27FC236}">
                  <a16:creationId xmlns:a16="http://schemas.microsoft.com/office/drawing/2014/main" id="{8DEB96F0-B97A-4691-8E3A-38A0A1311FEE}"/>
                </a:ext>
              </a:extLst>
            </p:cNvPr>
            <p:cNvSpPr/>
            <p:nvPr/>
          </p:nvSpPr>
          <p:spPr>
            <a:xfrm>
              <a:off x="0" y="0"/>
              <a:ext cx="132522" cy="6858000"/>
            </a:xfrm>
            <a:prstGeom prst="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62F8A04-9C95-422D-AE7E-39508A10296D}"/>
                </a:ext>
              </a:extLst>
            </p:cNvPr>
            <p:cNvSpPr/>
            <p:nvPr/>
          </p:nvSpPr>
          <p:spPr>
            <a:xfrm>
              <a:off x="119270" y="1"/>
              <a:ext cx="291547" cy="1325564"/>
            </a:xfrm>
            <a:prstGeom prst="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2" name="TextBox 9">
            <a:extLst>
              <a:ext uri="{FF2B5EF4-FFF2-40B4-BE49-F238E27FC236}">
                <a16:creationId xmlns:a16="http://schemas.microsoft.com/office/drawing/2014/main" id="{CD15DEC1-7CA6-C6A0-4AC4-C1FCA6A60C76}"/>
              </a:ext>
            </a:extLst>
          </p:cNvPr>
          <p:cNvGraphicFramePr/>
          <p:nvPr>
            <p:extLst>
              <p:ext uri="{D42A27DB-BD31-4B8C-83A1-F6EECF244321}">
                <p14:modId xmlns:p14="http://schemas.microsoft.com/office/powerpoint/2010/main" val="3379288755"/>
              </p:ext>
            </p:extLst>
          </p:nvPr>
        </p:nvGraphicFramePr>
        <p:xfrm>
          <a:off x="530087" y="1643061"/>
          <a:ext cx="11317356" cy="37439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Shape&#10;&#10;Description automatically generated with medium confidence">
            <a:extLst>
              <a:ext uri="{FF2B5EF4-FFF2-40B4-BE49-F238E27FC236}">
                <a16:creationId xmlns:a16="http://schemas.microsoft.com/office/drawing/2014/main" id="{3D60F4D0-440D-7FE5-4F51-F88B847FD2E1}"/>
              </a:ext>
            </a:extLst>
          </p:cNvPr>
          <p:cNvPicPr>
            <a:picLocks noChangeAspect="1"/>
          </p:cNvPicPr>
          <p:nvPr/>
        </p:nvPicPr>
        <p:blipFill>
          <a:blip r:embed="rId7"/>
          <a:stretch>
            <a:fillRect/>
          </a:stretch>
        </p:blipFill>
        <p:spPr>
          <a:xfrm>
            <a:off x="10187754" y="5931973"/>
            <a:ext cx="2004246" cy="905244"/>
          </a:xfrm>
          <a:prstGeom prst="rect">
            <a:avLst/>
          </a:prstGeom>
        </p:spPr>
      </p:pic>
      <p:pic>
        <p:nvPicPr>
          <p:cNvPr id="5" name="Picture 4">
            <a:extLst>
              <a:ext uri="{FF2B5EF4-FFF2-40B4-BE49-F238E27FC236}">
                <a16:creationId xmlns:a16="http://schemas.microsoft.com/office/drawing/2014/main" id="{756CBCD3-8BAB-B93F-BB98-23C706C602D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04964" y="5757455"/>
            <a:ext cx="3114261" cy="892745"/>
          </a:xfrm>
          <a:prstGeom prst="rect">
            <a:avLst/>
          </a:prstGeom>
        </p:spPr>
      </p:pic>
      <p:pic>
        <p:nvPicPr>
          <p:cNvPr id="9" name="Picture 8">
            <a:extLst>
              <a:ext uri="{FF2B5EF4-FFF2-40B4-BE49-F238E27FC236}">
                <a16:creationId xmlns:a16="http://schemas.microsoft.com/office/drawing/2014/main" id="{8E7D1B92-EAEA-27C6-1880-51884313D1FA}"/>
              </a:ext>
            </a:extLst>
          </p:cNvPr>
          <p:cNvPicPr>
            <a:picLocks noChangeAspect="1"/>
          </p:cNvPicPr>
          <p:nvPr/>
        </p:nvPicPr>
        <p:blipFill>
          <a:blip r:embed="rId9"/>
          <a:stretch>
            <a:fillRect/>
          </a:stretch>
        </p:blipFill>
        <p:spPr>
          <a:xfrm>
            <a:off x="1843083" y="4773967"/>
            <a:ext cx="2056384" cy="1966976"/>
          </a:xfrm>
          <a:prstGeom prst="rect">
            <a:avLst/>
          </a:prstGeom>
        </p:spPr>
      </p:pic>
    </p:spTree>
    <p:extLst>
      <p:ext uri="{BB962C8B-B14F-4D97-AF65-F5344CB8AC3E}">
        <p14:creationId xmlns:p14="http://schemas.microsoft.com/office/powerpoint/2010/main" val="19723122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604670C-E670-CE47-9545-E6736381DE22}"/>
              </a:ext>
            </a:extLst>
          </p:cNvPr>
          <p:cNvPicPr>
            <a:picLocks noChangeAspect="1"/>
          </p:cNvPicPr>
          <p:nvPr/>
        </p:nvPicPr>
        <p:blipFill rotWithShape="1">
          <a:blip r:embed="rId3" cstate="email">
            <a:alphaModFix/>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p:blipFill>
        <p:spPr>
          <a:xfrm>
            <a:off x="0" y="-66261"/>
            <a:ext cx="12191999" cy="6950765"/>
          </a:xfrm>
          <a:prstGeom prst="rect">
            <a:avLst/>
          </a:prstGeom>
        </p:spPr>
      </p:pic>
      <p:sp>
        <p:nvSpPr>
          <p:cNvPr id="14" name="Rectangle 13">
            <a:extLst>
              <a:ext uri="{FF2B5EF4-FFF2-40B4-BE49-F238E27FC236}">
                <a16:creationId xmlns:a16="http://schemas.microsoft.com/office/drawing/2014/main" id="{65F7BDD8-8641-8841-9B92-E853C2D4F027}"/>
              </a:ext>
            </a:extLst>
          </p:cNvPr>
          <p:cNvSpPr/>
          <p:nvPr/>
        </p:nvSpPr>
        <p:spPr>
          <a:xfrm>
            <a:off x="1" y="2025525"/>
            <a:ext cx="7858584" cy="894007"/>
          </a:xfrm>
          <a:prstGeom prst="rect">
            <a:avLst/>
          </a:prstGeom>
          <a:solidFill>
            <a:srgbClr val="CFB87C">
              <a:alpha val="85098"/>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2B4D204A-4FCA-0344-A580-1895CAC5DF14}"/>
              </a:ext>
            </a:extLst>
          </p:cNvPr>
          <p:cNvSpPr txBox="1">
            <a:spLocks/>
          </p:cNvSpPr>
          <p:nvPr/>
        </p:nvSpPr>
        <p:spPr>
          <a:xfrm>
            <a:off x="1457490" y="1929783"/>
            <a:ext cx="9144000" cy="1085490"/>
          </a:xfrm>
          <a:prstGeom prst="rect">
            <a:avLst/>
          </a:prstGeom>
          <a:effectLst/>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a:solidFill>
                  <a:schemeClr val="bg1">
                    <a:lumMod val="95000"/>
                  </a:schemeClr>
                </a:solidFill>
                <a:latin typeface="Helvetica" pitchFamily="2" charset="0"/>
              </a:rPr>
              <a:t>THANK YOU</a:t>
            </a:r>
          </a:p>
        </p:txBody>
      </p:sp>
      <p:pic>
        <p:nvPicPr>
          <p:cNvPr id="17" name="Picture 16">
            <a:extLst>
              <a:ext uri="{FF2B5EF4-FFF2-40B4-BE49-F238E27FC236}">
                <a16:creationId xmlns:a16="http://schemas.microsoft.com/office/drawing/2014/main" id="{61BA0C49-94AF-6348-A500-6FFC79924F57}"/>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457490" y="1219201"/>
            <a:ext cx="6401094" cy="614841"/>
          </a:xfrm>
          <a:prstGeom prst="rect">
            <a:avLst/>
          </a:prstGeom>
        </p:spPr>
      </p:pic>
      <p:pic>
        <p:nvPicPr>
          <p:cNvPr id="2" name="Picture 1">
            <a:extLst>
              <a:ext uri="{FF2B5EF4-FFF2-40B4-BE49-F238E27FC236}">
                <a16:creationId xmlns:a16="http://schemas.microsoft.com/office/drawing/2014/main" id="{E2439660-0D86-3AD3-EB85-EDB7D4ABB603}"/>
              </a:ext>
            </a:extLst>
          </p:cNvPr>
          <p:cNvPicPr>
            <a:picLocks noChangeAspect="1"/>
          </p:cNvPicPr>
          <p:nvPr/>
        </p:nvPicPr>
        <p:blipFill>
          <a:blip r:embed="rId6"/>
          <a:stretch>
            <a:fillRect/>
          </a:stretch>
        </p:blipFill>
        <p:spPr>
          <a:xfrm>
            <a:off x="3135308" y="5089286"/>
            <a:ext cx="8368030" cy="1802130"/>
          </a:xfrm>
          <a:prstGeom prst="rect">
            <a:avLst/>
          </a:prstGeom>
        </p:spPr>
      </p:pic>
      <p:sp>
        <p:nvSpPr>
          <p:cNvPr id="3" name="TextBox 2">
            <a:extLst>
              <a:ext uri="{FF2B5EF4-FFF2-40B4-BE49-F238E27FC236}">
                <a16:creationId xmlns:a16="http://schemas.microsoft.com/office/drawing/2014/main" id="{F819EC0D-7697-4FA1-58A3-A2ED3E44B934}"/>
              </a:ext>
            </a:extLst>
          </p:cNvPr>
          <p:cNvSpPr txBox="1"/>
          <p:nvPr/>
        </p:nvSpPr>
        <p:spPr>
          <a:xfrm>
            <a:off x="3135312" y="3334965"/>
            <a:ext cx="8368025" cy="1754326"/>
          </a:xfrm>
          <a:prstGeom prst="rect">
            <a:avLst/>
          </a:prstGeom>
          <a:solidFill>
            <a:schemeClr val="bg1"/>
          </a:solidFill>
          <a:ln>
            <a:noFill/>
          </a:ln>
        </p:spPr>
        <p:txBody>
          <a:bodyPr wrap="square" rtlCol="0">
            <a:spAutoFit/>
          </a:bodyPr>
          <a:lstStyle/>
          <a:p>
            <a:r>
              <a:rPr lang="en-US" sz="3600" dirty="0"/>
              <a:t>Join us </a:t>
            </a:r>
            <a:r>
              <a:rPr lang="en-US" sz="3600" b="1" dirty="0"/>
              <a:t>virtually</a:t>
            </a:r>
            <a:r>
              <a:rPr lang="en-US" sz="3600" dirty="0"/>
              <a:t> or </a:t>
            </a:r>
            <a:r>
              <a:rPr lang="en-US" sz="3600" b="1" dirty="0"/>
              <a:t>in person </a:t>
            </a:r>
            <a:r>
              <a:rPr lang="en-US" sz="3600" dirty="0"/>
              <a:t>for -</a:t>
            </a:r>
          </a:p>
          <a:p>
            <a:pPr algn="ctr"/>
            <a:r>
              <a:rPr lang="en-US" sz="3600" b="1" dirty="0">
                <a:solidFill>
                  <a:schemeClr val="accent1">
                    <a:lumMod val="75000"/>
                  </a:schemeClr>
                </a:solidFill>
              </a:rPr>
              <a:t>  The Colorado Pragmatic Research in Health (COPRH) Conference</a:t>
            </a:r>
          </a:p>
        </p:txBody>
      </p:sp>
    </p:spTree>
    <p:extLst>
      <p:ext uri="{BB962C8B-B14F-4D97-AF65-F5344CB8AC3E}">
        <p14:creationId xmlns:p14="http://schemas.microsoft.com/office/powerpoint/2010/main" val="17797075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143A743-41E3-4A37-B9E8-8AF34D29B100}"/>
              </a:ext>
            </a:extLst>
          </p:cNvPr>
          <p:cNvSpPr>
            <a:spLocks noGrp="1"/>
          </p:cNvSpPr>
          <p:nvPr>
            <p:ph type="title"/>
          </p:nvPr>
        </p:nvSpPr>
        <p:spPr>
          <a:xfrm>
            <a:off x="530087" y="2"/>
            <a:ext cx="10515600" cy="1325563"/>
          </a:xfrm>
        </p:spPr>
        <p:txBody>
          <a:bodyPr/>
          <a:lstStyle/>
          <a:p>
            <a:r>
              <a:rPr lang="en-US" b="1" dirty="0">
                <a:latin typeface="Helvetica" panose="020B0604020202020204" pitchFamily="34" charset="0"/>
                <a:cs typeface="Helvetica" panose="020B0604020202020204" pitchFamily="34" charset="0"/>
              </a:rPr>
              <a:t>Thank you and Discussion</a:t>
            </a:r>
          </a:p>
        </p:txBody>
      </p:sp>
      <p:grpSp>
        <p:nvGrpSpPr>
          <p:cNvPr id="7" name="Group 6">
            <a:extLst>
              <a:ext uri="{FF2B5EF4-FFF2-40B4-BE49-F238E27FC236}">
                <a16:creationId xmlns:a16="http://schemas.microsoft.com/office/drawing/2014/main" id="{54522EAB-2BDA-4271-91E0-5086731D161F}"/>
              </a:ext>
            </a:extLst>
          </p:cNvPr>
          <p:cNvGrpSpPr/>
          <p:nvPr/>
        </p:nvGrpSpPr>
        <p:grpSpPr>
          <a:xfrm>
            <a:off x="0" y="0"/>
            <a:ext cx="410817" cy="6858000"/>
            <a:chOff x="0" y="0"/>
            <a:chExt cx="410817" cy="6858000"/>
          </a:xfrm>
        </p:grpSpPr>
        <p:sp>
          <p:nvSpPr>
            <p:cNvPr id="4" name="Rectangle 3">
              <a:extLst>
                <a:ext uri="{FF2B5EF4-FFF2-40B4-BE49-F238E27FC236}">
                  <a16:creationId xmlns:a16="http://schemas.microsoft.com/office/drawing/2014/main" id="{8DEB96F0-B97A-4691-8E3A-38A0A1311FEE}"/>
                </a:ext>
              </a:extLst>
            </p:cNvPr>
            <p:cNvSpPr/>
            <p:nvPr/>
          </p:nvSpPr>
          <p:spPr>
            <a:xfrm>
              <a:off x="0" y="0"/>
              <a:ext cx="132522" cy="6858000"/>
            </a:xfrm>
            <a:prstGeom prst="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62F8A04-9C95-422D-AE7E-39508A10296D}"/>
                </a:ext>
              </a:extLst>
            </p:cNvPr>
            <p:cNvSpPr/>
            <p:nvPr/>
          </p:nvSpPr>
          <p:spPr>
            <a:xfrm>
              <a:off x="119270" y="1"/>
              <a:ext cx="291547" cy="1325564"/>
            </a:xfrm>
            <a:prstGeom prst="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14" name="TextBox 9">
            <a:extLst>
              <a:ext uri="{FF2B5EF4-FFF2-40B4-BE49-F238E27FC236}">
                <a16:creationId xmlns:a16="http://schemas.microsoft.com/office/drawing/2014/main" id="{7F4C5617-FE43-76FF-B018-C48E1B6F6F76}"/>
              </a:ext>
            </a:extLst>
          </p:cNvPr>
          <p:cNvGraphicFramePr/>
          <p:nvPr>
            <p:extLst>
              <p:ext uri="{D42A27DB-BD31-4B8C-83A1-F6EECF244321}">
                <p14:modId xmlns:p14="http://schemas.microsoft.com/office/powerpoint/2010/main" val="3761378227"/>
              </p:ext>
            </p:extLst>
          </p:nvPr>
        </p:nvGraphicFramePr>
        <p:xfrm>
          <a:off x="530087" y="1643061"/>
          <a:ext cx="11317356" cy="37439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Shape&#10;&#10;Description automatically generated with medium confidence">
            <a:extLst>
              <a:ext uri="{FF2B5EF4-FFF2-40B4-BE49-F238E27FC236}">
                <a16:creationId xmlns:a16="http://schemas.microsoft.com/office/drawing/2014/main" id="{3A342845-C01D-1CC0-D860-13849185C771}"/>
              </a:ext>
            </a:extLst>
          </p:cNvPr>
          <p:cNvPicPr>
            <a:picLocks noChangeAspect="1"/>
          </p:cNvPicPr>
          <p:nvPr/>
        </p:nvPicPr>
        <p:blipFill>
          <a:blip r:embed="rId8"/>
          <a:stretch>
            <a:fillRect/>
          </a:stretch>
        </p:blipFill>
        <p:spPr>
          <a:xfrm>
            <a:off x="10187754" y="5931973"/>
            <a:ext cx="2004246" cy="905244"/>
          </a:xfrm>
          <a:prstGeom prst="rect">
            <a:avLst/>
          </a:prstGeom>
        </p:spPr>
      </p:pic>
      <p:pic>
        <p:nvPicPr>
          <p:cNvPr id="16" name="Picture 15">
            <a:extLst>
              <a:ext uri="{FF2B5EF4-FFF2-40B4-BE49-F238E27FC236}">
                <a16:creationId xmlns:a16="http://schemas.microsoft.com/office/drawing/2014/main" id="{7D7AAC41-DAFC-B8BD-1445-10541F8E706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04964" y="5757455"/>
            <a:ext cx="3114261" cy="892745"/>
          </a:xfrm>
          <a:prstGeom prst="rect">
            <a:avLst/>
          </a:prstGeom>
        </p:spPr>
      </p:pic>
      <p:pic>
        <p:nvPicPr>
          <p:cNvPr id="2" name="Picture 1">
            <a:extLst>
              <a:ext uri="{FF2B5EF4-FFF2-40B4-BE49-F238E27FC236}">
                <a16:creationId xmlns:a16="http://schemas.microsoft.com/office/drawing/2014/main" id="{240F3FDB-30CB-7EF3-6708-C87625EFC0F4}"/>
              </a:ext>
            </a:extLst>
          </p:cNvPr>
          <p:cNvPicPr>
            <a:picLocks noChangeAspect="1"/>
          </p:cNvPicPr>
          <p:nvPr/>
        </p:nvPicPr>
        <p:blipFill>
          <a:blip r:embed="rId10"/>
          <a:stretch>
            <a:fillRect/>
          </a:stretch>
        </p:blipFill>
        <p:spPr>
          <a:xfrm>
            <a:off x="2024893" y="4773967"/>
            <a:ext cx="2056384" cy="1966976"/>
          </a:xfrm>
          <a:prstGeom prst="rect">
            <a:avLst/>
          </a:prstGeom>
        </p:spPr>
      </p:pic>
    </p:spTree>
    <p:extLst>
      <p:ext uri="{BB962C8B-B14F-4D97-AF65-F5344CB8AC3E}">
        <p14:creationId xmlns:p14="http://schemas.microsoft.com/office/powerpoint/2010/main" val="1158381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4522EAB-2BDA-4271-91E0-5086731D161F}"/>
              </a:ext>
            </a:extLst>
          </p:cNvPr>
          <p:cNvGrpSpPr/>
          <p:nvPr/>
        </p:nvGrpSpPr>
        <p:grpSpPr>
          <a:xfrm>
            <a:off x="0" y="0"/>
            <a:ext cx="410817" cy="6858000"/>
            <a:chOff x="0" y="0"/>
            <a:chExt cx="410817" cy="6858000"/>
          </a:xfrm>
        </p:grpSpPr>
        <p:sp>
          <p:nvSpPr>
            <p:cNvPr id="4" name="Rectangle 3">
              <a:extLst>
                <a:ext uri="{FF2B5EF4-FFF2-40B4-BE49-F238E27FC236}">
                  <a16:creationId xmlns:a16="http://schemas.microsoft.com/office/drawing/2014/main" id="{8DEB96F0-B97A-4691-8E3A-38A0A1311FEE}"/>
                </a:ext>
              </a:extLst>
            </p:cNvPr>
            <p:cNvSpPr/>
            <p:nvPr/>
          </p:nvSpPr>
          <p:spPr>
            <a:xfrm>
              <a:off x="0" y="0"/>
              <a:ext cx="132522" cy="6858000"/>
            </a:xfrm>
            <a:prstGeom prst="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62F8A04-9C95-422D-AE7E-39508A10296D}"/>
                </a:ext>
              </a:extLst>
            </p:cNvPr>
            <p:cNvSpPr/>
            <p:nvPr/>
          </p:nvSpPr>
          <p:spPr>
            <a:xfrm>
              <a:off x="119270" y="1"/>
              <a:ext cx="291547" cy="1325564"/>
            </a:xfrm>
            <a:prstGeom prst="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F25BD8F6-CC7D-4D86-8769-526AB3EE9B99}"/>
              </a:ext>
            </a:extLst>
          </p:cNvPr>
          <p:cNvSpPr txBox="1"/>
          <p:nvPr/>
        </p:nvSpPr>
        <p:spPr>
          <a:xfrm>
            <a:off x="530087" y="1616765"/>
            <a:ext cx="11317356" cy="3354765"/>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Helvetica" pitchFamily="2" charset="0"/>
              </a:rPr>
              <a:t>Practical, Robust Implementation and Sustainability Model</a:t>
            </a:r>
          </a:p>
          <a:p>
            <a:pPr marL="457200" indent="-457200">
              <a:buFont typeface="Arial" panose="020B0604020202020204" pitchFamily="34" charset="0"/>
              <a:buChar char="•"/>
            </a:pPr>
            <a:endParaRPr lang="en-US" sz="2800" b="1" dirty="0">
              <a:latin typeface="Helvetica" pitchFamily="2" charset="0"/>
              <a:ea typeface="Calibri" panose="020F0502020204030204" pitchFamily="34" charset="0"/>
              <a:cs typeface="Helvetica" panose="020B0604020202020204" pitchFamily="34" charset="0"/>
            </a:endParaRPr>
          </a:p>
          <a:p>
            <a:pPr marL="457200" indent="-457200">
              <a:buFont typeface="Arial" panose="020B0604020202020204" pitchFamily="34" charset="0"/>
              <a:buChar char="•"/>
            </a:pPr>
            <a:r>
              <a:rPr lang="en-US" sz="2800" dirty="0">
                <a:latin typeface="Helvetica" pitchFamily="2" charset="0"/>
                <a:ea typeface="Calibri" panose="020F0502020204030204" pitchFamily="34" charset="0"/>
                <a:cs typeface="Helvetica" panose="020B0604020202020204" pitchFamily="34" charset="0"/>
              </a:rPr>
              <a:t>Contextually expanded RE-AIM</a:t>
            </a:r>
          </a:p>
          <a:p>
            <a:pPr marL="457200" indent="-457200">
              <a:buFont typeface="Arial" panose="020B0604020202020204" pitchFamily="34" charset="0"/>
              <a:buChar char="•"/>
            </a:pPr>
            <a:endParaRPr lang="en-US" sz="2800" b="1" dirty="0">
              <a:latin typeface="Helvetica" pitchFamily="2" charset="0"/>
              <a:ea typeface="Calibri" panose="020F0502020204030204" pitchFamily="34" charset="0"/>
              <a:cs typeface="Helvetica" panose="020B0604020202020204" pitchFamily="34" charset="0"/>
            </a:endParaRPr>
          </a:p>
          <a:p>
            <a:pPr marL="457200" indent="-457200">
              <a:buFont typeface="Arial" panose="020B0604020202020204" pitchFamily="34" charset="0"/>
              <a:buChar char="•"/>
            </a:pPr>
            <a:r>
              <a:rPr lang="en-US" sz="2800" dirty="0">
                <a:latin typeface="Helvetica" pitchFamily="2" charset="0"/>
                <a:ea typeface="Calibri" panose="020F0502020204030204" pitchFamily="34" charset="0"/>
                <a:cs typeface="Helvetica" panose="020B0604020202020204" pitchFamily="34" charset="0"/>
              </a:rPr>
              <a:t>Can be used as:</a:t>
            </a:r>
          </a:p>
          <a:p>
            <a:pPr marL="914400" lvl="1" indent="-457200">
              <a:buFont typeface="Arial" panose="020B0604020202020204" pitchFamily="34" charset="0"/>
              <a:buChar char="•"/>
            </a:pPr>
            <a:r>
              <a:rPr lang="en-US" sz="2400" dirty="0">
                <a:latin typeface="Helvetica" pitchFamily="2" charset="0"/>
                <a:ea typeface="Calibri" panose="020F0502020204030204" pitchFamily="34" charset="0"/>
                <a:cs typeface="Helvetica" panose="020B0604020202020204" pitchFamily="34" charset="0"/>
              </a:rPr>
              <a:t>Determinant framework</a:t>
            </a:r>
          </a:p>
          <a:p>
            <a:pPr marL="914400" lvl="1" indent="-457200">
              <a:buFont typeface="Arial" panose="020B0604020202020204" pitchFamily="34" charset="0"/>
              <a:buChar char="•"/>
            </a:pPr>
            <a:r>
              <a:rPr lang="en-US" sz="2400" dirty="0">
                <a:latin typeface="Helvetica" pitchFamily="2" charset="0"/>
                <a:ea typeface="Calibri" panose="020F0502020204030204" pitchFamily="34" charset="0"/>
                <a:cs typeface="Helvetica" panose="020B0604020202020204" pitchFamily="34" charset="0"/>
              </a:rPr>
              <a:t>Process framework</a:t>
            </a:r>
          </a:p>
          <a:p>
            <a:pPr marL="914400" lvl="1" indent="-457200">
              <a:buFont typeface="Arial" panose="020B0604020202020204" pitchFamily="34" charset="0"/>
              <a:buChar char="•"/>
            </a:pPr>
            <a:r>
              <a:rPr lang="en-US" sz="2400" dirty="0">
                <a:latin typeface="Helvetica" pitchFamily="2" charset="0"/>
                <a:ea typeface="Calibri" panose="020F0502020204030204" pitchFamily="34" charset="0"/>
                <a:cs typeface="Helvetica" panose="020B0604020202020204" pitchFamily="34" charset="0"/>
              </a:rPr>
              <a:t>Outcome framework</a:t>
            </a:r>
            <a:endParaRPr lang="en-US" sz="2800" dirty="0">
              <a:latin typeface="Helvetica" pitchFamily="2" charset="0"/>
              <a:ea typeface="Calibri" panose="020F0502020204030204" pitchFamily="34" charset="0"/>
              <a:cs typeface="Helvetica" panose="020B0604020202020204" pitchFamily="34" charset="0"/>
            </a:endParaRPr>
          </a:p>
        </p:txBody>
      </p:sp>
      <p:pic>
        <p:nvPicPr>
          <p:cNvPr id="5" name="Picture 4">
            <a:extLst>
              <a:ext uri="{FF2B5EF4-FFF2-40B4-BE49-F238E27FC236}">
                <a16:creationId xmlns:a16="http://schemas.microsoft.com/office/drawing/2014/main" id="{F5918BEF-3FC7-ED67-7B30-959F256F5499}"/>
              </a:ext>
            </a:extLst>
          </p:cNvPr>
          <p:cNvPicPr>
            <a:picLocks noChangeAspect="1"/>
          </p:cNvPicPr>
          <p:nvPr/>
        </p:nvPicPr>
        <p:blipFill>
          <a:blip r:embed="rId2"/>
          <a:stretch>
            <a:fillRect/>
          </a:stretch>
        </p:blipFill>
        <p:spPr>
          <a:xfrm>
            <a:off x="10187754" y="5931973"/>
            <a:ext cx="2004246" cy="905244"/>
          </a:xfrm>
          <a:prstGeom prst="rect">
            <a:avLst/>
          </a:prstGeom>
        </p:spPr>
      </p:pic>
      <p:sp>
        <p:nvSpPr>
          <p:cNvPr id="12" name="Title 11">
            <a:extLst>
              <a:ext uri="{FF2B5EF4-FFF2-40B4-BE49-F238E27FC236}">
                <a16:creationId xmlns:a16="http://schemas.microsoft.com/office/drawing/2014/main" id="{C8324100-234A-9E4C-ADE5-D07532649AA7}"/>
              </a:ext>
            </a:extLst>
          </p:cNvPr>
          <p:cNvSpPr>
            <a:spLocks noGrp="1"/>
          </p:cNvSpPr>
          <p:nvPr>
            <p:ph type="title"/>
          </p:nvPr>
        </p:nvSpPr>
        <p:spPr/>
        <p:txBody>
          <a:bodyPr/>
          <a:lstStyle/>
          <a:p>
            <a:r>
              <a:rPr lang="en-US" b="1" dirty="0">
                <a:latin typeface="Helvetica" pitchFamily="2" charset="0"/>
              </a:rPr>
              <a:t>What is PRISM?</a:t>
            </a:r>
          </a:p>
        </p:txBody>
      </p:sp>
      <p:pic>
        <p:nvPicPr>
          <p:cNvPr id="13" name="Picture 1">
            <a:extLst>
              <a:ext uri="{FF2B5EF4-FFF2-40B4-BE49-F238E27FC236}">
                <a16:creationId xmlns:a16="http://schemas.microsoft.com/office/drawing/2014/main" id="{F8E7C543-9F7E-B58B-7355-1A4B7A63F2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63624" y="2105347"/>
            <a:ext cx="4598289" cy="418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2">
            <a:extLst>
              <a:ext uri="{FF2B5EF4-FFF2-40B4-BE49-F238E27FC236}">
                <a16:creationId xmlns:a16="http://schemas.microsoft.com/office/drawing/2014/main" id="{F2268D86-8578-D043-D9AF-B0DD144E1D0D}"/>
              </a:ext>
            </a:extLst>
          </p:cNvPr>
          <p:cNvSpPr txBox="1">
            <a:spLocks noChangeArrowheads="1"/>
          </p:cNvSpPr>
          <p:nvPr/>
        </p:nvSpPr>
        <p:spPr bwMode="auto">
          <a:xfrm>
            <a:off x="128592" y="6249040"/>
            <a:ext cx="932020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defRPr/>
            </a:pPr>
            <a:r>
              <a:rPr lang="en-US" altLang="x-none" dirty="0">
                <a:latin typeface="+mj-lt"/>
              </a:rPr>
              <a:t>Feldstein AC</a:t>
            </a:r>
            <a:r>
              <a:rPr lang="en-US" altLang="x-none" baseline="30000" dirty="0">
                <a:latin typeface="+mj-lt"/>
              </a:rPr>
              <a:t>1</a:t>
            </a:r>
            <a:r>
              <a:rPr lang="en-US" altLang="x-none" dirty="0">
                <a:latin typeface="+mj-lt"/>
              </a:rPr>
              <a:t>, Glasgow RE. </a:t>
            </a:r>
            <a:r>
              <a:rPr lang="en-US" altLang="x-none" b="1" dirty="0">
                <a:latin typeface="+mj-lt"/>
              </a:rPr>
              <a:t>A practical, robust implementation and sustainability model (PRISM) for integrating research findings into practice. </a:t>
            </a:r>
            <a:r>
              <a:rPr lang="en-US" altLang="x-none" dirty="0">
                <a:latin typeface="+mj-lt"/>
              </a:rPr>
              <a:t>Jt Comm J Qual Patient Saf. 2008 Apr;34(4):228-43.</a:t>
            </a:r>
          </a:p>
          <a:p>
            <a:pPr eaLnBrk="1" hangingPunct="1">
              <a:defRPr/>
            </a:pPr>
            <a:endParaRPr lang="en-US" altLang="x-none" b="1" dirty="0">
              <a:latin typeface="+mj-lt"/>
            </a:endParaRPr>
          </a:p>
          <a:p>
            <a:pPr eaLnBrk="1" hangingPunct="1">
              <a:defRPr/>
            </a:pPr>
            <a:endParaRPr lang="en-US" altLang="x-none" dirty="0">
              <a:latin typeface="+mj-lt"/>
            </a:endParaRPr>
          </a:p>
        </p:txBody>
      </p:sp>
    </p:spTree>
    <p:extLst>
      <p:ext uri="{BB962C8B-B14F-4D97-AF65-F5344CB8AC3E}">
        <p14:creationId xmlns:p14="http://schemas.microsoft.com/office/powerpoint/2010/main" val="973009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a:extLst>
              <a:ext uri="{FF2B5EF4-FFF2-40B4-BE49-F238E27FC236}">
                <a16:creationId xmlns:a16="http://schemas.microsoft.com/office/drawing/2014/main" id="{236EE2B0-B5E3-EA40-ADB4-1E95F959FA9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49971" y="139802"/>
            <a:ext cx="7387153" cy="6718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887B378-F21C-9664-1673-5EC14248D588}"/>
              </a:ext>
            </a:extLst>
          </p:cNvPr>
          <p:cNvSpPr txBox="1"/>
          <p:nvPr/>
        </p:nvSpPr>
        <p:spPr>
          <a:xfrm>
            <a:off x="728663" y="957263"/>
            <a:ext cx="1972015" cy="769441"/>
          </a:xfrm>
          <a:prstGeom prst="rect">
            <a:avLst/>
          </a:prstGeom>
          <a:noFill/>
        </p:spPr>
        <p:txBody>
          <a:bodyPr wrap="none" rtlCol="0">
            <a:spAutoFit/>
          </a:bodyPr>
          <a:lstStyle/>
          <a:p>
            <a:r>
              <a:rPr lang="en-US" sz="4400" b="1" dirty="0">
                <a:latin typeface="Helvetica" pitchFamily="2" charset="0"/>
              </a:rPr>
              <a:t>PRISM</a:t>
            </a:r>
          </a:p>
        </p:txBody>
      </p:sp>
      <p:sp>
        <p:nvSpPr>
          <p:cNvPr id="3" name="TextBox 2">
            <a:extLst>
              <a:ext uri="{FF2B5EF4-FFF2-40B4-BE49-F238E27FC236}">
                <a16:creationId xmlns:a16="http://schemas.microsoft.com/office/drawing/2014/main" id="{4849686B-0B4A-51E7-6AF3-F873E73431C0}"/>
              </a:ext>
            </a:extLst>
          </p:cNvPr>
          <p:cNvSpPr txBox="1">
            <a:spLocks noChangeArrowheads="1"/>
          </p:cNvSpPr>
          <p:nvPr/>
        </p:nvSpPr>
        <p:spPr bwMode="auto">
          <a:xfrm>
            <a:off x="8656320" y="5044656"/>
            <a:ext cx="345594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eaLnBrk="1" hangingPunct="1">
              <a:defRPr/>
            </a:pPr>
            <a:r>
              <a:rPr lang="en-US" altLang="x-none" dirty="0">
                <a:latin typeface="+mj-lt"/>
              </a:rPr>
              <a:t>Feldstein AC</a:t>
            </a:r>
            <a:r>
              <a:rPr lang="en-US" altLang="x-none" baseline="30000" dirty="0">
                <a:latin typeface="+mj-lt"/>
              </a:rPr>
              <a:t>1</a:t>
            </a:r>
            <a:r>
              <a:rPr lang="en-US" altLang="x-none" dirty="0">
                <a:latin typeface="+mj-lt"/>
              </a:rPr>
              <a:t>, Glasgow RE. </a:t>
            </a:r>
            <a:r>
              <a:rPr lang="en-US" altLang="x-none" b="1" dirty="0">
                <a:latin typeface="+mj-lt"/>
              </a:rPr>
              <a:t>A practical, robust implementation and sustainability model (PRISM) for integrating research findings into practice. </a:t>
            </a:r>
            <a:r>
              <a:rPr lang="en-US" altLang="x-none" dirty="0">
                <a:latin typeface="+mj-lt"/>
              </a:rPr>
              <a:t>Jt Comm J Qual Patient Saf. 2008 Apr;34(4):228-43.</a:t>
            </a:r>
          </a:p>
          <a:p>
            <a:pPr algn="r" eaLnBrk="1" hangingPunct="1">
              <a:defRPr/>
            </a:pPr>
            <a:endParaRPr lang="en-US" altLang="x-none" b="1" dirty="0">
              <a:latin typeface="+mj-lt"/>
            </a:endParaRPr>
          </a:p>
          <a:p>
            <a:pPr algn="r" eaLnBrk="1" hangingPunct="1">
              <a:defRPr/>
            </a:pPr>
            <a:endParaRPr lang="en-US" altLang="x-none" dirty="0">
              <a:latin typeface="+mj-lt"/>
            </a:endParaRPr>
          </a:p>
        </p:txBody>
      </p:sp>
    </p:spTree>
    <p:extLst>
      <p:ext uri="{BB962C8B-B14F-4D97-AF65-F5344CB8AC3E}">
        <p14:creationId xmlns:p14="http://schemas.microsoft.com/office/powerpoint/2010/main" val="277741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a:extLst>
              <a:ext uri="{FF2B5EF4-FFF2-40B4-BE49-F238E27FC236}">
                <a16:creationId xmlns:a16="http://schemas.microsoft.com/office/drawing/2014/main" id="{236EE2B0-B5E3-EA40-ADB4-1E95F959FA9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49971" y="139802"/>
            <a:ext cx="7387153" cy="6718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80C5C3A7-860D-334A-9D86-AC2D726E56E5}"/>
              </a:ext>
            </a:extLst>
          </p:cNvPr>
          <p:cNvSpPr/>
          <p:nvPr/>
        </p:nvSpPr>
        <p:spPr>
          <a:xfrm>
            <a:off x="2024743" y="139802"/>
            <a:ext cx="7968343" cy="4709784"/>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9BDDF74-BFC1-7E47-9730-AE4BC55763E5}"/>
              </a:ext>
            </a:extLst>
          </p:cNvPr>
          <p:cNvSpPr txBox="1"/>
          <p:nvPr/>
        </p:nvSpPr>
        <p:spPr>
          <a:xfrm>
            <a:off x="7740204" y="440872"/>
            <a:ext cx="2122254" cy="1292662"/>
          </a:xfrm>
          <a:prstGeom prst="rect">
            <a:avLst/>
          </a:prstGeom>
          <a:noFill/>
        </p:spPr>
        <p:txBody>
          <a:bodyPr wrap="square" rtlCol="0">
            <a:spAutoFit/>
          </a:bodyPr>
          <a:lstStyle/>
          <a:p>
            <a:r>
              <a:rPr lang="en-US" sz="2600" b="1" dirty="0">
                <a:solidFill>
                  <a:srgbClr val="002060"/>
                </a:solidFill>
                <a:latin typeface="+mj-lt"/>
              </a:rPr>
              <a:t>PRISM CONTEXTUAL DOMAINS</a:t>
            </a:r>
          </a:p>
        </p:txBody>
      </p:sp>
      <p:sp>
        <p:nvSpPr>
          <p:cNvPr id="4" name="TextBox 2">
            <a:extLst>
              <a:ext uri="{FF2B5EF4-FFF2-40B4-BE49-F238E27FC236}">
                <a16:creationId xmlns:a16="http://schemas.microsoft.com/office/drawing/2014/main" id="{5DD332AF-C662-8C99-7BCC-CA38F7F3B3ED}"/>
              </a:ext>
            </a:extLst>
          </p:cNvPr>
          <p:cNvSpPr txBox="1">
            <a:spLocks noChangeArrowheads="1"/>
          </p:cNvSpPr>
          <p:nvPr/>
        </p:nvSpPr>
        <p:spPr bwMode="auto">
          <a:xfrm>
            <a:off x="8656320" y="5044656"/>
            <a:ext cx="345594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eaLnBrk="1" hangingPunct="1">
              <a:defRPr/>
            </a:pPr>
            <a:r>
              <a:rPr lang="en-US" altLang="x-none" dirty="0">
                <a:latin typeface="+mj-lt"/>
              </a:rPr>
              <a:t>Feldstein AC</a:t>
            </a:r>
            <a:r>
              <a:rPr lang="en-US" altLang="x-none" baseline="30000" dirty="0">
                <a:latin typeface="+mj-lt"/>
              </a:rPr>
              <a:t>1</a:t>
            </a:r>
            <a:r>
              <a:rPr lang="en-US" altLang="x-none" dirty="0">
                <a:latin typeface="+mj-lt"/>
              </a:rPr>
              <a:t>, Glasgow RE. </a:t>
            </a:r>
            <a:r>
              <a:rPr lang="en-US" altLang="x-none" b="1" dirty="0">
                <a:latin typeface="+mj-lt"/>
              </a:rPr>
              <a:t>A practical, robust implementation and sustainability model (PRISM) for integrating research findings into practice. </a:t>
            </a:r>
            <a:r>
              <a:rPr lang="en-US" altLang="x-none" dirty="0">
                <a:latin typeface="+mj-lt"/>
              </a:rPr>
              <a:t>Jt Comm J Qual Patient Saf. 2008 Apr;34(4):228-43.</a:t>
            </a:r>
          </a:p>
          <a:p>
            <a:pPr algn="r" eaLnBrk="1" hangingPunct="1">
              <a:defRPr/>
            </a:pPr>
            <a:endParaRPr lang="en-US" altLang="x-none" b="1" dirty="0">
              <a:latin typeface="+mj-lt"/>
            </a:endParaRPr>
          </a:p>
          <a:p>
            <a:pPr algn="r" eaLnBrk="1" hangingPunct="1">
              <a:defRPr/>
            </a:pPr>
            <a:endParaRPr lang="en-US" altLang="x-none" dirty="0">
              <a:latin typeface="+mj-lt"/>
            </a:endParaRPr>
          </a:p>
        </p:txBody>
      </p:sp>
    </p:spTree>
    <p:extLst>
      <p:ext uri="{BB962C8B-B14F-4D97-AF65-F5344CB8AC3E}">
        <p14:creationId xmlns:p14="http://schemas.microsoft.com/office/powerpoint/2010/main" val="2222102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a:extLst>
              <a:ext uri="{FF2B5EF4-FFF2-40B4-BE49-F238E27FC236}">
                <a16:creationId xmlns:a16="http://schemas.microsoft.com/office/drawing/2014/main" id="{236EE2B0-B5E3-EA40-ADB4-1E95F959FA9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49971" y="139802"/>
            <a:ext cx="7387153" cy="6718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80C5C3A7-860D-334A-9D86-AC2D726E56E5}"/>
              </a:ext>
            </a:extLst>
          </p:cNvPr>
          <p:cNvSpPr/>
          <p:nvPr/>
        </p:nvSpPr>
        <p:spPr>
          <a:xfrm>
            <a:off x="3869872" y="4767943"/>
            <a:ext cx="4033158" cy="1975757"/>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B9DFFD5-4F57-3542-B15F-51CB00B4EAED}"/>
              </a:ext>
            </a:extLst>
          </p:cNvPr>
          <p:cNvSpPr txBox="1"/>
          <p:nvPr/>
        </p:nvSpPr>
        <p:spPr>
          <a:xfrm>
            <a:off x="1665295" y="5198602"/>
            <a:ext cx="1877786" cy="954107"/>
          </a:xfrm>
          <a:prstGeom prst="rect">
            <a:avLst/>
          </a:prstGeom>
          <a:noFill/>
        </p:spPr>
        <p:txBody>
          <a:bodyPr wrap="square" rtlCol="0">
            <a:spAutoFit/>
          </a:bodyPr>
          <a:lstStyle/>
          <a:p>
            <a:r>
              <a:rPr lang="en-US" sz="2800" b="1" dirty="0">
                <a:solidFill>
                  <a:srgbClr val="002060"/>
                </a:solidFill>
                <a:latin typeface="+mj-lt"/>
              </a:rPr>
              <a:t>RE-AIM</a:t>
            </a:r>
          </a:p>
          <a:p>
            <a:r>
              <a:rPr lang="en-US" sz="2800" b="1" dirty="0">
                <a:solidFill>
                  <a:srgbClr val="002060"/>
                </a:solidFill>
                <a:latin typeface="+mj-lt"/>
              </a:rPr>
              <a:t>OUTCOMES</a:t>
            </a:r>
          </a:p>
        </p:txBody>
      </p:sp>
      <p:sp>
        <p:nvSpPr>
          <p:cNvPr id="3" name="TextBox 2">
            <a:extLst>
              <a:ext uri="{FF2B5EF4-FFF2-40B4-BE49-F238E27FC236}">
                <a16:creationId xmlns:a16="http://schemas.microsoft.com/office/drawing/2014/main" id="{B7935D9D-3D2A-0472-D1E5-74781DB4C47C}"/>
              </a:ext>
            </a:extLst>
          </p:cNvPr>
          <p:cNvSpPr txBox="1">
            <a:spLocks noChangeArrowheads="1"/>
          </p:cNvSpPr>
          <p:nvPr/>
        </p:nvSpPr>
        <p:spPr bwMode="auto">
          <a:xfrm>
            <a:off x="8656320" y="5044656"/>
            <a:ext cx="345594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eaLnBrk="1" hangingPunct="1">
              <a:defRPr/>
            </a:pPr>
            <a:r>
              <a:rPr lang="en-US" altLang="x-none" dirty="0">
                <a:latin typeface="+mj-lt"/>
              </a:rPr>
              <a:t>Feldstein AC</a:t>
            </a:r>
            <a:r>
              <a:rPr lang="en-US" altLang="x-none" baseline="30000" dirty="0">
                <a:latin typeface="+mj-lt"/>
              </a:rPr>
              <a:t>1</a:t>
            </a:r>
            <a:r>
              <a:rPr lang="en-US" altLang="x-none" dirty="0">
                <a:latin typeface="+mj-lt"/>
              </a:rPr>
              <a:t>, Glasgow RE. </a:t>
            </a:r>
            <a:r>
              <a:rPr lang="en-US" altLang="x-none" b="1" dirty="0">
                <a:latin typeface="+mj-lt"/>
              </a:rPr>
              <a:t>A practical, robust implementation and sustainability model (PRISM) for integrating research findings into practice. </a:t>
            </a:r>
            <a:r>
              <a:rPr lang="en-US" altLang="x-none" dirty="0">
                <a:latin typeface="+mj-lt"/>
              </a:rPr>
              <a:t>Jt Comm J Qual Patient Saf. 2008 Apr;34(4):228-43.</a:t>
            </a:r>
          </a:p>
          <a:p>
            <a:pPr algn="r" eaLnBrk="1" hangingPunct="1">
              <a:defRPr/>
            </a:pPr>
            <a:endParaRPr lang="en-US" altLang="x-none" b="1" dirty="0">
              <a:latin typeface="+mj-lt"/>
            </a:endParaRPr>
          </a:p>
          <a:p>
            <a:pPr algn="r" eaLnBrk="1" hangingPunct="1">
              <a:defRPr/>
            </a:pPr>
            <a:endParaRPr lang="en-US" altLang="x-none" dirty="0">
              <a:latin typeface="+mj-lt"/>
            </a:endParaRPr>
          </a:p>
        </p:txBody>
      </p:sp>
    </p:spTree>
    <p:extLst>
      <p:ext uri="{BB962C8B-B14F-4D97-AF65-F5344CB8AC3E}">
        <p14:creationId xmlns:p14="http://schemas.microsoft.com/office/powerpoint/2010/main" val="1220274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143A743-41E3-4A37-B9E8-8AF34D29B100}"/>
              </a:ext>
            </a:extLst>
          </p:cNvPr>
          <p:cNvSpPr>
            <a:spLocks noGrp="1"/>
          </p:cNvSpPr>
          <p:nvPr>
            <p:ph type="title"/>
          </p:nvPr>
        </p:nvSpPr>
        <p:spPr>
          <a:xfrm>
            <a:off x="530087" y="2"/>
            <a:ext cx="10515600" cy="1325563"/>
          </a:xfrm>
        </p:spPr>
        <p:txBody>
          <a:bodyPr/>
          <a:lstStyle/>
          <a:p>
            <a:r>
              <a:rPr lang="en-US" sz="4400" b="1" dirty="0">
                <a:latin typeface="Helvetica" panose="020B0604020202020204" pitchFamily="34" charset="0"/>
                <a:cs typeface="Helvetica" panose="020B0604020202020204" pitchFamily="34" charset="0"/>
              </a:rPr>
              <a:t>Purpose - iPRISM webtool </a:t>
            </a:r>
            <a:endParaRPr lang="en-US" b="1" dirty="0">
              <a:latin typeface="Helvetica" panose="020B0604020202020204" pitchFamily="34" charset="0"/>
              <a:cs typeface="Helvetica" panose="020B0604020202020204" pitchFamily="34" charset="0"/>
            </a:endParaRPr>
          </a:p>
        </p:txBody>
      </p:sp>
      <p:grpSp>
        <p:nvGrpSpPr>
          <p:cNvPr id="7" name="Group 6">
            <a:extLst>
              <a:ext uri="{FF2B5EF4-FFF2-40B4-BE49-F238E27FC236}">
                <a16:creationId xmlns:a16="http://schemas.microsoft.com/office/drawing/2014/main" id="{54522EAB-2BDA-4271-91E0-5086731D161F}"/>
              </a:ext>
            </a:extLst>
          </p:cNvPr>
          <p:cNvGrpSpPr/>
          <p:nvPr/>
        </p:nvGrpSpPr>
        <p:grpSpPr>
          <a:xfrm>
            <a:off x="0" y="0"/>
            <a:ext cx="410817" cy="6858000"/>
            <a:chOff x="0" y="0"/>
            <a:chExt cx="410817" cy="6858000"/>
          </a:xfrm>
        </p:grpSpPr>
        <p:sp>
          <p:nvSpPr>
            <p:cNvPr id="4" name="Rectangle 3">
              <a:extLst>
                <a:ext uri="{FF2B5EF4-FFF2-40B4-BE49-F238E27FC236}">
                  <a16:creationId xmlns:a16="http://schemas.microsoft.com/office/drawing/2014/main" id="{8DEB96F0-B97A-4691-8E3A-38A0A1311FEE}"/>
                </a:ext>
              </a:extLst>
            </p:cNvPr>
            <p:cNvSpPr/>
            <p:nvPr/>
          </p:nvSpPr>
          <p:spPr>
            <a:xfrm>
              <a:off x="0" y="0"/>
              <a:ext cx="132522" cy="6858000"/>
            </a:xfrm>
            <a:prstGeom prst="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62F8A04-9C95-422D-AE7E-39508A10296D}"/>
                </a:ext>
              </a:extLst>
            </p:cNvPr>
            <p:cNvSpPr/>
            <p:nvPr/>
          </p:nvSpPr>
          <p:spPr>
            <a:xfrm>
              <a:off x="119270" y="1"/>
              <a:ext cx="291547" cy="1325564"/>
            </a:xfrm>
            <a:prstGeom prst="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F25BD8F6-CC7D-4D86-8769-526AB3EE9B99}"/>
              </a:ext>
            </a:extLst>
          </p:cNvPr>
          <p:cNvSpPr txBox="1"/>
          <p:nvPr/>
        </p:nvSpPr>
        <p:spPr>
          <a:xfrm>
            <a:off x="530087" y="1616765"/>
            <a:ext cx="11317356" cy="4334713"/>
          </a:xfrm>
          <a:prstGeom prst="rect">
            <a:avLst/>
          </a:prstGeom>
          <a:noFill/>
        </p:spPr>
        <p:txBody>
          <a:bodyPr wrap="square" rtlCol="0">
            <a:spAutoFit/>
          </a:bodyPr>
          <a:lstStyle/>
          <a:p>
            <a:pPr marL="457200" indent="-457200">
              <a:buFont typeface="Arial" panose="020B0604020202020204" pitchFamily="34" charset="0"/>
              <a:buChar char="•"/>
            </a:pPr>
            <a:r>
              <a:rPr lang="en-US" sz="2800" b="1" dirty="0">
                <a:latin typeface="Helvetica" pitchFamily="2" charset="0"/>
              </a:rPr>
              <a:t>Simplify implementation science - using PRISM</a:t>
            </a:r>
          </a:p>
          <a:p>
            <a:pPr marL="914400" lvl="1" indent="-457200">
              <a:buFont typeface="Arial" panose="020B0604020202020204" pitchFamily="34" charset="0"/>
              <a:buChar char="•"/>
            </a:pPr>
            <a:r>
              <a:rPr lang="en-US" sz="2400" dirty="0">
                <a:latin typeface="Helvetica" pitchFamily="2" charset="0"/>
              </a:rPr>
              <a:t>For diverse researchers and implementation teams</a:t>
            </a:r>
          </a:p>
          <a:p>
            <a:pPr marL="914400" lvl="1" indent="-457200">
              <a:buFont typeface="Arial" panose="020B0604020202020204" pitchFamily="34" charset="0"/>
              <a:buChar char="•"/>
            </a:pPr>
            <a:r>
              <a:rPr lang="en-US" sz="2400" dirty="0">
                <a:latin typeface="Helvetica" pitchFamily="2" charset="0"/>
              </a:rPr>
              <a:t>Support rapid learning health systems</a:t>
            </a:r>
          </a:p>
          <a:p>
            <a:pPr marL="576072" indent="-457200">
              <a:buFont typeface="Arial" panose="020B0604020202020204" pitchFamily="34" charset="0"/>
              <a:buChar char="•"/>
            </a:pPr>
            <a:endParaRPr lang="en-US" sz="1100" dirty="0">
              <a:latin typeface="Helvetica" pitchFamily="2" charset="0"/>
            </a:endParaRPr>
          </a:p>
          <a:p>
            <a:pPr marL="457200" indent="-457200">
              <a:buFont typeface="Arial" panose="020B0604020202020204" pitchFamily="34" charset="0"/>
              <a:buChar char="•"/>
            </a:pPr>
            <a:r>
              <a:rPr lang="en-US" sz="2800" b="1" dirty="0">
                <a:latin typeface="Helvetica" pitchFamily="2" charset="0"/>
              </a:rPr>
              <a:t>Guide and prompt users to </a:t>
            </a:r>
            <a:r>
              <a:rPr lang="en-US" sz="2800" b="1" u="sng" dirty="0">
                <a:latin typeface="Helvetica" pitchFamily="2" charset="0"/>
              </a:rPr>
              <a:t>iteratively</a:t>
            </a:r>
          </a:p>
          <a:p>
            <a:pPr marL="914400" lvl="1" indent="-457200">
              <a:buFont typeface="Arial" panose="020B0604020202020204" pitchFamily="34" charset="0"/>
              <a:buChar char="•"/>
            </a:pPr>
            <a:r>
              <a:rPr lang="en-US" sz="2400" dirty="0">
                <a:latin typeface="Helvetica" pitchFamily="2" charset="0"/>
              </a:rPr>
              <a:t>Assess context</a:t>
            </a:r>
          </a:p>
          <a:p>
            <a:pPr marL="914400" lvl="1" indent="-457200">
              <a:buFont typeface="Arial" panose="020B0604020202020204" pitchFamily="34" charset="0"/>
              <a:buChar char="•"/>
            </a:pPr>
            <a:r>
              <a:rPr lang="en-US" sz="2400" dirty="0">
                <a:latin typeface="Helvetica" pitchFamily="2" charset="0"/>
              </a:rPr>
              <a:t>Align project with context</a:t>
            </a:r>
          </a:p>
          <a:p>
            <a:pPr marL="914400" lvl="1" indent="-457200">
              <a:buFont typeface="Arial" panose="020B0604020202020204" pitchFamily="34" charset="0"/>
              <a:buChar char="•"/>
            </a:pPr>
            <a:r>
              <a:rPr lang="en-US" sz="2400" dirty="0">
                <a:latin typeface="Helvetica" pitchFamily="2" charset="0"/>
              </a:rPr>
              <a:t>Assess progress on key outcomes</a:t>
            </a:r>
          </a:p>
          <a:p>
            <a:pPr marL="914400" lvl="1" indent="-457200">
              <a:buFont typeface="Arial" panose="020B0604020202020204" pitchFamily="34" charset="0"/>
              <a:buChar char="•"/>
            </a:pPr>
            <a:r>
              <a:rPr lang="en-US" sz="2400" dirty="0">
                <a:latin typeface="Helvetica" pitchFamily="2" charset="0"/>
              </a:rPr>
              <a:t>Develop feasible and impactful strategies/adaptations</a:t>
            </a:r>
          </a:p>
          <a:p>
            <a:pPr marL="914400" lvl="1" indent="-457200">
              <a:buFont typeface="Arial" panose="020B0604020202020204" pitchFamily="34" charset="0"/>
              <a:buChar char="•"/>
            </a:pPr>
            <a:r>
              <a:rPr lang="en-US" sz="2400" dirty="0">
                <a:latin typeface="Helvetica" pitchFamily="2" charset="0"/>
              </a:rPr>
              <a:t>Create action plans</a:t>
            </a:r>
          </a:p>
          <a:p>
            <a:pPr marL="457200" indent="-457200">
              <a:lnSpc>
                <a:spcPct val="107000"/>
              </a:lnSpc>
              <a:spcBef>
                <a:spcPts val="0"/>
              </a:spcBef>
              <a:buFont typeface="Arial" panose="020B0604020202020204" pitchFamily="34" charset="0"/>
              <a:buChar char="•"/>
            </a:pPr>
            <a:endParaRPr lang="en-US" sz="1100" dirty="0">
              <a:latin typeface="Helvetica" pitchFamily="2" charset="0"/>
              <a:ea typeface="Calibri" panose="020F0502020204030204" pitchFamily="34" charset="0"/>
              <a:cs typeface="Helvetica" panose="020B0604020202020204" pitchFamily="34" charset="0"/>
            </a:endParaRPr>
          </a:p>
          <a:p>
            <a:pPr marL="457200" indent="-457200">
              <a:lnSpc>
                <a:spcPct val="107000"/>
              </a:lnSpc>
              <a:spcBef>
                <a:spcPts val="0"/>
              </a:spcBef>
              <a:buFont typeface="Arial" panose="020B0604020202020204" pitchFamily="34" charset="0"/>
              <a:buChar char="•"/>
            </a:pPr>
            <a:r>
              <a:rPr lang="en-US" sz="2800" b="1" dirty="0">
                <a:latin typeface="Helvetica" pitchFamily="2" charset="0"/>
                <a:ea typeface="Calibri" panose="020F0502020204030204" pitchFamily="34" charset="0"/>
                <a:cs typeface="Helvetica" panose="020B0604020202020204" pitchFamily="34" charset="0"/>
              </a:rPr>
              <a:t>Systematic, consistent approach</a:t>
            </a:r>
          </a:p>
        </p:txBody>
      </p:sp>
      <p:pic>
        <p:nvPicPr>
          <p:cNvPr id="3" name="Picture 2">
            <a:extLst>
              <a:ext uri="{FF2B5EF4-FFF2-40B4-BE49-F238E27FC236}">
                <a16:creationId xmlns:a16="http://schemas.microsoft.com/office/drawing/2014/main" id="{03F2915F-BD55-6659-C89D-BFEBCB6D8677}"/>
              </a:ext>
            </a:extLst>
          </p:cNvPr>
          <p:cNvPicPr>
            <a:picLocks noChangeAspect="1"/>
          </p:cNvPicPr>
          <p:nvPr/>
        </p:nvPicPr>
        <p:blipFill>
          <a:blip r:embed="rId3"/>
          <a:stretch>
            <a:fillRect/>
          </a:stretch>
        </p:blipFill>
        <p:spPr>
          <a:xfrm>
            <a:off x="9386868" y="840435"/>
            <a:ext cx="2056384" cy="1966976"/>
          </a:xfrm>
          <a:prstGeom prst="rect">
            <a:avLst/>
          </a:prstGeom>
        </p:spPr>
      </p:pic>
      <p:pic>
        <p:nvPicPr>
          <p:cNvPr id="5" name="Picture 4">
            <a:extLst>
              <a:ext uri="{FF2B5EF4-FFF2-40B4-BE49-F238E27FC236}">
                <a16:creationId xmlns:a16="http://schemas.microsoft.com/office/drawing/2014/main" id="{F5918BEF-3FC7-ED67-7B30-959F256F5499}"/>
              </a:ext>
            </a:extLst>
          </p:cNvPr>
          <p:cNvPicPr>
            <a:picLocks noChangeAspect="1"/>
          </p:cNvPicPr>
          <p:nvPr/>
        </p:nvPicPr>
        <p:blipFill>
          <a:blip r:embed="rId4"/>
          <a:stretch>
            <a:fillRect/>
          </a:stretch>
        </p:blipFill>
        <p:spPr>
          <a:xfrm>
            <a:off x="10187754" y="5931973"/>
            <a:ext cx="2004246" cy="905244"/>
          </a:xfrm>
          <a:prstGeom prst="rect">
            <a:avLst/>
          </a:prstGeom>
        </p:spPr>
      </p:pic>
      <p:sp>
        <p:nvSpPr>
          <p:cNvPr id="9" name="TextBox 8">
            <a:extLst>
              <a:ext uri="{FF2B5EF4-FFF2-40B4-BE49-F238E27FC236}">
                <a16:creationId xmlns:a16="http://schemas.microsoft.com/office/drawing/2014/main" id="{2ED82CA1-BA43-5DE5-64CE-39B67A94C419}"/>
              </a:ext>
            </a:extLst>
          </p:cNvPr>
          <p:cNvSpPr txBox="1"/>
          <p:nvPr/>
        </p:nvSpPr>
        <p:spPr>
          <a:xfrm>
            <a:off x="5250919" y="6215890"/>
            <a:ext cx="4530279" cy="646331"/>
          </a:xfrm>
          <a:prstGeom prst="rect">
            <a:avLst/>
          </a:prstGeom>
          <a:noFill/>
        </p:spPr>
        <p:txBody>
          <a:bodyPr wrap="none" rtlCol="0">
            <a:spAutoFit/>
          </a:bodyPr>
          <a:lstStyle/>
          <a:p>
            <a:r>
              <a:rPr lang="en-US" dirty="0"/>
              <a:t>Trinkley et al. </a:t>
            </a:r>
            <a:r>
              <a:rPr lang="en-US" dirty="0" err="1"/>
              <a:t>Acad</a:t>
            </a:r>
            <a:r>
              <a:rPr lang="en-US" dirty="0"/>
              <a:t> Med. 2022;97:1447</a:t>
            </a:r>
          </a:p>
          <a:p>
            <a:r>
              <a:rPr lang="en-US" dirty="0"/>
              <a:t>Maw et al. Implement Sci </a:t>
            </a:r>
            <a:r>
              <a:rPr lang="en-US" dirty="0" err="1"/>
              <a:t>Commun</a:t>
            </a:r>
            <a:r>
              <a:rPr lang="en-US" dirty="0"/>
              <a:t>. 2022;3:89</a:t>
            </a:r>
          </a:p>
        </p:txBody>
      </p:sp>
      <p:sp>
        <p:nvSpPr>
          <p:cNvPr id="11" name="TextBox 10">
            <a:extLst>
              <a:ext uri="{FF2B5EF4-FFF2-40B4-BE49-F238E27FC236}">
                <a16:creationId xmlns:a16="http://schemas.microsoft.com/office/drawing/2014/main" id="{DAD39813-A676-3301-ADCB-6EB43F80AAAA}"/>
              </a:ext>
            </a:extLst>
          </p:cNvPr>
          <p:cNvSpPr txBox="1"/>
          <p:nvPr/>
        </p:nvSpPr>
        <p:spPr>
          <a:xfrm>
            <a:off x="9348973" y="3022137"/>
            <a:ext cx="2667974" cy="461665"/>
          </a:xfrm>
          <a:prstGeom prst="rect">
            <a:avLst/>
          </a:prstGeom>
          <a:noFill/>
        </p:spPr>
        <p:txBody>
          <a:bodyPr wrap="none" rtlCol="0">
            <a:spAutoFit/>
          </a:bodyPr>
          <a:lstStyle/>
          <a:p>
            <a:r>
              <a:rPr lang="en-US" sz="2400" b="1" dirty="0" err="1"/>
              <a:t>www.prismtool.org</a:t>
            </a:r>
            <a:endParaRPr lang="en-US" sz="2400" b="1" dirty="0"/>
          </a:p>
        </p:txBody>
      </p:sp>
    </p:spTree>
    <p:extLst>
      <p:ext uri="{BB962C8B-B14F-4D97-AF65-F5344CB8AC3E}">
        <p14:creationId xmlns:p14="http://schemas.microsoft.com/office/powerpoint/2010/main" val="2865811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143A743-41E3-4A37-B9E8-8AF34D29B100}"/>
              </a:ext>
            </a:extLst>
          </p:cNvPr>
          <p:cNvSpPr>
            <a:spLocks noGrp="1"/>
          </p:cNvSpPr>
          <p:nvPr>
            <p:ph type="title"/>
          </p:nvPr>
        </p:nvSpPr>
        <p:spPr>
          <a:xfrm>
            <a:off x="530087" y="2"/>
            <a:ext cx="10515600" cy="1325563"/>
          </a:xfrm>
        </p:spPr>
        <p:txBody>
          <a:bodyPr/>
          <a:lstStyle/>
          <a:p>
            <a:r>
              <a:rPr lang="en-US" sz="4400" b="1" dirty="0">
                <a:latin typeface="Helvetica" panose="020B0604020202020204" pitchFamily="34" charset="0"/>
                <a:cs typeface="Helvetica" panose="020B0604020202020204" pitchFamily="34" charset="0"/>
              </a:rPr>
              <a:t>User-centered methods</a:t>
            </a:r>
            <a:endParaRPr lang="en-US" b="1" dirty="0">
              <a:latin typeface="Helvetica" panose="020B0604020202020204" pitchFamily="34" charset="0"/>
              <a:cs typeface="Helvetica" panose="020B0604020202020204" pitchFamily="34" charset="0"/>
            </a:endParaRPr>
          </a:p>
        </p:txBody>
      </p:sp>
      <p:grpSp>
        <p:nvGrpSpPr>
          <p:cNvPr id="7" name="Group 6">
            <a:extLst>
              <a:ext uri="{FF2B5EF4-FFF2-40B4-BE49-F238E27FC236}">
                <a16:creationId xmlns:a16="http://schemas.microsoft.com/office/drawing/2014/main" id="{54522EAB-2BDA-4271-91E0-5086731D161F}"/>
              </a:ext>
            </a:extLst>
          </p:cNvPr>
          <p:cNvGrpSpPr/>
          <p:nvPr/>
        </p:nvGrpSpPr>
        <p:grpSpPr>
          <a:xfrm>
            <a:off x="0" y="0"/>
            <a:ext cx="410817" cy="6858000"/>
            <a:chOff x="0" y="0"/>
            <a:chExt cx="410817" cy="6858000"/>
          </a:xfrm>
        </p:grpSpPr>
        <p:sp>
          <p:nvSpPr>
            <p:cNvPr id="4" name="Rectangle 3">
              <a:extLst>
                <a:ext uri="{FF2B5EF4-FFF2-40B4-BE49-F238E27FC236}">
                  <a16:creationId xmlns:a16="http://schemas.microsoft.com/office/drawing/2014/main" id="{8DEB96F0-B97A-4691-8E3A-38A0A1311FEE}"/>
                </a:ext>
              </a:extLst>
            </p:cNvPr>
            <p:cNvSpPr/>
            <p:nvPr/>
          </p:nvSpPr>
          <p:spPr>
            <a:xfrm>
              <a:off x="0" y="0"/>
              <a:ext cx="132522" cy="6858000"/>
            </a:xfrm>
            <a:prstGeom prst="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62F8A04-9C95-422D-AE7E-39508A10296D}"/>
                </a:ext>
              </a:extLst>
            </p:cNvPr>
            <p:cNvSpPr/>
            <p:nvPr/>
          </p:nvSpPr>
          <p:spPr>
            <a:xfrm>
              <a:off x="119270" y="1"/>
              <a:ext cx="291547" cy="1325564"/>
            </a:xfrm>
            <a:prstGeom prst="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F25BD8F6-CC7D-4D86-8769-526AB3EE9B99}"/>
              </a:ext>
            </a:extLst>
          </p:cNvPr>
          <p:cNvSpPr txBox="1"/>
          <p:nvPr/>
        </p:nvSpPr>
        <p:spPr>
          <a:xfrm>
            <a:off x="530087" y="1616765"/>
            <a:ext cx="11317356" cy="4445961"/>
          </a:xfrm>
          <a:prstGeom prst="rect">
            <a:avLst/>
          </a:prstGeom>
          <a:noFill/>
        </p:spPr>
        <p:txBody>
          <a:bodyPr wrap="square" rtlCol="0">
            <a:spAutoFit/>
          </a:bodyPr>
          <a:lstStyle/>
          <a:p>
            <a:pPr marL="285750" indent="-285750">
              <a:buFont typeface="Arial" panose="020B0604020202020204" pitchFamily="34" charset="0"/>
              <a:buChar char="•"/>
            </a:pPr>
            <a:r>
              <a:rPr lang="en-US" sz="2800" b="1" dirty="0">
                <a:latin typeface="Helvetica" pitchFamily="2" charset="0"/>
              </a:rPr>
              <a:t>Iterative partner engagement</a:t>
            </a:r>
          </a:p>
          <a:p>
            <a:pPr marL="742950" lvl="1" indent="-285750">
              <a:buFont typeface="Arial" panose="020B0604020202020204" pitchFamily="34" charset="0"/>
              <a:buChar char="•"/>
            </a:pPr>
            <a:r>
              <a:rPr lang="en-US" sz="2400" dirty="0">
                <a:latin typeface="Helvetica" pitchFamily="2" charset="0"/>
              </a:rPr>
              <a:t>&gt;20 individuals and teams</a:t>
            </a:r>
          </a:p>
          <a:p>
            <a:pPr marL="742950" lvl="1" indent="-285750">
              <a:buFont typeface="Arial" panose="020B0604020202020204" pitchFamily="34" charset="0"/>
              <a:buChar char="•"/>
            </a:pPr>
            <a:r>
              <a:rPr lang="en-US" sz="2400" dirty="0">
                <a:latin typeface="Helvetica" pitchFamily="2" charset="0"/>
              </a:rPr>
              <a:t>English and Spanish speakers</a:t>
            </a:r>
          </a:p>
          <a:p>
            <a:pPr marL="742950" lvl="1" indent="-285750">
              <a:buFont typeface="Arial" panose="020B0604020202020204" pitchFamily="34" charset="0"/>
              <a:buChar char="•"/>
            </a:pPr>
            <a:r>
              <a:rPr lang="en-US" sz="2400" dirty="0">
                <a:latin typeface="Helvetica" pitchFamily="2" charset="0"/>
              </a:rPr>
              <a:t>Diverse settings, users and programs</a:t>
            </a:r>
          </a:p>
          <a:p>
            <a:pPr marL="742950" lvl="1" indent="-285750">
              <a:buFont typeface="Arial" panose="020B0604020202020204" pitchFamily="34" charset="0"/>
              <a:buChar char="•"/>
            </a:pPr>
            <a:r>
              <a:rPr lang="en-US" sz="2400" dirty="0">
                <a:latin typeface="Helvetica" pitchFamily="2" charset="0"/>
              </a:rPr>
              <a:t>With and without implementation science expertise</a:t>
            </a:r>
          </a:p>
          <a:p>
            <a:pPr marL="285750" indent="-285750">
              <a:buFont typeface="Arial" panose="020B0604020202020204" pitchFamily="34" charset="0"/>
              <a:buChar char="•"/>
            </a:pPr>
            <a:endParaRPr lang="en-US" sz="1300" dirty="0">
              <a:latin typeface="Helvetica" pitchFamily="2" charset="0"/>
            </a:endParaRPr>
          </a:p>
          <a:p>
            <a:pPr marL="285750" indent="-285750">
              <a:buFont typeface="Arial" panose="020B0604020202020204" pitchFamily="34" charset="0"/>
              <a:buChar char="•"/>
            </a:pPr>
            <a:r>
              <a:rPr lang="en-US" sz="2800" b="1" dirty="0">
                <a:latin typeface="Helvetica" pitchFamily="2" charset="0"/>
              </a:rPr>
              <a:t>Used prototypes of varying fidelity</a:t>
            </a:r>
          </a:p>
          <a:p>
            <a:pPr marL="285750" indent="-285750">
              <a:buFont typeface="Arial" panose="020B0604020202020204" pitchFamily="34" charset="0"/>
              <a:buChar char="•"/>
            </a:pPr>
            <a:endParaRPr lang="en-US" sz="1300" dirty="0">
              <a:latin typeface="Helvetica" pitchFamily="2" charset="0"/>
            </a:endParaRPr>
          </a:p>
          <a:p>
            <a:pPr marL="285750" indent="-285750">
              <a:buFont typeface="Arial" panose="020B0604020202020204" pitchFamily="34" charset="0"/>
              <a:buChar char="•"/>
            </a:pPr>
            <a:r>
              <a:rPr lang="en-US" sz="2800" b="1" dirty="0">
                <a:latin typeface="Helvetica" pitchFamily="2" charset="0"/>
              </a:rPr>
              <a:t>Refined</a:t>
            </a:r>
            <a:r>
              <a:rPr lang="en-US" dirty="0">
                <a:latin typeface="Helvetica" pitchFamily="2" charset="0"/>
              </a:rPr>
              <a:t> </a:t>
            </a:r>
          </a:p>
          <a:p>
            <a:pPr marL="742950" lvl="1" indent="-285750">
              <a:buFont typeface="Arial" panose="020B0604020202020204" pitchFamily="34" charset="0"/>
              <a:buChar char="•"/>
            </a:pPr>
            <a:r>
              <a:rPr lang="en-US" sz="2400" dirty="0">
                <a:latin typeface="Helvetica" pitchFamily="2" charset="0"/>
              </a:rPr>
              <a:t>Purpose, interface, flow</a:t>
            </a:r>
          </a:p>
          <a:p>
            <a:pPr marL="742950" lvl="1" indent="-285750">
              <a:buFont typeface="Arial" panose="020B0604020202020204" pitchFamily="34" charset="0"/>
              <a:buChar char="•"/>
            </a:pPr>
            <a:r>
              <a:rPr lang="en-US" sz="2400" dirty="0">
                <a:latin typeface="Helvetica" pitchFamily="2" charset="0"/>
              </a:rPr>
              <a:t>Assessment questions – Makes PRISM actionable</a:t>
            </a:r>
          </a:p>
          <a:p>
            <a:pPr marL="457200" indent="-457200">
              <a:lnSpc>
                <a:spcPct val="107000"/>
              </a:lnSpc>
              <a:spcBef>
                <a:spcPts val="0"/>
              </a:spcBef>
              <a:buFont typeface="Arial" panose="020B0604020202020204" pitchFamily="34" charset="0"/>
              <a:buChar char="•"/>
            </a:pPr>
            <a:endParaRPr lang="en-US" sz="2800" dirty="0">
              <a:latin typeface="Helvetica" pitchFamily="2" charset="0"/>
              <a:ea typeface="Calibri" panose="020F0502020204030204" pitchFamily="34" charset="0"/>
              <a:cs typeface="Helvetica" panose="020B0604020202020204" pitchFamily="34" charset="0"/>
            </a:endParaRPr>
          </a:p>
        </p:txBody>
      </p:sp>
      <p:pic>
        <p:nvPicPr>
          <p:cNvPr id="5" name="Picture 4">
            <a:extLst>
              <a:ext uri="{FF2B5EF4-FFF2-40B4-BE49-F238E27FC236}">
                <a16:creationId xmlns:a16="http://schemas.microsoft.com/office/drawing/2014/main" id="{F5918BEF-3FC7-ED67-7B30-959F256F5499}"/>
              </a:ext>
            </a:extLst>
          </p:cNvPr>
          <p:cNvPicPr>
            <a:picLocks noChangeAspect="1"/>
          </p:cNvPicPr>
          <p:nvPr/>
        </p:nvPicPr>
        <p:blipFill>
          <a:blip r:embed="rId2"/>
          <a:stretch>
            <a:fillRect/>
          </a:stretch>
        </p:blipFill>
        <p:spPr>
          <a:xfrm>
            <a:off x="10187754" y="5931973"/>
            <a:ext cx="2004246" cy="905244"/>
          </a:xfrm>
          <a:prstGeom prst="rect">
            <a:avLst/>
          </a:prstGeom>
        </p:spPr>
      </p:pic>
      <p:pic>
        <p:nvPicPr>
          <p:cNvPr id="2" name="Picture 1">
            <a:extLst>
              <a:ext uri="{FF2B5EF4-FFF2-40B4-BE49-F238E27FC236}">
                <a16:creationId xmlns:a16="http://schemas.microsoft.com/office/drawing/2014/main" id="{7A2C7DB3-ECA4-03A6-0A58-293F461F999F}"/>
              </a:ext>
            </a:extLst>
          </p:cNvPr>
          <p:cNvPicPr>
            <a:picLocks noChangeAspect="1"/>
          </p:cNvPicPr>
          <p:nvPr/>
        </p:nvPicPr>
        <p:blipFill>
          <a:blip r:embed="rId3"/>
          <a:stretch>
            <a:fillRect/>
          </a:stretch>
        </p:blipFill>
        <p:spPr>
          <a:xfrm>
            <a:off x="8250234" y="121312"/>
            <a:ext cx="3769487" cy="3718433"/>
          </a:xfrm>
          <a:prstGeom prst="rect">
            <a:avLst/>
          </a:prstGeom>
        </p:spPr>
      </p:pic>
      <p:sp>
        <p:nvSpPr>
          <p:cNvPr id="12" name="TextBox 11">
            <a:extLst>
              <a:ext uri="{FF2B5EF4-FFF2-40B4-BE49-F238E27FC236}">
                <a16:creationId xmlns:a16="http://schemas.microsoft.com/office/drawing/2014/main" id="{8254B263-E968-0415-48BE-2E34ADE49F8E}"/>
              </a:ext>
            </a:extLst>
          </p:cNvPr>
          <p:cNvSpPr txBox="1"/>
          <p:nvPr/>
        </p:nvSpPr>
        <p:spPr>
          <a:xfrm>
            <a:off x="5021502" y="6467885"/>
            <a:ext cx="4718343" cy="369332"/>
          </a:xfrm>
          <a:prstGeom prst="rect">
            <a:avLst/>
          </a:prstGeom>
          <a:noFill/>
        </p:spPr>
        <p:txBody>
          <a:bodyPr wrap="none" rtlCol="0">
            <a:spAutoFit/>
          </a:bodyPr>
          <a:lstStyle/>
          <a:p>
            <a:r>
              <a:rPr lang="en-US" dirty="0"/>
              <a:t>Maguire M. Int J Hum </a:t>
            </a:r>
            <a:r>
              <a:rPr lang="en-US" dirty="0" err="1"/>
              <a:t>Comput</a:t>
            </a:r>
            <a:r>
              <a:rPr lang="en-US" dirty="0"/>
              <a:t> </a:t>
            </a:r>
            <a:r>
              <a:rPr lang="en-US" dirty="0" err="1"/>
              <a:t>Stuf</a:t>
            </a:r>
            <a:r>
              <a:rPr lang="en-US" dirty="0"/>
              <a:t>. 2001;55:587</a:t>
            </a:r>
          </a:p>
        </p:txBody>
      </p:sp>
      <p:pic>
        <p:nvPicPr>
          <p:cNvPr id="14" name="Picture 13">
            <a:extLst>
              <a:ext uri="{FF2B5EF4-FFF2-40B4-BE49-F238E27FC236}">
                <a16:creationId xmlns:a16="http://schemas.microsoft.com/office/drawing/2014/main" id="{06FE2D25-C363-AF2A-56D7-AA4FA3451EC1}"/>
              </a:ext>
            </a:extLst>
          </p:cNvPr>
          <p:cNvPicPr>
            <a:picLocks noChangeAspect="1"/>
          </p:cNvPicPr>
          <p:nvPr/>
        </p:nvPicPr>
        <p:blipFill>
          <a:blip r:embed="rId4"/>
          <a:stretch>
            <a:fillRect/>
          </a:stretch>
        </p:blipFill>
        <p:spPr>
          <a:xfrm>
            <a:off x="11189877" y="3343275"/>
            <a:ext cx="927100" cy="520700"/>
          </a:xfrm>
          <a:prstGeom prst="rect">
            <a:avLst/>
          </a:prstGeom>
        </p:spPr>
      </p:pic>
    </p:spTree>
    <p:extLst>
      <p:ext uri="{BB962C8B-B14F-4D97-AF65-F5344CB8AC3E}">
        <p14:creationId xmlns:p14="http://schemas.microsoft.com/office/powerpoint/2010/main" val="20460431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14753</TotalTime>
  <Words>967</Words>
  <Application>Microsoft Office PowerPoint</Application>
  <PresentationFormat>Widescreen</PresentationFormat>
  <Paragraphs>182</Paragraphs>
  <Slides>31</Slides>
  <Notes>20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Goals for this presentation</vt:lpstr>
      <vt:lpstr>Potential Discussion Points</vt:lpstr>
      <vt:lpstr>What is PRISM?</vt:lpstr>
      <vt:lpstr>PowerPoint Presentation</vt:lpstr>
      <vt:lpstr>PowerPoint Presentation</vt:lpstr>
      <vt:lpstr>PowerPoint Presentation</vt:lpstr>
      <vt:lpstr>Purpose - iPRISM webtool </vt:lpstr>
      <vt:lpstr>User-centered methods</vt:lpstr>
      <vt:lpstr>PowerPoint Presentation</vt:lpstr>
      <vt:lpstr>21 assessment questions</vt:lpstr>
      <vt:lpstr>PowerPoint Presentation</vt:lpstr>
      <vt:lpstr>PowerPoint Presentation</vt:lpstr>
      <vt:lpstr>PowerPoint Presentation</vt:lpstr>
      <vt:lpstr>Graphical display of responses </vt:lpstr>
      <vt:lpstr>Graphical display of responses </vt:lpstr>
      <vt:lpstr>Graphical display of responses </vt:lpstr>
      <vt:lpstr>Alternative views</vt:lpstr>
      <vt:lpstr>Implementation strategies/adaptations</vt:lpstr>
      <vt:lpstr>PowerPoint Presentation</vt:lpstr>
      <vt:lpstr>PowerPoint Presentation</vt:lpstr>
      <vt:lpstr>PowerPoint Presentation</vt:lpstr>
      <vt:lpstr>Prioritize strategies</vt:lpstr>
      <vt:lpstr>Other features</vt:lpstr>
      <vt:lpstr>Team use</vt:lpstr>
      <vt:lpstr>Team summary view</vt:lpstr>
      <vt:lpstr>Intended uses</vt:lpstr>
      <vt:lpstr>Future directions</vt:lpstr>
      <vt:lpstr>Acknowledgements</vt:lpstr>
      <vt:lpstr>PowerPoint Presentation</vt:lpstr>
      <vt:lpstr>Thank you and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Ford, Bryan</dc:creator>
  <cp:lastModifiedBy>Meredith Fort</cp:lastModifiedBy>
  <cp:revision>50</cp:revision>
  <dcterms:created xsi:type="dcterms:W3CDTF">2023-01-30T23:02:12Z</dcterms:created>
  <dcterms:modified xsi:type="dcterms:W3CDTF">2023-09-19T21:52:45Z</dcterms:modified>
</cp:coreProperties>
</file>