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0.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6" r:id="rId3"/>
    <p:sldId id="342" r:id="rId4"/>
    <p:sldId id="258" r:id="rId5"/>
    <p:sldId id="337" r:id="rId6"/>
    <p:sldId id="343" r:id="rId7"/>
    <p:sldId id="1318" r:id="rId8"/>
    <p:sldId id="1319" r:id="rId9"/>
    <p:sldId id="1321" r:id="rId10"/>
    <p:sldId id="1322" r:id="rId11"/>
    <p:sldId id="1323" r:id="rId12"/>
    <p:sldId id="1324" r:id="rId13"/>
    <p:sldId id="1325" r:id="rId14"/>
    <p:sldId id="1326" r:id="rId15"/>
    <p:sldId id="1327" r:id="rId16"/>
    <p:sldId id="1328" r:id="rId17"/>
    <p:sldId id="1329" r:id="rId18"/>
    <p:sldId id="1330" r:id="rId19"/>
    <p:sldId id="1331" r:id="rId20"/>
    <p:sldId id="1332" r:id="rId21"/>
    <p:sldId id="1333" r:id="rId22"/>
    <p:sldId id="1334" r:id="rId23"/>
    <p:sldId id="1335" r:id="rId24"/>
    <p:sldId id="1336" r:id="rId25"/>
    <p:sldId id="1338" r:id="rId26"/>
    <p:sldId id="1337" r:id="rId27"/>
    <p:sldId id="1339" r:id="rId28"/>
    <p:sldId id="1340" r:id="rId29"/>
    <p:sldId id="1341" r:id="rId30"/>
    <p:sldId id="1342" r:id="rId31"/>
    <p:sldId id="1344" r:id="rId32"/>
    <p:sldId id="1345" r:id="rId33"/>
    <p:sldId id="1346" r:id="rId34"/>
    <p:sldId id="1347" r:id="rId35"/>
    <p:sldId id="1348" r:id="rId36"/>
    <p:sldId id="1349" r:id="rId37"/>
    <p:sldId id="1350" r:id="rId38"/>
    <p:sldId id="1351" r:id="rId39"/>
    <p:sldId id="1352" r:id="rId40"/>
    <p:sldId id="1353" r:id="rId41"/>
    <p:sldId id="1356" r:id="rId42"/>
    <p:sldId id="1355" r:id="rId43"/>
    <p:sldId id="299" r:id="rId44"/>
    <p:sldId id="1343" r:id="rId45"/>
    <p:sldId id="1316" r:id="rId46"/>
    <p:sldId id="1354" r:id="rId47"/>
    <p:sldId id="339" r:id="rId48"/>
    <p:sldId id="30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BD2"/>
    <a:srgbClr val="CFB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9524" autoAdjust="0"/>
  </p:normalViewPr>
  <p:slideViewPr>
    <p:cSldViewPr snapToGrid="0">
      <p:cViewPr varScale="1">
        <p:scale>
          <a:sx n="114" d="100"/>
          <a:sy n="114" d="100"/>
        </p:scale>
        <p:origin x="105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84DBC-CDF6-4504-B976-558509FBE318}" type="datetimeFigureOut">
              <a:rPr lang="en-US" smtClean="0"/>
              <a:t>2/10/23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50EB3-791A-4D65-90F8-C9D10A3EB847}" type="slidenum">
              <a:rPr lang="en-US" smtClean="0"/>
              <a:t>‹#›</a:t>
            </a:fld>
            <a:endParaRPr lang="en-US"/>
          </a:p>
        </p:txBody>
      </p:sp>
    </p:spTree>
    <p:extLst>
      <p:ext uri="{BB962C8B-B14F-4D97-AF65-F5344CB8AC3E}">
        <p14:creationId xmlns:p14="http://schemas.microsoft.com/office/powerpoint/2010/main" val="325063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1</a:t>
            </a:fld>
            <a:endParaRPr lang="en-US" dirty="0"/>
          </a:p>
        </p:txBody>
      </p:sp>
    </p:spTree>
    <p:extLst>
      <p:ext uri="{BB962C8B-B14F-4D97-AF65-F5344CB8AC3E}">
        <p14:creationId xmlns:p14="http://schemas.microsoft.com/office/powerpoint/2010/main" val="15420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your reference – complete list of examples in the original paper</a:t>
            </a:r>
          </a:p>
        </p:txBody>
      </p:sp>
      <p:sp>
        <p:nvSpPr>
          <p:cNvPr id="4" name="Slide Number Placeholder 3"/>
          <p:cNvSpPr>
            <a:spLocks noGrp="1"/>
          </p:cNvSpPr>
          <p:nvPr>
            <p:ph type="sldNum" sz="quarter" idx="5"/>
          </p:nvPr>
        </p:nvSpPr>
        <p:spPr/>
        <p:txBody>
          <a:bodyPr/>
          <a:lstStyle/>
          <a:p>
            <a:fld id="{02A50EB3-791A-4D65-90F8-C9D10A3EB847}" type="slidenum">
              <a:rPr lang="en-US" smtClean="0"/>
              <a:t>18</a:t>
            </a:fld>
            <a:endParaRPr lang="en-US"/>
          </a:p>
        </p:txBody>
      </p:sp>
    </p:spTree>
    <p:extLst>
      <p:ext uri="{BB962C8B-B14F-4D97-AF65-F5344CB8AC3E}">
        <p14:creationId xmlns:p14="http://schemas.microsoft.com/office/powerpoint/2010/main" val="20982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6ABCE-047F-47BD-8967-25219019F0F4}" type="slidenum">
              <a:rPr lang="en-US" smtClean="0"/>
              <a:t>20</a:t>
            </a:fld>
            <a:endParaRPr lang="en-US"/>
          </a:p>
        </p:txBody>
      </p:sp>
    </p:spTree>
    <p:extLst>
      <p:ext uri="{BB962C8B-B14F-4D97-AF65-F5344CB8AC3E}">
        <p14:creationId xmlns:p14="http://schemas.microsoft.com/office/powerpoint/2010/main" val="2561218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uses hypothetical data to illustrate the importance of broad thinking about outcomes.  The importance of focusing on all five dimensions of RE-AIM – effectiveness is not the only important factor, especially in disparities.  Note if one only focused on effectiveness, one would likely conclude there were no health disparities associated with this program or policy</a:t>
            </a:r>
          </a:p>
          <a:p>
            <a:endParaRPr lang="en-US" dirty="0"/>
          </a:p>
        </p:txBody>
      </p:sp>
      <p:sp>
        <p:nvSpPr>
          <p:cNvPr id="4" name="Slide Number Placeholder 3"/>
          <p:cNvSpPr>
            <a:spLocks noGrp="1"/>
          </p:cNvSpPr>
          <p:nvPr>
            <p:ph type="sldNum" sz="quarter" idx="5"/>
          </p:nvPr>
        </p:nvSpPr>
        <p:spPr/>
        <p:txBody>
          <a:bodyPr/>
          <a:lstStyle/>
          <a:p>
            <a:fld id="{02A50EB3-791A-4D65-90F8-C9D10A3EB847}" type="slidenum">
              <a:rPr lang="en-US" smtClean="0"/>
              <a:t>23</a:t>
            </a:fld>
            <a:endParaRPr lang="en-US"/>
          </a:p>
        </p:txBody>
      </p:sp>
    </p:spTree>
    <p:extLst>
      <p:ext uri="{BB962C8B-B14F-4D97-AF65-F5344CB8AC3E}">
        <p14:creationId xmlns:p14="http://schemas.microsoft.com/office/powerpoint/2010/main" val="393502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6ABCE-047F-47BD-8967-25219019F0F4}" type="slidenum">
              <a:rPr lang="en-US" smtClean="0"/>
              <a:t>27</a:t>
            </a:fld>
            <a:endParaRPr lang="en-US"/>
          </a:p>
        </p:txBody>
      </p:sp>
    </p:spTree>
    <p:extLst>
      <p:ext uri="{BB962C8B-B14F-4D97-AF65-F5344CB8AC3E}">
        <p14:creationId xmlns:p14="http://schemas.microsoft.com/office/powerpoint/2010/main" val="4203760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50EB3-791A-4D65-90F8-C9D10A3EB847}" type="slidenum">
              <a:rPr lang="en-US" smtClean="0"/>
              <a:t>31</a:t>
            </a:fld>
            <a:endParaRPr lang="en-US"/>
          </a:p>
        </p:txBody>
      </p:sp>
    </p:spTree>
    <p:extLst>
      <p:ext uri="{BB962C8B-B14F-4D97-AF65-F5344CB8AC3E}">
        <p14:creationId xmlns:p14="http://schemas.microsoft.com/office/powerpoint/2010/main" val="138961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6ABCE-047F-47BD-8967-25219019F0F4}" type="slidenum">
              <a:rPr lang="en-US" smtClean="0"/>
              <a:t>33</a:t>
            </a:fld>
            <a:endParaRPr lang="en-US"/>
          </a:p>
        </p:txBody>
      </p:sp>
    </p:spTree>
    <p:extLst>
      <p:ext uri="{BB962C8B-B14F-4D97-AF65-F5344CB8AC3E}">
        <p14:creationId xmlns:p14="http://schemas.microsoft.com/office/powerpoint/2010/main" val="90455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6ABCE-047F-47BD-8967-25219019F0F4}" type="slidenum">
              <a:rPr lang="en-US" smtClean="0"/>
              <a:t>34</a:t>
            </a:fld>
            <a:endParaRPr lang="en-US"/>
          </a:p>
        </p:txBody>
      </p:sp>
    </p:spTree>
    <p:extLst>
      <p:ext uri="{BB962C8B-B14F-4D97-AF65-F5344CB8AC3E}">
        <p14:creationId xmlns:p14="http://schemas.microsoft.com/office/powerpoint/2010/main" val="95062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F2C Framework was designed to address three major roadblocks to impact in CTS – a poor fit between the products of research and the context and setting for intended use, lack of capacity to adopt and sustain the products of research in real-world settings, and inattention to the need to plan for active dissemination to target audiences. </a:t>
            </a:r>
          </a:p>
        </p:txBody>
      </p:sp>
      <p:sp>
        <p:nvSpPr>
          <p:cNvPr id="4" name="Slide Number Placeholder 3"/>
          <p:cNvSpPr>
            <a:spLocks noGrp="1"/>
          </p:cNvSpPr>
          <p:nvPr>
            <p:ph type="sldNum" sz="quarter" idx="5"/>
          </p:nvPr>
        </p:nvSpPr>
        <p:spPr/>
        <p:txBody>
          <a:bodyPr/>
          <a:lstStyle/>
          <a:p>
            <a:fld id="{02A50EB3-791A-4D65-90F8-C9D10A3EB847}" type="slidenum">
              <a:rPr lang="en-US" smtClean="0"/>
              <a:t>35</a:t>
            </a:fld>
            <a:endParaRPr lang="en-US"/>
          </a:p>
        </p:txBody>
      </p:sp>
    </p:spTree>
    <p:extLst>
      <p:ext uri="{BB962C8B-B14F-4D97-AF65-F5344CB8AC3E}">
        <p14:creationId xmlns:p14="http://schemas.microsoft.com/office/powerpoint/2010/main" val="120504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6ABCE-047F-47BD-8967-25219019F0F4}" type="slidenum">
              <a:rPr lang="en-US" smtClean="0"/>
              <a:t>41</a:t>
            </a:fld>
            <a:endParaRPr lang="en-US"/>
          </a:p>
        </p:txBody>
      </p:sp>
    </p:spTree>
    <p:extLst>
      <p:ext uri="{BB962C8B-B14F-4D97-AF65-F5344CB8AC3E}">
        <p14:creationId xmlns:p14="http://schemas.microsoft.com/office/powerpoint/2010/main" val="2262162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42</a:t>
            </a:fld>
            <a:endParaRPr lang="en-US" dirty="0"/>
          </a:p>
        </p:txBody>
      </p:sp>
    </p:spTree>
    <p:extLst>
      <p:ext uri="{BB962C8B-B14F-4D97-AF65-F5344CB8AC3E}">
        <p14:creationId xmlns:p14="http://schemas.microsoft.com/office/powerpoint/2010/main" val="319316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You might not like how I tweaked this slide for CCOR, so I am calling it out in case you disagree and my edits are just wrong </a:t>
            </a:r>
            <a:r>
              <a:rPr lang="en-US" dirty="0">
                <a:sym typeface="Wingdings" pitchFamily="2" charset="2"/>
              </a:rPr>
              <a:t> </a:t>
            </a:r>
            <a:r>
              <a:rPr lang="en-US" dirty="0"/>
              <a:t>– I removed the dashed oval and changed the outside circle header from “Health Services Research” to “Health Services Pragmatic Research”…</a:t>
            </a:r>
          </a:p>
        </p:txBody>
      </p:sp>
      <p:sp>
        <p:nvSpPr>
          <p:cNvPr id="4" name="Slide Number Placeholder 3"/>
          <p:cNvSpPr>
            <a:spLocks noGrp="1"/>
          </p:cNvSpPr>
          <p:nvPr>
            <p:ph type="sldNum" sz="quarter" idx="10"/>
          </p:nvPr>
        </p:nvSpPr>
        <p:spPr/>
        <p:txBody>
          <a:bodyPr/>
          <a:lstStyle/>
          <a:p>
            <a:fld id="{EF96ABCE-047F-47BD-8967-25219019F0F4}" type="slidenum">
              <a:rPr lang="en-US" smtClean="0"/>
              <a:t>5</a:t>
            </a:fld>
            <a:endParaRPr lang="en-US"/>
          </a:p>
        </p:txBody>
      </p:sp>
    </p:spTree>
    <p:extLst>
      <p:ext uri="{BB962C8B-B14F-4D97-AF65-F5344CB8AC3E}">
        <p14:creationId xmlns:p14="http://schemas.microsoft.com/office/powerpoint/2010/main" val="2863579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dirty="0"/>
              <a:t>Many additional resources are available at re-aim.org.  At re-aim.org you can find:</a:t>
            </a:r>
          </a:p>
          <a:p>
            <a:pPr marL="171450" indent="-171450">
              <a:buFont typeface="Arial" panose="020B0604020202020204" pitchFamily="34" charset="0"/>
              <a:buChar char="•"/>
            </a:pPr>
            <a:r>
              <a:rPr lang="en-US" dirty="0"/>
              <a:t>FAQ’s,</a:t>
            </a:r>
          </a:p>
          <a:p>
            <a:pPr marL="171450" indent="-171450">
              <a:buFont typeface="Arial" panose="020B0604020202020204" pitchFamily="34" charset="0"/>
              <a:buChar char="•"/>
            </a:pPr>
            <a:r>
              <a:rPr lang="en-US" dirty="0"/>
              <a:t>Guidance on applying RE-AIM, including quantitative and qualitative approaches.</a:t>
            </a:r>
          </a:p>
          <a:p>
            <a:pPr marL="171450" indent="-171450">
              <a:buFont typeface="Arial" panose="020B0604020202020204" pitchFamily="34" charset="0"/>
              <a:buChar char="•"/>
            </a:pPr>
            <a:r>
              <a:rPr lang="en-US" dirty="0"/>
              <a:t>A searchable list of 600+ RE-AIM article abstracts, plus a list of over 40 key publications.</a:t>
            </a:r>
          </a:p>
          <a:p>
            <a:pPr marL="171450" indent="-171450">
              <a:buFont typeface="Arial" panose="020B0604020202020204" pitchFamily="34" charset="0"/>
              <a:buChar char="•"/>
            </a:pPr>
            <a:r>
              <a:rPr lang="en-US" dirty="0"/>
              <a:t>Various tools including calculators and checklists.</a:t>
            </a:r>
          </a:p>
          <a:p>
            <a:pPr marL="171450" indent="-171450">
              <a:buFont typeface="Arial" panose="020B0604020202020204" pitchFamily="34" charset="0"/>
              <a:buChar char="•"/>
            </a:pPr>
            <a:r>
              <a:rPr lang="en-US" dirty="0"/>
              <a:t>Links to webinars, upcoming events, and blogs.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7F57FD6-FF0B-46BA-9814-B37670BBADCA}" type="slidenum">
              <a:rPr lang="en-US" smtClean="0"/>
              <a:t>43</a:t>
            </a:fld>
            <a:endParaRPr lang="en-US"/>
          </a:p>
        </p:txBody>
      </p:sp>
    </p:spTree>
    <p:extLst>
      <p:ext uri="{BB962C8B-B14F-4D97-AF65-F5344CB8AC3E}">
        <p14:creationId xmlns:p14="http://schemas.microsoft.com/office/powerpoint/2010/main" val="2393854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Calibri" panose="020F0502020204030204" pitchFamily="34" charset="0"/>
                <a:ea typeface="Gill Sans" charset="0"/>
                <a:cs typeface="Gill Sans" charset="0"/>
              </a:rPr>
              <a:t>To conceptualize</a:t>
            </a:r>
            <a:r>
              <a:rPr lang="en-US" sz="1200" baseline="0" dirty="0">
                <a:solidFill>
                  <a:schemeClr val="tx1"/>
                </a:solidFill>
                <a:latin typeface="Calibri" panose="020F0502020204030204" pitchFamily="34" charset="0"/>
                <a:ea typeface="Gill Sans" charset="0"/>
                <a:cs typeface="Gill Sans" charset="0"/>
              </a:rPr>
              <a:t> adaptations we u</a:t>
            </a:r>
            <a:r>
              <a:rPr lang="en-US" sz="1200" dirty="0">
                <a:solidFill>
                  <a:schemeClr val="tx1"/>
                </a:solidFill>
                <a:latin typeface="Calibri" panose="020F0502020204030204" pitchFamily="34" charset="0"/>
                <a:ea typeface="Gill Sans" charset="0"/>
                <a:cs typeface="Gill Sans" charset="0"/>
              </a:rPr>
              <a:t>sed a modified version of the </a:t>
            </a:r>
            <a:r>
              <a:rPr lang="en-US" sz="1200" b="1" dirty="0" err="1">
                <a:solidFill>
                  <a:schemeClr val="tx1"/>
                </a:solidFill>
                <a:latin typeface="Calibri" panose="020F0502020204030204" pitchFamily="34" charset="0"/>
                <a:ea typeface="Gill Sans" charset="0"/>
                <a:cs typeface="Gill Sans" charset="0"/>
              </a:rPr>
              <a:t>Stirman</a:t>
            </a:r>
            <a:r>
              <a:rPr lang="en-US" sz="1200" b="1" dirty="0">
                <a:solidFill>
                  <a:schemeClr val="tx1"/>
                </a:solidFill>
                <a:latin typeface="Calibri" panose="020F0502020204030204" pitchFamily="34" charset="0"/>
                <a:ea typeface="Gill Sans" charset="0"/>
                <a:cs typeface="Gill Sans" charset="0"/>
              </a:rPr>
              <a:t> et al Adaptation Framework influenced by:</a:t>
            </a:r>
          </a:p>
          <a:p>
            <a:pPr marL="228600" indent="-228600">
              <a:buAutoNum type="arabicParenR"/>
            </a:pPr>
            <a:r>
              <a:rPr lang="en-US" sz="1200" b="1" dirty="0">
                <a:solidFill>
                  <a:schemeClr val="tx1"/>
                </a:solidFill>
                <a:latin typeface="Calibri" panose="020F0502020204030204" pitchFamily="34" charset="0"/>
                <a:ea typeface="Gill Sans" charset="0"/>
                <a:cs typeface="Gill Sans" charset="0"/>
              </a:rPr>
              <a:t>the RE-AIM </a:t>
            </a:r>
            <a:r>
              <a:rPr lang="en-US" sz="1200" dirty="0">
                <a:solidFill>
                  <a:schemeClr val="tx1"/>
                </a:solidFill>
                <a:latin typeface="Calibri" panose="020F0502020204030204" pitchFamily="34" charset="0"/>
                <a:ea typeface="Gill Sans" charset="0"/>
                <a:cs typeface="Gill Sans" charset="0"/>
              </a:rPr>
              <a:t>model </a:t>
            </a:r>
            <a:r>
              <a:rPr lang="mr-IN" sz="1200" dirty="0">
                <a:solidFill>
                  <a:schemeClr val="tx1"/>
                </a:solidFill>
                <a:latin typeface="Calibri" panose="020F0502020204030204" pitchFamily="34" charset="0"/>
                <a:ea typeface="Gill Sans" charset="0"/>
                <a:cs typeface="Gill Sans" charset="0"/>
              </a:rPr>
              <a:t>–</a:t>
            </a:r>
            <a:r>
              <a:rPr lang="en-US" sz="1200" dirty="0">
                <a:solidFill>
                  <a:schemeClr val="tx1"/>
                </a:solidFill>
                <a:latin typeface="Calibri" panose="020F0502020204030204" pitchFamily="34" charset="0"/>
                <a:ea typeface="Gill Sans" charset="0"/>
                <a:cs typeface="Gill Sans" charset="0"/>
              </a:rPr>
              <a:t> IN RED; AND</a:t>
            </a:r>
          </a:p>
          <a:p>
            <a:pPr marL="228600" indent="-228600">
              <a:buAutoNum type="arabicParenR"/>
            </a:pPr>
            <a:r>
              <a:rPr lang="en-US" sz="1200" dirty="0">
                <a:solidFill>
                  <a:schemeClr val="tx1"/>
                </a:solidFill>
                <a:latin typeface="Calibri" panose="020F0502020204030204" pitchFamily="34" charset="0"/>
                <a:ea typeface="Gill Sans" charset="0"/>
                <a:cs typeface="Gill Sans" charset="0"/>
              </a:rPr>
              <a:t>and clinical experience SPECIFIC TO PRIMARY CARE TRANSFORMATION* </a:t>
            </a:r>
          </a:p>
          <a:p>
            <a:pPr marL="228600" indent="-228600">
              <a:buAutoNum type="arabicParenR"/>
            </a:pPr>
            <a:endParaRPr lang="en-US" sz="1200" dirty="0">
              <a:solidFill>
                <a:schemeClr val="tx1"/>
              </a:solidFill>
              <a:latin typeface="Calibri" panose="020F0502020204030204" pitchFamily="34" charset="0"/>
              <a:ea typeface="Gill Sans" charset="0"/>
              <a:cs typeface="Gill Sans" charset="0"/>
            </a:endParaRPr>
          </a:p>
          <a:p>
            <a:pPr marL="0" lvl="4" algn="l"/>
            <a:r>
              <a:rPr lang="en-US" sz="1600" i="1" dirty="0" err="1"/>
              <a:t>Stirman</a:t>
            </a:r>
            <a:r>
              <a:rPr lang="en-US" sz="1600" i="1" dirty="0"/>
              <a:t> SW et al. </a:t>
            </a:r>
            <a:r>
              <a:rPr lang="en-US" sz="1600" b="1" dirty="0"/>
              <a:t>Development of a framework and coding system for modifications and adaptations of evidence-based interventions. </a:t>
            </a:r>
            <a:r>
              <a:rPr lang="en-US" sz="1600" i="1" dirty="0"/>
              <a:t>Implementation Science 2013, 8:65.</a:t>
            </a:r>
          </a:p>
          <a:p>
            <a:pPr marL="0" lvl="4" algn="l"/>
            <a:r>
              <a:rPr lang="en-US" sz="1600" i="1" dirty="0">
                <a:solidFill>
                  <a:schemeClr val="tx1"/>
                </a:solidFill>
                <a:latin typeface="Calibri" panose="020F0502020204030204" pitchFamily="34" charset="0"/>
                <a:ea typeface="Gill Sans" charset="0"/>
                <a:cs typeface="Gill Sans" charset="0"/>
              </a:rPr>
              <a:t>Hall et al. </a:t>
            </a:r>
            <a:r>
              <a:rPr lang="en-US" sz="1600" b="1" dirty="0"/>
              <a:t>Understanding adaptations to patient-centered medical home activities: The PCMH adaptations model</a:t>
            </a:r>
          </a:p>
          <a:p>
            <a:pPr marL="0" lvl="4" algn="l"/>
            <a:r>
              <a:rPr lang="en-US" sz="1600" i="1" dirty="0">
                <a:solidFill>
                  <a:schemeClr val="tx1"/>
                </a:solidFill>
                <a:latin typeface="Calibri" panose="020F0502020204030204" pitchFamily="34" charset="0"/>
                <a:ea typeface="Gill Sans" charset="0"/>
                <a:cs typeface="Gill Sans" charset="0"/>
              </a:rPr>
              <a:t>Translational Behavioral Medicine</a:t>
            </a:r>
            <a:r>
              <a:rPr lang="en-US" sz="1600" dirty="0">
                <a:solidFill>
                  <a:schemeClr val="tx1"/>
                </a:solidFill>
                <a:latin typeface="Calibri" panose="020F0502020204030204" pitchFamily="34" charset="0"/>
                <a:ea typeface="Gill Sans" charset="0"/>
                <a:cs typeface="Gill Sans" charset="0"/>
              </a:rPr>
              <a:t>, </a:t>
            </a:r>
            <a:r>
              <a:rPr lang="en-US" sz="1600" i="1" dirty="0">
                <a:solidFill>
                  <a:schemeClr val="tx1"/>
                </a:solidFill>
                <a:latin typeface="Calibri" panose="020F0502020204030204" pitchFamily="34" charset="0"/>
                <a:ea typeface="Gill Sans" charset="0"/>
                <a:cs typeface="Gill Sans" charset="0"/>
              </a:rPr>
              <a:t>2017, </a:t>
            </a:r>
            <a:r>
              <a:rPr lang="en-US" sz="1600" i="1" dirty="0">
                <a:solidFill>
                  <a:schemeClr val="tx1"/>
                </a:solidFill>
                <a:latin typeface="Calibri" charset="0"/>
                <a:ea typeface="Calibri" charset="0"/>
                <a:cs typeface="Calibri" charset="0"/>
              </a:rPr>
              <a:t>DOI </a:t>
            </a:r>
            <a:r>
              <a:rPr lang="mr-IN" sz="1600" i="1" dirty="0">
                <a:solidFill>
                  <a:schemeClr val="tx1"/>
                </a:solidFill>
                <a:latin typeface="Calibri" charset="0"/>
                <a:ea typeface="Calibri" charset="0"/>
                <a:cs typeface="Calibri" charset="0"/>
              </a:rPr>
              <a:t>10.1007/s13142-017-0511-3</a:t>
            </a:r>
            <a:endParaRPr lang="en-US" sz="1600" i="1" dirty="0">
              <a:solidFill>
                <a:schemeClr val="tx1"/>
              </a:solidFill>
              <a:latin typeface="Calibri" charset="0"/>
              <a:ea typeface="Calibri" charset="0"/>
              <a:cs typeface="Calibri" charset="0"/>
            </a:endParaRPr>
          </a:p>
          <a:p>
            <a:endParaRPr lang="en-US" dirty="0"/>
          </a:p>
        </p:txBody>
      </p:sp>
      <p:sp>
        <p:nvSpPr>
          <p:cNvPr id="4" name="Slide Number Placeholder 3"/>
          <p:cNvSpPr>
            <a:spLocks noGrp="1"/>
          </p:cNvSpPr>
          <p:nvPr>
            <p:ph type="sldNum" sz="quarter" idx="5"/>
          </p:nvPr>
        </p:nvSpPr>
        <p:spPr/>
        <p:txBody>
          <a:bodyPr/>
          <a:lstStyle/>
          <a:p>
            <a:fld id="{02A50EB3-791A-4D65-90F8-C9D10A3EB847}" type="slidenum">
              <a:rPr lang="en-US" smtClean="0"/>
              <a:t>44</a:t>
            </a:fld>
            <a:endParaRPr lang="en-US"/>
          </a:p>
        </p:txBody>
      </p:sp>
    </p:spTree>
    <p:extLst>
      <p:ext uri="{BB962C8B-B14F-4D97-AF65-F5344CB8AC3E}">
        <p14:creationId xmlns:p14="http://schemas.microsoft.com/office/powerpoint/2010/main" val="737253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9A8FE84B-F98F-C64A-B329-E20C498E77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C14D0B40-B133-F74F-A1EB-13F50DAE8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Program, policy, product. Intervention, innovation, assessment</a:t>
            </a:r>
          </a:p>
        </p:txBody>
      </p:sp>
      <p:sp>
        <p:nvSpPr>
          <p:cNvPr id="34819" name="Slide Number Placeholder 3">
            <a:extLst>
              <a:ext uri="{FF2B5EF4-FFF2-40B4-BE49-F238E27FC236}">
                <a16:creationId xmlns:a16="http://schemas.microsoft.com/office/drawing/2014/main" id="{C19BD66C-0539-A441-BE9F-E2E98D5953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D65DDF-9542-7E49-B744-EDF8137F69DA}" type="slidenum">
              <a:rPr lang="en-US" altLang="en-US" smtClean="0"/>
              <a:pPr/>
              <a:t>45</a:t>
            </a:fld>
            <a:endParaRPr lang="en-US" altLang="en-US"/>
          </a:p>
        </p:txBody>
      </p:sp>
    </p:spTree>
    <p:extLst>
      <p:ext uri="{BB962C8B-B14F-4D97-AF65-F5344CB8AC3E}">
        <p14:creationId xmlns:p14="http://schemas.microsoft.com/office/powerpoint/2010/main" val="180139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You might not like how I tweaked this slide for CCOR, so I am calling it out in case you disagree and my edits are just wrong </a:t>
            </a:r>
            <a:r>
              <a:rPr lang="en-US" dirty="0">
                <a:sym typeface="Wingdings" pitchFamily="2" charset="2"/>
              </a:rPr>
              <a:t> </a:t>
            </a:r>
            <a:r>
              <a:rPr lang="en-US" dirty="0"/>
              <a:t>– I removed the dashed oval and changed the outside circle header from “Health Services Research” to “Health Services Pragmatic Research”…</a:t>
            </a:r>
          </a:p>
        </p:txBody>
      </p:sp>
      <p:sp>
        <p:nvSpPr>
          <p:cNvPr id="4" name="Slide Number Placeholder 3"/>
          <p:cNvSpPr>
            <a:spLocks noGrp="1"/>
          </p:cNvSpPr>
          <p:nvPr>
            <p:ph type="sldNum" sz="quarter" idx="10"/>
          </p:nvPr>
        </p:nvSpPr>
        <p:spPr/>
        <p:txBody>
          <a:bodyPr/>
          <a:lstStyle/>
          <a:p>
            <a:fld id="{EF96ABCE-047F-47BD-8967-25219019F0F4}" type="slidenum">
              <a:rPr lang="en-US" smtClean="0"/>
              <a:t>6</a:t>
            </a:fld>
            <a:endParaRPr lang="en-US"/>
          </a:p>
        </p:txBody>
      </p:sp>
    </p:spTree>
    <p:extLst>
      <p:ext uri="{BB962C8B-B14F-4D97-AF65-F5344CB8AC3E}">
        <p14:creationId xmlns:p14="http://schemas.microsoft.com/office/powerpoint/2010/main" val="207695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probably delete this one…</a:t>
            </a:r>
          </a:p>
        </p:txBody>
      </p:sp>
      <p:sp>
        <p:nvSpPr>
          <p:cNvPr id="4" name="Slide Number Placeholder 3"/>
          <p:cNvSpPr>
            <a:spLocks noGrp="1"/>
          </p:cNvSpPr>
          <p:nvPr>
            <p:ph type="sldNum" sz="quarter" idx="5"/>
          </p:nvPr>
        </p:nvSpPr>
        <p:spPr/>
        <p:txBody>
          <a:bodyPr/>
          <a:lstStyle/>
          <a:p>
            <a:fld id="{EF96ABCE-047F-47BD-8967-25219019F0F4}" type="slidenum">
              <a:rPr lang="en-US" smtClean="0"/>
              <a:t>7</a:t>
            </a:fld>
            <a:endParaRPr lang="en-US"/>
          </a:p>
        </p:txBody>
      </p:sp>
    </p:spTree>
    <p:extLst>
      <p:ext uri="{BB962C8B-B14F-4D97-AF65-F5344CB8AC3E}">
        <p14:creationId xmlns:p14="http://schemas.microsoft.com/office/powerpoint/2010/main" val="377102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6ABCE-047F-47BD-8967-25219019F0F4}" type="slidenum">
              <a:rPr lang="en-US" smtClean="0"/>
              <a:t>9</a:t>
            </a:fld>
            <a:endParaRPr lang="en-US"/>
          </a:p>
        </p:txBody>
      </p:sp>
    </p:spTree>
    <p:extLst>
      <p:ext uri="{BB962C8B-B14F-4D97-AF65-F5344CB8AC3E}">
        <p14:creationId xmlns:p14="http://schemas.microsoft.com/office/powerpoint/2010/main" val="139744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Calibri" panose="020F0502020204030204" pitchFamily="34" charset="0"/>
                <a:cs typeface="Calibri" panose="020F0502020204030204" pitchFamily="34" charset="0"/>
              </a:rPr>
              <a:t>“Selecting a Model by constructs” (and a tailored logic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Calibri" panose="020F0502020204030204" pitchFamily="34" charset="0"/>
                <a:cs typeface="Calibri" panose="020F0502020204030204" pitchFamily="34" charset="0"/>
              </a:rPr>
              <a:t>Call out health equity-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Calibri" panose="020F0502020204030204" pitchFamily="34" charset="0"/>
                <a:cs typeface="Calibri" panose="020F0502020204030204" pitchFamily="34" charset="0"/>
              </a:rPr>
              <a:t>Stress how the algorithm works to return modes that have the largest number of ‘matches’ with the constructs that entered……. Might also note that creating a logic model- fillable PDF during planning tab is often </a:t>
            </a:r>
            <a:r>
              <a:rPr lang="en-US" altLang="en-US" sz="1200" dirty="0" err="1">
                <a:solidFill>
                  <a:srgbClr val="000000"/>
                </a:solidFill>
                <a:latin typeface="Calibri" panose="020F0502020204030204" pitchFamily="34" charset="0"/>
                <a:cs typeface="Calibri" panose="020F0502020204030204" pitchFamily="34" charset="0"/>
              </a:rPr>
              <a:t>helpeful</a:t>
            </a:r>
            <a:r>
              <a:rPr lang="en-US" altLang="en-US" sz="1200" dirty="0">
                <a:solidFill>
                  <a:srgbClr val="000000"/>
                </a:solidFill>
                <a:latin typeface="Calibri" panose="020F0502020204030204" pitchFamily="34" charset="0"/>
                <a:cs typeface="Calibri" panose="020F0502020204030204" pitchFamily="34" charset="0"/>
              </a:rPr>
              <a:t> both for proposal/team to think though, and in selecting a TMF</a:t>
            </a:r>
          </a:p>
        </p:txBody>
      </p:sp>
      <p:sp>
        <p:nvSpPr>
          <p:cNvPr id="4" name="Slide Number Placeholder 3"/>
          <p:cNvSpPr>
            <a:spLocks noGrp="1"/>
          </p:cNvSpPr>
          <p:nvPr>
            <p:ph type="sldNum" sz="quarter" idx="10"/>
          </p:nvPr>
        </p:nvSpPr>
        <p:spPr/>
        <p:txBody>
          <a:bodyPr/>
          <a:lstStyle/>
          <a:p>
            <a:fld id="{EF96ABCE-047F-47BD-8967-25219019F0F4}" type="slidenum">
              <a:rPr lang="en-US" smtClean="0"/>
              <a:t>10</a:t>
            </a:fld>
            <a:endParaRPr lang="en-US"/>
          </a:p>
        </p:txBody>
      </p:sp>
    </p:spTree>
    <p:extLst>
      <p:ext uri="{BB962C8B-B14F-4D97-AF65-F5344CB8AC3E}">
        <p14:creationId xmlns:p14="http://schemas.microsoft.com/office/powerpoint/2010/main" val="1966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6ABCE-047F-47BD-8967-25219019F0F4}" type="slidenum">
              <a:rPr lang="en-US" smtClean="0"/>
              <a:t>11</a:t>
            </a:fld>
            <a:endParaRPr lang="en-US"/>
          </a:p>
        </p:txBody>
      </p:sp>
    </p:spTree>
    <p:extLst>
      <p:ext uri="{BB962C8B-B14F-4D97-AF65-F5344CB8AC3E}">
        <p14:creationId xmlns:p14="http://schemas.microsoft.com/office/powerpoint/2010/main" val="122268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6ABCE-047F-47BD-8967-25219019F0F4}" type="slidenum">
              <a:rPr lang="en-US" smtClean="0"/>
              <a:t>12</a:t>
            </a:fld>
            <a:endParaRPr lang="en-US"/>
          </a:p>
        </p:txBody>
      </p:sp>
    </p:spTree>
    <p:extLst>
      <p:ext uri="{BB962C8B-B14F-4D97-AF65-F5344CB8AC3E}">
        <p14:creationId xmlns:p14="http://schemas.microsoft.com/office/powerpoint/2010/main" val="2423089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6ABCE-047F-47BD-8967-25219019F0F4}" type="slidenum">
              <a:rPr lang="en-US" smtClean="0"/>
              <a:t>13</a:t>
            </a:fld>
            <a:endParaRPr lang="en-US"/>
          </a:p>
        </p:txBody>
      </p:sp>
    </p:spTree>
    <p:extLst>
      <p:ext uri="{BB962C8B-B14F-4D97-AF65-F5344CB8AC3E}">
        <p14:creationId xmlns:p14="http://schemas.microsoft.com/office/powerpoint/2010/main" val="412108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CD54-06A3-4960-A22A-B66472184C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EF6248-A5F7-4A53-AE2A-ACF305DA24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428EC1-384F-4C86-8DC7-A90F38BDCD13}"/>
              </a:ext>
            </a:extLst>
          </p:cNvPr>
          <p:cNvSpPr>
            <a:spLocks noGrp="1"/>
          </p:cNvSpPr>
          <p:nvPr>
            <p:ph type="dt" sz="half" idx="10"/>
          </p:nvPr>
        </p:nvSpPr>
        <p:spPr/>
        <p:txBody>
          <a:bodyPr/>
          <a:lstStyle/>
          <a:p>
            <a:fld id="{29FDED5D-B239-44D2-9974-CC9E5E12F0E3}" type="datetimeFigureOut">
              <a:rPr lang="en-US" smtClean="0"/>
              <a:t>2/10/23</a:t>
            </a:fld>
            <a:endParaRPr lang="en-US"/>
          </a:p>
        </p:txBody>
      </p:sp>
      <p:sp>
        <p:nvSpPr>
          <p:cNvPr id="5" name="Footer Placeholder 4">
            <a:extLst>
              <a:ext uri="{FF2B5EF4-FFF2-40B4-BE49-F238E27FC236}">
                <a16:creationId xmlns:a16="http://schemas.microsoft.com/office/drawing/2014/main" id="{C519EF3F-9165-44AF-9746-6C8A911F2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225EA-E541-4C37-A525-DDCF3BAE0933}"/>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417342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D781-F334-4AF2-8965-040C29B75E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DB046-3114-40F9-9F8F-0F7BE150D5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96E57-8126-442B-97E4-9D1ED0E02270}"/>
              </a:ext>
            </a:extLst>
          </p:cNvPr>
          <p:cNvSpPr>
            <a:spLocks noGrp="1"/>
          </p:cNvSpPr>
          <p:nvPr>
            <p:ph type="dt" sz="half" idx="10"/>
          </p:nvPr>
        </p:nvSpPr>
        <p:spPr/>
        <p:txBody>
          <a:bodyPr/>
          <a:lstStyle/>
          <a:p>
            <a:fld id="{29FDED5D-B239-44D2-9974-CC9E5E12F0E3}" type="datetimeFigureOut">
              <a:rPr lang="en-US" smtClean="0"/>
              <a:t>2/10/23</a:t>
            </a:fld>
            <a:endParaRPr lang="en-US"/>
          </a:p>
        </p:txBody>
      </p:sp>
      <p:sp>
        <p:nvSpPr>
          <p:cNvPr id="5" name="Footer Placeholder 4">
            <a:extLst>
              <a:ext uri="{FF2B5EF4-FFF2-40B4-BE49-F238E27FC236}">
                <a16:creationId xmlns:a16="http://schemas.microsoft.com/office/drawing/2014/main" id="{F96CF357-2CA4-4B79-8C37-7716A5957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CA9FD-2499-45C3-A837-09219D329C52}"/>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340124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CF7B8-F941-496A-A933-1EAC6196C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3A872-90F3-4B35-96D2-4DA8C1398A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C7C63-A212-4B9C-9B9A-BF15D9166064}"/>
              </a:ext>
            </a:extLst>
          </p:cNvPr>
          <p:cNvSpPr>
            <a:spLocks noGrp="1"/>
          </p:cNvSpPr>
          <p:nvPr>
            <p:ph type="dt" sz="half" idx="10"/>
          </p:nvPr>
        </p:nvSpPr>
        <p:spPr/>
        <p:txBody>
          <a:bodyPr/>
          <a:lstStyle/>
          <a:p>
            <a:fld id="{29FDED5D-B239-44D2-9974-CC9E5E12F0E3}" type="datetimeFigureOut">
              <a:rPr lang="en-US" smtClean="0"/>
              <a:t>2/10/23</a:t>
            </a:fld>
            <a:endParaRPr lang="en-US"/>
          </a:p>
        </p:txBody>
      </p:sp>
      <p:sp>
        <p:nvSpPr>
          <p:cNvPr id="5" name="Footer Placeholder 4">
            <a:extLst>
              <a:ext uri="{FF2B5EF4-FFF2-40B4-BE49-F238E27FC236}">
                <a16:creationId xmlns:a16="http://schemas.microsoft.com/office/drawing/2014/main" id="{441351CE-F09E-4866-A845-463619750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82ED1-39C7-41BC-9FCB-662E6E563FC2}"/>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383230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258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ransition Slide 6">
    <p:spTree>
      <p:nvGrpSpPr>
        <p:cNvPr id="1" name=""/>
        <p:cNvGrpSpPr/>
        <p:nvPr/>
      </p:nvGrpSpPr>
      <p:grpSpPr>
        <a:xfrm>
          <a:off x="0" y="0"/>
          <a:ext cx="0" cy="0"/>
          <a:chOff x="0" y="0"/>
          <a:chExt cx="0" cy="0"/>
        </a:xfrm>
      </p:grpSpPr>
      <p:pic>
        <p:nvPicPr>
          <p:cNvPr id="9" name="Picture 8" descr="A view of a city&#10;&#10;Description automatically generated">
            <a:extLst>
              <a:ext uri="{FF2B5EF4-FFF2-40B4-BE49-F238E27FC236}">
                <a16:creationId xmlns:a16="http://schemas.microsoft.com/office/drawing/2014/main" id="{AE3A9CA1-3A58-114E-BACF-9ED266B041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146" y="0"/>
            <a:ext cx="12041463" cy="6858000"/>
          </a:xfrm>
          <a:prstGeom prst="rect">
            <a:avLst/>
          </a:prstGeom>
        </p:spPr>
      </p:pic>
      <p:sp>
        <p:nvSpPr>
          <p:cNvPr id="6" name="Text Placeholder 12">
            <a:extLst>
              <a:ext uri="{FF2B5EF4-FFF2-40B4-BE49-F238E27FC236}">
                <a16:creationId xmlns:a16="http://schemas.microsoft.com/office/drawing/2014/main" id="{FCFFE94B-123E-C04C-82CB-EE0C2A59F643}"/>
              </a:ext>
            </a:extLst>
          </p:cNvPr>
          <p:cNvSpPr>
            <a:spLocks noGrp="1"/>
          </p:cNvSpPr>
          <p:nvPr>
            <p:ph type="body" sz="quarter" idx="10" hasCustomPrompt="1"/>
          </p:nvPr>
        </p:nvSpPr>
        <p:spPr>
          <a:xfrm>
            <a:off x="6096000" y="587013"/>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11" name="Picture 10" descr="A close up of a logo&#10;&#10;Description automatically generated">
            <a:extLst>
              <a:ext uri="{FF2B5EF4-FFF2-40B4-BE49-F238E27FC236}">
                <a16:creationId xmlns:a16="http://schemas.microsoft.com/office/drawing/2014/main" id="{A87BEBE7-662D-334D-B3DD-14531AD2BA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192142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F7CC-C050-4C60-B058-4C7B3D4B3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BED1D-D080-4E41-A5F7-31DB32594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94FA6-E91C-4DF7-B84C-6999E4DD56E1}"/>
              </a:ext>
            </a:extLst>
          </p:cNvPr>
          <p:cNvSpPr>
            <a:spLocks noGrp="1"/>
          </p:cNvSpPr>
          <p:nvPr>
            <p:ph type="dt" sz="half" idx="10"/>
          </p:nvPr>
        </p:nvSpPr>
        <p:spPr/>
        <p:txBody>
          <a:bodyPr/>
          <a:lstStyle/>
          <a:p>
            <a:fld id="{29FDED5D-B239-44D2-9974-CC9E5E12F0E3}" type="datetimeFigureOut">
              <a:rPr lang="en-US" smtClean="0"/>
              <a:t>2/10/23</a:t>
            </a:fld>
            <a:endParaRPr lang="en-US"/>
          </a:p>
        </p:txBody>
      </p:sp>
      <p:sp>
        <p:nvSpPr>
          <p:cNvPr id="5" name="Footer Placeholder 4">
            <a:extLst>
              <a:ext uri="{FF2B5EF4-FFF2-40B4-BE49-F238E27FC236}">
                <a16:creationId xmlns:a16="http://schemas.microsoft.com/office/drawing/2014/main" id="{E87B18E2-D048-4A5D-A533-C628F1249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4C3DB-54DE-4C4E-818D-9F446BB53E3B}"/>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311019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3604-BC80-4F5F-BFA0-979B6A59C7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172643-E235-4124-A8B1-0CA665E3C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F778C2-20A8-4E35-9F54-64862D30FB32}"/>
              </a:ext>
            </a:extLst>
          </p:cNvPr>
          <p:cNvSpPr>
            <a:spLocks noGrp="1"/>
          </p:cNvSpPr>
          <p:nvPr>
            <p:ph type="dt" sz="half" idx="10"/>
          </p:nvPr>
        </p:nvSpPr>
        <p:spPr/>
        <p:txBody>
          <a:bodyPr/>
          <a:lstStyle/>
          <a:p>
            <a:fld id="{29FDED5D-B239-44D2-9974-CC9E5E12F0E3}" type="datetimeFigureOut">
              <a:rPr lang="en-US" smtClean="0"/>
              <a:t>2/10/23</a:t>
            </a:fld>
            <a:endParaRPr lang="en-US"/>
          </a:p>
        </p:txBody>
      </p:sp>
      <p:sp>
        <p:nvSpPr>
          <p:cNvPr id="5" name="Footer Placeholder 4">
            <a:extLst>
              <a:ext uri="{FF2B5EF4-FFF2-40B4-BE49-F238E27FC236}">
                <a16:creationId xmlns:a16="http://schemas.microsoft.com/office/drawing/2014/main" id="{858E0964-B3BE-46C3-B696-B933053F5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5D3A6-2637-4C3F-951F-7F1780CE0F74}"/>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407860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AEF9-B65F-4315-945D-18C0756A0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504024-35D9-4D66-90F9-6DEF497C56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B35B30-525D-49A8-AEA3-BFCB064E9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96892B-B2D8-40BA-9D38-B6F6A57AF6FC}"/>
              </a:ext>
            </a:extLst>
          </p:cNvPr>
          <p:cNvSpPr>
            <a:spLocks noGrp="1"/>
          </p:cNvSpPr>
          <p:nvPr>
            <p:ph type="dt" sz="half" idx="10"/>
          </p:nvPr>
        </p:nvSpPr>
        <p:spPr/>
        <p:txBody>
          <a:bodyPr/>
          <a:lstStyle/>
          <a:p>
            <a:fld id="{29FDED5D-B239-44D2-9974-CC9E5E12F0E3}" type="datetimeFigureOut">
              <a:rPr lang="en-US" smtClean="0"/>
              <a:t>2/10/23</a:t>
            </a:fld>
            <a:endParaRPr lang="en-US"/>
          </a:p>
        </p:txBody>
      </p:sp>
      <p:sp>
        <p:nvSpPr>
          <p:cNvPr id="6" name="Footer Placeholder 5">
            <a:extLst>
              <a:ext uri="{FF2B5EF4-FFF2-40B4-BE49-F238E27FC236}">
                <a16:creationId xmlns:a16="http://schemas.microsoft.com/office/drawing/2014/main" id="{DB48900E-D0B6-4975-AADE-C314D7F370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2C76E-6735-45B7-B125-7B3D979A0DDD}"/>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123410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CAB6-BC93-422B-ADD8-559E6C7899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8F51CB-B721-4085-8619-658FE3032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CB236C-DCFC-468F-AD57-EE60A521E3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07E707-01BC-4B49-A775-15C78D9D3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184D52-B59B-4B51-B42B-A2670002C5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371233-2E7E-40E5-B55B-0EEDB2E57130}"/>
              </a:ext>
            </a:extLst>
          </p:cNvPr>
          <p:cNvSpPr>
            <a:spLocks noGrp="1"/>
          </p:cNvSpPr>
          <p:nvPr>
            <p:ph type="dt" sz="half" idx="10"/>
          </p:nvPr>
        </p:nvSpPr>
        <p:spPr/>
        <p:txBody>
          <a:bodyPr/>
          <a:lstStyle/>
          <a:p>
            <a:fld id="{29FDED5D-B239-44D2-9974-CC9E5E12F0E3}" type="datetimeFigureOut">
              <a:rPr lang="en-US" smtClean="0"/>
              <a:t>2/10/23</a:t>
            </a:fld>
            <a:endParaRPr lang="en-US"/>
          </a:p>
        </p:txBody>
      </p:sp>
      <p:sp>
        <p:nvSpPr>
          <p:cNvPr id="8" name="Footer Placeholder 7">
            <a:extLst>
              <a:ext uri="{FF2B5EF4-FFF2-40B4-BE49-F238E27FC236}">
                <a16:creationId xmlns:a16="http://schemas.microsoft.com/office/drawing/2014/main" id="{0CD6FD1C-BFA9-4E67-96BA-8FFD482D2C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25380A-6896-473B-BF05-A858CC017D52}"/>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58257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7C41-FC6B-4E42-A3D3-C0D0555197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A62E24-9C7E-4CDD-8127-64A4E6D0CC41}"/>
              </a:ext>
            </a:extLst>
          </p:cNvPr>
          <p:cNvSpPr>
            <a:spLocks noGrp="1"/>
          </p:cNvSpPr>
          <p:nvPr>
            <p:ph type="dt" sz="half" idx="10"/>
          </p:nvPr>
        </p:nvSpPr>
        <p:spPr/>
        <p:txBody>
          <a:bodyPr/>
          <a:lstStyle/>
          <a:p>
            <a:fld id="{29FDED5D-B239-44D2-9974-CC9E5E12F0E3}" type="datetimeFigureOut">
              <a:rPr lang="en-US" smtClean="0"/>
              <a:t>2/10/23</a:t>
            </a:fld>
            <a:endParaRPr lang="en-US"/>
          </a:p>
        </p:txBody>
      </p:sp>
      <p:sp>
        <p:nvSpPr>
          <p:cNvPr id="4" name="Footer Placeholder 3">
            <a:extLst>
              <a:ext uri="{FF2B5EF4-FFF2-40B4-BE49-F238E27FC236}">
                <a16:creationId xmlns:a16="http://schemas.microsoft.com/office/drawing/2014/main" id="{2B60B101-59C7-4C6B-B655-203795E2C8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34D954-CFFD-4B27-A9C0-D84BA2DECF1E}"/>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301811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DC0628-533C-42D2-A7F2-9F3D7DE329DE}"/>
              </a:ext>
            </a:extLst>
          </p:cNvPr>
          <p:cNvSpPr>
            <a:spLocks noGrp="1"/>
          </p:cNvSpPr>
          <p:nvPr>
            <p:ph type="dt" sz="half" idx="10"/>
          </p:nvPr>
        </p:nvSpPr>
        <p:spPr/>
        <p:txBody>
          <a:bodyPr/>
          <a:lstStyle/>
          <a:p>
            <a:fld id="{29FDED5D-B239-44D2-9974-CC9E5E12F0E3}" type="datetimeFigureOut">
              <a:rPr lang="en-US" smtClean="0"/>
              <a:t>2/10/23</a:t>
            </a:fld>
            <a:endParaRPr lang="en-US"/>
          </a:p>
        </p:txBody>
      </p:sp>
      <p:sp>
        <p:nvSpPr>
          <p:cNvPr id="3" name="Footer Placeholder 2">
            <a:extLst>
              <a:ext uri="{FF2B5EF4-FFF2-40B4-BE49-F238E27FC236}">
                <a16:creationId xmlns:a16="http://schemas.microsoft.com/office/drawing/2014/main" id="{7B72E9F3-8E3E-4614-A8D0-79471A0F66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83021-786C-4690-9122-00CC80EE3344}"/>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68255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7B92-75F6-49F2-9AFB-325094D6B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82B6FA-CE4A-4EEF-A8D5-ACECC8DE0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3F764D-3E0C-455D-9084-3BC71069A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60478-6EA8-46C5-BFAD-028F42C5F709}"/>
              </a:ext>
            </a:extLst>
          </p:cNvPr>
          <p:cNvSpPr>
            <a:spLocks noGrp="1"/>
          </p:cNvSpPr>
          <p:nvPr>
            <p:ph type="dt" sz="half" idx="10"/>
          </p:nvPr>
        </p:nvSpPr>
        <p:spPr/>
        <p:txBody>
          <a:bodyPr/>
          <a:lstStyle/>
          <a:p>
            <a:fld id="{29FDED5D-B239-44D2-9974-CC9E5E12F0E3}" type="datetimeFigureOut">
              <a:rPr lang="en-US" smtClean="0"/>
              <a:t>2/10/23</a:t>
            </a:fld>
            <a:endParaRPr lang="en-US"/>
          </a:p>
        </p:txBody>
      </p:sp>
      <p:sp>
        <p:nvSpPr>
          <p:cNvPr id="6" name="Footer Placeholder 5">
            <a:extLst>
              <a:ext uri="{FF2B5EF4-FFF2-40B4-BE49-F238E27FC236}">
                <a16:creationId xmlns:a16="http://schemas.microsoft.com/office/drawing/2014/main" id="{FFB3931D-64EC-413D-BD59-CD95817AC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170F8-2873-46F7-8D0E-2029D959652C}"/>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76361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97DD8-2E8E-4DAB-8E46-1606F2AB0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1B0D0D-1220-4D58-BB4C-FE4BF6A77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DB1F9D-0899-4A5E-961C-2056EB9DD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10130-20E8-4556-B5D1-A964FA71EBAF}"/>
              </a:ext>
            </a:extLst>
          </p:cNvPr>
          <p:cNvSpPr>
            <a:spLocks noGrp="1"/>
          </p:cNvSpPr>
          <p:nvPr>
            <p:ph type="dt" sz="half" idx="10"/>
          </p:nvPr>
        </p:nvSpPr>
        <p:spPr/>
        <p:txBody>
          <a:bodyPr/>
          <a:lstStyle/>
          <a:p>
            <a:fld id="{29FDED5D-B239-44D2-9974-CC9E5E12F0E3}" type="datetimeFigureOut">
              <a:rPr lang="en-US" smtClean="0"/>
              <a:t>2/10/23</a:t>
            </a:fld>
            <a:endParaRPr lang="en-US"/>
          </a:p>
        </p:txBody>
      </p:sp>
      <p:sp>
        <p:nvSpPr>
          <p:cNvPr id="6" name="Footer Placeholder 5">
            <a:extLst>
              <a:ext uri="{FF2B5EF4-FFF2-40B4-BE49-F238E27FC236}">
                <a16:creationId xmlns:a16="http://schemas.microsoft.com/office/drawing/2014/main" id="{39F7886B-37DF-4B22-A82C-920DE8ED6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5D8D7-4128-413F-9512-C159A1135615}"/>
              </a:ext>
            </a:extLst>
          </p:cNvPr>
          <p:cNvSpPr>
            <a:spLocks noGrp="1"/>
          </p:cNvSpPr>
          <p:nvPr>
            <p:ph type="sldNum" sz="quarter" idx="12"/>
          </p:nvPr>
        </p:nvSpPr>
        <p:spPr/>
        <p:txBody>
          <a:bodyPr/>
          <a:lstStyle/>
          <a:p>
            <a:fld id="{6B2750CE-1273-4685-89E2-5E4B8A7CC8C7}" type="slidenum">
              <a:rPr lang="en-US" smtClean="0"/>
              <a:t>‹#›</a:t>
            </a:fld>
            <a:endParaRPr lang="en-US"/>
          </a:p>
        </p:txBody>
      </p:sp>
    </p:spTree>
    <p:extLst>
      <p:ext uri="{BB962C8B-B14F-4D97-AF65-F5344CB8AC3E}">
        <p14:creationId xmlns:p14="http://schemas.microsoft.com/office/powerpoint/2010/main" val="981709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21F80D-4BF4-4EF5-B835-0A96BBB2F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031380-C854-4A89-B1B7-9161F64A91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408C2-AE19-4727-998D-4EBC2629B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DED5D-B239-44D2-9974-CC9E5E12F0E3}" type="datetimeFigureOut">
              <a:rPr lang="en-US" smtClean="0"/>
              <a:t>2/10/23</a:t>
            </a:fld>
            <a:endParaRPr lang="en-US"/>
          </a:p>
        </p:txBody>
      </p:sp>
      <p:sp>
        <p:nvSpPr>
          <p:cNvPr id="5" name="Footer Placeholder 4">
            <a:extLst>
              <a:ext uri="{FF2B5EF4-FFF2-40B4-BE49-F238E27FC236}">
                <a16:creationId xmlns:a16="http://schemas.microsoft.com/office/drawing/2014/main" id="{16C02265-0642-4814-8866-70ACD16A7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A964FE-A83C-42CA-96AD-10DC72D6FA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750CE-1273-4685-89E2-5E4B8A7CC8C7}" type="slidenum">
              <a:rPr lang="en-US" smtClean="0"/>
              <a:t>‹#›</a:t>
            </a:fld>
            <a:endParaRPr lang="en-US"/>
          </a:p>
        </p:txBody>
      </p:sp>
    </p:spTree>
    <p:extLst>
      <p:ext uri="{BB962C8B-B14F-4D97-AF65-F5344CB8AC3E}">
        <p14:creationId xmlns:p14="http://schemas.microsoft.com/office/powerpoint/2010/main" val="59814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bit.ly/2BnJz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issemination-implementation.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issemination-implementation.org/content/plan.aspx"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re-aim.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re-aim.org/"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emf"/><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coisc3.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hyperlink" Target="https://prismtool.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9.pn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cancercontrol.cancer.gov/is/about" TargetMode="External"/><Relationship Id="rId2" Type="http://schemas.openxmlformats.org/officeDocument/2006/relationships/image" Target="../media/image10.jpg"/><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200/JO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jp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dissemination-implementatio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C7FE1-5943-4D4D-B5F4-DE25D75941DD}"/>
              </a:ext>
            </a:extLst>
          </p:cNvPr>
          <p:cNvSpPr/>
          <p:nvPr/>
        </p:nvSpPr>
        <p:spPr>
          <a:xfrm>
            <a:off x="0" y="0"/>
            <a:ext cx="12191998" cy="6858000"/>
          </a:xfrm>
          <a:prstGeom prst="rect">
            <a:avLst/>
          </a:prstGeom>
          <a:blipFill dpi="0" rotWithShape="1">
            <a:blip r:embed="rId3">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F7BDD8-8641-8841-9B92-E853C2D4F027}"/>
              </a:ext>
            </a:extLst>
          </p:cNvPr>
          <p:cNvSpPr/>
          <p:nvPr/>
        </p:nvSpPr>
        <p:spPr>
          <a:xfrm>
            <a:off x="1" y="1455005"/>
            <a:ext cx="9236763" cy="1443545"/>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2B4D204A-4FCA-0344-A580-1895CAC5DF14}"/>
              </a:ext>
            </a:extLst>
          </p:cNvPr>
          <p:cNvSpPr txBox="1">
            <a:spLocks/>
          </p:cNvSpPr>
          <p:nvPr/>
        </p:nvSpPr>
        <p:spPr>
          <a:xfrm>
            <a:off x="0" y="1435962"/>
            <a:ext cx="9144000" cy="1443545"/>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lumMod val="95000"/>
                  </a:schemeClr>
                </a:solidFill>
                <a:latin typeface="Helvetica" pitchFamily="2" charset="0"/>
              </a:rPr>
              <a:t>The Need For and Key Issues In the Application of Implementation Science in Pharmacy Research and Practice</a:t>
            </a:r>
          </a:p>
        </p:txBody>
      </p:sp>
      <p:sp>
        <p:nvSpPr>
          <p:cNvPr id="6" name="Title 1">
            <a:extLst>
              <a:ext uri="{FF2B5EF4-FFF2-40B4-BE49-F238E27FC236}">
                <a16:creationId xmlns:a16="http://schemas.microsoft.com/office/drawing/2014/main" id="{A3C19C29-F206-A74F-A2B5-7A04A5F61F07}"/>
              </a:ext>
            </a:extLst>
          </p:cNvPr>
          <p:cNvSpPr txBox="1">
            <a:spLocks/>
          </p:cNvSpPr>
          <p:nvPr/>
        </p:nvSpPr>
        <p:spPr>
          <a:xfrm>
            <a:off x="2073898" y="2917593"/>
            <a:ext cx="8302554" cy="3740789"/>
          </a:xfrm>
          <a:prstGeom prst="rect">
            <a:avLst/>
          </a:prstGeom>
          <a:effectLst/>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b="1" dirty="0">
                <a:solidFill>
                  <a:schemeClr val="tx1">
                    <a:lumMod val="75000"/>
                    <a:lumOff val="25000"/>
                  </a:schemeClr>
                </a:solidFill>
                <a:latin typeface="Helvetica" panose="020B0604020202020204" pitchFamily="34" charset="0"/>
                <a:cs typeface="Helvetica" panose="020B0604020202020204" pitchFamily="34" charset="0"/>
              </a:rPr>
              <a:t>Russell E. Glasgow, PhD</a:t>
            </a:r>
          </a:p>
          <a:p>
            <a:pPr algn="r"/>
            <a:endParaRPr lang="en-US" sz="2800" dirty="0">
              <a:solidFill>
                <a:schemeClr val="tx1">
                  <a:lumMod val="75000"/>
                  <a:lumOff val="25000"/>
                </a:schemeClr>
              </a:solidFill>
              <a:latin typeface="Helvetica" panose="020B0604020202020204" pitchFamily="34" charset="0"/>
              <a:cs typeface="Helvetica" panose="020B0604020202020204" pitchFamily="34" charset="0"/>
            </a:endParaRPr>
          </a:p>
          <a:p>
            <a:pPr algn="r"/>
            <a:r>
              <a:rPr lang="en-US" sz="2800" dirty="0">
                <a:solidFill>
                  <a:schemeClr val="tx1">
                    <a:lumMod val="75000"/>
                    <a:lumOff val="25000"/>
                  </a:schemeClr>
                </a:solidFill>
                <a:latin typeface="Helvetica" panose="020B0604020202020204" pitchFamily="34" charset="0"/>
                <a:cs typeface="Helvetica" panose="020B0604020202020204" pitchFamily="34" charset="0"/>
              </a:rPr>
              <a:t>Director, ACCORDS Dissemination And Implementation Science Program</a:t>
            </a:r>
          </a:p>
          <a:p>
            <a:pPr algn="r"/>
            <a:r>
              <a:rPr lang="en-US" sz="2800" dirty="0">
                <a:solidFill>
                  <a:schemeClr val="tx1">
                    <a:lumMod val="75000"/>
                    <a:lumOff val="25000"/>
                  </a:schemeClr>
                </a:solidFill>
                <a:latin typeface="Helvetica" panose="020B0604020202020204" pitchFamily="34" charset="0"/>
                <a:cs typeface="Helvetica" panose="020B0604020202020204" pitchFamily="34" charset="0"/>
              </a:rPr>
              <a:t>University of Colorado, Anschutz Medical Campus</a:t>
            </a:r>
          </a:p>
          <a:p>
            <a:pPr algn="r"/>
            <a:r>
              <a:rPr lang="en-US" sz="2800" u="sng" dirty="0">
                <a:solidFill>
                  <a:schemeClr val="tx1">
                    <a:lumMod val="75000"/>
                    <a:lumOff val="25000"/>
                  </a:schemeClr>
                </a:solidFill>
                <a:latin typeface="Helvetica" panose="020B0604020202020204" pitchFamily="34" charset="0"/>
                <a:cs typeface="Helvetica" panose="020B0604020202020204" pitchFamily="34" charset="0"/>
                <a:hlinkClick r:id="rId4"/>
              </a:rPr>
              <a:t>https://bit.ly/2BnJzuk</a:t>
            </a:r>
            <a:endParaRPr lang="en-US" sz="2800" u="sng" dirty="0">
              <a:solidFill>
                <a:schemeClr val="tx1">
                  <a:lumMod val="75000"/>
                  <a:lumOff val="25000"/>
                </a:schemeClr>
              </a:solidFill>
              <a:latin typeface="Helvetica" panose="020B0604020202020204" pitchFamily="34" charset="0"/>
              <a:cs typeface="Helvetica" panose="020B0604020202020204" pitchFamily="34" charset="0"/>
            </a:endParaRPr>
          </a:p>
          <a:p>
            <a:pPr algn="r"/>
            <a:endParaRPr lang="en-US" sz="2800" i="1" dirty="0">
              <a:solidFill>
                <a:schemeClr val="tx1">
                  <a:lumMod val="75000"/>
                  <a:lumOff val="25000"/>
                </a:schemeClr>
              </a:solidFill>
              <a:latin typeface="Helvetica" panose="020B0604020202020204" pitchFamily="34" charset="0"/>
              <a:cs typeface="Helvetica" panose="020B0604020202020204" pitchFamily="34" charset="0"/>
            </a:endParaRPr>
          </a:p>
          <a:p>
            <a:pPr algn="r"/>
            <a:r>
              <a:rPr lang="en-US" sz="2800" i="1" dirty="0">
                <a:solidFill>
                  <a:schemeClr val="tx1">
                    <a:lumMod val="75000"/>
                    <a:lumOff val="25000"/>
                  </a:schemeClr>
                </a:solidFill>
                <a:latin typeface="Helvetica" panose="020B0604020202020204" pitchFamily="34" charset="0"/>
                <a:cs typeface="Helvetica" panose="020B0604020202020204" pitchFamily="34" charset="0"/>
              </a:rPr>
              <a:t>Acknowledgments: </a:t>
            </a:r>
          </a:p>
          <a:p>
            <a:pPr algn="r"/>
            <a:r>
              <a:rPr lang="en-US" sz="2800" dirty="0">
                <a:solidFill>
                  <a:schemeClr val="tx1">
                    <a:lumMod val="75000"/>
                    <a:lumOff val="25000"/>
                  </a:schemeClr>
                </a:solidFill>
                <a:latin typeface="Helvetica" panose="020B0604020202020204" pitchFamily="34" charset="0"/>
                <a:cs typeface="Helvetica" panose="020B0604020202020204" pitchFamily="34" charset="0"/>
              </a:rPr>
              <a:t>Borsika Rabin, Katy Trinkley, and the great researchers cited throughout this talk</a:t>
            </a:r>
          </a:p>
        </p:txBody>
      </p:sp>
      <p:pic>
        <p:nvPicPr>
          <p:cNvPr id="7" name="Picture 6">
            <a:extLst>
              <a:ext uri="{FF2B5EF4-FFF2-40B4-BE49-F238E27FC236}">
                <a16:creationId xmlns:a16="http://schemas.microsoft.com/office/drawing/2014/main" id="{B255C39D-A820-464D-A297-411ED5D40B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8913" y="1433231"/>
            <a:ext cx="1457737" cy="658406"/>
          </a:xfrm>
          <a:prstGeom prst="rect">
            <a:avLst/>
          </a:prstGeom>
        </p:spPr>
      </p:pic>
      <p:pic>
        <p:nvPicPr>
          <p:cNvPr id="9" name="Picture 8">
            <a:extLst>
              <a:ext uri="{FF2B5EF4-FFF2-40B4-BE49-F238E27FC236}">
                <a16:creationId xmlns:a16="http://schemas.microsoft.com/office/drawing/2014/main" id="{3B23EF3B-FD0C-42BA-A136-F7E8463130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2389" y="199618"/>
            <a:ext cx="3114261" cy="892745"/>
          </a:xfrm>
          <a:prstGeom prst="rect">
            <a:avLst/>
          </a:prstGeom>
        </p:spPr>
      </p:pic>
    </p:spTree>
    <p:extLst>
      <p:ext uri="{BB962C8B-B14F-4D97-AF65-F5344CB8AC3E}">
        <p14:creationId xmlns:p14="http://schemas.microsoft.com/office/powerpoint/2010/main" val="126791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70326" y="2758610"/>
            <a:ext cx="2093156" cy="769441"/>
          </a:xfrm>
          <a:prstGeom prst="rect">
            <a:avLst/>
          </a:prstGeom>
          <a:noFill/>
        </p:spPr>
        <p:txBody>
          <a:bodyPr wrap="square" rtlCol="0">
            <a:spAutoFit/>
          </a:bodyPr>
          <a:lstStyle/>
          <a:p>
            <a:r>
              <a:rPr lang="en-US" sz="2200" b="1" dirty="0">
                <a:solidFill>
                  <a:schemeClr val="bg1"/>
                </a:solidFill>
                <a:latin typeface="Arial" panose="020B0604020202020204" pitchFamily="34" charset="0"/>
                <a:cs typeface="Arial" panose="020B0604020202020204" pitchFamily="34" charset="0"/>
              </a:rPr>
              <a:t>Pragmatic Research</a:t>
            </a:r>
          </a:p>
        </p:txBody>
      </p:sp>
      <p:sp>
        <p:nvSpPr>
          <p:cNvPr id="12" name="TextBox 11">
            <a:extLst>
              <a:ext uri="{FF2B5EF4-FFF2-40B4-BE49-F238E27FC236}">
                <a16:creationId xmlns:a16="http://schemas.microsoft.com/office/drawing/2014/main" id="{40BA726B-9E3E-6A48-9427-71DCCC4355D4}"/>
              </a:ext>
            </a:extLst>
          </p:cNvPr>
          <p:cNvSpPr txBox="1"/>
          <p:nvPr/>
        </p:nvSpPr>
        <p:spPr>
          <a:xfrm>
            <a:off x="993376" y="0"/>
            <a:ext cx="4838510" cy="369332"/>
          </a:xfrm>
          <a:prstGeom prst="rect">
            <a:avLst/>
          </a:prstGeom>
          <a:noFill/>
        </p:spPr>
        <p:txBody>
          <a:bodyPr wrap="square" rtlCol="0">
            <a:spAutoFit/>
          </a:bodyPr>
          <a:lstStyle/>
          <a:p>
            <a:r>
              <a:rPr lang="en-US" dirty="0">
                <a:hlinkClick r:id="rId3"/>
              </a:rPr>
              <a:t>https://dissemination-implementation.org</a:t>
            </a:r>
            <a:r>
              <a:rPr lang="en-US" dirty="0"/>
              <a:t> </a:t>
            </a:r>
          </a:p>
        </p:txBody>
      </p:sp>
      <p:sp>
        <p:nvSpPr>
          <p:cNvPr id="16" name="Rectangle 15">
            <a:extLst>
              <a:ext uri="{FF2B5EF4-FFF2-40B4-BE49-F238E27FC236}">
                <a16:creationId xmlns:a16="http://schemas.microsoft.com/office/drawing/2014/main" id="{5CEF5DC0-6F3A-4785-A3F7-B189904EC2DC}"/>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logo&#10;&#10;Description automatically generated with low confidence">
            <a:extLst>
              <a:ext uri="{FF2B5EF4-FFF2-40B4-BE49-F238E27FC236}">
                <a16:creationId xmlns:a16="http://schemas.microsoft.com/office/drawing/2014/main" id="{33D9A68E-009C-44D5-A051-9C639BB83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pic>
        <p:nvPicPr>
          <p:cNvPr id="3" name="Picture 2">
            <a:extLst>
              <a:ext uri="{FF2B5EF4-FFF2-40B4-BE49-F238E27FC236}">
                <a16:creationId xmlns:a16="http://schemas.microsoft.com/office/drawing/2014/main" id="{B7EF233E-A9CE-46B6-B4CA-18B13193B598}"/>
              </a:ext>
            </a:extLst>
          </p:cNvPr>
          <p:cNvPicPr>
            <a:picLocks noChangeAspect="1"/>
          </p:cNvPicPr>
          <p:nvPr/>
        </p:nvPicPr>
        <p:blipFill>
          <a:blip r:embed="rId5"/>
          <a:stretch>
            <a:fillRect/>
          </a:stretch>
        </p:blipFill>
        <p:spPr>
          <a:xfrm>
            <a:off x="2881745" y="469628"/>
            <a:ext cx="8355998" cy="6322112"/>
          </a:xfrm>
          <a:prstGeom prst="rect">
            <a:avLst/>
          </a:prstGeom>
        </p:spPr>
      </p:pic>
      <p:pic>
        <p:nvPicPr>
          <p:cNvPr id="7" name="Picture 6">
            <a:extLst>
              <a:ext uri="{FF2B5EF4-FFF2-40B4-BE49-F238E27FC236}">
                <a16:creationId xmlns:a16="http://schemas.microsoft.com/office/drawing/2014/main" id="{DCAA5ED5-0ADA-431C-A698-B4BE5EBBFA61}"/>
              </a:ext>
            </a:extLst>
          </p:cNvPr>
          <p:cNvPicPr>
            <a:picLocks noChangeAspect="1"/>
          </p:cNvPicPr>
          <p:nvPr/>
        </p:nvPicPr>
        <p:blipFill>
          <a:blip r:embed="rId6"/>
          <a:stretch>
            <a:fillRect/>
          </a:stretch>
        </p:blipFill>
        <p:spPr>
          <a:xfrm>
            <a:off x="641293" y="1300775"/>
            <a:ext cx="2035569" cy="5490965"/>
          </a:xfrm>
          <a:prstGeom prst="rect">
            <a:avLst/>
          </a:prstGeom>
        </p:spPr>
      </p:pic>
      <p:sp>
        <p:nvSpPr>
          <p:cNvPr id="14" name="TextBox 13">
            <a:extLst>
              <a:ext uri="{FF2B5EF4-FFF2-40B4-BE49-F238E27FC236}">
                <a16:creationId xmlns:a16="http://schemas.microsoft.com/office/drawing/2014/main" id="{7B451394-4E2C-4A4B-948E-0D44493111CC}"/>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1</a:t>
            </a:r>
          </a:p>
        </p:txBody>
      </p:sp>
    </p:spTree>
    <p:extLst>
      <p:ext uri="{BB962C8B-B14F-4D97-AF65-F5344CB8AC3E}">
        <p14:creationId xmlns:p14="http://schemas.microsoft.com/office/powerpoint/2010/main" val="63568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EF5DC0-6F3A-4785-A3F7-B189904EC2DC}"/>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logo&#10;&#10;Description automatically generated with low confidence">
            <a:extLst>
              <a:ext uri="{FF2B5EF4-FFF2-40B4-BE49-F238E27FC236}">
                <a16:creationId xmlns:a16="http://schemas.microsoft.com/office/drawing/2014/main" id="{33D9A68E-009C-44D5-A051-9C639BB83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11" name="object 4">
            <a:extLst>
              <a:ext uri="{FF2B5EF4-FFF2-40B4-BE49-F238E27FC236}">
                <a16:creationId xmlns:a16="http://schemas.microsoft.com/office/drawing/2014/main" id="{4E8BEA28-F3D0-45ED-9A97-25AB32BEDBE0}"/>
              </a:ext>
            </a:extLst>
          </p:cNvPr>
          <p:cNvSpPr txBox="1"/>
          <p:nvPr/>
        </p:nvSpPr>
        <p:spPr>
          <a:xfrm>
            <a:off x="530086" y="6118353"/>
            <a:ext cx="10995769" cy="575959"/>
          </a:xfrm>
          <a:prstGeom prst="rect">
            <a:avLst/>
          </a:prstGeom>
        </p:spPr>
        <p:txBody>
          <a:bodyPr vert="horz" wrap="square" lIns="0" tIns="9049" rIns="0" bIns="0" rtlCol="0">
            <a:spAutoFit/>
          </a:bodyPr>
          <a:lstStyle/>
          <a:p>
            <a:pPr marL="9525">
              <a:spcBef>
                <a:spcPts val="71"/>
              </a:spcBef>
            </a:pPr>
            <a:r>
              <a:rPr lang="en-US" spc="-41" dirty="0">
                <a:latin typeface="Helvetica" panose="020B0604020202020204" pitchFamily="34" charset="0"/>
                <a:cs typeface="Helvetica" panose="020B0604020202020204" pitchFamily="34" charset="0"/>
              </a:rPr>
              <a:t>Adapted from</a:t>
            </a:r>
            <a:r>
              <a:rPr spc="-41" dirty="0">
                <a:latin typeface="Helvetica" panose="020B0604020202020204" pitchFamily="34" charset="0"/>
                <a:cs typeface="Helvetica" panose="020B0604020202020204" pitchFamily="34" charset="0"/>
              </a:rPr>
              <a:t> </a:t>
            </a:r>
            <a:r>
              <a:rPr spc="-8" dirty="0">
                <a:latin typeface="Helvetica" panose="020B0604020202020204" pitchFamily="34" charset="0"/>
                <a:cs typeface="Helvetica" panose="020B0604020202020204" pitchFamily="34" charset="0"/>
              </a:rPr>
              <a:t>Proctor</a:t>
            </a:r>
            <a:r>
              <a:rPr lang="en-US" spc="-8" dirty="0">
                <a:latin typeface="Helvetica" panose="020B0604020202020204" pitchFamily="34" charset="0"/>
                <a:cs typeface="Helvetica" panose="020B0604020202020204" pitchFamily="34" charset="0"/>
              </a:rPr>
              <a:t>,</a:t>
            </a:r>
            <a:r>
              <a:rPr spc="-8" dirty="0">
                <a:latin typeface="Helvetica" panose="020B0604020202020204" pitchFamily="34" charset="0"/>
                <a:cs typeface="Helvetica" panose="020B0604020202020204" pitchFamily="34" charset="0"/>
              </a:rPr>
              <a:t> </a:t>
            </a:r>
            <a:r>
              <a:rPr spc="-153" dirty="0">
                <a:latin typeface="Helvetica" panose="020B0604020202020204" pitchFamily="34" charset="0"/>
                <a:cs typeface="Helvetica" panose="020B0604020202020204" pitchFamily="34" charset="0"/>
              </a:rPr>
              <a:t>EK</a:t>
            </a:r>
            <a:r>
              <a:rPr lang="en-US" spc="-153" dirty="0">
                <a:latin typeface="Helvetica" panose="020B0604020202020204" pitchFamily="34" charset="0"/>
                <a:cs typeface="Helvetica" panose="020B0604020202020204" pitchFamily="34" charset="0"/>
              </a:rPr>
              <a:t>.</a:t>
            </a:r>
            <a:r>
              <a:rPr spc="-153" dirty="0">
                <a:latin typeface="Helvetica" panose="020B0604020202020204" pitchFamily="34" charset="0"/>
                <a:cs typeface="Helvetica" panose="020B0604020202020204" pitchFamily="34" charset="0"/>
              </a:rPr>
              <a:t> </a:t>
            </a:r>
            <a:r>
              <a:rPr lang="en-US" spc="15" dirty="0">
                <a:latin typeface="Helvetica" panose="020B0604020202020204" pitchFamily="34" charset="0"/>
                <a:cs typeface="Helvetica" panose="020B0604020202020204" pitchFamily="34" charset="0"/>
              </a:rPr>
              <a:t>E</a:t>
            </a:r>
            <a:r>
              <a:rPr spc="15" dirty="0">
                <a:latin typeface="Helvetica" panose="020B0604020202020204" pitchFamily="34" charset="0"/>
                <a:cs typeface="Helvetica" panose="020B0604020202020204" pitchFamily="34" charset="0"/>
              </a:rPr>
              <a:t>t</a:t>
            </a:r>
            <a:r>
              <a:rPr lang="en-US" spc="15" dirty="0">
                <a:latin typeface="Helvetica" panose="020B0604020202020204" pitchFamily="34" charset="0"/>
                <a:cs typeface="Helvetica" panose="020B0604020202020204" pitchFamily="34" charset="0"/>
              </a:rPr>
              <a:t>.</a:t>
            </a:r>
            <a:r>
              <a:rPr spc="15" dirty="0">
                <a:latin typeface="Helvetica" panose="020B0604020202020204" pitchFamily="34" charset="0"/>
                <a:cs typeface="Helvetica" panose="020B0604020202020204" pitchFamily="34" charset="0"/>
              </a:rPr>
              <a:t> </a:t>
            </a:r>
            <a:r>
              <a:rPr spc="-38" dirty="0">
                <a:latin typeface="Helvetica" panose="020B0604020202020204" pitchFamily="34" charset="0"/>
                <a:cs typeface="Helvetica" panose="020B0604020202020204" pitchFamily="34" charset="0"/>
              </a:rPr>
              <a:t>al</a:t>
            </a:r>
            <a:r>
              <a:rPr lang="en-US" spc="-38" dirty="0">
                <a:latin typeface="Helvetica" panose="020B0604020202020204" pitchFamily="34" charset="0"/>
                <a:cs typeface="Helvetica" panose="020B0604020202020204" pitchFamily="34" charset="0"/>
              </a:rPr>
              <a:t>.</a:t>
            </a:r>
            <a:r>
              <a:rPr spc="-38" dirty="0">
                <a:latin typeface="Helvetica" panose="020B0604020202020204" pitchFamily="34" charset="0"/>
                <a:cs typeface="Helvetica" panose="020B0604020202020204" pitchFamily="34" charset="0"/>
              </a:rPr>
              <a:t>, </a:t>
            </a:r>
            <a:r>
              <a:rPr i="1" spc="-15" dirty="0">
                <a:latin typeface="Helvetica" panose="020B0604020202020204" pitchFamily="34" charset="0"/>
                <a:cs typeface="Helvetica" panose="020B0604020202020204" pitchFamily="34" charset="0"/>
              </a:rPr>
              <a:t>Adm </a:t>
            </a:r>
            <a:r>
              <a:rPr i="1" spc="-34" dirty="0">
                <a:latin typeface="Helvetica" panose="020B0604020202020204" pitchFamily="34" charset="0"/>
                <a:cs typeface="Helvetica" panose="020B0604020202020204" pitchFamily="34" charset="0"/>
              </a:rPr>
              <a:t>Policy </a:t>
            </a:r>
            <a:r>
              <a:rPr i="1" spc="-15" dirty="0">
                <a:latin typeface="Helvetica" panose="020B0604020202020204" pitchFamily="34" charset="0"/>
                <a:cs typeface="Helvetica" panose="020B0604020202020204" pitchFamily="34" charset="0"/>
              </a:rPr>
              <a:t>Ment </a:t>
            </a:r>
            <a:r>
              <a:rPr i="1" spc="-19" dirty="0">
                <a:latin typeface="Helvetica" panose="020B0604020202020204" pitchFamily="34" charset="0"/>
                <a:cs typeface="Helvetica" panose="020B0604020202020204" pitchFamily="34" charset="0"/>
              </a:rPr>
              <a:t>Health</a:t>
            </a:r>
            <a:r>
              <a:rPr spc="-19" dirty="0">
                <a:latin typeface="Helvetica" panose="020B0604020202020204" pitchFamily="34" charset="0"/>
                <a:cs typeface="Helvetica" panose="020B0604020202020204" pitchFamily="34" charset="0"/>
              </a:rPr>
              <a:t>. </a:t>
            </a:r>
            <a:r>
              <a:rPr spc="-26" dirty="0">
                <a:latin typeface="Helvetica" panose="020B0604020202020204" pitchFamily="34" charset="0"/>
                <a:cs typeface="Helvetica" panose="020B0604020202020204" pitchFamily="34" charset="0"/>
              </a:rPr>
              <a:t>2009 </a:t>
            </a:r>
            <a:r>
              <a:rPr spc="-83" dirty="0">
                <a:latin typeface="Helvetica" panose="020B0604020202020204" pitchFamily="34" charset="0"/>
                <a:cs typeface="Helvetica" panose="020B0604020202020204" pitchFamily="34" charset="0"/>
              </a:rPr>
              <a:t>Jan;</a:t>
            </a:r>
            <a:r>
              <a:rPr spc="-45" dirty="0">
                <a:latin typeface="Helvetica" panose="020B0604020202020204" pitchFamily="34" charset="0"/>
                <a:cs typeface="Helvetica" panose="020B0604020202020204" pitchFamily="34" charset="0"/>
              </a:rPr>
              <a:t> </a:t>
            </a:r>
            <a:r>
              <a:rPr spc="-30" dirty="0">
                <a:latin typeface="Helvetica" panose="020B0604020202020204" pitchFamily="34" charset="0"/>
                <a:cs typeface="Helvetica" panose="020B0604020202020204" pitchFamily="34" charset="0"/>
              </a:rPr>
              <a:t>36(1)</a:t>
            </a:r>
            <a:endParaRPr lang="en-US" spc="-30" dirty="0">
              <a:latin typeface="Helvetica" panose="020B0604020202020204" pitchFamily="34" charset="0"/>
              <a:cs typeface="Helvetica" panose="020B0604020202020204" pitchFamily="34" charset="0"/>
            </a:endParaRPr>
          </a:p>
          <a:p>
            <a:pPr marL="9525">
              <a:spcBef>
                <a:spcPts val="71"/>
              </a:spcBef>
            </a:pPr>
            <a:r>
              <a:rPr lang="en-US" dirty="0">
                <a:latin typeface="Helvetica" panose="020B0604020202020204" pitchFamily="34" charset="0"/>
                <a:cs typeface="Helvetica" panose="020B0604020202020204" pitchFamily="34" charset="0"/>
              </a:rPr>
              <a:t>For Implementation Research Logic Model, see Smith JD, Raffety, Li. 2020 </a:t>
            </a:r>
            <a:r>
              <a:rPr lang="en-US" i="1" dirty="0">
                <a:latin typeface="Helvetica" panose="020B0604020202020204" pitchFamily="34" charset="0"/>
                <a:cs typeface="Helvetica" panose="020B0604020202020204" pitchFamily="34" charset="0"/>
              </a:rPr>
              <a:t>Implementation Science </a:t>
            </a:r>
            <a:r>
              <a:rPr lang="en-US" dirty="0">
                <a:latin typeface="Helvetica" panose="020B0604020202020204" pitchFamily="34" charset="0"/>
                <a:cs typeface="Helvetica" panose="020B0604020202020204" pitchFamily="34" charset="0"/>
              </a:rPr>
              <a:t>15 </a:t>
            </a:r>
          </a:p>
        </p:txBody>
      </p:sp>
      <p:sp>
        <p:nvSpPr>
          <p:cNvPr id="14" name="object 5">
            <a:extLst>
              <a:ext uri="{FF2B5EF4-FFF2-40B4-BE49-F238E27FC236}">
                <a16:creationId xmlns:a16="http://schemas.microsoft.com/office/drawing/2014/main" id="{AC4F6E8B-1428-43D1-98AA-726D2F6E8BFE}"/>
              </a:ext>
            </a:extLst>
          </p:cNvPr>
          <p:cNvSpPr txBox="1">
            <a:spLocks noGrp="1"/>
          </p:cNvSpPr>
          <p:nvPr>
            <p:ph type="title"/>
          </p:nvPr>
        </p:nvSpPr>
        <p:spPr>
          <a:xfrm>
            <a:off x="776929" y="1295703"/>
            <a:ext cx="7855388" cy="378469"/>
          </a:xfrm>
          <a:prstGeom prst="rect">
            <a:avLst/>
          </a:prstGeom>
        </p:spPr>
        <p:txBody>
          <a:bodyPr vert="horz" wrap="square" lIns="0" tIns="9049" rIns="0" bIns="0" rtlCol="0" anchor="b">
            <a:spAutoFit/>
          </a:bodyPr>
          <a:lstStyle/>
          <a:p>
            <a:pPr marL="9525">
              <a:lnSpc>
                <a:spcPct val="100000"/>
              </a:lnSpc>
              <a:spcBef>
                <a:spcPts val="71"/>
              </a:spcBef>
            </a:pPr>
            <a:r>
              <a:rPr sz="2400" spc="-90" dirty="0">
                <a:latin typeface="Helvetica" panose="020B0604020202020204" pitchFamily="34" charset="0"/>
                <a:cs typeface="Helvetica" panose="020B0604020202020204" pitchFamily="34" charset="0"/>
              </a:rPr>
              <a:t>Relating </a:t>
            </a:r>
            <a:r>
              <a:rPr sz="2400" spc="-75" dirty="0">
                <a:latin typeface="Helvetica" panose="020B0604020202020204" pitchFamily="34" charset="0"/>
                <a:cs typeface="Helvetica" panose="020B0604020202020204" pitchFamily="34" charset="0"/>
              </a:rPr>
              <a:t>interventions </a:t>
            </a:r>
            <a:r>
              <a:rPr sz="2400" spc="-23" dirty="0">
                <a:latin typeface="Helvetica" panose="020B0604020202020204" pitchFamily="34" charset="0"/>
                <a:cs typeface="Helvetica" panose="020B0604020202020204" pitchFamily="34" charset="0"/>
              </a:rPr>
              <a:t>&amp; </a:t>
            </a:r>
            <a:r>
              <a:rPr sz="2400" spc="-105" dirty="0">
                <a:latin typeface="Helvetica" panose="020B0604020202020204" pitchFamily="34" charset="0"/>
                <a:cs typeface="Helvetica" panose="020B0604020202020204" pitchFamily="34" charset="0"/>
              </a:rPr>
              <a:t>strategies </a:t>
            </a:r>
            <a:r>
              <a:rPr sz="2400" spc="8" dirty="0">
                <a:latin typeface="Helvetica" panose="020B0604020202020204" pitchFamily="34" charset="0"/>
                <a:cs typeface="Helvetica" panose="020B0604020202020204" pitchFamily="34" charset="0"/>
              </a:rPr>
              <a:t>to</a:t>
            </a:r>
            <a:r>
              <a:rPr sz="2400" spc="341" dirty="0">
                <a:latin typeface="Helvetica" panose="020B0604020202020204" pitchFamily="34" charset="0"/>
                <a:cs typeface="Helvetica" panose="020B0604020202020204" pitchFamily="34" charset="0"/>
              </a:rPr>
              <a:t> </a:t>
            </a:r>
            <a:r>
              <a:rPr sz="2400" spc="-109" dirty="0">
                <a:latin typeface="Helvetica" panose="020B0604020202020204" pitchFamily="34" charset="0"/>
                <a:cs typeface="Helvetica" panose="020B0604020202020204" pitchFamily="34" charset="0"/>
              </a:rPr>
              <a:t>outcomes</a:t>
            </a:r>
            <a:endParaRPr sz="2400" dirty="0">
              <a:latin typeface="Helvetica" panose="020B0604020202020204" pitchFamily="34" charset="0"/>
              <a:cs typeface="Helvetica" panose="020B0604020202020204" pitchFamily="34" charset="0"/>
            </a:endParaRPr>
          </a:p>
        </p:txBody>
      </p:sp>
      <p:sp>
        <p:nvSpPr>
          <p:cNvPr id="15" name="object 6">
            <a:extLst>
              <a:ext uri="{FF2B5EF4-FFF2-40B4-BE49-F238E27FC236}">
                <a16:creationId xmlns:a16="http://schemas.microsoft.com/office/drawing/2014/main" id="{8819016E-CC89-4ED5-B40C-D5D2C57F3F3E}"/>
              </a:ext>
            </a:extLst>
          </p:cNvPr>
          <p:cNvSpPr txBox="1"/>
          <p:nvPr/>
        </p:nvSpPr>
        <p:spPr>
          <a:xfrm>
            <a:off x="782540" y="2978529"/>
            <a:ext cx="2243925" cy="1154162"/>
          </a:xfrm>
          <a:prstGeom prst="rect">
            <a:avLst/>
          </a:prstGeom>
          <a:solidFill>
            <a:srgbClr val="E7E6E6"/>
          </a:solidFill>
        </p:spPr>
        <p:txBody>
          <a:bodyPr vert="horz" wrap="square" lIns="0" tIns="0" rIns="0" bIns="0" rtlCol="0" anchor="ctr">
            <a:noAutofit/>
          </a:bodyPr>
          <a:lstStyle/>
          <a:p>
            <a:pPr marL="333375" marR="328613" algn="ctr"/>
            <a:r>
              <a:rPr sz="1600" spc="-41" dirty="0">
                <a:latin typeface="Helvetica" panose="020B0604020202020204" pitchFamily="34" charset="0"/>
                <a:cs typeface="Helvetica" panose="020B0604020202020204" pitchFamily="34" charset="0"/>
              </a:rPr>
              <a:t>Evi</a:t>
            </a:r>
            <a:r>
              <a:rPr sz="1600" spc="-56" dirty="0">
                <a:latin typeface="Helvetica" panose="020B0604020202020204" pitchFamily="34" charset="0"/>
                <a:cs typeface="Helvetica" panose="020B0604020202020204" pitchFamily="34" charset="0"/>
              </a:rPr>
              <a:t>d</a:t>
            </a:r>
            <a:r>
              <a:rPr sz="1600" spc="-45" dirty="0">
                <a:latin typeface="Helvetica" panose="020B0604020202020204" pitchFamily="34" charset="0"/>
                <a:cs typeface="Helvetica" panose="020B0604020202020204" pitchFamily="34" charset="0"/>
              </a:rPr>
              <a:t>e</a:t>
            </a:r>
            <a:r>
              <a:rPr sz="1600" spc="-23" dirty="0">
                <a:latin typeface="Helvetica" panose="020B0604020202020204" pitchFamily="34" charset="0"/>
                <a:cs typeface="Helvetica" panose="020B0604020202020204" pitchFamily="34" charset="0"/>
              </a:rPr>
              <a:t>n</a:t>
            </a:r>
            <a:r>
              <a:rPr sz="1600" spc="-26" dirty="0">
                <a:latin typeface="Helvetica" panose="020B0604020202020204" pitchFamily="34" charset="0"/>
                <a:cs typeface="Helvetica" panose="020B0604020202020204" pitchFamily="34" charset="0"/>
              </a:rPr>
              <a:t>c</a:t>
            </a:r>
            <a:r>
              <a:rPr sz="1600" spc="-41" dirty="0">
                <a:latin typeface="Helvetica" panose="020B0604020202020204" pitchFamily="34" charset="0"/>
                <a:cs typeface="Helvetica" panose="020B0604020202020204" pitchFamily="34" charset="0"/>
              </a:rPr>
              <a:t>e</a:t>
            </a:r>
            <a:r>
              <a:rPr sz="1600" spc="68" dirty="0">
                <a:latin typeface="Helvetica" panose="020B0604020202020204" pitchFamily="34" charset="0"/>
                <a:cs typeface="Helvetica" panose="020B0604020202020204" pitchFamily="34" charset="0"/>
              </a:rPr>
              <a:t>-</a:t>
            </a:r>
            <a:r>
              <a:rPr sz="1600" spc="-60" dirty="0">
                <a:latin typeface="Helvetica" panose="020B0604020202020204" pitchFamily="34" charset="0"/>
                <a:cs typeface="Helvetica" panose="020B0604020202020204" pitchFamily="34" charset="0"/>
              </a:rPr>
              <a:t>Based  </a:t>
            </a:r>
            <a:r>
              <a:rPr sz="1600" spc="-30" dirty="0">
                <a:latin typeface="Helvetica" panose="020B0604020202020204" pitchFamily="34" charset="0"/>
                <a:cs typeface="Helvetica" panose="020B0604020202020204" pitchFamily="34" charset="0"/>
              </a:rPr>
              <a:t>Practice</a:t>
            </a:r>
            <a:endParaRPr sz="1600" dirty="0">
              <a:latin typeface="Helvetica" panose="020B0604020202020204" pitchFamily="34" charset="0"/>
              <a:cs typeface="Helvetica" panose="020B0604020202020204" pitchFamily="34" charset="0"/>
            </a:endParaRPr>
          </a:p>
          <a:p>
            <a:pPr algn="ctr">
              <a:spcBef>
                <a:spcPts val="4"/>
              </a:spcBef>
            </a:pPr>
            <a:r>
              <a:rPr sz="1600" spc="8" dirty="0">
                <a:latin typeface="Helvetica" panose="020B0604020202020204" pitchFamily="34" charset="0"/>
                <a:cs typeface="Helvetica" panose="020B0604020202020204" pitchFamily="34" charset="0"/>
              </a:rPr>
              <a:t>(“the</a:t>
            </a:r>
            <a:r>
              <a:rPr sz="1600" spc="-8" dirty="0">
                <a:latin typeface="Helvetica" panose="020B0604020202020204" pitchFamily="34" charset="0"/>
                <a:cs typeface="Helvetica" panose="020B0604020202020204" pitchFamily="34" charset="0"/>
              </a:rPr>
              <a:t> </a:t>
            </a:r>
            <a:r>
              <a:rPr sz="1600" spc="19" dirty="0">
                <a:latin typeface="Helvetica" panose="020B0604020202020204" pitchFamily="34" charset="0"/>
                <a:cs typeface="Helvetica" panose="020B0604020202020204" pitchFamily="34" charset="0"/>
              </a:rPr>
              <a:t>thing”)</a:t>
            </a:r>
            <a:endParaRPr sz="1600" dirty="0">
              <a:latin typeface="Helvetica" panose="020B0604020202020204" pitchFamily="34" charset="0"/>
              <a:cs typeface="Helvetica" panose="020B0604020202020204" pitchFamily="34" charset="0"/>
            </a:endParaRPr>
          </a:p>
        </p:txBody>
      </p:sp>
      <p:sp>
        <p:nvSpPr>
          <p:cNvPr id="17" name="object 7">
            <a:extLst>
              <a:ext uri="{FF2B5EF4-FFF2-40B4-BE49-F238E27FC236}">
                <a16:creationId xmlns:a16="http://schemas.microsoft.com/office/drawing/2014/main" id="{5D77CED0-3415-4EDD-AB17-96DD388C9BAB}"/>
              </a:ext>
            </a:extLst>
          </p:cNvPr>
          <p:cNvSpPr txBox="1"/>
          <p:nvPr/>
        </p:nvSpPr>
        <p:spPr>
          <a:xfrm>
            <a:off x="3554773" y="2981460"/>
            <a:ext cx="2653805" cy="2426881"/>
          </a:xfrm>
          <a:prstGeom prst="rect">
            <a:avLst/>
          </a:prstGeom>
          <a:solidFill>
            <a:srgbClr val="E7E6E6">
              <a:alpha val="65097"/>
            </a:srgbClr>
          </a:solidFill>
        </p:spPr>
        <p:txBody>
          <a:bodyPr vert="horz" wrap="square" lIns="0" tIns="2858" rIns="0" bIns="0" rtlCol="0" anchor="ctr">
            <a:noAutofit/>
          </a:bodyPr>
          <a:lstStyle/>
          <a:p>
            <a:pPr marL="182880" marR="172878" algn="ctr">
              <a:lnSpc>
                <a:spcPct val="125099"/>
              </a:lnSpc>
            </a:pPr>
            <a:r>
              <a:rPr sz="1600" spc="-53" dirty="0">
                <a:latin typeface="Helvetica" panose="020B0604020202020204" pitchFamily="34" charset="0"/>
                <a:cs typeface="Helvetica" panose="020B0604020202020204" pitchFamily="34" charset="0"/>
              </a:rPr>
              <a:t>Systems </a:t>
            </a:r>
            <a:r>
              <a:rPr sz="1600" spc="-26" dirty="0">
                <a:latin typeface="Helvetica" panose="020B0604020202020204" pitchFamily="34" charset="0"/>
                <a:cs typeface="Helvetica" panose="020B0604020202020204" pitchFamily="34" charset="0"/>
              </a:rPr>
              <a:t>| </a:t>
            </a:r>
            <a:r>
              <a:rPr sz="1600" spc="-8" dirty="0">
                <a:latin typeface="Helvetica" panose="020B0604020202020204" pitchFamily="34" charset="0"/>
                <a:cs typeface="Helvetica" panose="020B0604020202020204" pitchFamily="34" charset="0"/>
              </a:rPr>
              <a:t>Environment  Organizational  </a:t>
            </a:r>
            <a:r>
              <a:rPr sz="1600" spc="-4" dirty="0">
                <a:latin typeface="Helvetica" panose="020B0604020202020204" pitchFamily="34" charset="0"/>
                <a:cs typeface="Helvetica" panose="020B0604020202020204" pitchFamily="34" charset="0"/>
              </a:rPr>
              <a:t>Group/Learning  </a:t>
            </a:r>
            <a:r>
              <a:rPr sz="1600" spc="-15" dirty="0">
                <a:latin typeface="Helvetica" panose="020B0604020202020204" pitchFamily="34" charset="0"/>
                <a:cs typeface="Helvetica" panose="020B0604020202020204" pitchFamily="34" charset="0"/>
              </a:rPr>
              <a:t>Supervision</a:t>
            </a:r>
            <a:endParaRPr sz="1600" dirty="0">
              <a:latin typeface="Helvetica" panose="020B0604020202020204" pitchFamily="34" charset="0"/>
              <a:cs typeface="Helvetica" panose="020B0604020202020204" pitchFamily="34" charset="0"/>
            </a:endParaRPr>
          </a:p>
          <a:p>
            <a:pPr marL="182880" marR="212884" indent="1429" algn="ctr"/>
            <a:r>
              <a:rPr sz="1600" spc="4" dirty="0">
                <a:latin typeface="Helvetica" panose="020B0604020202020204" pitchFamily="34" charset="0"/>
                <a:cs typeface="Helvetica" panose="020B0604020202020204" pitchFamily="34" charset="0"/>
              </a:rPr>
              <a:t>Individual  </a:t>
            </a:r>
            <a:r>
              <a:rPr sz="1600" spc="-139" dirty="0">
                <a:latin typeface="Helvetica" panose="020B0604020202020204" pitchFamily="34" charset="0"/>
                <a:cs typeface="Helvetica" panose="020B0604020202020204" pitchFamily="34" charset="0"/>
              </a:rPr>
              <a:t>P</a:t>
            </a:r>
            <a:r>
              <a:rPr sz="1600" spc="-8" dirty="0">
                <a:latin typeface="Helvetica" panose="020B0604020202020204" pitchFamily="34" charset="0"/>
                <a:cs typeface="Helvetica" panose="020B0604020202020204" pitchFamily="34" charset="0"/>
              </a:rPr>
              <a:t>r</a:t>
            </a:r>
            <a:r>
              <a:rPr sz="1600" spc="8" dirty="0">
                <a:latin typeface="Helvetica" panose="020B0604020202020204" pitchFamily="34" charset="0"/>
                <a:cs typeface="Helvetica" panose="020B0604020202020204" pitchFamily="34" charset="0"/>
              </a:rPr>
              <a:t>ovider</a:t>
            </a:r>
            <a:r>
              <a:rPr sz="1600" spc="-26" dirty="0">
                <a:latin typeface="Helvetica" panose="020B0604020202020204" pitchFamily="34" charset="0"/>
                <a:cs typeface="Helvetica" panose="020B0604020202020204" pitchFamily="34" charset="0"/>
              </a:rPr>
              <a:t>s/</a:t>
            </a:r>
            <a:r>
              <a:rPr sz="1600" spc="-49" dirty="0">
                <a:latin typeface="Helvetica" panose="020B0604020202020204" pitchFamily="34" charset="0"/>
                <a:cs typeface="Helvetica" panose="020B0604020202020204" pitchFamily="34" charset="0"/>
              </a:rPr>
              <a:t>C</a:t>
            </a:r>
            <a:r>
              <a:rPr sz="1600" spc="-19" dirty="0">
                <a:latin typeface="Helvetica" panose="020B0604020202020204" pitchFamily="34" charset="0"/>
                <a:cs typeface="Helvetica" panose="020B0604020202020204" pitchFamily="34" charset="0"/>
              </a:rPr>
              <a:t>on</a:t>
            </a:r>
            <a:r>
              <a:rPr sz="1600" spc="-23" dirty="0">
                <a:latin typeface="Helvetica" panose="020B0604020202020204" pitchFamily="34" charset="0"/>
                <a:cs typeface="Helvetica" panose="020B0604020202020204" pitchFamily="34" charset="0"/>
              </a:rPr>
              <a:t>s</a:t>
            </a:r>
            <a:r>
              <a:rPr sz="1600" dirty="0">
                <a:latin typeface="Helvetica" panose="020B0604020202020204" pitchFamily="34" charset="0"/>
                <a:cs typeface="Helvetica" panose="020B0604020202020204" pitchFamily="34" charset="0"/>
              </a:rPr>
              <a:t>um</a:t>
            </a:r>
            <a:r>
              <a:rPr sz="1600" spc="4" dirty="0">
                <a:latin typeface="Helvetica" panose="020B0604020202020204" pitchFamily="34" charset="0"/>
                <a:cs typeface="Helvetica" panose="020B0604020202020204" pitchFamily="34" charset="0"/>
              </a:rPr>
              <a:t>e</a:t>
            </a:r>
            <a:r>
              <a:rPr sz="1600" spc="19" dirty="0">
                <a:latin typeface="Helvetica" panose="020B0604020202020204" pitchFamily="34" charset="0"/>
                <a:cs typeface="Helvetica" panose="020B0604020202020204" pitchFamily="34" charset="0"/>
              </a:rPr>
              <a:t>r</a:t>
            </a:r>
            <a:r>
              <a:rPr sz="1600" spc="-94" dirty="0">
                <a:latin typeface="Helvetica" panose="020B0604020202020204" pitchFamily="34" charset="0"/>
                <a:cs typeface="Helvetica" panose="020B0604020202020204" pitchFamily="34" charset="0"/>
              </a:rPr>
              <a:t>s</a:t>
            </a:r>
            <a:endParaRPr lang="en-US" sz="1600" spc="-94" dirty="0">
              <a:latin typeface="Helvetica" panose="020B0604020202020204" pitchFamily="34" charset="0"/>
              <a:cs typeface="Helvetica" panose="020B0604020202020204" pitchFamily="34" charset="0"/>
            </a:endParaRPr>
          </a:p>
          <a:p>
            <a:pPr marL="182880" marR="212884" indent="1429" algn="ctr"/>
            <a:r>
              <a:rPr lang="en-US" sz="1600" dirty="0">
                <a:latin typeface="Helvetica" panose="020B0604020202020204" pitchFamily="34" charset="0"/>
                <a:cs typeface="Helvetica" panose="020B0604020202020204" pitchFamily="34" charset="0"/>
              </a:rPr>
              <a:t>(‘the how”)</a:t>
            </a:r>
            <a:endParaRPr sz="1600" dirty="0">
              <a:latin typeface="Helvetica" panose="020B0604020202020204" pitchFamily="34" charset="0"/>
              <a:cs typeface="Helvetica" panose="020B0604020202020204" pitchFamily="34" charset="0"/>
            </a:endParaRPr>
          </a:p>
        </p:txBody>
      </p:sp>
      <p:sp>
        <p:nvSpPr>
          <p:cNvPr id="27" name="object 17">
            <a:extLst>
              <a:ext uri="{FF2B5EF4-FFF2-40B4-BE49-F238E27FC236}">
                <a16:creationId xmlns:a16="http://schemas.microsoft.com/office/drawing/2014/main" id="{66852781-C8F4-4DD0-AA79-157FF70B9906}"/>
              </a:ext>
            </a:extLst>
          </p:cNvPr>
          <p:cNvSpPr txBox="1">
            <a:spLocks/>
          </p:cNvSpPr>
          <p:nvPr/>
        </p:nvSpPr>
        <p:spPr>
          <a:xfrm>
            <a:off x="776929" y="2017050"/>
            <a:ext cx="2249537" cy="640080"/>
          </a:xfrm>
          <a:prstGeom prst="rect">
            <a:avLst/>
          </a:prstGeom>
          <a:solidFill>
            <a:srgbClr val="44536A">
              <a:alpha val="30195"/>
            </a:srgbClr>
          </a:solidFill>
          <a:ln w="28575">
            <a:solidFill>
              <a:srgbClr val="4471C4"/>
            </a:solidFill>
          </a:ln>
        </p:spPr>
        <p:txBody>
          <a:bodyPr vert="horz" wrap="square" lIns="0" tIns="1905" rIns="0" bIns="0" rtlCol="0" anchor="ctr">
            <a:noAutofit/>
          </a:bodyPr>
          <a:lstStyle/>
          <a:p>
            <a:pPr marL="274320" marR="175736" indent="-96203" algn="ctr"/>
            <a:r>
              <a:rPr sz="1600" b="1" spc="-8" dirty="0">
                <a:latin typeface="Helvetica" panose="020B0604020202020204" pitchFamily="34" charset="0"/>
                <a:cs typeface="Helvetica" panose="020B0604020202020204" pitchFamily="34" charset="0"/>
              </a:rPr>
              <a:t>I</a:t>
            </a:r>
            <a:r>
              <a:rPr sz="1600" b="1" spc="-11" dirty="0">
                <a:latin typeface="Helvetica" panose="020B0604020202020204" pitchFamily="34" charset="0"/>
                <a:cs typeface="Helvetica" panose="020B0604020202020204" pitchFamily="34" charset="0"/>
              </a:rPr>
              <a:t>n</a:t>
            </a:r>
            <a:r>
              <a:rPr sz="1600" b="1" spc="26" dirty="0">
                <a:latin typeface="Helvetica" panose="020B0604020202020204" pitchFamily="34" charset="0"/>
                <a:cs typeface="Helvetica" panose="020B0604020202020204" pitchFamily="34" charset="0"/>
              </a:rPr>
              <a:t>t</a:t>
            </a:r>
            <a:r>
              <a:rPr sz="1600" b="1" spc="-41" dirty="0">
                <a:latin typeface="Helvetica" panose="020B0604020202020204" pitchFamily="34" charset="0"/>
                <a:cs typeface="Helvetica" panose="020B0604020202020204" pitchFamily="34" charset="0"/>
              </a:rPr>
              <a:t>e</a:t>
            </a:r>
            <a:r>
              <a:rPr sz="1600" b="1" spc="34" dirty="0">
                <a:latin typeface="Helvetica" panose="020B0604020202020204" pitchFamily="34" charset="0"/>
                <a:cs typeface="Helvetica" panose="020B0604020202020204" pitchFamily="34" charset="0"/>
              </a:rPr>
              <a:t>r</a:t>
            </a:r>
            <a:r>
              <a:rPr sz="1600" b="1" spc="-79" dirty="0">
                <a:latin typeface="Helvetica" panose="020B0604020202020204" pitchFamily="34" charset="0"/>
                <a:cs typeface="Helvetica" panose="020B0604020202020204" pitchFamily="34" charset="0"/>
              </a:rPr>
              <a:t>v</a:t>
            </a:r>
            <a:r>
              <a:rPr sz="1600" b="1" spc="-38" dirty="0">
                <a:latin typeface="Helvetica" panose="020B0604020202020204" pitchFamily="34" charset="0"/>
                <a:cs typeface="Helvetica" panose="020B0604020202020204" pitchFamily="34" charset="0"/>
              </a:rPr>
              <a:t>e</a:t>
            </a:r>
            <a:r>
              <a:rPr sz="1600" b="1" spc="-34" dirty="0">
                <a:latin typeface="Helvetica" panose="020B0604020202020204" pitchFamily="34" charset="0"/>
                <a:cs typeface="Helvetica" panose="020B0604020202020204" pitchFamily="34" charset="0"/>
              </a:rPr>
              <a:t>n</a:t>
            </a:r>
            <a:r>
              <a:rPr sz="1600" b="1" spc="-15" dirty="0">
                <a:latin typeface="Helvetica" panose="020B0604020202020204" pitchFamily="34" charset="0"/>
                <a:cs typeface="Helvetica" panose="020B0604020202020204" pitchFamily="34" charset="0"/>
              </a:rPr>
              <a:t>tion</a:t>
            </a:r>
            <a:endParaRPr lang="en-US" sz="1600" b="1" spc="-15" dirty="0">
              <a:latin typeface="Helvetica" panose="020B0604020202020204" pitchFamily="34" charset="0"/>
              <a:cs typeface="Helvetica" panose="020B0604020202020204" pitchFamily="34" charset="0"/>
            </a:endParaRPr>
          </a:p>
          <a:p>
            <a:pPr marL="274320" marR="175736" indent="-96203" algn="ctr"/>
            <a:r>
              <a:rPr sz="1600" b="1" spc="-53" dirty="0">
                <a:latin typeface="Helvetica" panose="020B0604020202020204" pitchFamily="34" charset="0"/>
                <a:cs typeface="Helvetica" panose="020B0604020202020204" pitchFamily="34" charset="0"/>
              </a:rPr>
              <a:t>Strategies</a:t>
            </a:r>
            <a:endParaRPr sz="1600" dirty="0">
              <a:latin typeface="Helvetica" panose="020B0604020202020204" pitchFamily="34" charset="0"/>
              <a:cs typeface="Helvetica" panose="020B0604020202020204" pitchFamily="34" charset="0"/>
            </a:endParaRPr>
          </a:p>
        </p:txBody>
      </p:sp>
      <p:sp>
        <p:nvSpPr>
          <p:cNvPr id="28" name="object 18">
            <a:extLst>
              <a:ext uri="{FF2B5EF4-FFF2-40B4-BE49-F238E27FC236}">
                <a16:creationId xmlns:a16="http://schemas.microsoft.com/office/drawing/2014/main" id="{C642000A-6176-4289-A23C-78338F77D48F}"/>
              </a:ext>
            </a:extLst>
          </p:cNvPr>
          <p:cNvSpPr txBox="1"/>
          <p:nvPr/>
        </p:nvSpPr>
        <p:spPr>
          <a:xfrm>
            <a:off x="3554773" y="2017049"/>
            <a:ext cx="2653803" cy="640081"/>
          </a:xfrm>
          <a:prstGeom prst="rect">
            <a:avLst/>
          </a:prstGeom>
          <a:solidFill>
            <a:srgbClr val="44536A">
              <a:alpha val="30195"/>
            </a:srgbClr>
          </a:solidFill>
          <a:ln w="28575">
            <a:solidFill>
              <a:srgbClr val="4471C4"/>
            </a:solidFill>
          </a:ln>
        </p:spPr>
        <p:txBody>
          <a:bodyPr vert="horz" wrap="square" lIns="0" tIns="1905" rIns="0" bIns="0" rtlCol="0" anchor="ctr">
            <a:noAutofit/>
          </a:bodyPr>
          <a:lstStyle/>
          <a:p>
            <a:pPr marL="274320" marR="304324" algn="ctr"/>
            <a:r>
              <a:rPr sz="1600" b="1" spc="-15" dirty="0">
                <a:latin typeface="Helvetica" panose="020B0604020202020204" pitchFamily="34" charset="0"/>
                <a:cs typeface="Helvetica" panose="020B0604020202020204" pitchFamily="34" charset="0"/>
              </a:rPr>
              <a:t>Impleme</a:t>
            </a:r>
            <a:r>
              <a:rPr sz="1600" b="1" spc="-38" dirty="0">
                <a:latin typeface="Helvetica" panose="020B0604020202020204" pitchFamily="34" charset="0"/>
                <a:cs typeface="Helvetica" panose="020B0604020202020204" pitchFamily="34" charset="0"/>
              </a:rPr>
              <a:t>n</a:t>
            </a:r>
            <a:r>
              <a:rPr sz="1600" b="1" spc="-8" dirty="0">
                <a:latin typeface="Helvetica" panose="020B0604020202020204" pitchFamily="34" charset="0"/>
                <a:cs typeface="Helvetica" panose="020B0604020202020204" pitchFamily="34" charset="0"/>
              </a:rPr>
              <a:t>t</a:t>
            </a:r>
            <a:r>
              <a:rPr sz="1600" b="1" spc="-15" dirty="0">
                <a:latin typeface="Helvetica" panose="020B0604020202020204" pitchFamily="34" charset="0"/>
                <a:cs typeface="Helvetica" panose="020B0604020202020204" pitchFamily="34" charset="0"/>
              </a:rPr>
              <a:t>atio</a:t>
            </a:r>
            <a:r>
              <a:rPr lang="en-US" sz="1600" b="1" spc="-15" dirty="0">
                <a:latin typeface="Helvetica" panose="020B0604020202020204" pitchFamily="34" charset="0"/>
                <a:cs typeface="Helvetica" panose="020B0604020202020204" pitchFamily="34" charset="0"/>
              </a:rPr>
              <a:t>n</a:t>
            </a:r>
          </a:p>
          <a:p>
            <a:pPr marL="274320" marR="304324" algn="ctr"/>
            <a:r>
              <a:rPr sz="1600" b="1" spc="-53" dirty="0">
                <a:latin typeface="Helvetica" panose="020B0604020202020204" pitchFamily="34" charset="0"/>
                <a:cs typeface="Helvetica" panose="020B0604020202020204" pitchFamily="34" charset="0"/>
              </a:rPr>
              <a:t>Strategies</a:t>
            </a:r>
            <a:endParaRPr sz="1600" dirty="0">
              <a:latin typeface="Helvetica" panose="020B0604020202020204" pitchFamily="34" charset="0"/>
              <a:cs typeface="Helvetica" panose="020B0604020202020204" pitchFamily="34" charset="0"/>
            </a:endParaRPr>
          </a:p>
        </p:txBody>
      </p:sp>
      <p:sp>
        <p:nvSpPr>
          <p:cNvPr id="32" name="Title 7">
            <a:extLst>
              <a:ext uri="{FF2B5EF4-FFF2-40B4-BE49-F238E27FC236}">
                <a16:creationId xmlns:a16="http://schemas.microsoft.com/office/drawing/2014/main" id="{03D9A12C-DECE-4C1A-AEC8-763C62FE916C}"/>
              </a:ext>
            </a:extLst>
          </p:cNvPr>
          <p:cNvSpPr txBox="1">
            <a:spLocks/>
          </p:cNvSpPr>
          <p:nvPr/>
        </p:nvSpPr>
        <p:spPr>
          <a:xfrm>
            <a:off x="530087" y="2"/>
            <a:ext cx="113173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Helvetica" panose="020B0604020202020204" pitchFamily="34" charset="0"/>
                <a:cs typeface="Helvetica" panose="020B0604020202020204" pitchFamily="34" charset="0"/>
              </a:rPr>
              <a:t>Implementation Logic Models</a:t>
            </a:r>
          </a:p>
        </p:txBody>
      </p:sp>
      <p:graphicFrame>
        <p:nvGraphicFramePr>
          <p:cNvPr id="5" name="Table 4">
            <a:extLst>
              <a:ext uri="{FF2B5EF4-FFF2-40B4-BE49-F238E27FC236}">
                <a16:creationId xmlns:a16="http://schemas.microsoft.com/office/drawing/2014/main" id="{9B88987A-599B-44B7-9BDF-CE93739C1575}"/>
              </a:ext>
            </a:extLst>
          </p:cNvPr>
          <p:cNvGraphicFramePr>
            <a:graphicFrameLocks noGrp="1"/>
          </p:cNvGraphicFramePr>
          <p:nvPr>
            <p:extLst>
              <p:ext uri="{D42A27DB-BD31-4B8C-83A1-F6EECF244321}">
                <p14:modId xmlns:p14="http://schemas.microsoft.com/office/powerpoint/2010/main" val="3561525798"/>
              </p:ext>
            </p:extLst>
          </p:nvPr>
        </p:nvGraphicFramePr>
        <p:xfrm>
          <a:off x="6736883" y="2017049"/>
          <a:ext cx="5121132" cy="3929727"/>
        </p:xfrm>
        <a:graphic>
          <a:graphicData uri="http://schemas.openxmlformats.org/drawingml/2006/table">
            <a:tbl>
              <a:tblPr/>
              <a:tblGrid>
                <a:gridCol w="1707044">
                  <a:extLst>
                    <a:ext uri="{9D8B030D-6E8A-4147-A177-3AD203B41FA5}">
                      <a16:colId xmlns:a16="http://schemas.microsoft.com/office/drawing/2014/main" val="2617166961"/>
                    </a:ext>
                  </a:extLst>
                </a:gridCol>
                <a:gridCol w="1707044">
                  <a:extLst>
                    <a:ext uri="{9D8B030D-6E8A-4147-A177-3AD203B41FA5}">
                      <a16:colId xmlns:a16="http://schemas.microsoft.com/office/drawing/2014/main" val="1564340009"/>
                    </a:ext>
                  </a:extLst>
                </a:gridCol>
                <a:gridCol w="1707044">
                  <a:extLst>
                    <a:ext uri="{9D8B030D-6E8A-4147-A177-3AD203B41FA5}">
                      <a16:colId xmlns:a16="http://schemas.microsoft.com/office/drawing/2014/main" val="3620060520"/>
                    </a:ext>
                  </a:extLst>
                </a:gridCol>
              </a:tblGrid>
              <a:tr h="256077">
                <a:tc gridSpan="3">
                  <a:txBody>
                    <a:bodyPr/>
                    <a:lstStyle/>
                    <a:p>
                      <a:pPr algn="ctr"/>
                      <a:r>
                        <a:rPr lang="en-US" sz="1600" b="1" dirty="0">
                          <a:latin typeface="Helvetica" panose="020B0604020202020204" pitchFamily="34" charset="0"/>
                          <a:cs typeface="Helvetica" panose="020B0604020202020204" pitchFamily="34" charset="0"/>
                        </a:rPr>
                        <a:t>Outcomes</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mpd="sng">
                      <a:noFill/>
                      <a:prstDash val="solid"/>
                    </a:lnB>
                    <a:lnTlToBr w="12700" cmpd="sng">
                      <a:noFill/>
                      <a:prstDash val="solid"/>
                    </a:lnTlToBr>
                    <a:lnBlToTr w="12700" cmpd="sng">
                      <a:noFill/>
                      <a:prstDash val="solid"/>
                    </a:lnBlToTr>
                    <a:solidFill>
                      <a:srgbClr val="C7CBD2"/>
                    </a:solidFill>
                  </a:tcPr>
                </a:tc>
                <a:tc hMerge="1">
                  <a:txBody>
                    <a:bodyPr/>
                    <a:lstStyle/>
                    <a:p>
                      <a:pPr algn="ctr"/>
                      <a:endParaRPr lang="en-US" dirty="0"/>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mpd="sng">
                      <a:noFill/>
                      <a:prstDash val="solid"/>
                    </a:lnB>
                    <a:lnTlToBr w="12700" cmpd="sng">
                      <a:noFill/>
                      <a:prstDash val="solid"/>
                    </a:lnTlToBr>
                    <a:lnBlToTr w="12700" cmpd="sng">
                      <a:noFill/>
                      <a:prstDash val="solid"/>
                    </a:lnBlToTr>
                  </a:tcPr>
                </a:tc>
                <a:tc hMerge="1">
                  <a:txBody>
                    <a:bodyPr/>
                    <a:lstStyle/>
                    <a:p>
                      <a:pPr algn="ctr"/>
                      <a:endParaRPr lang="en-US" dirty="0"/>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06320219"/>
                  </a:ext>
                </a:extLst>
              </a:tr>
              <a:tr h="317758">
                <a:tc>
                  <a:txBody>
                    <a:bodyPr/>
                    <a:lstStyle/>
                    <a:p>
                      <a:pPr algn="ctr"/>
                      <a:endParaRPr lang="en-US" sz="1600" dirty="0">
                        <a:latin typeface="Helvetica" panose="020B0604020202020204" pitchFamily="34" charset="0"/>
                        <a:cs typeface="Helvetica" panose="020B0604020202020204" pitchFamily="34" charset="0"/>
                      </a:endParaRPr>
                    </a:p>
                  </a:txBody>
                  <a:tcPr anchor="ctr">
                    <a:lnL w="28575" cap="flat" cmpd="sng" algn="ctr">
                      <a:solidFill>
                        <a:srgbClr val="0070C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mpd="sng">
                      <a:noFill/>
                      <a:prstDash val="solid"/>
                    </a:lnB>
                    <a:lnTlToBr w="12700" cmpd="sng">
                      <a:noFill/>
                      <a:prstDash val="solid"/>
                    </a:lnTlToBr>
                    <a:lnBlToTr w="12700" cmpd="sng">
                      <a:noFill/>
                      <a:prstDash val="solid"/>
                    </a:lnBlToTr>
                  </a:tcPr>
                </a:tc>
                <a:tc>
                  <a:txBody>
                    <a:bodyPr/>
                    <a:lstStyle/>
                    <a:p>
                      <a:pPr algn="ctr"/>
                      <a:endParaRPr lang="en-US" sz="1600" dirty="0">
                        <a:latin typeface="Helvetica" panose="020B0604020202020204" pitchFamily="34" charset="0"/>
                        <a:cs typeface="Helvetica"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mpd="sng">
                      <a:noFill/>
                      <a:prstDash val="solid"/>
                    </a:lnB>
                    <a:lnTlToBr w="12700" cmpd="sng">
                      <a:noFill/>
                      <a:prstDash val="solid"/>
                    </a:lnTlToBr>
                    <a:lnBlToTr w="12700" cmpd="sng">
                      <a:noFill/>
                      <a:prstDash val="solid"/>
                    </a:lnBlToTr>
                  </a:tcPr>
                </a:tc>
                <a:tc>
                  <a:txBody>
                    <a:bodyPr/>
                    <a:lstStyle/>
                    <a:p>
                      <a:pPr algn="ctr"/>
                      <a:endParaRPr lang="en-US" sz="1600" dirty="0">
                        <a:latin typeface="Helvetica" panose="020B0604020202020204" pitchFamily="34" charset="0"/>
                        <a:cs typeface="Helvetica" panose="020B0604020202020204" pitchFamily="34" charset="0"/>
                      </a:endParaRPr>
                    </a:p>
                  </a:txBody>
                  <a:tcPr anchor="ctr">
                    <a:lnL w="28575" cap="flat" cmpd="sng" algn="ctr">
                      <a:no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noFill/>
                      <a:prstDash val="solid"/>
                      <a:round/>
                      <a:headEnd type="none" w="med" len="med"/>
                      <a:tailEnd type="none" w="med" len="med"/>
                    </a:lnT>
                    <a:lnB w="28575"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73942104"/>
                  </a:ext>
                </a:extLst>
              </a:tr>
              <a:tr h="5488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Implementation Outcomes</a:t>
                      </a:r>
                    </a:p>
                  </a:txBody>
                  <a:tcPr anchor="ctr">
                    <a:lnL w="28575" cap="flat" cmpd="sng" algn="ctr">
                      <a:solidFill>
                        <a:srgbClr val="0070C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7CBD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Service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Outcomes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7CBD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Client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Outcomes</a:t>
                      </a:r>
                    </a:p>
                  </a:txBody>
                  <a:tcPr anchor="ctr">
                    <a:lnL w="28575" cap="flat" cmpd="sng" algn="ctr">
                      <a:no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7CBD2"/>
                    </a:solidFill>
                  </a:tcPr>
                </a:tc>
                <a:extLst>
                  <a:ext uri="{0D108BD9-81ED-4DB2-BD59-A6C34878D82A}">
                    <a16:rowId xmlns:a16="http://schemas.microsoft.com/office/drawing/2014/main" val="3677157518"/>
                  </a:ext>
                </a:extLst>
              </a:tr>
              <a:tr h="390457">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Feasibility</a:t>
                      </a:r>
                    </a:p>
                  </a:txBody>
                  <a:tcPr anchor="ctr">
                    <a:lnL w="285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Efficiency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Satisfaction</a:t>
                      </a:r>
                    </a:p>
                  </a:txBody>
                  <a:tcPr anchor="ctr">
                    <a:lnL w="571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436021"/>
                  </a:ext>
                </a:extLst>
              </a:tr>
              <a:tr h="335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Fidelity</a:t>
                      </a:r>
                    </a:p>
                  </a:txBody>
                  <a:tcPr anchor="ctr">
                    <a:lnL w="285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Safety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Function</a:t>
                      </a:r>
                    </a:p>
                  </a:txBody>
                  <a:tcPr anchor="ctr">
                    <a:lnL w="571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03171901"/>
                  </a:ext>
                </a:extLst>
              </a:tr>
              <a:tr h="335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Penetration</a:t>
                      </a:r>
                    </a:p>
                  </a:txBody>
                  <a:tcPr anchor="ctr">
                    <a:lnL w="285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Effectiveness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Symptomatology</a:t>
                      </a:r>
                    </a:p>
                  </a:txBody>
                  <a:tcPr anchor="ctr">
                    <a:lnL w="571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635991"/>
                  </a:ext>
                </a:extLst>
              </a:tr>
              <a:tr h="335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Acceptability</a:t>
                      </a:r>
                    </a:p>
                  </a:txBody>
                  <a:tcPr anchor="ctr">
                    <a:lnL w="285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Equity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Helvetica" panose="020B0604020202020204" pitchFamily="34" charset="0"/>
                        <a:cs typeface="Helvetica" panose="020B0604020202020204" pitchFamily="34" charset="0"/>
                      </a:endParaRPr>
                    </a:p>
                  </a:txBody>
                  <a:tcPr anchor="ctr">
                    <a:lnL w="571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8499059"/>
                  </a:ext>
                </a:extLst>
              </a:tr>
              <a:tr h="335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Sustainability</a:t>
                      </a:r>
                    </a:p>
                  </a:txBody>
                  <a:tcPr anchor="ctr">
                    <a:lnL w="285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Timeliness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Helvetica" panose="020B0604020202020204" pitchFamily="34" charset="0"/>
                        <a:cs typeface="Helvetica" panose="020B0604020202020204" pitchFamily="34" charset="0"/>
                      </a:endParaRPr>
                    </a:p>
                  </a:txBody>
                  <a:tcPr anchor="ctr">
                    <a:lnL w="571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3234786"/>
                  </a:ext>
                </a:extLst>
              </a:tr>
              <a:tr h="5488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Uptake</a:t>
                      </a:r>
                    </a:p>
                  </a:txBody>
                  <a:tcPr anchor="ctr">
                    <a:lnL w="285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Patient-centeredness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Helvetica" panose="020B0604020202020204" pitchFamily="34" charset="0"/>
                        <a:cs typeface="Helvetica" panose="020B0604020202020204" pitchFamily="34" charset="0"/>
                      </a:endParaRPr>
                    </a:p>
                  </a:txBody>
                  <a:tcPr anchor="ctr">
                    <a:lnL w="571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8999574"/>
                  </a:ext>
                </a:extLst>
              </a:tr>
              <a:tr h="335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Helvetica" panose="020B0604020202020204" pitchFamily="34" charset="0"/>
                          <a:cs typeface="Helvetica" panose="020B0604020202020204" pitchFamily="34" charset="0"/>
                        </a:rPr>
                        <a:t>Costs</a:t>
                      </a:r>
                    </a:p>
                  </a:txBody>
                  <a:tcPr anchor="ctr">
                    <a:lnL w="28575"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Helvetica" panose="020B0604020202020204" pitchFamily="34" charset="0"/>
                        <a:cs typeface="Helvetica"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Helvetica" panose="020B0604020202020204" pitchFamily="34" charset="0"/>
                        <a:cs typeface="Helvetica" panose="020B0604020202020204" pitchFamily="34" charset="0"/>
                      </a:endParaRPr>
                    </a:p>
                  </a:txBody>
                  <a:tcPr anchor="ctr">
                    <a:lnL w="571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37869294"/>
                  </a:ext>
                </a:extLst>
              </a:tr>
            </a:tbl>
          </a:graphicData>
        </a:graphic>
      </p:graphicFrame>
      <p:sp>
        <p:nvSpPr>
          <p:cNvPr id="34" name="TextBox 33">
            <a:extLst>
              <a:ext uri="{FF2B5EF4-FFF2-40B4-BE49-F238E27FC236}">
                <a16:creationId xmlns:a16="http://schemas.microsoft.com/office/drawing/2014/main" id="{7E26F45F-BF5D-4D0B-8087-A0419975C72A}"/>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1</a:t>
            </a:r>
          </a:p>
        </p:txBody>
      </p:sp>
    </p:spTree>
    <p:extLst>
      <p:ext uri="{BB962C8B-B14F-4D97-AF65-F5344CB8AC3E}">
        <p14:creationId xmlns:p14="http://schemas.microsoft.com/office/powerpoint/2010/main" val="357208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EF5DC0-6F3A-4785-A3F7-B189904EC2DC}"/>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logo&#10;&#10;Description automatically generated with low confidence">
            <a:extLst>
              <a:ext uri="{FF2B5EF4-FFF2-40B4-BE49-F238E27FC236}">
                <a16:creationId xmlns:a16="http://schemas.microsoft.com/office/drawing/2014/main" id="{33D9A68E-009C-44D5-A051-9C639BB83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32" name="Title 7">
            <a:extLst>
              <a:ext uri="{FF2B5EF4-FFF2-40B4-BE49-F238E27FC236}">
                <a16:creationId xmlns:a16="http://schemas.microsoft.com/office/drawing/2014/main" id="{03D9A12C-DECE-4C1A-AEC8-763C62FE916C}"/>
              </a:ext>
            </a:extLst>
          </p:cNvPr>
          <p:cNvSpPr txBox="1">
            <a:spLocks/>
          </p:cNvSpPr>
          <p:nvPr/>
        </p:nvSpPr>
        <p:spPr>
          <a:xfrm>
            <a:off x="331304" y="249384"/>
            <a:ext cx="2268530" cy="272472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Helvetica" panose="020B0604020202020204" pitchFamily="34" charset="0"/>
                <a:cs typeface="Helvetica" panose="020B0604020202020204" pitchFamily="34" charset="0"/>
              </a:rPr>
              <a:t>Start with a Logic Model: </a:t>
            </a:r>
          </a:p>
          <a:p>
            <a:endParaRPr lang="en-US" sz="4000" b="1" dirty="0">
              <a:latin typeface="Helvetica" panose="020B0604020202020204" pitchFamily="34" charset="0"/>
              <a:cs typeface="Helvetica" panose="020B0604020202020204" pitchFamily="34" charset="0"/>
            </a:endParaRPr>
          </a:p>
          <a:p>
            <a:r>
              <a:rPr lang="en-US" sz="4000" b="1" dirty="0">
                <a:latin typeface="Helvetica" panose="020B0604020202020204" pitchFamily="34" charset="0"/>
                <a:cs typeface="Helvetica" panose="020B0604020202020204" pitchFamily="34" charset="0"/>
              </a:rPr>
              <a:t>Use this to select your conceptual framework </a:t>
            </a:r>
          </a:p>
        </p:txBody>
      </p:sp>
      <p:pic>
        <p:nvPicPr>
          <p:cNvPr id="21" name="Picture 20">
            <a:extLst>
              <a:ext uri="{FF2B5EF4-FFF2-40B4-BE49-F238E27FC236}">
                <a16:creationId xmlns:a16="http://schemas.microsoft.com/office/drawing/2014/main" id="{AFD7065E-C36B-4566-AC63-6C69A84FE1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9313" y="59702"/>
            <a:ext cx="8774545" cy="6798296"/>
          </a:xfrm>
          <a:prstGeom prst="rect">
            <a:avLst/>
          </a:prstGeom>
          <a:ln>
            <a:noFill/>
          </a:ln>
        </p:spPr>
      </p:pic>
      <p:sp>
        <p:nvSpPr>
          <p:cNvPr id="22" name="Rectangle 21">
            <a:extLst>
              <a:ext uri="{FF2B5EF4-FFF2-40B4-BE49-F238E27FC236}">
                <a16:creationId xmlns:a16="http://schemas.microsoft.com/office/drawing/2014/main" id="{B57BD43E-1414-47B1-A6D3-17FC70E70BCE}"/>
              </a:ext>
            </a:extLst>
          </p:cNvPr>
          <p:cNvSpPr/>
          <p:nvPr/>
        </p:nvSpPr>
        <p:spPr>
          <a:xfrm rot="5400000">
            <a:off x="9746346" y="3105835"/>
            <a:ext cx="4228698" cy="646331"/>
          </a:xfrm>
          <a:prstGeom prst="rect">
            <a:avLst/>
          </a:prstGeom>
        </p:spPr>
        <p:txBody>
          <a:bodyPr wrap="square">
            <a:spAutoFit/>
          </a:bodyPr>
          <a:lstStyle/>
          <a:p>
            <a:r>
              <a:rPr lang="en-US" dirty="0">
                <a:hlinkClick r:id="rId5"/>
              </a:rPr>
              <a:t>https://dissemination-implementation.org/content/plan.aspx</a:t>
            </a:r>
            <a:r>
              <a:rPr lang="en-US" dirty="0"/>
              <a:t> </a:t>
            </a:r>
          </a:p>
        </p:txBody>
      </p:sp>
      <p:sp>
        <p:nvSpPr>
          <p:cNvPr id="23" name="TextBox 22">
            <a:extLst>
              <a:ext uri="{FF2B5EF4-FFF2-40B4-BE49-F238E27FC236}">
                <a16:creationId xmlns:a16="http://schemas.microsoft.com/office/drawing/2014/main" id="{CA589C7E-2393-4975-80B2-ED9AE537125E}"/>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1</a:t>
            </a:r>
          </a:p>
        </p:txBody>
      </p:sp>
    </p:spTree>
    <p:extLst>
      <p:ext uri="{BB962C8B-B14F-4D97-AF65-F5344CB8AC3E}">
        <p14:creationId xmlns:p14="http://schemas.microsoft.com/office/powerpoint/2010/main" val="51820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EF5DC0-6F3A-4785-A3F7-B189904EC2DC}"/>
              </a:ext>
            </a:extLst>
          </p:cNvPr>
          <p:cNvSpPr/>
          <p:nvPr/>
        </p:nvSpPr>
        <p:spPr>
          <a:xfrm>
            <a:off x="0" y="0"/>
            <a:ext cx="1325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8439BB7-A85A-4505-A1CC-B86D7ECEAA5C}"/>
              </a:ext>
            </a:extLst>
          </p:cNvPr>
          <p:cNvSpPr/>
          <p:nvPr/>
        </p:nvSpPr>
        <p:spPr>
          <a:xfrm>
            <a:off x="132522" y="312234"/>
            <a:ext cx="12059478" cy="6858000"/>
          </a:xfrm>
          <a:prstGeom prst="rect">
            <a:avLst/>
          </a:prstGeom>
          <a:blipFill dpi="0" rotWithShape="1">
            <a:blip r:embed="rId3" cstate="email">
              <a:alphaModFix amt="28000"/>
              <a:extLst>
                <a:ext uri="{28A0092B-C50C-407E-A947-70E740481C1C}">
                  <a14:useLocalDpi xmlns:a14="http://schemas.microsoft.com/office/drawing/2010/main"/>
                </a:ext>
              </a:extLst>
            </a:blip>
            <a:srcRect/>
            <a:stretch>
              <a:fillRect t="-186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9E56AA86-08F6-447A-B0D8-13FAC92F7D8A}"/>
              </a:ext>
            </a:extLst>
          </p:cNvPr>
          <p:cNvSpPr txBox="1">
            <a:spLocks/>
          </p:cNvSpPr>
          <p:nvPr/>
        </p:nvSpPr>
        <p:spPr>
          <a:xfrm>
            <a:off x="6061903" y="780585"/>
            <a:ext cx="5997575" cy="5466832"/>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4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REFLECTION AND WORKSHEET:</a:t>
            </a:r>
          </a:p>
          <a:p>
            <a:endParaRPr lang="en-US" sz="34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r>
              <a:rPr lang="en-US" sz="34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 Create an </a:t>
            </a:r>
            <a:r>
              <a:rPr lang="en-US" sz="3400" i="1"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implementation logic model</a:t>
            </a:r>
            <a:r>
              <a:rPr lang="en-US" sz="34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 for your project.</a:t>
            </a:r>
          </a:p>
          <a:p>
            <a:endParaRPr lang="en-US" sz="34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r>
              <a:rPr lang="en-US" sz="34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What </a:t>
            </a:r>
            <a:r>
              <a:rPr lang="en-US" sz="3400" i="1"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implementation strategies </a:t>
            </a:r>
            <a:r>
              <a:rPr lang="en-US" sz="34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will be used to impact what </a:t>
            </a:r>
            <a:r>
              <a:rPr lang="en-US" sz="3400" i="1"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implementation outcomes</a:t>
            </a:r>
            <a:r>
              <a:rPr lang="en-US" sz="34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a:t>
            </a:r>
          </a:p>
        </p:txBody>
      </p:sp>
      <p:pic>
        <p:nvPicPr>
          <p:cNvPr id="10" name="Picture 9">
            <a:extLst>
              <a:ext uri="{FF2B5EF4-FFF2-40B4-BE49-F238E27FC236}">
                <a16:creationId xmlns:a16="http://schemas.microsoft.com/office/drawing/2014/main" id="{CB6610DB-E4AE-407E-A060-000302A0F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44" y="6325385"/>
            <a:ext cx="999358" cy="451373"/>
          </a:xfrm>
          <a:prstGeom prst="rect">
            <a:avLst/>
          </a:prstGeom>
        </p:spPr>
      </p:pic>
      <p:pic>
        <p:nvPicPr>
          <p:cNvPr id="11" name="Picture 10">
            <a:extLst>
              <a:ext uri="{FF2B5EF4-FFF2-40B4-BE49-F238E27FC236}">
                <a16:creationId xmlns:a16="http://schemas.microsoft.com/office/drawing/2014/main" id="{D4DBA384-9F52-430F-93C5-7A1935C1C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383" y="6247417"/>
            <a:ext cx="1846560" cy="529341"/>
          </a:xfrm>
          <a:prstGeom prst="rect">
            <a:avLst/>
          </a:prstGeom>
        </p:spPr>
      </p:pic>
    </p:spTree>
    <p:extLst>
      <p:ext uri="{BB962C8B-B14F-4D97-AF65-F5344CB8AC3E}">
        <p14:creationId xmlns:p14="http://schemas.microsoft.com/office/powerpoint/2010/main" val="415233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314421" cy="1325563"/>
          </a:xfrm>
        </p:spPr>
        <p:txBody>
          <a:bodyPr>
            <a:normAutofit/>
          </a:bodyPr>
          <a:lstStyle/>
          <a:p>
            <a:r>
              <a:rPr kumimoji="0" lang="en-US" sz="40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Context Issues from an IS Perspective </a:t>
            </a: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8E08D0-4CD5-4F3E-93C3-CD3C9ABE3FD8}"/>
              </a:ext>
            </a:extLst>
          </p:cNvPr>
          <p:cNvSpPr txBox="1"/>
          <p:nvPr/>
        </p:nvSpPr>
        <p:spPr>
          <a:xfrm>
            <a:off x="530086" y="1253019"/>
            <a:ext cx="11317356" cy="4052391"/>
          </a:xfrm>
          <a:prstGeom prst="rect">
            <a:avLst/>
          </a:prstGeom>
          <a:noFill/>
        </p:spPr>
        <p:txBody>
          <a:bodyPr wrap="square" rtlCol="0">
            <a:spAutoFit/>
          </a:bodyPr>
          <a:lstStyle/>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b="1" dirty="0">
                <a:latin typeface="Helvetica" panose="020B0604020202020204" pitchFamily="34" charset="0"/>
                <a:cs typeface="Helvetica" panose="020B0604020202020204" pitchFamily="34" charset="0"/>
              </a:rPr>
              <a:t>People exist in the context of culture and places in which they work, live, study and play</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Context is </a:t>
            </a:r>
            <a:r>
              <a:rPr lang="en-US" sz="2800" b="1" dirty="0">
                <a:latin typeface="Helvetica" panose="020B0604020202020204" pitchFamily="34" charset="0"/>
                <a:cs typeface="Helvetica" panose="020B0604020202020204" pitchFamily="34" charset="0"/>
              </a:rPr>
              <a:t>multi-level and dynamic </a:t>
            </a:r>
            <a:r>
              <a:rPr lang="en-US" sz="2800" dirty="0">
                <a:latin typeface="Helvetica" panose="020B0604020202020204" pitchFamily="34" charset="0"/>
                <a:cs typeface="Helvetica" panose="020B0604020202020204" pitchFamily="34" charset="0"/>
              </a:rPr>
              <a:t>- not just places, but also history and relationships (trust, etc.) </a:t>
            </a:r>
            <a:r>
              <a:rPr lang="en-US" sz="2800" b="1" i="1" dirty="0">
                <a:latin typeface="Helvetica" panose="020B0604020202020204" pitchFamily="34" charset="0"/>
                <a:cs typeface="Helvetica" panose="020B0604020202020204" pitchFamily="34" charset="0"/>
              </a:rPr>
              <a:t>(Take Home Message)</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Studying and understanding context is challenging:</a:t>
            </a:r>
          </a:p>
          <a:p>
            <a:pPr marL="914400" lvl="1" indent="-457200">
              <a:spcBef>
                <a:spcPts val="1000"/>
              </a:spcBef>
              <a:buClr>
                <a:schemeClr val="tx1"/>
              </a:buClr>
              <a:buFont typeface="Arial" panose="020B0604020202020204" pitchFamily="34" charset="0"/>
              <a:buChar char="•"/>
              <a:defRPr/>
            </a:pPr>
            <a:r>
              <a:rPr lang="en-US" sz="2800" dirty="0">
                <a:latin typeface="Helvetica" panose="020B0604020202020204" pitchFamily="34" charset="0"/>
                <a:cs typeface="Helvetica" panose="020B0604020202020204" pitchFamily="34" charset="0"/>
              </a:rPr>
              <a:t>So many factors…which are most important for which   issues, for which settings, for which populations</a:t>
            </a:r>
          </a:p>
          <a:p>
            <a:pPr marL="914400" lvl="1" indent="-457200">
              <a:spcBef>
                <a:spcPts val="1000"/>
              </a:spcBef>
              <a:buClr>
                <a:schemeClr val="tx1"/>
              </a:buClr>
              <a:buFont typeface="Arial" panose="020B0604020202020204" pitchFamily="34" charset="0"/>
              <a:buChar char="•"/>
              <a:defRPr/>
            </a:pPr>
            <a:r>
              <a:rPr lang="en-US" sz="2800" dirty="0">
                <a:latin typeface="Helvetica" panose="020B0604020202020204" pitchFamily="34" charset="0"/>
                <a:cs typeface="Helvetica" panose="020B0604020202020204" pitchFamily="34" charset="0"/>
              </a:rPr>
              <a:t>Need for brief, validated pragmatic measures</a:t>
            </a:r>
          </a:p>
        </p:txBody>
      </p:sp>
      <p:sp>
        <p:nvSpPr>
          <p:cNvPr id="15" name="TextBox 14">
            <a:extLst>
              <a:ext uri="{FF2B5EF4-FFF2-40B4-BE49-F238E27FC236}">
                <a16:creationId xmlns:a16="http://schemas.microsoft.com/office/drawing/2014/main" id="{EEC47C2F-2CD6-4214-BC45-52E6483D9A50}"/>
              </a:ext>
            </a:extLst>
          </p:cNvPr>
          <p:cNvSpPr txBox="1"/>
          <p:nvPr/>
        </p:nvSpPr>
        <p:spPr>
          <a:xfrm>
            <a:off x="484437" y="5969936"/>
            <a:ext cx="11405718" cy="646331"/>
          </a:xfrm>
          <a:prstGeom prst="rect">
            <a:avLst/>
          </a:prstGeom>
          <a:noFill/>
        </p:spPr>
        <p:txBody>
          <a:bodyPr wrap="square">
            <a:spAutoFit/>
          </a:bodyPr>
          <a:lstStyle/>
          <a:p>
            <a:pPr defTabSz="914400">
              <a:defRPr/>
            </a:pPr>
            <a:r>
              <a:rPr lang="en-US" sz="18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Bayliss et al. Understanding context. </a:t>
            </a:r>
            <a:r>
              <a:rPr lang="en-US" sz="1800" i="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Ann Fam Med </a:t>
            </a:r>
            <a:r>
              <a:rPr lang="en-US" sz="18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(2014) 12: 260-269</a:t>
            </a:r>
          </a:p>
          <a:p>
            <a:pPr defTabSz="914400">
              <a:defRPr/>
            </a:pPr>
            <a:r>
              <a:rPr lang="en-US" sz="18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Chambers, D et al. The dynamic sustainability framework. </a:t>
            </a:r>
            <a:r>
              <a:rPr lang="en-US" sz="1800" i="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Implement Sci. </a:t>
            </a:r>
            <a:r>
              <a:rPr lang="en-US" sz="18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(2013) 8:117</a:t>
            </a:r>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2</a:t>
            </a:r>
          </a:p>
        </p:txBody>
      </p:sp>
      <p:sp>
        <p:nvSpPr>
          <p:cNvPr id="10" name="Rectangle 9">
            <a:extLst>
              <a:ext uri="{FF2B5EF4-FFF2-40B4-BE49-F238E27FC236}">
                <a16:creationId xmlns:a16="http://schemas.microsoft.com/office/drawing/2014/main" id="{50C394A3-E6FC-44FF-9788-42E2E201551F}"/>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883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314421" cy="1325563"/>
          </a:xfrm>
        </p:spPr>
        <p:txBody>
          <a:bodyPr>
            <a:normAutofit/>
          </a:bodyPr>
          <a:lstStyle/>
          <a:p>
            <a:r>
              <a:rPr kumimoji="0" lang="en-US" sz="40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More on Context</a:t>
            </a: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8E08D0-4CD5-4F3E-93C3-CD3C9ABE3FD8}"/>
              </a:ext>
            </a:extLst>
          </p:cNvPr>
          <p:cNvSpPr txBox="1"/>
          <p:nvPr/>
        </p:nvSpPr>
        <p:spPr>
          <a:xfrm>
            <a:off x="438789" y="1048215"/>
            <a:ext cx="11408653" cy="4606389"/>
          </a:xfrm>
          <a:prstGeom prst="rect">
            <a:avLst/>
          </a:prstGeom>
          <a:noFill/>
        </p:spPr>
        <p:txBody>
          <a:bodyPr wrap="square" rtlCol="0">
            <a:spAutoFit/>
          </a:bodyPr>
          <a:lstStyle/>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600" b="1" dirty="0">
                <a:latin typeface="Helvetica" panose="020B0604020202020204" pitchFamily="34" charset="0"/>
                <a:cs typeface="Helvetica" panose="020B0604020202020204" pitchFamily="34" charset="0"/>
              </a:rPr>
              <a:t>Context Defined: </a:t>
            </a:r>
            <a:r>
              <a:rPr lang="en-US" sz="2600" dirty="0">
                <a:latin typeface="Helvetica" panose="020B0604020202020204" pitchFamily="34" charset="0"/>
                <a:cs typeface="Helvetica" panose="020B0604020202020204" pitchFamily="34" charset="0"/>
              </a:rPr>
              <a:t>from CICI perspective = “the set of characteristics and circumstances that consist of active and unique factors within which the implementation is embedded”. </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600" b="1" dirty="0">
                <a:latin typeface="Helvetica" panose="020B0604020202020204" pitchFamily="34" charset="0"/>
                <a:cs typeface="Helvetica" panose="020B0604020202020204" pitchFamily="34" charset="0"/>
              </a:rPr>
              <a:t>Context is more than Setting</a:t>
            </a:r>
            <a:r>
              <a:rPr lang="en-US" sz="2600" dirty="0">
                <a:latin typeface="Helvetica" panose="020B0604020202020204" pitchFamily="34" charset="0"/>
                <a:cs typeface="Helvetica" panose="020B0604020202020204" pitchFamily="34" charset="0"/>
              </a:rPr>
              <a:t>: also relationships, history, workflow, etc.</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600" b="1" dirty="0">
                <a:latin typeface="Helvetica" panose="020B0604020202020204" pitchFamily="34" charset="0"/>
                <a:cs typeface="Helvetica" panose="020B0604020202020204" pitchFamily="34" charset="0"/>
              </a:rPr>
              <a:t>Methods Issues </a:t>
            </a:r>
            <a:r>
              <a:rPr lang="en-US" sz="2600" dirty="0">
                <a:latin typeface="Helvetica" panose="020B0604020202020204" pitchFamily="34" charset="0"/>
                <a:cs typeface="Helvetica" panose="020B0604020202020204" pitchFamily="34" charset="0"/>
              </a:rPr>
              <a:t>in Studying Context- most often surveys or qualitative interviews; challenges are that context changes, sometimes rapidly. </a:t>
            </a:r>
          </a:p>
          <a:p>
            <a:pPr marL="914400" lvl="1" indent="-457200">
              <a:spcBef>
                <a:spcPts val="1000"/>
              </a:spcBef>
              <a:buClr>
                <a:schemeClr val="tx1"/>
              </a:buClr>
              <a:buFont typeface="Arial" panose="020B0604020202020204" pitchFamily="34" charset="0"/>
              <a:buChar char="•"/>
              <a:defRPr/>
            </a:pPr>
            <a:r>
              <a:rPr lang="en-US" sz="2600" dirty="0">
                <a:latin typeface="Helvetica" panose="020B0604020202020204" pitchFamily="34" charset="0"/>
                <a:cs typeface="Helvetica" panose="020B0604020202020204" pitchFamily="34" charset="0"/>
              </a:rPr>
              <a:t>Need for more multi- and mixed methods, for including implementation partners and recipients, community members in analyses</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600" b="1" dirty="0">
                <a:latin typeface="Helvetica" panose="020B0604020202020204" pitchFamily="34" charset="0"/>
                <a:cs typeface="Helvetica" panose="020B0604020202020204" pitchFamily="34" charset="0"/>
              </a:rPr>
              <a:t>Need to Adapt to and Align </a:t>
            </a:r>
            <a:r>
              <a:rPr lang="en-US" sz="2600" dirty="0">
                <a:latin typeface="Helvetica" panose="020B0604020202020204" pitchFamily="34" charset="0"/>
                <a:cs typeface="Helvetica" panose="020B0604020202020204" pitchFamily="34" charset="0"/>
              </a:rPr>
              <a:t>interventions and implementation strategies with Context-  (</a:t>
            </a:r>
            <a:r>
              <a:rPr lang="en-US" sz="2600" b="1" i="1" dirty="0">
                <a:latin typeface="Helvetica" panose="020B0604020202020204" pitchFamily="34" charset="0"/>
                <a:cs typeface="Helvetica" panose="020B0604020202020204" pitchFamily="34" charset="0"/>
              </a:rPr>
              <a:t>Take Home Message)</a:t>
            </a:r>
          </a:p>
        </p:txBody>
      </p:sp>
      <p:sp>
        <p:nvSpPr>
          <p:cNvPr id="15" name="TextBox 14">
            <a:extLst>
              <a:ext uri="{FF2B5EF4-FFF2-40B4-BE49-F238E27FC236}">
                <a16:creationId xmlns:a16="http://schemas.microsoft.com/office/drawing/2014/main" id="{EEC47C2F-2CD6-4214-BC45-52E6483D9A50}"/>
              </a:ext>
            </a:extLst>
          </p:cNvPr>
          <p:cNvSpPr txBox="1"/>
          <p:nvPr/>
        </p:nvSpPr>
        <p:spPr>
          <a:xfrm>
            <a:off x="438789" y="5863143"/>
            <a:ext cx="11405718" cy="584775"/>
          </a:xfrm>
          <a:prstGeom prst="rect">
            <a:avLst/>
          </a:prstGeom>
          <a:noFill/>
        </p:spPr>
        <p:txBody>
          <a:bodyPr wrap="square">
            <a:spAutoFit/>
          </a:bodyPr>
          <a:lstStyle/>
          <a:p>
            <a:pPr defTabSz="914400">
              <a:defRPr/>
            </a:pPr>
            <a:r>
              <a:rPr lang="en-US" sz="1600" kern="0" dirty="0" err="1">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Pfadenhauer</a:t>
            </a:r>
            <a:r>
              <a:rPr lang="en-US" sz="16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 LM, et al. The Context and Implementation of Complex Interventions (CICI) framework. </a:t>
            </a:r>
            <a:r>
              <a:rPr lang="en-US" sz="1600" i="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Imp Sci. </a:t>
            </a:r>
            <a:r>
              <a:rPr lang="en-US" sz="16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2017;12(1):21.</a:t>
            </a:r>
          </a:p>
          <a:p>
            <a:pPr defTabSz="914400">
              <a:defRPr/>
            </a:pPr>
            <a:r>
              <a:rPr lang="en-US" sz="16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Mielke J et al. </a:t>
            </a:r>
            <a:r>
              <a:rPr lang="en-US" sz="1600" i="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BMC Medical Research Methodology </a:t>
            </a:r>
            <a:r>
              <a:rPr lang="en-US" sz="16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2022. 22:320 </a:t>
            </a:r>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2</a:t>
            </a:r>
          </a:p>
        </p:txBody>
      </p:sp>
    </p:spTree>
    <p:extLst>
      <p:ext uri="{BB962C8B-B14F-4D97-AF65-F5344CB8AC3E}">
        <p14:creationId xmlns:p14="http://schemas.microsoft.com/office/powerpoint/2010/main" val="231205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314421" cy="1325563"/>
          </a:xfrm>
        </p:spPr>
        <p:txBody>
          <a:bodyPr>
            <a:normAutofit fontScale="90000"/>
          </a:bodyPr>
          <a:lstStyle/>
          <a:p>
            <a:r>
              <a:rPr kumimoji="0" lang="en-US" sz="40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Context through the Lens of the Practical Robust Implementation and Sustainability Model (PRISM)</a:t>
            </a: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8E08D0-4CD5-4F3E-93C3-CD3C9ABE3FD8}"/>
              </a:ext>
            </a:extLst>
          </p:cNvPr>
          <p:cNvSpPr txBox="1"/>
          <p:nvPr/>
        </p:nvSpPr>
        <p:spPr>
          <a:xfrm>
            <a:off x="592158" y="1760532"/>
            <a:ext cx="11317356" cy="3318857"/>
          </a:xfrm>
          <a:prstGeom prst="rect">
            <a:avLst/>
          </a:prstGeom>
          <a:noFill/>
        </p:spPr>
        <p:txBody>
          <a:bodyPr wrap="square" rtlCol="0">
            <a:spAutoFit/>
          </a:bodyPr>
          <a:lstStyle/>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PRISM is the Contextually expanded RE-AIM</a:t>
            </a:r>
          </a:p>
          <a:p>
            <a:pPr marL="914400" lvl="1" indent="-457200">
              <a:spcBef>
                <a:spcPts val="1000"/>
              </a:spcBef>
              <a:buClr>
                <a:schemeClr val="tx1"/>
              </a:buClr>
              <a:buFont typeface="Arial" panose="020B0604020202020204" pitchFamily="34" charset="0"/>
              <a:buChar char="•"/>
              <a:defRPr/>
            </a:pPr>
            <a:r>
              <a:rPr lang="en-US" sz="2800" dirty="0">
                <a:latin typeface="Helvetica" panose="020B0604020202020204" pitchFamily="34" charset="0"/>
                <a:cs typeface="Helvetica" panose="020B0604020202020204" pitchFamily="34" charset="0"/>
              </a:rPr>
              <a:t>Includes RE-AIM </a:t>
            </a:r>
          </a:p>
          <a:p>
            <a:pPr marL="914400" lvl="1" indent="-457200">
              <a:spcBef>
                <a:spcPts val="1000"/>
              </a:spcBef>
              <a:buClr>
                <a:schemeClr val="tx1"/>
              </a:buClr>
              <a:buFont typeface="Arial" panose="020B0604020202020204" pitchFamily="34" charset="0"/>
              <a:buChar char="•"/>
              <a:defRPr/>
            </a:pPr>
            <a:r>
              <a:rPr lang="en-US" sz="2800" dirty="0">
                <a:latin typeface="Helvetica" panose="020B0604020202020204" pitchFamily="34" charset="0"/>
                <a:cs typeface="Helvetica" panose="020B0604020202020204" pitchFamily="34" charset="0"/>
              </a:rPr>
              <a:t>REPEAT AFTER ME: “PRISM INCLUDES RE-AIM” </a:t>
            </a:r>
            <a:r>
              <a:rPr lang="en-US" sz="2800" dirty="0">
                <a:latin typeface="Helvetica" panose="020B0604020202020204" pitchFamily="34" charset="0"/>
                <a:cs typeface="Helvetica" panose="020B0604020202020204" pitchFamily="34" charset="0"/>
                <a:sym typeface="Wingdings" panose="05000000000000000000" pitchFamily="2" charset="2"/>
              </a:rPr>
              <a:t> </a:t>
            </a:r>
            <a:endParaRPr lang="en-US" sz="2800" dirty="0">
              <a:latin typeface="Helvetica" panose="020B0604020202020204" pitchFamily="34" charset="0"/>
              <a:cs typeface="Helvetica" panose="020B0604020202020204" pitchFamily="34" charset="0"/>
            </a:endParaRP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Determinants framework</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Process framework</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Outcomes framework</a:t>
            </a:r>
          </a:p>
        </p:txBody>
      </p:sp>
      <p:sp>
        <p:nvSpPr>
          <p:cNvPr id="15" name="TextBox 14">
            <a:extLst>
              <a:ext uri="{FF2B5EF4-FFF2-40B4-BE49-F238E27FC236}">
                <a16:creationId xmlns:a16="http://schemas.microsoft.com/office/drawing/2014/main" id="{EEC47C2F-2CD6-4214-BC45-52E6483D9A50}"/>
              </a:ext>
            </a:extLst>
          </p:cNvPr>
          <p:cNvSpPr txBox="1"/>
          <p:nvPr/>
        </p:nvSpPr>
        <p:spPr>
          <a:xfrm>
            <a:off x="393141" y="5863143"/>
            <a:ext cx="11405718" cy="584775"/>
          </a:xfrm>
          <a:prstGeom prst="rect">
            <a:avLst/>
          </a:prstGeom>
          <a:noFill/>
        </p:spPr>
        <p:txBody>
          <a:bodyPr wrap="square">
            <a:spAutoFit/>
          </a:bodyPr>
          <a:lstStyle/>
          <a:p>
            <a:pPr defTabSz="914400">
              <a:defRPr/>
            </a:pPr>
            <a:r>
              <a:rPr lang="en-US" sz="16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Feldstein AC, Glasgow RE. </a:t>
            </a:r>
            <a:r>
              <a:rPr lang="en-US" sz="1600" i="1" kern="0" dirty="0" err="1">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Jt</a:t>
            </a:r>
            <a:r>
              <a:rPr lang="en-US" sz="1600" i="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 Comm J Qual Patient </a:t>
            </a:r>
            <a:r>
              <a:rPr lang="en-US" sz="1600" i="1" kern="0" dirty="0" err="1">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Saf</a:t>
            </a:r>
            <a:r>
              <a:rPr lang="en-US" sz="1600" i="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 </a:t>
            </a:r>
            <a:r>
              <a:rPr lang="en-US" sz="16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2008 Apr;34(4):228-43</a:t>
            </a:r>
          </a:p>
          <a:p>
            <a:pPr defTabSz="914400">
              <a:defRPr/>
            </a:pPr>
            <a:r>
              <a:rPr lang="en-US" sz="16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Rabin, B. et al. (2022).  </a:t>
            </a:r>
            <a:r>
              <a:rPr lang="en-US" sz="1600" i="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Implementation Science </a:t>
            </a:r>
            <a:r>
              <a:rPr lang="en-US" sz="16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17:62 https://doi.org/10.1186/s13012-022-01234-3</a:t>
            </a:r>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2</a:t>
            </a:r>
          </a:p>
        </p:txBody>
      </p:sp>
    </p:spTree>
    <p:extLst>
      <p:ext uri="{BB962C8B-B14F-4D97-AF65-F5344CB8AC3E}">
        <p14:creationId xmlns:p14="http://schemas.microsoft.com/office/powerpoint/2010/main" val="98984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EC47C2F-2CD6-4214-BC45-52E6483D9A50}"/>
              </a:ext>
            </a:extLst>
          </p:cNvPr>
          <p:cNvSpPr txBox="1"/>
          <p:nvPr/>
        </p:nvSpPr>
        <p:spPr>
          <a:xfrm>
            <a:off x="393141" y="6363667"/>
            <a:ext cx="11405718" cy="338554"/>
          </a:xfrm>
          <a:prstGeom prst="rect">
            <a:avLst/>
          </a:prstGeom>
          <a:noFill/>
        </p:spPr>
        <p:txBody>
          <a:bodyPr wrap="square">
            <a:spAutoFit/>
          </a:bodyPr>
          <a:lstStyle/>
          <a:p>
            <a:pPr defTabSz="914400">
              <a:defRPr/>
            </a:pPr>
            <a:r>
              <a:rPr lang="en-US" sz="16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Feldstein AC, Glasgow RE. </a:t>
            </a:r>
            <a:r>
              <a:rPr lang="en-US" sz="1600" i="1" kern="0" dirty="0" err="1">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Jt</a:t>
            </a:r>
            <a:r>
              <a:rPr lang="en-US" sz="1600" i="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 Comm J Qual Patient </a:t>
            </a:r>
            <a:r>
              <a:rPr lang="en-US" sz="1600" i="1" kern="0" dirty="0" err="1">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Saf</a:t>
            </a:r>
            <a:r>
              <a:rPr lang="en-US" sz="16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 2008 Apr;34(4):228-43.</a:t>
            </a:r>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2</a:t>
            </a:r>
          </a:p>
        </p:txBody>
      </p:sp>
      <p:pic>
        <p:nvPicPr>
          <p:cNvPr id="10" name="Picture 1">
            <a:extLst>
              <a:ext uri="{FF2B5EF4-FFF2-40B4-BE49-F238E27FC236}">
                <a16:creationId xmlns:a16="http://schemas.microsoft.com/office/drawing/2014/main" id="{A4F15297-BBDA-4C91-8040-88601F9942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3310" y="316013"/>
            <a:ext cx="6430305" cy="58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08BE50B-9AE8-4BA7-8938-9B0C76D43895}"/>
              </a:ext>
            </a:extLst>
          </p:cNvPr>
          <p:cNvSpPr/>
          <p:nvPr/>
        </p:nvSpPr>
        <p:spPr>
          <a:xfrm>
            <a:off x="2757996" y="316013"/>
            <a:ext cx="6936214" cy="3839585"/>
          </a:xfrm>
          <a:prstGeom prst="rect">
            <a:avLst/>
          </a:prstGeom>
          <a:noFill/>
          <a:ln w="53975" cmpd="sng">
            <a:solidFill>
              <a:srgbClr val="98060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0FBF92-4688-47CF-9B80-17B3DC99B451}"/>
              </a:ext>
            </a:extLst>
          </p:cNvPr>
          <p:cNvSpPr txBox="1"/>
          <p:nvPr/>
        </p:nvSpPr>
        <p:spPr>
          <a:xfrm>
            <a:off x="7660746" y="675745"/>
            <a:ext cx="2410505" cy="1200329"/>
          </a:xfrm>
          <a:prstGeom prst="rect">
            <a:avLst/>
          </a:prstGeom>
          <a:noFill/>
        </p:spPr>
        <p:txBody>
          <a:bodyPr wrap="square" rtlCol="0">
            <a:spAutoFit/>
          </a:bodyPr>
          <a:lstStyle/>
          <a:p>
            <a:r>
              <a:rPr lang="en-US" sz="2400" b="1" dirty="0">
                <a:solidFill>
                  <a:srgbClr val="980606"/>
                </a:solidFill>
              </a:rPr>
              <a:t>PRISM CONTEXTUAL DOMAINS</a:t>
            </a:r>
          </a:p>
        </p:txBody>
      </p:sp>
      <p:sp>
        <p:nvSpPr>
          <p:cNvPr id="13" name="TextBox 12">
            <a:extLst>
              <a:ext uri="{FF2B5EF4-FFF2-40B4-BE49-F238E27FC236}">
                <a16:creationId xmlns:a16="http://schemas.microsoft.com/office/drawing/2014/main" id="{794047DF-67F5-439D-9A9F-E98AF84416E6}"/>
              </a:ext>
            </a:extLst>
          </p:cNvPr>
          <p:cNvSpPr txBox="1"/>
          <p:nvPr/>
        </p:nvSpPr>
        <p:spPr>
          <a:xfrm>
            <a:off x="2063745" y="4884465"/>
            <a:ext cx="2029660" cy="830997"/>
          </a:xfrm>
          <a:prstGeom prst="rect">
            <a:avLst/>
          </a:prstGeom>
          <a:noFill/>
        </p:spPr>
        <p:txBody>
          <a:bodyPr wrap="square" rtlCol="0">
            <a:spAutoFit/>
          </a:bodyPr>
          <a:lstStyle/>
          <a:p>
            <a:r>
              <a:rPr lang="en-US" sz="2400" b="1" dirty="0">
                <a:solidFill>
                  <a:srgbClr val="002060"/>
                </a:solidFill>
              </a:rPr>
              <a:t>RE-AIM</a:t>
            </a:r>
          </a:p>
          <a:p>
            <a:r>
              <a:rPr lang="en-US" sz="2400" b="1" dirty="0">
                <a:solidFill>
                  <a:srgbClr val="002060"/>
                </a:solidFill>
              </a:rPr>
              <a:t>OUTCOMES</a:t>
            </a:r>
          </a:p>
        </p:txBody>
      </p:sp>
      <p:sp>
        <p:nvSpPr>
          <p:cNvPr id="14" name="Rectangle 13">
            <a:extLst>
              <a:ext uri="{FF2B5EF4-FFF2-40B4-BE49-F238E27FC236}">
                <a16:creationId xmlns:a16="http://schemas.microsoft.com/office/drawing/2014/main" id="{45F774D8-14B4-467D-B969-A92158A55E9A}"/>
              </a:ext>
            </a:extLst>
          </p:cNvPr>
          <p:cNvSpPr/>
          <p:nvPr/>
        </p:nvSpPr>
        <p:spPr>
          <a:xfrm>
            <a:off x="4093406" y="4490588"/>
            <a:ext cx="3647101" cy="1559125"/>
          </a:xfrm>
          <a:prstGeom prst="rect">
            <a:avLst/>
          </a:prstGeom>
          <a:noFill/>
          <a:ln w="53975" cmpd="sng">
            <a:solidFill>
              <a:srgbClr val="0A4B7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lbow Connector 9">
            <a:extLst>
              <a:ext uri="{FF2B5EF4-FFF2-40B4-BE49-F238E27FC236}">
                <a16:creationId xmlns:a16="http://schemas.microsoft.com/office/drawing/2014/main" id="{4B76B37E-3219-4C9F-8295-DD89EE259A2E}"/>
              </a:ext>
            </a:extLst>
          </p:cNvPr>
          <p:cNvCxnSpPr>
            <a:cxnSpLocks/>
            <a:stCxn id="11" idx="3"/>
            <a:endCxn id="14" idx="3"/>
          </p:cNvCxnSpPr>
          <p:nvPr/>
        </p:nvCxnSpPr>
        <p:spPr>
          <a:xfrm flipH="1">
            <a:off x="7740506" y="2235806"/>
            <a:ext cx="1953704" cy="3034345"/>
          </a:xfrm>
          <a:prstGeom prst="bentConnector3">
            <a:avLst>
              <a:gd name="adj1" fmla="val -1170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711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EC47C2F-2CD6-4214-BC45-52E6483D9A50}"/>
              </a:ext>
            </a:extLst>
          </p:cNvPr>
          <p:cNvSpPr txBox="1"/>
          <p:nvPr/>
        </p:nvSpPr>
        <p:spPr>
          <a:xfrm>
            <a:off x="393141" y="6102297"/>
            <a:ext cx="11405718" cy="523220"/>
          </a:xfrm>
          <a:prstGeom prst="rect">
            <a:avLst/>
          </a:prstGeom>
          <a:noFill/>
        </p:spPr>
        <p:txBody>
          <a:bodyPr wrap="square">
            <a:spAutoFit/>
          </a:bodyPr>
          <a:lstStyle/>
          <a:p>
            <a:pPr defTabSz="914400">
              <a:defRPr/>
            </a:pPr>
            <a:r>
              <a:rPr lang="en-US" sz="14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Adapted from: Feldstein AC, Glasgow RE. A practical, robust implementation and sustainability model (PRISM) for integrating research findings into practice  2008 </a:t>
            </a:r>
            <a:r>
              <a:rPr lang="en-US" sz="1400" i="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Jt. Comm. Qual Safety </a:t>
            </a:r>
            <a:r>
              <a:rPr lang="en-US" sz="14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Apr;34(4):228-43.</a:t>
            </a:r>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2</a:t>
            </a:r>
          </a:p>
        </p:txBody>
      </p:sp>
      <p:graphicFrame>
        <p:nvGraphicFramePr>
          <p:cNvPr id="18" name="Table 6">
            <a:extLst>
              <a:ext uri="{FF2B5EF4-FFF2-40B4-BE49-F238E27FC236}">
                <a16:creationId xmlns:a16="http://schemas.microsoft.com/office/drawing/2014/main" id="{CC6B6479-80F1-4EEA-8055-D93C1B509C85}"/>
              </a:ext>
            </a:extLst>
          </p:cNvPr>
          <p:cNvGraphicFramePr>
            <a:graphicFrameLocks noGrp="1"/>
          </p:cNvGraphicFramePr>
          <p:nvPr>
            <p:extLst>
              <p:ext uri="{D42A27DB-BD31-4B8C-83A1-F6EECF244321}">
                <p14:modId xmlns:p14="http://schemas.microsoft.com/office/powerpoint/2010/main" val="1141509697"/>
              </p:ext>
            </p:extLst>
          </p:nvPr>
        </p:nvGraphicFramePr>
        <p:xfrm>
          <a:off x="132522" y="-18854"/>
          <a:ext cx="12059478" cy="6065978"/>
        </p:xfrm>
        <a:graphic>
          <a:graphicData uri="http://schemas.openxmlformats.org/drawingml/2006/table">
            <a:tbl>
              <a:tblPr firstRow="1" bandRow="1">
                <a:tableStyleId>{F5AB1C69-6EDB-4FF4-983F-18BD219EF322}</a:tableStyleId>
              </a:tblPr>
              <a:tblGrid>
                <a:gridCol w="5780713">
                  <a:extLst>
                    <a:ext uri="{9D8B030D-6E8A-4147-A177-3AD203B41FA5}">
                      <a16:colId xmlns:a16="http://schemas.microsoft.com/office/drawing/2014/main" val="1335031099"/>
                    </a:ext>
                  </a:extLst>
                </a:gridCol>
                <a:gridCol w="6278765">
                  <a:extLst>
                    <a:ext uri="{9D8B030D-6E8A-4147-A177-3AD203B41FA5}">
                      <a16:colId xmlns:a16="http://schemas.microsoft.com/office/drawing/2014/main" val="1678069547"/>
                    </a:ext>
                  </a:extLst>
                </a:gridCol>
              </a:tblGrid>
              <a:tr h="422793">
                <a:tc>
                  <a:txBody>
                    <a:bodyPr/>
                    <a:lstStyle/>
                    <a:p>
                      <a:pPr algn="ctr"/>
                      <a:r>
                        <a:rPr lang="en-US" sz="2400" dirty="0">
                          <a:latin typeface="Helvetica" panose="020B0604020202020204" pitchFamily="34" charset="0"/>
                          <a:cs typeface="Helvetica" panose="020B0604020202020204" pitchFamily="34" charset="0"/>
                        </a:rPr>
                        <a:t>PRISM Domain</a:t>
                      </a:r>
                    </a:p>
                  </a:txBody>
                  <a:tcPr marL="68580" marR="68580" marT="34290" marB="34290" anchor="ctr"/>
                </a:tc>
                <a:tc>
                  <a:txBody>
                    <a:bodyPr/>
                    <a:lstStyle/>
                    <a:p>
                      <a:pPr algn="ctr"/>
                      <a:r>
                        <a:rPr lang="en-US" sz="2400" dirty="0">
                          <a:latin typeface="Helvetica" panose="020B0604020202020204" pitchFamily="34" charset="0"/>
                          <a:cs typeface="Helvetica" panose="020B0604020202020204" pitchFamily="34" charset="0"/>
                        </a:rPr>
                        <a:t>Examples</a:t>
                      </a:r>
                    </a:p>
                  </a:txBody>
                  <a:tcPr marL="68580" marR="68580" marT="34290" marB="34290" anchor="ctr"/>
                </a:tc>
                <a:extLst>
                  <a:ext uri="{0D108BD9-81ED-4DB2-BD59-A6C34878D82A}">
                    <a16:rowId xmlns:a16="http://schemas.microsoft.com/office/drawing/2014/main" val="1403059913"/>
                  </a:ext>
                </a:extLst>
              </a:tr>
              <a:tr h="899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Helvetica" panose="020B0604020202020204" pitchFamily="34" charset="0"/>
                          <a:cs typeface="Helvetica" panose="020B0604020202020204" pitchFamily="34" charset="0"/>
                        </a:rPr>
                        <a:t>Organizational Perspective of </a:t>
                      </a:r>
                      <a:r>
                        <a:rPr kumimoji="0" lang="en-US" sz="1800" b="1" kern="1200" dirty="0">
                          <a:solidFill>
                            <a:schemeClr val="dk1"/>
                          </a:solidFill>
                          <a:effectLst/>
                          <a:latin typeface="Helvetica" panose="020B0604020202020204" pitchFamily="34" charset="0"/>
                          <a:cs typeface="Helvetica" panose="020B0604020202020204" pitchFamily="34" charset="0"/>
                        </a:rPr>
                        <a:t>Program Characteristics</a:t>
                      </a:r>
                      <a:r>
                        <a:rPr lang="en-US" sz="1800" dirty="0">
                          <a:effectLst/>
                          <a:latin typeface="Helvetica" panose="020B0604020202020204" pitchFamily="34" charset="0"/>
                          <a:cs typeface="Helvetica" panose="020B0604020202020204" pitchFamily="34" charset="0"/>
                        </a:rPr>
                        <a:t> </a:t>
                      </a:r>
                      <a:endParaRPr lang="en-US" sz="1800" dirty="0">
                        <a:latin typeface="Helvetica" panose="020B0604020202020204" pitchFamily="34" charset="0"/>
                        <a:cs typeface="Helvetica" panose="020B0604020202020204" pitchFamily="34" charset="0"/>
                      </a:endParaRPr>
                    </a:p>
                    <a:p>
                      <a:endParaRPr lang="en-US" sz="1800" dirty="0">
                        <a:latin typeface="Helvetica" panose="020B0604020202020204" pitchFamily="34" charset="0"/>
                        <a:cs typeface="Helvetica" panose="020B0604020202020204" pitchFamily="34" charset="0"/>
                      </a:endParaRPr>
                    </a:p>
                  </a:txBody>
                  <a:tcPr marL="68580" marR="68580" marT="34290" marB="34290" anchor="ctr"/>
                </a:tc>
                <a:tc>
                  <a:txBody>
                    <a:bodyPr/>
                    <a:lstStyle/>
                    <a:p>
                      <a:r>
                        <a:rPr kumimoji="0" lang="en-US" sz="1800" kern="1200" dirty="0">
                          <a:solidFill>
                            <a:schemeClr val="dk1"/>
                          </a:solidFill>
                          <a:effectLst/>
                          <a:latin typeface="Helvetica" panose="020B0604020202020204" pitchFamily="34" charset="0"/>
                          <a:cs typeface="Helvetica" panose="020B0604020202020204" pitchFamily="34" charset="0"/>
                        </a:rPr>
                        <a:t>Strength of evidence</a:t>
                      </a:r>
                    </a:p>
                    <a:p>
                      <a:r>
                        <a:rPr kumimoji="0" lang="en-US" sz="1800" kern="1200" dirty="0">
                          <a:solidFill>
                            <a:schemeClr val="dk1"/>
                          </a:solidFill>
                          <a:effectLst/>
                          <a:latin typeface="Helvetica" panose="020B0604020202020204" pitchFamily="34" charset="0"/>
                          <a:cs typeface="Helvetica" panose="020B0604020202020204" pitchFamily="34" charset="0"/>
                        </a:rPr>
                        <a:t>Usability, adaptability, burden, cost </a:t>
                      </a:r>
                    </a:p>
                    <a:p>
                      <a:r>
                        <a:rPr kumimoji="0" lang="en-US" sz="1800" kern="1200" dirty="0">
                          <a:solidFill>
                            <a:schemeClr val="dk1"/>
                          </a:solidFill>
                          <a:effectLst/>
                          <a:latin typeface="Helvetica" panose="020B0604020202020204" pitchFamily="34" charset="0"/>
                          <a:cs typeface="Helvetica" panose="020B0604020202020204" pitchFamily="34" charset="0"/>
                        </a:rPr>
                        <a:t>Addresses a need or priority</a:t>
                      </a:r>
                      <a:endParaRPr kumimoji="0" lang="en-US" sz="1800" i="0" kern="1200" dirty="0">
                        <a:solidFill>
                          <a:schemeClr val="dk1"/>
                        </a:solidFill>
                        <a:effectLst/>
                        <a:latin typeface="Helvetica" panose="020B0604020202020204" pitchFamily="34" charset="0"/>
                        <a:ea typeface="+mn-ea"/>
                        <a:cs typeface="Helvetica" panose="020B0604020202020204" pitchFamily="34" charset="0"/>
                      </a:endParaRPr>
                    </a:p>
                  </a:txBody>
                  <a:tcPr marL="68580" marR="68580" marT="34290" marB="34290" anchor="ctr"/>
                </a:tc>
                <a:extLst>
                  <a:ext uri="{0D108BD9-81ED-4DB2-BD59-A6C34878D82A}">
                    <a16:rowId xmlns:a16="http://schemas.microsoft.com/office/drawing/2014/main" val="3149675291"/>
                  </a:ext>
                </a:extLst>
              </a:tr>
              <a:tr h="889184">
                <a:tc>
                  <a:txBody>
                    <a:bodyPr/>
                    <a:lstStyle/>
                    <a:p>
                      <a:r>
                        <a:rPr kumimoji="0" lang="en-US" sz="1800" kern="1200" dirty="0">
                          <a:solidFill>
                            <a:schemeClr val="dk1"/>
                          </a:solidFill>
                          <a:effectLst/>
                          <a:latin typeface="Helvetica" panose="020B0604020202020204" pitchFamily="34" charset="0"/>
                          <a:cs typeface="Helvetica" panose="020B0604020202020204" pitchFamily="34" charset="0"/>
                        </a:rPr>
                        <a:t>Patient/Community Perspective of </a:t>
                      </a:r>
                      <a:r>
                        <a:rPr kumimoji="0" lang="en-US" sz="1800" b="1" kern="1200" dirty="0">
                          <a:solidFill>
                            <a:schemeClr val="dk1"/>
                          </a:solidFill>
                          <a:effectLst/>
                          <a:latin typeface="Helvetica" panose="020B0604020202020204" pitchFamily="34" charset="0"/>
                          <a:cs typeface="Helvetica" panose="020B0604020202020204" pitchFamily="34" charset="0"/>
                        </a:rPr>
                        <a:t>Program Characteristics</a:t>
                      </a:r>
                      <a:endParaRPr lang="en-US" sz="1800" dirty="0">
                        <a:latin typeface="Helvetica" panose="020B0604020202020204" pitchFamily="34" charset="0"/>
                        <a:cs typeface="Helvetica" panose="020B0604020202020204" pitchFamily="34" charset="0"/>
                      </a:endParaRPr>
                    </a:p>
                  </a:txBody>
                  <a:tcPr marL="68580" marR="68580" marT="34290" marB="34290" anchor="ctr"/>
                </a:tc>
                <a:tc>
                  <a:txBody>
                    <a:bodyPr/>
                    <a:lstStyle/>
                    <a:p>
                      <a:r>
                        <a:rPr kumimoji="0" lang="en-US" sz="1800" kern="1200" dirty="0">
                          <a:solidFill>
                            <a:schemeClr val="dk1"/>
                          </a:solidFill>
                          <a:effectLst/>
                          <a:latin typeface="Helvetica" panose="020B0604020202020204" pitchFamily="34" charset="0"/>
                          <a:cs typeface="Helvetica" panose="020B0604020202020204" pitchFamily="34" charset="0"/>
                        </a:rPr>
                        <a:t>Aligned with values and preferences</a:t>
                      </a:r>
                    </a:p>
                    <a:p>
                      <a:r>
                        <a:rPr kumimoji="0" lang="en-US" sz="1800" kern="1200" dirty="0">
                          <a:solidFill>
                            <a:schemeClr val="dk1"/>
                          </a:solidFill>
                          <a:effectLst/>
                          <a:latin typeface="Helvetica" panose="020B0604020202020204" pitchFamily="34" charset="0"/>
                          <a:cs typeface="Helvetica" panose="020B0604020202020204" pitchFamily="34" charset="0"/>
                        </a:rPr>
                        <a:t>Accessibility, usability, adaptability, cost</a:t>
                      </a:r>
                    </a:p>
                    <a:p>
                      <a:r>
                        <a:rPr kumimoji="0" lang="en-US" sz="1800" kern="1200" dirty="0">
                          <a:solidFill>
                            <a:schemeClr val="dk1"/>
                          </a:solidFill>
                          <a:effectLst/>
                          <a:latin typeface="Helvetica" panose="020B0604020202020204" pitchFamily="34" charset="0"/>
                          <a:cs typeface="Helvetica" panose="020B0604020202020204" pitchFamily="34" charset="0"/>
                        </a:rPr>
                        <a:t>Addresses a need or priority</a:t>
                      </a:r>
                      <a:endParaRPr kumimoji="0" lang="en-US" sz="1800" i="0" kern="1200" dirty="0">
                        <a:solidFill>
                          <a:schemeClr val="dk1"/>
                        </a:solidFill>
                        <a:effectLst/>
                        <a:latin typeface="Helvetica" panose="020B0604020202020204" pitchFamily="34" charset="0"/>
                        <a:ea typeface="+mn-ea"/>
                        <a:cs typeface="Helvetica" panose="020B0604020202020204" pitchFamily="34" charset="0"/>
                      </a:endParaRPr>
                    </a:p>
                  </a:txBody>
                  <a:tcPr marL="68580" marR="68580" marT="34290" marB="34290" anchor="ctr"/>
                </a:tc>
                <a:extLst>
                  <a:ext uri="{0D108BD9-81ED-4DB2-BD59-A6C34878D82A}">
                    <a16:rowId xmlns:a16="http://schemas.microsoft.com/office/drawing/2014/main" val="1248937279"/>
                  </a:ext>
                </a:extLst>
              </a:tr>
              <a:tr h="1136842">
                <a:tc>
                  <a:txBody>
                    <a:bodyPr/>
                    <a:lstStyle/>
                    <a:p>
                      <a:r>
                        <a:rPr kumimoji="0" lang="en-US" sz="1800" kern="1200" dirty="0">
                          <a:solidFill>
                            <a:schemeClr val="dk1"/>
                          </a:solidFill>
                          <a:effectLst/>
                          <a:latin typeface="Helvetica" panose="020B0604020202020204" pitchFamily="34" charset="0"/>
                          <a:cs typeface="Helvetica" panose="020B0604020202020204" pitchFamily="34" charset="0"/>
                        </a:rPr>
                        <a:t>Organizational </a:t>
                      </a:r>
                      <a:r>
                        <a:rPr kumimoji="0" lang="en-US" sz="1800" b="1" kern="1200" dirty="0">
                          <a:solidFill>
                            <a:schemeClr val="dk1"/>
                          </a:solidFill>
                          <a:effectLst/>
                          <a:latin typeface="Helvetica" panose="020B0604020202020204" pitchFamily="34" charset="0"/>
                          <a:cs typeface="Helvetica" panose="020B0604020202020204" pitchFamily="34" charset="0"/>
                        </a:rPr>
                        <a:t>Recipient Characteristics</a:t>
                      </a:r>
                      <a:r>
                        <a:rPr lang="en-US" sz="1800" dirty="0">
                          <a:effectLst/>
                          <a:latin typeface="Helvetica" panose="020B0604020202020204" pitchFamily="34" charset="0"/>
                          <a:cs typeface="Helvetica" panose="020B0604020202020204" pitchFamily="34" charset="0"/>
                        </a:rPr>
                        <a:t> </a:t>
                      </a:r>
                      <a:endParaRPr lang="en-US" sz="1800" dirty="0">
                        <a:latin typeface="Helvetica" panose="020B0604020202020204" pitchFamily="34" charset="0"/>
                        <a:cs typeface="Helvetica" panose="020B0604020202020204" pitchFamily="34" charset="0"/>
                      </a:endParaRPr>
                    </a:p>
                  </a:txBody>
                  <a:tcPr marL="68580" marR="68580" marT="34290" marB="34290" anchor="ctr"/>
                </a:tc>
                <a:tc>
                  <a:txBody>
                    <a:bodyPr/>
                    <a:lstStyle/>
                    <a:p>
                      <a:r>
                        <a:rPr kumimoji="0" lang="en-US" sz="1800" kern="1200" dirty="0">
                          <a:solidFill>
                            <a:schemeClr val="dk1"/>
                          </a:solidFill>
                          <a:effectLst/>
                          <a:latin typeface="Helvetica" panose="020B0604020202020204" pitchFamily="34" charset="0"/>
                          <a:cs typeface="Helvetica" panose="020B0604020202020204" pitchFamily="34" charset="0"/>
                        </a:rPr>
                        <a:t>Culture </a:t>
                      </a:r>
                    </a:p>
                    <a:p>
                      <a:r>
                        <a:rPr kumimoji="0" lang="en-US" sz="1800" kern="1200" dirty="0">
                          <a:solidFill>
                            <a:schemeClr val="dk1"/>
                          </a:solidFill>
                          <a:effectLst/>
                          <a:latin typeface="Helvetica" panose="020B0604020202020204" pitchFamily="34" charset="0"/>
                          <a:cs typeface="Helvetica" panose="020B0604020202020204" pitchFamily="34" charset="0"/>
                        </a:rPr>
                        <a:t>Leadership and management support and communication</a:t>
                      </a:r>
                    </a:p>
                    <a:p>
                      <a:r>
                        <a:rPr kumimoji="0" lang="en-US" sz="1800" kern="1200" dirty="0">
                          <a:solidFill>
                            <a:schemeClr val="dk1"/>
                          </a:solidFill>
                          <a:effectLst/>
                          <a:latin typeface="Helvetica" panose="020B0604020202020204" pitchFamily="34" charset="0"/>
                          <a:cs typeface="Helvetica" panose="020B0604020202020204" pitchFamily="34" charset="0"/>
                        </a:rPr>
                        <a:t>Staffing and incentives</a:t>
                      </a:r>
                    </a:p>
                    <a:p>
                      <a:r>
                        <a:rPr kumimoji="0" lang="en-US" sz="1800" kern="1200" dirty="0">
                          <a:solidFill>
                            <a:schemeClr val="dk1"/>
                          </a:solidFill>
                          <a:effectLst/>
                          <a:latin typeface="Helvetica" panose="020B0604020202020204" pitchFamily="34" charset="0"/>
                          <a:cs typeface="Helvetica" panose="020B0604020202020204" pitchFamily="34" charset="0"/>
                        </a:rPr>
                        <a:t>Data availability</a:t>
                      </a:r>
                      <a:endParaRPr lang="en-US" sz="1800" i="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3750951594"/>
                  </a:ext>
                </a:extLst>
              </a:tr>
              <a:tr h="873771">
                <a:tc>
                  <a:txBody>
                    <a:bodyPr/>
                    <a:lstStyle/>
                    <a:p>
                      <a:r>
                        <a:rPr kumimoji="0" lang="en-US" sz="1800" kern="1200" dirty="0">
                          <a:solidFill>
                            <a:schemeClr val="dk1"/>
                          </a:solidFill>
                          <a:effectLst/>
                          <a:latin typeface="Helvetica" panose="020B0604020202020204" pitchFamily="34" charset="0"/>
                          <a:cs typeface="Helvetica" panose="020B0604020202020204" pitchFamily="34" charset="0"/>
                        </a:rPr>
                        <a:t>Patient/Community </a:t>
                      </a:r>
                      <a:r>
                        <a:rPr kumimoji="0" lang="en-US" sz="1800" b="1" kern="1200" dirty="0">
                          <a:solidFill>
                            <a:schemeClr val="dk1"/>
                          </a:solidFill>
                          <a:effectLst/>
                          <a:latin typeface="Helvetica" panose="020B0604020202020204" pitchFamily="34" charset="0"/>
                          <a:cs typeface="Helvetica" panose="020B0604020202020204" pitchFamily="34" charset="0"/>
                        </a:rPr>
                        <a:t>Recipient Characteristics</a:t>
                      </a:r>
                      <a:r>
                        <a:rPr lang="en-US" sz="1800" dirty="0">
                          <a:effectLst/>
                          <a:latin typeface="Helvetica" panose="020B0604020202020204" pitchFamily="34" charset="0"/>
                          <a:cs typeface="Helvetica" panose="020B0604020202020204" pitchFamily="34" charset="0"/>
                        </a:rPr>
                        <a:t> </a:t>
                      </a:r>
                      <a:endParaRPr lang="en-US" sz="1800" dirty="0">
                        <a:latin typeface="Helvetica" panose="020B0604020202020204" pitchFamily="34" charset="0"/>
                        <a:cs typeface="Helvetica" panose="020B0604020202020204" pitchFamily="34" charset="0"/>
                      </a:endParaRPr>
                    </a:p>
                  </a:txBody>
                  <a:tcPr marL="68580" marR="68580" marT="34290" marB="34290" anchor="ctr"/>
                </a:tc>
                <a:tc>
                  <a:txBody>
                    <a:bodyPr/>
                    <a:lstStyle/>
                    <a:p>
                      <a:r>
                        <a:rPr kumimoji="0" lang="en-US" sz="1800" kern="1200" dirty="0">
                          <a:solidFill>
                            <a:schemeClr val="dk1"/>
                          </a:solidFill>
                          <a:effectLst/>
                          <a:latin typeface="Helvetica" panose="020B0604020202020204" pitchFamily="34" charset="0"/>
                          <a:cs typeface="Helvetica" panose="020B0604020202020204" pitchFamily="34" charset="0"/>
                        </a:rPr>
                        <a:t>Demographics, comorbidities</a:t>
                      </a:r>
                    </a:p>
                    <a:p>
                      <a:r>
                        <a:rPr kumimoji="0" lang="en-US" sz="1800" kern="1200" dirty="0">
                          <a:solidFill>
                            <a:schemeClr val="dk1"/>
                          </a:solidFill>
                          <a:effectLst/>
                          <a:latin typeface="Helvetica" panose="020B0604020202020204" pitchFamily="34" charset="0"/>
                          <a:cs typeface="Helvetica" panose="020B0604020202020204" pitchFamily="34" charset="0"/>
                        </a:rPr>
                        <a:t>Social determinants of health</a:t>
                      </a:r>
                    </a:p>
                    <a:p>
                      <a:r>
                        <a:rPr kumimoji="0" lang="en-US" sz="1800" kern="1200" dirty="0">
                          <a:solidFill>
                            <a:schemeClr val="dk1"/>
                          </a:solidFill>
                          <a:effectLst/>
                          <a:latin typeface="Helvetica" panose="020B0604020202020204" pitchFamily="34" charset="0"/>
                          <a:cs typeface="Helvetica" panose="020B0604020202020204" pitchFamily="34" charset="0"/>
                        </a:rPr>
                        <a:t>Knowledge, beliefs, competing priorities</a:t>
                      </a:r>
                      <a:endParaRPr lang="en-US" sz="1800" i="0" dirty="0">
                        <a:latin typeface="Helvetica" panose="020B0604020202020204" pitchFamily="34" charset="0"/>
                        <a:cs typeface="Helvetica" panose="020B0604020202020204" pitchFamily="34" charset="0"/>
                      </a:endParaRPr>
                    </a:p>
                  </a:txBody>
                  <a:tcPr marL="68580" marR="68580" marT="34290" marB="34290" anchor="ctr"/>
                </a:tc>
                <a:extLst>
                  <a:ext uri="{0D108BD9-81ED-4DB2-BD59-A6C34878D82A}">
                    <a16:rowId xmlns:a16="http://schemas.microsoft.com/office/drawing/2014/main" val="1097072633"/>
                  </a:ext>
                </a:extLst>
              </a:tr>
              <a:tr h="87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Helvetica" panose="020B0604020202020204" pitchFamily="34" charset="0"/>
                          <a:cs typeface="Helvetica" panose="020B0604020202020204" pitchFamily="34" charset="0"/>
                        </a:rPr>
                        <a:t>External environment</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Reimbursement, performance metrics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Guidelines, regulations and 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Community resources</a:t>
                      </a:r>
                    </a:p>
                  </a:txBody>
                  <a:tcPr marL="68580" marR="68580" marT="34290" marB="34290" anchor="ctr"/>
                </a:tc>
                <a:extLst>
                  <a:ext uri="{0D108BD9-81ED-4DB2-BD59-A6C34878D82A}">
                    <a16:rowId xmlns:a16="http://schemas.microsoft.com/office/drawing/2014/main" val="1417544785"/>
                  </a:ext>
                </a:extLst>
              </a:tr>
              <a:tr h="87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Helvetica" panose="020B0604020202020204" pitchFamily="34" charset="0"/>
                          <a:cs typeface="Helvetica" panose="020B0604020202020204" pitchFamily="34" charset="0"/>
                        </a:rPr>
                        <a:t>Implementation and sustainability infrastructure**</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Feasibility, resource availability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Automation, integration within standard workflows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Helvetica" panose="020B0604020202020204" pitchFamily="34" charset="0"/>
                          <a:cs typeface="Helvetica" panose="020B0604020202020204" pitchFamily="34" charset="0"/>
                        </a:rPr>
                        <a:t>Training and support</a:t>
                      </a:r>
                    </a:p>
                  </a:txBody>
                  <a:tcPr marL="68580" marR="68580" marT="34290" marB="34290" anchor="ctr"/>
                </a:tc>
                <a:extLst>
                  <a:ext uri="{0D108BD9-81ED-4DB2-BD59-A6C34878D82A}">
                    <a16:rowId xmlns:a16="http://schemas.microsoft.com/office/drawing/2014/main" val="531685665"/>
                  </a:ext>
                </a:extLst>
              </a:tr>
            </a:tbl>
          </a:graphicData>
        </a:graphic>
      </p:graphicFrame>
    </p:spTree>
    <p:extLst>
      <p:ext uri="{BB962C8B-B14F-4D97-AF65-F5344CB8AC3E}">
        <p14:creationId xmlns:p14="http://schemas.microsoft.com/office/powerpoint/2010/main" val="17013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314421" cy="1325563"/>
          </a:xfrm>
        </p:spPr>
        <p:txBody>
          <a:bodyPr>
            <a:normAutofit/>
          </a:bodyPr>
          <a:lstStyle/>
          <a:p>
            <a:r>
              <a:rPr kumimoji="0" lang="en-US" sz="36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PRISM context and RE-AIM outcomes: Key points</a:t>
            </a: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8E08D0-4CD5-4F3E-93C3-CD3C9ABE3FD8}"/>
              </a:ext>
            </a:extLst>
          </p:cNvPr>
          <p:cNvSpPr txBox="1"/>
          <p:nvPr/>
        </p:nvSpPr>
        <p:spPr>
          <a:xfrm>
            <a:off x="707138" y="1596208"/>
            <a:ext cx="11317356" cy="3621504"/>
          </a:xfrm>
          <a:prstGeom prst="rect">
            <a:avLst/>
          </a:prstGeom>
          <a:noFill/>
        </p:spPr>
        <p:txBody>
          <a:bodyPr wrap="square" rtlCol="0">
            <a:spAutoFit/>
          </a:bodyPr>
          <a:lstStyle/>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PRISM includes RE-AIM- they are not different frameworks</a:t>
            </a:r>
          </a:p>
          <a:p>
            <a:pPr marL="914400" lvl="1" indent="-457200">
              <a:spcBef>
                <a:spcPts val="1000"/>
              </a:spcBef>
              <a:buClr>
                <a:schemeClr val="tx1"/>
              </a:buClr>
              <a:buFont typeface="Arial" panose="020B0604020202020204" pitchFamily="34" charset="0"/>
              <a:buChar char="•"/>
              <a:defRPr/>
            </a:pPr>
            <a:r>
              <a:rPr lang="en-US" sz="2800" dirty="0">
                <a:latin typeface="Helvetica" panose="020B0604020202020204" pitchFamily="34" charset="0"/>
                <a:cs typeface="Helvetica" panose="020B0604020202020204" pitchFamily="34" charset="0"/>
              </a:rPr>
              <a:t>PRISM context factors with RE-AIM implementation outcomes</a:t>
            </a:r>
          </a:p>
          <a:p>
            <a:pPr marL="457200" indent="-457200">
              <a:spcBef>
                <a:spcPts val="1000"/>
              </a:spcBef>
              <a:buClr>
                <a:schemeClr val="tx1"/>
              </a:buClr>
              <a:buFont typeface="Arial" panose="020B0604020202020204" pitchFamily="34" charset="0"/>
              <a:buChar char="•"/>
              <a:defRPr/>
            </a:pPr>
            <a:r>
              <a:rPr lang="en-US" sz="2800" dirty="0">
                <a:latin typeface="Helvetica" panose="020B0604020202020204" pitchFamily="34" charset="0"/>
                <a:cs typeface="Helvetica" panose="020B0604020202020204" pitchFamily="34" charset="0"/>
              </a:rPr>
              <a:t>PRISM/RE-AIM are </a:t>
            </a:r>
            <a:r>
              <a:rPr lang="en-US" sz="2800" b="1" dirty="0">
                <a:latin typeface="Helvetica" panose="020B0604020202020204" pitchFamily="34" charset="0"/>
                <a:cs typeface="Helvetica" panose="020B0604020202020204" pitchFamily="34" charset="0"/>
              </a:rPr>
              <a:t>multilevel</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Context is dynamic- and should be </a:t>
            </a:r>
            <a:r>
              <a:rPr lang="en-US" sz="2800" b="1" dirty="0">
                <a:latin typeface="Helvetica" panose="020B0604020202020204" pitchFamily="34" charset="0"/>
                <a:cs typeface="Helvetica" panose="020B0604020202020204" pitchFamily="34" charset="0"/>
              </a:rPr>
              <a:t>assessed iteratively</a:t>
            </a:r>
            <a:r>
              <a:rPr lang="en-US" sz="2800" dirty="0">
                <a:latin typeface="Helvetica" panose="020B0604020202020204" pitchFamily="34" charset="0"/>
                <a:cs typeface="Helvetica" panose="020B0604020202020204" pitchFamily="34" charset="0"/>
              </a:rPr>
              <a:t>; as should RE-AIM outcomes</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Usually need to </a:t>
            </a:r>
            <a:r>
              <a:rPr lang="en-US" sz="2800" b="1" dirty="0">
                <a:latin typeface="Helvetica" panose="020B0604020202020204" pitchFamily="34" charset="0"/>
                <a:cs typeface="Helvetica" panose="020B0604020202020204" pitchFamily="34" charset="0"/>
              </a:rPr>
              <a:t>align 1) your EBI 2) implementation strategies, and 3) context- </a:t>
            </a:r>
            <a:r>
              <a:rPr lang="en-US" sz="2800" dirty="0">
                <a:latin typeface="Helvetica" panose="020B0604020202020204" pitchFamily="34" charset="0"/>
                <a:cs typeface="Helvetica" panose="020B0604020202020204" pitchFamily="34" charset="0"/>
              </a:rPr>
              <a:t>sometimes need to change context</a:t>
            </a:r>
          </a:p>
        </p:txBody>
      </p:sp>
      <p:sp>
        <p:nvSpPr>
          <p:cNvPr id="15" name="TextBox 14">
            <a:extLst>
              <a:ext uri="{FF2B5EF4-FFF2-40B4-BE49-F238E27FC236}">
                <a16:creationId xmlns:a16="http://schemas.microsoft.com/office/drawing/2014/main" id="{EEC47C2F-2CD6-4214-BC45-52E6483D9A50}"/>
              </a:ext>
            </a:extLst>
          </p:cNvPr>
          <p:cNvSpPr txBox="1"/>
          <p:nvPr/>
        </p:nvSpPr>
        <p:spPr>
          <a:xfrm>
            <a:off x="393141" y="5863143"/>
            <a:ext cx="11405718" cy="1077218"/>
          </a:xfrm>
          <a:prstGeom prst="rect">
            <a:avLst/>
          </a:prstGeom>
          <a:noFill/>
        </p:spPr>
        <p:txBody>
          <a:bodyPr wrap="square">
            <a:spAutoFit/>
          </a:bodyPr>
          <a:lstStyle/>
          <a:p>
            <a:r>
              <a:rPr lang="en-US" sz="1600" dirty="0">
                <a:latin typeface="Helvetica" panose="020B0604020202020204" pitchFamily="34" charset="0"/>
                <a:cs typeface="Helvetica" panose="020B0604020202020204" pitchFamily="34" charset="0"/>
              </a:rPr>
              <a:t>Chambers, D.A., Glasgow, R.E. &amp; </a:t>
            </a:r>
            <a:r>
              <a:rPr lang="en-US" sz="1600" dirty="0" err="1">
                <a:latin typeface="Helvetica" panose="020B0604020202020204" pitchFamily="34" charset="0"/>
                <a:cs typeface="Helvetica" panose="020B0604020202020204" pitchFamily="34" charset="0"/>
              </a:rPr>
              <a:t>Stange</a:t>
            </a:r>
            <a:r>
              <a:rPr lang="en-US" sz="1600" dirty="0">
                <a:latin typeface="Helvetica" panose="020B0604020202020204" pitchFamily="34" charset="0"/>
                <a:cs typeface="Helvetica" panose="020B0604020202020204" pitchFamily="34" charset="0"/>
              </a:rPr>
              <a:t>, K.C. The dynamic sustainability framework. </a:t>
            </a:r>
            <a:r>
              <a:rPr lang="en-US" sz="1600" i="1" dirty="0">
                <a:latin typeface="Helvetica" panose="020B0604020202020204" pitchFamily="34" charset="0"/>
                <a:cs typeface="Helvetica" panose="020B0604020202020204" pitchFamily="34" charset="0"/>
              </a:rPr>
              <a:t>Implementation Sci</a:t>
            </a:r>
            <a:r>
              <a:rPr lang="en-US" sz="1600" dirty="0">
                <a:latin typeface="Helvetica" panose="020B0604020202020204" pitchFamily="34" charset="0"/>
                <a:cs typeface="Helvetica" panose="020B0604020202020204" pitchFamily="34" charset="0"/>
              </a:rPr>
              <a:t> </a:t>
            </a:r>
            <a:r>
              <a:rPr lang="en-US" sz="1600" b="1" dirty="0">
                <a:latin typeface="Helvetica" panose="020B0604020202020204" pitchFamily="34" charset="0"/>
                <a:cs typeface="Helvetica" panose="020B0604020202020204" pitchFamily="34" charset="0"/>
              </a:rPr>
              <a:t>8, </a:t>
            </a:r>
            <a:r>
              <a:rPr lang="en-US" sz="1600" dirty="0">
                <a:latin typeface="Helvetica" panose="020B0604020202020204" pitchFamily="34" charset="0"/>
                <a:cs typeface="Helvetica" panose="020B0604020202020204" pitchFamily="34" charset="0"/>
              </a:rPr>
              <a:t>117 (2013).</a:t>
            </a:r>
          </a:p>
          <a:p>
            <a:r>
              <a:rPr lang="en-US" sz="1600" dirty="0">
                <a:latin typeface="Helvetica" panose="020B0604020202020204" pitchFamily="34" charset="0"/>
                <a:cs typeface="Helvetica" panose="020B0604020202020204" pitchFamily="34" charset="0"/>
              </a:rPr>
              <a:t>Glasgow RE, et al. Iterative RE-AIM to guide adaptations. </a:t>
            </a:r>
            <a:r>
              <a:rPr lang="en-US" sz="1600" i="1" dirty="0">
                <a:effectLst/>
                <a:latin typeface="Arial" panose="020B0604020202020204" pitchFamily="34" charset="0"/>
                <a:ea typeface="Calibri" panose="020F0502020204030204" pitchFamily="34" charset="0"/>
                <a:cs typeface="Times New Roman" panose="02020603050405020304" pitchFamily="18" charset="0"/>
              </a:rPr>
              <a:t>Frontiers in Health Services</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i="1" dirty="0">
                <a:effectLst/>
                <a:latin typeface="Arial" panose="020B0604020202020204" pitchFamily="34" charset="0"/>
                <a:ea typeface="Calibri" panose="020F0502020204030204" pitchFamily="34" charset="0"/>
                <a:cs typeface="Times New Roman" panose="02020603050405020304" pitchFamily="18" charset="0"/>
              </a:rPr>
              <a:t> 2</a:t>
            </a:r>
            <a:r>
              <a:rPr lang="en-US" sz="1600" dirty="0">
                <a:effectLst/>
                <a:latin typeface="Arial" panose="020B0604020202020204" pitchFamily="34" charset="0"/>
                <a:ea typeface="Calibri" panose="020F0502020204030204" pitchFamily="34" charset="0"/>
                <a:cs typeface="Times New Roman" panose="02020603050405020304" pitchFamily="18" charset="0"/>
              </a:rPr>
              <a:t>. https://</a:t>
            </a:r>
            <a:r>
              <a:rPr lang="en-US" sz="1600" dirty="0" err="1">
                <a:effectLst/>
                <a:latin typeface="Arial" panose="020B0604020202020204" pitchFamily="34" charset="0"/>
                <a:ea typeface="Calibri" panose="020F0502020204030204" pitchFamily="34" charset="0"/>
                <a:cs typeface="Times New Roman" panose="02020603050405020304" pitchFamily="18" charset="0"/>
              </a:rPr>
              <a:t>doi.org</a:t>
            </a:r>
            <a:r>
              <a:rPr lang="en-US" sz="1600" dirty="0">
                <a:effectLst/>
                <a:latin typeface="Arial" panose="020B0604020202020204" pitchFamily="34" charset="0"/>
                <a:ea typeface="Calibri" panose="020F0502020204030204" pitchFamily="34" charset="0"/>
                <a:cs typeface="Times New Roman" panose="02020603050405020304" pitchFamily="18" charset="0"/>
              </a:rPr>
              <a:t>/10.3389/frhs.2022.959565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latin typeface="Helvetica" panose="020B0604020202020204" pitchFamily="34" charset="0"/>
              <a:cs typeface="Helvetica" panose="020B0604020202020204" pitchFamily="34" charset="0"/>
            </a:endParaRPr>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2</a:t>
            </a:r>
          </a:p>
        </p:txBody>
      </p:sp>
    </p:spTree>
    <p:extLst>
      <p:ext uri="{BB962C8B-B14F-4D97-AF65-F5344CB8AC3E}">
        <p14:creationId xmlns:p14="http://schemas.microsoft.com/office/powerpoint/2010/main" val="256709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sz="4400" b="1" dirty="0">
                <a:latin typeface="Helvetica" panose="020B0604020202020204" pitchFamily="34" charset="0"/>
                <a:cs typeface="Helvetica" panose="020B0604020202020204" pitchFamily="34" charset="0"/>
              </a:rPr>
              <a:t>Learning Objectives</a:t>
            </a:r>
            <a:endParaRPr lang="en-US" b="1" dirty="0">
              <a:latin typeface="Helvetica" panose="020B0604020202020204" pitchFamily="34" charset="0"/>
              <a:cs typeface="Helvetica" panose="020B0604020202020204" pitchFamily="34" charset="0"/>
            </a:endParaRP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F25BD8F6-CC7D-4D86-8769-526AB3EE9B99}"/>
              </a:ext>
            </a:extLst>
          </p:cNvPr>
          <p:cNvSpPr txBox="1"/>
          <p:nvPr/>
        </p:nvSpPr>
        <p:spPr>
          <a:xfrm>
            <a:off x="530087" y="1616765"/>
            <a:ext cx="11317356" cy="4784708"/>
          </a:xfrm>
          <a:prstGeom prst="rect">
            <a:avLst/>
          </a:prstGeom>
          <a:noFill/>
        </p:spPr>
        <p:txBody>
          <a:bodyPr wrap="square" rtlCol="0">
            <a:spAutoFit/>
          </a:bodyPr>
          <a:lstStyle/>
          <a:p>
            <a:pPr marL="0">
              <a:lnSpc>
                <a:spcPct val="107000"/>
              </a:lnSpc>
              <a:spcBef>
                <a:spcPts val="0"/>
              </a:spcBef>
            </a:pPr>
            <a:r>
              <a:rPr lang="en-US" sz="2800" dirty="0">
                <a:latin typeface="Helvetica" panose="020B0604020202020204" pitchFamily="34" charset="0"/>
                <a:cs typeface="Helvetica" panose="020B0604020202020204" pitchFamily="34" charset="0"/>
              </a:rPr>
              <a:t> </a:t>
            </a:r>
            <a:r>
              <a:rPr lang="en-US" sz="2800" dirty="0">
                <a:latin typeface="Helvetica" panose="020B0604020202020204" pitchFamily="34" charset="0"/>
                <a:ea typeface="Calibri" panose="020F0502020204030204" pitchFamily="34" charset="0"/>
                <a:cs typeface="Helvetica" panose="020B0604020202020204" pitchFamily="34" charset="0"/>
              </a:rPr>
              <a:t>At the end of the session, participants will be able to:</a:t>
            </a:r>
          </a:p>
          <a:p>
            <a:pPr marL="0">
              <a:lnSpc>
                <a:spcPct val="107000"/>
              </a:lnSpc>
              <a:spcBef>
                <a:spcPts val="0"/>
              </a:spcBef>
            </a:pPr>
            <a:endParaRPr lang="en-US" sz="2800" dirty="0">
              <a:latin typeface="Helvetica" panose="020B0604020202020204" pitchFamily="34" charset="0"/>
              <a:ea typeface="Calibri" panose="020F0502020204030204" pitchFamily="34" charset="0"/>
              <a:cs typeface="Helvetica" panose="020B0604020202020204" pitchFamily="34" charset="0"/>
            </a:endParaRPr>
          </a:p>
          <a:p>
            <a:pPr marL="342900" indent="-342900">
              <a:lnSpc>
                <a:spcPct val="107000"/>
              </a:lnSpc>
              <a:spcBef>
                <a:spcPts val="0"/>
              </a:spcBef>
              <a:buFont typeface="+mj-lt"/>
              <a:buAutoNum type="arabicPeriod"/>
            </a:pPr>
            <a:r>
              <a:rPr lang="en-US" sz="2800" dirty="0">
                <a:latin typeface="Helvetica" panose="020B0604020202020204" pitchFamily="34" charset="0"/>
                <a:ea typeface="Calibri" panose="020F0502020204030204" pitchFamily="34" charset="0"/>
                <a:cs typeface="Helvetica" panose="020B0604020202020204" pitchFamily="34" charset="0"/>
              </a:rPr>
              <a:t>Identify the value of and key concepts and methods in implementation science relevant to pharmacy research and practice</a:t>
            </a:r>
          </a:p>
          <a:p>
            <a:pPr marL="342900" indent="-342900">
              <a:lnSpc>
                <a:spcPct val="107000"/>
              </a:lnSpc>
              <a:spcBef>
                <a:spcPts val="0"/>
              </a:spcBef>
              <a:buFont typeface="+mj-lt"/>
              <a:buAutoNum type="arabicPeriod"/>
            </a:pPr>
            <a:r>
              <a:rPr lang="en-US" sz="2800" dirty="0">
                <a:latin typeface="Helvetica" panose="020B0604020202020204" pitchFamily="34" charset="0"/>
                <a:ea typeface="Calibri" panose="020F0502020204030204" pitchFamily="34" charset="0"/>
                <a:cs typeface="Helvetica" panose="020B0604020202020204" pitchFamily="34" charset="0"/>
              </a:rPr>
              <a:t>Identify and describe </a:t>
            </a:r>
            <a:r>
              <a:rPr lang="en-US" sz="2800" b="1" dirty="0">
                <a:latin typeface="Helvetica" panose="020B0604020202020204" pitchFamily="34" charset="0"/>
                <a:ea typeface="Calibri" panose="020F0502020204030204" pitchFamily="34" charset="0"/>
                <a:cs typeface="Helvetica" panose="020B0604020202020204" pitchFamily="34" charset="0"/>
              </a:rPr>
              <a:t>multi-level contextual factors </a:t>
            </a:r>
            <a:r>
              <a:rPr lang="en-US" sz="2800" dirty="0">
                <a:latin typeface="Helvetica" panose="020B0604020202020204" pitchFamily="34" charset="0"/>
                <a:ea typeface="Calibri" panose="020F0502020204030204" pitchFamily="34" charset="0"/>
                <a:cs typeface="Helvetica" panose="020B0604020202020204" pitchFamily="34" charset="0"/>
              </a:rPr>
              <a:t>(e.g., community, policy, organizational, pharmacy team) that support effective implementation</a:t>
            </a:r>
          </a:p>
          <a:p>
            <a:pPr marL="342900" indent="-342900">
              <a:lnSpc>
                <a:spcPct val="107000"/>
              </a:lnSpc>
              <a:spcBef>
                <a:spcPts val="0"/>
              </a:spcBef>
              <a:spcAft>
                <a:spcPts val="800"/>
              </a:spcAft>
              <a:buFont typeface="+mj-lt"/>
              <a:buAutoNum type="arabicPeriod"/>
            </a:pPr>
            <a:r>
              <a:rPr lang="en-US" sz="2800" dirty="0">
                <a:latin typeface="Helvetica" panose="020B0604020202020204" pitchFamily="34" charset="0"/>
                <a:ea typeface="Calibri" panose="020F0502020204030204" pitchFamily="34" charset="0"/>
                <a:cs typeface="Helvetica" panose="020B0604020202020204" pitchFamily="34" charset="0"/>
              </a:rPr>
              <a:t>Describe the process and importance of ‘</a:t>
            </a:r>
            <a:r>
              <a:rPr lang="en-US" sz="2800" b="1" dirty="0">
                <a:latin typeface="Helvetica" panose="020B0604020202020204" pitchFamily="34" charset="0"/>
                <a:ea typeface="Calibri" panose="020F0502020204030204" pitchFamily="34" charset="0"/>
                <a:cs typeface="Helvetica" panose="020B0604020202020204" pitchFamily="34" charset="0"/>
              </a:rPr>
              <a:t>designing for dissemination, equity and sustainment</a:t>
            </a:r>
            <a:r>
              <a:rPr lang="en-US" sz="2800" dirty="0">
                <a:latin typeface="Helvetica" panose="020B0604020202020204" pitchFamily="34" charset="0"/>
                <a:ea typeface="Calibri" panose="020F0502020204030204" pitchFamily="34" charset="0"/>
                <a:cs typeface="Helvetica" panose="020B0604020202020204" pitchFamily="34" charset="0"/>
              </a:rPr>
              <a:t>’</a:t>
            </a:r>
            <a:r>
              <a:rPr lang="en-US" sz="2800" dirty="0">
                <a:latin typeface="Helvetica" panose="020B0604020202020204" pitchFamily="34" charset="0"/>
                <a:cs typeface="Helvetica" panose="020B0604020202020204" pitchFamily="34" charset="0"/>
              </a:rPr>
              <a:t> </a:t>
            </a:r>
          </a:p>
          <a:p>
            <a:pPr>
              <a:lnSpc>
                <a:spcPct val="107000"/>
              </a:lnSpc>
              <a:spcAft>
                <a:spcPts val="800"/>
              </a:spcAft>
            </a:pPr>
            <a:r>
              <a:rPr lang="en-US" sz="2800" dirty="0">
                <a:latin typeface="Helvetica" panose="020B0604020202020204" pitchFamily="34" charset="0"/>
                <a:cs typeface="Helvetica" panose="020B0604020202020204" pitchFamily="34" charset="0"/>
              </a:rPr>
              <a:t>*This accredited CE activity will discuss non-clinical content</a:t>
            </a:r>
          </a:p>
        </p:txBody>
      </p:sp>
    </p:spTree>
    <p:extLst>
      <p:ext uri="{BB962C8B-B14F-4D97-AF65-F5344CB8AC3E}">
        <p14:creationId xmlns:p14="http://schemas.microsoft.com/office/powerpoint/2010/main" val="3145990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EF5DC0-6F3A-4785-A3F7-B189904EC2DC}"/>
              </a:ext>
            </a:extLst>
          </p:cNvPr>
          <p:cNvSpPr/>
          <p:nvPr/>
        </p:nvSpPr>
        <p:spPr>
          <a:xfrm>
            <a:off x="0" y="0"/>
            <a:ext cx="1325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8439BB7-A85A-4505-A1CC-B86D7ECEAA5C}"/>
              </a:ext>
            </a:extLst>
          </p:cNvPr>
          <p:cNvSpPr/>
          <p:nvPr/>
        </p:nvSpPr>
        <p:spPr>
          <a:xfrm>
            <a:off x="132522" y="0"/>
            <a:ext cx="12059478" cy="6858000"/>
          </a:xfrm>
          <a:prstGeom prst="rect">
            <a:avLst/>
          </a:prstGeom>
          <a:blipFill dpi="0" rotWithShape="1">
            <a:blip r:embed="rId3">
              <a:alphaModFix amt="28000"/>
            </a:blip>
            <a:srcRect/>
            <a:stretch>
              <a:fillRect t="-186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9E56AA86-08F6-447A-B0D8-13FAC92F7D8A}"/>
              </a:ext>
            </a:extLst>
          </p:cNvPr>
          <p:cNvSpPr txBox="1">
            <a:spLocks/>
          </p:cNvSpPr>
          <p:nvPr/>
        </p:nvSpPr>
        <p:spPr>
          <a:xfrm>
            <a:off x="3980986" y="892099"/>
            <a:ext cx="7965372" cy="572091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REFLECTION AND WORKSHEET:</a:t>
            </a:r>
          </a:p>
          <a:p>
            <a:endPar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r>
              <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What Contextual Factors are Most Relevant for your Projects?</a:t>
            </a:r>
          </a:p>
          <a:p>
            <a:endPar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r>
              <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What PRISM domains seem most relevant?</a:t>
            </a:r>
          </a:p>
          <a:p>
            <a:pPr marL="457200" indent="-457200">
              <a:buFont typeface="Arial" panose="020B0604020202020204" pitchFamily="34" charset="0"/>
              <a:buChar char="•"/>
            </a:pPr>
            <a:r>
              <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Recipient characteristics (patient and staff)</a:t>
            </a:r>
          </a:p>
          <a:p>
            <a:pPr marL="457200" indent="-457200">
              <a:buFont typeface="Arial" panose="020B0604020202020204" pitchFamily="34" charset="0"/>
              <a:buChar char="•"/>
            </a:pPr>
            <a:r>
              <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Recipient perspectives (patient and staff)</a:t>
            </a:r>
          </a:p>
          <a:p>
            <a:pPr marL="457200" indent="-457200">
              <a:buFont typeface="Arial" panose="020B0604020202020204" pitchFamily="34" charset="0"/>
              <a:buChar char="•"/>
            </a:pPr>
            <a:r>
              <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External environmental (policy, regulatory, reimbursement)</a:t>
            </a:r>
          </a:p>
          <a:p>
            <a:pPr marL="457200" indent="-457200">
              <a:buFont typeface="Arial" panose="020B0604020202020204" pitchFamily="34" charset="0"/>
              <a:buChar char="•"/>
            </a:pPr>
            <a:r>
              <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Implementation and Sustainability Infrastructure</a:t>
            </a:r>
          </a:p>
        </p:txBody>
      </p:sp>
      <p:pic>
        <p:nvPicPr>
          <p:cNvPr id="5" name="Picture 4">
            <a:extLst>
              <a:ext uri="{FF2B5EF4-FFF2-40B4-BE49-F238E27FC236}">
                <a16:creationId xmlns:a16="http://schemas.microsoft.com/office/drawing/2014/main" id="{37D0F9C5-D1C9-4DB7-8BBB-227881DCF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44" y="6325385"/>
            <a:ext cx="999358" cy="451373"/>
          </a:xfrm>
          <a:prstGeom prst="rect">
            <a:avLst/>
          </a:prstGeom>
        </p:spPr>
      </p:pic>
      <p:pic>
        <p:nvPicPr>
          <p:cNvPr id="6" name="Picture 5">
            <a:extLst>
              <a:ext uri="{FF2B5EF4-FFF2-40B4-BE49-F238E27FC236}">
                <a16:creationId xmlns:a16="http://schemas.microsoft.com/office/drawing/2014/main" id="{214F3E12-7114-4BC5-87DE-A802B7417C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383" y="6247417"/>
            <a:ext cx="1846560" cy="529341"/>
          </a:xfrm>
          <a:prstGeom prst="rect">
            <a:avLst/>
          </a:prstGeom>
        </p:spPr>
      </p:pic>
    </p:spTree>
    <p:extLst>
      <p:ext uri="{BB962C8B-B14F-4D97-AF65-F5344CB8AC3E}">
        <p14:creationId xmlns:p14="http://schemas.microsoft.com/office/powerpoint/2010/main" val="84283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314421" cy="1325563"/>
          </a:xfrm>
        </p:spPr>
        <p:txBody>
          <a:bodyPr>
            <a:normAutofit fontScale="90000"/>
          </a:bodyPr>
          <a:lstStyle/>
          <a:p>
            <a:r>
              <a:rPr kumimoji="0" lang="en-US" sz="36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How Can RE-AIM/PRISM (and other </a:t>
            </a:r>
            <a:r>
              <a:rPr kumimoji="0" lang="en-US" sz="3600" b="1" i="0" u="none" strike="noStrike" kern="1200" cap="none" spc="0" normalizeH="0" baseline="0" noProof="0" dirty="0" err="1">
                <a:ln>
                  <a:noFill/>
                </a:ln>
                <a:solidFill>
                  <a:srgbClr val="000000"/>
                </a:solidFill>
                <a:effectLst/>
                <a:uLnTx/>
                <a:uFillTx/>
                <a:latin typeface="Helvetica" panose="020B0604020202020204" pitchFamily="34" charset="0"/>
                <a:cs typeface="Helvetica" panose="020B0604020202020204" pitchFamily="34" charset="0"/>
              </a:rPr>
              <a:t>Impl</a:t>
            </a:r>
            <a:r>
              <a:rPr lang="en-US" sz="3600" b="1" dirty="0" err="1">
                <a:solidFill>
                  <a:srgbClr val="000000"/>
                </a:solidFill>
                <a:latin typeface="Helvetica" panose="020B0604020202020204" pitchFamily="34" charset="0"/>
                <a:cs typeface="Helvetica" panose="020B0604020202020204" pitchFamily="34" charset="0"/>
              </a:rPr>
              <a:t>ementation</a:t>
            </a:r>
            <a:r>
              <a:rPr kumimoji="0" lang="en-US" sz="36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 Science Frameworks) Help </a:t>
            </a:r>
            <a:r>
              <a:rPr kumimoji="0" lang="en-US" sz="3600" b="1" i="0" u="sng"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Address Health Equity</a:t>
            </a:r>
            <a:r>
              <a:rPr kumimoji="0" lang="en-US" sz="36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t>
            </a: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8E08D0-4CD5-4F3E-93C3-CD3C9ABE3FD8}"/>
              </a:ext>
            </a:extLst>
          </p:cNvPr>
          <p:cNvSpPr txBox="1"/>
          <p:nvPr/>
        </p:nvSpPr>
        <p:spPr>
          <a:xfrm>
            <a:off x="527151" y="1884285"/>
            <a:ext cx="11317356" cy="3493264"/>
          </a:xfrm>
          <a:prstGeom prst="rect">
            <a:avLst/>
          </a:prstGeom>
          <a:noFill/>
        </p:spPr>
        <p:txBody>
          <a:bodyPr wrap="square" rtlCol="0">
            <a:spAutoFit/>
          </a:bodyPr>
          <a:lstStyle/>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Understand Context and Guide Tailoring and </a:t>
            </a:r>
            <a:r>
              <a:rPr lang="en-US" sz="2800" u="sng" dirty="0">
                <a:latin typeface="Helvetica" panose="020B0604020202020204" pitchFamily="34" charset="0"/>
                <a:cs typeface="Helvetica" panose="020B0604020202020204" pitchFamily="34" charset="0"/>
              </a:rPr>
              <a:t>Adaptation to Context </a:t>
            </a:r>
            <a:r>
              <a:rPr lang="en-US" sz="2800" dirty="0">
                <a:latin typeface="Helvetica" panose="020B0604020202020204" pitchFamily="34" charset="0"/>
                <a:cs typeface="Helvetica" panose="020B0604020202020204" pitchFamily="34" charset="0"/>
              </a:rPr>
              <a:t>and Population </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Broaden Focus on </a:t>
            </a:r>
            <a:r>
              <a:rPr lang="en-US" sz="2800" u="sng" dirty="0">
                <a:latin typeface="Helvetica" panose="020B0604020202020204" pitchFamily="34" charset="0"/>
                <a:cs typeface="Helvetica" panose="020B0604020202020204" pitchFamily="34" charset="0"/>
              </a:rPr>
              <a:t>All Steps and Outcomes</a:t>
            </a:r>
            <a:r>
              <a:rPr lang="en-US" sz="2800" dirty="0">
                <a:latin typeface="Helvetica" panose="020B0604020202020204" pitchFamily="34" charset="0"/>
                <a:cs typeface="Helvetica" panose="020B0604020202020204" pitchFamily="34" charset="0"/>
              </a:rPr>
              <a:t> Necessary for Population and Equity Impact</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Focus Attention on Issues of </a:t>
            </a:r>
            <a:r>
              <a:rPr lang="en-US" sz="2800" u="sng" dirty="0">
                <a:latin typeface="Helvetica" panose="020B0604020202020204" pitchFamily="34" charset="0"/>
                <a:cs typeface="Helvetica" panose="020B0604020202020204" pitchFamily="34" charset="0"/>
              </a:rPr>
              <a:t>Representation</a:t>
            </a:r>
            <a:r>
              <a:rPr lang="en-US" sz="2800" dirty="0">
                <a:latin typeface="Helvetica" panose="020B0604020202020204" pitchFamily="34" charset="0"/>
                <a:cs typeface="Helvetica" panose="020B0604020202020204" pitchFamily="34" charset="0"/>
              </a:rPr>
              <a:t> and </a:t>
            </a:r>
            <a:r>
              <a:rPr lang="en-US" sz="2800" u="sng" dirty="0">
                <a:latin typeface="Helvetica" panose="020B0604020202020204" pitchFamily="34" charset="0"/>
                <a:cs typeface="Helvetica" panose="020B0604020202020204" pitchFamily="34" charset="0"/>
              </a:rPr>
              <a:t>Representativeness</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Address </a:t>
            </a:r>
            <a:r>
              <a:rPr lang="en-US" sz="2800" u="sng" dirty="0">
                <a:latin typeface="Helvetica" panose="020B0604020202020204" pitchFamily="34" charset="0"/>
                <a:cs typeface="Helvetica" panose="020B0604020202020204" pitchFamily="34" charset="0"/>
              </a:rPr>
              <a:t>Systems Issues</a:t>
            </a:r>
            <a:r>
              <a:rPr lang="en-US" sz="2800" dirty="0">
                <a:latin typeface="Helvetica" panose="020B0604020202020204" pitchFamily="34" charset="0"/>
                <a:cs typeface="Helvetica" panose="020B0604020202020204" pitchFamily="34" charset="0"/>
              </a:rPr>
              <a:t> and Unintended Consequences</a:t>
            </a:r>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3</a:t>
            </a:r>
          </a:p>
        </p:txBody>
      </p:sp>
      <p:sp>
        <p:nvSpPr>
          <p:cNvPr id="8" name="Rectangle 7">
            <a:extLst>
              <a:ext uri="{FF2B5EF4-FFF2-40B4-BE49-F238E27FC236}">
                <a16:creationId xmlns:a16="http://schemas.microsoft.com/office/drawing/2014/main" id="{D8A11D07-BF2B-4227-991D-456FF8793C6F}"/>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0225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314421" cy="1325563"/>
          </a:xfrm>
        </p:spPr>
        <p:txBody>
          <a:bodyPr>
            <a:normAutofit/>
          </a:bodyPr>
          <a:lstStyle/>
          <a:p>
            <a:r>
              <a:rPr lang="en-US" sz="2800" b="1" dirty="0">
                <a:solidFill>
                  <a:srgbClr val="000000"/>
                </a:solidFill>
                <a:latin typeface="Helvetica" panose="020B0604020202020204" pitchFamily="34" charset="0"/>
                <a:cs typeface="Helvetica" panose="020B0604020202020204" pitchFamily="34" charset="0"/>
              </a:rPr>
              <a:t>An Example from Recent History (or insert your own program)</a:t>
            </a:r>
            <a:endParaRPr kumimoji="0" lang="en-US" sz="28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8E08D0-4CD5-4F3E-93C3-CD3C9ABE3FD8}"/>
              </a:ext>
            </a:extLst>
          </p:cNvPr>
          <p:cNvSpPr txBox="1"/>
          <p:nvPr/>
        </p:nvSpPr>
        <p:spPr>
          <a:xfrm>
            <a:off x="418735" y="1092821"/>
            <a:ext cx="11291433" cy="5144640"/>
          </a:xfrm>
          <a:prstGeom prst="rect">
            <a:avLst/>
          </a:prstGeom>
          <a:noFill/>
        </p:spPr>
        <p:txBody>
          <a:bodyPr wrap="square" rtlCol="0">
            <a:spAutoFit/>
          </a:bodyPr>
          <a:lstStyle/>
          <a:p>
            <a:pPr marR="0" lvl="0" algn="l" defTabSz="914400" rtl="0" eaLnBrk="1" fontAlgn="auto" latinLnBrk="0" hangingPunct="1">
              <a:spcBef>
                <a:spcPts val="1000"/>
              </a:spcBef>
              <a:spcAft>
                <a:spcPts val="0"/>
              </a:spcAft>
              <a:buClr>
                <a:schemeClr val="tx1"/>
              </a:buClr>
              <a:buSzTx/>
              <a:tabLst/>
              <a:defRPr/>
            </a:pPr>
            <a:r>
              <a:rPr lang="en-US" sz="2200" dirty="0">
                <a:latin typeface="Helvetica" panose="020B0604020202020204" pitchFamily="34" charset="0"/>
                <a:cs typeface="Helvetica" panose="020B0604020202020204" pitchFamily="34" charset="0"/>
              </a:rPr>
              <a:t>Implementing An Evidence-Based Program; Pharmacy Intervention (or COVID-19 Vaccine) Story</a:t>
            </a:r>
          </a:p>
          <a:p>
            <a:pPr marR="0" lvl="0" algn="l" defTabSz="914400" rtl="0" eaLnBrk="1" fontAlgn="auto" latinLnBrk="0" hangingPunct="1">
              <a:spcBef>
                <a:spcPts val="1000"/>
              </a:spcBef>
              <a:spcAft>
                <a:spcPts val="0"/>
              </a:spcAft>
              <a:buClr>
                <a:schemeClr val="tx1"/>
              </a:buClr>
              <a:buSzTx/>
              <a:tabLst/>
              <a:defRPr/>
            </a:pPr>
            <a:endParaRPr lang="en-US" sz="2200" b="1" dirty="0">
              <a:latin typeface="Helvetica" panose="020B0604020202020204" pitchFamily="34" charset="0"/>
              <a:cs typeface="Helvetica" panose="020B0604020202020204" pitchFamily="34" charset="0"/>
            </a:endParaRPr>
          </a:p>
          <a:p>
            <a:pPr marR="0" lvl="0" algn="l" defTabSz="914400" rtl="0" eaLnBrk="1" fontAlgn="auto" latinLnBrk="0" hangingPunct="1">
              <a:spcBef>
                <a:spcPts val="1000"/>
              </a:spcBef>
              <a:spcAft>
                <a:spcPts val="0"/>
              </a:spcAft>
              <a:buClr>
                <a:schemeClr val="tx1"/>
              </a:buClr>
              <a:buSzTx/>
              <a:tabLst/>
              <a:defRPr/>
            </a:pPr>
            <a:r>
              <a:rPr lang="en-US" sz="2200" b="1" dirty="0">
                <a:latin typeface="Helvetica" panose="020B0604020202020204" pitchFamily="34" charset="0"/>
                <a:cs typeface="Helvetica" panose="020B0604020202020204" pitchFamily="34" charset="0"/>
              </a:rPr>
              <a:t>Even if 100% effective</a:t>
            </a:r>
            <a:r>
              <a:rPr lang="en-US" sz="2200" dirty="0">
                <a:latin typeface="Helvetica" panose="020B0604020202020204" pitchFamily="34" charset="0"/>
                <a:cs typeface="Helvetica" panose="020B0604020202020204" pitchFamily="34" charset="0"/>
              </a:rPr>
              <a:t>...is only so good as how and  whether:</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200" dirty="0">
                <a:latin typeface="Helvetica" panose="020B0604020202020204" pitchFamily="34" charset="0"/>
                <a:cs typeface="Helvetica" panose="020B0604020202020204" pitchFamily="34" charset="0"/>
              </a:rPr>
              <a:t>It is adopted widely, including in low resource settings</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200" dirty="0">
                <a:latin typeface="Helvetica" panose="020B0604020202020204" pitchFamily="34" charset="0"/>
                <a:cs typeface="Helvetica" panose="020B0604020202020204" pitchFamily="34" charset="0"/>
              </a:rPr>
              <a:t>Local delivery staff choose to deliver it</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200" dirty="0">
                <a:latin typeface="Helvetica" panose="020B0604020202020204" pitchFamily="34" charset="0"/>
                <a:cs typeface="Helvetica" panose="020B0604020202020204" pitchFamily="34" charset="0"/>
              </a:rPr>
              <a:t>It can be implemented consistently with quality</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200" dirty="0">
                <a:latin typeface="Helvetica" panose="020B0604020202020204" pitchFamily="34" charset="0"/>
                <a:cs typeface="Helvetica" panose="020B0604020202020204" pitchFamily="34" charset="0"/>
              </a:rPr>
              <a:t>It reaches intended recipients, including those at highest risk</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200" dirty="0">
                <a:latin typeface="Helvetica" panose="020B0604020202020204" pitchFamily="34" charset="0"/>
                <a:cs typeface="Helvetica" panose="020B0604020202020204" pitchFamily="34" charset="0"/>
              </a:rPr>
              <a:t>It can be maintained or sustained</a:t>
            </a:r>
          </a:p>
          <a:p>
            <a:pPr marR="0" lvl="0" algn="l" defTabSz="914400" rtl="0" eaLnBrk="1" fontAlgn="auto" latinLnBrk="0" hangingPunct="1">
              <a:spcBef>
                <a:spcPts val="1000"/>
              </a:spcBef>
              <a:spcAft>
                <a:spcPts val="0"/>
              </a:spcAft>
              <a:buClr>
                <a:schemeClr val="tx1"/>
              </a:buClr>
              <a:buSzTx/>
              <a:tabLst/>
              <a:defRPr/>
            </a:pPr>
            <a:endParaRPr lang="en-US" sz="2200" dirty="0">
              <a:latin typeface="Helvetica" panose="020B0604020202020204" pitchFamily="34" charset="0"/>
              <a:cs typeface="Helvetica" panose="020B0604020202020204" pitchFamily="34" charset="0"/>
            </a:endParaRPr>
          </a:p>
          <a:p>
            <a:pPr marL="342900" marR="0" lvl="0" indent="-342900" algn="l" defTabSz="914400" rtl="0" eaLnBrk="1" fontAlgn="auto" latinLnBrk="0" hangingPunct="1">
              <a:spcBef>
                <a:spcPts val="1000"/>
              </a:spcBef>
              <a:spcAft>
                <a:spcPts val="0"/>
              </a:spcAft>
              <a:buClr>
                <a:schemeClr val="tx1"/>
              </a:buClr>
              <a:buSzTx/>
              <a:buFont typeface="Wingdings" panose="05000000000000000000" pitchFamily="2" charset="2"/>
              <a:buChar char="v"/>
              <a:tabLst/>
              <a:defRPr/>
            </a:pPr>
            <a:r>
              <a:rPr lang="en-US" sz="2200" dirty="0">
                <a:latin typeface="Helvetica" panose="020B0604020202020204" pitchFamily="34" charset="0"/>
                <a:cs typeface="Helvetica" panose="020B0604020202020204" pitchFamily="34" charset="0"/>
              </a:rPr>
              <a:t>If we assume 70% success for each step…. </a:t>
            </a:r>
            <a:r>
              <a:rPr lang="en-US" sz="2200" b="1" dirty="0">
                <a:latin typeface="Helvetica" panose="020B0604020202020204" pitchFamily="34" charset="0"/>
                <a:cs typeface="Helvetica" panose="020B0604020202020204" pitchFamily="34" charset="0"/>
              </a:rPr>
              <a:t>Population Impact = 17%</a:t>
            </a:r>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3</a:t>
            </a:r>
          </a:p>
        </p:txBody>
      </p:sp>
      <p:pic>
        <p:nvPicPr>
          <p:cNvPr id="7" name="Picture 6">
            <a:extLst>
              <a:ext uri="{FF2B5EF4-FFF2-40B4-BE49-F238E27FC236}">
                <a16:creationId xmlns:a16="http://schemas.microsoft.com/office/drawing/2014/main" id="{12AFD8F7-7AF3-41D3-A0AD-1A1DB753B2C3}"/>
              </a:ext>
            </a:extLst>
          </p:cNvPr>
          <p:cNvPicPr>
            <a:picLocks noChangeAspect="1"/>
          </p:cNvPicPr>
          <p:nvPr/>
        </p:nvPicPr>
        <p:blipFill>
          <a:blip r:embed="rId3"/>
          <a:stretch>
            <a:fillRect/>
          </a:stretch>
        </p:blipFill>
        <p:spPr>
          <a:xfrm>
            <a:off x="10953600" y="4565689"/>
            <a:ext cx="1157068" cy="1641276"/>
          </a:xfrm>
          <a:prstGeom prst="rect">
            <a:avLst/>
          </a:prstGeom>
        </p:spPr>
      </p:pic>
      <p:sp>
        <p:nvSpPr>
          <p:cNvPr id="8" name="TextBox 7">
            <a:extLst>
              <a:ext uri="{FF2B5EF4-FFF2-40B4-BE49-F238E27FC236}">
                <a16:creationId xmlns:a16="http://schemas.microsoft.com/office/drawing/2014/main" id="{893F7FA5-7863-467A-80C5-C46779F56B7D}"/>
              </a:ext>
            </a:extLst>
          </p:cNvPr>
          <p:cNvSpPr txBox="1"/>
          <p:nvPr/>
        </p:nvSpPr>
        <p:spPr>
          <a:xfrm>
            <a:off x="418735" y="6181579"/>
            <a:ext cx="11405718" cy="523220"/>
          </a:xfrm>
          <a:prstGeom prst="rect">
            <a:avLst/>
          </a:prstGeom>
          <a:noFill/>
        </p:spPr>
        <p:txBody>
          <a:bodyPr wrap="square">
            <a:spAutoFit/>
          </a:bodyPr>
          <a:lstStyle/>
          <a:p>
            <a:r>
              <a:rPr lang="en-US" sz="1400" dirty="0">
                <a:latin typeface="Helvetica" panose="020B0604020202020204" pitchFamily="34" charset="0"/>
                <a:cs typeface="Helvetica" panose="020B0604020202020204" pitchFamily="34" charset="0"/>
              </a:rPr>
              <a:t>Glasgow RE, Vogt TM, Boles SM. </a:t>
            </a:r>
            <a:r>
              <a:rPr lang="en-US" sz="1400" i="1" dirty="0">
                <a:latin typeface="Helvetica" panose="020B0604020202020204" pitchFamily="34" charset="0"/>
                <a:cs typeface="Helvetica" panose="020B0604020202020204" pitchFamily="34" charset="0"/>
              </a:rPr>
              <a:t>Am J Public Health</a:t>
            </a:r>
            <a:r>
              <a:rPr lang="en-US" sz="1400" dirty="0">
                <a:latin typeface="Helvetica" panose="020B0604020202020204" pitchFamily="34" charset="0"/>
                <a:cs typeface="Helvetica" panose="020B0604020202020204" pitchFamily="34" charset="0"/>
              </a:rPr>
              <a:t>. 1999;89(9):1322.</a:t>
            </a:r>
          </a:p>
          <a:p>
            <a:r>
              <a:rPr lang="en-US" sz="1400" dirty="0">
                <a:latin typeface="Helvetica" panose="020B0604020202020204" pitchFamily="34" charset="0"/>
                <a:cs typeface="Helvetica" panose="020B0604020202020204" pitchFamily="34" charset="0"/>
              </a:rPr>
              <a:t>Glasgow RE, et al. Front</a:t>
            </a:r>
            <a:r>
              <a:rPr lang="en-US" sz="1400" i="1" dirty="0">
                <a:latin typeface="Helvetica" panose="020B0604020202020204" pitchFamily="34" charset="0"/>
                <a:cs typeface="Helvetica" panose="020B0604020202020204" pitchFamily="34" charset="0"/>
              </a:rPr>
              <a:t>iers Public Health </a:t>
            </a:r>
            <a:r>
              <a:rPr lang="en-US" sz="1400" dirty="0">
                <a:latin typeface="Helvetica" panose="020B0604020202020204" pitchFamily="34" charset="0"/>
                <a:cs typeface="Helvetica" panose="020B0604020202020204" pitchFamily="34" charset="0"/>
              </a:rPr>
              <a:t>2019 7:64. </a:t>
            </a:r>
            <a:r>
              <a:rPr lang="en-US" sz="1400" dirty="0" err="1">
                <a:latin typeface="Helvetica" panose="020B0604020202020204" pitchFamily="34" charset="0"/>
                <a:cs typeface="Helvetica" panose="020B0604020202020204" pitchFamily="34" charset="0"/>
              </a:rPr>
              <a:t>doi</a:t>
            </a:r>
            <a:r>
              <a:rPr lang="en-US" sz="1400" dirty="0">
                <a:latin typeface="Helvetica" panose="020B0604020202020204" pitchFamily="34" charset="0"/>
                <a:cs typeface="Helvetica" panose="020B0604020202020204" pitchFamily="34" charset="0"/>
              </a:rPr>
              <a:t>: 10.3389/fpubh.2019.00064</a:t>
            </a:r>
          </a:p>
        </p:txBody>
      </p:sp>
      <p:sp>
        <p:nvSpPr>
          <p:cNvPr id="10" name="Rectangle 9">
            <a:extLst>
              <a:ext uri="{FF2B5EF4-FFF2-40B4-BE49-F238E27FC236}">
                <a16:creationId xmlns:a16="http://schemas.microsoft.com/office/drawing/2014/main" id="{F0A3B441-F2DF-47B8-BBF7-6FC66343869B}"/>
              </a:ext>
            </a:extLst>
          </p:cNvPr>
          <p:cNvSpPr/>
          <p:nvPr/>
        </p:nvSpPr>
        <p:spPr>
          <a:xfrm>
            <a:off x="10603700" y="4228109"/>
            <a:ext cx="1703670" cy="300082"/>
          </a:xfrm>
          <a:prstGeom prst="rect">
            <a:avLst/>
          </a:prstGeom>
        </p:spPr>
        <p:txBody>
          <a:bodyPr wrap="square">
            <a:spAutoFit/>
          </a:bodyPr>
          <a:lstStyle/>
          <a:p>
            <a:r>
              <a:rPr lang="en-US" sz="1350" b="1" u="sng" spc="-4" dirty="0">
                <a:uFill>
                  <a:solidFill>
                    <a:srgbClr val="006FC0"/>
                  </a:solidFill>
                </a:uFill>
                <a:latin typeface="Arial" panose="020B0604020202020204" pitchFamily="34" charset="0"/>
                <a:cs typeface="Arial" panose="020B0604020202020204" pitchFamily="34" charset="0"/>
                <a:hlinkClick r:id="rId4"/>
              </a:rPr>
              <a:t>https://re-aim.org</a:t>
            </a:r>
            <a:r>
              <a:rPr lang="en-US" sz="1350" b="1" u="sng" spc="-4" dirty="0">
                <a:uFill>
                  <a:solidFill>
                    <a:srgbClr val="006FC0"/>
                  </a:solidFill>
                </a:uFill>
                <a:latin typeface="Arial" panose="020B0604020202020204" pitchFamily="34" charset="0"/>
                <a:cs typeface="Arial" panose="020B0604020202020204" pitchFamily="34" charset="0"/>
              </a:rPr>
              <a:t> </a:t>
            </a:r>
            <a:endParaRPr lang="en-US" sz="1350" dirty="0"/>
          </a:p>
        </p:txBody>
      </p:sp>
    </p:spTree>
    <p:extLst>
      <p:ext uri="{BB962C8B-B14F-4D97-AF65-F5344CB8AC3E}">
        <p14:creationId xmlns:p14="http://schemas.microsoft.com/office/powerpoint/2010/main" val="865065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314421" cy="1325563"/>
          </a:xfrm>
        </p:spPr>
        <p:txBody>
          <a:bodyPr>
            <a:normAutofit/>
          </a:bodyPr>
          <a:lstStyle/>
          <a:p>
            <a:r>
              <a:rPr lang="en-US" sz="3600" b="1" dirty="0">
                <a:solidFill>
                  <a:srgbClr val="000000"/>
                </a:solidFill>
                <a:latin typeface="Helvetica" panose="020B0604020202020204" pitchFamily="34" charset="0"/>
                <a:cs typeface="Helvetica" panose="020B0604020202020204" pitchFamily="34" charset="0"/>
              </a:rPr>
              <a:t>RE-AIM Outcomes – Health Equity Implications</a:t>
            </a:r>
            <a:endParaRPr kumimoji="0" lang="en-US" sz="36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3</a:t>
            </a:r>
          </a:p>
        </p:txBody>
      </p:sp>
      <p:pic>
        <p:nvPicPr>
          <p:cNvPr id="7" name="Picture 6">
            <a:extLst>
              <a:ext uri="{FF2B5EF4-FFF2-40B4-BE49-F238E27FC236}">
                <a16:creationId xmlns:a16="http://schemas.microsoft.com/office/drawing/2014/main" id="{12AFD8F7-7AF3-41D3-A0AD-1A1DB753B2C3}"/>
              </a:ext>
            </a:extLst>
          </p:cNvPr>
          <p:cNvPicPr>
            <a:picLocks noChangeAspect="1"/>
          </p:cNvPicPr>
          <p:nvPr/>
        </p:nvPicPr>
        <p:blipFill>
          <a:blip r:embed="rId4"/>
          <a:stretch>
            <a:fillRect/>
          </a:stretch>
        </p:blipFill>
        <p:spPr>
          <a:xfrm>
            <a:off x="10953600" y="4565689"/>
            <a:ext cx="1157068" cy="1641276"/>
          </a:xfrm>
          <a:prstGeom prst="rect">
            <a:avLst/>
          </a:prstGeom>
        </p:spPr>
      </p:pic>
      <p:sp>
        <p:nvSpPr>
          <p:cNvPr id="10" name="Rectangle 9">
            <a:extLst>
              <a:ext uri="{FF2B5EF4-FFF2-40B4-BE49-F238E27FC236}">
                <a16:creationId xmlns:a16="http://schemas.microsoft.com/office/drawing/2014/main" id="{F0A3B441-F2DF-47B8-BBF7-6FC66343869B}"/>
              </a:ext>
            </a:extLst>
          </p:cNvPr>
          <p:cNvSpPr/>
          <p:nvPr/>
        </p:nvSpPr>
        <p:spPr>
          <a:xfrm>
            <a:off x="10603700" y="4228109"/>
            <a:ext cx="1703670" cy="300082"/>
          </a:xfrm>
          <a:prstGeom prst="rect">
            <a:avLst/>
          </a:prstGeom>
        </p:spPr>
        <p:txBody>
          <a:bodyPr wrap="square">
            <a:spAutoFit/>
          </a:bodyPr>
          <a:lstStyle/>
          <a:p>
            <a:r>
              <a:rPr lang="en-US" sz="1350" b="1" u="sng" spc="-4" dirty="0">
                <a:uFill>
                  <a:solidFill>
                    <a:srgbClr val="006FC0"/>
                  </a:solidFill>
                </a:uFill>
                <a:latin typeface="Arial" panose="020B0604020202020204" pitchFamily="34" charset="0"/>
                <a:cs typeface="Arial" panose="020B0604020202020204" pitchFamily="34" charset="0"/>
                <a:hlinkClick r:id="rId5"/>
              </a:rPr>
              <a:t>https://re-aim.org</a:t>
            </a:r>
            <a:r>
              <a:rPr lang="en-US" sz="1350" b="1" u="sng" spc="-4" dirty="0">
                <a:uFill>
                  <a:solidFill>
                    <a:srgbClr val="006FC0"/>
                  </a:solidFill>
                </a:uFill>
                <a:latin typeface="Arial" panose="020B0604020202020204" pitchFamily="34" charset="0"/>
                <a:cs typeface="Arial" panose="020B0604020202020204" pitchFamily="34" charset="0"/>
              </a:rPr>
              <a:t> </a:t>
            </a:r>
            <a:endParaRPr lang="en-US" sz="1350" dirty="0"/>
          </a:p>
        </p:txBody>
      </p:sp>
      <p:graphicFrame>
        <p:nvGraphicFramePr>
          <p:cNvPr id="12" name="Table 11" descr="Table showing The five elements of RE-AIM, the disparity, and overall impact">
            <a:extLst>
              <a:ext uri="{FF2B5EF4-FFF2-40B4-BE49-F238E27FC236}">
                <a16:creationId xmlns:a16="http://schemas.microsoft.com/office/drawing/2014/main" id="{08DEA147-9211-4E64-BF3B-FAEFA1BEDB55}"/>
              </a:ext>
            </a:extLst>
          </p:cNvPr>
          <p:cNvGraphicFramePr>
            <a:graphicFrameLocks noGrp="1"/>
          </p:cNvGraphicFramePr>
          <p:nvPr>
            <p:extLst>
              <p:ext uri="{D42A27DB-BD31-4B8C-83A1-F6EECF244321}">
                <p14:modId xmlns:p14="http://schemas.microsoft.com/office/powerpoint/2010/main" val="3051139758"/>
              </p:ext>
            </p:extLst>
          </p:nvPr>
        </p:nvGraphicFramePr>
        <p:xfrm>
          <a:off x="347494" y="1003609"/>
          <a:ext cx="10256206" cy="5665583"/>
        </p:xfrm>
        <a:graphic>
          <a:graphicData uri="http://schemas.openxmlformats.org/drawingml/2006/table">
            <a:tbl>
              <a:tblPr firstRow="1" bandRow="1">
                <a:tableStyleId>{F5AB1C69-6EDB-4FF4-983F-18BD219EF322}</a:tableStyleId>
              </a:tblPr>
              <a:tblGrid>
                <a:gridCol w="3157174">
                  <a:extLst>
                    <a:ext uri="{9D8B030D-6E8A-4147-A177-3AD203B41FA5}">
                      <a16:colId xmlns:a16="http://schemas.microsoft.com/office/drawing/2014/main" val="20000"/>
                    </a:ext>
                  </a:extLst>
                </a:gridCol>
                <a:gridCol w="2494621">
                  <a:extLst>
                    <a:ext uri="{9D8B030D-6E8A-4147-A177-3AD203B41FA5}">
                      <a16:colId xmlns:a16="http://schemas.microsoft.com/office/drawing/2014/main" val="20001"/>
                    </a:ext>
                  </a:extLst>
                </a:gridCol>
                <a:gridCol w="4604411">
                  <a:extLst>
                    <a:ext uri="{9D8B030D-6E8A-4147-A177-3AD203B41FA5}">
                      <a16:colId xmlns:a16="http://schemas.microsoft.com/office/drawing/2014/main" val="20002"/>
                    </a:ext>
                  </a:extLst>
                </a:gridCol>
              </a:tblGrid>
              <a:tr h="96622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en-US" sz="2400" u="none" dirty="0">
                          <a:effectLst/>
                          <a:latin typeface="Helvetica" panose="020B0604020202020204" pitchFamily="34" charset="0"/>
                          <a:cs typeface="Helvetica" panose="020B0604020202020204" pitchFamily="34" charset="0"/>
                        </a:rPr>
                        <a:t>RE-AIM Issue</a:t>
                      </a:r>
                      <a:endParaRPr lang="en-US" sz="2400" b="1" u="none" dirty="0">
                        <a:solidFill>
                          <a:schemeClr val="bg1"/>
                        </a:solidFill>
                        <a:effectLst/>
                        <a:latin typeface="Helvetica" panose="020B0604020202020204" pitchFamily="34" charset="0"/>
                        <a:cs typeface="Helvetica" panose="020B0604020202020204" pitchFamily="34" charset="0"/>
                      </a:endParaRPr>
                    </a:p>
                  </a:txBody>
                  <a:tcPr marL="73147" marR="73147" marT="36573" marB="36573" anchor="ct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2400" u="none" dirty="0">
                          <a:effectLst/>
                          <a:latin typeface="Helvetica" panose="020B0604020202020204" pitchFamily="34" charset="0"/>
                          <a:cs typeface="Helvetica" panose="020B0604020202020204" pitchFamily="34" charset="0"/>
                        </a:rPr>
                        <a:t>Disparity</a:t>
                      </a:r>
                      <a:endParaRPr lang="en-US" sz="2400" b="1" u="none" dirty="0">
                        <a:solidFill>
                          <a:schemeClr val="bg1"/>
                        </a:solidFill>
                        <a:effectLst/>
                        <a:latin typeface="Helvetica" panose="020B0604020202020204" pitchFamily="34" charset="0"/>
                        <a:ea typeface="Verdana" pitchFamily="34" charset="0"/>
                        <a:cs typeface="Helvetica" panose="020B0604020202020204" pitchFamily="34" charset="0"/>
                      </a:endParaRPr>
                    </a:p>
                  </a:txBody>
                  <a:tcPr marL="73147" marR="73147" marT="36573" marB="36573" anchor="ct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u="none" dirty="0">
                          <a:effectLst/>
                          <a:latin typeface="Helvetica" panose="020B0604020202020204" pitchFamily="34" charset="0"/>
                          <a:cs typeface="Helvetica" panose="020B0604020202020204" pitchFamily="34" charset="0"/>
                        </a:rPr>
                        <a:t>Overall Impact</a:t>
                      </a:r>
                      <a:endParaRPr lang="en-US" sz="2400" b="1" u="none" dirty="0">
                        <a:solidFill>
                          <a:schemeClr val="bg1"/>
                        </a:solidFill>
                        <a:effectLst/>
                        <a:latin typeface="Helvetica" panose="020B0604020202020204" pitchFamily="34" charset="0"/>
                        <a:ea typeface="Verdana" pitchFamily="34" charset="0"/>
                        <a:cs typeface="Helvetica" panose="020B0604020202020204" pitchFamily="34" charset="0"/>
                      </a:endParaRPr>
                    </a:p>
                  </a:txBody>
                  <a:tcPr marL="73147" marR="73147" marT="36573" marB="36573" anchor="ctr"/>
                </a:tc>
                <a:extLst>
                  <a:ext uri="{0D108BD9-81ED-4DB2-BD59-A6C34878D82A}">
                    <a16:rowId xmlns:a16="http://schemas.microsoft.com/office/drawing/2014/main" val="10000"/>
                  </a:ext>
                </a:extLst>
              </a:tr>
              <a:tr h="95131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400" b="0" dirty="0">
                          <a:solidFill>
                            <a:schemeClr val="accent1"/>
                          </a:solidFill>
                          <a:latin typeface="Helvetica" panose="020B0604020202020204" pitchFamily="34" charset="0"/>
                          <a:ea typeface="Verdana" pitchFamily="34" charset="0"/>
                          <a:cs typeface="Helvetica" panose="020B0604020202020204" pitchFamily="34" charset="0"/>
                        </a:rPr>
                        <a:t>Effectiveness</a:t>
                      </a:r>
                    </a:p>
                  </a:txBody>
                  <a:tcPr marL="73147" marR="73147" marT="36573" marB="36573"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b="0" dirty="0">
                          <a:solidFill>
                            <a:schemeClr val="tx1">
                              <a:lumMod val="75000"/>
                              <a:lumOff val="25000"/>
                            </a:schemeClr>
                          </a:solidFill>
                          <a:latin typeface="Helvetica" panose="020B0604020202020204" pitchFamily="34" charset="0"/>
                          <a:ea typeface="Verdana" pitchFamily="34" charset="0"/>
                          <a:cs typeface="Helvetica" panose="020B0604020202020204" pitchFamily="34" charset="0"/>
                        </a:rPr>
                        <a:t>0 (equal)</a:t>
                      </a:r>
                    </a:p>
                  </a:txBody>
                  <a:tcPr marL="73147" marR="73147" marT="36573" marB="36573"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Helvetica" panose="020B0604020202020204" pitchFamily="34" charset="0"/>
                          <a:cs typeface="Helvetica" panose="020B0604020202020204" pitchFamily="34" charset="0"/>
                        </a:rPr>
                        <a:t>100% benefit</a:t>
                      </a:r>
                      <a:endParaRPr lang="en-US" sz="2400" b="1" dirty="0">
                        <a:solidFill>
                          <a:schemeClr val="tx1">
                            <a:lumMod val="75000"/>
                            <a:lumOff val="25000"/>
                          </a:schemeClr>
                        </a:solidFill>
                        <a:latin typeface="Helvetica" panose="020B0604020202020204" pitchFamily="34" charset="0"/>
                        <a:cs typeface="Helvetica" panose="020B0604020202020204" pitchFamily="34" charset="0"/>
                      </a:endParaRPr>
                    </a:p>
                  </a:txBody>
                  <a:tcPr marL="73147" marR="73147" marT="36573" marB="36573" anchor="ctr"/>
                </a:tc>
                <a:extLst>
                  <a:ext uri="{0D108BD9-81ED-4DB2-BD59-A6C34878D82A}">
                    <a16:rowId xmlns:a16="http://schemas.microsoft.com/office/drawing/2014/main" val="10001"/>
                  </a:ext>
                </a:extLst>
              </a:tr>
              <a:tr h="94243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Helvetica" panose="020B0604020202020204" pitchFamily="34" charset="0"/>
                          <a:ea typeface="Verdana" pitchFamily="34" charset="0"/>
                          <a:cs typeface="Helvetica" panose="020B0604020202020204" pitchFamily="34" charset="0"/>
                        </a:rPr>
                        <a:t>Reach</a:t>
                      </a:r>
                    </a:p>
                  </a:txBody>
                  <a:tcPr marL="73147" marR="73147" marT="36573" marB="36573"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solidFill>
                            <a:schemeClr val="tx1"/>
                          </a:solidFill>
                          <a:latin typeface="Helvetica" panose="020B0604020202020204" pitchFamily="34" charset="0"/>
                          <a:cs typeface="Helvetica" panose="020B0604020202020204" pitchFamily="34" charset="0"/>
                        </a:rPr>
                        <a:t> 30%</a:t>
                      </a:r>
                      <a:endParaRPr lang="en-US" sz="2400" b="1" dirty="0">
                        <a:solidFill>
                          <a:schemeClr val="tx1"/>
                        </a:solidFill>
                        <a:latin typeface="Helvetica" panose="020B0604020202020204" pitchFamily="34" charset="0"/>
                        <a:ea typeface="Verdana" pitchFamily="34" charset="0"/>
                        <a:cs typeface="Helvetica" panose="020B0604020202020204" pitchFamily="34" charset="0"/>
                      </a:endParaRPr>
                    </a:p>
                  </a:txBody>
                  <a:tcPr marL="73147" marR="73147" marT="36573" marB="36573"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latin typeface="Helvetica" panose="020B0604020202020204" pitchFamily="34" charset="0"/>
                          <a:cs typeface="Helvetica" panose="020B0604020202020204" pitchFamily="34" charset="0"/>
                        </a:rPr>
                        <a:t>70%</a:t>
                      </a:r>
                      <a:r>
                        <a:rPr lang="en-US" sz="2400" baseline="0" dirty="0">
                          <a:latin typeface="Helvetica" panose="020B0604020202020204" pitchFamily="34" charset="0"/>
                          <a:cs typeface="Helvetica" panose="020B0604020202020204" pitchFamily="34" charset="0"/>
                        </a:rPr>
                        <a:t> </a:t>
                      </a:r>
                      <a:r>
                        <a:rPr lang="en-US" sz="2400" dirty="0">
                          <a:latin typeface="Helvetica" panose="020B0604020202020204" pitchFamily="34" charset="0"/>
                          <a:cs typeface="Helvetica" panose="020B0604020202020204" pitchFamily="34" charset="0"/>
                        </a:rPr>
                        <a:t>benefit</a:t>
                      </a:r>
                      <a:endParaRPr lang="en-US" sz="2400" b="1" dirty="0">
                        <a:solidFill>
                          <a:schemeClr val="tx1">
                            <a:lumMod val="75000"/>
                            <a:lumOff val="25000"/>
                          </a:schemeClr>
                        </a:solidFill>
                        <a:latin typeface="Helvetica" panose="020B0604020202020204" pitchFamily="34" charset="0"/>
                        <a:cs typeface="Helvetica" panose="020B0604020202020204" pitchFamily="34" charset="0"/>
                      </a:endParaRPr>
                    </a:p>
                  </a:txBody>
                  <a:tcPr marL="73147" marR="73147" marT="36573" marB="36573" anchor="ctr"/>
                </a:tc>
                <a:extLst>
                  <a:ext uri="{0D108BD9-81ED-4DB2-BD59-A6C34878D82A}">
                    <a16:rowId xmlns:a16="http://schemas.microsoft.com/office/drawing/2014/main" val="10002"/>
                  </a:ext>
                </a:extLst>
              </a:tr>
              <a:tr h="93356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latin typeface="Helvetica" panose="020B0604020202020204" pitchFamily="34" charset="0"/>
                          <a:cs typeface="Helvetica" panose="020B0604020202020204" pitchFamily="34" charset="0"/>
                        </a:rPr>
                        <a:t>Adoption	</a:t>
                      </a:r>
                      <a:endParaRPr lang="en-US" sz="2400" b="1" dirty="0">
                        <a:solidFill>
                          <a:schemeClr val="tx1">
                            <a:lumMod val="75000"/>
                            <a:lumOff val="25000"/>
                          </a:schemeClr>
                        </a:solidFill>
                        <a:latin typeface="Helvetica" panose="020B0604020202020204" pitchFamily="34" charset="0"/>
                        <a:ea typeface="Verdana" pitchFamily="34" charset="0"/>
                        <a:cs typeface="Helvetica" panose="020B0604020202020204" pitchFamily="34" charset="0"/>
                      </a:endParaRPr>
                    </a:p>
                  </a:txBody>
                  <a:tcPr marL="73147" marR="73147" marT="36573" marB="36573"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latin typeface="Helvetica" panose="020B0604020202020204" pitchFamily="34" charset="0"/>
                          <a:cs typeface="Helvetica" panose="020B0604020202020204" pitchFamily="34" charset="0"/>
                        </a:rPr>
                        <a:t>30%</a:t>
                      </a:r>
                      <a:endParaRPr lang="en-US" sz="2400" b="1" dirty="0">
                        <a:solidFill>
                          <a:schemeClr val="tx1">
                            <a:lumMod val="75000"/>
                            <a:lumOff val="25000"/>
                          </a:schemeClr>
                        </a:solidFill>
                        <a:latin typeface="Helvetica" panose="020B0604020202020204" pitchFamily="34" charset="0"/>
                        <a:ea typeface="Verdana" pitchFamily="34" charset="0"/>
                        <a:cs typeface="Helvetica" panose="020B0604020202020204" pitchFamily="34" charset="0"/>
                      </a:endParaRPr>
                    </a:p>
                  </a:txBody>
                  <a:tcPr marL="73147" marR="73147" marT="36573" marB="36573"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latin typeface="Helvetica" panose="020B0604020202020204" pitchFamily="34" charset="0"/>
                          <a:cs typeface="Helvetica" panose="020B0604020202020204" pitchFamily="34" charset="0"/>
                        </a:rPr>
                        <a:t>49% benefit</a:t>
                      </a:r>
                      <a:endParaRPr lang="en-US" sz="2400" b="1" dirty="0">
                        <a:solidFill>
                          <a:schemeClr val="tx1">
                            <a:lumMod val="75000"/>
                            <a:lumOff val="25000"/>
                          </a:schemeClr>
                        </a:solidFill>
                        <a:latin typeface="Helvetica" panose="020B0604020202020204" pitchFamily="34" charset="0"/>
                        <a:cs typeface="Helvetica" panose="020B0604020202020204" pitchFamily="34" charset="0"/>
                      </a:endParaRPr>
                    </a:p>
                  </a:txBody>
                  <a:tcPr marL="73147" marR="73147" marT="36573" marB="36573" anchor="ctr"/>
                </a:tc>
                <a:extLst>
                  <a:ext uri="{0D108BD9-81ED-4DB2-BD59-A6C34878D82A}">
                    <a16:rowId xmlns:a16="http://schemas.microsoft.com/office/drawing/2014/main" val="10003"/>
                  </a:ext>
                </a:extLst>
              </a:tr>
              <a:tr h="90581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400" dirty="0">
                          <a:latin typeface="Helvetica" panose="020B0604020202020204" pitchFamily="34" charset="0"/>
                          <a:cs typeface="Helvetica" panose="020B0604020202020204" pitchFamily="34" charset="0"/>
                        </a:rPr>
                        <a:t>Implementation</a:t>
                      </a:r>
                      <a:endParaRPr lang="en-US" sz="2400" b="1" dirty="0">
                        <a:solidFill>
                          <a:schemeClr val="tx1">
                            <a:lumMod val="75000"/>
                            <a:lumOff val="25000"/>
                          </a:schemeClr>
                        </a:solidFill>
                        <a:latin typeface="Helvetica" panose="020B0604020202020204" pitchFamily="34" charset="0"/>
                        <a:ea typeface="Verdana" pitchFamily="34" charset="0"/>
                        <a:cs typeface="Helvetica" panose="020B0604020202020204" pitchFamily="34" charset="0"/>
                      </a:endParaRPr>
                    </a:p>
                  </a:txBody>
                  <a:tcPr marL="73147" marR="73147" marT="36573" marB="36573"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latin typeface="Helvetica" panose="020B0604020202020204" pitchFamily="34" charset="0"/>
                          <a:cs typeface="Helvetica" panose="020B0604020202020204" pitchFamily="34" charset="0"/>
                        </a:rPr>
                        <a:t>30%</a:t>
                      </a:r>
                      <a:endParaRPr lang="en-US" sz="2400" b="1" dirty="0">
                        <a:solidFill>
                          <a:schemeClr val="tx1">
                            <a:lumMod val="75000"/>
                            <a:lumOff val="25000"/>
                          </a:schemeClr>
                        </a:solidFill>
                        <a:latin typeface="Helvetica" panose="020B0604020202020204" pitchFamily="34" charset="0"/>
                        <a:ea typeface="Verdana" pitchFamily="34" charset="0"/>
                        <a:cs typeface="Helvetica" panose="020B0604020202020204" pitchFamily="34" charset="0"/>
                      </a:endParaRPr>
                    </a:p>
                  </a:txBody>
                  <a:tcPr marL="73147" marR="73147" marT="36573" marB="36573"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latin typeface="Helvetica" panose="020B0604020202020204" pitchFamily="34" charset="0"/>
                          <a:cs typeface="Helvetica" panose="020B0604020202020204" pitchFamily="34" charset="0"/>
                        </a:rPr>
                        <a:t>34% benefit</a:t>
                      </a:r>
                      <a:endParaRPr lang="en-US" sz="2400" b="1" dirty="0">
                        <a:solidFill>
                          <a:schemeClr val="tx1">
                            <a:lumMod val="75000"/>
                            <a:lumOff val="25000"/>
                          </a:schemeClr>
                        </a:solidFill>
                        <a:latin typeface="Helvetica" panose="020B0604020202020204" pitchFamily="34" charset="0"/>
                        <a:cs typeface="Helvetica" panose="020B0604020202020204" pitchFamily="34" charset="0"/>
                      </a:endParaRPr>
                    </a:p>
                  </a:txBody>
                  <a:tcPr marL="73147" marR="73147" marT="36573" marB="36573" anchor="ctr"/>
                </a:tc>
                <a:extLst>
                  <a:ext uri="{0D108BD9-81ED-4DB2-BD59-A6C34878D82A}">
                    <a16:rowId xmlns:a16="http://schemas.microsoft.com/office/drawing/2014/main" val="10004"/>
                  </a:ext>
                </a:extLst>
              </a:tr>
              <a:tr h="96622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400" dirty="0">
                          <a:latin typeface="Helvetica" panose="020B0604020202020204" pitchFamily="34" charset="0"/>
                          <a:cs typeface="Helvetica" panose="020B0604020202020204" pitchFamily="34" charset="0"/>
                        </a:rPr>
                        <a:t>Maintenance</a:t>
                      </a:r>
                      <a:endParaRPr lang="en-US" sz="2400" b="1" dirty="0">
                        <a:solidFill>
                          <a:schemeClr val="tx1">
                            <a:lumMod val="75000"/>
                            <a:lumOff val="25000"/>
                          </a:schemeClr>
                        </a:solidFill>
                        <a:latin typeface="Helvetica" panose="020B0604020202020204" pitchFamily="34" charset="0"/>
                        <a:ea typeface="Verdana" pitchFamily="34" charset="0"/>
                        <a:cs typeface="Helvetica" panose="020B0604020202020204" pitchFamily="34" charset="0"/>
                      </a:endParaRPr>
                    </a:p>
                  </a:txBody>
                  <a:tcPr marL="73147" marR="73147" marT="36573" marB="36573"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US" sz="2400" dirty="0">
                          <a:latin typeface="Helvetica" panose="020B0604020202020204" pitchFamily="34" charset="0"/>
                          <a:cs typeface="Helvetica" panose="020B0604020202020204" pitchFamily="34" charset="0"/>
                        </a:rPr>
                        <a:t>30%</a:t>
                      </a:r>
                      <a:endParaRPr lang="en-US" sz="2400" b="1" dirty="0">
                        <a:solidFill>
                          <a:schemeClr val="tx1">
                            <a:lumMod val="75000"/>
                            <a:lumOff val="25000"/>
                          </a:schemeClr>
                        </a:solidFill>
                        <a:latin typeface="Helvetica" panose="020B0604020202020204" pitchFamily="34" charset="0"/>
                        <a:ea typeface="Verdana" pitchFamily="34" charset="0"/>
                        <a:cs typeface="Helvetica" panose="020B0604020202020204" pitchFamily="34" charset="0"/>
                      </a:endParaRPr>
                    </a:p>
                  </a:txBody>
                  <a:tcPr marL="73147" marR="73147" marT="36573" marB="36573" anchor="ct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accent1"/>
                          </a:solidFill>
                          <a:latin typeface="Helvetica" panose="020B0604020202020204" pitchFamily="34" charset="0"/>
                          <a:cs typeface="Helvetica" panose="020B0604020202020204" pitchFamily="34" charset="0"/>
                        </a:rPr>
                        <a:t>24% benefit</a:t>
                      </a:r>
                      <a:endParaRPr lang="en-US" sz="2400" b="1" dirty="0">
                        <a:solidFill>
                          <a:schemeClr val="accent1"/>
                        </a:solidFill>
                        <a:latin typeface="Helvetica" panose="020B0604020202020204" pitchFamily="34" charset="0"/>
                        <a:cs typeface="Helvetica" panose="020B0604020202020204" pitchFamily="34" charset="0"/>
                      </a:endParaRPr>
                    </a:p>
                  </a:txBody>
                  <a:tcPr marL="73147" marR="73147" marT="36573" marB="36573"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1342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3</a:t>
            </a:r>
          </a:p>
        </p:txBody>
      </p:sp>
      <p:pic>
        <p:nvPicPr>
          <p:cNvPr id="9" name="Picture 8">
            <a:extLst>
              <a:ext uri="{FF2B5EF4-FFF2-40B4-BE49-F238E27FC236}">
                <a16:creationId xmlns:a16="http://schemas.microsoft.com/office/drawing/2014/main" id="{47AE923E-46F1-4AA6-98DC-7D1064B2BC66}"/>
              </a:ext>
            </a:extLst>
          </p:cNvPr>
          <p:cNvPicPr>
            <a:picLocks noChangeAspect="1"/>
          </p:cNvPicPr>
          <p:nvPr/>
        </p:nvPicPr>
        <p:blipFill>
          <a:blip r:embed="rId3"/>
          <a:stretch>
            <a:fillRect/>
          </a:stretch>
        </p:blipFill>
        <p:spPr>
          <a:xfrm>
            <a:off x="948235" y="0"/>
            <a:ext cx="10295530" cy="6858000"/>
          </a:xfrm>
          <a:prstGeom prst="rect">
            <a:avLst/>
          </a:prstGeom>
        </p:spPr>
      </p:pic>
    </p:spTree>
    <p:extLst>
      <p:ext uri="{BB962C8B-B14F-4D97-AF65-F5344CB8AC3E}">
        <p14:creationId xmlns:p14="http://schemas.microsoft.com/office/powerpoint/2010/main" val="2020454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3</a:t>
            </a:r>
          </a:p>
        </p:txBody>
      </p:sp>
      <p:sp>
        <p:nvSpPr>
          <p:cNvPr id="5" name="Title 4">
            <a:extLst>
              <a:ext uri="{FF2B5EF4-FFF2-40B4-BE49-F238E27FC236}">
                <a16:creationId xmlns:a16="http://schemas.microsoft.com/office/drawing/2014/main" id="{4B580D2B-23A6-47B0-813E-C42D2E5C245C}"/>
              </a:ext>
            </a:extLst>
          </p:cNvPr>
          <p:cNvSpPr>
            <a:spLocks noGrp="1"/>
          </p:cNvSpPr>
          <p:nvPr>
            <p:ph type="title"/>
          </p:nvPr>
        </p:nvSpPr>
        <p:spPr>
          <a:xfrm>
            <a:off x="517689" y="-9789"/>
            <a:ext cx="10515600" cy="1325563"/>
          </a:xfrm>
        </p:spPr>
        <p:txBody>
          <a:bodyPr>
            <a:normAutofit/>
          </a:bodyPr>
          <a:lstStyle/>
          <a:p>
            <a:r>
              <a:rPr lang="en-US" sz="2800" b="1" dirty="0">
                <a:latin typeface="Helvetica" panose="020B0604020202020204" pitchFamily="34" charset="0"/>
                <a:cs typeface="Helvetica" panose="020B0604020202020204" pitchFamily="34" charset="0"/>
              </a:rPr>
              <a:t>How PRISM (and RE-AIM Outcomes) Address Equity Issues</a:t>
            </a:r>
          </a:p>
        </p:txBody>
      </p:sp>
      <p:pic>
        <p:nvPicPr>
          <p:cNvPr id="82" name="Picture 81">
            <a:extLst>
              <a:ext uri="{FF2B5EF4-FFF2-40B4-BE49-F238E27FC236}">
                <a16:creationId xmlns:a16="http://schemas.microsoft.com/office/drawing/2014/main" id="{B3795315-7D06-4296-AF9F-8D138422D729}"/>
              </a:ext>
            </a:extLst>
          </p:cNvPr>
          <p:cNvPicPr>
            <a:picLocks noChangeAspect="1"/>
          </p:cNvPicPr>
          <p:nvPr/>
        </p:nvPicPr>
        <p:blipFill>
          <a:blip r:embed="rId3"/>
          <a:stretch>
            <a:fillRect/>
          </a:stretch>
        </p:blipFill>
        <p:spPr>
          <a:xfrm>
            <a:off x="784899" y="970961"/>
            <a:ext cx="10409943" cy="5726511"/>
          </a:xfrm>
          <a:prstGeom prst="rect">
            <a:avLst/>
          </a:prstGeom>
        </p:spPr>
      </p:pic>
    </p:spTree>
    <p:extLst>
      <p:ext uri="{BB962C8B-B14F-4D97-AF65-F5344CB8AC3E}">
        <p14:creationId xmlns:p14="http://schemas.microsoft.com/office/powerpoint/2010/main" val="2354838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3</a:t>
            </a:r>
          </a:p>
        </p:txBody>
      </p:sp>
      <p:pic>
        <p:nvPicPr>
          <p:cNvPr id="84" name="Picture 83">
            <a:extLst>
              <a:ext uri="{FF2B5EF4-FFF2-40B4-BE49-F238E27FC236}">
                <a16:creationId xmlns:a16="http://schemas.microsoft.com/office/drawing/2014/main" id="{8C8D69EE-36C6-4FCC-84E1-C0CAAFC88321}"/>
              </a:ext>
            </a:extLst>
          </p:cNvPr>
          <p:cNvPicPr>
            <a:picLocks noChangeAspect="1"/>
          </p:cNvPicPr>
          <p:nvPr/>
        </p:nvPicPr>
        <p:blipFill>
          <a:blip r:embed="rId3"/>
          <a:stretch>
            <a:fillRect/>
          </a:stretch>
        </p:blipFill>
        <p:spPr>
          <a:xfrm>
            <a:off x="2158738" y="214125"/>
            <a:ext cx="9501457" cy="6643876"/>
          </a:xfrm>
          <a:prstGeom prst="rect">
            <a:avLst/>
          </a:prstGeom>
        </p:spPr>
      </p:pic>
      <p:sp>
        <p:nvSpPr>
          <p:cNvPr id="85" name="TextBox 84">
            <a:extLst>
              <a:ext uri="{FF2B5EF4-FFF2-40B4-BE49-F238E27FC236}">
                <a16:creationId xmlns:a16="http://schemas.microsoft.com/office/drawing/2014/main" id="{55A8CEF6-AD87-431D-AD96-9A9F6559030F}"/>
              </a:ext>
            </a:extLst>
          </p:cNvPr>
          <p:cNvSpPr txBox="1"/>
          <p:nvPr/>
        </p:nvSpPr>
        <p:spPr>
          <a:xfrm rot="16200000">
            <a:off x="-1965340" y="3811815"/>
            <a:ext cx="5271998" cy="523220"/>
          </a:xfrm>
          <a:prstGeom prst="rect">
            <a:avLst/>
          </a:prstGeom>
          <a:noFill/>
        </p:spPr>
        <p:txBody>
          <a:bodyPr wrap="square">
            <a:spAutoFit/>
          </a:bodyPr>
          <a:lstStyle/>
          <a:p>
            <a:r>
              <a:rPr lang="en-US" sz="1400" dirty="0">
                <a:latin typeface="Helvetica" panose="020B0604020202020204" pitchFamily="34" charset="0"/>
                <a:cs typeface="Helvetica" panose="020B0604020202020204" pitchFamily="34" charset="0"/>
              </a:rPr>
              <a:t>Woodward et. al. Imp Sci Comm (2021) 2:61. https://doi.org/10.1186/s43058-021-00146-5</a:t>
            </a:r>
          </a:p>
        </p:txBody>
      </p:sp>
      <p:sp>
        <p:nvSpPr>
          <p:cNvPr id="5" name="Title 4">
            <a:extLst>
              <a:ext uri="{FF2B5EF4-FFF2-40B4-BE49-F238E27FC236}">
                <a16:creationId xmlns:a16="http://schemas.microsoft.com/office/drawing/2014/main" id="{4B580D2B-23A6-47B0-813E-C42D2E5C245C}"/>
              </a:ext>
            </a:extLst>
          </p:cNvPr>
          <p:cNvSpPr>
            <a:spLocks noGrp="1"/>
          </p:cNvSpPr>
          <p:nvPr>
            <p:ph type="title"/>
          </p:nvPr>
        </p:nvSpPr>
        <p:spPr>
          <a:xfrm>
            <a:off x="229020" y="273015"/>
            <a:ext cx="4627706" cy="1325563"/>
          </a:xfrm>
        </p:spPr>
        <p:txBody>
          <a:bodyPr>
            <a:normAutofit fontScale="90000"/>
          </a:bodyPr>
          <a:lstStyle/>
          <a:p>
            <a:r>
              <a:rPr lang="en-US" sz="3200" b="1" dirty="0">
                <a:latin typeface="Helvetica" panose="020B0604020202020204" pitchFamily="34" charset="0"/>
                <a:cs typeface="Helvetica" panose="020B0604020202020204" pitchFamily="34" charset="0"/>
              </a:rPr>
              <a:t>Health Equity Implementation Framework</a:t>
            </a:r>
          </a:p>
        </p:txBody>
      </p:sp>
    </p:spTree>
    <p:extLst>
      <p:ext uri="{BB962C8B-B14F-4D97-AF65-F5344CB8AC3E}">
        <p14:creationId xmlns:p14="http://schemas.microsoft.com/office/powerpoint/2010/main" val="3700515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EF5DC0-6F3A-4785-A3F7-B189904EC2DC}"/>
              </a:ext>
            </a:extLst>
          </p:cNvPr>
          <p:cNvSpPr/>
          <p:nvPr/>
        </p:nvSpPr>
        <p:spPr>
          <a:xfrm>
            <a:off x="0" y="0"/>
            <a:ext cx="1325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8439BB7-A85A-4505-A1CC-B86D7ECEAA5C}"/>
              </a:ext>
            </a:extLst>
          </p:cNvPr>
          <p:cNvSpPr/>
          <p:nvPr/>
        </p:nvSpPr>
        <p:spPr>
          <a:xfrm>
            <a:off x="132522" y="0"/>
            <a:ext cx="12059478" cy="6858000"/>
          </a:xfrm>
          <a:prstGeom prst="rect">
            <a:avLst/>
          </a:prstGeom>
          <a:blipFill dpi="0" rotWithShape="1">
            <a:blip r:embed="rId3">
              <a:alphaModFix amt="28000"/>
            </a:blip>
            <a:srcRect/>
            <a:stretch>
              <a:fillRect t="-186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9E56AA86-08F6-447A-B0D8-13FAC92F7D8A}"/>
              </a:ext>
            </a:extLst>
          </p:cNvPr>
          <p:cNvSpPr txBox="1">
            <a:spLocks/>
          </p:cNvSpPr>
          <p:nvPr/>
        </p:nvSpPr>
        <p:spPr>
          <a:xfrm>
            <a:off x="3855564" y="345689"/>
            <a:ext cx="8090794" cy="626732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REFLECTIION AND WORKSHEET:</a:t>
            </a:r>
          </a:p>
          <a:p>
            <a:endPar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r>
              <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How Can Implementation Science (or PRISM) help you address health equity issues in your setting and projects?</a:t>
            </a:r>
          </a:p>
          <a:p>
            <a:endPar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Where in the ‘RE-AIM Cascade’ do you see the greatest drop off or equity issues?</a:t>
            </a:r>
          </a:p>
          <a:p>
            <a:pPr marL="457200" indent="-457200">
              <a:buFont typeface="Arial" panose="020B0604020202020204" pitchFamily="34" charset="0"/>
              <a:buChar char="•"/>
            </a:pPr>
            <a:endPar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How can you best engage clinical and community partners to get their ongoing input?</a:t>
            </a:r>
          </a:p>
          <a:p>
            <a:pPr marL="457200" indent="-457200">
              <a:buFont typeface="Arial" panose="020B0604020202020204" pitchFamily="34" charset="0"/>
              <a:buChar char="•"/>
            </a:pPr>
            <a:endPar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dirty="0">
                <a:solidFill>
                  <a:schemeClr val="bg1"/>
                </a:solidFill>
                <a:effectLst>
                  <a:glow rad="139700">
                    <a:schemeClr val="accent3">
                      <a:satMod val="175000"/>
                      <a:alpha val="40000"/>
                    </a:schemeClr>
                  </a:glow>
                  <a:outerShdw blurRad="38100" dist="38100" dir="2700000" algn="tl">
                    <a:srgbClr val="000000">
                      <a:alpha val="43137"/>
                    </a:srgbClr>
                  </a:outerShdw>
                </a:effectLst>
                <a:latin typeface="Helvetica" panose="020B0604020202020204" pitchFamily="34" charset="0"/>
                <a:cs typeface="Helvetica" panose="020B0604020202020204" pitchFamily="34" charset="0"/>
              </a:rPr>
              <a:t>Consider issues of Representation and Representativeness</a:t>
            </a:r>
          </a:p>
        </p:txBody>
      </p:sp>
      <p:pic>
        <p:nvPicPr>
          <p:cNvPr id="5" name="Picture 4">
            <a:extLst>
              <a:ext uri="{FF2B5EF4-FFF2-40B4-BE49-F238E27FC236}">
                <a16:creationId xmlns:a16="http://schemas.microsoft.com/office/drawing/2014/main" id="{C10008FD-1C3E-49EC-B782-8DB29610E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44" y="6325385"/>
            <a:ext cx="999358" cy="451373"/>
          </a:xfrm>
          <a:prstGeom prst="rect">
            <a:avLst/>
          </a:prstGeom>
        </p:spPr>
      </p:pic>
      <p:pic>
        <p:nvPicPr>
          <p:cNvPr id="6" name="Picture 5">
            <a:extLst>
              <a:ext uri="{FF2B5EF4-FFF2-40B4-BE49-F238E27FC236}">
                <a16:creationId xmlns:a16="http://schemas.microsoft.com/office/drawing/2014/main" id="{A3CD30F1-665B-4440-A512-F300A0E72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383" y="6247417"/>
            <a:ext cx="1846560" cy="529341"/>
          </a:xfrm>
          <a:prstGeom prst="rect">
            <a:avLst/>
          </a:prstGeom>
        </p:spPr>
      </p:pic>
    </p:spTree>
    <p:extLst>
      <p:ext uri="{BB962C8B-B14F-4D97-AF65-F5344CB8AC3E}">
        <p14:creationId xmlns:p14="http://schemas.microsoft.com/office/powerpoint/2010/main" val="2504929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7649CC1-0C42-4482-A868-F370349CADA0}"/>
              </a:ext>
            </a:extLst>
          </p:cNvPr>
          <p:cNvSpPr/>
          <p:nvPr/>
        </p:nvSpPr>
        <p:spPr>
          <a:xfrm>
            <a:off x="449725" y="3153287"/>
            <a:ext cx="11292550" cy="178635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661914" cy="1325563"/>
          </a:xfrm>
        </p:spPr>
        <p:txBody>
          <a:bodyPr>
            <a:normAutofit/>
          </a:bodyPr>
          <a:lstStyle/>
          <a:p>
            <a:r>
              <a:rPr kumimoji="0" lang="en-US" sz="36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ADAPTATION can be good or bad, it just happens…</a:t>
            </a: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8E08D0-4CD5-4F3E-93C3-CD3C9ABE3FD8}"/>
              </a:ext>
            </a:extLst>
          </p:cNvPr>
          <p:cNvSpPr txBox="1"/>
          <p:nvPr/>
        </p:nvSpPr>
        <p:spPr>
          <a:xfrm>
            <a:off x="359645" y="1912952"/>
            <a:ext cx="11664849" cy="523220"/>
          </a:xfrm>
          <a:prstGeom prst="rect">
            <a:avLst/>
          </a:prstGeom>
          <a:noFill/>
        </p:spPr>
        <p:txBody>
          <a:bodyPr wrap="square" rtlCol="0">
            <a:spAutoFit/>
          </a:bodyPr>
          <a:lstStyle/>
          <a:p>
            <a:pPr marR="0" lvl="0" algn="l" defTabSz="914400" rtl="0" eaLnBrk="1" fontAlgn="auto" latinLnBrk="0" hangingPunct="1">
              <a:spcBef>
                <a:spcPts val="1000"/>
              </a:spcBef>
              <a:spcAft>
                <a:spcPts val="0"/>
              </a:spcAft>
              <a:buClr>
                <a:schemeClr val="tx1"/>
              </a:buClr>
              <a:buSzTx/>
              <a:tabLst/>
              <a:defRPr/>
            </a:pPr>
            <a:r>
              <a:rPr lang="en-US" sz="2800" dirty="0">
                <a:latin typeface="Helvetica" panose="020B0604020202020204" pitchFamily="34" charset="0"/>
                <a:cs typeface="Helvetica" panose="020B0604020202020204" pitchFamily="34" charset="0"/>
              </a:rPr>
              <a:t>Adaptation is inherent – perhaps crucial – to the implementation process</a:t>
            </a:r>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4</a:t>
            </a:r>
          </a:p>
        </p:txBody>
      </p:sp>
      <p:sp>
        <p:nvSpPr>
          <p:cNvPr id="10" name="TextBox 9">
            <a:extLst>
              <a:ext uri="{FF2B5EF4-FFF2-40B4-BE49-F238E27FC236}">
                <a16:creationId xmlns:a16="http://schemas.microsoft.com/office/drawing/2014/main" id="{C706346A-34FA-4F4C-95DF-363036E184D1}"/>
              </a:ext>
            </a:extLst>
          </p:cNvPr>
          <p:cNvSpPr txBox="1"/>
          <p:nvPr/>
        </p:nvSpPr>
        <p:spPr>
          <a:xfrm>
            <a:off x="609231" y="3340553"/>
            <a:ext cx="10954696" cy="1815882"/>
          </a:xfrm>
          <a:prstGeom prst="rect">
            <a:avLst/>
          </a:prstGeom>
          <a:noFill/>
        </p:spPr>
        <p:txBody>
          <a:bodyPr wrap="square">
            <a:spAutoFit/>
          </a:bodyPr>
          <a:lstStyle/>
          <a:p>
            <a:pPr marR="0" lvl="0" algn="l" defTabSz="914400" rtl="0" eaLnBrk="1" fontAlgn="auto" latinLnBrk="0" hangingPunct="1">
              <a:spcBef>
                <a:spcPts val="1000"/>
              </a:spcBef>
              <a:spcAft>
                <a:spcPts val="0"/>
              </a:spcAft>
              <a:buClr>
                <a:schemeClr val="tx1"/>
              </a:buClr>
              <a:buSzTx/>
              <a:tabLst/>
              <a:defRPr/>
            </a:pPr>
            <a:r>
              <a:rPr lang="en-US" sz="2800" dirty="0">
                <a:latin typeface="Helvetica" panose="020B0604020202020204" pitchFamily="34" charset="0"/>
                <a:cs typeface="Helvetica" panose="020B0604020202020204" pitchFamily="34" charset="0"/>
              </a:rPr>
              <a:t>Thinking about local adaptations, cultural adaptation, and other efforts to improve fit as flaws in implementation fidelity is </a:t>
            </a:r>
            <a:r>
              <a:rPr lang="en-US" sz="2800" b="1" dirty="0">
                <a:latin typeface="Helvetica" panose="020B0604020202020204" pitchFamily="34" charset="0"/>
                <a:cs typeface="Helvetica" panose="020B0604020202020204" pitchFamily="34" charset="0"/>
              </a:rPr>
              <a:t>at best a missed opportunity, and at worst, a recipe for implementation failure</a:t>
            </a:r>
          </a:p>
        </p:txBody>
      </p:sp>
      <p:sp>
        <p:nvSpPr>
          <p:cNvPr id="11" name="TextBox 10">
            <a:extLst>
              <a:ext uri="{FF2B5EF4-FFF2-40B4-BE49-F238E27FC236}">
                <a16:creationId xmlns:a16="http://schemas.microsoft.com/office/drawing/2014/main" id="{66600C4E-240F-46FE-81EB-1EE3F8FC4637}"/>
              </a:ext>
            </a:extLst>
          </p:cNvPr>
          <p:cNvSpPr txBox="1"/>
          <p:nvPr/>
        </p:nvSpPr>
        <p:spPr>
          <a:xfrm>
            <a:off x="489210" y="5656760"/>
            <a:ext cx="11420292" cy="1077218"/>
          </a:xfrm>
          <a:prstGeom prst="rect">
            <a:avLst/>
          </a:prstGeom>
          <a:noFill/>
        </p:spPr>
        <p:txBody>
          <a:bodyPr wrap="square">
            <a:spAutoFit/>
          </a:bodyPr>
          <a:lstStyle/>
          <a:p>
            <a:pPr marR="865140"/>
            <a:r>
              <a:rPr lang="en-US" sz="1600" spc="-9" dirty="0">
                <a:latin typeface="Arial"/>
                <a:cs typeface="Arial"/>
              </a:rPr>
              <a:t>Baumann, </a:t>
            </a:r>
            <a:r>
              <a:rPr lang="en-US" sz="1600" spc="-4" dirty="0">
                <a:latin typeface="Arial"/>
                <a:cs typeface="Arial"/>
              </a:rPr>
              <a:t>A. A., </a:t>
            </a:r>
            <a:r>
              <a:rPr lang="en-US" sz="1600" spc="-9" dirty="0" err="1">
                <a:latin typeface="Arial"/>
                <a:cs typeface="Arial"/>
              </a:rPr>
              <a:t>Cabassa</a:t>
            </a:r>
            <a:r>
              <a:rPr lang="en-US" sz="1600" spc="-9" dirty="0">
                <a:latin typeface="Arial"/>
                <a:cs typeface="Arial"/>
              </a:rPr>
              <a:t>, </a:t>
            </a:r>
            <a:r>
              <a:rPr lang="en-US" sz="1600" spc="-4" dirty="0">
                <a:latin typeface="Arial"/>
                <a:cs typeface="Arial"/>
              </a:rPr>
              <a:t>L. J., </a:t>
            </a:r>
            <a:r>
              <a:rPr lang="en-US" sz="1600" dirty="0">
                <a:latin typeface="Arial"/>
                <a:cs typeface="Arial"/>
              </a:rPr>
              <a:t>&amp; </a:t>
            </a:r>
            <a:r>
              <a:rPr lang="en-US" sz="1600" spc="-9" dirty="0" err="1">
                <a:latin typeface="Arial"/>
                <a:cs typeface="Arial"/>
              </a:rPr>
              <a:t>Stirman</a:t>
            </a:r>
            <a:r>
              <a:rPr lang="en-US" sz="1600" spc="-9" dirty="0">
                <a:latin typeface="Arial"/>
                <a:cs typeface="Arial"/>
              </a:rPr>
              <a:t>, </a:t>
            </a:r>
            <a:r>
              <a:rPr lang="en-US" sz="1600" spc="-4" dirty="0">
                <a:latin typeface="Arial"/>
                <a:cs typeface="Arial"/>
              </a:rPr>
              <a:t>S. </a:t>
            </a:r>
            <a:r>
              <a:rPr lang="en-US" sz="1600" spc="-35" dirty="0">
                <a:latin typeface="Arial"/>
                <a:cs typeface="Arial"/>
              </a:rPr>
              <a:t>W. </a:t>
            </a:r>
            <a:r>
              <a:rPr lang="en-US" sz="1600" spc="-9" dirty="0">
                <a:latin typeface="Arial"/>
                <a:cs typeface="Arial"/>
              </a:rPr>
              <a:t>(2018). Adaptation </a:t>
            </a:r>
            <a:r>
              <a:rPr lang="en-US" sz="1600" spc="-4" dirty="0">
                <a:latin typeface="Arial"/>
                <a:cs typeface="Arial"/>
              </a:rPr>
              <a:t>in </a:t>
            </a:r>
            <a:r>
              <a:rPr lang="en-US" sz="1600" spc="-9" dirty="0">
                <a:latin typeface="Arial"/>
                <a:cs typeface="Arial"/>
              </a:rPr>
              <a:t>D&amp;I science. In Brownson R et al (Eds): </a:t>
            </a:r>
            <a:r>
              <a:rPr lang="en-US" sz="1600" i="1" spc="-9" dirty="0">
                <a:latin typeface="Arial"/>
                <a:cs typeface="Arial"/>
              </a:rPr>
              <a:t>D&amp;I research </a:t>
            </a:r>
            <a:r>
              <a:rPr lang="en-US" sz="1600" i="1" spc="-4" dirty="0">
                <a:latin typeface="Arial"/>
                <a:cs typeface="Arial"/>
              </a:rPr>
              <a:t>in </a:t>
            </a:r>
            <a:r>
              <a:rPr lang="en-US" sz="1600" i="1" spc="-9" dirty="0">
                <a:latin typeface="Arial"/>
                <a:cs typeface="Arial"/>
              </a:rPr>
              <a:t>health: translating science </a:t>
            </a:r>
            <a:r>
              <a:rPr lang="en-US" sz="1600" i="1" dirty="0">
                <a:latin typeface="Arial"/>
                <a:cs typeface="Arial"/>
              </a:rPr>
              <a:t>to </a:t>
            </a:r>
            <a:r>
              <a:rPr lang="en-US" sz="1600" i="1" spc="-9" dirty="0">
                <a:latin typeface="Arial"/>
                <a:cs typeface="Arial"/>
              </a:rPr>
              <a:t>practice</a:t>
            </a:r>
            <a:r>
              <a:rPr lang="en-US" sz="1600" spc="-9" dirty="0">
                <a:latin typeface="Arial"/>
                <a:cs typeface="Arial"/>
              </a:rPr>
              <a:t>, </a:t>
            </a:r>
            <a:r>
              <a:rPr lang="en-US" sz="1600" i="1" spc="-4" dirty="0">
                <a:latin typeface="Arial"/>
                <a:cs typeface="Arial"/>
              </a:rPr>
              <a:t>2</a:t>
            </a:r>
            <a:r>
              <a:rPr lang="en-US" sz="1600" spc="-4" dirty="0">
                <a:latin typeface="Arial"/>
                <a:cs typeface="Arial"/>
              </a:rPr>
              <a:t>,</a:t>
            </a:r>
            <a:r>
              <a:rPr lang="en-US" sz="1600" spc="150" dirty="0">
                <a:latin typeface="Arial"/>
                <a:cs typeface="Arial"/>
              </a:rPr>
              <a:t> </a:t>
            </a:r>
            <a:r>
              <a:rPr lang="en-US" sz="1600" spc="-9" dirty="0">
                <a:latin typeface="Arial"/>
                <a:cs typeface="Arial"/>
              </a:rPr>
              <a:t>286-300.</a:t>
            </a:r>
            <a:endParaRPr lang="en-US" sz="1600" dirty="0">
              <a:latin typeface="Arial"/>
              <a:cs typeface="Arial"/>
            </a:endParaRPr>
          </a:p>
          <a:p>
            <a:r>
              <a:rPr lang="en-US" sz="1600" spc="-9" dirty="0">
                <a:latin typeface="Arial"/>
                <a:cs typeface="Arial"/>
              </a:rPr>
              <a:t>Baumann, </a:t>
            </a:r>
            <a:r>
              <a:rPr lang="en-US" sz="1600" spc="-4" dirty="0">
                <a:latin typeface="Arial"/>
                <a:cs typeface="Arial"/>
              </a:rPr>
              <a:t>A.,</a:t>
            </a:r>
            <a:r>
              <a:rPr lang="en-US" sz="1600" dirty="0">
                <a:latin typeface="Arial"/>
                <a:cs typeface="Arial"/>
              </a:rPr>
              <a:t>... &amp; </a:t>
            </a:r>
            <a:r>
              <a:rPr lang="en-US" sz="1600" spc="-13" dirty="0">
                <a:latin typeface="Arial"/>
                <a:cs typeface="Arial"/>
              </a:rPr>
              <a:t>Ward, </a:t>
            </a:r>
            <a:r>
              <a:rPr lang="en-US" sz="1600" spc="-4" dirty="0">
                <a:latin typeface="Arial"/>
                <a:cs typeface="Arial"/>
              </a:rPr>
              <a:t>C. L.</a:t>
            </a:r>
            <a:r>
              <a:rPr lang="en-US" sz="1600" spc="49" dirty="0">
                <a:latin typeface="Arial"/>
                <a:cs typeface="Arial"/>
              </a:rPr>
              <a:t> </a:t>
            </a:r>
            <a:r>
              <a:rPr lang="en-US" sz="1600" spc="-9" dirty="0">
                <a:latin typeface="Arial"/>
                <a:cs typeface="Arial"/>
              </a:rPr>
              <a:t>(2018).</a:t>
            </a:r>
            <a:r>
              <a:rPr lang="en-US" sz="1600" dirty="0">
                <a:latin typeface="Arial"/>
                <a:cs typeface="Arial"/>
              </a:rPr>
              <a:t> </a:t>
            </a:r>
            <a:r>
              <a:rPr lang="en-US" sz="1600" spc="-9" dirty="0">
                <a:latin typeface="Arial"/>
                <a:cs typeface="Arial"/>
              </a:rPr>
              <a:t>Strengthening </a:t>
            </a:r>
            <a:r>
              <a:rPr lang="en-US" sz="1600" dirty="0">
                <a:latin typeface="Arial"/>
                <a:cs typeface="Arial"/>
              </a:rPr>
              <a:t>a </a:t>
            </a:r>
            <a:r>
              <a:rPr lang="en-US" sz="1600" spc="-9" dirty="0">
                <a:latin typeface="Arial"/>
                <a:cs typeface="Arial"/>
              </a:rPr>
              <a:t>culture </a:t>
            </a:r>
            <a:r>
              <a:rPr lang="en-US" sz="1600" spc="-4" dirty="0">
                <a:latin typeface="Arial"/>
                <a:cs typeface="Arial"/>
              </a:rPr>
              <a:t>of </a:t>
            </a:r>
            <a:r>
              <a:rPr lang="en-US" sz="1600" spc="-9" dirty="0">
                <a:latin typeface="Arial"/>
                <a:cs typeface="Arial"/>
              </a:rPr>
              <a:t>prevention </a:t>
            </a:r>
            <a:r>
              <a:rPr lang="en-US" sz="1600" spc="-4" dirty="0">
                <a:latin typeface="Arial"/>
                <a:cs typeface="Arial"/>
              </a:rPr>
              <a:t>in </a:t>
            </a:r>
            <a:r>
              <a:rPr lang="en-US" sz="1600" spc="-9" dirty="0">
                <a:latin typeface="Arial"/>
                <a:cs typeface="Arial"/>
              </a:rPr>
              <a:t>low-and middle-income countries: </a:t>
            </a:r>
            <a:r>
              <a:rPr lang="en-US" sz="1600" i="1" spc="-9" dirty="0">
                <a:latin typeface="Arial"/>
                <a:cs typeface="Arial"/>
              </a:rPr>
              <a:t>Prevention Science</a:t>
            </a:r>
            <a:r>
              <a:rPr lang="en-US" sz="1600" spc="-9" dirty="0">
                <a:latin typeface="Arial"/>
                <a:cs typeface="Arial"/>
              </a:rPr>
              <a:t>,</a:t>
            </a:r>
            <a:r>
              <a:rPr lang="en-US" sz="1600" spc="22" dirty="0">
                <a:latin typeface="Arial"/>
                <a:cs typeface="Arial"/>
              </a:rPr>
              <a:t> </a:t>
            </a:r>
            <a:r>
              <a:rPr lang="en-US" sz="1600" spc="-26" dirty="0">
                <a:latin typeface="Arial"/>
                <a:cs typeface="Arial"/>
              </a:rPr>
              <a:t>1-11.</a:t>
            </a:r>
            <a:endParaRPr lang="en-US" sz="1600" dirty="0">
              <a:latin typeface="Arial"/>
              <a:cs typeface="Arial"/>
            </a:endParaRPr>
          </a:p>
        </p:txBody>
      </p:sp>
      <p:sp>
        <p:nvSpPr>
          <p:cNvPr id="12" name="Rectangle 11">
            <a:extLst>
              <a:ext uri="{FF2B5EF4-FFF2-40B4-BE49-F238E27FC236}">
                <a16:creationId xmlns:a16="http://schemas.microsoft.com/office/drawing/2014/main" id="{9085C5D8-1DD4-489D-838B-0979FCD400CA}"/>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0678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314421" cy="1325563"/>
          </a:xfrm>
        </p:spPr>
        <p:txBody>
          <a:bodyPr>
            <a:normAutofit/>
          </a:bodyPr>
          <a:lstStyle/>
          <a:p>
            <a:r>
              <a:rPr kumimoji="0" lang="en-US" sz="28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Types of Adaptations – Cultural; Resources; AND Local: ALL WITH AND DRIVEN BY </a:t>
            </a:r>
            <a:r>
              <a:rPr lang="en-US" sz="2800" b="1" dirty="0">
                <a:solidFill>
                  <a:srgbClr val="000000"/>
                </a:solidFill>
                <a:latin typeface="Helvetica" panose="020B0604020202020204" pitchFamily="34" charset="0"/>
                <a:cs typeface="Helvetica" panose="020B0604020202020204" pitchFamily="34" charset="0"/>
              </a:rPr>
              <a:t>Community and Clinical Partners</a:t>
            </a:r>
            <a:endParaRPr kumimoji="0" lang="en-US" sz="28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8E08D0-4CD5-4F3E-93C3-CD3C9ABE3FD8}"/>
              </a:ext>
            </a:extLst>
          </p:cNvPr>
          <p:cNvSpPr txBox="1"/>
          <p:nvPr/>
        </p:nvSpPr>
        <p:spPr>
          <a:xfrm>
            <a:off x="1375563" y="5606986"/>
            <a:ext cx="8483781" cy="923330"/>
          </a:xfrm>
          <a:prstGeom prst="rect">
            <a:avLst/>
          </a:prstGeom>
          <a:noFill/>
        </p:spPr>
        <p:txBody>
          <a:bodyPr wrap="square" rtlCol="0">
            <a:spAutoFit/>
          </a:bodyPr>
          <a:lstStyle/>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dirty="0">
                <a:latin typeface="Helvetica" panose="020B0604020202020204" pitchFamily="34" charset="0"/>
                <a:cs typeface="Helvetica" panose="020B0604020202020204" pitchFamily="34" charset="0"/>
              </a:rPr>
              <a:t>Key PRISM and RE-AIM issues related to assessing adaptations include:</a:t>
            </a:r>
          </a:p>
          <a:p>
            <a:pPr marL="914400" lvl="1" indent="-457200">
              <a:buClr>
                <a:schemeClr val="tx1"/>
              </a:buClr>
              <a:buFont typeface="Arial" panose="020B0604020202020204" pitchFamily="34" charset="0"/>
              <a:buChar char="•"/>
              <a:defRPr/>
            </a:pPr>
            <a:r>
              <a:rPr lang="en-US" b="1" dirty="0">
                <a:latin typeface="Helvetica" panose="020B0604020202020204" pitchFamily="34" charset="0"/>
                <a:cs typeface="Helvetica" panose="020B0604020202020204" pitchFamily="34" charset="0"/>
              </a:rPr>
              <a:t>Purpose</a:t>
            </a:r>
            <a:r>
              <a:rPr lang="en-US" dirty="0">
                <a:latin typeface="Helvetica" panose="020B0604020202020204" pitchFamily="34" charset="0"/>
                <a:cs typeface="Helvetica" panose="020B0604020202020204" pitchFamily="34" charset="0"/>
              </a:rPr>
              <a:t> of an adaption (increase reach, adoption, implementation, etc.)</a:t>
            </a:r>
          </a:p>
          <a:p>
            <a:pPr marL="914400" lvl="1" indent="-457200">
              <a:buClr>
                <a:schemeClr val="tx1"/>
              </a:buClr>
              <a:buFont typeface="Arial" panose="020B0604020202020204" pitchFamily="34" charset="0"/>
              <a:buChar char="•"/>
              <a:defRPr/>
            </a:pPr>
            <a:r>
              <a:rPr lang="en-US" b="1" dirty="0">
                <a:latin typeface="Helvetica" panose="020B0604020202020204" pitchFamily="34" charset="0"/>
                <a:cs typeface="Helvetica" panose="020B0604020202020204" pitchFamily="34" charset="0"/>
              </a:rPr>
              <a:t>Impact</a:t>
            </a:r>
            <a:r>
              <a:rPr lang="en-US" dirty="0">
                <a:latin typeface="Helvetica" panose="020B0604020202020204" pitchFamily="34" charset="0"/>
                <a:cs typeface="Helvetica" panose="020B0604020202020204" pitchFamily="34" charset="0"/>
              </a:rPr>
              <a:t> of the adaptation on RE-AIM outcomes</a:t>
            </a:r>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4</a:t>
            </a:r>
          </a:p>
        </p:txBody>
      </p:sp>
      <p:graphicFrame>
        <p:nvGraphicFramePr>
          <p:cNvPr id="7" name="Table 6">
            <a:extLst>
              <a:ext uri="{FF2B5EF4-FFF2-40B4-BE49-F238E27FC236}">
                <a16:creationId xmlns:a16="http://schemas.microsoft.com/office/drawing/2014/main" id="{E1C1F488-24DE-4BA7-A28E-568F69A49505}"/>
              </a:ext>
            </a:extLst>
          </p:cNvPr>
          <p:cNvGraphicFramePr>
            <a:graphicFrameLocks noGrp="1"/>
          </p:cNvGraphicFramePr>
          <p:nvPr>
            <p:extLst>
              <p:ext uri="{D42A27DB-BD31-4B8C-83A1-F6EECF244321}">
                <p14:modId xmlns:p14="http://schemas.microsoft.com/office/powerpoint/2010/main" val="1938582183"/>
              </p:ext>
            </p:extLst>
          </p:nvPr>
        </p:nvGraphicFramePr>
        <p:xfrm>
          <a:off x="940122" y="1257601"/>
          <a:ext cx="10155225" cy="4238226"/>
        </p:xfrm>
        <a:graphic>
          <a:graphicData uri="http://schemas.openxmlformats.org/drawingml/2006/table">
            <a:tbl>
              <a:tblPr firstRow="1" firstCol="1" bandRow="1">
                <a:tableStyleId>{F5AB1C69-6EDB-4FF4-983F-18BD219EF322}</a:tableStyleId>
              </a:tblPr>
              <a:tblGrid>
                <a:gridCol w="2967436">
                  <a:extLst>
                    <a:ext uri="{9D8B030D-6E8A-4147-A177-3AD203B41FA5}">
                      <a16:colId xmlns:a16="http://schemas.microsoft.com/office/drawing/2014/main" val="20000"/>
                    </a:ext>
                  </a:extLst>
                </a:gridCol>
                <a:gridCol w="2043500">
                  <a:extLst>
                    <a:ext uri="{9D8B030D-6E8A-4147-A177-3AD203B41FA5}">
                      <a16:colId xmlns:a16="http://schemas.microsoft.com/office/drawing/2014/main" val="20001"/>
                    </a:ext>
                  </a:extLst>
                </a:gridCol>
                <a:gridCol w="2372483">
                  <a:extLst>
                    <a:ext uri="{9D8B030D-6E8A-4147-A177-3AD203B41FA5}">
                      <a16:colId xmlns:a16="http://schemas.microsoft.com/office/drawing/2014/main" val="20002"/>
                    </a:ext>
                  </a:extLst>
                </a:gridCol>
                <a:gridCol w="2771806">
                  <a:extLst>
                    <a:ext uri="{9D8B030D-6E8A-4147-A177-3AD203B41FA5}">
                      <a16:colId xmlns:a16="http://schemas.microsoft.com/office/drawing/2014/main" val="20003"/>
                    </a:ext>
                  </a:extLst>
                </a:gridCol>
              </a:tblGrid>
              <a:tr h="798751">
                <a:tc rowSpan="2">
                  <a:txBody>
                    <a:bodyPr/>
                    <a:lstStyle/>
                    <a:p>
                      <a:pPr marL="233363" marR="0" indent="0" algn="l">
                        <a:lnSpc>
                          <a:spcPct val="107000"/>
                        </a:lnSpc>
                        <a:spcBef>
                          <a:spcPts val="0"/>
                        </a:spcBef>
                        <a:spcAft>
                          <a:spcPts val="0"/>
                        </a:spcAft>
                      </a:pPr>
                      <a:r>
                        <a:rPr lang="en-US" sz="20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Type of Adaptation</a:t>
                      </a:r>
                    </a:p>
                  </a:txBody>
                  <a:tcPr marL="38576" marR="38576" marT="0" marB="0" anchor="ctr"/>
                </a:tc>
                <a:tc gridSpan="3">
                  <a:txBody>
                    <a:bodyPr/>
                    <a:lstStyle/>
                    <a:p>
                      <a:pPr marL="0" marR="0" algn="ctr">
                        <a:lnSpc>
                          <a:spcPct val="107000"/>
                        </a:lnSpc>
                        <a:spcBef>
                          <a:spcPts val="0"/>
                        </a:spcBef>
                        <a:spcAft>
                          <a:spcPts val="0"/>
                        </a:spcAft>
                      </a:pPr>
                      <a:r>
                        <a:rPr lang="en-US" sz="2000" dirty="0">
                          <a:effectLst/>
                          <a:latin typeface="Helvetica" panose="020B0604020202020204" pitchFamily="34" charset="0"/>
                          <a:cs typeface="Helvetica" panose="020B0604020202020204" pitchFamily="34" charset="0"/>
                        </a:rPr>
                        <a:t>Timing of Adaptation</a:t>
                      </a:r>
                    </a:p>
                    <a:p>
                      <a:pPr marL="0" marR="0" algn="ctr">
                        <a:lnSpc>
                          <a:spcPct val="107000"/>
                        </a:lnSpc>
                        <a:spcBef>
                          <a:spcPts val="0"/>
                        </a:spcBef>
                        <a:spcAft>
                          <a:spcPts val="600"/>
                        </a:spcAft>
                      </a:pPr>
                      <a:r>
                        <a:rPr lang="en-US" sz="1400" dirty="0">
                          <a:effectLst/>
                          <a:latin typeface="Helvetica" panose="020B0604020202020204" pitchFamily="34" charset="0"/>
                          <a:cs typeface="Helvetica" panose="020B0604020202020204" pitchFamily="34" charset="0"/>
                        </a:rPr>
                        <a:t>(point in the project)</a:t>
                      </a:r>
                      <a:endParaRPr lang="en-US" sz="800" dirty="0">
                        <a:effectLst/>
                        <a:latin typeface="Helvetica" panose="020B0604020202020204" pitchFamily="34" charset="0"/>
                        <a:cs typeface="Helvetica" panose="020B0604020202020204" pitchFamily="34" charset="0"/>
                      </a:endParaRPr>
                    </a:p>
                  </a:txBody>
                  <a:tcPr marL="38576" marR="3857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8751">
                <a:tc vMerge="1">
                  <a:txBody>
                    <a:bodyPr/>
                    <a:lstStyle/>
                    <a:p>
                      <a:pPr marL="233363" marR="0" indent="0" algn="l">
                        <a:lnSpc>
                          <a:spcPct val="107000"/>
                        </a:lnSpc>
                        <a:spcBef>
                          <a:spcPts val="0"/>
                        </a:spcBef>
                        <a:spcAft>
                          <a:spcPts val="0"/>
                        </a:spcAft>
                      </a:pPr>
                      <a:endParaRPr lang="en-US" sz="1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kumimoji="0" lang="en-US" sz="1800" u="none" strike="noStrike" kern="1200" cap="none" spc="0" normalizeH="0" baseline="0" noProof="0" dirty="0">
                          <a:ln>
                            <a:noFill/>
                          </a:ln>
                          <a:effectLst/>
                          <a:uLnTx/>
                          <a:uFillTx/>
                          <a:latin typeface="Helvetica" panose="020B0604020202020204" pitchFamily="34" charset="0"/>
                          <a:cs typeface="Helvetica" panose="020B0604020202020204" pitchFamily="34" charset="0"/>
                        </a:rPr>
                        <a:t>Planning</a:t>
                      </a:r>
                      <a:endParaRPr lang="en-US" sz="1400" dirty="0">
                        <a:latin typeface="Helvetica" panose="020B0604020202020204" pitchFamily="34" charset="0"/>
                        <a:cs typeface="Helvetica" panose="020B0604020202020204" pitchFamily="34" charset="0"/>
                      </a:endParaRPr>
                    </a:p>
                  </a:txBody>
                  <a:tcPr marL="38576" marR="38576" marT="0" marB="0" anchor="ctr"/>
                </a:tc>
                <a:tc>
                  <a:txBody>
                    <a:bodyPr/>
                    <a:lstStyle/>
                    <a:p>
                      <a:pPr algn="ctr"/>
                      <a:r>
                        <a:rPr kumimoji="0" lang="en-US" sz="1800" u="none" strike="noStrike" kern="1200" cap="none" spc="0" normalizeH="0" baseline="0" noProof="0" dirty="0">
                          <a:ln>
                            <a:noFill/>
                          </a:ln>
                          <a:effectLst/>
                          <a:uLnTx/>
                          <a:uFillTx/>
                          <a:latin typeface="Helvetica" panose="020B0604020202020204" pitchFamily="34" charset="0"/>
                          <a:cs typeface="Helvetica" panose="020B0604020202020204" pitchFamily="34" charset="0"/>
                        </a:rPr>
                        <a:t>During</a:t>
                      </a:r>
                      <a:endParaRPr lang="en-US" sz="1400" dirty="0">
                        <a:latin typeface="Helvetica" panose="020B0604020202020204" pitchFamily="34" charset="0"/>
                        <a:cs typeface="Helvetica" panose="020B0604020202020204" pitchFamily="34" charset="0"/>
                      </a:endParaRPr>
                    </a:p>
                  </a:txBody>
                  <a:tcPr marL="38576" marR="38576"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latin typeface="Helvetica" panose="020B0604020202020204" pitchFamily="34" charset="0"/>
                          <a:cs typeface="Helvetica" panose="020B0604020202020204" pitchFamily="34" charset="0"/>
                        </a:rPr>
                        <a:t>Sustainment- Dissemination</a:t>
                      </a:r>
                      <a:endParaRPr kumimoji="0" lang="en-US" sz="800" b="0" i="1"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endParaRPr>
                    </a:p>
                  </a:txBody>
                  <a:tcPr marL="38576" marR="38576" marT="0" marB="0" anchor="ctr"/>
                </a:tc>
                <a:extLst>
                  <a:ext uri="{0D108BD9-81ED-4DB2-BD59-A6C34878D82A}">
                    <a16:rowId xmlns:a16="http://schemas.microsoft.com/office/drawing/2014/main" val="792467295"/>
                  </a:ext>
                </a:extLst>
              </a:tr>
              <a:tr h="797718">
                <a:tc>
                  <a:txBody>
                    <a:bodyPr/>
                    <a:lstStyle/>
                    <a:p>
                      <a:pPr marL="233363" marR="0" indent="0">
                        <a:lnSpc>
                          <a:spcPct val="107000"/>
                        </a:lnSpc>
                        <a:spcBef>
                          <a:spcPts val="0"/>
                        </a:spcBef>
                        <a:spcAft>
                          <a:spcPts val="0"/>
                        </a:spcAft>
                      </a:pPr>
                      <a:r>
                        <a:rPr lang="en-US" sz="2000" b="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To the Intervention</a:t>
                      </a:r>
                    </a:p>
                  </a:txBody>
                  <a:tcPr marL="38576" marR="38576" marT="0" marB="0" anchor="ctr"/>
                </a:tc>
                <a:tc>
                  <a:txBody>
                    <a:bodyPr/>
                    <a:lstStyle/>
                    <a:p>
                      <a:pPr marL="0" marR="0">
                        <a:lnSpc>
                          <a:spcPct val="107000"/>
                        </a:lnSpc>
                        <a:spcBef>
                          <a:spcPts val="0"/>
                        </a:spcBef>
                        <a:spcAft>
                          <a:spcPts val="0"/>
                        </a:spcAft>
                      </a:pPr>
                      <a:r>
                        <a:rPr lang="en-US" sz="1800" dirty="0">
                          <a:effectLst/>
                          <a:latin typeface="Helvetica" panose="020B0604020202020204" pitchFamily="34" charset="0"/>
                          <a:cs typeface="Helvetica" panose="020B0604020202020204" pitchFamily="34" charset="0"/>
                        </a:rPr>
                        <a:t> </a:t>
                      </a:r>
                      <a:endParaRPr lang="en-US" sz="800" dirty="0">
                        <a:effectLst/>
                        <a:latin typeface="Helvetica" panose="020B0604020202020204" pitchFamily="34" charset="0"/>
                        <a:ea typeface="Calibri" panose="020F0502020204030204" pitchFamily="34" charset="0"/>
                        <a:cs typeface="Helvetica" panose="020B0604020202020204" pitchFamily="34" charset="0"/>
                      </a:endParaRPr>
                    </a:p>
                  </a:txBody>
                  <a:tcPr marL="38576" marR="38576" marT="0" marB="0"/>
                </a:tc>
                <a:tc>
                  <a:txBody>
                    <a:bodyPr/>
                    <a:lstStyle/>
                    <a:p>
                      <a:pPr marL="0" marR="0" algn="ctr">
                        <a:lnSpc>
                          <a:spcPct val="107000"/>
                        </a:lnSpc>
                        <a:spcBef>
                          <a:spcPts val="0"/>
                        </a:spcBef>
                        <a:spcAft>
                          <a:spcPts val="0"/>
                        </a:spcAft>
                      </a:pPr>
                      <a:endParaRPr lang="en-US" sz="800" b="0" i="1" dirty="0">
                        <a:solidFill>
                          <a:schemeClr val="accent1"/>
                        </a:solidFill>
                        <a:effectLst/>
                        <a:latin typeface="Helvetica" panose="020B0604020202020204" pitchFamily="34" charset="0"/>
                        <a:ea typeface="Calibri" panose="020F0502020204030204" pitchFamily="34" charset="0"/>
                        <a:cs typeface="Helvetica" panose="020B0604020202020204" pitchFamily="34" charset="0"/>
                      </a:endParaRPr>
                    </a:p>
                  </a:txBody>
                  <a:tcPr marL="38576" marR="38576" marT="0" marB="0" anchor="ctr"/>
                </a:tc>
                <a:tc>
                  <a:txBody>
                    <a:bodyPr/>
                    <a:lstStyle/>
                    <a:p>
                      <a:pPr marL="0" marR="0" algn="ctr">
                        <a:lnSpc>
                          <a:spcPct val="107000"/>
                        </a:lnSpc>
                        <a:spcBef>
                          <a:spcPts val="0"/>
                        </a:spcBef>
                        <a:spcAft>
                          <a:spcPts val="0"/>
                        </a:spcAft>
                      </a:pPr>
                      <a:endParaRPr lang="en-US" sz="800" b="0" i="1" dirty="0">
                        <a:solidFill>
                          <a:schemeClr val="accent1"/>
                        </a:solidFill>
                        <a:effectLst/>
                        <a:latin typeface="Helvetica" panose="020B0604020202020204" pitchFamily="34" charset="0"/>
                        <a:ea typeface="Calibri" panose="020F0502020204030204" pitchFamily="34" charset="0"/>
                        <a:cs typeface="Helvetica" panose="020B0604020202020204" pitchFamily="34" charset="0"/>
                      </a:endParaRPr>
                    </a:p>
                  </a:txBody>
                  <a:tcPr marL="38576" marR="38576" marT="0" marB="0" anchor="ctr"/>
                </a:tc>
                <a:extLst>
                  <a:ext uri="{0D108BD9-81ED-4DB2-BD59-A6C34878D82A}">
                    <a16:rowId xmlns:a16="http://schemas.microsoft.com/office/drawing/2014/main" val="10001"/>
                  </a:ext>
                </a:extLst>
              </a:tr>
              <a:tr h="921503">
                <a:tc>
                  <a:txBody>
                    <a:bodyPr/>
                    <a:lstStyle/>
                    <a:p>
                      <a:pPr marL="233363" marR="0" indent="0">
                        <a:lnSpc>
                          <a:spcPct val="107000"/>
                        </a:lnSpc>
                        <a:spcBef>
                          <a:spcPts val="0"/>
                        </a:spcBef>
                        <a:spcAft>
                          <a:spcPts val="0"/>
                        </a:spcAft>
                      </a:pPr>
                      <a:r>
                        <a:rPr lang="en-US" sz="2000" b="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To Implementation Strategies</a:t>
                      </a:r>
                    </a:p>
                  </a:txBody>
                  <a:tcPr marL="38576" marR="38576" marT="0" marB="0" anchor="ctr"/>
                </a:tc>
                <a:tc>
                  <a:txBody>
                    <a:bodyPr/>
                    <a:lstStyle/>
                    <a:p>
                      <a:pPr marL="0" marR="0">
                        <a:lnSpc>
                          <a:spcPct val="107000"/>
                        </a:lnSpc>
                        <a:spcBef>
                          <a:spcPts val="0"/>
                        </a:spcBef>
                        <a:spcAft>
                          <a:spcPts val="0"/>
                        </a:spcAft>
                      </a:pPr>
                      <a:r>
                        <a:rPr lang="en-US" sz="1800" dirty="0">
                          <a:effectLst/>
                          <a:latin typeface="Helvetica" panose="020B0604020202020204" pitchFamily="34" charset="0"/>
                          <a:cs typeface="Helvetica" panose="020B0604020202020204" pitchFamily="34" charset="0"/>
                        </a:rPr>
                        <a:t> </a:t>
                      </a:r>
                      <a:endParaRPr lang="en-US" sz="800" dirty="0">
                        <a:effectLst/>
                        <a:latin typeface="Helvetica" panose="020B0604020202020204" pitchFamily="34" charset="0"/>
                        <a:ea typeface="Calibri" panose="020F0502020204030204" pitchFamily="34" charset="0"/>
                        <a:cs typeface="Helvetica" panose="020B0604020202020204" pitchFamily="34" charset="0"/>
                      </a:endParaRPr>
                    </a:p>
                  </a:txBody>
                  <a:tcPr marL="38576" marR="38576" marT="0" marB="0"/>
                </a:tc>
                <a:tc>
                  <a:txBody>
                    <a:bodyPr/>
                    <a:lstStyle/>
                    <a:p>
                      <a:pPr marL="0" marR="0">
                        <a:lnSpc>
                          <a:spcPct val="107000"/>
                        </a:lnSpc>
                        <a:spcBef>
                          <a:spcPts val="0"/>
                        </a:spcBef>
                        <a:spcAft>
                          <a:spcPts val="0"/>
                        </a:spcAft>
                      </a:pPr>
                      <a:r>
                        <a:rPr lang="en-US" sz="1800" dirty="0">
                          <a:effectLst/>
                          <a:latin typeface="Helvetica" panose="020B0604020202020204" pitchFamily="34" charset="0"/>
                          <a:cs typeface="Helvetica" panose="020B0604020202020204" pitchFamily="34" charset="0"/>
                        </a:rPr>
                        <a:t> </a:t>
                      </a:r>
                      <a:endParaRPr lang="en-US" sz="800" dirty="0">
                        <a:effectLst/>
                        <a:latin typeface="Helvetica" panose="020B0604020202020204" pitchFamily="34" charset="0"/>
                        <a:ea typeface="Calibri" panose="020F0502020204030204" pitchFamily="34" charset="0"/>
                        <a:cs typeface="Helvetica" panose="020B0604020202020204" pitchFamily="34" charset="0"/>
                      </a:endParaRPr>
                    </a:p>
                  </a:txBody>
                  <a:tcPr marL="38576" marR="38576" marT="0" marB="0"/>
                </a:tc>
                <a:tc>
                  <a:txBody>
                    <a:bodyPr/>
                    <a:lstStyle/>
                    <a:p>
                      <a:pPr marL="0" marR="0">
                        <a:lnSpc>
                          <a:spcPct val="107000"/>
                        </a:lnSpc>
                        <a:spcBef>
                          <a:spcPts val="0"/>
                        </a:spcBef>
                        <a:spcAft>
                          <a:spcPts val="0"/>
                        </a:spcAft>
                      </a:pPr>
                      <a:r>
                        <a:rPr lang="en-US" sz="1800" dirty="0">
                          <a:effectLst/>
                          <a:latin typeface="Helvetica" panose="020B0604020202020204" pitchFamily="34" charset="0"/>
                          <a:cs typeface="Helvetica" panose="020B0604020202020204" pitchFamily="34" charset="0"/>
                        </a:rPr>
                        <a:t> </a:t>
                      </a:r>
                      <a:endParaRPr lang="en-US" sz="800" dirty="0">
                        <a:effectLst/>
                        <a:latin typeface="Helvetica" panose="020B0604020202020204" pitchFamily="34" charset="0"/>
                        <a:ea typeface="Calibri" panose="020F0502020204030204" pitchFamily="34" charset="0"/>
                        <a:cs typeface="Helvetica" panose="020B0604020202020204" pitchFamily="34" charset="0"/>
                      </a:endParaRPr>
                    </a:p>
                  </a:txBody>
                  <a:tcPr marL="38576" marR="38576" marT="0" marB="0"/>
                </a:tc>
                <a:extLst>
                  <a:ext uri="{0D108BD9-81ED-4DB2-BD59-A6C34878D82A}">
                    <a16:rowId xmlns:a16="http://schemas.microsoft.com/office/drawing/2014/main" val="10002"/>
                  </a:ext>
                </a:extLst>
              </a:tr>
              <a:tr h="921503">
                <a:tc>
                  <a:txBody>
                    <a:bodyPr/>
                    <a:lstStyle/>
                    <a:p>
                      <a:pPr marL="233363" marR="0" indent="0">
                        <a:lnSpc>
                          <a:spcPct val="107000"/>
                        </a:lnSpc>
                        <a:spcBef>
                          <a:spcPts val="0"/>
                        </a:spcBef>
                        <a:spcAft>
                          <a:spcPts val="0"/>
                        </a:spcAft>
                      </a:pPr>
                      <a:r>
                        <a:rPr lang="en-US" sz="2000" b="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To the Context</a:t>
                      </a:r>
                    </a:p>
                  </a:txBody>
                  <a:tcPr marL="38576" marR="38576" marT="0" marB="0" anchor="ctr"/>
                </a:tc>
                <a:tc>
                  <a:txBody>
                    <a:bodyPr/>
                    <a:lstStyle/>
                    <a:p>
                      <a:pPr marL="0" marR="0">
                        <a:lnSpc>
                          <a:spcPct val="107000"/>
                        </a:lnSpc>
                        <a:spcBef>
                          <a:spcPts val="0"/>
                        </a:spcBef>
                        <a:spcAft>
                          <a:spcPts val="0"/>
                        </a:spcAft>
                      </a:pPr>
                      <a:r>
                        <a:rPr lang="en-US" sz="1800" dirty="0">
                          <a:effectLst/>
                          <a:latin typeface="Helvetica" panose="020B0604020202020204" pitchFamily="34" charset="0"/>
                          <a:cs typeface="Helvetica" panose="020B0604020202020204" pitchFamily="34" charset="0"/>
                        </a:rPr>
                        <a:t> </a:t>
                      </a:r>
                      <a:endParaRPr lang="en-US" sz="800" dirty="0">
                        <a:effectLst/>
                        <a:latin typeface="Helvetica" panose="020B0604020202020204" pitchFamily="34" charset="0"/>
                        <a:ea typeface="Calibri" panose="020F0502020204030204" pitchFamily="34" charset="0"/>
                        <a:cs typeface="Helvetica" panose="020B0604020202020204" pitchFamily="34" charset="0"/>
                      </a:endParaRPr>
                    </a:p>
                  </a:txBody>
                  <a:tcPr marL="38576" marR="38576" marT="0" marB="0"/>
                </a:tc>
                <a:tc>
                  <a:txBody>
                    <a:bodyPr/>
                    <a:lstStyle/>
                    <a:p>
                      <a:pPr marL="0" marR="0">
                        <a:lnSpc>
                          <a:spcPct val="107000"/>
                        </a:lnSpc>
                        <a:spcBef>
                          <a:spcPts val="0"/>
                        </a:spcBef>
                        <a:spcAft>
                          <a:spcPts val="0"/>
                        </a:spcAft>
                      </a:pPr>
                      <a:r>
                        <a:rPr lang="en-US" sz="1800" dirty="0">
                          <a:effectLst/>
                          <a:latin typeface="Helvetica" panose="020B0604020202020204" pitchFamily="34" charset="0"/>
                          <a:cs typeface="Helvetica" panose="020B0604020202020204" pitchFamily="34" charset="0"/>
                        </a:rPr>
                        <a:t> </a:t>
                      </a:r>
                      <a:endParaRPr lang="en-US" sz="800" dirty="0">
                        <a:effectLst/>
                        <a:latin typeface="Helvetica" panose="020B0604020202020204" pitchFamily="34" charset="0"/>
                        <a:ea typeface="Calibri" panose="020F0502020204030204" pitchFamily="34" charset="0"/>
                        <a:cs typeface="Helvetica" panose="020B0604020202020204" pitchFamily="34" charset="0"/>
                      </a:endParaRPr>
                    </a:p>
                  </a:txBody>
                  <a:tcPr marL="38576" marR="38576" marT="0" marB="0"/>
                </a:tc>
                <a:tc>
                  <a:txBody>
                    <a:bodyPr/>
                    <a:lstStyle/>
                    <a:p>
                      <a:pPr marL="0" marR="0">
                        <a:lnSpc>
                          <a:spcPct val="107000"/>
                        </a:lnSpc>
                        <a:spcBef>
                          <a:spcPts val="0"/>
                        </a:spcBef>
                        <a:spcAft>
                          <a:spcPts val="0"/>
                        </a:spcAft>
                      </a:pPr>
                      <a:r>
                        <a:rPr lang="en-US" sz="1800" dirty="0">
                          <a:effectLst/>
                          <a:latin typeface="Helvetica" panose="020B0604020202020204" pitchFamily="34" charset="0"/>
                          <a:cs typeface="Helvetica" panose="020B0604020202020204" pitchFamily="34" charset="0"/>
                        </a:rPr>
                        <a:t> </a:t>
                      </a:r>
                      <a:endParaRPr lang="en-US" sz="800" dirty="0">
                        <a:effectLst/>
                        <a:latin typeface="Helvetica" panose="020B0604020202020204" pitchFamily="34" charset="0"/>
                        <a:ea typeface="Calibri" panose="020F0502020204030204" pitchFamily="34" charset="0"/>
                        <a:cs typeface="Helvetica" panose="020B0604020202020204" pitchFamily="34" charset="0"/>
                      </a:endParaRPr>
                    </a:p>
                  </a:txBody>
                  <a:tcPr marL="38576" marR="38576"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3401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43A743-41E3-4A37-B9E8-8AF34D29B100}"/>
              </a:ext>
            </a:extLst>
          </p:cNvPr>
          <p:cNvSpPr>
            <a:spLocks noGrp="1"/>
          </p:cNvSpPr>
          <p:nvPr>
            <p:ph type="title"/>
          </p:nvPr>
        </p:nvSpPr>
        <p:spPr>
          <a:xfrm>
            <a:off x="530087" y="2"/>
            <a:ext cx="10515600" cy="1325563"/>
          </a:xfrm>
        </p:spPr>
        <p:txBody>
          <a:bodyPr/>
          <a:lstStyle/>
          <a:p>
            <a:r>
              <a:rPr lang="en-US" sz="4400" b="1" dirty="0">
                <a:latin typeface="Helvetica" panose="020B0604020202020204" pitchFamily="34" charset="0"/>
                <a:cs typeface="Helvetica" panose="020B0604020202020204" pitchFamily="34" charset="0"/>
              </a:rPr>
              <a:t>Presentation Outline</a:t>
            </a:r>
            <a:endParaRPr lang="en-US" b="1" dirty="0">
              <a:latin typeface="Helvetica" panose="020B0604020202020204" pitchFamily="34" charset="0"/>
              <a:cs typeface="Helvetica" panose="020B0604020202020204" pitchFamily="34" charset="0"/>
            </a:endParaRPr>
          </a:p>
        </p:txBody>
      </p:sp>
      <p:grpSp>
        <p:nvGrpSpPr>
          <p:cNvPr id="7" name="Group 6">
            <a:extLst>
              <a:ext uri="{FF2B5EF4-FFF2-40B4-BE49-F238E27FC236}">
                <a16:creationId xmlns:a16="http://schemas.microsoft.com/office/drawing/2014/main" id="{54522EAB-2BDA-4271-91E0-5086731D161F}"/>
              </a:ext>
            </a:extLst>
          </p:cNvPr>
          <p:cNvGrpSpPr/>
          <p:nvPr/>
        </p:nvGrpSpPr>
        <p:grpSpPr>
          <a:xfrm>
            <a:off x="0" y="0"/>
            <a:ext cx="410817" cy="6858000"/>
            <a:chOff x="0" y="0"/>
            <a:chExt cx="410817" cy="685800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2F8A04-9C95-422D-AE7E-39508A10296D}"/>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F25BD8F6-CC7D-4D86-8769-526AB3EE9B99}"/>
              </a:ext>
            </a:extLst>
          </p:cNvPr>
          <p:cNvSpPr txBox="1"/>
          <p:nvPr/>
        </p:nvSpPr>
        <p:spPr>
          <a:xfrm>
            <a:off x="682190" y="1452992"/>
            <a:ext cx="11615827" cy="5693866"/>
          </a:xfrm>
          <a:prstGeom prst="rect">
            <a:avLst/>
          </a:prstGeom>
          <a:noFill/>
        </p:spPr>
        <p:txBody>
          <a:bodyPr wrap="square" rtlCol="0">
            <a:spAutoFit/>
          </a:bodyPr>
          <a:lstStyle/>
          <a:p>
            <a:r>
              <a:rPr lang="en-US" sz="2800" dirty="0">
                <a:latin typeface="Helvetica" panose="020B0604020202020204" pitchFamily="34" charset="0"/>
                <a:cs typeface="Helvetica" panose="020B0604020202020204" pitchFamily="34" charset="0"/>
              </a:rPr>
              <a:t>BRIEFLY review key issues from Jan. 26 – Drs. Blanchard and </a:t>
            </a:r>
            <a:r>
              <a:rPr lang="en-US" sz="2800" dirty="0" err="1">
                <a:latin typeface="Helvetica" panose="020B0604020202020204" pitchFamily="34" charset="0"/>
                <a:cs typeface="Helvetica" panose="020B0604020202020204" pitchFamily="34" charset="0"/>
              </a:rPr>
              <a:t>Bacci</a:t>
            </a:r>
            <a:endParaRPr lang="en-US" sz="2800" dirty="0">
              <a:latin typeface="Helvetica" panose="020B0604020202020204" pitchFamily="34" charset="0"/>
              <a:cs typeface="Helvetica" panose="020B0604020202020204" pitchFamily="34" charset="0"/>
            </a:endParaRPr>
          </a:p>
          <a:p>
            <a:pPr marL="514350" indent="-514350">
              <a:spcBef>
                <a:spcPts val="0"/>
              </a:spcBef>
              <a:buFont typeface="+mj-lt"/>
              <a:buAutoNum type="arabicPeriod"/>
            </a:pPr>
            <a:endParaRPr lang="en-US" sz="2800" dirty="0">
              <a:latin typeface="Helvetica" panose="020B0604020202020204" pitchFamily="34" charset="0"/>
              <a:cs typeface="Helvetica" panose="020B0604020202020204" pitchFamily="34" charset="0"/>
            </a:endParaRPr>
          </a:p>
          <a:p>
            <a:r>
              <a:rPr lang="en-US" sz="2800" dirty="0">
                <a:latin typeface="Helvetica" panose="020B0604020202020204" pitchFamily="34" charset="0"/>
                <a:cs typeface="Helvetica" panose="020B0604020202020204" pitchFamily="34" charset="0"/>
              </a:rPr>
              <a:t>More in depth: What Can Implementation Science Do for You? </a:t>
            </a:r>
          </a:p>
          <a:p>
            <a:pPr marL="971550" lvl="1" indent="-514350">
              <a:buFont typeface="+mj-lt"/>
              <a:buAutoNum type="arabicPeriod"/>
            </a:pPr>
            <a:r>
              <a:rPr lang="en-US" sz="2800" dirty="0">
                <a:latin typeface="Helvetica" panose="020B0604020202020204" pitchFamily="34" charset="0"/>
                <a:cs typeface="Helvetica" panose="020B0604020202020204" pitchFamily="34" charset="0"/>
              </a:rPr>
              <a:t>Use implementation logic models and frameworks to plan projects</a:t>
            </a:r>
          </a:p>
          <a:p>
            <a:pPr marL="971550" lvl="1" indent="-514350">
              <a:buFont typeface="+mj-lt"/>
              <a:buAutoNum type="arabicPeriod"/>
            </a:pPr>
            <a:r>
              <a:rPr lang="en-US" sz="2800" dirty="0">
                <a:latin typeface="Helvetica" panose="020B0604020202020204" pitchFamily="34" charset="0"/>
                <a:cs typeface="Helvetica" panose="020B0604020202020204" pitchFamily="34" charset="0"/>
              </a:rPr>
              <a:t>Understand and fit to local context</a:t>
            </a:r>
          </a:p>
          <a:p>
            <a:pPr marL="971550" lvl="1" indent="-514350">
              <a:buFont typeface="+mj-lt"/>
              <a:buAutoNum type="arabicPeriod"/>
            </a:pPr>
            <a:r>
              <a:rPr lang="en-US" sz="2800" dirty="0">
                <a:latin typeface="Helvetica" panose="020B0604020202020204" pitchFamily="34" charset="0"/>
                <a:cs typeface="Helvetica" panose="020B0604020202020204" pitchFamily="34" charset="0"/>
              </a:rPr>
              <a:t>Evaluate and produce equitable impact across outcomes</a:t>
            </a:r>
          </a:p>
          <a:p>
            <a:pPr marL="971550" lvl="1" indent="-514350">
              <a:buFont typeface="+mj-lt"/>
              <a:buAutoNum type="arabicPeriod"/>
            </a:pPr>
            <a:r>
              <a:rPr lang="en-US" sz="2800" dirty="0">
                <a:latin typeface="Helvetica" panose="020B0604020202020204" pitchFamily="34" charset="0"/>
                <a:cs typeface="Helvetica" panose="020B0604020202020204" pitchFamily="34" charset="0"/>
              </a:rPr>
              <a:t>Evaluate and guide adaptations</a:t>
            </a:r>
          </a:p>
          <a:p>
            <a:pPr marL="971550" lvl="1" indent="-514350">
              <a:buFont typeface="+mj-lt"/>
              <a:buAutoNum type="arabicPeriod"/>
            </a:pPr>
            <a:r>
              <a:rPr lang="en-US" sz="2800" dirty="0">
                <a:latin typeface="Helvetica" panose="020B0604020202020204" pitchFamily="34" charset="0"/>
                <a:cs typeface="Helvetica" panose="020B0604020202020204" pitchFamily="34" charset="0"/>
              </a:rPr>
              <a:t>Help make programs and results more sustainable</a:t>
            </a:r>
          </a:p>
          <a:p>
            <a:pPr marL="292608" lvl="1" indent="0">
              <a:buNone/>
            </a:pPr>
            <a:r>
              <a:rPr lang="en-US" sz="2800" dirty="0">
                <a:latin typeface="Helvetica" panose="020B0604020202020204" pitchFamily="34" charset="0"/>
                <a:cs typeface="Helvetica" panose="020B0604020202020204" pitchFamily="34" charset="0"/>
              </a:rPr>
              <a:t> </a:t>
            </a:r>
          </a:p>
          <a:p>
            <a:r>
              <a:rPr lang="en-US" sz="2800" dirty="0">
                <a:latin typeface="Helvetica" panose="020B0604020202020204" pitchFamily="34" charset="0"/>
                <a:cs typeface="Helvetica" panose="020B0604020202020204" pitchFamily="34" charset="0"/>
              </a:rPr>
              <a:t>Future Directions</a:t>
            </a:r>
          </a:p>
          <a:p>
            <a:pPr marL="971550" lvl="1" indent="-514350">
              <a:buFont typeface="+mj-lt"/>
              <a:buAutoNum type="alphaLcPeriod"/>
            </a:pPr>
            <a:r>
              <a:rPr lang="en-US" sz="2800" dirty="0">
                <a:latin typeface="Helvetica" panose="020B0604020202020204" pitchFamily="34" charset="0"/>
                <a:cs typeface="Helvetica" panose="020B0604020202020204" pitchFamily="34" charset="0"/>
              </a:rPr>
              <a:t>Designing for Dissemination, Equity and Sustainability</a:t>
            </a:r>
          </a:p>
          <a:p>
            <a:pPr marL="971550" lvl="1" indent="-514350">
              <a:buFont typeface="+mj-lt"/>
              <a:buAutoNum type="alphaLcPeriod"/>
            </a:pPr>
            <a:r>
              <a:rPr lang="en-US" sz="2800" dirty="0">
                <a:latin typeface="Helvetica" panose="020B0604020202020204" pitchFamily="34" charset="0"/>
                <a:cs typeface="Helvetica" panose="020B0604020202020204" pitchFamily="34" charset="0"/>
              </a:rPr>
              <a:t>Pharmacogenetics and Learning Health Systems</a:t>
            </a:r>
          </a:p>
          <a:p>
            <a:pPr marL="971550" lvl="1" indent="-514350">
              <a:buFont typeface="+mj-lt"/>
              <a:buAutoNum type="alphaLcPeriod"/>
            </a:pPr>
            <a:endParaRPr lang="en-US" sz="2800" dirty="0">
              <a:latin typeface="Helvetica" panose="020B0604020202020204" pitchFamily="34" charset="0"/>
              <a:cs typeface="Helvetica" panose="020B0604020202020204" pitchFamily="34" charset="0"/>
            </a:endParaRPr>
          </a:p>
        </p:txBody>
      </p:sp>
      <p:pic>
        <p:nvPicPr>
          <p:cNvPr id="9" name="Graphic 8" descr="Classroom">
            <a:extLst>
              <a:ext uri="{FF2B5EF4-FFF2-40B4-BE49-F238E27FC236}">
                <a16:creationId xmlns:a16="http://schemas.microsoft.com/office/drawing/2014/main" id="{63A038FE-57A1-4A06-9CE0-C0E206FE442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3705" y="1452992"/>
            <a:ext cx="498638" cy="498638"/>
          </a:xfrm>
          <a:prstGeom prst="rect">
            <a:avLst/>
          </a:prstGeom>
        </p:spPr>
      </p:pic>
      <p:pic>
        <p:nvPicPr>
          <p:cNvPr id="11" name="Picture 10" descr="A black and white logo&#10;&#10;Description automatically generated with low confidence">
            <a:extLst>
              <a:ext uri="{FF2B5EF4-FFF2-40B4-BE49-F238E27FC236}">
                <a16:creationId xmlns:a16="http://schemas.microsoft.com/office/drawing/2014/main" id="{BD131E4A-5755-48B1-8E21-0A57AF2C1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97" y="2344037"/>
            <a:ext cx="498638" cy="498638"/>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1E9AC898-4451-4448-B238-579F84E1D5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705" y="5281050"/>
            <a:ext cx="498638" cy="498638"/>
          </a:xfrm>
          <a:prstGeom prst="rect">
            <a:avLst/>
          </a:prstGeom>
        </p:spPr>
      </p:pic>
    </p:spTree>
    <p:extLst>
      <p:ext uri="{BB962C8B-B14F-4D97-AF65-F5344CB8AC3E}">
        <p14:creationId xmlns:p14="http://schemas.microsoft.com/office/powerpoint/2010/main" val="4220821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323297" y="443060"/>
            <a:ext cx="3514011" cy="1325563"/>
          </a:xfrm>
        </p:spPr>
        <p:txBody>
          <a:bodyPr>
            <a:normAutofit fontScale="90000"/>
          </a:bodyPr>
          <a:lstStyle/>
          <a:p>
            <a:r>
              <a:rPr kumimoji="0" lang="en-US" sz="36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Assessing  Adaptations: Multiple Methods are Key</a:t>
            </a: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4</a:t>
            </a:r>
          </a:p>
        </p:txBody>
      </p:sp>
      <p:pic>
        <p:nvPicPr>
          <p:cNvPr id="3" name="Picture 2">
            <a:extLst>
              <a:ext uri="{FF2B5EF4-FFF2-40B4-BE49-F238E27FC236}">
                <a16:creationId xmlns:a16="http://schemas.microsoft.com/office/drawing/2014/main" id="{67C6AFD3-CB0D-4F89-BDED-5220A716CAFA}"/>
              </a:ext>
            </a:extLst>
          </p:cNvPr>
          <p:cNvPicPr>
            <a:picLocks noChangeAspect="1"/>
          </p:cNvPicPr>
          <p:nvPr/>
        </p:nvPicPr>
        <p:blipFill>
          <a:blip r:embed="rId3"/>
          <a:stretch>
            <a:fillRect/>
          </a:stretch>
        </p:blipFill>
        <p:spPr>
          <a:xfrm>
            <a:off x="4028083" y="265028"/>
            <a:ext cx="7932356" cy="6526712"/>
          </a:xfrm>
          <a:prstGeom prst="rect">
            <a:avLst/>
          </a:prstGeom>
        </p:spPr>
      </p:pic>
    </p:spTree>
    <p:extLst>
      <p:ext uri="{BB962C8B-B14F-4D97-AF65-F5344CB8AC3E}">
        <p14:creationId xmlns:p14="http://schemas.microsoft.com/office/powerpoint/2010/main" val="695104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7649CC1-0C42-4482-A868-F370349CADA0}"/>
              </a:ext>
            </a:extLst>
          </p:cNvPr>
          <p:cNvSpPr/>
          <p:nvPr/>
        </p:nvSpPr>
        <p:spPr>
          <a:xfrm>
            <a:off x="367645" y="1552934"/>
            <a:ext cx="5015060" cy="5150127"/>
          </a:xfrm>
          <a:prstGeom prst="roundRect">
            <a:avLst>
              <a:gd name="adj" fmla="val 858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661914" cy="1325563"/>
          </a:xfrm>
        </p:spPr>
        <p:txBody>
          <a:bodyPr>
            <a:normAutofit/>
          </a:bodyPr>
          <a:lstStyle/>
          <a:p>
            <a:r>
              <a:rPr kumimoji="0" lang="en-US" sz="36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Functions vs. Forms: A different paradigm to  conceptualize interventions and guide adaptations</a:t>
            </a: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4</a:t>
            </a:r>
          </a:p>
        </p:txBody>
      </p:sp>
      <p:sp>
        <p:nvSpPr>
          <p:cNvPr id="10" name="TextBox 9">
            <a:extLst>
              <a:ext uri="{FF2B5EF4-FFF2-40B4-BE49-F238E27FC236}">
                <a16:creationId xmlns:a16="http://schemas.microsoft.com/office/drawing/2014/main" id="{C706346A-34FA-4F4C-95DF-363036E184D1}"/>
              </a:ext>
            </a:extLst>
          </p:cNvPr>
          <p:cNvSpPr txBox="1"/>
          <p:nvPr/>
        </p:nvSpPr>
        <p:spPr>
          <a:xfrm>
            <a:off x="513920" y="1685428"/>
            <a:ext cx="4868785" cy="5150128"/>
          </a:xfrm>
          <a:prstGeom prst="rect">
            <a:avLst/>
          </a:prstGeom>
          <a:noFill/>
        </p:spPr>
        <p:txBody>
          <a:bodyPr wrap="square">
            <a:spAutoFit/>
          </a:bodyPr>
          <a:lstStyle/>
          <a:p>
            <a:pPr marR="0" lvl="0" algn="l" defTabSz="914400" rtl="0" eaLnBrk="1" fontAlgn="auto" latinLnBrk="0" hangingPunct="1">
              <a:spcBef>
                <a:spcPts val="1000"/>
              </a:spcBef>
              <a:spcAft>
                <a:spcPts val="0"/>
              </a:spcAft>
              <a:buClr>
                <a:schemeClr val="tx1"/>
              </a:buClr>
              <a:buSzTx/>
              <a:tabLst/>
              <a:defRPr/>
            </a:pPr>
            <a:r>
              <a:rPr lang="en-US" sz="2400" b="1" dirty="0">
                <a:latin typeface="Helvetica" panose="020B0604020202020204" pitchFamily="34" charset="0"/>
                <a:cs typeface="Helvetica" panose="020B0604020202020204" pitchFamily="34" charset="0"/>
              </a:rPr>
              <a:t>Core Functions </a:t>
            </a:r>
            <a:r>
              <a:rPr lang="en-US" sz="2400" dirty="0">
                <a:latin typeface="Helvetica" panose="020B0604020202020204" pitchFamily="34" charset="0"/>
                <a:cs typeface="Helvetica" panose="020B0604020202020204" pitchFamily="34" charset="0"/>
              </a:rPr>
              <a:t>= the intervention or strategy’s basic </a:t>
            </a:r>
            <a:r>
              <a:rPr lang="en-US" sz="2400" b="1" i="1" dirty="0">
                <a:latin typeface="Helvetica" panose="020B0604020202020204" pitchFamily="34" charset="0"/>
                <a:cs typeface="Helvetica" panose="020B0604020202020204" pitchFamily="34" charset="0"/>
              </a:rPr>
              <a:t>purpose</a:t>
            </a:r>
          </a:p>
          <a:p>
            <a:pPr marR="0" lvl="0" algn="l" defTabSz="914400" rtl="0" eaLnBrk="1" fontAlgn="auto" latinLnBrk="0" hangingPunct="1">
              <a:spcBef>
                <a:spcPts val="1000"/>
              </a:spcBef>
              <a:spcAft>
                <a:spcPts val="0"/>
              </a:spcAft>
              <a:buClr>
                <a:schemeClr val="tx1"/>
              </a:buClr>
              <a:buSzTx/>
              <a:tabLst/>
              <a:defRPr/>
            </a:pPr>
            <a:r>
              <a:rPr lang="en-US" sz="2400" b="1" dirty="0">
                <a:latin typeface="Helvetica" panose="020B0604020202020204" pitchFamily="34" charset="0"/>
                <a:cs typeface="Helvetica" panose="020B0604020202020204" pitchFamily="34" charset="0"/>
              </a:rPr>
              <a:t>Forms</a:t>
            </a:r>
            <a:r>
              <a:rPr lang="en-US" sz="2400" dirty="0">
                <a:latin typeface="Helvetica" panose="020B0604020202020204" pitchFamily="34" charset="0"/>
                <a:cs typeface="Helvetica" panose="020B0604020202020204" pitchFamily="34" charset="0"/>
              </a:rPr>
              <a:t> = specific strategies or  activities that may be  </a:t>
            </a:r>
            <a:r>
              <a:rPr lang="en-US" sz="2400" b="1" i="1" dirty="0">
                <a:latin typeface="Helvetica" panose="020B0604020202020204" pitchFamily="34" charset="0"/>
                <a:cs typeface="Helvetica" panose="020B0604020202020204" pitchFamily="34" charset="0"/>
              </a:rPr>
              <a:t>customized to local contexts</a:t>
            </a:r>
            <a:r>
              <a:rPr lang="en-US" sz="2400" dirty="0">
                <a:latin typeface="Helvetica" panose="020B0604020202020204" pitchFamily="34" charset="0"/>
                <a:cs typeface="Helvetica" panose="020B0604020202020204" pitchFamily="34" charset="0"/>
              </a:rPr>
              <a:t>  that are needed to carry out  the core functions</a:t>
            </a:r>
          </a:p>
          <a:p>
            <a:pPr marR="0" lvl="0" algn="l" defTabSz="914400" rtl="0" eaLnBrk="1" fontAlgn="auto" latinLnBrk="0" hangingPunct="1">
              <a:spcBef>
                <a:spcPts val="1000"/>
              </a:spcBef>
              <a:spcAft>
                <a:spcPts val="0"/>
              </a:spcAft>
              <a:buClr>
                <a:schemeClr val="tx1"/>
              </a:buClr>
              <a:buSzTx/>
              <a:tabLst/>
              <a:defRPr/>
            </a:pPr>
            <a:r>
              <a:rPr lang="en-US" sz="2400" dirty="0">
                <a:latin typeface="Helvetica" panose="020B0604020202020204" pitchFamily="34" charset="0"/>
                <a:cs typeface="Helvetica" panose="020B0604020202020204" pitchFamily="34" charset="0"/>
              </a:rPr>
              <a:t>Ideally, an intervention’s or  strategy’s core functions and  forms align with system and  patient needs to ensure the  integrity of the intervention and implementation success</a:t>
            </a:r>
          </a:p>
        </p:txBody>
      </p:sp>
      <p:pic>
        <p:nvPicPr>
          <p:cNvPr id="7" name="Picture 6">
            <a:extLst>
              <a:ext uri="{FF2B5EF4-FFF2-40B4-BE49-F238E27FC236}">
                <a16:creationId xmlns:a16="http://schemas.microsoft.com/office/drawing/2014/main" id="{CD2646A0-7F33-45DD-A786-F6F7B1D710A1}"/>
              </a:ext>
            </a:extLst>
          </p:cNvPr>
          <p:cNvPicPr>
            <a:picLocks noChangeAspect="1"/>
          </p:cNvPicPr>
          <p:nvPr/>
        </p:nvPicPr>
        <p:blipFill>
          <a:blip r:embed="rId4"/>
          <a:stretch>
            <a:fillRect/>
          </a:stretch>
        </p:blipFill>
        <p:spPr>
          <a:xfrm>
            <a:off x="5450468" y="1511555"/>
            <a:ext cx="6656768" cy="4781547"/>
          </a:xfrm>
          <a:prstGeom prst="rect">
            <a:avLst/>
          </a:prstGeom>
        </p:spPr>
      </p:pic>
      <p:sp>
        <p:nvSpPr>
          <p:cNvPr id="11" name="TextBox 10">
            <a:extLst>
              <a:ext uri="{FF2B5EF4-FFF2-40B4-BE49-F238E27FC236}">
                <a16:creationId xmlns:a16="http://schemas.microsoft.com/office/drawing/2014/main" id="{66600C4E-240F-46FE-81EB-1EE3F8FC4637}"/>
              </a:ext>
            </a:extLst>
          </p:cNvPr>
          <p:cNvSpPr txBox="1"/>
          <p:nvPr/>
        </p:nvSpPr>
        <p:spPr>
          <a:xfrm>
            <a:off x="5450468" y="6235392"/>
            <a:ext cx="7191509" cy="461665"/>
          </a:xfrm>
          <a:prstGeom prst="rect">
            <a:avLst/>
          </a:prstGeom>
          <a:noFill/>
        </p:spPr>
        <p:txBody>
          <a:bodyPr wrap="square">
            <a:spAutoFit/>
          </a:bodyPr>
          <a:lstStyle/>
          <a:p>
            <a:pPr marR="865140"/>
            <a:r>
              <a:rPr lang="en-US" sz="1200" spc="-9" dirty="0">
                <a:latin typeface="Arial"/>
                <a:cs typeface="Arial"/>
              </a:rPr>
              <a:t>Jolles et al. (2019)</a:t>
            </a:r>
            <a:r>
              <a:rPr lang="en-US" sz="1200" i="1" spc="-9" dirty="0">
                <a:latin typeface="Arial"/>
                <a:cs typeface="Arial"/>
              </a:rPr>
              <a:t>Journal of General Internal Medicine 34: 1032-8.</a:t>
            </a:r>
          </a:p>
          <a:p>
            <a:pPr marR="865140"/>
            <a:r>
              <a:rPr lang="en-US" sz="1200" spc="-9" dirty="0">
                <a:latin typeface="Arial"/>
                <a:cs typeface="Arial"/>
              </a:rPr>
              <a:t>“Core functions and forms of complex health interventions: a patient-centered medical home”</a:t>
            </a:r>
          </a:p>
        </p:txBody>
      </p:sp>
    </p:spTree>
    <p:extLst>
      <p:ext uri="{BB962C8B-B14F-4D97-AF65-F5344CB8AC3E}">
        <p14:creationId xmlns:p14="http://schemas.microsoft.com/office/powerpoint/2010/main" val="3491238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314421" cy="1325563"/>
          </a:xfrm>
        </p:spPr>
        <p:txBody>
          <a:bodyPr>
            <a:normAutofit/>
          </a:bodyPr>
          <a:lstStyle/>
          <a:p>
            <a:r>
              <a:rPr kumimoji="0" lang="en-US" sz="36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Key Science Questions- New and Old</a:t>
            </a: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8E08D0-4CD5-4F3E-93C3-CD3C9ABE3FD8}"/>
              </a:ext>
            </a:extLst>
          </p:cNvPr>
          <p:cNvSpPr txBox="1"/>
          <p:nvPr/>
        </p:nvSpPr>
        <p:spPr>
          <a:xfrm>
            <a:off x="527151" y="1325563"/>
            <a:ext cx="11317356" cy="5345053"/>
          </a:xfrm>
          <a:prstGeom prst="rect">
            <a:avLst/>
          </a:prstGeom>
          <a:noFill/>
        </p:spPr>
        <p:txBody>
          <a:bodyPr wrap="square" rtlCol="0">
            <a:spAutoFit/>
          </a:bodyPr>
          <a:lstStyle/>
          <a:p>
            <a:pPr marR="0" lvl="0" algn="l" defTabSz="914400" rtl="0" eaLnBrk="1" fontAlgn="auto" latinLnBrk="0" hangingPunct="1">
              <a:spcBef>
                <a:spcPts val="1000"/>
              </a:spcBef>
              <a:spcAft>
                <a:spcPts val="0"/>
              </a:spcAft>
              <a:buClr>
                <a:schemeClr val="tx1"/>
              </a:buClr>
              <a:buSzTx/>
              <a:tabLst/>
              <a:defRPr/>
            </a:pPr>
            <a:r>
              <a:rPr lang="en-US" sz="2800" b="1" dirty="0">
                <a:latin typeface="Helvetica" panose="020B0604020202020204" pitchFamily="34" charset="0"/>
                <a:cs typeface="Helvetica" panose="020B0604020202020204" pitchFamily="34" charset="0"/>
              </a:rPr>
              <a:t>Traditional Science </a:t>
            </a:r>
            <a:r>
              <a:rPr lang="en-US" sz="2800" dirty="0">
                <a:latin typeface="Helvetica" panose="020B0604020202020204" pitchFamily="34" charset="0"/>
                <a:cs typeface="Helvetica" panose="020B0604020202020204" pitchFamily="34" charset="0"/>
              </a:rPr>
              <a:t>and evidence question (</a:t>
            </a:r>
            <a:r>
              <a:rPr lang="en-US" sz="2800" b="1" dirty="0">
                <a:latin typeface="Helvetica" panose="020B0604020202020204" pitchFamily="34" charset="0"/>
                <a:cs typeface="Helvetica" panose="020B0604020202020204" pitchFamily="34" charset="0"/>
              </a:rPr>
              <a:t>necessary but not sufficient</a:t>
            </a:r>
            <a:r>
              <a:rPr lang="en-US" sz="2800" dirty="0">
                <a:latin typeface="Helvetica" panose="020B0604020202020204" pitchFamily="34" charset="0"/>
                <a:cs typeface="Helvetica" panose="020B0604020202020204" pitchFamily="34" charset="0"/>
              </a:rPr>
              <a:t>):</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“What intervention produces the largest average effect in tightly controlled trials on the primary (clinical) outcome?</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endParaRPr lang="en-US" sz="2800" dirty="0">
              <a:latin typeface="Helvetica" panose="020B0604020202020204" pitchFamily="34" charset="0"/>
              <a:cs typeface="Helvetica" panose="020B0604020202020204" pitchFamily="34" charset="0"/>
            </a:endParaRPr>
          </a:p>
          <a:p>
            <a:pPr marR="0" lvl="0" algn="l" defTabSz="914400" rtl="0" eaLnBrk="1" fontAlgn="auto" latinLnBrk="0" hangingPunct="1">
              <a:spcBef>
                <a:spcPts val="1000"/>
              </a:spcBef>
              <a:spcAft>
                <a:spcPts val="0"/>
              </a:spcAft>
              <a:buClr>
                <a:schemeClr val="tx1"/>
              </a:buClr>
              <a:buSzTx/>
              <a:tabLst/>
              <a:defRPr/>
            </a:pPr>
            <a:r>
              <a:rPr lang="en-US" sz="2800" b="1" dirty="0">
                <a:latin typeface="Helvetica" panose="020B0604020202020204" pitchFamily="34" charset="0"/>
                <a:cs typeface="Helvetica" panose="020B0604020202020204" pitchFamily="34" charset="0"/>
              </a:rPr>
              <a:t>Pragmatic Implementation Science question</a:t>
            </a:r>
            <a:r>
              <a:rPr lang="en-US" sz="2800" dirty="0">
                <a:latin typeface="Helvetica" panose="020B0604020202020204" pitchFamily="34" charset="0"/>
                <a:cs typeface="Helvetica" panose="020B0604020202020204" pitchFamily="34" charset="0"/>
              </a:rPr>
              <a:t>: (contextual)</a:t>
            </a:r>
          </a:p>
          <a:p>
            <a:pPr marL="457200" marR="0" lvl="0" indent="-457200" algn="l" defTabSz="914400" rtl="0" eaLnBrk="1" fontAlgn="auto" latinLnBrk="0" hangingPunct="1">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“What </a:t>
            </a:r>
            <a:r>
              <a:rPr lang="en-US" sz="2800" b="1" dirty="0">
                <a:latin typeface="Helvetica" panose="020B0604020202020204" pitchFamily="34" charset="0"/>
                <a:cs typeface="Helvetica" panose="020B0604020202020204" pitchFamily="34" charset="0"/>
              </a:rPr>
              <a:t>program/policy functions </a:t>
            </a:r>
            <a:r>
              <a:rPr lang="en-US" sz="2800" dirty="0">
                <a:latin typeface="Helvetica" panose="020B0604020202020204" pitchFamily="34" charset="0"/>
                <a:cs typeface="Helvetica" panose="020B0604020202020204" pitchFamily="34" charset="0"/>
              </a:rPr>
              <a:t>are most effective for producing </a:t>
            </a:r>
            <a:r>
              <a:rPr lang="en-US" sz="2800" u="sng" dirty="0">
                <a:latin typeface="Helvetica" panose="020B0604020202020204" pitchFamily="34" charset="0"/>
                <a:cs typeface="Helvetica" panose="020B0604020202020204" pitchFamily="34" charset="0"/>
              </a:rPr>
              <a:t>what outcomes</a:t>
            </a:r>
            <a:r>
              <a:rPr lang="en-US" sz="2800" dirty="0">
                <a:latin typeface="Helvetica" panose="020B0604020202020204" pitchFamily="34" charset="0"/>
                <a:cs typeface="Helvetica" panose="020B0604020202020204" pitchFamily="34" charset="0"/>
              </a:rPr>
              <a:t> for </a:t>
            </a:r>
            <a:r>
              <a:rPr lang="en-US" sz="2800" u="sng" dirty="0">
                <a:latin typeface="Helvetica" panose="020B0604020202020204" pitchFamily="34" charset="0"/>
                <a:cs typeface="Helvetica" panose="020B0604020202020204" pitchFamily="34" charset="0"/>
              </a:rPr>
              <a:t>which populations/recipients</a:t>
            </a:r>
            <a:r>
              <a:rPr lang="en-US" sz="2800" dirty="0">
                <a:latin typeface="Helvetica" panose="020B0604020202020204" pitchFamily="34" charset="0"/>
                <a:cs typeface="Helvetica" panose="020B0604020202020204" pitchFamily="34" charset="0"/>
              </a:rPr>
              <a:t> when implemented by </a:t>
            </a:r>
            <a:r>
              <a:rPr lang="en-US" sz="2800" u="sng" dirty="0">
                <a:latin typeface="Helvetica" panose="020B0604020202020204" pitchFamily="34" charset="0"/>
                <a:cs typeface="Helvetica" panose="020B0604020202020204" pitchFamily="34" charset="0"/>
              </a:rPr>
              <a:t>what type of persons</a:t>
            </a:r>
            <a:r>
              <a:rPr lang="en-US" sz="2800" dirty="0">
                <a:latin typeface="Helvetica" panose="020B0604020202020204" pitchFamily="34" charset="0"/>
                <a:cs typeface="Helvetica" panose="020B0604020202020204" pitchFamily="34" charset="0"/>
              </a:rPr>
              <a:t> using </a:t>
            </a:r>
            <a:r>
              <a:rPr lang="en-US" sz="2800" b="1" u="sng" dirty="0">
                <a:latin typeface="Helvetica" panose="020B0604020202020204" pitchFamily="34" charset="0"/>
                <a:cs typeface="Helvetica" panose="020B0604020202020204" pitchFamily="34" charset="0"/>
              </a:rPr>
              <a:t>what strategies</a:t>
            </a:r>
            <a:r>
              <a:rPr lang="en-US" sz="2800" b="1" dirty="0">
                <a:latin typeface="Helvetica" panose="020B0604020202020204" pitchFamily="34" charset="0"/>
                <a:cs typeface="Helvetica" panose="020B0604020202020204" pitchFamily="34" charset="0"/>
              </a:rPr>
              <a:t> </a:t>
            </a:r>
            <a:r>
              <a:rPr lang="en-US" sz="2800" dirty="0">
                <a:latin typeface="Helvetica" panose="020B0604020202020204" pitchFamily="34" charset="0"/>
                <a:cs typeface="Helvetica" panose="020B0604020202020204" pitchFamily="34" charset="0"/>
              </a:rPr>
              <a:t>under </a:t>
            </a:r>
            <a:r>
              <a:rPr lang="en-US" sz="2800" u="sng" dirty="0">
                <a:latin typeface="Helvetica" panose="020B0604020202020204" pitchFamily="34" charset="0"/>
                <a:cs typeface="Helvetica" panose="020B0604020202020204" pitchFamily="34" charset="0"/>
              </a:rPr>
              <a:t>what conditions</a:t>
            </a:r>
            <a:r>
              <a:rPr lang="en-US" sz="2800" dirty="0">
                <a:latin typeface="Helvetica" panose="020B0604020202020204" pitchFamily="34" charset="0"/>
                <a:cs typeface="Helvetica" panose="020B0604020202020204" pitchFamily="34" charset="0"/>
              </a:rPr>
              <a:t>, using </a:t>
            </a:r>
            <a:r>
              <a:rPr lang="en-US" sz="2800" u="sng" dirty="0">
                <a:latin typeface="Helvetica" panose="020B0604020202020204" pitchFamily="34" charset="0"/>
                <a:cs typeface="Helvetica" panose="020B0604020202020204" pitchFamily="34" charset="0"/>
              </a:rPr>
              <a:t>how many resources</a:t>
            </a:r>
            <a:r>
              <a:rPr lang="en-US" sz="2800" dirty="0">
                <a:latin typeface="Helvetica" panose="020B0604020202020204" pitchFamily="34" charset="0"/>
                <a:cs typeface="Helvetica" panose="020B0604020202020204" pitchFamily="34" charset="0"/>
              </a:rPr>
              <a:t> and </a:t>
            </a:r>
            <a:r>
              <a:rPr lang="en-US" sz="2800" u="sng" dirty="0">
                <a:latin typeface="Helvetica" panose="020B0604020202020204" pitchFamily="34" charset="0"/>
                <a:cs typeface="Helvetica" panose="020B0604020202020204" pitchFamily="34" charset="0"/>
              </a:rPr>
              <a:t>how/why do these results occur</a:t>
            </a:r>
            <a:r>
              <a:rPr lang="en-US" sz="2800" dirty="0">
                <a:latin typeface="Helvetica" panose="020B0604020202020204" pitchFamily="34" charset="0"/>
                <a:cs typeface="Helvetica" panose="020B0604020202020204" pitchFamily="34" charset="0"/>
              </a:rPr>
              <a:t>?” </a:t>
            </a:r>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4</a:t>
            </a:r>
          </a:p>
        </p:txBody>
      </p:sp>
    </p:spTree>
    <p:extLst>
      <p:ext uri="{BB962C8B-B14F-4D97-AF65-F5344CB8AC3E}">
        <p14:creationId xmlns:p14="http://schemas.microsoft.com/office/powerpoint/2010/main" val="657623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70326" y="2758610"/>
            <a:ext cx="2093156" cy="769441"/>
          </a:xfrm>
          <a:prstGeom prst="rect">
            <a:avLst/>
          </a:prstGeom>
          <a:noFill/>
        </p:spPr>
        <p:txBody>
          <a:bodyPr wrap="square" rtlCol="0">
            <a:spAutoFit/>
          </a:bodyPr>
          <a:lstStyle/>
          <a:p>
            <a:r>
              <a:rPr lang="en-US" sz="2200" b="1" dirty="0">
                <a:solidFill>
                  <a:schemeClr val="bg1"/>
                </a:solidFill>
                <a:latin typeface="Arial" panose="020B0604020202020204" pitchFamily="34" charset="0"/>
                <a:cs typeface="Arial" panose="020B0604020202020204" pitchFamily="34" charset="0"/>
              </a:rPr>
              <a:t>Pragmatic Research</a:t>
            </a:r>
          </a:p>
        </p:txBody>
      </p:sp>
      <p:sp>
        <p:nvSpPr>
          <p:cNvPr id="16" name="Rectangle 15">
            <a:extLst>
              <a:ext uri="{FF2B5EF4-FFF2-40B4-BE49-F238E27FC236}">
                <a16:creationId xmlns:a16="http://schemas.microsoft.com/office/drawing/2014/main" id="{5CEF5DC0-6F3A-4785-A3F7-B189904EC2DC}"/>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634BA0-6996-4A32-8047-68D1EBA54F30}"/>
              </a:ext>
            </a:extLst>
          </p:cNvPr>
          <p:cNvSpPr txBox="1"/>
          <p:nvPr/>
        </p:nvSpPr>
        <p:spPr>
          <a:xfrm>
            <a:off x="666565" y="1603358"/>
            <a:ext cx="11317356"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Select and Use Conceptual Theories, Models, and Frameworks</a:t>
            </a:r>
          </a:p>
          <a:p>
            <a:pPr marL="457200" indent="-457200">
              <a:buFont typeface="Arial" panose="020B0604020202020204" pitchFamily="34" charset="0"/>
              <a:buChar char="•"/>
            </a:pPr>
            <a:r>
              <a:rPr lang="en-US" sz="2800" b="1" dirty="0">
                <a:latin typeface="Helvetica" panose="020B0604020202020204" pitchFamily="34" charset="0"/>
                <a:cs typeface="Helvetica" panose="020B0604020202020204" pitchFamily="34" charset="0"/>
              </a:rPr>
              <a:t>Understand (and Address) Context</a:t>
            </a:r>
          </a:p>
          <a:p>
            <a:pPr marL="457200" indent="-457200">
              <a:buFont typeface="Arial" panose="020B0604020202020204" pitchFamily="34" charset="0"/>
              <a:buChar char="•"/>
            </a:pPr>
            <a:r>
              <a:rPr lang="en-US" sz="2800" b="1" dirty="0">
                <a:latin typeface="Helvetica" panose="020B0604020202020204" pitchFamily="34" charset="0"/>
                <a:cs typeface="Helvetica" panose="020B0604020202020204" pitchFamily="34" charset="0"/>
              </a:rPr>
              <a:t>Assess (and Guide) Adaptations</a:t>
            </a:r>
          </a:p>
          <a:p>
            <a:pPr marL="457200" indent="-457200">
              <a:buFont typeface="Arial" panose="020B0604020202020204" pitchFamily="34" charset="0"/>
              <a:buChar char="•"/>
            </a:pPr>
            <a:r>
              <a:rPr lang="en-US" sz="2800" b="1" dirty="0">
                <a:latin typeface="Helvetica" panose="020B0604020202020204" pitchFamily="34" charset="0"/>
                <a:cs typeface="Helvetica" panose="020B0604020202020204" pitchFamily="34" charset="0"/>
              </a:rPr>
              <a:t>Assess and Address Health Equity and Disparities </a:t>
            </a: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Map and Understand the Sequence of Implementation Actions</a:t>
            </a: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Select and Use Implementation Strategies</a:t>
            </a:r>
          </a:p>
          <a:p>
            <a:endParaRPr lang="en-US" sz="2800" dirty="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endParaRPr lang="en-US" sz="2800" dirty="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b="1" dirty="0">
                <a:latin typeface="Helvetica" panose="020B0604020202020204" pitchFamily="34" charset="0"/>
                <a:cs typeface="Helvetica" panose="020B0604020202020204" pitchFamily="34" charset="0"/>
              </a:rPr>
              <a:t>Where We Are Headed? </a:t>
            </a:r>
          </a:p>
          <a:p>
            <a:pPr marL="914400" lvl="1"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Designing for Sustainability, Dissemination, and Equity</a:t>
            </a:r>
          </a:p>
          <a:p>
            <a:pPr marL="914400" lvl="1"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Pharmacogenetics and Learning Health Systems</a:t>
            </a:r>
          </a:p>
        </p:txBody>
      </p:sp>
      <p:sp>
        <p:nvSpPr>
          <p:cNvPr id="11" name="Title 7">
            <a:extLst>
              <a:ext uri="{FF2B5EF4-FFF2-40B4-BE49-F238E27FC236}">
                <a16:creationId xmlns:a16="http://schemas.microsoft.com/office/drawing/2014/main" id="{6ADDDEAD-E4DD-41C2-9A0F-2899068785C4}"/>
              </a:ext>
            </a:extLst>
          </p:cNvPr>
          <p:cNvSpPr txBox="1">
            <a:spLocks/>
          </p:cNvSpPr>
          <p:nvPr/>
        </p:nvSpPr>
        <p:spPr>
          <a:xfrm>
            <a:off x="530087" y="2"/>
            <a:ext cx="113173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latin typeface="Helvetica" panose="020B0604020202020204" pitchFamily="34" charset="0"/>
                <a:cs typeface="Helvetica" panose="020B0604020202020204" pitchFamily="34" charset="0"/>
              </a:rPr>
              <a:t>Summary and Future Opportunities:</a:t>
            </a:r>
          </a:p>
          <a:p>
            <a:r>
              <a:rPr lang="en-US" sz="3800" b="1" dirty="0">
                <a:latin typeface="Helvetica" panose="020B0604020202020204" pitchFamily="34" charset="0"/>
                <a:cs typeface="Helvetica" panose="020B0604020202020204" pitchFamily="34" charset="0"/>
              </a:rPr>
              <a:t>What Can Implementation Science Do for You?</a:t>
            </a:r>
          </a:p>
        </p:txBody>
      </p:sp>
      <p:pic>
        <p:nvPicPr>
          <p:cNvPr id="7" name="Picture 6">
            <a:extLst>
              <a:ext uri="{FF2B5EF4-FFF2-40B4-BE49-F238E27FC236}">
                <a16:creationId xmlns:a16="http://schemas.microsoft.com/office/drawing/2014/main" id="{0730DC20-239F-4609-B8A2-4694495AB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65" y="1631204"/>
            <a:ext cx="376414" cy="348810"/>
          </a:xfrm>
          <a:prstGeom prst="rect">
            <a:avLst/>
          </a:prstGeom>
        </p:spPr>
      </p:pic>
      <p:pic>
        <p:nvPicPr>
          <p:cNvPr id="18" name="Picture 17">
            <a:extLst>
              <a:ext uri="{FF2B5EF4-FFF2-40B4-BE49-F238E27FC236}">
                <a16:creationId xmlns:a16="http://schemas.microsoft.com/office/drawing/2014/main" id="{987476F6-2684-42F8-B5E6-D40534F9D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65" y="3345882"/>
            <a:ext cx="376414" cy="348810"/>
          </a:xfrm>
          <a:prstGeom prst="rect">
            <a:avLst/>
          </a:prstGeom>
        </p:spPr>
      </p:pic>
      <p:pic>
        <p:nvPicPr>
          <p:cNvPr id="20" name="Picture 19">
            <a:extLst>
              <a:ext uri="{FF2B5EF4-FFF2-40B4-BE49-F238E27FC236}">
                <a16:creationId xmlns:a16="http://schemas.microsoft.com/office/drawing/2014/main" id="{7F56A439-50FC-4610-9D19-921B203B8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65" y="3765487"/>
            <a:ext cx="376414" cy="348810"/>
          </a:xfrm>
          <a:prstGeom prst="rect">
            <a:avLst/>
          </a:prstGeom>
        </p:spPr>
      </p:pic>
      <p:pic>
        <p:nvPicPr>
          <p:cNvPr id="22" name="Picture 21" descr="A black and white logo&#10;&#10;Description automatically generated with low confidence">
            <a:extLst>
              <a:ext uri="{FF2B5EF4-FFF2-40B4-BE49-F238E27FC236}">
                <a16:creationId xmlns:a16="http://schemas.microsoft.com/office/drawing/2014/main" id="{79514B0E-2DA1-4B4C-AB7D-5F137E9E3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3" name="Rectangle 22">
            <a:extLst>
              <a:ext uri="{FF2B5EF4-FFF2-40B4-BE49-F238E27FC236}">
                <a16:creationId xmlns:a16="http://schemas.microsoft.com/office/drawing/2014/main" id="{5FC7BBBC-8287-40E9-8806-AB1ADFE5A6C9}"/>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714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EF5DC0-6F3A-4785-A3F7-B189904EC2DC}"/>
              </a:ext>
            </a:extLst>
          </p:cNvPr>
          <p:cNvSpPr/>
          <p:nvPr/>
        </p:nvSpPr>
        <p:spPr>
          <a:xfrm>
            <a:off x="0" y="0"/>
            <a:ext cx="1325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8439BB7-A85A-4505-A1CC-B86D7ECEAA5C}"/>
              </a:ext>
            </a:extLst>
          </p:cNvPr>
          <p:cNvSpPr/>
          <p:nvPr/>
        </p:nvSpPr>
        <p:spPr>
          <a:xfrm>
            <a:off x="132522" y="0"/>
            <a:ext cx="12059478" cy="6858000"/>
          </a:xfrm>
          <a:prstGeom prst="rect">
            <a:avLst/>
          </a:prstGeom>
          <a:blipFill dpi="0" rotWithShape="1">
            <a:blip r:embed="rId3" cstate="email">
              <a:alphaModFix amt="6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 Placeholder 1">
            <a:extLst>
              <a:ext uri="{FF2B5EF4-FFF2-40B4-BE49-F238E27FC236}">
                <a16:creationId xmlns:a16="http://schemas.microsoft.com/office/drawing/2014/main" id="{9E56AA86-08F6-447A-B0D8-13FAC92F7D8A}"/>
              </a:ext>
            </a:extLst>
          </p:cNvPr>
          <p:cNvSpPr txBox="1">
            <a:spLocks/>
          </p:cNvSpPr>
          <p:nvPr/>
        </p:nvSpPr>
        <p:spPr>
          <a:xfrm>
            <a:off x="3968684" y="6054152"/>
            <a:ext cx="8090794" cy="85323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chemeClr val="bg1"/>
                </a:solidFill>
                <a:effectLst>
                  <a:glow rad="139700">
                    <a:schemeClr val="accent3">
                      <a:satMod val="175000"/>
                      <a:alpha val="40000"/>
                    </a:schemeClr>
                  </a:glow>
                  <a:outerShdw blurRad="63500" sx="102000" sy="102000" algn="ctr" rotWithShape="0">
                    <a:prstClr val="black">
                      <a:alpha val="40000"/>
                    </a:prstClr>
                  </a:outerShdw>
                </a:effectLst>
                <a:latin typeface="Helvetica" panose="020B0604020202020204" pitchFamily="34" charset="0"/>
                <a:cs typeface="Helvetica" panose="020B0604020202020204" pitchFamily="34" charset="0"/>
              </a:rPr>
              <a:t>The Future (one version): “D4DES”</a:t>
            </a:r>
          </a:p>
        </p:txBody>
      </p:sp>
      <p:pic>
        <p:nvPicPr>
          <p:cNvPr id="7" name="Picture 6">
            <a:extLst>
              <a:ext uri="{FF2B5EF4-FFF2-40B4-BE49-F238E27FC236}">
                <a16:creationId xmlns:a16="http://schemas.microsoft.com/office/drawing/2014/main" id="{649A30CE-E03C-4BB2-9D98-BE81B8AA0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44" y="6325385"/>
            <a:ext cx="999358" cy="451373"/>
          </a:xfrm>
          <a:prstGeom prst="rect">
            <a:avLst/>
          </a:prstGeom>
        </p:spPr>
      </p:pic>
      <p:pic>
        <p:nvPicPr>
          <p:cNvPr id="8" name="Picture 7">
            <a:extLst>
              <a:ext uri="{FF2B5EF4-FFF2-40B4-BE49-F238E27FC236}">
                <a16:creationId xmlns:a16="http://schemas.microsoft.com/office/drawing/2014/main" id="{369C8BBA-F807-4832-8994-E700CBB115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383" y="6247417"/>
            <a:ext cx="1846560" cy="529341"/>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B972BCBC-A605-4B4C-BA57-184CE90ED3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39380" y="5604900"/>
            <a:ext cx="498638" cy="498638"/>
          </a:xfrm>
          <a:prstGeom prst="rect">
            <a:avLst/>
          </a:prstGeom>
        </p:spPr>
      </p:pic>
    </p:spTree>
    <p:extLst>
      <p:ext uri="{BB962C8B-B14F-4D97-AF65-F5344CB8AC3E}">
        <p14:creationId xmlns:p14="http://schemas.microsoft.com/office/powerpoint/2010/main" val="3143548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5</a:t>
            </a:r>
          </a:p>
        </p:txBody>
      </p:sp>
      <p:sp>
        <p:nvSpPr>
          <p:cNvPr id="5" name="Title 4">
            <a:extLst>
              <a:ext uri="{FF2B5EF4-FFF2-40B4-BE49-F238E27FC236}">
                <a16:creationId xmlns:a16="http://schemas.microsoft.com/office/drawing/2014/main" id="{4B580D2B-23A6-47B0-813E-C42D2E5C245C}"/>
              </a:ext>
            </a:extLst>
          </p:cNvPr>
          <p:cNvSpPr>
            <a:spLocks noGrp="1"/>
          </p:cNvSpPr>
          <p:nvPr>
            <p:ph type="title"/>
          </p:nvPr>
        </p:nvSpPr>
        <p:spPr>
          <a:xfrm>
            <a:off x="517689" y="-9789"/>
            <a:ext cx="10515600" cy="1325563"/>
          </a:xfrm>
        </p:spPr>
        <p:txBody>
          <a:bodyPr>
            <a:normAutofit/>
          </a:bodyPr>
          <a:lstStyle/>
          <a:p>
            <a:r>
              <a:rPr lang="en-US" sz="2800" b="1" dirty="0">
                <a:latin typeface="Helvetica" panose="020B0604020202020204" pitchFamily="34" charset="0"/>
                <a:cs typeface="Helvetica" panose="020B0604020202020204" pitchFamily="34" charset="0"/>
              </a:rPr>
              <a:t>The Fit to Context (F2C) Framework for Designing for Dissemination, Equity &amp; Sustainability</a:t>
            </a:r>
          </a:p>
        </p:txBody>
      </p:sp>
      <p:sp>
        <p:nvSpPr>
          <p:cNvPr id="10" name="TextBox 9">
            <a:extLst>
              <a:ext uri="{FF2B5EF4-FFF2-40B4-BE49-F238E27FC236}">
                <a16:creationId xmlns:a16="http://schemas.microsoft.com/office/drawing/2014/main" id="{A6BDD255-7199-448E-8523-1A39DB0B9A53}"/>
              </a:ext>
            </a:extLst>
          </p:cNvPr>
          <p:cNvSpPr txBox="1"/>
          <p:nvPr/>
        </p:nvSpPr>
        <p:spPr>
          <a:xfrm rot="5400000">
            <a:off x="8594467" y="2872244"/>
            <a:ext cx="6240959" cy="954107"/>
          </a:xfrm>
          <a:prstGeom prst="rect">
            <a:avLst/>
          </a:prstGeom>
          <a:noFill/>
        </p:spPr>
        <p:txBody>
          <a:bodyPr wrap="square" rtlCol="0">
            <a:spAutoFit/>
          </a:bodyPr>
          <a:lstStyle/>
          <a:p>
            <a:r>
              <a:rPr lang="en-US" sz="1400" dirty="0">
                <a:solidFill>
                  <a:srgbClr val="000000"/>
                </a:solidFill>
              </a:rPr>
              <a:t>Kwan BM, Luke DA, </a:t>
            </a:r>
            <a:r>
              <a:rPr lang="en-US" sz="1400" dirty="0" err="1">
                <a:solidFill>
                  <a:srgbClr val="000000"/>
                </a:solidFill>
              </a:rPr>
              <a:t>Adsul</a:t>
            </a:r>
            <a:r>
              <a:rPr lang="en-US" sz="1400" dirty="0">
                <a:solidFill>
                  <a:srgbClr val="000000"/>
                </a:solidFill>
              </a:rPr>
              <a:t> P, </a:t>
            </a:r>
            <a:r>
              <a:rPr lang="en-US" sz="1400" dirty="0" err="1">
                <a:solidFill>
                  <a:srgbClr val="000000"/>
                </a:solidFill>
              </a:rPr>
              <a:t>Koorts</a:t>
            </a:r>
            <a:r>
              <a:rPr lang="en-US" sz="1400" dirty="0">
                <a:solidFill>
                  <a:srgbClr val="000000"/>
                </a:solidFill>
              </a:rPr>
              <a:t> H, Morrato EH, Glasgow RE. Designing for Dissemination and Sustainability: Principles, Methods, and Frameworks for Ensuring Fit to Context. In: Dissemination and Implementation Brownson, Colditz, &amp; Proctor.  (2018). </a:t>
            </a:r>
            <a:r>
              <a:rPr lang="en-US" sz="1400" i="1" dirty="0">
                <a:solidFill>
                  <a:srgbClr val="000000"/>
                </a:solidFill>
              </a:rPr>
              <a:t>Research in Health: Translating Science to Practice</a:t>
            </a:r>
            <a:r>
              <a:rPr lang="en-US" sz="1400" dirty="0">
                <a:solidFill>
                  <a:srgbClr val="000000"/>
                </a:solidFill>
              </a:rPr>
              <a:t>, 3rd ed. </a:t>
            </a:r>
            <a:endParaRPr lang="en-US" sz="1400" i="1" dirty="0">
              <a:latin typeface="Calibri" charset="0"/>
              <a:ea typeface="Calibri" charset="0"/>
              <a:cs typeface="Calibri" charset="0"/>
            </a:endParaRPr>
          </a:p>
        </p:txBody>
      </p:sp>
      <p:pic>
        <p:nvPicPr>
          <p:cNvPr id="3" name="Picture 2">
            <a:extLst>
              <a:ext uri="{FF2B5EF4-FFF2-40B4-BE49-F238E27FC236}">
                <a16:creationId xmlns:a16="http://schemas.microsoft.com/office/drawing/2014/main" id="{FDF6392C-4DBB-442C-B6E2-FE2F0CEA63F9}"/>
              </a:ext>
            </a:extLst>
          </p:cNvPr>
          <p:cNvPicPr>
            <a:picLocks noChangeAspect="1"/>
          </p:cNvPicPr>
          <p:nvPr/>
        </p:nvPicPr>
        <p:blipFill>
          <a:blip r:embed="rId4"/>
          <a:stretch>
            <a:fillRect/>
          </a:stretch>
        </p:blipFill>
        <p:spPr>
          <a:xfrm>
            <a:off x="309240" y="1247458"/>
            <a:ext cx="10895486" cy="4691429"/>
          </a:xfrm>
          <a:prstGeom prst="rect">
            <a:avLst/>
          </a:prstGeom>
        </p:spPr>
      </p:pic>
      <p:sp>
        <p:nvSpPr>
          <p:cNvPr id="13" name="Rectangle 12">
            <a:extLst>
              <a:ext uri="{FF2B5EF4-FFF2-40B4-BE49-F238E27FC236}">
                <a16:creationId xmlns:a16="http://schemas.microsoft.com/office/drawing/2014/main" id="{6D2CC591-C269-4865-956A-655A58E0755B}"/>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hape&#10;&#10;Description automatically generated with low confidence">
            <a:extLst>
              <a:ext uri="{FF2B5EF4-FFF2-40B4-BE49-F238E27FC236}">
                <a16:creationId xmlns:a16="http://schemas.microsoft.com/office/drawing/2014/main" id="{C8C6F8F2-F316-47C5-9757-77A7E7FDE5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5393" y="6293102"/>
            <a:ext cx="498638" cy="498638"/>
          </a:xfrm>
          <a:prstGeom prst="rect">
            <a:avLst/>
          </a:prstGeom>
        </p:spPr>
      </p:pic>
    </p:spTree>
    <p:extLst>
      <p:ext uri="{BB962C8B-B14F-4D97-AF65-F5344CB8AC3E}">
        <p14:creationId xmlns:p14="http://schemas.microsoft.com/office/powerpoint/2010/main" val="1242855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3">
            <a:extLst>
              <a:ext uri="{FF2B5EF4-FFF2-40B4-BE49-F238E27FC236}">
                <a16:creationId xmlns:a16="http://schemas.microsoft.com/office/drawing/2014/main" id="{F0E7A000-0B9C-4997-8F11-06F1690299DC}"/>
              </a:ext>
            </a:extLst>
          </p:cNvPr>
          <p:cNvPicPr>
            <a:picLocks noChangeAspect="1"/>
          </p:cNvPicPr>
          <p:nvPr/>
        </p:nvPicPr>
        <p:blipFill>
          <a:blip r:embed="rId2"/>
          <a:stretch>
            <a:fillRect/>
          </a:stretch>
        </p:blipFill>
        <p:spPr>
          <a:xfrm>
            <a:off x="335501" y="217967"/>
            <a:ext cx="11531830" cy="6422065"/>
          </a:xfrm>
          <a:prstGeom prst="rect">
            <a:avLst/>
          </a:prstGeom>
        </p:spPr>
      </p:pic>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5</a:t>
            </a:r>
          </a:p>
        </p:txBody>
      </p:sp>
      <p:sp>
        <p:nvSpPr>
          <p:cNvPr id="8" name="TextBox 7">
            <a:extLst>
              <a:ext uri="{FF2B5EF4-FFF2-40B4-BE49-F238E27FC236}">
                <a16:creationId xmlns:a16="http://schemas.microsoft.com/office/drawing/2014/main" id="{9732CEB1-DA5D-4934-92AF-71DC3B17CCC1}"/>
              </a:ext>
            </a:extLst>
          </p:cNvPr>
          <p:cNvSpPr txBox="1"/>
          <p:nvPr/>
        </p:nvSpPr>
        <p:spPr>
          <a:xfrm>
            <a:off x="9006924" y="6345650"/>
            <a:ext cx="1875387" cy="369332"/>
          </a:xfrm>
          <a:prstGeom prst="rect">
            <a:avLst/>
          </a:prstGeom>
          <a:noFill/>
        </p:spPr>
        <p:txBody>
          <a:bodyPr wrap="square" rtlCol="0">
            <a:spAutoFit/>
          </a:bodyPr>
          <a:lstStyle/>
          <a:p>
            <a:r>
              <a:rPr lang="en-US" dirty="0">
                <a:hlinkClick r:id="rId4"/>
              </a:rPr>
              <a:t>https://coisc3.org</a:t>
            </a:r>
            <a:endParaRPr lang="en-US" dirty="0"/>
          </a:p>
        </p:txBody>
      </p:sp>
      <p:pic>
        <p:nvPicPr>
          <p:cNvPr id="12" name="Picture 11" descr="Shape&#10;&#10;Description automatically generated with low confidence">
            <a:extLst>
              <a:ext uri="{FF2B5EF4-FFF2-40B4-BE49-F238E27FC236}">
                <a16:creationId xmlns:a16="http://schemas.microsoft.com/office/drawing/2014/main" id="{ED33D9BC-DC1A-448A-B358-E7C6DBBC32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5393" y="6293102"/>
            <a:ext cx="498638" cy="498638"/>
          </a:xfrm>
          <a:prstGeom prst="rect">
            <a:avLst/>
          </a:prstGeom>
        </p:spPr>
      </p:pic>
      <p:sp>
        <p:nvSpPr>
          <p:cNvPr id="3" name="TextBox 2">
            <a:extLst>
              <a:ext uri="{FF2B5EF4-FFF2-40B4-BE49-F238E27FC236}">
                <a16:creationId xmlns:a16="http://schemas.microsoft.com/office/drawing/2014/main" id="{D42DE684-50B8-E191-1567-12AF322B5CE3}"/>
              </a:ext>
            </a:extLst>
          </p:cNvPr>
          <p:cNvSpPr txBox="1"/>
          <p:nvPr/>
        </p:nvSpPr>
        <p:spPr>
          <a:xfrm>
            <a:off x="483864" y="6345651"/>
            <a:ext cx="7004956" cy="369332"/>
          </a:xfrm>
          <a:prstGeom prst="rect">
            <a:avLst/>
          </a:prstGeom>
          <a:noFill/>
        </p:spPr>
        <p:txBody>
          <a:bodyPr wrap="square" rtlCol="0">
            <a:spAutoFit/>
          </a:bodyPr>
          <a:lstStyle/>
          <a:p>
            <a:r>
              <a:rPr lang="en-US" dirty="0"/>
              <a:t>COISC3 = Colorado Implementation Science Center in Cancer Control</a:t>
            </a:r>
          </a:p>
        </p:txBody>
      </p:sp>
    </p:spTree>
    <p:extLst>
      <p:ext uri="{BB962C8B-B14F-4D97-AF65-F5344CB8AC3E}">
        <p14:creationId xmlns:p14="http://schemas.microsoft.com/office/powerpoint/2010/main" val="3659622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5</a:t>
            </a:r>
          </a:p>
        </p:txBody>
      </p:sp>
      <p:sp>
        <p:nvSpPr>
          <p:cNvPr id="10" name="Title 1">
            <a:extLst>
              <a:ext uri="{FF2B5EF4-FFF2-40B4-BE49-F238E27FC236}">
                <a16:creationId xmlns:a16="http://schemas.microsoft.com/office/drawing/2014/main" id="{EBEEE524-ED19-4E33-8B0F-EC7E31014793}"/>
              </a:ext>
            </a:extLst>
          </p:cNvPr>
          <p:cNvSpPr>
            <a:spLocks noGrp="1"/>
          </p:cNvSpPr>
          <p:nvPr>
            <p:ph type="title"/>
          </p:nvPr>
        </p:nvSpPr>
        <p:spPr>
          <a:xfrm>
            <a:off x="564823" y="9394"/>
            <a:ext cx="10515600" cy="1325563"/>
          </a:xfrm>
        </p:spPr>
        <p:txBody>
          <a:bodyPr>
            <a:normAutofit/>
          </a:bodyPr>
          <a:lstStyle/>
          <a:p>
            <a:r>
              <a:rPr lang="en-US" sz="4000" b="1" dirty="0">
                <a:latin typeface="Helvetica" panose="020B0604020202020204" pitchFamily="34" charset="0"/>
                <a:cs typeface="Helvetica" panose="020B0604020202020204" pitchFamily="34" charset="0"/>
              </a:rPr>
              <a:t>iPRISM webtool: Purpose</a:t>
            </a:r>
          </a:p>
        </p:txBody>
      </p:sp>
      <p:sp>
        <p:nvSpPr>
          <p:cNvPr id="11" name="Content Placeholder 2">
            <a:extLst>
              <a:ext uri="{FF2B5EF4-FFF2-40B4-BE49-F238E27FC236}">
                <a16:creationId xmlns:a16="http://schemas.microsoft.com/office/drawing/2014/main" id="{D6B1EF8B-9AAD-472B-81E3-0B3AA285909E}"/>
              </a:ext>
            </a:extLst>
          </p:cNvPr>
          <p:cNvSpPr txBox="1">
            <a:spLocks/>
          </p:cNvSpPr>
          <p:nvPr/>
        </p:nvSpPr>
        <p:spPr>
          <a:xfrm>
            <a:off x="663545" y="1253331"/>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Helvetica" panose="020B0604020202020204" pitchFamily="34" charset="0"/>
                <a:cs typeface="Helvetica" panose="020B0604020202020204" pitchFamily="34" charset="0"/>
              </a:rPr>
              <a:t>Simplify implementation science - using PRISM</a:t>
            </a:r>
          </a:p>
          <a:p>
            <a:pPr lvl="1"/>
            <a:r>
              <a:rPr lang="en-US" dirty="0">
                <a:latin typeface="Helvetica" panose="020B0604020202020204" pitchFamily="34" charset="0"/>
                <a:cs typeface="Helvetica" panose="020B0604020202020204" pitchFamily="34" charset="0"/>
              </a:rPr>
              <a:t>For diverse researchers and implementation teams</a:t>
            </a:r>
          </a:p>
          <a:p>
            <a:pPr lvl="1"/>
            <a:r>
              <a:rPr lang="en-US" dirty="0">
                <a:latin typeface="Helvetica" panose="020B0604020202020204" pitchFamily="34" charset="0"/>
                <a:cs typeface="Helvetica" panose="020B0604020202020204" pitchFamily="34" charset="0"/>
              </a:rPr>
              <a:t>Support rapid learning health systems</a:t>
            </a:r>
          </a:p>
          <a:p>
            <a:pPr lvl="1"/>
            <a:r>
              <a:rPr lang="en-US" dirty="0">
                <a:latin typeface="Helvetica" panose="020B0604020202020204" pitchFamily="34" charset="0"/>
                <a:cs typeface="Helvetica" panose="020B0604020202020204" pitchFamily="34" charset="0"/>
              </a:rPr>
              <a:t>In English and Spanish</a:t>
            </a:r>
          </a:p>
          <a:p>
            <a:endParaRPr lang="en-US" sz="2400" b="1" dirty="0">
              <a:latin typeface="Helvetica" panose="020B0604020202020204" pitchFamily="34" charset="0"/>
              <a:cs typeface="Helvetica" panose="020B0604020202020204" pitchFamily="34" charset="0"/>
            </a:endParaRPr>
          </a:p>
          <a:p>
            <a:r>
              <a:rPr lang="en-US" sz="2400" b="1" dirty="0">
                <a:latin typeface="Helvetica" panose="020B0604020202020204" pitchFamily="34" charset="0"/>
                <a:cs typeface="Helvetica" panose="020B0604020202020204" pitchFamily="34" charset="0"/>
              </a:rPr>
              <a:t>Guide and prompt users to </a:t>
            </a:r>
            <a:r>
              <a:rPr lang="en-US" sz="2400" b="1" u="sng" dirty="0">
                <a:latin typeface="Helvetica" panose="020B0604020202020204" pitchFamily="34" charset="0"/>
                <a:cs typeface="Helvetica" panose="020B0604020202020204" pitchFamily="34" charset="0"/>
              </a:rPr>
              <a:t>iteratively</a:t>
            </a:r>
          </a:p>
          <a:p>
            <a:pPr lvl="1"/>
            <a:r>
              <a:rPr lang="en-US" dirty="0">
                <a:latin typeface="Helvetica" panose="020B0604020202020204" pitchFamily="34" charset="0"/>
                <a:cs typeface="Helvetica" panose="020B0604020202020204" pitchFamily="34" charset="0"/>
              </a:rPr>
              <a:t>Assess context</a:t>
            </a:r>
          </a:p>
          <a:p>
            <a:pPr lvl="1"/>
            <a:r>
              <a:rPr lang="en-US" dirty="0">
                <a:latin typeface="Helvetica" panose="020B0604020202020204" pitchFamily="34" charset="0"/>
                <a:cs typeface="Helvetica" panose="020B0604020202020204" pitchFamily="34" charset="0"/>
              </a:rPr>
              <a:t>Align project with context</a:t>
            </a:r>
          </a:p>
          <a:p>
            <a:pPr lvl="1"/>
            <a:r>
              <a:rPr lang="en-US" dirty="0">
                <a:latin typeface="Helvetica" panose="020B0604020202020204" pitchFamily="34" charset="0"/>
                <a:cs typeface="Helvetica" panose="020B0604020202020204" pitchFamily="34" charset="0"/>
              </a:rPr>
              <a:t>Assess progress on key outcomes</a:t>
            </a:r>
          </a:p>
          <a:p>
            <a:pPr lvl="1"/>
            <a:r>
              <a:rPr lang="en-US" dirty="0">
                <a:latin typeface="Helvetica" panose="020B0604020202020204" pitchFamily="34" charset="0"/>
                <a:cs typeface="Helvetica" panose="020B0604020202020204" pitchFamily="34" charset="0"/>
              </a:rPr>
              <a:t>Develop feasible and impactful strategies/adaptations</a:t>
            </a:r>
          </a:p>
          <a:p>
            <a:pPr lvl="1"/>
            <a:r>
              <a:rPr lang="en-US" dirty="0">
                <a:latin typeface="Helvetica" panose="020B0604020202020204" pitchFamily="34" charset="0"/>
                <a:cs typeface="Helvetica" panose="020B0604020202020204" pitchFamily="34" charset="0"/>
              </a:rPr>
              <a:t>Create action plans</a:t>
            </a:r>
          </a:p>
          <a:p>
            <a:endParaRPr lang="en-US" sz="2400" dirty="0">
              <a:latin typeface="Helvetica" panose="020B0604020202020204" pitchFamily="34" charset="0"/>
              <a:cs typeface="Helvetica" panose="020B0604020202020204" pitchFamily="34" charset="0"/>
            </a:endParaRPr>
          </a:p>
        </p:txBody>
      </p:sp>
      <p:pic>
        <p:nvPicPr>
          <p:cNvPr id="12" name="Picture 11">
            <a:extLst>
              <a:ext uri="{FF2B5EF4-FFF2-40B4-BE49-F238E27FC236}">
                <a16:creationId xmlns:a16="http://schemas.microsoft.com/office/drawing/2014/main" id="{77D5B077-1284-43C2-84E4-C4B86F61F58C}"/>
              </a:ext>
            </a:extLst>
          </p:cNvPr>
          <p:cNvPicPr>
            <a:picLocks noChangeAspect="1"/>
          </p:cNvPicPr>
          <p:nvPr/>
        </p:nvPicPr>
        <p:blipFill>
          <a:blip r:embed="rId3"/>
          <a:stretch>
            <a:fillRect/>
          </a:stretch>
        </p:blipFill>
        <p:spPr>
          <a:xfrm>
            <a:off x="10309279" y="3756179"/>
            <a:ext cx="1542288" cy="1475232"/>
          </a:xfrm>
          <a:prstGeom prst="rect">
            <a:avLst/>
          </a:prstGeom>
        </p:spPr>
      </p:pic>
      <p:sp>
        <p:nvSpPr>
          <p:cNvPr id="13" name="TextBox 12">
            <a:extLst>
              <a:ext uri="{FF2B5EF4-FFF2-40B4-BE49-F238E27FC236}">
                <a16:creationId xmlns:a16="http://schemas.microsoft.com/office/drawing/2014/main" id="{4570D79A-7240-452A-A0F3-5A4FB116BE2F}"/>
              </a:ext>
            </a:extLst>
          </p:cNvPr>
          <p:cNvSpPr txBox="1"/>
          <p:nvPr/>
        </p:nvSpPr>
        <p:spPr>
          <a:xfrm>
            <a:off x="9938219" y="3386847"/>
            <a:ext cx="2284408" cy="369332"/>
          </a:xfrm>
          <a:prstGeom prst="rect">
            <a:avLst/>
          </a:prstGeom>
          <a:noFill/>
        </p:spPr>
        <p:txBody>
          <a:bodyPr wrap="none" rtlCol="0">
            <a:spAutoFit/>
          </a:bodyPr>
          <a:lstStyle/>
          <a:p>
            <a:r>
              <a:rPr lang="en-US" b="1" dirty="0">
                <a:hlinkClick r:id="rId4"/>
              </a:rPr>
              <a:t>https://prismtool.org</a:t>
            </a:r>
            <a:endParaRPr lang="en-US" b="1" dirty="0"/>
          </a:p>
        </p:txBody>
      </p:sp>
      <p:pic>
        <p:nvPicPr>
          <p:cNvPr id="14" name="Picture 13">
            <a:extLst>
              <a:ext uri="{FF2B5EF4-FFF2-40B4-BE49-F238E27FC236}">
                <a16:creationId xmlns:a16="http://schemas.microsoft.com/office/drawing/2014/main" id="{2ACACC90-9225-469B-88C7-63EC99B0D678}"/>
              </a:ext>
            </a:extLst>
          </p:cNvPr>
          <p:cNvPicPr>
            <a:picLocks noChangeAspect="1"/>
          </p:cNvPicPr>
          <p:nvPr/>
        </p:nvPicPr>
        <p:blipFill>
          <a:blip r:embed="rId5"/>
          <a:stretch>
            <a:fillRect/>
          </a:stretch>
        </p:blipFill>
        <p:spPr>
          <a:xfrm>
            <a:off x="9340023" y="6146852"/>
            <a:ext cx="1542288" cy="698692"/>
          </a:xfrm>
          <a:prstGeom prst="rect">
            <a:avLst/>
          </a:prstGeom>
        </p:spPr>
      </p:pic>
      <p:sp>
        <p:nvSpPr>
          <p:cNvPr id="15" name="TextBox 14">
            <a:extLst>
              <a:ext uri="{FF2B5EF4-FFF2-40B4-BE49-F238E27FC236}">
                <a16:creationId xmlns:a16="http://schemas.microsoft.com/office/drawing/2014/main" id="{81DEF234-B588-45B6-8182-5C8ED5E1E42D}"/>
              </a:ext>
            </a:extLst>
          </p:cNvPr>
          <p:cNvSpPr txBox="1"/>
          <p:nvPr/>
        </p:nvSpPr>
        <p:spPr>
          <a:xfrm>
            <a:off x="1034505" y="6000714"/>
            <a:ext cx="6611692" cy="584775"/>
          </a:xfrm>
          <a:prstGeom prst="rect">
            <a:avLst/>
          </a:prstGeom>
          <a:noFill/>
        </p:spPr>
        <p:txBody>
          <a:bodyPr wrap="square" rtlCol="0">
            <a:spAutoFit/>
          </a:bodyPr>
          <a:lstStyle/>
          <a:p>
            <a:r>
              <a:rPr lang="en-US" sz="1600" dirty="0">
                <a:latin typeface="Helvetica" panose="020B0604020202020204" pitchFamily="34" charset="0"/>
                <a:cs typeface="Helvetica" panose="020B0604020202020204" pitchFamily="34" charset="0"/>
              </a:rPr>
              <a:t>Trinkley et al. </a:t>
            </a:r>
            <a:r>
              <a:rPr lang="en-US" sz="1600" i="1" dirty="0" err="1">
                <a:latin typeface="Helvetica" panose="020B0604020202020204" pitchFamily="34" charset="0"/>
                <a:cs typeface="Helvetica" panose="020B0604020202020204" pitchFamily="34" charset="0"/>
              </a:rPr>
              <a:t>Acad</a:t>
            </a:r>
            <a:r>
              <a:rPr lang="en-US" sz="1600" i="1" dirty="0">
                <a:latin typeface="Helvetica" panose="020B0604020202020204" pitchFamily="34" charset="0"/>
                <a:cs typeface="Helvetica" panose="020B0604020202020204" pitchFamily="34" charset="0"/>
              </a:rPr>
              <a:t> Med. </a:t>
            </a:r>
            <a:r>
              <a:rPr lang="en-US" sz="1600" dirty="0">
                <a:latin typeface="Helvetica" panose="020B0604020202020204" pitchFamily="34" charset="0"/>
                <a:cs typeface="Helvetica" panose="020B0604020202020204" pitchFamily="34" charset="0"/>
              </a:rPr>
              <a:t>2022;97:1447;  </a:t>
            </a:r>
            <a:r>
              <a:rPr lang="en-US" sz="1600" dirty="0" err="1">
                <a:latin typeface="Helvetica" panose="020B0604020202020204" pitchFamily="34" charset="0"/>
                <a:cs typeface="Helvetica" panose="020B0604020202020204" pitchFamily="34" charset="0"/>
              </a:rPr>
              <a:t>Trinkley</a:t>
            </a:r>
            <a:r>
              <a:rPr lang="en-US" sz="1600" dirty="0">
                <a:latin typeface="Helvetica" panose="020B0604020202020204" pitchFamily="34" charset="0"/>
                <a:cs typeface="Helvetica" panose="020B0604020202020204" pitchFamily="34" charset="0"/>
              </a:rPr>
              <a:t> et al, in press</a:t>
            </a:r>
          </a:p>
          <a:p>
            <a:r>
              <a:rPr lang="en-US" sz="1600" dirty="0">
                <a:latin typeface="Helvetica" panose="020B0604020202020204" pitchFamily="34" charset="0"/>
                <a:cs typeface="Helvetica" panose="020B0604020202020204" pitchFamily="34" charset="0"/>
              </a:rPr>
              <a:t>Maw et al. </a:t>
            </a:r>
            <a:r>
              <a:rPr lang="en-US" sz="1600" i="1" dirty="0">
                <a:latin typeface="Helvetica" panose="020B0604020202020204" pitchFamily="34" charset="0"/>
                <a:cs typeface="Helvetica" panose="020B0604020202020204" pitchFamily="34" charset="0"/>
              </a:rPr>
              <a:t>Implement Sci </a:t>
            </a:r>
            <a:r>
              <a:rPr lang="en-US" sz="1600" i="1" dirty="0" err="1">
                <a:latin typeface="Helvetica" panose="020B0604020202020204" pitchFamily="34" charset="0"/>
                <a:cs typeface="Helvetica" panose="020B0604020202020204" pitchFamily="34" charset="0"/>
              </a:rPr>
              <a:t>Commun</a:t>
            </a:r>
            <a:r>
              <a:rPr lang="en-US" sz="1600" dirty="0">
                <a:latin typeface="Helvetica" panose="020B0604020202020204" pitchFamily="34" charset="0"/>
                <a:cs typeface="Helvetica" panose="020B0604020202020204" pitchFamily="34" charset="0"/>
              </a:rPr>
              <a:t>. 2022;3:89</a:t>
            </a:r>
          </a:p>
        </p:txBody>
      </p:sp>
      <p:pic>
        <p:nvPicPr>
          <p:cNvPr id="17" name="Picture 16" descr="Shape&#10;&#10;Description automatically generated with low confidence">
            <a:extLst>
              <a:ext uri="{FF2B5EF4-FFF2-40B4-BE49-F238E27FC236}">
                <a16:creationId xmlns:a16="http://schemas.microsoft.com/office/drawing/2014/main" id="{CC75569B-9209-45B1-B8A2-3D9E48F5E3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5393" y="6293102"/>
            <a:ext cx="498638" cy="498638"/>
          </a:xfrm>
          <a:prstGeom prst="rect">
            <a:avLst/>
          </a:prstGeom>
        </p:spPr>
      </p:pic>
    </p:spTree>
    <p:extLst>
      <p:ext uri="{BB962C8B-B14F-4D97-AF65-F5344CB8AC3E}">
        <p14:creationId xmlns:p14="http://schemas.microsoft.com/office/powerpoint/2010/main" val="2605378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5</a:t>
            </a:r>
          </a:p>
        </p:txBody>
      </p:sp>
      <p:sp>
        <p:nvSpPr>
          <p:cNvPr id="5" name="Title 4">
            <a:extLst>
              <a:ext uri="{FF2B5EF4-FFF2-40B4-BE49-F238E27FC236}">
                <a16:creationId xmlns:a16="http://schemas.microsoft.com/office/drawing/2014/main" id="{4B580D2B-23A6-47B0-813E-C42D2E5C245C}"/>
              </a:ext>
            </a:extLst>
          </p:cNvPr>
          <p:cNvSpPr>
            <a:spLocks noGrp="1"/>
          </p:cNvSpPr>
          <p:nvPr>
            <p:ph type="title"/>
          </p:nvPr>
        </p:nvSpPr>
        <p:spPr>
          <a:xfrm>
            <a:off x="517689" y="-9789"/>
            <a:ext cx="10515600" cy="1325563"/>
          </a:xfrm>
        </p:spPr>
        <p:txBody>
          <a:bodyPr>
            <a:normAutofit/>
          </a:bodyPr>
          <a:lstStyle/>
          <a:p>
            <a:r>
              <a:rPr lang="en-US" sz="2800" b="1" dirty="0">
                <a:latin typeface="Helvetica" panose="020B0604020202020204" pitchFamily="34" charset="0"/>
                <a:cs typeface="Helvetica" panose="020B0604020202020204" pitchFamily="34" charset="0"/>
              </a:rPr>
              <a:t>Convergence of Precision Health (pharmacogenetics), Implementation Science, Learning Health Care Systems and Communities</a:t>
            </a:r>
          </a:p>
        </p:txBody>
      </p:sp>
      <p:sp>
        <p:nvSpPr>
          <p:cNvPr id="10" name="TextBox 9">
            <a:extLst>
              <a:ext uri="{FF2B5EF4-FFF2-40B4-BE49-F238E27FC236}">
                <a16:creationId xmlns:a16="http://schemas.microsoft.com/office/drawing/2014/main" id="{A6BDD255-7199-448E-8523-1A39DB0B9A53}"/>
              </a:ext>
            </a:extLst>
          </p:cNvPr>
          <p:cNvSpPr txBox="1"/>
          <p:nvPr/>
        </p:nvSpPr>
        <p:spPr>
          <a:xfrm rot="5400000">
            <a:off x="8594467" y="2979965"/>
            <a:ext cx="6240959" cy="738664"/>
          </a:xfrm>
          <a:prstGeom prst="rect">
            <a:avLst/>
          </a:prstGeom>
          <a:noFill/>
        </p:spPr>
        <p:txBody>
          <a:bodyPr wrap="square" rtlCol="0">
            <a:spAutoFit/>
          </a:bodyPr>
          <a:lstStyle/>
          <a:p>
            <a:r>
              <a:rPr lang="en-US" sz="1400" dirty="0">
                <a:solidFill>
                  <a:srgbClr val="000000"/>
                </a:solidFill>
              </a:rPr>
              <a:t>Chambers DA, </a:t>
            </a:r>
            <a:r>
              <a:rPr lang="en-US" sz="1400" dirty="0" err="1">
                <a:solidFill>
                  <a:srgbClr val="000000"/>
                </a:solidFill>
              </a:rPr>
              <a:t>Feero</a:t>
            </a:r>
            <a:r>
              <a:rPr lang="en-US" sz="1400" dirty="0">
                <a:solidFill>
                  <a:srgbClr val="000000"/>
                </a:solidFill>
              </a:rPr>
              <a:t> WG, Khoury MJ. JAMA. 2016, 315: 1941-1942</a:t>
            </a:r>
          </a:p>
          <a:p>
            <a:r>
              <a:rPr lang="en-US" sz="1400" dirty="0">
                <a:solidFill>
                  <a:srgbClr val="000000"/>
                </a:solidFill>
              </a:rPr>
              <a:t>Trinkley KE, et al Contribute to the Advancement of Learning Health Systems. </a:t>
            </a:r>
            <a:r>
              <a:rPr lang="en-US" sz="1400" dirty="0" err="1">
                <a:solidFill>
                  <a:srgbClr val="000000"/>
                </a:solidFill>
              </a:rPr>
              <a:t>Acad</a:t>
            </a:r>
            <a:r>
              <a:rPr lang="en-US" sz="1400" dirty="0">
                <a:solidFill>
                  <a:srgbClr val="000000"/>
                </a:solidFill>
              </a:rPr>
              <a:t> Med. 2022 10 01; 97(10):1447-1458. PMID: 35796045.</a:t>
            </a:r>
          </a:p>
        </p:txBody>
      </p:sp>
      <p:pic>
        <p:nvPicPr>
          <p:cNvPr id="11" name="Picture 2">
            <a:extLst>
              <a:ext uri="{FF2B5EF4-FFF2-40B4-BE49-F238E27FC236}">
                <a16:creationId xmlns:a16="http://schemas.microsoft.com/office/drawing/2014/main" id="{12D2DD51-A8DF-4684-8FD5-8A9054DE3E3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6995"/>
                    </a14:imgEffect>
                  </a14:imgLayer>
                </a14:imgProps>
              </a:ext>
              <a:ext uri="{28A0092B-C50C-407E-A947-70E740481C1C}">
                <a14:useLocalDpi xmlns:a14="http://schemas.microsoft.com/office/drawing/2010/main" val="0"/>
              </a:ext>
            </a:extLst>
          </a:blip>
          <a:srcRect/>
          <a:stretch>
            <a:fillRect/>
          </a:stretch>
        </p:blipFill>
        <p:spPr bwMode="auto">
          <a:xfrm>
            <a:off x="566325" y="1250950"/>
            <a:ext cx="10030905" cy="554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Shape&#10;&#10;Description automatically generated with low confidence">
            <a:extLst>
              <a:ext uri="{FF2B5EF4-FFF2-40B4-BE49-F238E27FC236}">
                <a16:creationId xmlns:a16="http://schemas.microsoft.com/office/drawing/2014/main" id="{BE8F3E8B-7A7F-4EB1-9574-97B2A9779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5393" y="6293102"/>
            <a:ext cx="498638" cy="498638"/>
          </a:xfrm>
          <a:prstGeom prst="rect">
            <a:avLst/>
          </a:prstGeom>
        </p:spPr>
      </p:pic>
    </p:spTree>
    <p:extLst>
      <p:ext uri="{BB962C8B-B14F-4D97-AF65-F5344CB8AC3E}">
        <p14:creationId xmlns:p14="http://schemas.microsoft.com/office/powerpoint/2010/main" val="309627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5</a:t>
            </a:r>
          </a:p>
        </p:txBody>
      </p:sp>
      <p:sp>
        <p:nvSpPr>
          <p:cNvPr id="10" name="Title 1">
            <a:extLst>
              <a:ext uri="{FF2B5EF4-FFF2-40B4-BE49-F238E27FC236}">
                <a16:creationId xmlns:a16="http://schemas.microsoft.com/office/drawing/2014/main" id="{EBEEE524-ED19-4E33-8B0F-EC7E31014793}"/>
              </a:ext>
            </a:extLst>
          </p:cNvPr>
          <p:cNvSpPr>
            <a:spLocks noGrp="1"/>
          </p:cNvSpPr>
          <p:nvPr>
            <p:ph type="title"/>
          </p:nvPr>
        </p:nvSpPr>
        <p:spPr>
          <a:xfrm>
            <a:off x="564823" y="9394"/>
            <a:ext cx="10515600" cy="1325563"/>
          </a:xfrm>
        </p:spPr>
        <p:txBody>
          <a:bodyPr>
            <a:normAutofit/>
          </a:bodyPr>
          <a:lstStyle/>
          <a:p>
            <a:r>
              <a:rPr lang="en-US" sz="3200" b="1" dirty="0">
                <a:latin typeface="Helvetica" panose="020B0604020202020204" pitchFamily="34" charset="0"/>
                <a:cs typeface="Helvetica" panose="020B0604020202020204" pitchFamily="34" charset="0"/>
              </a:rPr>
              <a:t>RE-AIM Pharmacogenetics (or Precision Health- PH): Questions to Ask and Design to Address</a:t>
            </a:r>
          </a:p>
        </p:txBody>
      </p:sp>
      <p:sp>
        <p:nvSpPr>
          <p:cNvPr id="11" name="Content Placeholder 2">
            <a:extLst>
              <a:ext uri="{FF2B5EF4-FFF2-40B4-BE49-F238E27FC236}">
                <a16:creationId xmlns:a16="http://schemas.microsoft.com/office/drawing/2014/main" id="{D6B1EF8B-9AAD-472B-81E3-0B3AA285909E}"/>
              </a:ext>
            </a:extLst>
          </p:cNvPr>
          <p:cNvSpPr txBox="1">
            <a:spLocks/>
          </p:cNvSpPr>
          <p:nvPr/>
        </p:nvSpPr>
        <p:spPr>
          <a:xfrm>
            <a:off x="663545" y="1248937"/>
            <a:ext cx="10515600" cy="46767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Helvetica" panose="020B0604020202020204" pitchFamily="34" charset="0"/>
                <a:cs typeface="Helvetica" panose="020B0604020202020204" pitchFamily="34" charset="0"/>
              </a:rPr>
              <a:t>Determine and Enhance:</a:t>
            </a:r>
          </a:p>
          <a:p>
            <a:r>
              <a:rPr lang="en-US" sz="2400" dirty="0">
                <a:latin typeface="Helvetica" panose="020B0604020202020204" pitchFamily="34" charset="0"/>
                <a:cs typeface="Helvetica" panose="020B0604020202020204" pitchFamily="34" charset="0"/>
              </a:rPr>
              <a:t>What percent and types of patients are </a:t>
            </a:r>
            <a:r>
              <a:rPr lang="en-US" sz="2400" b="1" u="sng" dirty="0">
                <a:latin typeface="Helvetica" panose="020B0604020202020204" pitchFamily="34" charset="0"/>
                <a:cs typeface="Helvetica" panose="020B0604020202020204" pitchFamily="34" charset="0"/>
              </a:rPr>
              <a:t>R</a:t>
            </a:r>
            <a:r>
              <a:rPr lang="en-US" sz="2400" u="sng" dirty="0">
                <a:latin typeface="Helvetica" panose="020B0604020202020204" pitchFamily="34" charset="0"/>
                <a:cs typeface="Helvetica" panose="020B0604020202020204" pitchFamily="34" charset="0"/>
              </a:rPr>
              <a:t>eached</a:t>
            </a:r>
            <a:r>
              <a:rPr lang="en-US" sz="2400" dirty="0">
                <a:latin typeface="Helvetica" panose="020B0604020202020204" pitchFamily="34" charset="0"/>
                <a:cs typeface="Helvetica" panose="020B0604020202020204" pitchFamily="34" charset="0"/>
              </a:rPr>
              <a:t> (equity)?</a:t>
            </a:r>
          </a:p>
          <a:p>
            <a:r>
              <a:rPr lang="en-US" sz="2400" dirty="0">
                <a:latin typeface="Helvetica" panose="020B0604020202020204" pitchFamily="34" charset="0"/>
                <a:cs typeface="Helvetica" panose="020B0604020202020204" pitchFamily="34" charset="0"/>
              </a:rPr>
              <a:t>For whom among them is the PH intervention </a:t>
            </a:r>
            <a:r>
              <a:rPr lang="en-US" sz="2400" b="1" u="sng" dirty="0">
                <a:latin typeface="Helvetica" panose="020B0604020202020204" pitchFamily="34" charset="0"/>
                <a:cs typeface="Helvetica" panose="020B0604020202020204" pitchFamily="34" charset="0"/>
              </a:rPr>
              <a:t>E</a:t>
            </a:r>
            <a:r>
              <a:rPr lang="en-US" sz="2400" u="sng" dirty="0">
                <a:latin typeface="Helvetica" panose="020B0604020202020204" pitchFamily="34" charset="0"/>
                <a:cs typeface="Helvetica" panose="020B0604020202020204" pitchFamily="34" charset="0"/>
              </a:rPr>
              <a:t>ffective</a:t>
            </a:r>
            <a:r>
              <a:rPr lang="en-US" sz="2400" dirty="0">
                <a:latin typeface="Helvetica" panose="020B0604020202020204" pitchFamily="34" charset="0"/>
                <a:cs typeface="Helvetica" panose="020B0604020202020204" pitchFamily="34" charset="0"/>
              </a:rPr>
              <a:t>, in improving what outcomes, with what unanticipated consequences (is health equity improved or decreased)?</a:t>
            </a:r>
          </a:p>
          <a:p>
            <a:r>
              <a:rPr lang="en-US" sz="2400" dirty="0">
                <a:latin typeface="Helvetica" panose="020B0604020202020204" pitchFamily="34" charset="0"/>
                <a:cs typeface="Helvetica" panose="020B0604020202020204" pitchFamily="34" charset="0"/>
              </a:rPr>
              <a:t>In what percent and types of settings is this intervention </a:t>
            </a:r>
            <a:r>
              <a:rPr lang="en-US" sz="2400" b="1" u="sng" dirty="0">
                <a:latin typeface="Helvetica" panose="020B0604020202020204" pitchFamily="34" charset="0"/>
                <a:cs typeface="Helvetica" panose="020B0604020202020204" pitchFamily="34" charset="0"/>
              </a:rPr>
              <a:t>A</a:t>
            </a:r>
            <a:r>
              <a:rPr lang="en-US" sz="2400" u="sng" dirty="0">
                <a:latin typeface="Helvetica" panose="020B0604020202020204" pitchFamily="34" charset="0"/>
                <a:cs typeface="Helvetica" panose="020B0604020202020204" pitchFamily="34" charset="0"/>
              </a:rPr>
              <a:t>dopted</a:t>
            </a:r>
            <a:r>
              <a:rPr lang="en-US" sz="2400" dirty="0">
                <a:latin typeface="Helvetica" panose="020B0604020202020204" pitchFamily="34" charset="0"/>
                <a:cs typeface="Helvetica" panose="020B0604020202020204" pitchFamily="34" charset="0"/>
              </a:rPr>
              <a:t>? </a:t>
            </a:r>
          </a:p>
          <a:p>
            <a:r>
              <a:rPr lang="en-US" sz="2400" dirty="0">
                <a:latin typeface="Helvetica" panose="020B0604020202020204" pitchFamily="34" charset="0"/>
                <a:cs typeface="Helvetica" panose="020B0604020202020204" pitchFamily="34" charset="0"/>
              </a:rPr>
              <a:t>How consistently are different PH solutions </a:t>
            </a:r>
            <a:r>
              <a:rPr lang="en-US" sz="2400" b="1" u="sng" dirty="0">
                <a:latin typeface="Helvetica" panose="020B0604020202020204" pitchFamily="34" charset="0"/>
                <a:cs typeface="Helvetica" panose="020B0604020202020204" pitchFamily="34" charset="0"/>
              </a:rPr>
              <a:t>I</a:t>
            </a:r>
            <a:r>
              <a:rPr lang="en-US" sz="2400" u="sng" dirty="0">
                <a:latin typeface="Helvetica" panose="020B0604020202020204" pitchFamily="34" charset="0"/>
                <a:cs typeface="Helvetica" panose="020B0604020202020204" pitchFamily="34" charset="0"/>
              </a:rPr>
              <a:t>mplemented</a:t>
            </a:r>
            <a:r>
              <a:rPr lang="en-US" sz="2400" dirty="0">
                <a:latin typeface="Helvetica" panose="020B0604020202020204" pitchFamily="34" charset="0"/>
                <a:cs typeface="Helvetica" panose="020B0604020202020204" pitchFamily="34" charset="0"/>
              </a:rPr>
              <a:t> at what </a:t>
            </a:r>
            <a:r>
              <a:rPr lang="en-US" sz="2400" u="sng" dirty="0">
                <a:latin typeface="Helvetica" panose="020B0604020202020204" pitchFamily="34" charset="0"/>
                <a:cs typeface="Helvetica" panose="020B0604020202020204" pitchFamily="34" charset="0"/>
              </a:rPr>
              <a:t>cost</a:t>
            </a:r>
            <a:r>
              <a:rPr lang="en-US" sz="2400" dirty="0">
                <a:latin typeface="Helvetica" panose="020B0604020202020204" pitchFamily="34" charset="0"/>
                <a:cs typeface="Helvetica" panose="020B0604020202020204" pitchFamily="34" charset="0"/>
              </a:rPr>
              <a:t> to whom?</a:t>
            </a:r>
          </a:p>
          <a:p>
            <a:r>
              <a:rPr lang="en-US" sz="2400" dirty="0">
                <a:latin typeface="Helvetica" panose="020B0604020202020204" pitchFamily="34" charset="0"/>
                <a:cs typeface="Helvetica" panose="020B0604020202020204" pitchFamily="34" charset="0"/>
              </a:rPr>
              <a:t>And how well are the PH intervention components and their effects </a:t>
            </a:r>
            <a:r>
              <a:rPr lang="en-US" sz="2400" b="1" u="sng" dirty="0">
                <a:latin typeface="Helvetica" panose="020B0604020202020204" pitchFamily="34" charset="0"/>
                <a:cs typeface="Helvetica" panose="020B0604020202020204" pitchFamily="34" charset="0"/>
              </a:rPr>
              <a:t>M</a:t>
            </a:r>
            <a:r>
              <a:rPr lang="en-US" sz="2400" u="sng" dirty="0">
                <a:latin typeface="Helvetica" panose="020B0604020202020204" pitchFamily="34" charset="0"/>
                <a:cs typeface="Helvetica" panose="020B0604020202020204" pitchFamily="34" charset="0"/>
              </a:rPr>
              <a:t>aintained</a:t>
            </a:r>
            <a:r>
              <a:rPr lang="en-US" sz="2400" dirty="0">
                <a:latin typeface="Helvetica" panose="020B0604020202020204" pitchFamily="34" charset="0"/>
                <a:cs typeface="Helvetica" panose="020B0604020202020204" pitchFamily="34" charset="0"/>
              </a:rPr>
              <a:t> at both setting and individual levels?</a:t>
            </a:r>
          </a:p>
          <a:p>
            <a:pPr marL="0" indent="0">
              <a:buNone/>
            </a:pPr>
            <a:r>
              <a:rPr lang="en-US" sz="2400" dirty="0">
                <a:latin typeface="Helvetica" panose="020B0604020202020204" pitchFamily="34" charset="0"/>
                <a:cs typeface="Helvetica" panose="020B0604020202020204" pitchFamily="34" charset="0"/>
              </a:rPr>
              <a:t>……. AND- at EACH LEVEL- who </a:t>
            </a:r>
            <a:r>
              <a:rPr lang="en-US" sz="2400" b="1" i="1" dirty="0">
                <a:latin typeface="Helvetica" panose="020B0604020202020204" pitchFamily="34" charset="0"/>
                <a:cs typeface="Helvetica" panose="020B0604020202020204" pitchFamily="34" charset="0"/>
              </a:rPr>
              <a:t>benefits and who does not? </a:t>
            </a:r>
          </a:p>
        </p:txBody>
      </p:sp>
      <p:sp>
        <p:nvSpPr>
          <p:cNvPr id="15" name="TextBox 14">
            <a:extLst>
              <a:ext uri="{FF2B5EF4-FFF2-40B4-BE49-F238E27FC236}">
                <a16:creationId xmlns:a16="http://schemas.microsoft.com/office/drawing/2014/main" id="{81DEF234-B588-45B6-8182-5C8ED5E1E42D}"/>
              </a:ext>
            </a:extLst>
          </p:cNvPr>
          <p:cNvSpPr txBox="1"/>
          <p:nvPr/>
        </p:nvSpPr>
        <p:spPr>
          <a:xfrm>
            <a:off x="717969" y="5957646"/>
            <a:ext cx="9764637" cy="830997"/>
          </a:xfrm>
          <a:prstGeom prst="rect">
            <a:avLst/>
          </a:prstGeom>
          <a:noFill/>
        </p:spPr>
        <p:txBody>
          <a:bodyPr wrap="square" rtlCol="0">
            <a:spAutoFit/>
          </a:bodyPr>
          <a:lstStyle/>
          <a:p>
            <a:pPr marL="0" lvl="2" eaLnBrk="1" hangingPunct="1"/>
            <a:r>
              <a:rPr lang="en-US" altLang="en-US" sz="1600" dirty="0" err="1">
                <a:cs typeface="Arial" panose="020B0604020202020204" pitchFamily="34" charset="0"/>
              </a:rPr>
              <a:t>Kuo</a:t>
            </a:r>
            <a:r>
              <a:rPr lang="en-US" altLang="en-US" sz="1600" dirty="0">
                <a:cs typeface="Arial" panose="020B0604020202020204" pitchFamily="34" charset="0"/>
              </a:rPr>
              <a:t> GM, </a:t>
            </a:r>
            <a:r>
              <a:rPr lang="en-US" altLang="en-US" sz="1600" dirty="0" err="1">
                <a:cs typeface="Arial" panose="020B0604020202020204" pitchFamily="34" charset="0"/>
              </a:rPr>
              <a:t>Trinkley</a:t>
            </a:r>
            <a:r>
              <a:rPr lang="en-US" altLang="en-US" sz="1600" dirty="0">
                <a:cs typeface="Arial" panose="020B0604020202020204" pitchFamily="34" charset="0"/>
              </a:rPr>
              <a:t>, K, Rabin B. Implementation science studies. (2022). </a:t>
            </a:r>
            <a:r>
              <a:rPr lang="en-US" altLang="en-US" sz="1600" i="1" dirty="0">
                <a:cs typeface="Arial" panose="020B0604020202020204" pitchFamily="34" charset="0"/>
              </a:rPr>
              <a:t>JACCP</a:t>
            </a:r>
            <a:r>
              <a:rPr lang="en-US" altLang="en-US" sz="1600" dirty="0">
                <a:cs typeface="Arial" panose="020B0604020202020204" pitchFamily="34" charset="0"/>
              </a:rPr>
              <a:t> </a:t>
            </a:r>
            <a:r>
              <a:rPr lang="en-US" altLang="en-US" sz="1600" dirty="0" err="1">
                <a:cs typeface="Arial" panose="020B0604020202020204" pitchFamily="34" charset="0"/>
              </a:rPr>
              <a:t>doi</a:t>
            </a:r>
            <a:r>
              <a:rPr lang="en-US" altLang="en-US" sz="1600" dirty="0">
                <a:cs typeface="Arial" panose="020B0604020202020204" pitchFamily="34" charset="0"/>
              </a:rPr>
              <a:t>: 10.1102/jac5.1673</a:t>
            </a:r>
          </a:p>
          <a:p>
            <a:pPr marL="0" lvl="2" eaLnBrk="1" hangingPunct="1"/>
            <a:r>
              <a:rPr lang="en-US" altLang="en-US" sz="1600" dirty="0" err="1">
                <a:cs typeface="Arial" panose="020B0604020202020204" pitchFamily="34" charset="0"/>
              </a:rPr>
              <a:t>Gaglio</a:t>
            </a:r>
            <a:r>
              <a:rPr lang="en-US" altLang="en-US" sz="1600" dirty="0">
                <a:cs typeface="Arial" panose="020B0604020202020204" pitchFamily="34" charset="0"/>
              </a:rPr>
              <a:t> B, Glasgow RE. Evaluation approaches…In: Brownson R, Colditz G, Proctor E, (Eds).  </a:t>
            </a:r>
            <a:r>
              <a:rPr lang="en-US" altLang="en-US" sz="1600" i="1" dirty="0">
                <a:cs typeface="Arial" panose="020B0604020202020204" pitchFamily="34" charset="0"/>
              </a:rPr>
              <a:t>Dissemination and implementation research in health</a:t>
            </a:r>
            <a:r>
              <a:rPr lang="en-US" altLang="en-US" sz="1600" dirty="0">
                <a:cs typeface="Arial" panose="020B0604020202020204" pitchFamily="34" charset="0"/>
              </a:rPr>
              <a:t>.  New York: Oxford University Press; 2018. 317-334</a:t>
            </a:r>
            <a:r>
              <a:rPr lang="en-US" altLang="en-US" sz="1600" b="1" dirty="0">
                <a:cs typeface="Arial" panose="020B0604020202020204" pitchFamily="34" charset="0"/>
              </a:rPr>
              <a:t>.</a:t>
            </a:r>
          </a:p>
        </p:txBody>
      </p:sp>
      <p:pic>
        <p:nvPicPr>
          <p:cNvPr id="17" name="Picture 16" descr="Shape&#10;&#10;Description automatically generated with low confidence">
            <a:extLst>
              <a:ext uri="{FF2B5EF4-FFF2-40B4-BE49-F238E27FC236}">
                <a16:creationId xmlns:a16="http://schemas.microsoft.com/office/drawing/2014/main" id="{1C22AC6E-30EA-423F-891A-768095EED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393" y="6293102"/>
            <a:ext cx="498638" cy="498638"/>
          </a:xfrm>
          <a:prstGeom prst="rect">
            <a:avLst/>
          </a:prstGeom>
        </p:spPr>
      </p:pic>
    </p:spTree>
    <p:extLst>
      <p:ext uri="{BB962C8B-B14F-4D97-AF65-F5344CB8AC3E}">
        <p14:creationId xmlns:p14="http://schemas.microsoft.com/office/powerpoint/2010/main" val="31614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7" y="0"/>
            <a:ext cx="10515600" cy="1325563"/>
          </a:xfrm>
        </p:spPr>
        <p:txBody>
          <a:bodyPr/>
          <a:lstStyle/>
          <a:p>
            <a:r>
              <a:rPr lang="en-US" sz="4400" b="1" dirty="0">
                <a:latin typeface="Helvetica" panose="020B0604020202020204" pitchFamily="34" charset="0"/>
                <a:cs typeface="Helvetica" panose="020B0604020202020204" pitchFamily="34" charset="0"/>
              </a:rPr>
              <a:t>Implementation Science is:</a:t>
            </a:r>
            <a:endParaRPr lang="en-US" dirty="0">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B9CE2AE-2AF7-4327-B0BB-3AB24C4F9E11}"/>
              </a:ext>
            </a:extLst>
          </p:cNvPr>
          <p:cNvSpPr txBox="1"/>
          <p:nvPr/>
        </p:nvSpPr>
        <p:spPr>
          <a:xfrm>
            <a:off x="530087" y="1507580"/>
            <a:ext cx="10515600" cy="913070"/>
          </a:xfrm>
          <a:prstGeom prst="rect">
            <a:avLst/>
          </a:prstGeom>
          <a:noFill/>
        </p:spPr>
        <p:txBody>
          <a:bodyPr wrap="square" rtlCol="0">
            <a:spAutoFit/>
          </a:bodyPr>
          <a:lstStyle/>
          <a:p>
            <a:pPr marL="567214" marR="560070" algn="ctr">
              <a:lnSpc>
                <a:spcPts val="3158"/>
              </a:lnSpc>
              <a:spcBef>
                <a:spcPts val="472"/>
              </a:spcBef>
            </a:pPr>
            <a:r>
              <a:rPr lang="en-US" sz="3200" b="1" spc="-30" dirty="0">
                <a:latin typeface="Helvetica" panose="020B0604020202020204" pitchFamily="34" charset="0"/>
                <a:cs typeface="Helvetica" panose="020B0604020202020204" pitchFamily="34" charset="0"/>
              </a:rPr>
              <a:t>The </a:t>
            </a:r>
            <a:r>
              <a:rPr lang="en-US" sz="3200" b="1" spc="-109" dirty="0">
                <a:solidFill>
                  <a:srgbClr val="4471C4"/>
                </a:solidFill>
                <a:latin typeface="Helvetica" panose="020B0604020202020204" pitchFamily="34" charset="0"/>
                <a:cs typeface="Helvetica" panose="020B0604020202020204" pitchFamily="34" charset="0"/>
              </a:rPr>
              <a:t>study </a:t>
            </a:r>
            <a:r>
              <a:rPr lang="en-US" sz="3200" b="1" spc="-26" dirty="0">
                <a:solidFill>
                  <a:srgbClr val="4471C4"/>
                </a:solidFill>
                <a:latin typeface="Helvetica" panose="020B0604020202020204" pitchFamily="34" charset="0"/>
                <a:cs typeface="Helvetica" panose="020B0604020202020204" pitchFamily="34" charset="0"/>
              </a:rPr>
              <a:t>of </a:t>
            </a:r>
            <a:r>
              <a:rPr lang="en-US" sz="3200" b="1" spc="-75" dirty="0">
                <a:solidFill>
                  <a:srgbClr val="4471C4"/>
                </a:solidFill>
                <a:latin typeface="Helvetica" panose="020B0604020202020204" pitchFamily="34" charset="0"/>
                <a:cs typeface="Helvetica" panose="020B0604020202020204" pitchFamily="34" charset="0"/>
              </a:rPr>
              <a:t>methods </a:t>
            </a:r>
            <a:r>
              <a:rPr lang="en-US" sz="3200" b="1" spc="8" dirty="0">
                <a:latin typeface="Helvetica" panose="020B0604020202020204" pitchFamily="34" charset="0"/>
                <a:cs typeface="Helvetica" panose="020B0604020202020204" pitchFamily="34" charset="0"/>
              </a:rPr>
              <a:t>to </a:t>
            </a:r>
            <a:r>
              <a:rPr lang="en-US" sz="3200" b="1" spc="-34" dirty="0">
                <a:latin typeface="Helvetica" panose="020B0604020202020204" pitchFamily="34" charset="0"/>
                <a:cs typeface="Helvetica" panose="020B0604020202020204" pitchFamily="34" charset="0"/>
              </a:rPr>
              <a:t>promote  </a:t>
            </a:r>
            <a:r>
              <a:rPr lang="en-US" sz="3200" b="1" spc="-30" dirty="0">
                <a:latin typeface="Helvetica" panose="020B0604020202020204" pitchFamily="34" charset="0"/>
                <a:cs typeface="Helvetica" panose="020B0604020202020204" pitchFamily="34" charset="0"/>
              </a:rPr>
              <a:t>the </a:t>
            </a:r>
            <a:r>
              <a:rPr lang="en-US" sz="3200" b="1" spc="-38" dirty="0">
                <a:latin typeface="Helvetica" panose="020B0604020202020204" pitchFamily="34" charset="0"/>
                <a:cs typeface="Helvetica" panose="020B0604020202020204" pitchFamily="34" charset="0"/>
              </a:rPr>
              <a:t>adoption </a:t>
            </a:r>
            <a:r>
              <a:rPr lang="en-US" sz="3200" b="1" spc="-68" dirty="0">
                <a:latin typeface="Helvetica" panose="020B0604020202020204" pitchFamily="34" charset="0"/>
                <a:cs typeface="Helvetica" panose="020B0604020202020204" pitchFamily="34" charset="0"/>
              </a:rPr>
              <a:t>and </a:t>
            </a:r>
            <a:r>
              <a:rPr lang="en-US" sz="3200" b="1" spc="-41" dirty="0">
                <a:solidFill>
                  <a:srgbClr val="4471C4"/>
                </a:solidFill>
                <a:latin typeface="Helvetica" panose="020B0604020202020204" pitchFamily="34" charset="0"/>
                <a:cs typeface="Helvetica" panose="020B0604020202020204" pitchFamily="34" charset="0"/>
              </a:rPr>
              <a:t>integration</a:t>
            </a:r>
            <a:r>
              <a:rPr lang="en-US" sz="3200" b="1" spc="113" dirty="0">
                <a:solidFill>
                  <a:srgbClr val="4471C4"/>
                </a:solidFill>
                <a:latin typeface="Helvetica" panose="020B0604020202020204" pitchFamily="34" charset="0"/>
                <a:cs typeface="Helvetica" panose="020B0604020202020204" pitchFamily="34" charset="0"/>
              </a:rPr>
              <a:t> </a:t>
            </a:r>
            <a:r>
              <a:rPr lang="en-US" sz="3200" b="1" spc="-26" dirty="0">
                <a:latin typeface="Helvetica" panose="020B0604020202020204" pitchFamily="34" charset="0"/>
                <a:cs typeface="Helvetica" panose="020B0604020202020204" pitchFamily="34" charset="0"/>
              </a:rPr>
              <a:t>of </a:t>
            </a:r>
            <a:r>
              <a:rPr lang="en-US" sz="3200" b="1" spc="-86" dirty="0">
                <a:solidFill>
                  <a:srgbClr val="4471C4"/>
                </a:solidFill>
                <a:latin typeface="Helvetica" panose="020B0604020202020204" pitchFamily="34" charset="0"/>
                <a:cs typeface="Helvetica" panose="020B0604020202020204" pitchFamily="34" charset="0"/>
              </a:rPr>
              <a:t>evidence-based </a:t>
            </a:r>
            <a:r>
              <a:rPr lang="en-US" sz="3200" b="1" spc="-124" dirty="0">
                <a:solidFill>
                  <a:srgbClr val="4471C4"/>
                </a:solidFill>
                <a:latin typeface="Helvetica" panose="020B0604020202020204" pitchFamily="34" charset="0"/>
                <a:cs typeface="Helvetica" panose="020B0604020202020204" pitchFamily="34" charset="0"/>
              </a:rPr>
              <a:t>practices,</a:t>
            </a:r>
            <a:r>
              <a:rPr lang="en-US" sz="3200" dirty="0">
                <a:latin typeface="Helvetica" panose="020B0604020202020204" pitchFamily="34" charset="0"/>
                <a:cs typeface="Helvetica" panose="020B0604020202020204" pitchFamily="34" charset="0"/>
              </a:rPr>
              <a:t> </a:t>
            </a:r>
          </a:p>
        </p:txBody>
      </p:sp>
      <p:sp>
        <p:nvSpPr>
          <p:cNvPr id="11" name="object 5">
            <a:extLst>
              <a:ext uri="{FF2B5EF4-FFF2-40B4-BE49-F238E27FC236}">
                <a16:creationId xmlns:a16="http://schemas.microsoft.com/office/drawing/2014/main" id="{4DEEC938-044C-40AE-92A3-3576245DBED9}"/>
              </a:ext>
            </a:extLst>
          </p:cNvPr>
          <p:cNvSpPr/>
          <p:nvPr/>
        </p:nvSpPr>
        <p:spPr>
          <a:xfrm>
            <a:off x="1867972" y="2590782"/>
            <a:ext cx="8456055" cy="1704131"/>
          </a:xfrm>
          <a:prstGeom prst="rect">
            <a:avLst/>
          </a:prstGeom>
          <a:blipFill>
            <a:blip r:embed="rId2" cstate="print"/>
            <a:stretch>
              <a:fillRect/>
            </a:stretch>
          </a:blipFill>
        </p:spPr>
        <p:txBody>
          <a:bodyPr wrap="square" lIns="0" tIns="0" rIns="0" bIns="0" rtlCol="0"/>
          <a:lstStyle/>
          <a:p>
            <a:endParaRPr sz="1350" dirty="0"/>
          </a:p>
        </p:txBody>
      </p:sp>
      <p:sp>
        <p:nvSpPr>
          <p:cNvPr id="12" name="object 3">
            <a:extLst>
              <a:ext uri="{FF2B5EF4-FFF2-40B4-BE49-F238E27FC236}">
                <a16:creationId xmlns:a16="http://schemas.microsoft.com/office/drawing/2014/main" id="{0F6B5D23-B6AE-49BC-9CF6-C1E37F58FC7B}"/>
              </a:ext>
            </a:extLst>
          </p:cNvPr>
          <p:cNvSpPr txBox="1">
            <a:spLocks/>
          </p:cNvSpPr>
          <p:nvPr/>
        </p:nvSpPr>
        <p:spPr>
          <a:xfrm>
            <a:off x="912224" y="4465045"/>
            <a:ext cx="10824288" cy="1381468"/>
          </a:xfrm>
          <a:prstGeom prst="rect">
            <a:avLst/>
          </a:prstGeom>
        </p:spPr>
        <p:txBody>
          <a:bodyPr vert="horz" wrap="square" lIns="0" tIns="60008"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3810">
              <a:lnSpc>
                <a:spcPts val="3158"/>
              </a:lnSpc>
              <a:spcBef>
                <a:spcPts val="472"/>
              </a:spcBef>
              <a:tabLst>
                <a:tab pos="4211479" algn="l"/>
              </a:tabLst>
            </a:pPr>
            <a:r>
              <a:rPr lang="en-US" b="1" spc="-71" dirty="0">
                <a:latin typeface="Helvetica" panose="020B0604020202020204" pitchFamily="34" charset="0"/>
                <a:cs typeface="Helvetica" panose="020B0604020202020204" pitchFamily="34" charset="0"/>
              </a:rPr>
              <a:t>interventions and </a:t>
            </a:r>
            <a:r>
              <a:rPr lang="en-US" b="1" spc="-116" dirty="0">
                <a:latin typeface="Helvetica" panose="020B0604020202020204" pitchFamily="34" charset="0"/>
                <a:cs typeface="Helvetica" panose="020B0604020202020204" pitchFamily="34" charset="0"/>
              </a:rPr>
              <a:t>policies</a:t>
            </a:r>
            <a:r>
              <a:rPr lang="en-US" b="1" spc="90" dirty="0">
                <a:latin typeface="Helvetica" panose="020B0604020202020204" pitchFamily="34" charset="0"/>
                <a:cs typeface="Helvetica" panose="020B0604020202020204" pitchFamily="34" charset="0"/>
              </a:rPr>
              <a:t> </a:t>
            </a:r>
            <a:r>
              <a:rPr lang="en-US" b="1" spc="-30" dirty="0">
                <a:latin typeface="Helvetica" panose="020B0604020202020204" pitchFamily="34" charset="0"/>
                <a:cs typeface="Helvetica" panose="020B0604020202020204" pitchFamily="34" charset="0"/>
              </a:rPr>
              <a:t>into</a:t>
            </a:r>
            <a:r>
              <a:rPr lang="en-US" b="1" dirty="0">
                <a:latin typeface="Helvetica" panose="020B0604020202020204" pitchFamily="34" charset="0"/>
                <a:cs typeface="Helvetica" panose="020B0604020202020204" pitchFamily="34" charset="0"/>
              </a:rPr>
              <a:t> </a:t>
            </a:r>
            <a:r>
              <a:rPr lang="en-US" b="1" spc="-49" dirty="0">
                <a:latin typeface="Helvetica" panose="020B0604020202020204" pitchFamily="34" charset="0"/>
                <a:cs typeface="Helvetica" panose="020B0604020202020204" pitchFamily="34" charset="0"/>
              </a:rPr>
              <a:t>routine </a:t>
            </a:r>
            <a:r>
              <a:rPr lang="en-US" b="1" spc="-56" dirty="0">
                <a:latin typeface="Helvetica" panose="020B0604020202020204" pitchFamily="34" charset="0"/>
                <a:cs typeface="Helvetica" panose="020B0604020202020204" pitchFamily="34" charset="0"/>
              </a:rPr>
              <a:t>health </a:t>
            </a:r>
            <a:r>
              <a:rPr lang="en-US" b="1" spc="-131" dirty="0">
                <a:latin typeface="Helvetica" panose="020B0604020202020204" pitchFamily="34" charset="0"/>
                <a:cs typeface="Helvetica" panose="020B0604020202020204" pitchFamily="34" charset="0"/>
              </a:rPr>
              <a:t>care </a:t>
            </a:r>
            <a:r>
              <a:rPr lang="en-US" b="1" spc="-71" dirty="0">
                <a:latin typeface="Helvetica" panose="020B0604020202020204" pitchFamily="34" charset="0"/>
                <a:cs typeface="Helvetica" panose="020B0604020202020204" pitchFamily="34" charset="0"/>
              </a:rPr>
              <a:t>and  </a:t>
            </a:r>
            <a:r>
              <a:rPr lang="en-US" b="1" spc="-79" dirty="0">
                <a:latin typeface="Helvetica" panose="020B0604020202020204" pitchFamily="34" charset="0"/>
                <a:cs typeface="Helvetica" panose="020B0604020202020204" pitchFamily="34" charset="0"/>
              </a:rPr>
              <a:t>public </a:t>
            </a:r>
            <a:r>
              <a:rPr lang="en-US" b="1" spc="-56" dirty="0">
                <a:latin typeface="Helvetica" panose="020B0604020202020204" pitchFamily="34" charset="0"/>
                <a:cs typeface="Helvetica" panose="020B0604020202020204" pitchFamily="34" charset="0"/>
              </a:rPr>
              <a:t>health</a:t>
            </a:r>
            <a:r>
              <a:rPr lang="en-US" b="1" spc="75" dirty="0">
                <a:latin typeface="Helvetica" panose="020B0604020202020204" pitchFamily="34" charset="0"/>
                <a:cs typeface="Helvetica" panose="020B0604020202020204" pitchFamily="34" charset="0"/>
              </a:rPr>
              <a:t> </a:t>
            </a:r>
            <a:r>
              <a:rPr lang="en-US" b="1" spc="-105" dirty="0">
                <a:latin typeface="Helvetica" panose="020B0604020202020204" pitchFamily="34" charset="0"/>
                <a:cs typeface="Helvetica" panose="020B0604020202020204" pitchFamily="34" charset="0"/>
              </a:rPr>
              <a:t>settings </a:t>
            </a:r>
          </a:p>
          <a:p>
            <a:pPr marR="3810">
              <a:lnSpc>
                <a:spcPts val="3158"/>
              </a:lnSpc>
              <a:spcBef>
                <a:spcPts val="472"/>
              </a:spcBef>
              <a:tabLst>
                <a:tab pos="4211479" algn="l"/>
              </a:tabLst>
            </a:pPr>
            <a:r>
              <a:rPr lang="en-US" b="1" spc="8" dirty="0">
                <a:solidFill>
                  <a:srgbClr val="4471C4"/>
                </a:solidFill>
                <a:latin typeface="Helvetica" panose="020B0604020202020204" pitchFamily="34" charset="0"/>
                <a:cs typeface="Helvetica" panose="020B0604020202020204" pitchFamily="34" charset="0"/>
              </a:rPr>
              <a:t>to </a:t>
            </a:r>
            <a:r>
              <a:rPr lang="en-US" b="1" spc="-68" dirty="0">
                <a:solidFill>
                  <a:srgbClr val="4471C4"/>
                </a:solidFill>
                <a:latin typeface="Helvetica" panose="020B0604020202020204" pitchFamily="34" charset="0"/>
                <a:cs typeface="Helvetica" panose="020B0604020202020204" pitchFamily="34" charset="0"/>
              </a:rPr>
              <a:t>improve </a:t>
            </a:r>
            <a:r>
              <a:rPr lang="en-US" b="1" spc="-41" dirty="0">
                <a:solidFill>
                  <a:srgbClr val="4471C4"/>
                </a:solidFill>
                <a:latin typeface="Helvetica" panose="020B0604020202020204" pitchFamily="34" charset="0"/>
                <a:cs typeface="Helvetica" panose="020B0604020202020204" pitchFamily="34" charset="0"/>
              </a:rPr>
              <a:t>population</a:t>
            </a:r>
            <a:r>
              <a:rPr lang="en-US" b="1" spc="15" dirty="0">
                <a:solidFill>
                  <a:srgbClr val="4471C4"/>
                </a:solidFill>
                <a:latin typeface="Helvetica" panose="020B0604020202020204" pitchFamily="34" charset="0"/>
                <a:cs typeface="Helvetica" panose="020B0604020202020204" pitchFamily="34" charset="0"/>
              </a:rPr>
              <a:t> </a:t>
            </a:r>
            <a:r>
              <a:rPr lang="en-US" b="1" spc="-56" dirty="0">
                <a:solidFill>
                  <a:srgbClr val="4471C4"/>
                </a:solidFill>
                <a:latin typeface="Helvetica" panose="020B0604020202020204" pitchFamily="34" charset="0"/>
                <a:cs typeface="Helvetica" panose="020B0604020202020204" pitchFamily="34" charset="0"/>
              </a:rPr>
              <a:t>health</a:t>
            </a:r>
          </a:p>
        </p:txBody>
      </p:sp>
      <p:sp>
        <p:nvSpPr>
          <p:cNvPr id="13" name="object 4">
            <a:extLst>
              <a:ext uri="{FF2B5EF4-FFF2-40B4-BE49-F238E27FC236}">
                <a16:creationId xmlns:a16="http://schemas.microsoft.com/office/drawing/2014/main" id="{6C49F368-6533-47E8-A093-F30E2D591B3F}"/>
              </a:ext>
            </a:extLst>
          </p:cNvPr>
          <p:cNvSpPr txBox="1"/>
          <p:nvPr/>
        </p:nvSpPr>
        <p:spPr>
          <a:xfrm>
            <a:off x="455487" y="6081865"/>
            <a:ext cx="9868540" cy="514885"/>
          </a:xfrm>
          <a:prstGeom prst="rect">
            <a:avLst/>
          </a:prstGeom>
        </p:spPr>
        <p:txBody>
          <a:bodyPr vert="horz" wrap="square" lIns="0" tIns="9525" rIns="0" bIns="0" rtlCol="0">
            <a:spAutoFit/>
          </a:bodyPr>
          <a:lstStyle/>
          <a:p>
            <a:pPr marL="9525">
              <a:spcBef>
                <a:spcPts val="75"/>
              </a:spcBef>
            </a:pPr>
            <a:r>
              <a:rPr sz="1600" b="1" spc="-30" dirty="0">
                <a:latin typeface="Helvetica" panose="020B0604020202020204" pitchFamily="34" charset="0"/>
                <a:cs typeface="Helvetica" panose="020B0604020202020204" pitchFamily="34" charset="0"/>
              </a:rPr>
              <a:t>Source</a:t>
            </a:r>
            <a:r>
              <a:rPr lang="en-US" sz="1600" b="1" spc="-30" dirty="0">
                <a:latin typeface="Helvetica" panose="020B0604020202020204" pitchFamily="34" charset="0"/>
                <a:cs typeface="Helvetica" panose="020B0604020202020204" pitchFamily="34" charset="0"/>
              </a:rPr>
              <a:t>s:</a:t>
            </a:r>
            <a:r>
              <a:rPr sz="1600" b="1" spc="-30" dirty="0">
                <a:latin typeface="Helvetica" panose="020B0604020202020204" pitchFamily="34" charset="0"/>
                <a:cs typeface="Helvetica" panose="020B0604020202020204" pitchFamily="34" charset="0"/>
              </a:rPr>
              <a:t> </a:t>
            </a:r>
            <a:r>
              <a:rPr sz="1600" u="sng" dirty="0">
                <a:solidFill>
                  <a:srgbClr val="0462C1"/>
                </a:solidFill>
                <a:uFill>
                  <a:solidFill>
                    <a:srgbClr val="0462C1"/>
                  </a:solidFill>
                </a:uFill>
                <a:latin typeface="Helvetica" panose="020B0604020202020204" pitchFamily="34" charset="0"/>
                <a:cs typeface="Helvetica" panose="020B0604020202020204" pitchFamily="34" charset="0"/>
                <a:hlinkClick r:id="rId3"/>
              </a:rPr>
              <a:t>https://cancercontrol.cancer.gov/is/about</a:t>
            </a:r>
            <a:r>
              <a:rPr sz="1600" dirty="0">
                <a:latin typeface="Helvetica" panose="020B0604020202020204" pitchFamily="34" charset="0"/>
                <a:cs typeface="Helvetica" panose="020B0604020202020204" pitchFamily="34" charset="0"/>
              </a:rPr>
              <a:t>; </a:t>
            </a:r>
            <a:r>
              <a:rPr sz="1600" spc="-23" dirty="0">
                <a:latin typeface="Helvetica" panose="020B0604020202020204" pitchFamily="34" charset="0"/>
                <a:cs typeface="Helvetica" panose="020B0604020202020204" pitchFamily="34" charset="0"/>
              </a:rPr>
              <a:t>UW </a:t>
            </a:r>
            <a:r>
              <a:rPr sz="1600" spc="15" dirty="0">
                <a:latin typeface="Helvetica" panose="020B0604020202020204" pitchFamily="34" charset="0"/>
                <a:cs typeface="Helvetica" panose="020B0604020202020204" pitchFamily="34" charset="0"/>
              </a:rPr>
              <a:t>Imp </a:t>
            </a:r>
            <a:r>
              <a:rPr sz="1600" spc="-56" dirty="0">
                <a:latin typeface="Helvetica" panose="020B0604020202020204" pitchFamily="34" charset="0"/>
                <a:cs typeface="Helvetica" panose="020B0604020202020204" pitchFamily="34" charset="0"/>
              </a:rPr>
              <a:t>Sci </a:t>
            </a:r>
            <a:r>
              <a:rPr sz="1600" spc="-38" dirty="0">
                <a:latin typeface="Helvetica" panose="020B0604020202020204" pitchFamily="34" charset="0"/>
                <a:cs typeface="Helvetica" panose="020B0604020202020204" pitchFamily="34" charset="0"/>
              </a:rPr>
              <a:t>Resource </a:t>
            </a:r>
            <a:r>
              <a:rPr sz="1600" spc="-8" dirty="0">
                <a:latin typeface="Helvetica" panose="020B0604020202020204" pitchFamily="34" charset="0"/>
                <a:cs typeface="Helvetica" panose="020B0604020202020204" pitchFamily="34" charset="0"/>
              </a:rPr>
              <a:t>Hub,</a:t>
            </a:r>
            <a:r>
              <a:rPr sz="1600" spc="153" dirty="0">
                <a:latin typeface="Helvetica" panose="020B0604020202020204" pitchFamily="34" charset="0"/>
                <a:cs typeface="Helvetica" panose="020B0604020202020204" pitchFamily="34" charset="0"/>
              </a:rPr>
              <a:t> </a:t>
            </a:r>
            <a:r>
              <a:rPr sz="1600" spc="-19" dirty="0">
                <a:latin typeface="Helvetica" panose="020B0604020202020204" pitchFamily="34" charset="0"/>
                <a:cs typeface="Helvetica" panose="020B0604020202020204" pitchFamily="34" charset="0"/>
              </a:rPr>
              <a:t>2022</a:t>
            </a:r>
            <a:endParaRPr lang="en-US" sz="1600" spc="-19" dirty="0">
              <a:latin typeface="Helvetica" panose="020B0604020202020204" pitchFamily="34" charset="0"/>
              <a:cs typeface="Helvetica" panose="020B0604020202020204" pitchFamily="34" charset="0"/>
            </a:endParaRPr>
          </a:p>
          <a:p>
            <a:pPr marL="9525">
              <a:spcBef>
                <a:spcPts val="75"/>
              </a:spcBef>
            </a:pPr>
            <a:r>
              <a:rPr lang="en-US" sz="1600" spc="-19" dirty="0">
                <a:latin typeface="Helvetica" panose="020B0604020202020204" pitchFamily="34" charset="0"/>
                <a:cs typeface="Helvetica" panose="020B0604020202020204" pitchFamily="34" charset="0"/>
              </a:rPr>
              <a:t>Adapted from presentation by Dr. </a:t>
            </a:r>
            <a:r>
              <a:rPr lang="en-US" sz="1600" spc="-19" dirty="0" err="1">
                <a:latin typeface="Helvetica" panose="020B0604020202020204" pitchFamily="34" charset="0"/>
                <a:cs typeface="Helvetica" panose="020B0604020202020204" pitchFamily="34" charset="0"/>
              </a:rPr>
              <a:t>Rinad</a:t>
            </a:r>
            <a:r>
              <a:rPr lang="en-US" sz="1600" spc="-19" dirty="0">
                <a:latin typeface="Helvetica" panose="020B0604020202020204" pitchFamily="34" charset="0"/>
                <a:cs typeface="Helvetica" panose="020B0604020202020204" pitchFamily="34" charset="0"/>
              </a:rPr>
              <a:t> </a:t>
            </a:r>
            <a:r>
              <a:rPr lang="en-US" sz="1600" spc="-19" dirty="0" err="1">
                <a:latin typeface="Helvetica" panose="020B0604020202020204" pitchFamily="34" charset="0"/>
                <a:cs typeface="Helvetica" panose="020B0604020202020204" pitchFamily="34" charset="0"/>
              </a:rPr>
              <a:t>Beidas</a:t>
            </a:r>
            <a:endParaRPr sz="1600" dirty="0">
              <a:latin typeface="Helvetica" panose="020B0604020202020204" pitchFamily="34" charset="0"/>
              <a:cs typeface="Helvetica" panose="020B0604020202020204" pitchFamily="34" charset="0"/>
            </a:endParaRPr>
          </a:p>
        </p:txBody>
      </p:sp>
      <p:pic>
        <p:nvPicPr>
          <p:cNvPr id="14" name="Graphic 13" descr="Classroom">
            <a:extLst>
              <a:ext uri="{FF2B5EF4-FFF2-40B4-BE49-F238E27FC236}">
                <a16:creationId xmlns:a16="http://schemas.microsoft.com/office/drawing/2014/main" id="{5C897BA4-4152-4946-92BD-65FF45A15FD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10913" y="6282357"/>
            <a:ext cx="498638" cy="498638"/>
          </a:xfrm>
          <a:prstGeom prst="rect">
            <a:avLst/>
          </a:prstGeom>
        </p:spPr>
      </p:pic>
    </p:spTree>
    <p:extLst>
      <p:ext uri="{BB962C8B-B14F-4D97-AF65-F5344CB8AC3E}">
        <p14:creationId xmlns:p14="http://schemas.microsoft.com/office/powerpoint/2010/main" val="325181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5</a:t>
            </a:r>
          </a:p>
        </p:txBody>
      </p:sp>
      <p:sp>
        <p:nvSpPr>
          <p:cNvPr id="10" name="Title 1">
            <a:extLst>
              <a:ext uri="{FF2B5EF4-FFF2-40B4-BE49-F238E27FC236}">
                <a16:creationId xmlns:a16="http://schemas.microsoft.com/office/drawing/2014/main" id="{EBEEE524-ED19-4E33-8B0F-EC7E31014793}"/>
              </a:ext>
            </a:extLst>
          </p:cNvPr>
          <p:cNvSpPr>
            <a:spLocks noGrp="1"/>
          </p:cNvSpPr>
          <p:nvPr>
            <p:ph type="title"/>
          </p:nvPr>
        </p:nvSpPr>
        <p:spPr>
          <a:xfrm>
            <a:off x="564823" y="9394"/>
            <a:ext cx="10515600" cy="1325563"/>
          </a:xfrm>
        </p:spPr>
        <p:txBody>
          <a:bodyPr>
            <a:normAutofit/>
          </a:bodyPr>
          <a:lstStyle/>
          <a:p>
            <a:r>
              <a:rPr lang="en-US" sz="4000" b="1" dirty="0">
                <a:latin typeface="Helvetica" panose="020B0604020202020204" pitchFamily="34" charset="0"/>
                <a:cs typeface="Helvetica" panose="020B0604020202020204" pitchFamily="34" charset="0"/>
              </a:rPr>
              <a:t>Everything I Know </a:t>
            </a:r>
            <a:br>
              <a:rPr lang="en-US" sz="4000" b="1" dirty="0">
                <a:latin typeface="Helvetica" panose="020B0604020202020204" pitchFamily="34" charset="0"/>
                <a:cs typeface="Helvetica" panose="020B0604020202020204" pitchFamily="34" charset="0"/>
              </a:rPr>
            </a:br>
            <a:r>
              <a:rPr lang="en-US" sz="4000" b="1" dirty="0">
                <a:latin typeface="Helvetica" panose="020B0604020202020204" pitchFamily="34" charset="0"/>
                <a:cs typeface="Helvetica" panose="020B0604020202020204" pitchFamily="34" charset="0"/>
              </a:rPr>
              <a:t>(about Implementation Science)</a:t>
            </a:r>
          </a:p>
        </p:txBody>
      </p:sp>
      <p:sp>
        <p:nvSpPr>
          <p:cNvPr id="11" name="Content Placeholder 2">
            <a:extLst>
              <a:ext uri="{FF2B5EF4-FFF2-40B4-BE49-F238E27FC236}">
                <a16:creationId xmlns:a16="http://schemas.microsoft.com/office/drawing/2014/main" id="{D6B1EF8B-9AAD-472B-81E3-0B3AA285909E}"/>
              </a:ext>
            </a:extLst>
          </p:cNvPr>
          <p:cNvSpPr txBox="1">
            <a:spLocks/>
          </p:cNvSpPr>
          <p:nvPr/>
        </p:nvSpPr>
        <p:spPr>
          <a:xfrm>
            <a:off x="663545" y="1886591"/>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Helvetica" panose="020B0604020202020204" pitchFamily="34" charset="0"/>
                <a:cs typeface="Helvetica" panose="020B0604020202020204" pitchFamily="34" charset="0"/>
              </a:rPr>
              <a:t>Implementation Science is about:</a:t>
            </a:r>
          </a:p>
          <a:p>
            <a:r>
              <a:rPr lang="en-US" sz="3200" u="sng" dirty="0">
                <a:latin typeface="Helvetica" panose="020B0604020202020204" pitchFamily="34" charset="0"/>
                <a:cs typeface="Helvetica" panose="020B0604020202020204" pitchFamily="34" charset="0"/>
              </a:rPr>
              <a:t>Multi-level, contextual</a:t>
            </a:r>
            <a:r>
              <a:rPr lang="en-US" sz="3200" dirty="0">
                <a:latin typeface="Helvetica" panose="020B0604020202020204" pitchFamily="34" charset="0"/>
                <a:cs typeface="Helvetica" panose="020B0604020202020204" pitchFamily="34" charset="0"/>
              </a:rPr>
              <a:t> issues, and external validity</a:t>
            </a:r>
          </a:p>
          <a:p>
            <a:r>
              <a:rPr lang="en-US" sz="3200" dirty="0">
                <a:latin typeface="Helvetica" panose="020B0604020202020204" pitchFamily="34" charset="0"/>
                <a:cs typeface="Helvetica" panose="020B0604020202020204" pitchFamily="34" charset="0"/>
              </a:rPr>
              <a:t>Relevant, </a:t>
            </a:r>
            <a:r>
              <a:rPr lang="en-US" sz="3200" u="sng" dirty="0">
                <a:latin typeface="Helvetica" panose="020B0604020202020204" pitchFamily="34" charset="0"/>
                <a:cs typeface="Helvetica" panose="020B0604020202020204" pitchFamily="34" charset="0"/>
              </a:rPr>
              <a:t>pragmatic</a:t>
            </a:r>
            <a:r>
              <a:rPr lang="en-US" sz="3200" dirty="0">
                <a:latin typeface="Helvetica" panose="020B0604020202020204" pitchFamily="34" charset="0"/>
                <a:cs typeface="Helvetica" panose="020B0604020202020204" pitchFamily="34" charset="0"/>
              </a:rPr>
              <a:t> models, research methods and measures</a:t>
            </a:r>
          </a:p>
          <a:p>
            <a:r>
              <a:rPr lang="en-US" sz="3200" dirty="0">
                <a:latin typeface="Helvetica" panose="020B0604020202020204" pitchFamily="34" charset="0"/>
                <a:cs typeface="Helvetica" panose="020B0604020202020204" pitchFamily="34" charset="0"/>
              </a:rPr>
              <a:t>Real world implementation and </a:t>
            </a:r>
            <a:r>
              <a:rPr lang="en-US" sz="3200" u="sng" dirty="0">
                <a:latin typeface="Helvetica" panose="020B0604020202020204" pitchFamily="34" charset="0"/>
                <a:cs typeface="Helvetica" panose="020B0604020202020204" pitchFamily="34" charset="0"/>
              </a:rPr>
              <a:t>adaptation</a:t>
            </a:r>
            <a:r>
              <a:rPr lang="en-US" sz="3200" dirty="0">
                <a:latin typeface="Helvetica" panose="020B0604020202020204" pitchFamily="34" charset="0"/>
                <a:cs typeface="Helvetica" panose="020B0604020202020204" pitchFamily="34" charset="0"/>
              </a:rPr>
              <a:t> (T3 and T4)</a:t>
            </a:r>
          </a:p>
          <a:p>
            <a:r>
              <a:rPr lang="en-US" sz="3200" dirty="0">
                <a:latin typeface="Helvetica" panose="020B0604020202020204" pitchFamily="34" charset="0"/>
                <a:cs typeface="Helvetica" panose="020B0604020202020204" pitchFamily="34" charset="0"/>
              </a:rPr>
              <a:t>Designing for </a:t>
            </a:r>
            <a:r>
              <a:rPr lang="en-US" sz="3200" u="sng" dirty="0">
                <a:latin typeface="Helvetica" panose="020B0604020202020204" pitchFamily="34" charset="0"/>
                <a:cs typeface="Helvetica" panose="020B0604020202020204" pitchFamily="34" charset="0"/>
              </a:rPr>
              <a:t>dissemination, sustainability and equity</a:t>
            </a:r>
          </a:p>
          <a:p>
            <a:pPr marL="0" indent="0">
              <a:buNone/>
            </a:pPr>
            <a:r>
              <a:rPr lang="en-US" sz="3200" i="1" dirty="0">
                <a:latin typeface="Helvetica" panose="020B0604020202020204" pitchFamily="34" charset="0"/>
                <a:cs typeface="Helvetica" panose="020B0604020202020204" pitchFamily="34" charset="0"/>
              </a:rPr>
              <a:t>(Normal science (T1– T2) is necessary but not sufficient)</a:t>
            </a:r>
          </a:p>
        </p:txBody>
      </p:sp>
      <p:pic>
        <p:nvPicPr>
          <p:cNvPr id="9" name="Picture 8" descr="Shape&#10;&#10;Description automatically generated with low confidence">
            <a:extLst>
              <a:ext uri="{FF2B5EF4-FFF2-40B4-BE49-F238E27FC236}">
                <a16:creationId xmlns:a16="http://schemas.microsoft.com/office/drawing/2014/main" id="{F6235532-5C6C-4470-9712-3DDB696BE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5393" y="6293102"/>
            <a:ext cx="498638" cy="498638"/>
          </a:xfrm>
          <a:prstGeom prst="rect">
            <a:avLst/>
          </a:prstGeom>
        </p:spPr>
      </p:pic>
    </p:spTree>
    <p:extLst>
      <p:ext uri="{BB962C8B-B14F-4D97-AF65-F5344CB8AC3E}">
        <p14:creationId xmlns:p14="http://schemas.microsoft.com/office/powerpoint/2010/main" val="2716659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EF5DC0-6F3A-4785-A3F7-B189904EC2DC}"/>
              </a:ext>
            </a:extLst>
          </p:cNvPr>
          <p:cNvSpPr/>
          <p:nvPr/>
        </p:nvSpPr>
        <p:spPr>
          <a:xfrm>
            <a:off x="0" y="0"/>
            <a:ext cx="1325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8439BB7-A85A-4505-A1CC-B86D7ECEAA5C}"/>
              </a:ext>
            </a:extLst>
          </p:cNvPr>
          <p:cNvSpPr/>
          <p:nvPr/>
        </p:nvSpPr>
        <p:spPr>
          <a:xfrm>
            <a:off x="132522" y="0"/>
            <a:ext cx="12059478" cy="6858000"/>
          </a:xfrm>
          <a:prstGeom prst="rect">
            <a:avLst/>
          </a:prstGeom>
          <a:blipFill dpi="0" rotWithShape="1">
            <a:blip r:embed="rId3">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 Placeholder 1">
            <a:extLst>
              <a:ext uri="{FF2B5EF4-FFF2-40B4-BE49-F238E27FC236}">
                <a16:creationId xmlns:a16="http://schemas.microsoft.com/office/drawing/2014/main" id="{9E56AA86-08F6-447A-B0D8-13FAC92F7D8A}"/>
              </a:ext>
            </a:extLst>
          </p:cNvPr>
          <p:cNvSpPr txBox="1">
            <a:spLocks/>
          </p:cNvSpPr>
          <p:nvPr/>
        </p:nvSpPr>
        <p:spPr>
          <a:xfrm>
            <a:off x="2116864" y="786581"/>
            <a:ext cx="9942614" cy="4776019"/>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25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dirty="0">
                <a:solidFill>
                  <a:schemeClr val="bg1"/>
                </a:solidFill>
                <a:effectLst>
                  <a:glow rad="139700">
                    <a:schemeClr val="accent3">
                      <a:satMod val="175000"/>
                      <a:alpha val="40000"/>
                    </a:schemeClr>
                  </a:glow>
                  <a:outerShdw blurRad="63500" sx="102000" sy="102000" algn="ctr" rotWithShape="0">
                    <a:prstClr val="black">
                      <a:alpha val="40000"/>
                    </a:prstClr>
                  </a:outerShdw>
                </a:effectLst>
                <a:latin typeface="Helvetica" panose="020B0604020202020204" pitchFamily="34" charset="0"/>
                <a:cs typeface="Helvetica" panose="020B0604020202020204" pitchFamily="34" charset="0"/>
              </a:rPr>
              <a:t>IF AN INTERVENTION WORKS</a:t>
            </a:r>
          </a:p>
          <a:p>
            <a:endParaRPr lang="en-US" sz="4400" dirty="0">
              <a:solidFill>
                <a:schemeClr val="bg1"/>
              </a:solidFill>
              <a:effectLst>
                <a:glow rad="139700">
                  <a:schemeClr val="accent3">
                    <a:satMod val="175000"/>
                    <a:alpha val="40000"/>
                  </a:schemeClr>
                </a:glow>
                <a:outerShdw blurRad="63500" sx="102000" sy="102000" algn="ctr" rotWithShape="0">
                  <a:prstClr val="black">
                    <a:alpha val="40000"/>
                  </a:prstClr>
                </a:outerShdw>
              </a:effectLst>
              <a:latin typeface="Helvetica" panose="020B0604020202020204" pitchFamily="34" charset="0"/>
              <a:cs typeface="Helvetica" panose="020B0604020202020204" pitchFamily="34" charset="0"/>
            </a:endParaRPr>
          </a:p>
          <a:p>
            <a:endParaRPr lang="en-US" sz="4400" dirty="0">
              <a:solidFill>
                <a:schemeClr val="bg1"/>
              </a:solidFill>
              <a:effectLst>
                <a:glow rad="139700">
                  <a:schemeClr val="accent3">
                    <a:satMod val="175000"/>
                    <a:alpha val="40000"/>
                  </a:schemeClr>
                </a:glow>
                <a:outerShdw blurRad="63500" sx="102000" sy="102000" algn="ctr" rotWithShape="0">
                  <a:prstClr val="black">
                    <a:alpha val="40000"/>
                  </a:prstClr>
                </a:outerShdw>
              </a:effectLst>
              <a:latin typeface="Helvetica" panose="020B0604020202020204" pitchFamily="34" charset="0"/>
              <a:cs typeface="Helvetica" panose="020B0604020202020204" pitchFamily="34" charset="0"/>
            </a:endParaRPr>
          </a:p>
          <a:p>
            <a:r>
              <a:rPr lang="en-US" sz="4400" dirty="0">
                <a:solidFill>
                  <a:schemeClr val="bg1"/>
                </a:solidFill>
                <a:effectLst>
                  <a:glow rad="139700">
                    <a:schemeClr val="accent3">
                      <a:satMod val="175000"/>
                      <a:alpha val="40000"/>
                    </a:schemeClr>
                  </a:glow>
                  <a:outerShdw blurRad="63500" sx="102000" sy="102000" algn="ctr" rotWithShape="0">
                    <a:prstClr val="black">
                      <a:alpha val="40000"/>
                    </a:prstClr>
                  </a:outerShdw>
                </a:effectLst>
                <a:latin typeface="Helvetica" panose="020B0604020202020204" pitchFamily="34" charset="0"/>
                <a:cs typeface="Helvetica" panose="020B0604020202020204" pitchFamily="34" charset="0"/>
              </a:rPr>
              <a:t>		AND NOBODY CAN USE IT…</a:t>
            </a:r>
          </a:p>
          <a:p>
            <a:endParaRPr lang="en-US" sz="4400" dirty="0">
              <a:solidFill>
                <a:schemeClr val="bg1"/>
              </a:solidFill>
              <a:effectLst>
                <a:glow rad="139700">
                  <a:schemeClr val="accent3">
                    <a:satMod val="175000"/>
                    <a:alpha val="40000"/>
                  </a:schemeClr>
                </a:glow>
                <a:outerShdw blurRad="63500" sx="102000" sy="102000" algn="ctr" rotWithShape="0">
                  <a:prstClr val="black">
                    <a:alpha val="40000"/>
                  </a:prstClr>
                </a:outerShdw>
              </a:effectLst>
              <a:latin typeface="Helvetica" panose="020B0604020202020204" pitchFamily="34" charset="0"/>
              <a:cs typeface="Helvetica" panose="020B0604020202020204" pitchFamily="34" charset="0"/>
            </a:endParaRPr>
          </a:p>
          <a:p>
            <a:endParaRPr lang="en-US" sz="4400" dirty="0">
              <a:solidFill>
                <a:schemeClr val="bg1"/>
              </a:solidFill>
              <a:effectLst>
                <a:glow rad="139700">
                  <a:schemeClr val="accent3">
                    <a:satMod val="175000"/>
                    <a:alpha val="40000"/>
                  </a:schemeClr>
                </a:glow>
                <a:outerShdw blurRad="63500" sx="102000" sy="102000" algn="ctr" rotWithShape="0">
                  <a:prstClr val="black">
                    <a:alpha val="40000"/>
                  </a:prstClr>
                </a:outerShdw>
              </a:effectLst>
              <a:latin typeface="Helvetica" panose="020B0604020202020204" pitchFamily="34" charset="0"/>
              <a:cs typeface="Helvetica" panose="020B0604020202020204" pitchFamily="34" charset="0"/>
            </a:endParaRPr>
          </a:p>
          <a:p>
            <a:r>
              <a:rPr lang="en-US" sz="4400" dirty="0">
                <a:solidFill>
                  <a:schemeClr val="bg1"/>
                </a:solidFill>
                <a:effectLst>
                  <a:glow rad="139700">
                    <a:schemeClr val="accent3">
                      <a:satMod val="175000"/>
                      <a:alpha val="40000"/>
                    </a:schemeClr>
                  </a:glow>
                  <a:outerShdw blurRad="63500" sx="102000" sy="102000" algn="ctr" rotWithShape="0">
                    <a:prstClr val="black">
                      <a:alpha val="40000"/>
                    </a:prstClr>
                  </a:outerShdw>
                </a:effectLst>
                <a:latin typeface="Helvetica" panose="020B0604020202020204" pitchFamily="34" charset="0"/>
                <a:cs typeface="Helvetica" panose="020B0604020202020204" pitchFamily="34" charset="0"/>
              </a:rPr>
              <a:t>	DOES IT STILL MAKE AN IMPACT?</a:t>
            </a:r>
          </a:p>
        </p:txBody>
      </p:sp>
      <p:pic>
        <p:nvPicPr>
          <p:cNvPr id="7" name="Picture 6">
            <a:extLst>
              <a:ext uri="{FF2B5EF4-FFF2-40B4-BE49-F238E27FC236}">
                <a16:creationId xmlns:a16="http://schemas.microsoft.com/office/drawing/2014/main" id="{649A30CE-E03C-4BB2-9D98-BE81B8AA0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44" y="6325385"/>
            <a:ext cx="999358" cy="451373"/>
          </a:xfrm>
          <a:prstGeom prst="rect">
            <a:avLst/>
          </a:prstGeom>
        </p:spPr>
      </p:pic>
      <p:pic>
        <p:nvPicPr>
          <p:cNvPr id="8" name="Picture 7">
            <a:extLst>
              <a:ext uri="{FF2B5EF4-FFF2-40B4-BE49-F238E27FC236}">
                <a16:creationId xmlns:a16="http://schemas.microsoft.com/office/drawing/2014/main" id="{369C8BBA-F807-4832-8994-E700CBB115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383" y="6247417"/>
            <a:ext cx="1846560" cy="529341"/>
          </a:xfrm>
          <a:prstGeom prst="rect">
            <a:avLst/>
          </a:prstGeom>
        </p:spPr>
      </p:pic>
    </p:spTree>
    <p:extLst>
      <p:ext uri="{BB962C8B-B14F-4D97-AF65-F5344CB8AC3E}">
        <p14:creationId xmlns:p14="http://schemas.microsoft.com/office/powerpoint/2010/main" val="4044409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1C7FE1-5943-4D4D-B5F4-DE25D75941DD}"/>
              </a:ext>
            </a:extLst>
          </p:cNvPr>
          <p:cNvSpPr/>
          <p:nvPr/>
        </p:nvSpPr>
        <p:spPr>
          <a:xfrm>
            <a:off x="0" y="0"/>
            <a:ext cx="12191998" cy="6858000"/>
          </a:xfrm>
          <a:prstGeom prst="rect">
            <a:avLst/>
          </a:prstGeom>
          <a:blipFill dpi="0" rotWithShape="1">
            <a:blip r:embed="rId3">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F7BDD8-8641-8841-9B92-E853C2D4F027}"/>
              </a:ext>
            </a:extLst>
          </p:cNvPr>
          <p:cNvSpPr/>
          <p:nvPr/>
        </p:nvSpPr>
        <p:spPr>
          <a:xfrm>
            <a:off x="1" y="1455005"/>
            <a:ext cx="9236763" cy="1443545"/>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2B4D204A-4FCA-0344-A580-1895CAC5DF14}"/>
              </a:ext>
            </a:extLst>
          </p:cNvPr>
          <p:cNvSpPr txBox="1">
            <a:spLocks/>
          </p:cNvSpPr>
          <p:nvPr/>
        </p:nvSpPr>
        <p:spPr>
          <a:xfrm>
            <a:off x="200438" y="1464526"/>
            <a:ext cx="9144000" cy="1443545"/>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bg1">
                    <a:lumMod val="95000"/>
                  </a:schemeClr>
                </a:solidFill>
                <a:latin typeface="Helvetica" pitchFamily="2" charset="0"/>
              </a:rPr>
              <a:t>Thank you</a:t>
            </a:r>
          </a:p>
        </p:txBody>
      </p:sp>
      <p:sp>
        <p:nvSpPr>
          <p:cNvPr id="6" name="Title 1">
            <a:extLst>
              <a:ext uri="{FF2B5EF4-FFF2-40B4-BE49-F238E27FC236}">
                <a16:creationId xmlns:a16="http://schemas.microsoft.com/office/drawing/2014/main" id="{A3C19C29-F206-A74F-A2B5-7A04A5F61F07}"/>
              </a:ext>
            </a:extLst>
          </p:cNvPr>
          <p:cNvSpPr txBox="1">
            <a:spLocks/>
          </p:cNvSpPr>
          <p:nvPr/>
        </p:nvSpPr>
        <p:spPr>
          <a:xfrm>
            <a:off x="2408274" y="2191008"/>
            <a:ext cx="8011245" cy="3740789"/>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b="1" dirty="0">
                <a:solidFill>
                  <a:schemeClr val="tx1">
                    <a:lumMod val="75000"/>
                    <a:lumOff val="25000"/>
                  </a:schemeClr>
                </a:solidFill>
                <a:latin typeface="Helvetica" panose="020B0604020202020204" pitchFamily="34" charset="0"/>
                <a:cs typeface="Helvetica" panose="020B0604020202020204" pitchFamily="34" charset="0"/>
              </a:rPr>
              <a:t>Russell E. Glasgow, PhD</a:t>
            </a:r>
          </a:p>
          <a:p>
            <a:pPr algn="r"/>
            <a:endParaRPr lang="en-US" sz="2800" dirty="0">
              <a:solidFill>
                <a:schemeClr val="tx1">
                  <a:lumMod val="75000"/>
                  <a:lumOff val="25000"/>
                </a:schemeClr>
              </a:solidFill>
              <a:latin typeface="Helvetica" panose="020B0604020202020204" pitchFamily="34" charset="0"/>
              <a:cs typeface="Helvetica" panose="020B0604020202020204" pitchFamily="34" charset="0"/>
            </a:endParaRPr>
          </a:p>
          <a:p>
            <a:pPr algn="r"/>
            <a:r>
              <a:rPr lang="en-US" sz="2800" dirty="0">
                <a:solidFill>
                  <a:schemeClr val="tx1">
                    <a:lumMod val="75000"/>
                    <a:lumOff val="25000"/>
                  </a:schemeClr>
                </a:solidFill>
                <a:latin typeface="Helvetica" panose="020B0604020202020204" pitchFamily="34" charset="0"/>
                <a:cs typeface="Helvetica" panose="020B0604020202020204" pitchFamily="34" charset="0"/>
              </a:rPr>
              <a:t>russell.glasgow@cuanschutz.edu</a:t>
            </a:r>
            <a:endParaRPr lang="en-US" sz="2800" u="sng" dirty="0">
              <a:solidFill>
                <a:schemeClr val="tx1">
                  <a:lumMod val="75000"/>
                  <a:lumOff val="25000"/>
                </a:schemeClr>
              </a:solidFill>
              <a:latin typeface="Helvetica" panose="020B0604020202020204" pitchFamily="34" charset="0"/>
              <a:cs typeface="Helvetica" panose="020B0604020202020204" pitchFamily="34" charset="0"/>
            </a:endParaRPr>
          </a:p>
          <a:p>
            <a:pPr algn="r"/>
            <a:endParaRPr lang="en-US" sz="2800" i="1" dirty="0">
              <a:solidFill>
                <a:schemeClr val="tx1">
                  <a:lumMod val="75000"/>
                  <a:lumOff val="25000"/>
                </a:schemeClr>
              </a:solidFill>
              <a:latin typeface="Helvetica" panose="020B0604020202020204" pitchFamily="34" charset="0"/>
              <a:cs typeface="Helvetica" panose="020B0604020202020204" pitchFamily="34" charset="0"/>
            </a:endParaRPr>
          </a:p>
          <a:p>
            <a:pPr algn="r"/>
            <a:r>
              <a:rPr lang="en-US" sz="2800" i="1" dirty="0">
                <a:solidFill>
                  <a:schemeClr val="tx1">
                    <a:lumMod val="75000"/>
                    <a:lumOff val="25000"/>
                  </a:schemeClr>
                </a:solidFill>
                <a:latin typeface="Helvetica" panose="020B0604020202020204" pitchFamily="34" charset="0"/>
                <a:cs typeface="Helvetica" panose="020B0604020202020204" pitchFamily="34" charset="0"/>
              </a:rPr>
              <a:t>Twitter: @RussGlasgow</a:t>
            </a:r>
            <a:endParaRPr lang="en-US" sz="2800"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7" name="Picture 6">
            <a:extLst>
              <a:ext uri="{FF2B5EF4-FFF2-40B4-BE49-F238E27FC236}">
                <a16:creationId xmlns:a16="http://schemas.microsoft.com/office/drawing/2014/main" id="{B255C39D-A820-464D-A297-411ED5D40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913" y="1433231"/>
            <a:ext cx="1457737" cy="658406"/>
          </a:xfrm>
          <a:prstGeom prst="rect">
            <a:avLst/>
          </a:prstGeom>
        </p:spPr>
      </p:pic>
      <p:pic>
        <p:nvPicPr>
          <p:cNvPr id="9" name="Picture 8">
            <a:extLst>
              <a:ext uri="{FF2B5EF4-FFF2-40B4-BE49-F238E27FC236}">
                <a16:creationId xmlns:a16="http://schemas.microsoft.com/office/drawing/2014/main" id="{3B23EF3B-FD0C-42BA-A136-F7E846313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2389" y="199618"/>
            <a:ext cx="3114261" cy="892745"/>
          </a:xfrm>
          <a:prstGeom prst="rect">
            <a:avLst/>
          </a:prstGeom>
        </p:spPr>
      </p:pic>
    </p:spTree>
    <p:extLst>
      <p:ext uri="{BB962C8B-B14F-4D97-AF65-F5344CB8AC3E}">
        <p14:creationId xmlns:p14="http://schemas.microsoft.com/office/powerpoint/2010/main" val="3596162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F277B-FAFA-4DD9-9505-323D93A80B29}"/>
              </a:ext>
            </a:extLst>
          </p:cNvPr>
          <p:cNvSpPr txBox="1"/>
          <p:nvPr/>
        </p:nvSpPr>
        <p:spPr>
          <a:xfrm>
            <a:off x="3450150" y="4339976"/>
            <a:ext cx="2409985" cy="935717"/>
          </a:xfrm>
          <a:prstGeom prst="rect">
            <a:avLst/>
          </a:prstGeom>
        </p:spPr>
        <p:txBody>
          <a:bodyPr vert="horz" lIns="51435" tIns="25718" rIns="51435" bIns="25718" rtlCol="0" anchor="t">
            <a:normAutofit fontScale="92500" lnSpcReduction="20000"/>
          </a:bodyPr>
          <a:lstStyle/>
          <a:p>
            <a:pPr>
              <a:lnSpc>
                <a:spcPct val="90000"/>
              </a:lnSpc>
              <a:spcBef>
                <a:spcPct val="0"/>
              </a:spcBef>
              <a:spcAft>
                <a:spcPts val="338"/>
              </a:spcAft>
            </a:pPr>
            <a:r>
              <a:rPr lang="en-US" sz="2700" dirty="0">
                <a:solidFill>
                  <a:schemeClr val="bg1"/>
                </a:solidFill>
                <a:latin typeface="+mj-lt"/>
                <a:ea typeface="+mj-ea"/>
                <a:cs typeface="+mj-cs"/>
              </a:rPr>
              <a:t>Additional Resources at www.re-aim.org</a:t>
            </a:r>
          </a:p>
        </p:txBody>
      </p:sp>
      <p:pic>
        <p:nvPicPr>
          <p:cNvPr id="3" name="Picture 2" descr="A picture containing drawing&#10;&#10;Description automatically generated">
            <a:extLst>
              <a:ext uri="{FF2B5EF4-FFF2-40B4-BE49-F238E27FC236}">
                <a16:creationId xmlns:a16="http://schemas.microsoft.com/office/drawing/2014/main" id="{09FB994B-5DA7-4D47-8DFD-7B242AE9B65D}"/>
              </a:ext>
            </a:extLst>
          </p:cNvPr>
          <p:cNvPicPr>
            <a:picLocks noChangeAspect="1"/>
          </p:cNvPicPr>
          <p:nvPr/>
        </p:nvPicPr>
        <p:blipFill rotWithShape="1">
          <a:blip r:embed="rId3">
            <a:extLst>
              <a:ext uri="{28A0092B-C50C-407E-A947-70E740481C1C}">
                <a14:useLocalDpi xmlns:a14="http://schemas.microsoft.com/office/drawing/2010/main" val="0"/>
              </a:ext>
            </a:extLst>
          </a:blip>
          <a:srcRect l="1221" b="-1"/>
          <a:stretch/>
        </p:blipFill>
        <p:spPr>
          <a:xfrm>
            <a:off x="3009898" y="971550"/>
            <a:ext cx="3858212" cy="1131080"/>
          </a:xfrm>
          <a:prstGeom prst="rect">
            <a:avLst/>
          </a:prstGeom>
        </p:spPr>
      </p:pic>
      <p:sp>
        <p:nvSpPr>
          <p:cNvPr id="7" name="TextBox 6">
            <a:extLst>
              <a:ext uri="{FF2B5EF4-FFF2-40B4-BE49-F238E27FC236}">
                <a16:creationId xmlns:a16="http://schemas.microsoft.com/office/drawing/2014/main" id="{F839003F-6F91-4298-9884-A1B7D34F556B}"/>
              </a:ext>
            </a:extLst>
          </p:cNvPr>
          <p:cNvSpPr txBox="1"/>
          <p:nvPr/>
        </p:nvSpPr>
        <p:spPr>
          <a:xfrm>
            <a:off x="4553534" y="2286002"/>
            <a:ext cx="4629150" cy="2737783"/>
          </a:xfrm>
          <a:prstGeom prst="rect">
            <a:avLst/>
          </a:prstGeom>
        </p:spPr>
        <p:txBody>
          <a:bodyPr vert="horz" lIns="51435" tIns="25718" rIns="51435" bIns="25718" rtlCol="0" anchor="t">
            <a:noAutofit/>
          </a:bodyPr>
          <a:lstStyle/>
          <a:p>
            <a:pPr marL="192881" indent="-192881">
              <a:lnSpc>
                <a:spcPct val="90000"/>
              </a:lnSpc>
              <a:spcBef>
                <a:spcPct val="0"/>
              </a:spcBef>
              <a:spcAft>
                <a:spcPts val="338"/>
              </a:spcAft>
              <a:buFont typeface="Arial" panose="020B0604020202020204" pitchFamily="34" charset="0"/>
              <a:buChar char="•"/>
            </a:pPr>
            <a:r>
              <a:rPr lang="en-US" sz="2100" dirty="0">
                <a:latin typeface="Helvetica" panose="020B0604020202020204" pitchFamily="34" charset="0"/>
                <a:ea typeface="+mj-ea"/>
                <a:cs typeface="Helvetica" panose="020B0604020202020204" pitchFamily="34" charset="0"/>
              </a:rPr>
              <a:t>Brief explainer videos</a:t>
            </a:r>
          </a:p>
          <a:p>
            <a:pPr marL="192881" indent="-192881">
              <a:lnSpc>
                <a:spcPct val="90000"/>
              </a:lnSpc>
              <a:spcBef>
                <a:spcPct val="0"/>
              </a:spcBef>
              <a:spcAft>
                <a:spcPts val="338"/>
              </a:spcAft>
              <a:buFont typeface="Arial" panose="020B0604020202020204" pitchFamily="34" charset="0"/>
              <a:buChar char="•"/>
            </a:pPr>
            <a:r>
              <a:rPr lang="en-US" sz="2100" dirty="0">
                <a:latin typeface="Helvetica" panose="020B0604020202020204" pitchFamily="34" charset="0"/>
                <a:ea typeface="+mj-ea"/>
                <a:cs typeface="Helvetica" panose="020B0604020202020204" pitchFamily="34" charset="0"/>
              </a:rPr>
              <a:t>FAQ’s and examples</a:t>
            </a:r>
          </a:p>
          <a:p>
            <a:pPr marL="192881" indent="-192881">
              <a:lnSpc>
                <a:spcPct val="90000"/>
              </a:lnSpc>
              <a:spcBef>
                <a:spcPct val="0"/>
              </a:spcBef>
              <a:spcAft>
                <a:spcPts val="338"/>
              </a:spcAft>
              <a:buFont typeface="Arial" panose="020B0604020202020204" pitchFamily="34" charset="0"/>
              <a:buChar char="•"/>
            </a:pPr>
            <a:r>
              <a:rPr lang="en-US" sz="2100" dirty="0">
                <a:latin typeface="Helvetica" panose="020B0604020202020204" pitchFamily="34" charset="0"/>
                <a:ea typeface="+mj-ea"/>
                <a:cs typeface="Helvetica" panose="020B0604020202020204" pitchFamily="34" charset="0"/>
              </a:rPr>
              <a:t>Guidance on application</a:t>
            </a:r>
          </a:p>
          <a:p>
            <a:pPr marL="192881" indent="-192881">
              <a:lnSpc>
                <a:spcPct val="90000"/>
              </a:lnSpc>
              <a:spcBef>
                <a:spcPct val="0"/>
              </a:spcBef>
              <a:spcAft>
                <a:spcPts val="338"/>
              </a:spcAft>
              <a:buFont typeface="Arial" panose="020B0604020202020204" pitchFamily="34" charset="0"/>
              <a:buChar char="•"/>
            </a:pPr>
            <a:r>
              <a:rPr lang="en-US" sz="2100" dirty="0">
                <a:latin typeface="Helvetica" panose="020B0604020202020204" pitchFamily="34" charset="0"/>
                <a:ea typeface="+mj-ea"/>
                <a:cs typeface="Helvetica" panose="020B0604020202020204" pitchFamily="34" charset="0"/>
              </a:rPr>
              <a:t>Searchable list of 700+ article abstracts</a:t>
            </a:r>
          </a:p>
          <a:p>
            <a:pPr marL="192881" indent="-192881">
              <a:lnSpc>
                <a:spcPct val="90000"/>
              </a:lnSpc>
              <a:spcBef>
                <a:spcPct val="0"/>
              </a:spcBef>
              <a:spcAft>
                <a:spcPts val="338"/>
              </a:spcAft>
              <a:buFont typeface="Arial" panose="020B0604020202020204" pitchFamily="34" charset="0"/>
              <a:buChar char="•"/>
            </a:pPr>
            <a:r>
              <a:rPr lang="en-US" sz="2100" dirty="0">
                <a:latin typeface="Helvetica" panose="020B0604020202020204" pitchFamily="34" charset="0"/>
                <a:ea typeface="+mj-ea"/>
                <a:cs typeface="Helvetica" panose="020B0604020202020204" pitchFamily="34" charset="0"/>
              </a:rPr>
              <a:t>Calculators, checklists, tools</a:t>
            </a:r>
          </a:p>
          <a:p>
            <a:pPr marL="192881" indent="-192881">
              <a:lnSpc>
                <a:spcPct val="90000"/>
              </a:lnSpc>
              <a:spcBef>
                <a:spcPct val="0"/>
              </a:spcBef>
              <a:spcAft>
                <a:spcPts val="338"/>
              </a:spcAft>
              <a:buFont typeface="Arial" panose="020B0604020202020204" pitchFamily="34" charset="0"/>
              <a:buChar char="•"/>
            </a:pPr>
            <a:r>
              <a:rPr lang="en-US" sz="2100" dirty="0">
                <a:latin typeface="Helvetica" panose="020B0604020202020204" pitchFamily="34" charset="0"/>
                <a:ea typeface="+mj-ea"/>
                <a:cs typeface="Helvetica" panose="020B0604020202020204" pitchFamily="34" charset="0"/>
              </a:rPr>
              <a:t>Recommended slides</a:t>
            </a:r>
          </a:p>
          <a:p>
            <a:pPr marL="192881" indent="-192881">
              <a:lnSpc>
                <a:spcPct val="90000"/>
              </a:lnSpc>
              <a:spcBef>
                <a:spcPct val="0"/>
              </a:spcBef>
              <a:spcAft>
                <a:spcPts val="338"/>
              </a:spcAft>
              <a:buFont typeface="Arial" panose="020B0604020202020204" pitchFamily="34" charset="0"/>
              <a:buChar char="•"/>
            </a:pPr>
            <a:r>
              <a:rPr lang="en-US" sz="2100" dirty="0">
                <a:latin typeface="Helvetica" panose="020B0604020202020204" pitchFamily="34" charset="0"/>
                <a:ea typeface="+mj-ea"/>
                <a:cs typeface="Helvetica" panose="020B0604020202020204" pitchFamily="34" charset="0"/>
              </a:rPr>
              <a:t>Webinars, upcoming events, blogs</a:t>
            </a:r>
          </a:p>
        </p:txBody>
      </p:sp>
      <p:sp>
        <p:nvSpPr>
          <p:cNvPr id="5" name="TextBox 4">
            <a:extLst>
              <a:ext uri="{FF2B5EF4-FFF2-40B4-BE49-F238E27FC236}">
                <a16:creationId xmlns:a16="http://schemas.microsoft.com/office/drawing/2014/main" id="{D478A308-7AAD-CF4E-8901-AC6F69CD6983}"/>
              </a:ext>
            </a:extLst>
          </p:cNvPr>
          <p:cNvSpPr txBox="1"/>
          <p:nvPr/>
        </p:nvSpPr>
        <p:spPr>
          <a:xfrm>
            <a:off x="1189348" y="5499164"/>
            <a:ext cx="9813303" cy="774571"/>
          </a:xfrm>
          <a:prstGeom prst="rect">
            <a:avLst/>
          </a:prstGeom>
          <a:noFill/>
        </p:spPr>
        <p:txBody>
          <a:bodyPr wrap="square" rtlCol="0">
            <a:spAutoFit/>
          </a:bodyPr>
          <a:lstStyle/>
          <a:p>
            <a:pPr>
              <a:spcAft>
                <a:spcPts val="450"/>
              </a:spcAft>
            </a:pPr>
            <a:r>
              <a:rPr lang="en-US" sz="1200" dirty="0">
                <a:latin typeface="Helvetica" panose="020B0604020202020204" pitchFamily="34" charset="0"/>
                <a:cs typeface="Helvetica" panose="020B0604020202020204" pitchFamily="34" charset="0"/>
              </a:rPr>
              <a:t>Glasgow et al (2019). RE-AIM Planning and Evaluation Framework: 20-Year Review. </a:t>
            </a:r>
            <a:r>
              <a:rPr lang="en-US" sz="1200" i="1" dirty="0">
                <a:latin typeface="Helvetica" panose="020B0604020202020204" pitchFamily="34" charset="0"/>
                <a:cs typeface="Helvetica" panose="020B0604020202020204" pitchFamily="34" charset="0"/>
              </a:rPr>
              <a:t>Front Public Health</a:t>
            </a:r>
            <a:r>
              <a:rPr lang="en-US" sz="1200" dirty="0">
                <a:latin typeface="Helvetica" panose="020B0604020202020204" pitchFamily="34" charset="0"/>
                <a:cs typeface="Helvetica" panose="020B0604020202020204" pitchFamily="34" charset="0"/>
              </a:rPr>
              <a:t>, 7, 64. doi:10.3389</a:t>
            </a:r>
          </a:p>
          <a:p>
            <a:pPr>
              <a:spcAft>
                <a:spcPts val="450"/>
              </a:spcAft>
            </a:pPr>
            <a:r>
              <a:rPr lang="en-US" sz="1200" dirty="0" err="1">
                <a:latin typeface="Helvetica" panose="020B0604020202020204" pitchFamily="34" charset="0"/>
                <a:cs typeface="Helvetica" panose="020B0604020202020204" pitchFamily="34" charset="0"/>
              </a:rPr>
              <a:t>Holtrop</a:t>
            </a:r>
            <a:r>
              <a:rPr lang="en-US" sz="1200" dirty="0">
                <a:latin typeface="Helvetica" panose="020B0604020202020204" pitchFamily="34" charset="0"/>
                <a:cs typeface="Helvetica" panose="020B0604020202020204" pitchFamily="34" charset="0"/>
              </a:rPr>
              <a:t> et al. (2021) Understanding and applying the RE-AIM framework </a:t>
            </a:r>
            <a:r>
              <a:rPr lang="en-US" sz="1200" i="1" dirty="0">
                <a:latin typeface="Helvetica" panose="020B0604020202020204" pitchFamily="34" charset="0"/>
                <a:cs typeface="Helvetica" panose="020B0604020202020204" pitchFamily="34" charset="0"/>
              </a:rPr>
              <a:t>J Clinical </a:t>
            </a:r>
            <a:r>
              <a:rPr lang="en-US" sz="1200" i="1" dirty="0" err="1">
                <a:latin typeface="Helvetica" panose="020B0604020202020204" pitchFamily="34" charset="0"/>
                <a:cs typeface="Helvetica" panose="020B0604020202020204" pitchFamily="34" charset="0"/>
              </a:rPr>
              <a:t>Translat</a:t>
            </a:r>
            <a:r>
              <a:rPr lang="en-US" sz="1200" i="1" dirty="0">
                <a:latin typeface="Helvetica" panose="020B0604020202020204" pitchFamily="34" charset="0"/>
                <a:cs typeface="Helvetica" panose="020B0604020202020204" pitchFamily="34" charset="0"/>
              </a:rPr>
              <a:t> Sci</a:t>
            </a:r>
            <a:r>
              <a:rPr lang="en-US" sz="1200" dirty="0">
                <a:latin typeface="Helvetica" panose="020B0604020202020204" pitchFamily="34" charset="0"/>
                <a:cs typeface="Helvetica" panose="020B0604020202020204" pitchFamily="34" charset="0"/>
              </a:rPr>
              <a:t>, page 1 of 10. </a:t>
            </a:r>
            <a:r>
              <a:rPr lang="en-US" sz="1200" dirty="0" err="1">
                <a:latin typeface="Helvetica" panose="020B0604020202020204" pitchFamily="34" charset="0"/>
                <a:cs typeface="Helvetica" panose="020B0604020202020204" pitchFamily="34" charset="0"/>
              </a:rPr>
              <a:t>doi</a:t>
            </a:r>
            <a:r>
              <a:rPr lang="en-US" sz="1200" dirty="0">
                <a:latin typeface="Helvetica" panose="020B0604020202020204" pitchFamily="34" charset="0"/>
                <a:cs typeface="Helvetica" panose="020B0604020202020204" pitchFamily="34" charset="0"/>
              </a:rPr>
              <a:t>: 10.1017/cts.2021.789</a:t>
            </a:r>
          </a:p>
          <a:p>
            <a:pPr>
              <a:spcAft>
                <a:spcPts val="450"/>
              </a:spcAft>
            </a:pPr>
            <a:r>
              <a:rPr lang="en-US" sz="1200" dirty="0">
                <a:latin typeface="Helvetica" panose="020B0604020202020204" pitchFamily="34" charset="0"/>
                <a:cs typeface="Helvetica" panose="020B0604020202020204" pitchFamily="34" charset="0"/>
              </a:rPr>
              <a:t>Special issue </a:t>
            </a:r>
            <a:r>
              <a:rPr lang="en-US" sz="1200" i="1" dirty="0">
                <a:latin typeface="Helvetica" panose="020B0604020202020204" pitchFamily="34" charset="0"/>
                <a:cs typeface="Helvetica" panose="020B0604020202020204" pitchFamily="34" charset="0"/>
              </a:rPr>
              <a:t>Front PH- </a:t>
            </a:r>
            <a:r>
              <a:rPr lang="en-US" sz="1200" dirty="0">
                <a:latin typeface="Helvetica" panose="020B0604020202020204" pitchFamily="34" charset="0"/>
                <a:cs typeface="Helvetica" panose="020B0604020202020204" pitchFamily="34" charset="0"/>
              </a:rPr>
              <a:t>13 articles https://www.frontiersin.org/research-topics/10170/</a:t>
            </a:r>
          </a:p>
        </p:txBody>
      </p:sp>
      <p:pic>
        <p:nvPicPr>
          <p:cNvPr id="2" name="Picture 1"/>
          <p:cNvPicPr>
            <a:picLocks noChangeAspect="1"/>
          </p:cNvPicPr>
          <p:nvPr/>
        </p:nvPicPr>
        <p:blipFill>
          <a:blip r:embed="rId4"/>
          <a:stretch>
            <a:fillRect/>
          </a:stretch>
        </p:blipFill>
        <p:spPr>
          <a:xfrm>
            <a:off x="2952750" y="2717662"/>
            <a:ext cx="1314450" cy="1864519"/>
          </a:xfrm>
          <a:prstGeom prst="rect">
            <a:avLst/>
          </a:prstGeom>
        </p:spPr>
      </p:pic>
      <p:sp>
        <p:nvSpPr>
          <p:cNvPr id="8" name="Rectangle 7">
            <a:extLst>
              <a:ext uri="{FF2B5EF4-FFF2-40B4-BE49-F238E27FC236}">
                <a16:creationId xmlns:a16="http://schemas.microsoft.com/office/drawing/2014/main" id="{097F8F45-1565-4338-BBB2-668F6F4C0ACF}"/>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690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 name="TextBox 1">
            <a:extLst>
              <a:ext uri="{FF2B5EF4-FFF2-40B4-BE49-F238E27FC236}">
                <a16:creationId xmlns:a16="http://schemas.microsoft.com/office/drawing/2014/main" id="{C5629F25-4546-4714-823A-90CA433C6D98}"/>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4</a:t>
            </a:r>
          </a:p>
        </p:txBody>
      </p:sp>
      <p:pic>
        <p:nvPicPr>
          <p:cNvPr id="7" name="Picture 6">
            <a:extLst>
              <a:ext uri="{FF2B5EF4-FFF2-40B4-BE49-F238E27FC236}">
                <a16:creationId xmlns:a16="http://schemas.microsoft.com/office/drawing/2014/main" id="{84122055-70D2-4637-9385-A9355C441BB9}"/>
              </a:ext>
            </a:extLst>
          </p:cNvPr>
          <p:cNvPicPr>
            <a:picLocks noChangeAspect="1"/>
          </p:cNvPicPr>
          <p:nvPr/>
        </p:nvPicPr>
        <p:blipFill>
          <a:blip r:embed="rId4"/>
          <a:stretch>
            <a:fillRect/>
          </a:stretch>
        </p:blipFill>
        <p:spPr>
          <a:xfrm>
            <a:off x="1524000" y="749068"/>
            <a:ext cx="9144000" cy="4198188"/>
          </a:xfrm>
          <a:prstGeom prst="rect">
            <a:avLst/>
          </a:prstGeom>
        </p:spPr>
      </p:pic>
      <p:sp>
        <p:nvSpPr>
          <p:cNvPr id="8" name="TextBox 7">
            <a:extLst>
              <a:ext uri="{FF2B5EF4-FFF2-40B4-BE49-F238E27FC236}">
                <a16:creationId xmlns:a16="http://schemas.microsoft.com/office/drawing/2014/main" id="{73CDC09E-33F9-41C3-9680-CF09FBF3C310}"/>
              </a:ext>
            </a:extLst>
          </p:cNvPr>
          <p:cNvSpPr txBox="1"/>
          <p:nvPr/>
        </p:nvSpPr>
        <p:spPr>
          <a:xfrm>
            <a:off x="1722459" y="4962954"/>
            <a:ext cx="3732609" cy="165045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25" b="1" dirty="0">
                <a:solidFill>
                  <a:srgbClr val="DF5327"/>
                </a:solidFill>
              </a:rPr>
              <a:t>WHY – What is the purpose of the adaptation?</a:t>
            </a:r>
          </a:p>
          <a:p>
            <a:pPr marL="200911" indent="-200911">
              <a:buFont typeface="Arial" charset="0"/>
              <a:buChar char="•"/>
            </a:pPr>
            <a:r>
              <a:rPr lang="en-US" sz="1125" dirty="0">
                <a:solidFill>
                  <a:srgbClr val="DF5327"/>
                </a:solidFill>
              </a:rPr>
              <a:t>Increase </a:t>
            </a:r>
            <a:r>
              <a:rPr lang="en-US" sz="1125" b="1" dirty="0">
                <a:solidFill>
                  <a:srgbClr val="DF5327"/>
                </a:solidFill>
              </a:rPr>
              <a:t>reach, participation, access</a:t>
            </a:r>
          </a:p>
          <a:p>
            <a:pPr marL="200911" indent="-200911">
              <a:buFont typeface="Arial" charset="0"/>
              <a:buChar char="•"/>
            </a:pPr>
            <a:r>
              <a:rPr lang="en-US" sz="1125" dirty="0">
                <a:solidFill>
                  <a:srgbClr val="DF5327"/>
                </a:solidFill>
              </a:rPr>
              <a:t>Increase </a:t>
            </a:r>
            <a:r>
              <a:rPr lang="en-US" sz="1125" b="1" dirty="0">
                <a:solidFill>
                  <a:srgbClr val="DF5327"/>
                </a:solidFill>
              </a:rPr>
              <a:t>effectiveness</a:t>
            </a:r>
          </a:p>
          <a:p>
            <a:pPr marL="200911" indent="-200911">
              <a:buFont typeface="Arial" charset="0"/>
              <a:buChar char="•"/>
            </a:pPr>
            <a:r>
              <a:rPr lang="en-US" sz="1125" dirty="0">
                <a:solidFill>
                  <a:srgbClr val="DF5327"/>
                </a:solidFill>
              </a:rPr>
              <a:t>Increase </a:t>
            </a:r>
            <a:r>
              <a:rPr lang="en-US" sz="1125" b="1" dirty="0">
                <a:solidFill>
                  <a:srgbClr val="DF5327"/>
                </a:solidFill>
              </a:rPr>
              <a:t>adoption</a:t>
            </a:r>
            <a:r>
              <a:rPr lang="en-US" sz="1125" dirty="0">
                <a:solidFill>
                  <a:srgbClr val="DF5327"/>
                </a:solidFill>
              </a:rPr>
              <a:t> by more clinics/settings or make intervention more aligned with organizational goals</a:t>
            </a:r>
          </a:p>
          <a:p>
            <a:pPr marL="200911" indent="-200911">
              <a:buFont typeface="Arial" charset="0"/>
              <a:buChar char="•"/>
            </a:pPr>
            <a:r>
              <a:rPr lang="en-US" sz="1125" dirty="0">
                <a:solidFill>
                  <a:srgbClr val="DF5327"/>
                </a:solidFill>
              </a:rPr>
              <a:t>Increase </a:t>
            </a:r>
            <a:r>
              <a:rPr lang="en-US" sz="1125" b="1" dirty="0">
                <a:solidFill>
                  <a:srgbClr val="DF5327"/>
                </a:solidFill>
              </a:rPr>
              <a:t>implementation</a:t>
            </a:r>
            <a:r>
              <a:rPr lang="en-US" sz="1125" dirty="0">
                <a:solidFill>
                  <a:srgbClr val="DF5327"/>
                </a:solidFill>
              </a:rPr>
              <a:t>/ability of staff to deliver intervention successfully</a:t>
            </a:r>
          </a:p>
          <a:p>
            <a:pPr marL="200911" indent="-200911">
              <a:buFont typeface="Arial" charset="0"/>
              <a:buChar char="•"/>
            </a:pPr>
            <a:r>
              <a:rPr lang="en-US" sz="1125" dirty="0">
                <a:solidFill>
                  <a:srgbClr val="DF5327"/>
                </a:solidFill>
              </a:rPr>
              <a:t>Increase </a:t>
            </a:r>
            <a:r>
              <a:rPr lang="en-US" sz="1125" b="1" dirty="0">
                <a:solidFill>
                  <a:srgbClr val="DF5327"/>
                </a:solidFill>
              </a:rPr>
              <a:t>maintenance</a:t>
            </a:r>
            <a:r>
              <a:rPr lang="en-US" sz="1125" dirty="0">
                <a:solidFill>
                  <a:srgbClr val="DF5327"/>
                </a:solidFill>
              </a:rPr>
              <a:t> – to make intervention more likely to be institutionalized</a:t>
            </a:r>
          </a:p>
        </p:txBody>
      </p:sp>
      <p:sp>
        <p:nvSpPr>
          <p:cNvPr id="9" name="TextBox 8">
            <a:extLst>
              <a:ext uri="{FF2B5EF4-FFF2-40B4-BE49-F238E27FC236}">
                <a16:creationId xmlns:a16="http://schemas.microsoft.com/office/drawing/2014/main" id="{6838D8B8-8F7F-48C5-BD23-B18ED0A970BC}"/>
              </a:ext>
            </a:extLst>
          </p:cNvPr>
          <p:cNvSpPr txBox="1"/>
          <p:nvPr/>
        </p:nvSpPr>
        <p:spPr>
          <a:xfrm>
            <a:off x="5615803" y="4947256"/>
            <a:ext cx="4901803"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25" b="1" dirty="0">
                <a:solidFill>
                  <a:srgbClr val="E0582D"/>
                </a:solidFill>
              </a:rPr>
              <a:t>IMPACT – What are (subjective) short term results of the adaptation? </a:t>
            </a:r>
          </a:p>
          <a:p>
            <a:pPr marL="200911" indent="-200911">
              <a:buFont typeface="Arial" charset="0"/>
              <a:buChar char="•"/>
            </a:pPr>
            <a:r>
              <a:rPr lang="en-US" sz="1125" dirty="0">
                <a:solidFill>
                  <a:srgbClr val="E0582D"/>
                </a:solidFill>
              </a:rPr>
              <a:t>Are they positive, negative, no real impact?</a:t>
            </a:r>
          </a:p>
          <a:p>
            <a:pPr marL="200911" indent="-200911">
              <a:buFont typeface="Arial" charset="0"/>
              <a:buChar char="•"/>
            </a:pPr>
            <a:r>
              <a:rPr lang="en-US" sz="1125" dirty="0">
                <a:solidFill>
                  <a:srgbClr val="E0582D"/>
                </a:solidFill>
              </a:rPr>
              <a:t>Did the changes impact:</a:t>
            </a:r>
          </a:p>
          <a:p>
            <a:pPr marL="522368" lvl="1" indent="-200911">
              <a:buFont typeface="Arial" charset="0"/>
              <a:buChar char="•"/>
            </a:pPr>
            <a:r>
              <a:rPr lang="en-US" sz="1125" dirty="0">
                <a:solidFill>
                  <a:srgbClr val="E0582D"/>
                </a:solidFill>
              </a:rPr>
              <a:t>Reach/participation/access</a:t>
            </a:r>
          </a:p>
          <a:p>
            <a:pPr marL="522368" lvl="1" indent="-200911">
              <a:buFont typeface="Arial" charset="0"/>
              <a:buChar char="•"/>
            </a:pPr>
            <a:r>
              <a:rPr lang="en-US" sz="1125" dirty="0">
                <a:solidFill>
                  <a:srgbClr val="E0582D"/>
                </a:solidFill>
              </a:rPr>
              <a:t>Effectiveness</a:t>
            </a:r>
          </a:p>
          <a:p>
            <a:pPr marL="522368" lvl="1" indent="-200911">
              <a:buFont typeface="Arial" charset="0"/>
              <a:buChar char="•"/>
            </a:pPr>
            <a:r>
              <a:rPr lang="en-US" sz="1125" dirty="0">
                <a:solidFill>
                  <a:srgbClr val="E0582D"/>
                </a:solidFill>
              </a:rPr>
              <a:t>Adoption</a:t>
            </a:r>
          </a:p>
          <a:p>
            <a:pPr marL="522368" lvl="1" indent="-200911">
              <a:buFont typeface="Arial" charset="0"/>
              <a:buChar char="•"/>
            </a:pPr>
            <a:r>
              <a:rPr lang="en-US" sz="1125" dirty="0">
                <a:solidFill>
                  <a:srgbClr val="E0582D"/>
                </a:solidFill>
              </a:rPr>
              <a:t>Implementation/ability of staff to deliver intervention successfully</a:t>
            </a:r>
          </a:p>
          <a:p>
            <a:pPr marL="522368" lvl="1" indent="-200911">
              <a:buFont typeface="Arial" charset="0"/>
              <a:buChar char="•"/>
            </a:pPr>
            <a:r>
              <a:rPr lang="en-US" sz="1125" dirty="0">
                <a:solidFill>
                  <a:srgbClr val="E0582D"/>
                </a:solidFill>
              </a:rPr>
              <a:t>Maintenance</a:t>
            </a:r>
          </a:p>
        </p:txBody>
      </p:sp>
      <p:sp>
        <p:nvSpPr>
          <p:cNvPr id="5" name="Title 4">
            <a:extLst>
              <a:ext uri="{FF2B5EF4-FFF2-40B4-BE49-F238E27FC236}">
                <a16:creationId xmlns:a16="http://schemas.microsoft.com/office/drawing/2014/main" id="{4B580D2B-23A6-47B0-813E-C42D2E5C245C}"/>
              </a:ext>
            </a:extLst>
          </p:cNvPr>
          <p:cNvSpPr>
            <a:spLocks noGrp="1"/>
          </p:cNvSpPr>
          <p:nvPr>
            <p:ph type="title"/>
          </p:nvPr>
        </p:nvSpPr>
        <p:spPr>
          <a:xfrm>
            <a:off x="517689" y="-9789"/>
            <a:ext cx="10515600" cy="1325563"/>
          </a:xfrm>
        </p:spPr>
        <p:txBody>
          <a:bodyPr>
            <a:normAutofit/>
          </a:bodyPr>
          <a:lstStyle/>
          <a:p>
            <a:r>
              <a:rPr lang="en-US" sz="2800" b="1" dirty="0">
                <a:latin typeface="Helvetica" panose="020B0604020202020204" pitchFamily="34" charset="0"/>
                <a:cs typeface="Helvetica" panose="020B0604020202020204" pitchFamily="34" charset="0"/>
              </a:rPr>
              <a:t>Adapting the FRAME-IS framework using the RE-AIM model and clinical experience</a:t>
            </a:r>
          </a:p>
        </p:txBody>
      </p:sp>
      <p:sp>
        <p:nvSpPr>
          <p:cNvPr id="10" name="TextBox 9">
            <a:extLst>
              <a:ext uri="{FF2B5EF4-FFF2-40B4-BE49-F238E27FC236}">
                <a16:creationId xmlns:a16="http://schemas.microsoft.com/office/drawing/2014/main" id="{A6BDD255-7199-448E-8523-1A39DB0B9A53}"/>
              </a:ext>
            </a:extLst>
          </p:cNvPr>
          <p:cNvSpPr txBox="1"/>
          <p:nvPr/>
        </p:nvSpPr>
        <p:spPr>
          <a:xfrm rot="5400000">
            <a:off x="8671278" y="3133083"/>
            <a:ext cx="5654964" cy="830997"/>
          </a:xfrm>
          <a:prstGeom prst="rect">
            <a:avLst/>
          </a:prstGeom>
          <a:noFill/>
        </p:spPr>
        <p:txBody>
          <a:bodyPr wrap="square" rtlCol="0">
            <a:spAutoFit/>
          </a:bodyPr>
          <a:lstStyle/>
          <a:p>
            <a:pPr marL="0" lvl="4"/>
            <a:r>
              <a:rPr lang="en-US" sz="1600" dirty="0">
                <a:latin typeface="Calibri" panose="020F0502020204030204" pitchFamily="34" charset="0"/>
                <a:ea typeface="Gill Sans" charset="0"/>
                <a:cs typeface="Gill Sans" charset="0"/>
              </a:rPr>
              <a:t>Hall et. al. </a:t>
            </a:r>
            <a:r>
              <a:rPr lang="en-US" sz="1600" i="1" dirty="0">
                <a:latin typeface="Calibri" panose="020F0502020204030204" pitchFamily="34" charset="0"/>
                <a:ea typeface="Gill Sans" charset="0"/>
                <a:cs typeface="Gill Sans" charset="0"/>
              </a:rPr>
              <a:t>Translational Behavioral Medicine</a:t>
            </a:r>
            <a:r>
              <a:rPr lang="en-US" sz="1600" dirty="0">
                <a:latin typeface="Calibri" panose="020F0502020204030204" pitchFamily="34" charset="0"/>
                <a:ea typeface="Gill Sans" charset="0"/>
                <a:cs typeface="Gill Sans" charset="0"/>
              </a:rPr>
              <a:t>, </a:t>
            </a:r>
            <a:r>
              <a:rPr lang="en-US" sz="1600" i="1" dirty="0">
                <a:latin typeface="Calibri" panose="020F0502020204030204" pitchFamily="34" charset="0"/>
                <a:ea typeface="Gill Sans" charset="0"/>
                <a:cs typeface="Gill Sans" charset="0"/>
              </a:rPr>
              <a:t>2017, </a:t>
            </a:r>
            <a:r>
              <a:rPr lang="en-US" sz="1600" i="1" dirty="0">
                <a:latin typeface="Calibri" charset="0"/>
                <a:ea typeface="Calibri" charset="0"/>
                <a:cs typeface="Calibri" charset="0"/>
              </a:rPr>
              <a:t>DOI </a:t>
            </a:r>
            <a:r>
              <a:rPr lang="mr-IN" sz="1600" i="1" dirty="0">
                <a:latin typeface="Calibri" charset="0"/>
                <a:ea typeface="Calibri" charset="0"/>
                <a:cs typeface="Calibri" charset="0"/>
              </a:rPr>
              <a:t>10.1007/s13142-017-0511-3</a:t>
            </a:r>
            <a:r>
              <a:rPr lang="en-US" sz="1600" i="1" dirty="0">
                <a:latin typeface="Calibri" charset="0"/>
                <a:ea typeface="Calibri" charset="0"/>
                <a:cs typeface="Calibri" charset="0"/>
              </a:rPr>
              <a:t> </a:t>
            </a:r>
          </a:p>
          <a:p>
            <a:pPr marL="0" lvl="4"/>
            <a:r>
              <a:rPr lang="en-US" sz="1600" i="1" dirty="0" err="1">
                <a:latin typeface="Calibri" charset="0"/>
                <a:ea typeface="Calibri" charset="0"/>
                <a:cs typeface="Calibri" charset="0"/>
              </a:rPr>
              <a:t>Stirman</a:t>
            </a:r>
            <a:r>
              <a:rPr lang="en-US" sz="1600" i="1" dirty="0">
                <a:latin typeface="Calibri" charset="0"/>
                <a:ea typeface="Calibri" charset="0"/>
                <a:cs typeface="Calibri" charset="0"/>
              </a:rPr>
              <a:t> et. al.</a:t>
            </a:r>
          </a:p>
        </p:txBody>
      </p:sp>
    </p:spTree>
    <p:extLst>
      <p:ext uri="{BB962C8B-B14F-4D97-AF65-F5344CB8AC3E}">
        <p14:creationId xmlns:p14="http://schemas.microsoft.com/office/powerpoint/2010/main" val="2888622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9788441-9691-764B-837B-4EA12D7346D6}"/>
              </a:ext>
            </a:extLst>
          </p:cNvPr>
          <p:cNvGraphicFramePr>
            <a:graphicFrameLocks noGrp="1"/>
          </p:cNvGraphicFramePr>
          <p:nvPr>
            <p:extLst>
              <p:ext uri="{D42A27DB-BD31-4B8C-83A1-F6EECF244321}">
                <p14:modId xmlns:p14="http://schemas.microsoft.com/office/powerpoint/2010/main" val="441673594"/>
              </p:ext>
            </p:extLst>
          </p:nvPr>
        </p:nvGraphicFramePr>
        <p:xfrm>
          <a:off x="197964" y="862397"/>
          <a:ext cx="10982226" cy="5977555"/>
        </p:xfrm>
        <a:graphic>
          <a:graphicData uri="http://schemas.openxmlformats.org/drawingml/2006/table">
            <a:tbl>
              <a:tblPr firstRow="1" firstCol="1" bandRow="1">
                <a:tableStyleId>{F5AB1C69-6EDB-4FF4-983F-18BD219EF322}</a:tableStyleId>
              </a:tblPr>
              <a:tblGrid>
                <a:gridCol w="2995296">
                  <a:extLst>
                    <a:ext uri="{9D8B030D-6E8A-4147-A177-3AD203B41FA5}">
                      <a16:colId xmlns:a16="http://schemas.microsoft.com/office/drawing/2014/main" val="20000"/>
                    </a:ext>
                  </a:extLst>
                </a:gridCol>
                <a:gridCol w="7986930">
                  <a:extLst>
                    <a:ext uri="{9D8B030D-6E8A-4147-A177-3AD203B41FA5}">
                      <a16:colId xmlns:a16="http://schemas.microsoft.com/office/drawing/2014/main" val="20001"/>
                    </a:ext>
                  </a:extLst>
                </a:gridCol>
              </a:tblGrid>
              <a:tr h="526484">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ct val="0"/>
                        </a:spcAft>
                        <a:buClrTx/>
                        <a:buSzTx/>
                        <a:buFontTx/>
                        <a:buNone/>
                        <a:tabLst/>
                      </a:pPr>
                      <a:r>
                        <a:rPr kumimoji="0" lang="en-US" altLang="en-US" sz="1700" u="none" strike="noStrike" cap="none" normalizeH="0" baseline="0" dirty="0">
                          <a:ln>
                            <a:noFill/>
                          </a:ln>
                          <a:effectLst/>
                          <a:latin typeface="Helvetica" panose="020B0604020202020204" pitchFamily="34" charset="0"/>
                          <a:cs typeface="Helvetica" panose="020B0604020202020204" pitchFamily="34" charset="0"/>
                        </a:rPr>
                        <a:t>RE-AIM Dimension</a:t>
                      </a:r>
                      <a:endParaRPr kumimoji="0" lang="en-US" altLang="en-US" sz="1700" b="1" i="0" u="none" strike="noStrike" cap="none" normalizeH="0" baseline="0" dirty="0">
                        <a:ln>
                          <a:noFill/>
                        </a:ln>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u="none" strike="noStrike" cap="none" normalizeH="0" baseline="0" dirty="0">
                          <a:ln>
                            <a:noFill/>
                          </a:ln>
                          <a:effectLst/>
                          <a:latin typeface="Helvetica" panose="020B0604020202020204" pitchFamily="34" charset="0"/>
                          <a:cs typeface="Helvetica" panose="020B0604020202020204" pitchFamily="34" charset="0"/>
                        </a:rPr>
                        <a:t>Key Pragmatic Priorities to Consider and Answer</a:t>
                      </a:r>
                      <a:endParaRPr kumimoji="0" lang="en-US" altLang="en-US" sz="1700" b="1" i="0" u="none" strike="noStrike" cap="none" normalizeH="0" baseline="0" dirty="0">
                        <a:ln>
                          <a:noFill/>
                        </a:ln>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txBody>
                  <a:tcPr marL="51433" marR="51433" marT="0" marB="0" anchor="ctr" horzOverflow="overflow"/>
                </a:tc>
                <a:extLst>
                  <a:ext uri="{0D108BD9-81ED-4DB2-BD59-A6C34878D82A}">
                    <a16:rowId xmlns:a16="http://schemas.microsoft.com/office/drawing/2014/main" val="10000"/>
                  </a:ext>
                </a:extLst>
              </a:tr>
              <a:tr h="941386">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b="1" u="none" strike="noStrike" kern="1200" cap="none" normalizeH="0" baseline="0" dirty="0">
                          <a:ln>
                            <a:noFill/>
                          </a:ln>
                          <a:solidFill>
                            <a:schemeClr val="tx1">
                              <a:lumMod val="75000"/>
                              <a:lumOff val="25000"/>
                            </a:schemeClr>
                          </a:solidFill>
                          <a:effectLst/>
                          <a:latin typeface="Helvetica" panose="020B0604020202020204" pitchFamily="34" charset="0"/>
                          <a:ea typeface="+mn-ea"/>
                          <a:cs typeface="Helvetica" panose="020B0604020202020204" pitchFamily="34" charset="0"/>
                        </a:rPr>
                        <a:t>Reach</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b="0" u="none" strike="noStrike" kern="1200" cap="none" normalizeH="0" baseline="0" dirty="0">
                          <a:ln>
                            <a:noFill/>
                          </a:ln>
                          <a:solidFill>
                            <a:schemeClr val="tx1">
                              <a:lumMod val="75000"/>
                              <a:lumOff val="25000"/>
                            </a:schemeClr>
                          </a:solidFill>
                          <a:effectLst/>
                          <a:latin typeface="Helvetica" panose="020B0604020202020204" pitchFamily="34" charset="0"/>
                          <a:ea typeface="+mn-ea"/>
                          <a:cs typeface="Helvetica" panose="020B0604020202020204" pitchFamily="34" charset="0"/>
                        </a:rPr>
                        <a:t>(Individual Level)</a:t>
                      </a: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u="none" strike="noStrike" cap="none" normalizeH="0" baseline="0" dirty="0">
                          <a:ln>
                            <a:noFill/>
                          </a:ln>
                          <a:effectLst/>
                          <a:latin typeface="Helvetica" panose="020B0604020202020204" pitchFamily="34" charset="0"/>
                          <a:cs typeface="Helvetica" panose="020B0604020202020204" pitchFamily="34" charset="0"/>
                        </a:rPr>
                        <a:t>WHO is (was) intended to benefit and who actually participates or is exposed to the ‘program’ or policy?</a:t>
                      </a:r>
                      <a:endParaRPr kumimoji="0" lang="en-US" altLang="en-US" sz="17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51433" marR="51433" marT="0" marB="0" anchor="ctr" horzOverflow="overflow"/>
                </a:tc>
                <a:extLst>
                  <a:ext uri="{0D108BD9-81ED-4DB2-BD59-A6C34878D82A}">
                    <a16:rowId xmlns:a16="http://schemas.microsoft.com/office/drawing/2014/main" val="10001"/>
                  </a:ext>
                </a:extLst>
              </a:tr>
              <a:tr h="1051990">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b="1" u="none" strike="noStrike" kern="1200" cap="none" normalizeH="0" baseline="0" dirty="0">
                          <a:ln>
                            <a:noFill/>
                          </a:ln>
                          <a:solidFill>
                            <a:schemeClr val="tx1">
                              <a:lumMod val="75000"/>
                              <a:lumOff val="25000"/>
                            </a:schemeClr>
                          </a:solidFill>
                          <a:effectLst/>
                          <a:latin typeface="Helvetica" panose="020B0604020202020204" pitchFamily="34" charset="0"/>
                          <a:ea typeface="+mn-ea"/>
                          <a:cs typeface="Helvetica" panose="020B0604020202020204" pitchFamily="34" charset="0"/>
                        </a:rPr>
                        <a:t>Effectiveness</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b="0" u="none" strike="noStrike" kern="1200" cap="none" normalizeH="0" baseline="0" dirty="0">
                          <a:ln>
                            <a:noFill/>
                          </a:ln>
                          <a:solidFill>
                            <a:schemeClr val="tx1">
                              <a:lumMod val="75000"/>
                              <a:lumOff val="25000"/>
                            </a:schemeClr>
                          </a:solidFill>
                          <a:effectLst/>
                          <a:latin typeface="Helvetica" panose="020B0604020202020204" pitchFamily="34" charset="0"/>
                          <a:ea typeface="+mn-ea"/>
                          <a:cs typeface="Helvetica" panose="020B0604020202020204" pitchFamily="34" charset="0"/>
                        </a:rPr>
                        <a:t>(Individual Level)</a:t>
                      </a: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u="none" strike="noStrike" cap="none" normalizeH="0" baseline="0" dirty="0">
                          <a:ln>
                            <a:noFill/>
                          </a:ln>
                          <a:effectLst/>
                          <a:latin typeface="Helvetica" panose="020B0604020202020204" pitchFamily="34" charset="0"/>
                          <a:cs typeface="Helvetica" panose="020B0604020202020204" pitchFamily="34" charset="0"/>
                        </a:rPr>
                        <a:t>WHAT is (was) the most important benefit you are trying to achieve and what is (was) the likelihood of negative outcomes?</a:t>
                      </a:r>
                      <a:endParaRPr kumimoji="0" lang="en-US" altLang="en-US" sz="17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txBody>
                  <a:tcPr marL="51433" marR="51433" marT="0" marB="0" anchor="ctr" horzOverflow="overflow"/>
                </a:tc>
                <a:extLst>
                  <a:ext uri="{0D108BD9-81ED-4DB2-BD59-A6C34878D82A}">
                    <a16:rowId xmlns:a16="http://schemas.microsoft.com/office/drawing/2014/main" val="10002"/>
                  </a:ext>
                </a:extLst>
              </a:tr>
              <a:tr h="1003053">
                <a:tc>
                  <a:txBody>
                    <a:body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b="1" u="none" strike="noStrike" kern="1200" cap="none" normalizeH="0" baseline="0" dirty="0">
                          <a:ln>
                            <a:noFill/>
                          </a:ln>
                          <a:solidFill>
                            <a:schemeClr val="tx1">
                              <a:lumMod val="75000"/>
                              <a:lumOff val="25000"/>
                            </a:schemeClr>
                          </a:solidFill>
                          <a:effectLst/>
                          <a:latin typeface="Helvetica" panose="020B0604020202020204" pitchFamily="34" charset="0"/>
                          <a:ea typeface="+mn-ea"/>
                          <a:cs typeface="Helvetica" panose="020B0604020202020204" pitchFamily="34" charset="0"/>
                        </a:rPr>
                        <a:t>Adoption</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b="0" u="none" strike="noStrike" kern="1200" cap="none" normalizeH="0" baseline="0" dirty="0">
                          <a:ln>
                            <a:noFill/>
                          </a:ln>
                          <a:solidFill>
                            <a:schemeClr val="tx1">
                              <a:lumMod val="75000"/>
                              <a:lumOff val="25000"/>
                            </a:schemeClr>
                          </a:solidFill>
                          <a:effectLst/>
                          <a:latin typeface="Helvetica" panose="020B0604020202020204" pitchFamily="34" charset="0"/>
                          <a:ea typeface="+mn-ea"/>
                          <a:cs typeface="Helvetica" panose="020B0604020202020204" pitchFamily="34" charset="0"/>
                        </a:rPr>
                        <a:t>(Setting Levels)</a:t>
                      </a:r>
                    </a:p>
                  </a:txBody>
                  <a:tcPr marL="51433" marR="51433" marT="0" marB="0" anchor="ct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1700" u="none" strike="noStrike" cap="none" normalizeH="0" baseline="0" dirty="0">
                          <a:ln>
                            <a:noFill/>
                          </a:ln>
                          <a:effectLst/>
                          <a:latin typeface="Helvetica" panose="020B0604020202020204" pitchFamily="34" charset="0"/>
                          <a:cs typeface="Helvetica" panose="020B0604020202020204" pitchFamily="34" charset="0"/>
                        </a:rPr>
                        <a:t>WHERE is (was) the program or policy applied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1700" u="none" strike="noStrike" cap="none" normalizeH="0" baseline="0" dirty="0">
                          <a:ln>
                            <a:noFill/>
                          </a:ln>
                          <a:effectLst/>
                          <a:latin typeface="Helvetica" panose="020B0604020202020204" pitchFamily="34" charset="0"/>
                          <a:cs typeface="Helvetica" panose="020B0604020202020204" pitchFamily="34" charset="0"/>
                        </a:rPr>
                        <a:t>WHO applied it?</a:t>
                      </a:r>
                      <a:endParaRPr kumimoji="0" lang="en-US" altLang="en-US" sz="17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51433" marR="51433" marT="0" marB="0" anchor="ctr" horzOverflow="overflow"/>
                </a:tc>
                <a:extLst>
                  <a:ext uri="{0D108BD9-81ED-4DB2-BD59-A6C34878D82A}">
                    <a16:rowId xmlns:a16="http://schemas.microsoft.com/office/drawing/2014/main" val="10003"/>
                  </a:ext>
                </a:extLst>
              </a:tr>
              <a:tr h="1402652">
                <a:tc>
                  <a:txBody>
                    <a:bodyPr/>
                    <a:lstStyle>
                      <a:lvl1pPr marL="171450">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b="1" u="none" strike="noStrike" kern="1200" cap="none" normalizeH="0" baseline="0" dirty="0">
                          <a:ln>
                            <a:noFill/>
                          </a:ln>
                          <a:solidFill>
                            <a:schemeClr val="tx1">
                              <a:lumMod val="75000"/>
                              <a:lumOff val="25000"/>
                            </a:schemeClr>
                          </a:solidFill>
                          <a:effectLst/>
                          <a:latin typeface="Helvetica" panose="020B0604020202020204" pitchFamily="34" charset="0"/>
                          <a:ea typeface="+mn-ea"/>
                          <a:cs typeface="Helvetica" panose="020B0604020202020204" pitchFamily="34" charset="0"/>
                        </a:rPr>
                        <a:t>Implementation</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b="0" u="none" strike="noStrike" kern="1200" cap="none" normalizeH="0" baseline="0" dirty="0">
                          <a:ln>
                            <a:noFill/>
                          </a:ln>
                          <a:solidFill>
                            <a:schemeClr val="tx1">
                              <a:lumMod val="75000"/>
                              <a:lumOff val="25000"/>
                            </a:schemeClr>
                          </a:solidFill>
                          <a:effectLst/>
                          <a:latin typeface="Helvetica" panose="020B0604020202020204" pitchFamily="34" charset="0"/>
                          <a:ea typeface="+mn-ea"/>
                          <a:cs typeface="Helvetica" panose="020B0604020202020204" pitchFamily="34" charset="0"/>
                        </a:rPr>
                        <a:t>(Setting Levels)</a:t>
                      </a: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700" u="none" strike="noStrike" cap="none" normalizeH="0" baseline="0" dirty="0">
                          <a:ln>
                            <a:noFill/>
                          </a:ln>
                          <a:effectLst/>
                          <a:latin typeface="Helvetica" panose="020B0604020202020204" pitchFamily="34" charset="0"/>
                          <a:cs typeface="Helvetica" panose="020B0604020202020204" pitchFamily="34" charset="0"/>
                        </a:rPr>
                        <a:t>HOW consistently is (was) the program or policy delivered?</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700" b="1" u="none" strike="noStrike" cap="none" normalizeH="0" baseline="0" dirty="0">
                          <a:ln>
                            <a:noFill/>
                          </a:ln>
                          <a:effectLst/>
                          <a:latin typeface="Helvetica" panose="020B0604020202020204" pitchFamily="34" charset="0"/>
                          <a:cs typeface="Helvetica" panose="020B0604020202020204" pitchFamily="34" charset="0"/>
                        </a:rPr>
                        <a:t>HOW will (was) it be </a:t>
                      </a:r>
                      <a:r>
                        <a:rPr kumimoji="0" lang="en-US" altLang="en-US" sz="1700" b="1" u="sng" strike="noStrike" cap="none" normalizeH="0" baseline="0" dirty="0">
                          <a:ln>
                            <a:noFill/>
                          </a:ln>
                          <a:effectLst/>
                          <a:latin typeface="Helvetica" panose="020B0604020202020204" pitchFamily="34" charset="0"/>
                          <a:cs typeface="Helvetica" panose="020B0604020202020204" pitchFamily="34" charset="0"/>
                        </a:rPr>
                        <a:t>adapted</a:t>
                      </a:r>
                      <a:r>
                        <a:rPr kumimoji="0" lang="en-US" altLang="en-US" sz="1700" b="1" u="none" strike="noStrike" cap="none" normalizeH="0" baseline="0" dirty="0">
                          <a:ln>
                            <a:noFill/>
                          </a:ln>
                          <a:effectLst/>
                          <a:latin typeface="Helvetica" panose="020B0604020202020204" pitchFamily="34" charset="0"/>
                          <a:cs typeface="Helvetica" panose="020B0604020202020204" pitchFamily="34" charset="0"/>
                        </a:rPr>
                        <a:t>?</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700" b="1" u="none" strike="noStrike" cap="none" normalizeH="0" baseline="0" dirty="0">
                          <a:ln>
                            <a:noFill/>
                          </a:ln>
                          <a:effectLst/>
                          <a:latin typeface="Helvetica" panose="020B0604020202020204" pitchFamily="34" charset="0"/>
                          <a:cs typeface="Helvetica" panose="020B0604020202020204" pitchFamily="34" charset="0"/>
                        </a:rPr>
                        <a:t>HOW much will (did) it </a:t>
                      </a:r>
                      <a:r>
                        <a:rPr kumimoji="0" lang="en-US" altLang="en-US" sz="1700" b="1" u="sng" strike="noStrike" cap="none" normalizeH="0" baseline="0" dirty="0">
                          <a:ln>
                            <a:noFill/>
                          </a:ln>
                          <a:effectLst/>
                          <a:latin typeface="Helvetica" panose="020B0604020202020204" pitchFamily="34" charset="0"/>
                          <a:cs typeface="Helvetica" panose="020B0604020202020204" pitchFamily="34" charset="0"/>
                        </a:rPr>
                        <a:t>cost</a:t>
                      </a:r>
                      <a:r>
                        <a:rPr kumimoji="0" lang="en-US" altLang="en-US" sz="1700" b="1" u="none" strike="noStrike" cap="none" normalizeH="0" baseline="0" dirty="0">
                          <a:ln>
                            <a:noFill/>
                          </a:ln>
                          <a:effectLst/>
                          <a:latin typeface="Helvetica" panose="020B0604020202020204" pitchFamily="34" charset="0"/>
                          <a:cs typeface="Helvetica" panose="020B0604020202020204" pitchFamily="34" charset="0"/>
                        </a:rPr>
                        <a:t>?</a:t>
                      </a:r>
                    </a:p>
                    <a:p>
                      <a:pPr marL="0" marR="0" lvl="0" indent="0" algn="l" defTabSz="914400" rtl="0" eaLnBrk="1" fontAlgn="base" latinLnBrk="0" hangingPunct="1">
                        <a:lnSpc>
                          <a:spcPct val="100000"/>
                        </a:lnSpc>
                        <a:spcBef>
                          <a:spcPct val="0"/>
                        </a:spcBef>
                        <a:spcAft>
                          <a:spcPts val="0"/>
                        </a:spcAft>
                        <a:buClrTx/>
                        <a:buSzTx/>
                        <a:buFontTx/>
                        <a:buNone/>
                        <a:tabLst/>
                      </a:pPr>
                      <a:r>
                        <a:rPr kumimoji="0" lang="en-US" altLang="en-US" sz="1700" b="1" u="none" strike="noStrike" cap="none" normalizeH="0" baseline="0" dirty="0">
                          <a:ln>
                            <a:noFill/>
                          </a:ln>
                          <a:effectLst/>
                          <a:latin typeface="Helvetica" panose="020B0604020202020204" pitchFamily="34" charset="0"/>
                          <a:cs typeface="Helvetica" panose="020B0604020202020204" pitchFamily="34" charset="0"/>
                        </a:rPr>
                        <a:t>WHY will (did) the results come about?</a:t>
                      </a:r>
                      <a:endParaRPr kumimoji="0" lang="en-US" altLang="en-US" sz="1700" b="1"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51433" marR="51433" marT="0" marB="0" anchor="ctr" horzOverflow="overflow"/>
                </a:tc>
                <a:extLst>
                  <a:ext uri="{0D108BD9-81ED-4DB2-BD59-A6C34878D82A}">
                    <a16:rowId xmlns:a16="http://schemas.microsoft.com/office/drawing/2014/main" val="10004"/>
                  </a:ext>
                </a:extLst>
              </a:tr>
              <a:tr h="1051990">
                <a:tc>
                  <a:txBody>
                    <a:bodyPr/>
                    <a:lstStyle>
                      <a:lvl1pPr marL="119063">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b="1" u="none" strike="noStrike" kern="1200" cap="none" normalizeH="0" baseline="0" dirty="0">
                          <a:ln>
                            <a:noFill/>
                          </a:ln>
                          <a:solidFill>
                            <a:schemeClr val="tx1">
                              <a:lumMod val="75000"/>
                              <a:lumOff val="25000"/>
                            </a:schemeClr>
                          </a:solidFill>
                          <a:effectLst/>
                          <a:latin typeface="Helvetica" panose="020B0604020202020204" pitchFamily="34" charset="0"/>
                          <a:ea typeface="+mn-ea"/>
                          <a:cs typeface="Helvetica" panose="020B0604020202020204" pitchFamily="34" charset="0"/>
                        </a:rPr>
                        <a:t>Maintenance</a:t>
                      </a:r>
                    </a:p>
                    <a:p>
                      <a:pPr marL="17145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b="0" u="none" strike="noStrike" kern="1200" cap="none" normalizeH="0" baseline="0" dirty="0">
                          <a:ln>
                            <a:noFill/>
                          </a:ln>
                          <a:solidFill>
                            <a:schemeClr val="tx1">
                              <a:lumMod val="75000"/>
                              <a:lumOff val="25000"/>
                            </a:schemeClr>
                          </a:solidFill>
                          <a:effectLst/>
                          <a:latin typeface="Helvetica" panose="020B0604020202020204" pitchFamily="34" charset="0"/>
                          <a:ea typeface="+mn-ea"/>
                          <a:cs typeface="Helvetica" panose="020B0604020202020204" pitchFamily="34" charset="0"/>
                        </a:rPr>
                        <a:t>(Individual and Setting Levels)</a:t>
                      </a:r>
                    </a:p>
                  </a:txBody>
                  <a:tcPr marL="51433" marR="51433" marT="0" marB="0" anchor="ctr" horzOverflow="overflow"/>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en-US" altLang="en-US" sz="1700" u="none" strike="noStrike" cap="none" normalizeH="0" baseline="0" dirty="0">
                          <a:ln>
                            <a:noFill/>
                          </a:ln>
                          <a:effectLst/>
                          <a:latin typeface="Helvetica" panose="020B0604020202020204" pitchFamily="34" charset="0"/>
                          <a:cs typeface="Helvetica" panose="020B0604020202020204" pitchFamily="34" charset="0"/>
                        </a:rPr>
                        <a:t>WHEN will (was) the program become operational; how long will (was) it be sustained (setting level); and how long are the results sustained (individual level)?</a:t>
                      </a:r>
                      <a:endParaRPr kumimoji="0" lang="en-US" altLang="en-US" sz="1700" b="0" i="0" u="none" strike="noStrike" cap="none" normalizeH="0" baseline="0" dirty="0">
                        <a:ln>
                          <a:noFill/>
                        </a:ln>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51433" marR="51433" marT="0" marB="0" anchor="ctr" horzOverflow="overflow"/>
                </a:tc>
                <a:extLst>
                  <a:ext uri="{0D108BD9-81ED-4DB2-BD59-A6C34878D82A}">
                    <a16:rowId xmlns:a16="http://schemas.microsoft.com/office/drawing/2014/main" val="10005"/>
                  </a:ext>
                </a:extLst>
              </a:tr>
            </a:tbl>
          </a:graphicData>
        </a:graphic>
      </p:graphicFrame>
      <p:sp>
        <p:nvSpPr>
          <p:cNvPr id="61461" name="TextBox 2">
            <a:extLst>
              <a:ext uri="{FF2B5EF4-FFF2-40B4-BE49-F238E27FC236}">
                <a16:creationId xmlns:a16="http://schemas.microsoft.com/office/drawing/2014/main" id="{24854689-06F1-1143-B52B-8050BA055CD3}"/>
              </a:ext>
            </a:extLst>
          </p:cNvPr>
          <p:cNvSpPr txBox="1">
            <a:spLocks noChangeArrowheads="1"/>
          </p:cNvSpPr>
          <p:nvPr/>
        </p:nvSpPr>
        <p:spPr bwMode="auto">
          <a:xfrm>
            <a:off x="401114" y="-119057"/>
            <a:ext cx="9465691" cy="1089529"/>
          </a:xfrm>
          <a:prstGeom prst="rect">
            <a:avLst/>
          </a:prstGeom>
        </p:spPr>
        <p:txBody>
          <a:bodyPr vert="horz" wrap="square" lIns="91440" tIns="45720" rIns="91440" bIns="45720" numCol="1" rtlCol="0" anchor="ctr" anchorCtr="0" compatLnSpc="1">
            <a:prstTxWarp prst="textNoShape">
              <a:avLst/>
            </a:prstTxWarp>
            <a:noAutofit/>
          </a:bodyPr>
          <a:lstStyle>
            <a:defPPr>
              <a:defRPr lang="en-US"/>
            </a:defPPr>
            <a:lvl1pPr defTabSz="685800">
              <a:lnSpc>
                <a:spcPct val="90000"/>
              </a:lnSpc>
              <a:spcBef>
                <a:spcPct val="0"/>
              </a:spcBef>
              <a:buNone/>
              <a:defRPr sz="3600" spc="-5">
                <a:solidFill>
                  <a:schemeClr val="accent1"/>
                </a:solidFill>
                <a:latin typeface="+mj-lt"/>
                <a:ea typeface="+mj-ea"/>
                <a:cs typeface="Arial" charset="0"/>
              </a:defRPr>
            </a:lvl1pPr>
          </a:lstStyle>
          <a:p>
            <a:r>
              <a:rPr lang="en-US" altLang="en-US" b="1" dirty="0">
                <a:solidFill>
                  <a:schemeClr val="tx1"/>
                </a:solidFill>
                <a:latin typeface="Helvetica" panose="020B0604020202020204" pitchFamily="34" charset="0"/>
                <a:cs typeface="Helvetica" panose="020B0604020202020204" pitchFamily="34" charset="0"/>
              </a:rPr>
              <a:t> </a:t>
            </a:r>
            <a:r>
              <a:rPr lang="en-US" altLang="en-US" sz="3200" b="1" dirty="0">
                <a:solidFill>
                  <a:schemeClr val="tx1"/>
                </a:solidFill>
                <a:latin typeface="Helvetica" panose="020B0604020202020204" pitchFamily="34" charset="0"/>
                <a:cs typeface="Helvetica" panose="020B0604020202020204" pitchFamily="34" charset="0"/>
              </a:rPr>
              <a:t>Pragmatic Use of RE-AIM – What is Feasible?</a:t>
            </a:r>
          </a:p>
        </p:txBody>
      </p:sp>
      <p:sp>
        <p:nvSpPr>
          <p:cNvPr id="3" name="TextBox 2">
            <a:extLst>
              <a:ext uri="{FF2B5EF4-FFF2-40B4-BE49-F238E27FC236}">
                <a16:creationId xmlns:a16="http://schemas.microsoft.com/office/drawing/2014/main" id="{6A08D5AE-FC60-3449-A9AA-50D2E45C02EF}"/>
              </a:ext>
            </a:extLst>
          </p:cNvPr>
          <p:cNvSpPr txBox="1"/>
          <p:nvPr/>
        </p:nvSpPr>
        <p:spPr>
          <a:xfrm rot="5400000">
            <a:off x="8550896" y="3357921"/>
            <a:ext cx="6172202" cy="307777"/>
          </a:xfrm>
          <a:prstGeom prst="rect">
            <a:avLst/>
          </a:prstGeom>
          <a:noFill/>
        </p:spPr>
        <p:txBody>
          <a:bodyPr wrap="square" rtlCol="0">
            <a:spAutoFit/>
          </a:bodyPr>
          <a:lstStyle/>
          <a:p>
            <a:r>
              <a:rPr lang="en-US" sz="1400" dirty="0">
                <a:latin typeface="Helvetica" panose="020B0604020202020204" pitchFamily="34" charset="0"/>
                <a:cs typeface="Helvetica" panose="020B0604020202020204" pitchFamily="34" charset="0"/>
              </a:rPr>
              <a:t>Glasgow RE &amp; </a:t>
            </a:r>
            <a:r>
              <a:rPr lang="en-US" sz="1400" dirty="0" err="1">
                <a:latin typeface="Helvetica" panose="020B0604020202020204" pitchFamily="34" charset="0"/>
                <a:cs typeface="Helvetica" panose="020B0604020202020204" pitchFamily="34" charset="0"/>
              </a:rPr>
              <a:t>Estabrooks</a:t>
            </a:r>
            <a:r>
              <a:rPr lang="en-US" sz="1400" dirty="0">
                <a:latin typeface="Helvetica" panose="020B0604020202020204" pitchFamily="34" charset="0"/>
                <a:cs typeface="Helvetica" panose="020B0604020202020204" pitchFamily="34" charset="0"/>
              </a:rPr>
              <a:t>, P. </a:t>
            </a:r>
            <a:r>
              <a:rPr lang="en-US" sz="1400" i="1" dirty="0">
                <a:latin typeface="Helvetica" panose="020B0604020202020204" pitchFamily="34" charset="0"/>
                <a:cs typeface="Helvetica" panose="020B0604020202020204" pitchFamily="34" charset="0"/>
              </a:rPr>
              <a:t>Preventing Chronic Disease</a:t>
            </a:r>
            <a:r>
              <a:rPr lang="en-US" sz="1400" dirty="0">
                <a:latin typeface="Helvetica" panose="020B0604020202020204" pitchFamily="34" charset="0"/>
                <a:cs typeface="Helvetica" panose="020B0604020202020204" pitchFamily="34" charset="0"/>
              </a:rPr>
              <a:t>, 2018; 15: E02</a:t>
            </a:r>
          </a:p>
        </p:txBody>
      </p:sp>
      <p:sp>
        <p:nvSpPr>
          <p:cNvPr id="5" name="Rectangle 4">
            <a:extLst>
              <a:ext uri="{FF2B5EF4-FFF2-40B4-BE49-F238E27FC236}">
                <a16:creationId xmlns:a16="http://schemas.microsoft.com/office/drawing/2014/main" id="{0B2115DE-B754-4E4C-B085-EBD08C334A1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221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EBEEE524-ED19-4E33-8B0F-EC7E31014793}"/>
              </a:ext>
            </a:extLst>
          </p:cNvPr>
          <p:cNvSpPr>
            <a:spLocks noGrp="1"/>
          </p:cNvSpPr>
          <p:nvPr>
            <p:ph type="title"/>
          </p:nvPr>
        </p:nvSpPr>
        <p:spPr>
          <a:xfrm>
            <a:off x="564823" y="9394"/>
            <a:ext cx="10515600" cy="1325563"/>
          </a:xfrm>
        </p:spPr>
        <p:txBody>
          <a:bodyPr>
            <a:normAutofit/>
          </a:bodyPr>
          <a:lstStyle/>
          <a:p>
            <a:r>
              <a:rPr lang="en-US" sz="4000" b="1" dirty="0">
                <a:latin typeface="Helvetica" panose="020B0604020202020204" pitchFamily="34" charset="0"/>
                <a:cs typeface="Helvetica" panose="020B0604020202020204" pitchFamily="34" charset="0"/>
              </a:rPr>
              <a:t>Some Remedies and Key Terms</a:t>
            </a:r>
          </a:p>
        </p:txBody>
      </p:sp>
      <p:sp>
        <p:nvSpPr>
          <p:cNvPr id="11" name="Content Placeholder 2">
            <a:extLst>
              <a:ext uri="{FF2B5EF4-FFF2-40B4-BE49-F238E27FC236}">
                <a16:creationId xmlns:a16="http://schemas.microsoft.com/office/drawing/2014/main" id="{D6B1EF8B-9AAD-472B-81E3-0B3AA285909E}"/>
              </a:ext>
            </a:extLst>
          </p:cNvPr>
          <p:cNvSpPr txBox="1">
            <a:spLocks/>
          </p:cNvSpPr>
          <p:nvPr/>
        </p:nvSpPr>
        <p:spPr>
          <a:xfrm>
            <a:off x="757813" y="1253331"/>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Helvetica" panose="020B0604020202020204" pitchFamily="34" charset="0"/>
                <a:cs typeface="Helvetica" panose="020B0604020202020204" pitchFamily="34" charset="0"/>
              </a:rPr>
              <a:t>Implementation science </a:t>
            </a:r>
            <a:r>
              <a:rPr lang="en-US" sz="2400" dirty="0">
                <a:latin typeface="Helvetica" panose="020B0604020202020204" pitchFamily="34" charset="0"/>
                <a:cs typeface="Helvetica" panose="020B0604020202020204" pitchFamily="34" charset="0"/>
              </a:rPr>
              <a:t>is the study of methods to promote the </a:t>
            </a:r>
            <a:r>
              <a:rPr lang="en-US" sz="2400" u="sng" dirty="0">
                <a:latin typeface="Helvetica" panose="020B0604020202020204" pitchFamily="34" charset="0"/>
                <a:cs typeface="Helvetica" panose="020B0604020202020204" pitchFamily="34" charset="0"/>
              </a:rPr>
              <a:t>integration of research findings and evidence</a:t>
            </a:r>
            <a:r>
              <a:rPr lang="en-US" sz="2400" dirty="0">
                <a:latin typeface="Helvetica" panose="020B0604020202020204" pitchFamily="34" charset="0"/>
                <a:cs typeface="Helvetica" panose="020B0604020202020204" pitchFamily="34" charset="0"/>
              </a:rPr>
              <a:t> into healthcare policy and practice.</a:t>
            </a:r>
          </a:p>
          <a:p>
            <a:r>
              <a:rPr lang="en-US" sz="2400" b="1" dirty="0">
                <a:latin typeface="Helvetica" panose="020B0604020202020204" pitchFamily="34" charset="0"/>
                <a:cs typeface="Helvetica" panose="020B0604020202020204" pitchFamily="34" charset="0"/>
              </a:rPr>
              <a:t>Dissemination research</a:t>
            </a:r>
            <a:r>
              <a:rPr lang="en-US" sz="2400" dirty="0">
                <a:latin typeface="Helvetica" panose="020B0604020202020204" pitchFamily="34" charset="0"/>
                <a:cs typeface="Helvetica" panose="020B0604020202020204" pitchFamily="34" charset="0"/>
              </a:rPr>
              <a:t> is the scientific study of </a:t>
            </a:r>
            <a:r>
              <a:rPr lang="en-US" sz="2400" u="sng" dirty="0">
                <a:latin typeface="Helvetica" panose="020B0604020202020204" pitchFamily="34" charset="0"/>
                <a:cs typeface="Helvetica" panose="020B0604020202020204" pitchFamily="34" charset="0"/>
              </a:rPr>
              <a:t>targeted distribution of information and intervention materials</a:t>
            </a:r>
            <a:r>
              <a:rPr lang="en-US" sz="2400" dirty="0">
                <a:latin typeface="Helvetica" panose="020B0604020202020204" pitchFamily="34" charset="0"/>
                <a:cs typeface="Helvetica" panose="020B0604020202020204" pitchFamily="34" charset="0"/>
              </a:rPr>
              <a:t> to a specific public health or clinical practice audience. The intent is to understand how best to spread and sustain knowledge and the associated evidence-based interventions.</a:t>
            </a:r>
          </a:p>
          <a:p>
            <a:r>
              <a:rPr lang="en-US" sz="2400" b="1" dirty="0">
                <a:latin typeface="Helvetica" panose="020B0604020202020204" pitchFamily="34" charset="0"/>
                <a:cs typeface="Helvetica" panose="020B0604020202020204" pitchFamily="34" charset="0"/>
              </a:rPr>
              <a:t>Implementation research </a:t>
            </a:r>
            <a:r>
              <a:rPr lang="en-US" sz="2400" dirty="0">
                <a:latin typeface="Helvetica" panose="020B0604020202020204" pitchFamily="34" charset="0"/>
                <a:cs typeface="Helvetica" panose="020B0604020202020204" pitchFamily="34" charset="0"/>
              </a:rPr>
              <a:t>is the scientific study of the </a:t>
            </a:r>
            <a:r>
              <a:rPr lang="en-US" sz="2400" u="sng" dirty="0">
                <a:latin typeface="Helvetica" panose="020B0604020202020204" pitchFamily="34" charset="0"/>
                <a:cs typeface="Helvetica" panose="020B0604020202020204" pitchFamily="34" charset="0"/>
              </a:rPr>
              <a:t>use of strategies to adopt and integrate</a:t>
            </a:r>
            <a:r>
              <a:rPr lang="en-US" sz="2400" dirty="0">
                <a:latin typeface="Helvetica" panose="020B0604020202020204" pitchFamily="34" charset="0"/>
                <a:cs typeface="Helvetica" panose="020B0604020202020204" pitchFamily="34" charset="0"/>
              </a:rPr>
              <a:t> evidence-based health interventions into clinical and community settings to improve patient outcomes and benefit population health.</a:t>
            </a:r>
          </a:p>
          <a:p>
            <a:r>
              <a:rPr lang="en-US" sz="2400" b="1" dirty="0">
                <a:latin typeface="Helvetica" panose="020B0604020202020204" pitchFamily="34" charset="0"/>
                <a:cs typeface="Helvetica" panose="020B0604020202020204" pitchFamily="34" charset="0"/>
              </a:rPr>
              <a:t>Pragmatic research </a:t>
            </a:r>
            <a:r>
              <a:rPr lang="en-US" sz="2400" dirty="0">
                <a:latin typeface="Helvetica" panose="020B0604020202020204" pitchFamily="34" charset="0"/>
                <a:cs typeface="Helvetica" panose="020B0604020202020204" pitchFamily="34" charset="0"/>
              </a:rPr>
              <a:t>is the use of </a:t>
            </a:r>
            <a:r>
              <a:rPr lang="en-US" sz="2400" u="sng" dirty="0">
                <a:latin typeface="Helvetica" panose="020B0604020202020204" pitchFamily="34" charset="0"/>
                <a:cs typeface="Helvetica" panose="020B0604020202020204" pitchFamily="34" charset="0"/>
              </a:rPr>
              <a:t>real-world tests</a:t>
            </a:r>
            <a:r>
              <a:rPr lang="en-US" sz="2400" dirty="0">
                <a:latin typeface="Helvetica" panose="020B0604020202020204" pitchFamily="34" charset="0"/>
                <a:cs typeface="Helvetica" panose="020B0604020202020204" pitchFamily="34" charset="0"/>
              </a:rPr>
              <a:t> in real-world populations and situations.</a:t>
            </a:r>
          </a:p>
          <a:p>
            <a:pPr marL="0" indent="0">
              <a:buNone/>
            </a:pPr>
            <a:endParaRPr lang="en-US" sz="1600" dirty="0">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5453E91E-E3BF-4E7C-922A-81B645E66EC6}"/>
              </a:ext>
            </a:extLst>
          </p:cNvPr>
          <p:cNvSpPr txBox="1"/>
          <p:nvPr/>
        </p:nvSpPr>
        <p:spPr>
          <a:xfrm>
            <a:off x="1556734" y="6188140"/>
            <a:ext cx="8917757" cy="338554"/>
          </a:xfrm>
          <a:prstGeom prst="rect">
            <a:avLst/>
          </a:prstGeom>
          <a:noFill/>
        </p:spPr>
        <p:txBody>
          <a:bodyPr wrap="square">
            <a:spAutoFit/>
          </a:bodyPr>
          <a:lstStyle/>
          <a:p>
            <a:r>
              <a:rPr lang="en-US" sz="1600" dirty="0">
                <a:latin typeface="Helvetica" panose="020B0604020202020204" pitchFamily="34" charset="0"/>
                <a:cs typeface="Helvetica" panose="020B0604020202020204" pitchFamily="34" charset="0"/>
              </a:rPr>
              <a:t>Brownson, Colditz &amp; Proctor. Dissemination and Implementation Research in Health 2018</a:t>
            </a:r>
          </a:p>
        </p:txBody>
      </p:sp>
    </p:spTree>
    <p:extLst>
      <p:ext uri="{BB962C8B-B14F-4D97-AF65-F5344CB8AC3E}">
        <p14:creationId xmlns:p14="http://schemas.microsoft.com/office/powerpoint/2010/main" val="621195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480C5-DCAC-8345-96EB-9CFAE062BDD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74291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04670C-E670-CE47-9545-E6736381DE22}"/>
              </a:ext>
            </a:extLst>
          </p:cNvPr>
          <p:cNvPicPr>
            <a:picLocks noChangeAspect="1"/>
          </p:cNvPicPr>
          <p:nvPr/>
        </p:nvPicPr>
        <p:blipFill rotWithShape="1">
          <a:blip r:embed="rId2" cstate="email">
            <a:alphaModFix/>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66261"/>
            <a:ext cx="12191999" cy="6950765"/>
          </a:xfrm>
          <a:prstGeom prst="rect">
            <a:avLst/>
          </a:prstGeom>
        </p:spPr>
      </p:pic>
      <p:sp>
        <p:nvSpPr>
          <p:cNvPr id="14" name="Rectangle 13">
            <a:extLst>
              <a:ext uri="{FF2B5EF4-FFF2-40B4-BE49-F238E27FC236}">
                <a16:creationId xmlns:a16="http://schemas.microsoft.com/office/drawing/2014/main" id="{65F7BDD8-8641-8841-9B92-E853C2D4F027}"/>
              </a:ext>
            </a:extLst>
          </p:cNvPr>
          <p:cNvSpPr/>
          <p:nvPr/>
        </p:nvSpPr>
        <p:spPr>
          <a:xfrm>
            <a:off x="1" y="2025525"/>
            <a:ext cx="7858584" cy="894007"/>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2B4D204A-4FCA-0344-A580-1895CAC5DF14}"/>
              </a:ext>
            </a:extLst>
          </p:cNvPr>
          <p:cNvSpPr txBox="1">
            <a:spLocks/>
          </p:cNvSpPr>
          <p:nvPr/>
        </p:nvSpPr>
        <p:spPr>
          <a:xfrm>
            <a:off x="1457490" y="1929783"/>
            <a:ext cx="9144000" cy="1085490"/>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lumMod val="95000"/>
                  </a:schemeClr>
                </a:solidFill>
                <a:latin typeface="Helvetica" pitchFamily="2" charset="0"/>
              </a:rPr>
              <a:t>THANK YOU</a:t>
            </a:r>
          </a:p>
        </p:txBody>
      </p:sp>
      <p:pic>
        <p:nvPicPr>
          <p:cNvPr id="17" name="Picture 16">
            <a:extLst>
              <a:ext uri="{FF2B5EF4-FFF2-40B4-BE49-F238E27FC236}">
                <a16:creationId xmlns:a16="http://schemas.microsoft.com/office/drawing/2014/main" id="{61BA0C49-94AF-6348-A500-6FFC79924F5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457490" y="1219201"/>
            <a:ext cx="6401094" cy="614841"/>
          </a:xfrm>
          <a:prstGeom prst="rect">
            <a:avLst/>
          </a:prstGeom>
        </p:spPr>
      </p:pic>
    </p:spTree>
    <p:extLst>
      <p:ext uri="{BB962C8B-B14F-4D97-AF65-F5344CB8AC3E}">
        <p14:creationId xmlns:p14="http://schemas.microsoft.com/office/powerpoint/2010/main" val="177970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Title 1"/>
          <p:cNvSpPr>
            <a:spLocks noGrp="1"/>
          </p:cNvSpPr>
          <p:nvPr>
            <p:ph type="title"/>
          </p:nvPr>
        </p:nvSpPr>
        <p:spPr>
          <a:xfrm>
            <a:off x="464655" y="366417"/>
            <a:ext cx="9783139" cy="709612"/>
          </a:xfrm>
        </p:spPr>
        <p:txBody>
          <a:bodyPr>
            <a:noAutofit/>
          </a:bodyPr>
          <a:lstStyle/>
          <a:p>
            <a:pPr>
              <a:defRPr/>
            </a:pPr>
            <a:r>
              <a:rPr lang="en-US" b="1" dirty="0">
                <a:latin typeface="Helvetica" panose="020B0604020202020204" pitchFamily="34" charset="0"/>
                <a:cs typeface="Helvetica" panose="020B0604020202020204" pitchFamily="34" charset="0"/>
              </a:rPr>
              <a:t>A Big Tent of Terms (and ovals)</a:t>
            </a:r>
          </a:p>
        </p:txBody>
      </p:sp>
      <p:sp>
        <p:nvSpPr>
          <p:cNvPr id="10" name="TextBox 9"/>
          <p:cNvSpPr txBox="1"/>
          <p:nvPr/>
        </p:nvSpPr>
        <p:spPr>
          <a:xfrm>
            <a:off x="8870326" y="2758610"/>
            <a:ext cx="2093156" cy="769441"/>
          </a:xfrm>
          <a:prstGeom prst="rect">
            <a:avLst/>
          </a:prstGeom>
          <a:noFill/>
        </p:spPr>
        <p:txBody>
          <a:bodyPr wrap="square" rtlCol="0">
            <a:spAutoFit/>
          </a:bodyPr>
          <a:lstStyle/>
          <a:p>
            <a:r>
              <a:rPr lang="en-US" sz="2200" b="1" dirty="0">
                <a:solidFill>
                  <a:schemeClr val="bg1"/>
                </a:solidFill>
                <a:latin typeface="Arial" panose="020B0604020202020204" pitchFamily="34" charset="0"/>
                <a:cs typeface="Arial" panose="020B0604020202020204" pitchFamily="34" charset="0"/>
              </a:rPr>
              <a:t>Pragmatic Research</a:t>
            </a:r>
          </a:p>
        </p:txBody>
      </p:sp>
      <p:sp>
        <p:nvSpPr>
          <p:cNvPr id="12" name="TextBox 11">
            <a:extLst>
              <a:ext uri="{FF2B5EF4-FFF2-40B4-BE49-F238E27FC236}">
                <a16:creationId xmlns:a16="http://schemas.microsoft.com/office/drawing/2014/main" id="{40BA726B-9E3E-6A48-9427-71DCCC4355D4}"/>
              </a:ext>
            </a:extLst>
          </p:cNvPr>
          <p:cNvSpPr txBox="1"/>
          <p:nvPr/>
        </p:nvSpPr>
        <p:spPr>
          <a:xfrm rot="5400000">
            <a:off x="8691671" y="3929180"/>
            <a:ext cx="4838510" cy="646331"/>
          </a:xfrm>
          <a:prstGeom prst="rect">
            <a:avLst/>
          </a:prstGeom>
          <a:noFill/>
        </p:spPr>
        <p:txBody>
          <a:bodyPr wrap="square" rtlCol="0">
            <a:spAutoFit/>
          </a:bodyPr>
          <a:lstStyle/>
          <a:p>
            <a:r>
              <a:rPr lang="en-US" dirty="0"/>
              <a:t>Adapted from Mitchell S, Chambers, D. </a:t>
            </a:r>
            <a:r>
              <a:rPr lang="en-US" dirty="0">
                <a:hlinkClick r:id="rId3"/>
              </a:rPr>
              <a:t>https://doi.org/10.1200/JOP</a:t>
            </a:r>
            <a:r>
              <a:rPr lang="en-US" dirty="0"/>
              <a:t>. 2017.024729.</a:t>
            </a:r>
          </a:p>
        </p:txBody>
      </p:sp>
      <p:sp>
        <p:nvSpPr>
          <p:cNvPr id="16" name="Rectangle 15">
            <a:extLst>
              <a:ext uri="{FF2B5EF4-FFF2-40B4-BE49-F238E27FC236}">
                <a16:creationId xmlns:a16="http://schemas.microsoft.com/office/drawing/2014/main" id="{5CEF5DC0-6F3A-4785-A3F7-B189904EC2DC}"/>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Classroom">
            <a:extLst>
              <a:ext uri="{FF2B5EF4-FFF2-40B4-BE49-F238E27FC236}">
                <a16:creationId xmlns:a16="http://schemas.microsoft.com/office/drawing/2014/main" id="{E706D41D-118C-41C9-9D51-810B0928E6F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10913" y="6282357"/>
            <a:ext cx="498638" cy="498638"/>
          </a:xfrm>
          <a:prstGeom prst="rect">
            <a:avLst/>
          </a:prstGeom>
        </p:spPr>
      </p:pic>
      <p:pic>
        <p:nvPicPr>
          <p:cNvPr id="4" name="Picture 3">
            <a:extLst>
              <a:ext uri="{FF2B5EF4-FFF2-40B4-BE49-F238E27FC236}">
                <a16:creationId xmlns:a16="http://schemas.microsoft.com/office/drawing/2014/main" id="{8EC2B9C1-B896-4F0B-9228-7A0D8021D089}"/>
              </a:ext>
            </a:extLst>
          </p:cNvPr>
          <p:cNvPicPr>
            <a:picLocks noChangeAspect="1"/>
          </p:cNvPicPr>
          <p:nvPr/>
        </p:nvPicPr>
        <p:blipFill>
          <a:blip r:embed="rId6"/>
          <a:stretch>
            <a:fillRect/>
          </a:stretch>
        </p:blipFill>
        <p:spPr>
          <a:xfrm>
            <a:off x="850500" y="1107424"/>
            <a:ext cx="9848850" cy="5743575"/>
          </a:xfrm>
          <a:prstGeom prst="rect">
            <a:avLst/>
          </a:prstGeom>
        </p:spPr>
      </p:pic>
    </p:spTree>
    <p:extLst>
      <p:ext uri="{BB962C8B-B14F-4D97-AF65-F5344CB8AC3E}">
        <p14:creationId xmlns:p14="http://schemas.microsoft.com/office/powerpoint/2010/main" val="186758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70326" y="2758610"/>
            <a:ext cx="2093156" cy="769441"/>
          </a:xfrm>
          <a:prstGeom prst="rect">
            <a:avLst/>
          </a:prstGeom>
          <a:noFill/>
        </p:spPr>
        <p:txBody>
          <a:bodyPr wrap="square" rtlCol="0">
            <a:spAutoFit/>
          </a:bodyPr>
          <a:lstStyle/>
          <a:p>
            <a:r>
              <a:rPr lang="en-US" sz="2200" b="1" dirty="0">
                <a:solidFill>
                  <a:schemeClr val="bg1"/>
                </a:solidFill>
                <a:latin typeface="Arial" panose="020B0604020202020204" pitchFamily="34" charset="0"/>
                <a:cs typeface="Arial" panose="020B0604020202020204" pitchFamily="34" charset="0"/>
              </a:rPr>
              <a:t>Pragmatic Research</a:t>
            </a:r>
          </a:p>
        </p:txBody>
      </p:sp>
      <p:sp>
        <p:nvSpPr>
          <p:cNvPr id="16" name="Rectangle 15">
            <a:extLst>
              <a:ext uri="{FF2B5EF4-FFF2-40B4-BE49-F238E27FC236}">
                <a16:creationId xmlns:a16="http://schemas.microsoft.com/office/drawing/2014/main" id="{5CEF5DC0-6F3A-4785-A3F7-B189904EC2DC}"/>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634BA0-6996-4A32-8047-68D1EBA54F30}"/>
              </a:ext>
            </a:extLst>
          </p:cNvPr>
          <p:cNvSpPr txBox="1"/>
          <p:nvPr/>
        </p:nvSpPr>
        <p:spPr>
          <a:xfrm>
            <a:off x="666565" y="1603358"/>
            <a:ext cx="11317356"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Select and Use Conceptual Theories, Models, and Frameworks</a:t>
            </a: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Understand (and Address) Context</a:t>
            </a: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Assess (and Guide) Adaptations</a:t>
            </a: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Assess and Address health Equity and Disparities </a:t>
            </a: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Map and Understand the Sequence of Implementation Actions</a:t>
            </a: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Select and Use Implementation Strategies</a:t>
            </a:r>
          </a:p>
          <a:p>
            <a:endParaRPr lang="en-US" sz="2800" dirty="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endParaRPr lang="en-US" sz="2800" dirty="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Where We Are Headed? </a:t>
            </a:r>
          </a:p>
          <a:p>
            <a:pPr marL="914400" lvl="1"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Designing for Sustainability, Dissemination, and Equity</a:t>
            </a:r>
          </a:p>
          <a:p>
            <a:pPr marL="914400" lvl="1" indent="-457200">
              <a:buFont typeface="Arial" panose="020B0604020202020204" pitchFamily="34" charset="0"/>
              <a:buChar char="•"/>
            </a:pPr>
            <a:r>
              <a:rPr lang="en-US" sz="2800" dirty="0">
                <a:latin typeface="Helvetica" panose="020B0604020202020204" pitchFamily="34" charset="0"/>
                <a:cs typeface="Helvetica" panose="020B0604020202020204" pitchFamily="34" charset="0"/>
              </a:rPr>
              <a:t>Pharmacogenetics and Learning Health Systems</a:t>
            </a:r>
          </a:p>
        </p:txBody>
      </p:sp>
      <p:sp>
        <p:nvSpPr>
          <p:cNvPr id="11" name="Title 7">
            <a:extLst>
              <a:ext uri="{FF2B5EF4-FFF2-40B4-BE49-F238E27FC236}">
                <a16:creationId xmlns:a16="http://schemas.microsoft.com/office/drawing/2014/main" id="{6ADDDEAD-E4DD-41C2-9A0F-2899068785C4}"/>
              </a:ext>
            </a:extLst>
          </p:cNvPr>
          <p:cNvSpPr txBox="1">
            <a:spLocks/>
          </p:cNvSpPr>
          <p:nvPr/>
        </p:nvSpPr>
        <p:spPr>
          <a:xfrm>
            <a:off x="530087" y="2"/>
            <a:ext cx="113173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a:latin typeface="Helvetica" panose="020B0604020202020204" pitchFamily="34" charset="0"/>
                <a:cs typeface="Helvetica" panose="020B0604020202020204" pitchFamily="34" charset="0"/>
              </a:rPr>
              <a:t>What Can Implementation Science Do for You?</a:t>
            </a:r>
          </a:p>
        </p:txBody>
      </p:sp>
      <p:pic>
        <p:nvPicPr>
          <p:cNvPr id="7" name="Picture 6">
            <a:extLst>
              <a:ext uri="{FF2B5EF4-FFF2-40B4-BE49-F238E27FC236}">
                <a16:creationId xmlns:a16="http://schemas.microsoft.com/office/drawing/2014/main" id="{0730DC20-239F-4609-B8A2-4694495AB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65" y="1631204"/>
            <a:ext cx="376414" cy="348810"/>
          </a:xfrm>
          <a:prstGeom prst="rect">
            <a:avLst/>
          </a:prstGeom>
        </p:spPr>
      </p:pic>
      <p:pic>
        <p:nvPicPr>
          <p:cNvPr id="18" name="Picture 17">
            <a:extLst>
              <a:ext uri="{FF2B5EF4-FFF2-40B4-BE49-F238E27FC236}">
                <a16:creationId xmlns:a16="http://schemas.microsoft.com/office/drawing/2014/main" id="{987476F6-2684-42F8-B5E6-D40534F9D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65" y="3345882"/>
            <a:ext cx="376414" cy="348810"/>
          </a:xfrm>
          <a:prstGeom prst="rect">
            <a:avLst/>
          </a:prstGeom>
        </p:spPr>
      </p:pic>
      <p:pic>
        <p:nvPicPr>
          <p:cNvPr id="20" name="Picture 19">
            <a:extLst>
              <a:ext uri="{FF2B5EF4-FFF2-40B4-BE49-F238E27FC236}">
                <a16:creationId xmlns:a16="http://schemas.microsoft.com/office/drawing/2014/main" id="{7F56A439-50FC-4610-9D19-921B203B8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65" y="3765487"/>
            <a:ext cx="376414" cy="348810"/>
          </a:xfrm>
          <a:prstGeom prst="rect">
            <a:avLst/>
          </a:prstGeom>
        </p:spPr>
      </p:pic>
      <p:pic>
        <p:nvPicPr>
          <p:cNvPr id="22" name="Picture 21" descr="A black and white logo&#10;&#10;Description automatically generated with low confidence">
            <a:extLst>
              <a:ext uri="{FF2B5EF4-FFF2-40B4-BE49-F238E27FC236}">
                <a16:creationId xmlns:a16="http://schemas.microsoft.com/office/drawing/2014/main" id="{79514B0E-2DA1-4B4C-AB7D-5F137E9E3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23" name="Rectangle 22">
            <a:extLst>
              <a:ext uri="{FF2B5EF4-FFF2-40B4-BE49-F238E27FC236}">
                <a16:creationId xmlns:a16="http://schemas.microsoft.com/office/drawing/2014/main" id="{5FC7BBBC-8287-40E9-8806-AB1ADFE5A6C9}"/>
              </a:ext>
            </a:extLst>
          </p:cNvPr>
          <p:cNvSpPr/>
          <p:nvPr/>
        </p:nvSpPr>
        <p:spPr>
          <a:xfrm>
            <a:off x="119270" y="1"/>
            <a:ext cx="291547" cy="1325564"/>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262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A065DC-6BB9-4FBA-934D-87768FAD3F36}"/>
              </a:ext>
            </a:extLst>
          </p:cNvPr>
          <p:cNvSpPr/>
          <p:nvPr/>
        </p:nvSpPr>
        <p:spPr>
          <a:xfrm>
            <a:off x="501041" y="0"/>
            <a:ext cx="5185775" cy="3429000"/>
          </a:xfrm>
          <a:prstGeom prst="rect">
            <a:avLst/>
          </a:prstGeom>
          <a:blipFill dpi="0" rotWithShape="1">
            <a:blip r:embed="rId3">
              <a:alphaModFix amt="44000"/>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sp>
        <p:nvSpPr>
          <p:cNvPr id="4" name="Rectangle 3">
            <a:extLst>
              <a:ext uri="{FF2B5EF4-FFF2-40B4-BE49-F238E27FC236}">
                <a16:creationId xmlns:a16="http://schemas.microsoft.com/office/drawing/2014/main" id="{AABD3350-8F6F-4181-BA62-8E1C8258AD6D}"/>
              </a:ext>
            </a:extLst>
          </p:cNvPr>
          <p:cNvSpPr/>
          <p:nvPr/>
        </p:nvSpPr>
        <p:spPr>
          <a:xfrm>
            <a:off x="0" y="3429000"/>
            <a:ext cx="6096000" cy="3429000"/>
          </a:xfrm>
          <a:prstGeom prst="rect">
            <a:avLst/>
          </a:prstGeom>
          <a:blipFill dpi="0" rotWithShape="1">
            <a:blip r:embed="rId4">
              <a:alphaModFix amt="48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BCB18FC-01B2-4B49-9420-9174B86B477D}"/>
              </a:ext>
            </a:extLst>
          </p:cNvPr>
          <p:cNvSpPr/>
          <p:nvPr/>
        </p:nvSpPr>
        <p:spPr>
          <a:xfrm>
            <a:off x="5686816" y="0"/>
            <a:ext cx="6505184" cy="3429000"/>
          </a:xfrm>
          <a:prstGeom prst="rect">
            <a:avLst/>
          </a:prstGeom>
          <a:blipFill dpi="0" rotWithShape="1">
            <a:blip r:embed="rId5">
              <a:alphaModFix amt="54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F764E43-AEDF-417F-AF04-2249AF8D7064}"/>
              </a:ext>
            </a:extLst>
          </p:cNvPr>
          <p:cNvSpPr/>
          <p:nvPr/>
        </p:nvSpPr>
        <p:spPr>
          <a:xfrm>
            <a:off x="6096000" y="3429000"/>
            <a:ext cx="5550943" cy="3429000"/>
          </a:xfrm>
          <a:prstGeom prst="rect">
            <a:avLst/>
          </a:prstGeom>
          <a:blipFill dpi="0" rotWithShape="1">
            <a:blip r:embed="rId6">
              <a:alphaModFix amt="54000"/>
              <a:extLst>
                <a:ext uri="{BEBA8EAE-BF5A-486C-A8C5-ECC9F3942E4B}">
                  <a14:imgProps xmlns:a14="http://schemas.microsoft.com/office/drawing/2010/main">
                    <a14:imgLayer r:embed="rId7">
                      <a14:imgEffect>
                        <a14:colorTemperature colorTemp="4541"/>
                      </a14:imgEffect>
                      <a14:imgEffect>
                        <a14:saturation sat="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255DFCD-AC2E-4B3D-8909-51EE6C9CBAF9}"/>
              </a:ext>
            </a:extLst>
          </p:cNvPr>
          <p:cNvSpPr/>
          <p:nvPr/>
        </p:nvSpPr>
        <p:spPr>
          <a:xfrm>
            <a:off x="207647" y="714005"/>
            <a:ext cx="5404043" cy="1323439"/>
          </a:xfrm>
          <a:prstGeom prst="rect">
            <a:avLst/>
          </a:prstGeom>
          <a:noFill/>
          <a:effectLst>
            <a:glow rad="228600">
              <a:schemeClr val="accent3">
                <a:satMod val="175000"/>
                <a:alpha val="40000"/>
              </a:schemeClr>
            </a:glow>
          </a:effectLst>
        </p:spPr>
        <p:txBody>
          <a:bodyPr wrap="none" lIns="91440" tIns="45720" rIns="91440" bIns="45720">
            <a:spAutoFit/>
          </a:bodyPr>
          <a:lstStyle/>
          <a:p>
            <a:pPr algn="ctr"/>
            <a:r>
              <a:rPr lang="en-US" sz="4000" b="1" spc="50" dirty="0">
                <a:ln w="9525" cmpd="sng">
                  <a:solidFill>
                    <a:schemeClr val="bg1"/>
                  </a:solidFill>
                  <a:prstDash val="solid"/>
                </a:ln>
                <a:effectLst>
                  <a:glow rad="38100">
                    <a:schemeClr val="accent1">
                      <a:alpha val="40000"/>
                    </a:schemeClr>
                  </a:glow>
                </a:effectLst>
                <a:latin typeface="Helvetica" panose="020B0604020202020204" pitchFamily="34" charset="0"/>
                <a:cs typeface="Helvetica" panose="020B0604020202020204" pitchFamily="34" charset="0"/>
              </a:rPr>
              <a:t>1.</a:t>
            </a:r>
          </a:p>
          <a:p>
            <a:pPr algn="ctr"/>
            <a:r>
              <a:rPr lang="en-US" sz="4000" b="1" spc="50" dirty="0">
                <a:ln w="9525" cmpd="sng">
                  <a:solidFill>
                    <a:schemeClr val="bg1"/>
                  </a:solidFill>
                  <a:prstDash val="solid"/>
                </a:ln>
                <a:effectLst>
                  <a:glow rad="38100">
                    <a:schemeClr val="accent1">
                      <a:alpha val="40000"/>
                    </a:schemeClr>
                  </a:glow>
                </a:effectLst>
                <a:latin typeface="Helvetica" panose="020B0604020202020204" pitchFamily="34" charset="0"/>
                <a:cs typeface="Helvetica" panose="020B0604020202020204" pitchFamily="34" charset="0"/>
              </a:rPr>
              <a:t>Many IS Frameworks</a:t>
            </a:r>
          </a:p>
        </p:txBody>
      </p:sp>
      <p:sp>
        <p:nvSpPr>
          <p:cNvPr id="8" name="Rectangle 7">
            <a:extLst>
              <a:ext uri="{FF2B5EF4-FFF2-40B4-BE49-F238E27FC236}">
                <a16:creationId xmlns:a16="http://schemas.microsoft.com/office/drawing/2014/main" id="{3993D8C5-B151-4C1B-9572-36B2982ECCF8}"/>
              </a:ext>
            </a:extLst>
          </p:cNvPr>
          <p:cNvSpPr/>
          <p:nvPr/>
        </p:nvSpPr>
        <p:spPr>
          <a:xfrm>
            <a:off x="5920257" y="724648"/>
            <a:ext cx="5987537" cy="1323439"/>
          </a:xfrm>
          <a:prstGeom prst="rect">
            <a:avLst/>
          </a:prstGeom>
          <a:noFill/>
          <a:effectLst>
            <a:glow rad="228600">
              <a:schemeClr val="accent3">
                <a:satMod val="175000"/>
                <a:alpha val="40000"/>
              </a:schemeClr>
            </a:glow>
          </a:effectLst>
        </p:spPr>
        <p:txBody>
          <a:bodyPr wrap="none" lIns="91440" tIns="45720" rIns="91440" bIns="45720">
            <a:spAutoFit/>
          </a:bodyPr>
          <a:lstStyle/>
          <a:p>
            <a:pPr algn="ctr"/>
            <a:r>
              <a:rPr lang="en-US" sz="4000" b="1" spc="50" dirty="0">
                <a:ln w="9525" cmpd="sng">
                  <a:solidFill>
                    <a:schemeClr val="bg1"/>
                  </a:solidFill>
                  <a:prstDash val="solid"/>
                </a:ln>
                <a:effectLst>
                  <a:glow rad="38100">
                    <a:schemeClr val="accent1">
                      <a:alpha val="40000"/>
                    </a:schemeClr>
                  </a:glow>
                </a:effectLst>
                <a:latin typeface="Helvetica" panose="020B0604020202020204" pitchFamily="34" charset="0"/>
                <a:cs typeface="Helvetica" panose="020B0604020202020204" pitchFamily="34" charset="0"/>
              </a:rPr>
              <a:t>2.</a:t>
            </a:r>
          </a:p>
          <a:p>
            <a:pPr algn="ctr"/>
            <a:r>
              <a:rPr lang="en-US" sz="4000" b="1" spc="50" dirty="0">
                <a:ln w="9525" cmpd="sng">
                  <a:solidFill>
                    <a:schemeClr val="bg1"/>
                  </a:solidFill>
                  <a:prstDash val="solid"/>
                </a:ln>
                <a:effectLst>
                  <a:glow rad="38100">
                    <a:schemeClr val="accent1">
                      <a:alpha val="40000"/>
                    </a:schemeClr>
                  </a:glow>
                </a:effectLst>
                <a:latin typeface="Helvetica" panose="020B0604020202020204" pitchFamily="34" charset="0"/>
                <a:cs typeface="Helvetica" panose="020B0604020202020204" pitchFamily="34" charset="0"/>
              </a:rPr>
              <a:t>Understanding Context</a:t>
            </a:r>
          </a:p>
        </p:txBody>
      </p:sp>
      <p:sp>
        <p:nvSpPr>
          <p:cNvPr id="9" name="Rectangle 8">
            <a:extLst>
              <a:ext uri="{FF2B5EF4-FFF2-40B4-BE49-F238E27FC236}">
                <a16:creationId xmlns:a16="http://schemas.microsoft.com/office/drawing/2014/main" id="{A734E113-53AD-4645-98B3-5972E9AEA872}"/>
              </a:ext>
            </a:extLst>
          </p:cNvPr>
          <p:cNvSpPr/>
          <p:nvPr/>
        </p:nvSpPr>
        <p:spPr>
          <a:xfrm>
            <a:off x="245836" y="4074719"/>
            <a:ext cx="5327292" cy="1938992"/>
          </a:xfrm>
          <a:prstGeom prst="rect">
            <a:avLst/>
          </a:prstGeom>
          <a:noFill/>
          <a:effectLst>
            <a:glow rad="228600">
              <a:schemeClr val="accent3">
                <a:satMod val="175000"/>
                <a:alpha val="40000"/>
              </a:schemeClr>
            </a:glow>
          </a:effectLst>
        </p:spPr>
        <p:txBody>
          <a:bodyPr wrap="none" lIns="91440" tIns="45720" rIns="91440" bIns="45720">
            <a:spAutoFit/>
          </a:bodyPr>
          <a:lstStyle/>
          <a:p>
            <a:pPr algn="ctr"/>
            <a:r>
              <a:rPr lang="en-US" sz="4000" b="1" spc="50" dirty="0">
                <a:ln w="9525" cmpd="sng">
                  <a:solidFill>
                    <a:schemeClr val="bg1"/>
                  </a:solidFill>
                  <a:prstDash val="solid"/>
                </a:ln>
                <a:effectLst>
                  <a:glow rad="38100">
                    <a:schemeClr val="accent1">
                      <a:alpha val="40000"/>
                    </a:schemeClr>
                  </a:glow>
                </a:effectLst>
                <a:latin typeface="Helvetica" panose="020B0604020202020204" pitchFamily="34" charset="0"/>
                <a:cs typeface="Helvetica" panose="020B0604020202020204" pitchFamily="34" charset="0"/>
              </a:rPr>
              <a:t>3.</a:t>
            </a:r>
          </a:p>
          <a:p>
            <a:pPr algn="ctr"/>
            <a:r>
              <a:rPr lang="en-US" sz="4000" b="1" spc="50" dirty="0">
                <a:ln w="9525" cmpd="sng">
                  <a:solidFill>
                    <a:schemeClr val="bg1"/>
                  </a:solidFill>
                  <a:prstDash val="solid"/>
                </a:ln>
                <a:effectLst>
                  <a:glow rad="38100">
                    <a:schemeClr val="accent1">
                      <a:alpha val="40000"/>
                    </a:schemeClr>
                  </a:glow>
                </a:effectLst>
                <a:latin typeface="Helvetica" panose="020B0604020202020204" pitchFamily="34" charset="0"/>
                <a:cs typeface="Helvetica" panose="020B0604020202020204" pitchFamily="34" charset="0"/>
              </a:rPr>
              <a:t>Assessing and </a:t>
            </a:r>
          </a:p>
          <a:p>
            <a:pPr algn="ctr"/>
            <a:r>
              <a:rPr lang="en-US" sz="4000" b="1" spc="50" dirty="0">
                <a:ln w="9525" cmpd="sng">
                  <a:solidFill>
                    <a:schemeClr val="bg1"/>
                  </a:solidFill>
                  <a:prstDash val="solid"/>
                </a:ln>
                <a:effectLst>
                  <a:glow rad="38100">
                    <a:schemeClr val="accent1">
                      <a:alpha val="40000"/>
                    </a:schemeClr>
                  </a:glow>
                </a:effectLst>
                <a:latin typeface="Helvetica" panose="020B0604020202020204" pitchFamily="34" charset="0"/>
                <a:cs typeface="Helvetica" panose="020B0604020202020204" pitchFamily="34" charset="0"/>
              </a:rPr>
              <a:t>Guiding Adaptations</a:t>
            </a:r>
          </a:p>
        </p:txBody>
      </p:sp>
      <p:sp>
        <p:nvSpPr>
          <p:cNvPr id="10" name="Rectangle 9">
            <a:extLst>
              <a:ext uri="{FF2B5EF4-FFF2-40B4-BE49-F238E27FC236}">
                <a16:creationId xmlns:a16="http://schemas.microsoft.com/office/drawing/2014/main" id="{A1FE2BC5-3DFE-4EF7-9631-ECDD8894E886}"/>
              </a:ext>
            </a:extLst>
          </p:cNvPr>
          <p:cNvSpPr/>
          <p:nvPr/>
        </p:nvSpPr>
        <p:spPr>
          <a:xfrm>
            <a:off x="7141744" y="4074719"/>
            <a:ext cx="3544560" cy="1938992"/>
          </a:xfrm>
          <a:prstGeom prst="rect">
            <a:avLst/>
          </a:prstGeom>
          <a:noFill/>
          <a:effectLst>
            <a:glow rad="228600">
              <a:schemeClr val="accent3">
                <a:satMod val="175000"/>
                <a:alpha val="40000"/>
              </a:schemeClr>
            </a:glow>
          </a:effectLst>
        </p:spPr>
        <p:txBody>
          <a:bodyPr wrap="none" lIns="91440" tIns="45720" rIns="91440" bIns="45720">
            <a:spAutoFit/>
          </a:bodyPr>
          <a:lstStyle/>
          <a:p>
            <a:pPr algn="ctr"/>
            <a:r>
              <a:rPr lang="en-US" sz="4000" b="1" spc="50" dirty="0">
                <a:ln w="9525" cmpd="sng">
                  <a:solidFill>
                    <a:schemeClr val="bg1"/>
                  </a:solidFill>
                  <a:prstDash val="solid"/>
                </a:ln>
                <a:effectLst>
                  <a:glow rad="38100">
                    <a:schemeClr val="accent1">
                      <a:alpha val="40000"/>
                    </a:schemeClr>
                  </a:glow>
                </a:effectLst>
                <a:latin typeface="Helvetica" panose="020B0604020202020204" pitchFamily="34" charset="0"/>
                <a:cs typeface="Helvetica" panose="020B0604020202020204" pitchFamily="34" charset="0"/>
              </a:rPr>
              <a:t>4.</a:t>
            </a:r>
          </a:p>
          <a:p>
            <a:pPr algn="ctr"/>
            <a:r>
              <a:rPr lang="en-US" sz="4000" b="1" spc="50" dirty="0">
                <a:ln w="9525" cmpd="sng">
                  <a:solidFill>
                    <a:schemeClr val="bg1"/>
                  </a:solidFill>
                  <a:prstDash val="solid"/>
                </a:ln>
                <a:effectLst>
                  <a:glow rad="38100">
                    <a:schemeClr val="accent1">
                      <a:alpha val="40000"/>
                    </a:schemeClr>
                  </a:glow>
                </a:effectLst>
                <a:latin typeface="Helvetica" panose="020B0604020202020204" pitchFamily="34" charset="0"/>
                <a:cs typeface="Helvetica" panose="020B0604020202020204" pitchFamily="34" charset="0"/>
              </a:rPr>
              <a:t>Addressing</a:t>
            </a:r>
          </a:p>
          <a:p>
            <a:pPr algn="ctr"/>
            <a:r>
              <a:rPr lang="en-US" sz="4000" b="1" spc="50" dirty="0">
                <a:ln w="9525" cmpd="sng">
                  <a:solidFill>
                    <a:schemeClr val="bg1"/>
                  </a:solidFill>
                  <a:prstDash val="solid"/>
                </a:ln>
                <a:effectLst>
                  <a:glow rad="38100">
                    <a:schemeClr val="accent1">
                      <a:alpha val="40000"/>
                    </a:schemeClr>
                  </a:glow>
                </a:effectLst>
                <a:latin typeface="Helvetica" panose="020B0604020202020204" pitchFamily="34" charset="0"/>
                <a:cs typeface="Helvetica" panose="020B0604020202020204" pitchFamily="34" charset="0"/>
              </a:rPr>
              <a:t>Health Equity</a:t>
            </a:r>
          </a:p>
        </p:txBody>
      </p:sp>
      <p:pic>
        <p:nvPicPr>
          <p:cNvPr id="11" name="Picture 10" descr="A black and white logo&#10;&#10;Description automatically generated with low confidence">
            <a:extLst>
              <a:ext uri="{FF2B5EF4-FFF2-40B4-BE49-F238E27FC236}">
                <a16:creationId xmlns:a16="http://schemas.microsoft.com/office/drawing/2014/main" id="{576D19E8-187C-4FAC-921A-3A0EEE6338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12" name="Rectangle 11">
            <a:extLst>
              <a:ext uri="{FF2B5EF4-FFF2-40B4-BE49-F238E27FC236}">
                <a16:creationId xmlns:a16="http://schemas.microsoft.com/office/drawing/2014/main" id="{FECFF22C-5C13-43ED-8356-E3ED61B90E85}"/>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380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50292-3B6D-4482-8D28-F3A373216133}"/>
              </a:ext>
            </a:extLst>
          </p:cNvPr>
          <p:cNvSpPr>
            <a:spLocks noGrp="1"/>
          </p:cNvSpPr>
          <p:nvPr>
            <p:ph type="title"/>
          </p:nvPr>
        </p:nvSpPr>
        <p:spPr>
          <a:xfrm>
            <a:off x="530086" y="0"/>
            <a:ext cx="11314421" cy="1325563"/>
          </a:xfrm>
        </p:spPr>
        <p:txBody>
          <a:bodyPr>
            <a:normAutofit/>
          </a:bodyPr>
          <a:lstStyle/>
          <a:p>
            <a:r>
              <a:rPr kumimoji="0" lang="en-US" sz="40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D&amp;I Models &amp; Frameworks are available!</a:t>
            </a:r>
            <a:endParaRPr lang="en-US" sz="4800" b="1" dirty="0">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8DEB96F0-B97A-4691-8E3A-38A0A1311FEE}"/>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8E08D0-4CD5-4F3E-93C3-CD3C9ABE3FD8}"/>
              </a:ext>
            </a:extLst>
          </p:cNvPr>
          <p:cNvSpPr txBox="1"/>
          <p:nvPr/>
        </p:nvSpPr>
        <p:spPr>
          <a:xfrm>
            <a:off x="530086" y="1092820"/>
            <a:ext cx="11314421" cy="4902075"/>
          </a:xfrm>
          <a:prstGeom prst="rect">
            <a:avLst/>
          </a:prstGeom>
          <a:noFill/>
        </p:spPr>
        <p:txBody>
          <a:bodyPr wrap="square" rtlCol="0">
            <a:spAutoFit/>
          </a:bodyPr>
          <a:lstStyle/>
          <a:p>
            <a:pPr marR="0" lvl="0" indent="0" algn="l" defTabSz="914400" rtl="0" eaLnBrk="1" fontAlgn="auto" latinLnBrk="0" hangingPunct="1">
              <a:lnSpc>
                <a:spcPct val="90000"/>
              </a:lnSpc>
              <a:spcBef>
                <a:spcPts val="1000"/>
              </a:spcBef>
              <a:spcAft>
                <a:spcPts val="0"/>
              </a:spcAft>
              <a:buClr>
                <a:srgbClr val="0070C0"/>
              </a:buClr>
              <a:buSzTx/>
              <a:buFont typeface="Arial" panose="020B0604020202020204" pitchFamily="34" charset="0"/>
              <a:buNone/>
              <a:tabLst/>
              <a:defRPr/>
            </a:pPr>
            <a:r>
              <a:rPr lang="en-US" sz="2800" dirty="0">
                <a:latin typeface="Helvetica" panose="020B0604020202020204" pitchFamily="34" charset="0"/>
                <a:cs typeface="Helvetica" panose="020B0604020202020204" pitchFamily="34" charset="0"/>
              </a:rPr>
              <a:t>Outlined in Tabak, et al., proliferation of models: 61 reviewed, now more than 150!!</a:t>
            </a:r>
          </a:p>
          <a:p>
            <a:pPr marR="0" lvl="0" indent="0" algn="l" defTabSz="914400" rtl="0" eaLnBrk="1" fontAlgn="auto" latinLnBrk="0" hangingPunct="1">
              <a:lnSpc>
                <a:spcPct val="90000"/>
              </a:lnSpc>
              <a:spcBef>
                <a:spcPts val="1000"/>
              </a:spcBef>
              <a:spcAft>
                <a:spcPts val="0"/>
              </a:spcAft>
              <a:buClr>
                <a:srgbClr val="0070C0"/>
              </a:buClr>
              <a:buSzTx/>
              <a:buFont typeface="Arial" panose="020B0604020202020204" pitchFamily="34" charset="0"/>
              <a:buNone/>
              <a:tabLst/>
              <a:defRPr/>
            </a:pPr>
            <a:r>
              <a:rPr lang="en-US" sz="2800" u="sng" dirty="0">
                <a:latin typeface="Helvetica" panose="020B0604020202020204" pitchFamily="34" charset="0"/>
                <a:cs typeface="Helvetica" panose="020B0604020202020204" pitchFamily="34" charset="0"/>
              </a:rPr>
              <a:t>Many Similarities:</a:t>
            </a:r>
          </a:p>
          <a:p>
            <a:pPr marL="457200" marR="0" lvl="0" indent="-4572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Context is critical</a:t>
            </a:r>
          </a:p>
          <a:p>
            <a:pPr marL="457200" marR="0" lvl="0" indent="-4572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Focus on external validity</a:t>
            </a:r>
          </a:p>
          <a:p>
            <a:pPr marL="457200" marR="0" lvl="0" indent="-4572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Begin with community and clinical partners—take their perspective(s)</a:t>
            </a:r>
          </a:p>
          <a:p>
            <a:pPr marL="457200" marR="0" lvl="0" indent="-4572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Find balance between fidelity to EB program and adaptation to local setting</a:t>
            </a:r>
          </a:p>
          <a:p>
            <a:pPr marL="457200" marR="0" lvl="0" indent="-4572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a:pPr>
            <a:r>
              <a:rPr lang="en-US" sz="2800" dirty="0">
                <a:latin typeface="Helvetica" panose="020B0604020202020204" pitchFamily="34" charset="0"/>
                <a:cs typeface="Helvetica" panose="020B0604020202020204" pitchFamily="34" charset="0"/>
              </a:rPr>
              <a:t>Unlikely you need to create a new model</a:t>
            </a:r>
            <a:endParaRPr kumimoji="0" lang="en-US" sz="28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
        <p:nvSpPr>
          <p:cNvPr id="15" name="TextBox 14">
            <a:extLst>
              <a:ext uri="{FF2B5EF4-FFF2-40B4-BE49-F238E27FC236}">
                <a16:creationId xmlns:a16="http://schemas.microsoft.com/office/drawing/2014/main" id="{EEC47C2F-2CD6-4214-BC45-52E6483D9A50}"/>
              </a:ext>
            </a:extLst>
          </p:cNvPr>
          <p:cNvSpPr txBox="1"/>
          <p:nvPr/>
        </p:nvSpPr>
        <p:spPr>
          <a:xfrm>
            <a:off x="530086" y="5896090"/>
            <a:ext cx="11405718" cy="646331"/>
          </a:xfrm>
          <a:prstGeom prst="rect">
            <a:avLst/>
          </a:prstGeom>
          <a:noFill/>
        </p:spPr>
        <p:txBody>
          <a:bodyPr wrap="square">
            <a:spAutoFit/>
          </a:bodyPr>
          <a:lstStyle/>
          <a:p>
            <a:pPr defTabSz="914400">
              <a:defRPr/>
            </a:pPr>
            <a:r>
              <a:rPr lang="en-US" sz="18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Tabak RG, et al. Bridging research and practice. </a:t>
            </a:r>
            <a:r>
              <a:rPr lang="en-US" sz="1800" i="1"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Am J Prev Med. </a:t>
            </a:r>
            <a:r>
              <a:rPr lang="en-US" sz="18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Sep 2012;43(3):337-350</a:t>
            </a:r>
          </a:p>
          <a:p>
            <a:pPr defTabSz="914400">
              <a:defRPr/>
            </a:pPr>
            <a:r>
              <a:rPr lang="en-US" sz="1800" kern="0" dirty="0" err="1">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Strifler</a:t>
            </a:r>
            <a:r>
              <a:rPr lang="en-US" sz="1800" kern="0" dirty="0">
                <a:solidFill>
                  <a:sysClr val="windowText" lastClr="000000"/>
                </a:solidFill>
                <a:latin typeface="Helvetica" panose="020B0604020202020204" pitchFamily="34" charset="0"/>
                <a:ea typeface="Calibri" panose="020F0502020204030204" pitchFamily="34" charset="0"/>
                <a:cs typeface="Helvetica" panose="020B0604020202020204" pitchFamily="34" charset="0"/>
              </a:rPr>
              <a:t> et al. Scoping review on D&amp;I TMFs. </a:t>
            </a:r>
            <a:r>
              <a:rPr lang="en-US" sz="1800" dirty="0">
                <a:latin typeface="Helvetica" panose="020B0604020202020204" pitchFamily="34" charset="0"/>
                <a:cs typeface="Helvetica" panose="020B0604020202020204" pitchFamily="34" charset="0"/>
              </a:rPr>
              <a:t>J Clin Epidemiol. 2018;100:92–102.</a:t>
            </a:r>
          </a:p>
        </p:txBody>
      </p:sp>
      <p:pic>
        <p:nvPicPr>
          <p:cNvPr id="16" name="Picture 15" descr="A black and white logo&#10;&#10;Description automatically generated with low confidence">
            <a:extLst>
              <a:ext uri="{FF2B5EF4-FFF2-40B4-BE49-F238E27FC236}">
                <a16:creationId xmlns:a16="http://schemas.microsoft.com/office/drawing/2014/main" id="{A0786D23-C845-4758-9FF5-CA6075F1F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17" name="TextBox 16">
            <a:extLst>
              <a:ext uri="{FF2B5EF4-FFF2-40B4-BE49-F238E27FC236}">
                <a16:creationId xmlns:a16="http://schemas.microsoft.com/office/drawing/2014/main" id="{9B224470-10FD-4957-B0BE-840EB83C3EFE}"/>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1</a:t>
            </a:r>
          </a:p>
        </p:txBody>
      </p:sp>
    </p:spTree>
    <p:extLst>
      <p:ext uri="{BB962C8B-B14F-4D97-AF65-F5344CB8AC3E}">
        <p14:creationId xmlns:p14="http://schemas.microsoft.com/office/powerpoint/2010/main" val="211933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70326" y="2758610"/>
            <a:ext cx="2093156" cy="769441"/>
          </a:xfrm>
          <a:prstGeom prst="rect">
            <a:avLst/>
          </a:prstGeom>
          <a:noFill/>
        </p:spPr>
        <p:txBody>
          <a:bodyPr wrap="square" rtlCol="0">
            <a:spAutoFit/>
          </a:bodyPr>
          <a:lstStyle/>
          <a:p>
            <a:r>
              <a:rPr lang="en-US" sz="2200" b="1" dirty="0">
                <a:solidFill>
                  <a:schemeClr val="bg1"/>
                </a:solidFill>
                <a:latin typeface="Arial" panose="020B0604020202020204" pitchFamily="34" charset="0"/>
                <a:cs typeface="Arial" panose="020B0604020202020204" pitchFamily="34" charset="0"/>
              </a:rPr>
              <a:t>Pragmatic Research</a:t>
            </a:r>
          </a:p>
        </p:txBody>
      </p:sp>
      <p:sp>
        <p:nvSpPr>
          <p:cNvPr id="12" name="TextBox 11">
            <a:extLst>
              <a:ext uri="{FF2B5EF4-FFF2-40B4-BE49-F238E27FC236}">
                <a16:creationId xmlns:a16="http://schemas.microsoft.com/office/drawing/2014/main" id="{40BA726B-9E3E-6A48-9427-71DCCC4355D4}"/>
              </a:ext>
            </a:extLst>
          </p:cNvPr>
          <p:cNvSpPr txBox="1"/>
          <p:nvPr/>
        </p:nvSpPr>
        <p:spPr>
          <a:xfrm>
            <a:off x="993376" y="0"/>
            <a:ext cx="4838510" cy="369332"/>
          </a:xfrm>
          <a:prstGeom prst="rect">
            <a:avLst/>
          </a:prstGeom>
          <a:noFill/>
        </p:spPr>
        <p:txBody>
          <a:bodyPr wrap="square" rtlCol="0">
            <a:spAutoFit/>
          </a:bodyPr>
          <a:lstStyle/>
          <a:p>
            <a:r>
              <a:rPr lang="en-US" dirty="0">
                <a:hlinkClick r:id="rId3"/>
              </a:rPr>
              <a:t>https://dissemination-implementation.org</a:t>
            </a:r>
            <a:r>
              <a:rPr lang="en-US" dirty="0"/>
              <a:t> </a:t>
            </a:r>
          </a:p>
        </p:txBody>
      </p:sp>
      <p:sp>
        <p:nvSpPr>
          <p:cNvPr id="16" name="Rectangle 15">
            <a:extLst>
              <a:ext uri="{FF2B5EF4-FFF2-40B4-BE49-F238E27FC236}">
                <a16:creationId xmlns:a16="http://schemas.microsoft.com/office/drawing/2014/main" id="{5CEF5DC0-6F3A-4785-A3F7-B189904EC2DC}"/>
              </a:ext>
            </a:extLst>
          </p:cNvPr>
          <p:cNvSpPr/>
          <p:nvPr/>
        </p:nvSpPr>
        <p:spPr>
          <a:xfrm>
            <a:off x="0" y="0"/>
            <a:ext cx="132522" cy="6858000"/>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E720312-678F-4945-B590-DDC8595D58C3}"/>
              </a:ext>
            </a:extLst>
          </p:cNvPr>
          <p:cNvPicPr>
            <a:picLocks noChangeAspect="1"/>
          </p:cNvPicPr>
          <p:nvPr/>
        </p:nvPicPr>
        <p:blipFill>
          <a:blip r:embed="rId4"/>
          <a:stretch>
            <a:fillRect/>
          </a:stretch>
        </p:blipFill>
        <p:spPr>
          <a:xfrm>
            <a:off x="993376" y="375132"/>
            <a:ext cx="10028892" cy="6305838"/>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33D9A68E-009C-44D5-A051-9C639BB83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0195" y="6293102"/>
            <a:ext cx="498638" cy="498638"/>
          </a:xfrm>
          <a:prstGeom prst="rect">
            <a:avLst/>
          </a:prstGeom>
        </p:spPr>
      </p:pic>
      <p:sp>
        <p:nvSpPr>
          <p:cNvPr id="6" name="Oval 5">
            <a:extLst>
              <a:ext uri="{FF2B5EF4-FFF2-40B4-BE49-F238E27FC236}">
                <a16:creationId xmlns:a16="http://schemas.microsoft.com/office/drawing/2014/main" id="{96273D07-EAFF-495D-9ED6-00E3006AD353}"/>
              </a:ext>
            </a:extLst>
          </p:cNvPr>
          <p:cNvSpPr/>
          <p:nvPr/>
        </p:nvSpPr>
        <p:spPr>
          <a:xfrm>
            <a:off x="3140364" y="1708727"/>
            <a:ext cx="1357745" cy="609600"/>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32A259C-2AD8-4C47-9276-4FAE0CE91E24}"/>
              </a:ext>
            </a:extLst>
          </p:cNvPr>
          <p:cNvSpPr txBox="1"/>
          <p:nvPr/>
        </p:nvSpPr>
        <p:spPr>
          <a:xfrm>
            <a:off x="11710168" y="6237929"/>
            <a:ext cx="314326" cy="584775"/>
          </a:xfrm>
          <a:prstGeom prst="rect">
            <a:avLst/>
          </a:prstGeom>
          <a:noFill/>
        </p:spPr>
        <p:txBody>
          <a:bodyPr wrap="square" rtlCol="0">
            <a:spAutoFit/>
          </a:bodyPr>
          <a:lstStyle/>
          <a:p>
            <a:r>
              <a:rPr lang="en-US" sz="3200" b="1" dirty="0">
                <a:solidFill>
                  <a:schemeClr val="bg1"/>
                </a:solidFill>
              </a:rPr>
              <a:t>1</a:t>
            </a:r>
          </a:p>
        </p:txBody>
      </p:sp>
    </p:spTree>
    <p:extLst>
      <p:ext uri="{BB962C8B-B14F-4D97-AF65-F5344CB8AC3E}">
        <p14:creationId xmlns:p14="http://schemas.microsoft.com/office/powerpoint/2010/main" val="209358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14334</TotalTime>
  <Words>3828</Words>
  <Application>Microsoft Macintosh PowerPoint</Application>
  <PresentationFormat>Widescreen</PresentationFormat>
  <Paragraphs>482</Paragraphs>
  <Slides>48</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Helvetica</vt:lpstr>
      <vt:lpstr>Wingdings</vt:lpstr>
      <vt:lpstr>Office Theme</vt:lpstr>
      <vt:lpstr>PowerPoint Presentation</vt:lpstr>
      <vt:lpstr>Learning Objectives</vt:lpstr>
      <vt:lpstr>Presentation Outline</vt:lpstr>
      <vt:lpstr>Implementation Science is:</vt:lpstr>
      <vt:lpstr>A Big Tent of Terms (and ovals)</vt:lpstr>
      <vt:lpstr>PowerPoint Presentation</vt:lpstr>
      <vt:lpstr>PowerPoint Presentation</vt:lpstr>
      <vt:lpstr>D&amp;I Models &amp; Frameworks are available!</vt:lpstr>
      <vt:lpstr>PowerPoint Presentation</vt:lpstr>
      <vt:lpstr>PowerPoint Presentation</vt:lpstr>
      <vt:lpstr>Relating interventions &amp; strategies to outcomes</vt:lpstr>
      <vt:lpstr>PowerPoint Presentation</vt:lpstr>
      <vt:lpstr>PowerPoint Presentation</vt:lpstr>
      <vt:lpstr>Context Issues from an IS Perspective </vt:lpstr>
      <vt:lpstr>More on Context</vt:lpstr>
      <vt:lpstr>Context through the Lens of the Practical Robust Implementation and Sustainability Model (PRISM)</vt:lpstr>
      <vt:lpstr>PowerPoint Presentation</vt:lpstr>
      <vt:lpstr>PowerPoint Presentation</vt:lpstr>
      <vt:lpstr>PRISM context and RE-AIM outcomes: Key points</vt:lpstr>
      <vt:lpstr>PowerPoint Presentation</vt:lpstr>
      <vt:lpstr>How Can RE-AIM/PRISM (and other Implementation Science Frameworks) Help Address Health Equity?</vt:lpstr>
      <vt:lpstr>An Example from Recent History (or insert your own program)</vt:lpstr>
      <vt:lpstr>RE-AIM Outcomes – Health Equity Implications</vt:lpstr>
      <vt:lpstr>PowerPoint Presentation</vt:lpstr>
      <vt:lpstr>How PRISM (and RE-AIM Outcomes) Address Equity Issues</vt:lpstr>
      <vt:lpstr>Health Equity Implementation Framework</vt:lpstr>
      <vt:lpstr>PowerPoint Presentation</vt:lpstr>
      <vt:lpstr>ADAPTATION can be good or bad, it just happens…</vt:lpstr>
      <vt:lpstr>Types of Adaptations – Cultural; Resources; AND Local: ALL WITH AND DRIVEN BY Community and Clinical Partners</vt:lpstr>
      <vt:lpstr>Assessing  Adaptations: Multiple Methods are Key</vt:lpstr>
      <vt:lpstr>Functions vs. Forms: A different paradigm to  conceptualize interventions and guide adaptations</vt:lpstr>
      <vt:lpstr>Key Science Questions- New and Old</vt:lpstr>
      <vt:lpstr>PowerPoint Presentation</vt:lpstr>
      <vt:lpstr>PowerPoint Presentation</vt:lpstr>
      <vt:lpstr>The Fit to Context (F2C) Framework for Designing for Dissemination, Equity &amp; Sustainability</vt:lpstr>
      <vt:lpstr>PowerPoint Presentation</vt:lpstr>
      <vt:lpstr>iPRISM webtool: Purpose</vt:lpstr>
      <vt:lpstr>Convergence of Precision Health (pharmacogenetics), Implementation Science, Learning Health Care Systems and Communities</vt:lpstr>
      <vt:lpstr>RE-AIM Pharmacogenetics (or Precision Health- PH): Questions to Ask and Design to Address</vt:lpstr>
      <vt:lpstr>Everything I Know  (about Implementation Science)</vt:lpstr>
      <vt:lpstr>PowerPoint Presentation</vt:lpstr>
      <vt:lpstr>PowerPoint Presentation</vt:lpstr>
      <vt:lpstr>PowerPoint Presentation</vt:lpstr>
      <vt:lpstr>Adapting the FRAME-IS framework using the RE-AIM model and clinical experience</vt:lpstr>
      <vt:lpstr>PowerPoint Presentation</vt:lpstr>
      <vt:lpstr>Some Remedies and Key Terms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 Bryan</dc:creator>
  <cp:lastModifiedBy>Glasgow, Russell</cp:lastModifiedBy>
  <cp:revision>48</cp:revision>
  <dcterms:created xsi:type="dcterms:W3CDTF">2023-01-30T23:02:12Z</dcterms:created>
  <dcterms:modified xsi:type="dcterms:W3CDTF">2023-02-10T20:29:07Z</dcterms:modified>
</cp:coreProperties>
</file>