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4" r:id="rId1"/>
  </p:sldMasterIdLst>
  <p:notesMasterIdLst>
    <p:notesMasterId r:id="rId25"/>
  </p:notesMasterIdLst>
  <p:sldIdLst>
    <p:sldId id="256" r:id="rId2"/>
    <p:sldId id="257" r:id="rId3"/>
    <p:sldId id="261" r:id="rId4"/>
    <p:sldId id="258" r:id="rId5"/>
    <p:sldId id="287" r:id="rId6"/>
    <p:sldId id="283" r:id="rId7"/>
    <p:sldId id="274" r:id="rId8"/>
    <p:sldId id="282" r:id="rId9"/>
    <p:sldId id="259" r:id="rId10"/>
    <p:sldId id="277" r:id="rId11"/>
    <p:sldId id="295" r:id="rId12"/>
    <p:sldId id="279" r:id="rId13"/>
    <p:sldId id="289" r:id="rId14"/>
    <p:sldId id="293" r:id="rId15"/>
    <p:sldId id="280" r:id="rId16"/>
    <p:sldId id="290" r:id="rId17"/>
    <p:sldId id="281" r:id="rId18"/>
    <p:sldId id="291" r:id="rId19"/>
    <p:sldId id="284" r:id="rId20"/>
    <p:sldId id="292" r:id="rId21"/>
    <p:sldId id="266" r:id="rId22"/>
    <p:sldId id="288" r:id="rId23"/>
    <p:sldId id="27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77778" autoAdjust="0"/>
  </p:normalViewPr>
  <p:slideViewPr>
    <p:cSldViewPr snapToGrid="0">
      <p:cViewPr varScale="1">
        <p:scale>
          <a:sx n="103" d="100"/>
          <a:sy n="103" d="100"/>
        </p:scale>
        <p:origin x="138" y="6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A16CC2-B6B3-4004-8792-D132FEC859FF}" type="datetimeFigureOut">
              <a:rPr lang="en-US" smtClean="0"/>
              <a:t>2/11/2025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DDEFE5-3826-4F6B-8146-B3683BA9C16C}" type="slidenum">
              <a:rPr lang="en-US" smtClean="0"/>
              <a:t>‹#›</a:t>
            </a:fld>
            <a:endParaRPr lang="en-US"/>
          </a:p>
        </p:txBody>
      </p:sp>
    </p:spTree>
    <p:extLst>
      <p:ext uri="{BB962C8B-B14F-4D97-AF65-F5344CB8AC3E}">
        <p14:creationId xmlns:p14="http://schemas.microsoft.com/office/powerpoint/2010/main" val="2277737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Title slide: </a:t>
            </a:r>
          </a:p>
          <a:p>
            <a:r>
              <a:rPr lang="en-US" dirty="0"/>
              <a:t>Title the workshop for the tool or other item you are covering for the workshop. </a:t>
            </a:r>
          </a:p>
          <a:p>
            <a:r>
              <a:rPr lang="en-US" dirty="0"/>
              <a:t>Include the date </a:t>
            </a:r>
          </a:p>
          <a:p>
            <a:r>
              <a:rPr lang="en-US" dirty="0"/>
              <a:t>Consider including the name of the team leaders, and other main people presenting</a:t>
            </a:r>
          </a:p>
        </p:txBody>
      </p:sp>
      <p:sp>
        <p:nvSpPr>
          <p:cNvPr id="4" name="Slide Number Placeholder 3"/>
          <p:cNvSpPr>
            <a:spLocks noGrp="1"/>
          </p:cNvSpPr>
          <p:nvPr>
            <p:ph type="sldNum" sz="quarter" idx="5"/>
          </p:nvPr>
        </p:nvSpPr>
        <p:spPr/>
        <p:txBody>
          <a:bodyPr/>
          <a:lstStyle/>
          <a:p>
            <a:fld id="{DBDDEFE5-3826-4F6B-8146-B3683BA9C16C}" type="slidenum">
              <a:rPr lang="en-US" smtClean="0"/>
              <a:t>1</a:t>
            </a:fld>
            <a:endParaRPr lang="en-US"/>
          </a:p>
        </p:txBody>
      </p:sp>
    </p:spTree>
    <p:extLst>
      <p:ext uri="{BB962C8B-B14F-4D97-AF65-F5344CB8AC3E}">
        <p14:creationId xmlns:p14="http://schemas.microsoft.com/office/powerpoint/2010/main" val="1844821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10</a:t>
            </a:fld>
            <a:endParaRPr lang="en-US"/>
          </a:p>
        </p:txBody>
      </p:sp>
    </p:spTree>
    <p:extLst>
      <p:ext uri="{BB962C8B-B14F-4D97-AF65-F5344CB8AC3E}">
        <p14:creationId xmlns:p14="http://schemas.microsoft.com/office/powerpoint/2010/main" val="1247061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Zoom has a poll function that allows the host to create polls during the meeting.</a:t>
            </a:r>
          </a:p>
          <a:p>
            <a:r>
              <a:rPr lang="en-US" dirty="0"/>
              <a:t>Input the forms developed from the discussion or create ahead if predetermined as the poll options and have your participants rate the options. This will facilitate a more in-depth discussion on the feasibility of the forms being brainstormed.</a:t>
            </a:r>
          </a:p>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11</a:t>
            </a:fld>
            <a:endParaRPr lang="en-US"/>
          </a:p>
        </p:txBody>
      </p:sp>
    </p:spTree>
    <p:extLst>
      <p:ext uri="{BB962C8B-B14F-4D97-AF65-F5344CB8AC3E}">
        <p14:creationId xmlns:p14="http://schemas.microsoft.com/office/powerpoint/2010/main" val="22059866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results of the </a:t>
            </a:r>
            <a:r>
              <a:rPr lang="en-US" i="1" dirty="0"/>
              <a:t>patient</a:t>
            </a:r>
            <a:r>
              <a:rPr lang="en-US" i="0" dirty="0"/>
              <a:t> workshop polls on these topics. Share these results with the clinical staff to facilitate conversation and further discussion on these topics and barriers.</a:t>
            </a:r>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13</a:t>
            </a:fld>
            <a:endParaRPr lang="en-US"/>
          </a:p>
        </p:txBody>
      </p:sp>
    </p:spTree>
    <p:extLst>
      <p:ext uri="{BB962C8B-B14F-4D97-AF65-F5344CB8AC3E}">
        <p14:creationId xmlns:p14="http://schemas.microsoft.com/office/powerpoint/2010/main" val="9143300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are the results of the </a:t>
            </a:r>
            <a:r>
              <a:rPr lang="en-US" i="1" dirty="0"/>
              <a:t>patient</a:t>
            </a:r>
            <a:r>
              <a:rPr lang="en-US" i="0" dirty="0"/>
              <a:t> workshop polls on these topics. Share these results with the clinical staff to facilitate conversation and further discussion on these topics and barriers.</a:t>
            </a:r>
            <a:endParaRPr lang="en-US" dirty="0"/>
          </a:p>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16</a:t>
            </a:fld>
            <a:endParaRPr lang="en-US"/>
          </a:p>
        </p:txBody>
      </p:sp>
    </p:spTree>
    <p:extLst>
      <p:ext uri="{BB962C8B-B14F-4D97-AF65-F5344CB8AC3E}">
        <p14:creationId xmlns:p14="http://schemas.microsoft.com/office/powerpoint/2010/main" val="3174845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are the results of the </a:t>
            </a:r>
            <a:r>
              <a:rPr lang="en-US" i="1" dirty="0"/>
              <a:t>patient</a:t>
            </a:r>
            <a:r>
              <a:rPr lang="en-US" i="0" dirty="0"/>
              <a:t> workshop polls on these topics. Share these results with the clinical staff to facilitate conversation and further discussion on these topics and barriers.</a:t>
            </a:r>
            <a:endParaRPr lang="en-US" dirty="0"/>
          </a:p>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18</a:t>
            </a:fld>
            <a:endParaRPr lang="en-US"/>
          </a:p>
        </p:txBody>
      </p:sp>
    </p:spTree>
    <p:extLst>
      <p:ext uri="{BB962C8B-B14F-4D97-AF65-F5344CB8AC3E}">
        <p14:creationId xmlns:p14="http://schemas.microsoft.com/office/powerpoint/2010/main" val="2122759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are the results of the </a:t>
            </a:r>
            <a:r>
              <a:rPr lang="en-US" i="1" dirty="0"/>
              <a:t>patient</a:t>
            </a:r>
            <a:r>
              <a:rPr lang="en-US" i="0" dirty="0"/>
              <a:t> workshop polls on these topics. Share these results with the clinical staff to facilitate conversation and further discussion on these topics and barriers.</a:t>
            </a:r>
            <a:endParaRPr lang="en-US" dirty="0"/>
          </a:p>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20</a:t>
            </a:fld>
            <a:endParaRPr lang="en-US"/>
          </a:p>
        </p:txBody>
      </p:sp>
    </p:spTree>
    <p:extLst>
      <p:ext uri="{BB962C8B-B14F-4D97-AF65-F5344CB8AC3E}">
        <p14:creationId xmlns:p14="http://schemas.microsoft.com/office/powerpoint/2010/main" val="32981775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DBDDEFE5-3826-4F6B-8146-B3683BA9C16C}" type="slidenum">
              <a:rPr lang="en-US" smtClean="0"/>
              <a:t>22</a:t>
            </a:fld>
            <a:endParaRPr lang="en-US"/>
          </a:p>
        </p:txBody>
      </p:sp>
    </p:spTree>
    <p:extLst>
      <p:ext uri="{BB962C8B-B14F-4D97-AF65-F5344CB8AC3E}">
        <p14:creationId xmlns:p14="http://schemas.microsoft.com/office/powerpoint/2010/main" val="1124466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Amy</a:t>
            </a:r>
          </a:p>
        </p:txBody>
      </p:sp>
      <p:sp>
        <p:nvSpPr>
          <p:cNvPr id="4" name="Slide Number Placeholder 3"/>
          <p:cNvSpPr>
            <a:spLocks noGrp="1"/>
          </p:cNvSpPr>
          <p:nvPr>
            <p:ph type="sldNum" sz="quarter" idx="5"/>
          </p:nvPr>
        </p:nvSpPr>
        <p:spPr/>
        <p:txBody>
          <a:bodyPr/>
          <a:lstStyle/>
          <a:p>
            <a:fld id="{DBDDEFE5-3826-4F6B-8146-B3683BA9C16C}" type="slidenum">
              <a:rPr lang="en-US" smtClean="0"/>
              <a:t>2</a:t>
            </a:fld>
            <a:endParaRPr lang="en-US"/>
          </a:p>
        </p:txBody>
      </p:sp>
    </p:spTree>
    <p:extLst>
      <p:ext uri="{BB962C8B-B14F-4D97-AF65-F5344CB8AC3E}">
        <p14:creationId xmlns:p14="http://schemas.microsoft.com/office/powerpoint/2010/main" val="772022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recommend recording the workshop for future reference. Do ask the participants for permission to record regardless of the type of recording method you are using.</a:t>
            </a:r>
          </a:p>
        </p:txBody>
      </p:sp>
      <p:sp>
        <p:nvSpPr>
          <p:cNvPr id="4" name="Slide Number Placeholder 3"/>
          <p:cNvSpPr>
            <a:spLocks noGrp="1"/>
          </p:cNvSpPr>
          <p:nvPr>
            <p:ph type="sldNum" sz="quarter" idx="5"/>
          </p:nvPr>
        </p:nvSpPr>
        <p:spPr/>
        <p:txBody>
          <a:bodyPr/>
          <a:lstStyle/>
          <a:p>
            <a:fld id="{DBDDEFE5-3826-4F6B-8146-B3683BA9C16C}" type="slidenum">
              <a:rPr lang="en-US" smtClean="0"/>
              <a:t>3</a:t>
            </a:fld>
            <a:endParaRPr lang="en-US"/>
          </a:p>
        </p:txBody>
      </p:sp>
    </p:spTree>
    <p:extLst>
      <p:ext uri="{BB962C8B-B14F-4D97-AF65-F5344CB8AC3E}">
        <p14:creationId xmlns:p14="http://schemas.microsoft.com/office/powerpoint/2010/main" val="2124914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agenda outlines the main topics to be covered and discussed during your workshop. This helps prepare the participants on what to expect and on what items to begin thinking on for comments.</a:t>
            </a:r>
          </a:p>
        </p:txBody>
      </p:sp>
      <p:sp>
        <p:nvSpPr>
          <p:cNvPr id="4" name="Slide Number Placeholder 3"/>
          <p:cNvSpPr>
            <a:spLocks noGrp="1"/>
          </p:cNvSpPr>
          <p:nvPr>
            <p:ph type="sldNum" sz="quarter" idx="5"/>
          </p:nvPr>
        </p:nvSpPr>
        <p:spPr/>
        <p:txBody>
          <a:bodyPr/>
          <a:lstStyle/>
          <a:p>
            <a:fld id="{DBDDEFE5-3826-4F6B-8146-B3683BA9C16C}" type="slidenum">
              <a:rPr lang="en-US" smtClean="0"/>
              <a:t>4</a:t>
            </a:fld>
            <a:endParaRPr lang="en-US"/>
          </a:p>
        </p:txBody>
      </p:sp>
    </p:spTree>
    <p:extLst>
      <p:ext uri="{BB962C8B-B14F-4D97-AF65-F5344CB8AC3E}">
        <p14:creationId xmlns:p14="http://schemas.microsoft.com/office/powerpoint/2010/main" val="3726608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5</a:t>
            </a:fld>
            <a:endParaRPr lang="en-US"/>
          </a:p>
        </p:txBody>
      </p:sp>
    </p:spTree>
    <p:extLst>
      <p:ext uri="{BB962C8B-B14F-4D97-AF65-F5344CB8AC3E}">
        <p14:creationId xmlns:p14="http://schemas.microsoft.com/office/powerpoint/2010/main" val="228606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6</a:t>
            </a:fld>
            <a:endParaRPr lang="en-US"/>
          </a:p>
        </p:txBody>
      </p:sp>
    </p:spTree>
    <p:extLst>
      <p:ext uri="{BB962C8B-B14F-4D97-AF65-F5344CB8AC3E}">
        <p14:creationId xmlns:p14="http://schemas.microsoft.com/office/powerpoint/2010/main" val="33566932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7</a:t>
            </a:fld>
            <a:endParaRPr lang="en-US"/>
          </a:p>
        </p:txBody>
      </p:sp>
    </p:spTree>
    <p:extLst>
      <p:ext uri="{BB962C8B-B14F-4D97-AF65-F5344CB8AC3E}">
        <p14:creationId xmlns:p14="http://schemas.microsoft.com/office/powerpoint/2010/main" val="2327870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8</a:t>
            </a:fld>
            <a:endParaRPr lang="en-US"/>
          </a:p>
        </p:txBody>
      </p:sp>
    </p:spTree>
    <p:extLst>
      <p:ext uri="{BB962C8B-B14F-4D97-AF65-F5344CB8AC3E}">
        <p14:creationId xmlns:p14="http://schemas.microsoft.com/office/powerpoint/2010/main" val="3833697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9</a:t>
            </a:fld>
            <a:endParaRPr lang="en-US"/>
          </a:p>
        </p:txBody>
      </p:sp>
    </p:spTree>
    <p:extLst>
      <p:ext uri="{BB962C8B-B14F-4D97-AF65-F5344CB8AC3E}">
        <p14:creationId xmlns:p14="http://schemas.microsoft.com/office/powerpoint/2010/main" val="2768515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CC5A4-BB44-46B8-9BC7-B1A5AFC96BC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9F8CA9-3C7C-4245-A9E7-21B912CE54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D7FEE8A-089F-4508-AFDF-EF108E6F1182}"/>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5B264687-4690-4839-8749-D0EEB8020B9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B0FC692-1B8E-4A98-8FED-A462B7CBAC73}"/>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7856492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689F1-C903-4872-BEA5-71727C318A1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6FFC5FD-38F0-47AB-8F41-D37FBFEE018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E9A028-1D27-43BC-BE25-80C4098E2EC3}"/>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8DA034BA-22DB-4D97-915B-8D00F9FC991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0D25021-2604-43F8-97DB-042CC5BBB3AC}"/>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424006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9E4D88-8BB6-45D8-9EB2-1488E893DE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A0CFDF-44B1-4D1A-B3D7-3F53AB12B1F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146081-0A7D-41DC-993B-939C876726B4}"/>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77395F20-DAC2-441E-A3E0-2220ACB9773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EDDA1D-7BF8-4CA3-AE3F-7AFC868134C9}"/>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587149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9578F-E8DA-484A-A7AB-7BD5BA8616A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069458F-4D34-44B6-9742-D6E970E08C6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043587-6588-43A4-B7F4-847C87C57CD0}"/>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9F382803-1A2D-412E-BEE7-AD6976254D7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54DBA5E-6208-4171-BE00-46FAF5EE504B}"/>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04211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2A7F3-F405-47A6-86E4-FD55BEF2BD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3AE2FB2-1A68-4EFD-B07A-6C6E87C189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407DAED-6C9D-439F-8EF5-09FF8EC53A2C}"/>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4B02D3F3-AFD1-47DF-90EE-5AC78A5D544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10EB1EA-A634-491E-9CAC-7255C412DF33}"/>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520295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62F3C-EE3E-4FFB-85C3-F0C4FCAFB54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B166AA-B395-49D0-AFC3-60E9CFCEDD9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A63F13D-E4E1-4880-8699-34D0E1AAD2A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DA0B23-5707-451B-9300-3506657B7065}"/>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6" name="Footer Placeholder 5">
            <a:extLst>
              <a:ext uri="{FF2B5EF4-FFF2-40B4-BE49-F238E27FC236}">
                <a16:creationId xmlns:a16="http://schemas.microsoft.com/office/drawing/2014/main" id="{DCB15EE4-6C96-44C9-B414-2756007B188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1A7ABC2-EACA-4B31-9886-4FB5B9185692}"/>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340080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BCB71-5405-470C-B1F1-9A9F74689C9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B9255F7-7C89-48E7-BAEE-7153A0FEA5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9D1CAC7-F3F8-44D9-A3C7-FECC2F792F8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541D597-134F-4ADD-BFEE-6474CDC65E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CA7F69E-E8DF-419F-B5A0-D936CC3ADE5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4E68936-3B7D-47EA-8638-AF3773610150}"/>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8" name="Footer Placeholder 7">
            <a:extLst>
              <a:ext uri="{FF2B5EF4-FFF2-40B4-BE49-F238E27FC236}">
                <a16:creationId xmlns:a16="http://schemas.microsoft.com/office/drawing/2014/main" id="{5B4F742D-D1C4-416D-8B28-DE40596D488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6F44195-7EB3-4BF3-9435-0BC5256FE669}"/>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943228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844F9-73CD-42BF-AE11-9C7BCE84F60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D5220F4-3FC8-4FB6-83DB-427FFC53A098}"/>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4" name="Footer Placeholder 3">
            <a:extLst>
              <a:ext uri="{FF2B5EF4-FFF2-40B4-BE49-F238E27FC236}">
                <a16:creationId xmlns:a16="http://schemas.microsoft.com/office/drawing/2014/main" id="{8DB48A49-9482-45E3-A611-DE7721A7EDBC}"/>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838E6BC-BD8B-49A6-B5A5-793EF544B79F}"/>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810093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94CC87-8286-47B0-8A0C-EF67C44CC15A}"/>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3" name="Footer Placeholder 2">
            <a:extLst>
              <a:ext uri="{FF2B5EF4-FFF2-40B4-BE49-F238E27FC236}">
                <a16:creationId xmlns:a16="http://schemas.microsoft.com/office/drawing/2014/main" id="{19563687-1FD5-49DD-B25D-00FA663B11C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5E78E6DA-44C3-4808-BA20-CAB5B91C9E6A}"/>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751657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3F770-5238-4F9F-999B-07680160E2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B884CB6-1D2D-4051-9B63-9FA57DDDBE2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609AA84-8D11-4367-A26B-C5434D1A9E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429F4DC-DC0D-4FB7-9E4F-CD694705CD8D}"/>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6" name="Footer Placeholder 5">
            <a:extLst>
              <a:ext uri="{FF2B5EF4-FFF2-40B4-BE49-F238E27FC236}">
                <a16:creationId xmlns:a16="http://schemas.microsoft.com/office/drawing/2014/main" id="{6DD10488-6EEC-4521-AF9A-FB83F74848B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FF75E61-C2D9-4157-A5AD-1BD660B159B2}"/>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447632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3D7C6-F1DE-4419-81CB-719FFD85B5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0A28868-23AB-4EF3-8AED-A8D35AB70AB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229EA0F-BE73-4920-BD18-01AA793837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3E17281-5473-4DE1-AAF7-390B1BED3739}"/>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6" name="Footer Placeholder 5">
            <a:extLst>
              <a:ext uri="{FF2B5EF4-FFF2-40B4-BE49-F238E27FC236}">
                <a16:creationId xmlns:a16="http://schemas.microsoft.com/office/drawing/2014/main" id="{F567EA23-78B6-45A9-9CA8-1E3996E6B0C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CBB58B1-07EE-4196-B568-CF5EADA6F453}"/>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719136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F322BA-1D3A-4025-A729-4207BB34C8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46A7299-9774-4DE7-A940-5872DC5BFA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F1D9BD-4652-4F9E-B8A4-FAA33D698C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75CF7C8D-734B-461A-AC21-FD73A9261C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75530A2-7C4B-4BA9-AD5F-C2FF4020410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81901642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A07AC-0731-4538-91D1-35CAC63FEA11}"/>
              </a:ext>
            </a:extLst>
          </p:cNvPr>
          <p:cNvSpPr>
            <a:spLocks noGrp="1"/>
          </p:cNvSpPr>
          <p:nvPr>
            <p:ph type="ctrTitle"/>
          </p:nvPr>
        </p:nvSpPr>
        <p:spPr/>
        <p:txBody>
          <a:bodyPr>
            <a:normAutofit fontScale="90000"/>
          </a:bodyPr>
          <a:lstStyle/>
          <a:p>
            <a:r>
              <a:rPr lang="en-US" dirty="0">
                <a:latin typeface="Arial Black" panose="020B0A04020102020204" pitchFamily="34" charset="0"/>
              </a:rPr>
              <a:t>Gathering Your Input on </a:t>
            </a:r>
            <a:br>
              <a:rPr lang="en-US" dirty="0">
                <a:latin typeface="Arial Black" panose="020B0A04020102020204" pitchFamily="34" charset="0"/>
              </a:rPr>
            </a:br>
            <a:r>
              <a:rPr lang="en-US" dirty="0">
                <a:latin typeface="Arial Black" panose="020B0A04020102020204" pitchFamily="34" charset="0"/>
              </a:rPr>
              <a:t>My Own Health Report</a:t>
            </a:r>
          </a:p>
        </p:txBody>
      </p:sp>
      <p:sp>
        <p:nvSpPr>
          <p:cNvPr id="3" name="Subtitle 2">
            <a:extLst>
              <a:ext uri="{FF2B5EF4-FFF2-40B4-BE49-F238E27FC236}">
                <a16:creationId xmlns:a16="http://schemas.microsoft.com/office/drawing/2014/main" id="{55BD34A5-CEB0-4D1A-94EC-86A22F4FEDB6}"/>
              </a:ext>
            </a:extLst>
          </p:cNvPr>
          <p:cNvSpPr>
            <a:spLocks noGrp="1"/>
          </p:cNvSpPr>
          <p:nvPr>
            <p:ph type="subTitle" idx="1"/>
          </p:nvPr>
        </p:nvSpPr>
        <p:spPr/>
        <p:txBody>
          <a:bodyPr>
            <a:normAutofit/>
          </a:bodyPr>
          <a:lstStyle/>
          <a:p>
            <a:r>
              <a:rPr lang="en-US" dirty="0"/>
              <a:t>Workshop 1 with Clinics</a:t>
            </a:r>
          </a:p>
          <a:p>
            <a:r>
              <a:rPr lang="en-US" dirty="0"/>
              <a:t>Date</a:t>
            </a:r>
          </a:p>
          <a:p>
            <a:r>
              <a:rPr lang="en-US" dirty="0"/>
              <a:t>Names of Leaders</a:t>
            </a:r>
          </a:p>
        </p:txBody>
      </p:sp>
    </p:spTree>
    <p:extLst>
      <p:ext uri="{BB962C8B-B14F-4D97-AF65-F5344CB8AC3E}">
        <p14:creationId xmlns:p14="http://schemas.microsoft.com/office/powerpoint/2010/main" val="2919460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E128A-4456-4789-BEFD-EE712C2CF133}"/>
              </a:ext>
            </a:extLst>
          </p:cNvPr>
          <p:cNvSpPr>
            <a:spLocks noGrp="1"/>
          </p:cNvSpPr>
          <p:nvPr>
            <p:ph type="title"/>
          </p:nvPr>
        </p:nvSpPr>
        <p:spPr/>
        <p:txBody>
          <a:bodyPr>
            <a:normAutofit fontScale="90000"/>
          </a:bodyPr>
          <a:lstStyle/>
          <a:p>
            <a:br>
              <a:rPr lang="en-US" dirty="0"/>
            </a:br>
            <a:r>
              <a:rPr lang="en-US" dirty="0"/>
              <a:t>We want to learn more about your preferences for using MOHR to link patients with needed services</a:t>
            </a:r>
          </a:p>
        </p:txBody>
      </p:sp>
      <p:sp>
        <p:nvSpPr>
          <p:cNvPr id="4" name="Rectangle 3">
            <a:extLst>
              <a:ext uri="{FF2B5EF4-FFF2-40B4-BE49-F238E27FC236}">
                <a16:creationId xmlns:a16="http://schemas.microsoft.com/office/drawing/2014/main" id="{0F465FB9-4149-B044-67C9-DD3398A5E78C}"/>
              </a:ext>
            </a:extLst>
          </p:cNvPr>
          <p:cNvSpPr/>
          <p:nvPr/>
        </p:nvSpPr>
        <p:spPr>
          <a:xfrm>
            <a:off x="619108" y="1888415"/>
            <a:ext cx="10953784" cy="4893647"/>
          </a:xfrm>
          <a:prstGeom prst="rect">
            <a:avLst/>
          </a:prstGeom>
        </p:spPr>
        <p:txBody>
          <a:bodyPr wrap="square">
            <a:spAutoFit/>
          </a:bodyPr>
          <a:lstStyle/>
          <a:p>
            <a:r>
              <a:rPr lang="en-US" sz="2400" u="sng" dirty="0"/>
              <a:t>Core Goals of MOHR</a:t>
            </a:r>
          </a:p>
          <a:p>
            <a:endParaRPr lang="en-US" sz="2400" u="sng" dirty="0"/>
          </a:p>
          <a:p>
            <a:pPr marL="342900" indent="-342900">
              <a:buAutoNum type="arabicPeriod"/>
            </a:pPr>
            <a:r>
              <a:rPr lang="en-US" sz="2400" b="1" i="1" dirty="0">
                <a:solidFill>
                  <a:schemeClr val="bg1">
                    <a:lumMod val="75000"/>
                  </a:schemeClr>
                </a:solidFill>
              </a:rPr>
              <a:t>Identify patient risks and flag unmet needs</a:t>
            </a:r>
            <a:r>
              <a:rPr lang="en-US" sz="2400" dirty="0">
                <a:solidFill>
                  <a:schemeClr val="bg1">
                    <a:lumMod val="75000"/>
                  </a:schemeClr>
                </a:solidFill>
              </a:rPr>
              <a:t>: </a:t>
            </a:r>
          </a:p>
          <a:p>
            <a:r>
              <a:rPr lang="en-US" sz="2400" dirty="0">
                <a:solidFill>
                  <a:schemeClr val="bg1">
                    <a:lumMod val="75000"/>
                  </a:schemeClr>
                </a:solidFill>
              </a:rPr>
              <a:t>-You can identify multiple risk factors for cancer and select what you are ready to work on – such as diet/physical activity</a:t>
            </a:r>
          </a:p>
          <a:p>
            <a:r>
              <a:rPr lang="en-US" sz="2400" dirty="0">
                <a:solidFill>
                  <a:schemeClr val="bg1">
                    <a:lumMod val="75000"/>
                  </a:schemeClr>
                </a:solidFill>
              </a:rPr>
              <a:t>- you can also identify relevant unmet social needs, such as difficulty affording food or medications or transportation</a:t>
            </a:r>
          </a:p>
          <a:p>
            <a:endParaRPr lang="en-US" sz="2400" dirty="0">
              <a:solidFill>
                <a:schemeClr val="bg1">
                  <a:lumMod val="75000"/>
                </a:schemeClr>
              </a:solidFill>
            </a:endParaRPr>
          </a:p>
          <a:p>
            <a:r>
              <a:rPr lang="en-US" sz="2400" b="1" i="1" dirty="0">
                <a:solidFill>
                  <a:schemeClr val="bg1">
                    <a:lumMod val="75000"/>
                  </a:schemeClr>
                </a:solidFill>
              </a:rPr>
              <a:t>2. Set goals </a:t>
            </a:r>
            <a:r>
              <a:rPr lang="en-US" sz="2400" dirty="0">
                <a:solidFill>
                  <a:schemeClr val="bg1">
                    <a:lumMod val="75000"/>
                  </a:schemeClr>
                </a:solidFill>
              </a:rPr>
              <a:t>to address multiple risk factors for cancer and unmet needs -  the goals can be reviewed and discussed with your primary care provider during that visit</a:t>
            </a:r>
          </a:p>
          <a:p>
            <a:endParaRPr lang="en-US" sz="2400" dirty="0"/>
          </a:p>
          <a:p>
            <a:r>
              <a:rPr lang="en-US" sz="2400" b="1" i="1" dirty="0"/>
              <a:t>3. Link patients with needed services </a:t>
            </a:r>
            <a:r>
              <a:rPr lang="en-US" sz="2400" dirty="0"/>
              <a:t>for goals they want to address – the clinic can connect patients with resources</a:t>
            </a:r>
          </a:p>
        </p:txBody>
      </p:sp>
    </p:spTree>
    <p:extLst>
      <p:ext uri="{BB962C8B-B14F-4D97-AF65-F5344CB8AC3E}">
        <p14:creationId xmlns:p14="http://schemas.microsoft.com/office/powerpoint/2010/main" val="123469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30064D3-37E0-4E62-9ED3-F08635977F4D}"/>
              </a:ext>
            </a:extLst>
          </p:cNvPr>
          <p:cNvSpPr>
            <a:spLocks noGrp="1"/>
          </p:cNvSpPr>
          <p:nvPr>
            <p:ph type="title"/>
          </p:nvPr>
        </p:nvSpPr>
        <p:spPr/>
        <p:txBody>
          <a:bodyPr/>
          <a:lstStyle/>
          <a:p>
            <a:r>
              <a:rPr lang="en-US" dirty="0"/>
              <a:t>Key Questions</a:t>
            </a:r>
          </a:p>
        </p:txBody>
      </p:sp>
      <p:sp>
        <p:nvSpPr>
          <p:cNvPr id="5" name="Content Placeholder 4">
            <a:extLst>
              <a:ext uri="{FF2B5EF4-FFF2-40B4-BE49-F238E27FC236}">
                <a16:creationId xmlns:a16="http://schemas.microsoft.com/office/drawing/2014/main" id="{4884384A-816C-404C-B993-82A8E94413C0}"/>
              </a:ext>
            </a:extLst>
          </p:cNvPr>
          <p:cNvSpPr>
            <a:spLocks noGrp="1"/>
          </p:cNvSpPr>
          <p:nvPr>
            <p:ph sz="half" idx="1"/>
          </p:nvPr>
        </p:nvSpPr>
        <p:spPr/>
        <p:txBody>
          <a:bodyPr/>
          <a:lstStyle/>
          <a:p>
            <a:r>
              <a:rPr lang="en-US" dirty="0"/>
              <a:t>What follow-up would you like?</a:t>
            </a:r>
          </a:p>
          <a:p>
            <a:r>
              <a:rPr lang="en-US" dirty="0"/>
              <a:t>By whom?</a:t>
            </a:r>
          </a:p>
          <a:p>
            <a:r>
              <a:rPr lang="en-US" dirty="0"/>
              <a:t>How often?</a:t>
            </a:r>
          </a:p>
        </p:txBody>
      </p:sp>
      <p:pic>
        <p:nvPicPr>
          <p:cNvPr id="7" name="Picture 2">
            <a:extLst>
              <a:ext uri="{FF2B5EF4-FFF2-40B4-BE49-F238E27FC236}">
                <a16:creationId xmlns:a16="http://schemas.microsoft.com/office/drawing/2014/main" id="{DAC5130C-8EE5-4D31-822C-E4EE7BCA3C83}"/>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587331" y="1825625"/>
            <a:ext cx="4351338"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16008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36770-DE71-473C-AA46-EC4B281CF9C7}"/>
              </a:ext>
            </a:extLst>
          </p:cNvPr>
          <p:cNvSpPr>
            <a:spLocks noGrp="1"/>
          </p:cNvSpPr>
          <p:nvPr>
            <p:ph type="title"/>
          </p:nvPr>
        </p:nvSpPr>
        <p:spPr/>
        <p:txBody>
          <a:bodyPr/>
          <a:lstStyle/>
          <a:p>
            <a:r>
              <a:rPr lang="en-US" dirty="0"/>
              <a:t>What kind of follow-up on linkages to needed services would be helpful? </a:t>
            </a:r>
          </a:p>
        </p:txBody>
      </p:sp>
      <p:sp>
        <p:nvSpPr>
          <p:cNvPr id="3" name="Content Placeholder 2">
            <a:extLst>
              <a:ext uri="{FF2B5EF4-FFF2-40B4-BE49-F238E27FC236}">
                <a16:creationId xmlns:a16="http://schemas.microsoft.com/office/drawing/2014/main" id="{BF76A757-113A-42BA-A5CB-D9F49E12856A}"/>
              </a:ext>
            </a:extLst>
          </p:cNvPr>
          <p:cNvSpPr>
            <a:spLocks noGrp="1"/>
          </p:cNvSpPr>
          <p:nvPr>
            <p:ph idx="1"/>
          </p:nvPr>
        </p:nvSpPr>
        <p:spPr>
          <a:xfrm>
            <a:off x="699247" y="1333947"/>
            <a:ext cx="11024667" cy="5050523"/>
          </a:xfrm>
        </p:spPr>
        <p:txBody>
          <a:bodyPr>
            <a:normAutofit fontScale="92500" lnSpcReduction="10000"/>
          </a:bodyPr>
          <a:lstStyle/>
          <a:p>
            <a:endParaRPr lang="en-US" dirty="0"/>
          </a:p>
          <a:p>
            <a:r>
              <a:rPr lang="en-US" sz="2800" dirty="0"/>
              <a:t>Nudge - Simple reminder of resources given during visit</a:t>
            </a:r>
          </a:p>
          <a:p>
            <a:pPr lvl="1"/>
            <a:r>
              <a:rPr lang="en-US" sz="2600" dirty="0"/>
              <a:t>E-mail or text message auto-generated by MOHR</a:t>
            </a:r>
          </a:p>
          <a:p>
            <a:r>
              <a:rPr lang="en-US" sz="2800" dirty="0"/>
              <a:t>Staff person power – Clinic staff contact patient to troubleshoot if this resource did not work for patient</a:t>
            </a:r>
          </a:p>
          <a:p>
            <a:pPr lvl="1"/>
            <a:r>
              <a:rPr lang="en-US" sz="2600" dirty="0"/>
              <a:t>Staff call/visit - ability to communicate back and forth</a:t>
            </a:r>
          </a:p>
          <a:p>
            <a:r>
              <a:rPr lang="en-US" sz="2800" dirty="0"/>
              <a:t>Nudge with staff back-up -- simple reminder with option to reach clinic team member PRN</a:t>
            </a:r>
          </a:p>
          <a:p>
            <a:pPr lvl="1"/>
            <a:r>
              <a:rPr lang="en-US" sz="2600" dirty="0"/>
              <a:t>Patient portal message sent by staff</a:t>
            </a:r>
          </a:p>
          <a:p>
            <a:pPr lvl="1"/>
            <a:r>
              <a:rPr lang="en-US" sz="2600" dirty="0"/>
              <a:t>Patients only respond if they need help</a:t>
            </a:r>
          </a:p>
          <a:p>
            <a:r>
              <a:rPr lang="en-US" sz="2800" dirty="0"/>
              <a:t>Other?</a:t>
            </a:r>
          </a:p>
          <a:p>
            <a:r>
              <a:rPr lang="en-US" sz="2800" dirty="0"/>
              <a:t>None of the above</a:t>
            </a:r>
          </a:p>
          <a:p>
            <a:endParaRPr lang="en-US" dirty="0"/>
          </a:p>
        </p:txBody>
      </p:sp>
    </p:spTree>
    <p:extLst>
      <p:ext uri="{BB962C8B-B14F-4D97-AF65-F5344CB8AC3E}">
        <p14:creationId xmlns:p14="http://schemas.microsoft.com/office/powerpoint/2010/main" val="5257599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36770-DE71-473C-AA46-EC4B281CF9C7}"/>
              </a:ext>
            </a:extLst>
          </p:cNvPr>
          <p:cNvSpPr>
            <a:spLocks noGrp="1"/>
          </p:cNvSpPr>
          <p:nvPr>
            <p:ph type="title"/>
          </p:nvPr>
        </p:nvSpPr>
        <p:spPr/>
        <p:txBody>
          <a:bodyPr/>
          <a:lstStyle/>
          <a:p>
            <a:r>
              <a:rPr lang="en-US" dirty="0"/>
              <a:t>What kind of follow-up on linkages to needed services would be helpful? </a:t>
            </a:r>
          </a:p>
        </p:txBody>
      </p:sp>
      <p:sp>
        <p:nvSpPr>
          <p:cNvPr id="3" name="Content Placeholder 2">
            <a:extLst>
              <a:ext uri="{FF2B5EF4-FFF2-40B4-BE49-F238E27FC236}">
                <a16:creationId xmlns:a16="http://schemas.microsoft.com/office/drawing/2014/main" id="{BF76A757-113A-42BA-A5CB-D9F49E12856A}"/>
              </a:ext>
            </a:extLst>
          </p:cNvPr>
          <p:cNvSpPr>
            <a:spLocks noGrp="1"/>
          </p:cNvSpPr>
          <p:nvPr>
            <p:ph idx="1"/>
          </p:nvPr>
        </p:nvSpPr>
        <p:spPr/>
        <p:txBody>
          <a:bodyPr>
            <a:normAutofit fontScale="85000" lnSpcReduction="20000"/>
          </a:bodyPr>
          <a:lstStyle/>
          <a:p>
            <a:endParaRPr lang="en-US" dirty="0"/>
          </a:p>
          <a:p>
            <a:r>
              <a:rPr lang="en-US" sz="2800" dirty="0"/>
              <a:t>Nudge - Simple reminder of resources given during visit</a:t>
            </a:r>
          </a:p>
          <a:p>
            <a:pPr lvl="1"/>
            <a:r>
              <a:rPr lang="en-US" sz="2600" dirty="0"/>
              <a:t>“nudge” or reminder only </a:t>
            </a:r>
            <a:endParaRPr lang="en-US" sz="2600" dirty="0">
              <a:solidFill>
                <a:srgbClr val="FF0000"/>
              </a:solidFill>
            </a:endParaRPr>
          </a:p>
          <a:p>
            <a:pPr lvl="1"/>
            <a:r>
              <a:rPr lang="en-US" sz="2600" dirty="0">
                <a:solidFill>
                  <a:schemeClr val="accent1">
                    <a:lumMod val="75000"/>
                  </a:schemeClr>
                </a:solidFill>
                <a:latin typeface="Abadi" panose="020B0604020104020204" pitchFamily="34" charset="0"/>
              </a:rPr>
              <a:t>Patients: 3 out of 4 patients recommended</a:t>
            </a:r>
          </a:p>
          <a:p>
            <a:r>
              <a:rPr lang="en-US" sz="2800" dirty="0"/>
              <a:t>Help troubleshooting if this resource did not work for your goal</a:t>
            </a:r>
          </a:p>
          <a:p>
            <a:pPr lvl="1"/>
            <a:r>
              <a:rPr lang="en-US" sz="2600" dirty="0"/>
              <a:t>Ability to communicate back and forth</a:t>
            </a:r>
          </a:p>
          <a:p>
            <a:pPr lvl="1"/>
            <a:r>
              <a:rPr lang="en-US" sz="2600" dirty="0">
                <a:solidFill>
                  <a:schemeClr val="accent1">
                    <a:lumMod val="75000"/>
                  </a:schemeClr>
                </a:solidFill>
                <a:latin typeface="Abadi" panose="020B0604020104020204" pitchFamily="34" charset="0"/>
              </a:rPr>
              <a:t>Patients: 3 out of 4</a:t>
            </a:r>
            <a:endParaRPr lang="en-US" sz="2600" dirty="0"/>
          </a:p>
          <a:p>
            <a:r>
              <a:rPr lang="en-US" sz="2800" dirty="0"/>
              <a:t>Simple reminder with option to reach clinic team member for troubleshooting</a:t>
            </a:r>
          </a:p>
          <a:p>
            <a:pPr lvl="1"/>
            <a:r>
              <a:rPr lang="en-US" sz="2600" dirty="0">
                <a:solidFill>
                  <a:schemeClr val="accent1">
                    <a:lumMod val="75000"/>
                  </a:schemeClr>
                </a:solidFill>
                <a:latin typeface="Abadi" panose="020B0604020104020204" pitchFamily="34" charset="0"/>
              </a:rPr>
              <a:t>Patients: 3 out of 4</a:t>
            </a:r>
            <a:endParaRPr lang="en-US" sz="2800" dirty="0"/>
          </a:p>
          <a:p>
            <a:r>
              <a:rPr lang="en-US" sz="2800" dirty="0"/>
              <a:t>Other?</a:t>
            </a:r>
          </a:p>
          <a:p>
            <a:r>
              <a:rPr lang="en-US" sz="2800" dirty="0"/>
              <a:t>None of the above</a:t>
            </a:r>
          </a:p>
          <a:p>
            <a:pPr lvl="1"/>
            <a:r>
              <a:rPr lang="en-US" sz="2600" dirty="0">
                <a:solidFill>
                  <a:schemeClr val="accent1">
                    <a:lumMod val="75000"/>
                  </a:schemeClr>
                </a:solidFill>
                <a:latin typeface="Abadi" panose="020B0604020104020204" pitchFamily="34" charset="0"/>
              </a:rPr>
              <a:t>Patients: 0 out of 4</a:t>
            </a:r>
            <a:endParaRPr lang="en-US" sz="2600" dirty="0"/>
          </a:p>
          <a:p>
            <a:endParaRPr lang="en-US" dirty="0"/>
          </a:p>
        </p:txBody>
      </p:sp>
    </p:spTree>
    <p:extLst>
      <p:ext uri="{BB962C8B-B14F-4D97-AF65-F5344CB8AC3E}">
        <p14:creationId xmlns:p14="http://schemas.microsoft.com/office/powerpoint/2010/main" val="30347056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36770-DE71-473C-AA46-EC4B281CF9C7}"/>
              </a:ext>
            </a:extLst>
          </p:cNvPr>
          <p:cNvSpPr>
            <a:spLocks noGrp="1"/>
          </p:cNvSpPr>
          <p:nvPr>
            <p:ph type="title"/>
          </p:nvPr>
        </p:nvSpPr>
        <p:spPr>
          <a:xfrm>
            <a:off x="838200" y="397398"/>
            <a:ext cx="10515600" cy="1325563"/>
          </a:xfrm>
        </p:spPr>
        <p:txBody>
          <a:bodyPr/>
          <a:lstStyle/>
          <a:p>
            <a:r>
              <a:rPr lang="en-US" dirty="0"/>
              <a:t>Thought question</a:t>
            </a:r>
          </a:p>
        </p:txBody>
      </p:sp>
      <p:sp>
        <p:nvSpPr>
          <p:cNvPr id="3" name="Content Placeholder 2">
            <a:extLst>
              <a:ext uri="{FF2B5EF4-FFF2-40B4-BE49-F238E27FC236}">
                <a16:creationId xmlns:a16="http://schemas.microsoft.com/office/drawing/2014/main" id="{BF76A757-113A-42BA-A5CB-D9F49E12856A}"/>
              </a:ext>
            </a:extLst>
          </p:cNvPr>
          <p:cNvSpPr>
            <a:spLocks noGrp="1"/>
          </p:cNvSpPr>
          <p:nvPr>
            <p:ph idx="1"/>
          </p:nvPr>
        </p:nvSpPr>
        <p:spPr/>
        <p:txBody>
          <a:bodyPr/>
          <a:lstStyle/>
          <a:p>
            <a:pPr marL="0" indent="0">
              <a:buNone/>
            </a:pPr>
            <a:endParaRPr lang="en-US" dirty="0"/>
          </a:p>
          <a:p>
            <a:r>
              <a:rPr lang="en-US" sz="2800" dirty="0"/>
              <a:t>Do you already have clinic resource lists that could be adapted to a “nudge”?</a:t>
            </a:r>
          </a:p>
          <a:p>
            <a:pPr lvl="1"/>
            <a:r>
              <a:rPr lang="en-US" sz="2600" dirty="0"/>
              <a:t>Cancer risks – Diet/Exercise/Tobacco cessation</a:t>
            </a:r>
          </a:p>
          <a:p>
            <a:pPr lvl="1"/>
            <a:r>
              <a:rPr lang="en-US" sz="2600" dirty="0"/>
              <a:t>Unmet social needs</a:t>
            </a:r>
          </a:p>
          <a:p>
            <a:pPr lvl="2"/>
            <a:r>
              <a:rPr lang="en-US" sz="2400" dirty="0"/>
              <a:t>Food insecurity</a:t>
            </a:r>
          </a:p>
          <a:p>
            <a:pPr lvl="2"/>
            <a:r>
              <a:rPr lang="en-US" sz="2400" dirty="0"/>
              <a:t>Transportation</a:t>
            </a:r>
          </a:p>
          <a:p>
            <a:pPr lvl="2"/>
            <a:r>
              <a:rPr lang="en-US" sz="2400" dirty="0"/>
              <a:t>Difficulty affording medications</a:t>
            </a:r>
          </a:p>
        </p:txBody>
      </p:sp>
    </p:spTree>
    <p:extLst>
      <p:ext uri="{BB962C8B-B14F-4D97-AF65-F5344CB8AC3E}">
        <p14:creationId xmlns:p14="http://schemas.microsoft.com/office/powerpoint/2010/main" val="23173450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9E890-C7E6-474E-9F98-8443C7F5ACCE}"/>
              </a:ext>
            </a:extLst>
          </p:cNvPr>
          <p:cNvSpPr>
            <a:spLocks noGrp="1"/>
          </p:cNvSpPr>
          <p:nvPr>
            <p:ph type="title"/>
          </p:nvPr>
        </p:nvSpPr>
        <p:spPr/>
        <p:txBody>
          <a:bodyPr/>
          <a:lstStyle/>
          <a:p>
            <a:r>
              <a:rPr lang="en-US" dirty="0"/>
              <a:t>How would you like the follow up to be done?</a:t>
            </a:r>
          </a:p>
        </p:txBody>
      </p:sp>
      <p:sp>
        <p:nvSpPr>
          <p:cNvPr id="3" name="Content Placeholder 2">
            <a:extLst>
              <a:ext uri="{FF2B5EF4-FFF2-40B4-BE49-F238E27FC236}">
                <a16:creationId xmlns:a16="http://schemas.microsoft.com/office/drawing/2014/main" id="{6A7D43F9-2AFD-4E48-B47F-40FE5F1F7ADB}"/>
              </a:ext>
            </a:extLst>
          </p:cNvPr>
          <p:cNvSpPr>
            <a:spLocks noGrp="1"/>
          </p:cNvSpPr>
          <p:nvPr>
            <p:ph idx="1"/>
          </p:nvPr>
        </p:nvSpPr>
        <p:spPr/>
        <p:txBody>
          <a:bodyPr>
            <a:normAutofit/>
          </a:bodyPr>
          <a:lstStyle/>
          <a:p>
            <a:r>
              <a:rPr lang="en-US" sz="2800" dirty="0"/>
              <a:t>Follow up clinic appointment </a:t>
            </a:r>
          </a:p>
          <a:p>
            <a:r>
              <a:rPr lang="en-US" sz="2800" dirty="0"/>
              <a:t>Phone call with clinic team </a:t>
            </a:r>
          </a:p>
          <a:p>
            <a:r>
              <a:rPr lang="en-US" sz="2800" dirty="0"/>
              <a:t>Text messages with clinic team </a:t>
            </a:r>
          </a:p>
          <a:p>
            <a:r>
              <a:rPr lang="en-US" sz="2800" dirty="0"/>
              <a:t>Email/patient portal messages with clinic team</a:t>
            </a:r>
          </a:p>
        </p:txBody>
      </p:sp>
    </p:spTree>
    <p:extLst>
      <p:ext uri="{BB962C8B-B14F-4D97-AF65-F5344CB8AC3E}">
        <p14:creationId xmlns:p14="http://schemas.microsoft.com/office/powerpoint/2010/main" val="893182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9E890-C7E6-474E-9F98-8443C7F5ACCE}"/>
              </a:ext>
            </a:extLst>
          </p:cNvPr>
          <p:cNvSpPr>
            <a:spLocks noGrp="1"/>
          </p:cNvSpPr>
          <p:nvPr>
            <p:ph type="title"/>
          </p:nvPr>
        </p:nvSpPr>
        <p:spPr/>
        <p:txBody>
          <a:bodyPr/>
          <a:lstStyle/>
          <a:p>
            <a:r>
              <a:rPr lang="en-US" dirty="0"/>
              <a:t>How would you like the follow up to be done?</a:t>
            </a:r>
          </a:p>
        </p:txBody>
      </p:sp>
      <p:sp>
        <p:nvSpPr>
          <p:cNvPr id="3" name="Content Placeholder 2">
            <a:extLst>
              <a:ext uri="{FF2B5EF4-FFF2-40B4-BE49-F238E27FC236}">
                <a16:creationId xmlns:a16="http://schemas.microsoft.com/office/drawing/2014/main" id="{6A7D43F9-2AFD-4E48-B47F-40FE5F1F7ADB}"/>
              </a:ext>
            </a:extLst>
          </p:cNvPr>
          <p:cNvSpPr>
            <a:spLocks noGrp="1"/>
          </p:cNvSpPr>
          <p:nvPr>
            <p:ph idx="1"/>
          </p:nvPr>
        </p:nvSpPr>
        <p:spPr/>
        <p:txBody>
          <a:bodyPr>
            <a:normAutofit/>
          </a:bodyPr>
          <a:lstStyle/>
          <a:p>
            <a:r>
              <a:rPr lang="en-US" sz="2800" dirty="0"/>
              <a:t>Follow up clinic appointment </a:t>
            </a:r>
          </a:p>
          <a:p>
            <a:pPr lvl="1"/>
            <a:r>
              <a:rPr lang="en-US" sz="2600" dirty="0">
                <a:solidFill>
                  <a:schemeClr val="accent1">
                    <a:lumMod val="75000"/>
                  </a:schemeClr>
                </a:solidFill>
                <a:latin typeface="Abadi" panose="020B0604020104020204" pitchFamily="34" charset="0"/>
              </a:rPr>
              <a:t>Patients: 1 out of 4 </a:t>
            </a:r>
            <a:endParaRPr lang="en-US" sz="2600" dirty="0"/>
          </a:p>
          <a:p>
            <a:r>
              <a:rPr lang="en-US" sz="2800" dirty="0"/>
              <a:t>Phone call with clinic team </a:t>
            </a:r>
          </a:p>
          <a:p>
            <a:pPr lvl="1"/>
            <a:r>
              <a:rPr lang="en-US" sz="2600" dirty="0">
                <a:solidFill>
                  <a:schemeClr val="accent1">
                    <a:lumMod val="75000"/>
                  </a:schemeClr>
                </a:solidFill>
                <a:latin typeface="Abadi" panose="020B0604020104020204" pitchFamily="34" charset="0"/>
              </a:rPr>
              <a:t>Patients: 4 out of 4</a:t>
            </a:r>
            <a:endParaRPr lang="en-US" sz="2600" dirty="0"/>
          </a:p>
          <a:p>
            <a:r>
              <a:rPr lang="en-US" sz="2800" dirty="0"/>
              <a:t>Text messages with clinic team </a:t>
            </a:r>
          </a:p>
          <a:p>
            <a:pPr lvl="1"/>
            <a:r>
              <a:rPr lang="en-US" sz="2600" dirty="0">
                <a:solidFill>
                  <a:schemeClr val="accent1">
                    <a:lumMod val="75000"/>
                  </a:schemeClr>
                </a:solidFill>
                <a:latin typeface="Abadi" panose="020B0604020104020204" pitchFamily="34" charset="0"/>
              </a:rPr>
              <a:t>Patients: 2 out of 4</a:t>
            </a:r>
            <a:endParaRPr lang="en-US" sz="2600" dirty="0"/>
          </a:p>
          <a:p>
            <a:r>
              <a:rPr lang="en-US" sz="2800" dirty="0"/>
              <a:t>Email/patient portal messages with clinic team</a:t>
            </a:r>
          </a:p>
          <a:p>
            <a:pPr lvl="1"/>
            <a:r>
              <a:rPr lang="en-US" sz="2600" dirty="0">
                <a:solidFill>
                  <a:schemeClr val="accent1">
                    <a:lumMod val="75000"/>
                  </a:schemeClr>
                </a:solidFill>
                <a:latin typeface="Abadi" panose="020B0604020104020204" pitchFamily="34" charset="0"/>
              </a:rPr>
              <a:t>Patients: 3 out of 4</a:t>
            </a:r>
          </a:p>
        </p:txBody>
      </p:sp>
    </p:spTree>
    <p:extLst>
      <p:ext uri="{BB962C8B-B14F-4D97-AF65-F5344CB8AC3E}">
        <p14:creationId xmlns:p14="http://schemas.microsoft.com/office/powerpoint/2010/main" val="27757179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5D8AE-EAAA-4D61-96D6-9243D3168C5B}"/>
              </a:ext>
            </a:extLst>
          </p:cNvPr>
          <p:cNvSpPr>
            <a:spLocks noGrp="1"/>
          </p:cNvSpPr>
          <p:nvPr>
            <p:ph type="title"/>
          </p:nvPr>
        </p:nvSpPr>
        <p:spPr/>
        <p:txBody>
          <a:bodyPr/>
          <a:lstStyle/>
          <a:p>
            <a:r>
              <a:rPr lang="en-US" dirty="0"/>
              <a:t>How often would you want the follow up to happen?</a:t>
            </a:r>
          </a:p>
        </p:txBody>
      </p:sp>
      <p:sp>
        <p:nvSpPr>
          <p:cNvPr id="3" name="Content Placeholder 2">
            <a:extLst>
              <a:ext uri="{FF2B5EF4-FFF2-40B4-BE49-F238E27FC236}">
                <a16:creationId xmlns:a16="http://schemas.microsoft.com/office/drawing/2014/main" id="{B9A87B5C-2E9C-4D34-94B1-DA0553ECD3F2}"/>
              </a:ext>
            </a:extLst>
          </p:cNvPr>
          <p:cNvSpPr>
            <a:spLocks noGrp="1"/>
          </p:cNvSpPr>
          <p:nvPr>
            <p:ph idx="1"/>
          </p:nvPr>
        </p:nvSpPr>
        <p:spPr/>
        <p:txBody>
          <a:bodyPr>
            <a:normAutofit/>
          </a:bodyPr>
          <a:lstStyle/>
          <a:p>
            <a:r>
              <a:rPr lang="en-US" sz="2800" dirty="0"/>
              <a:t>Every 1-2 weeks</a:t>
            </a:r>
          </a:p>
          <a:p>
            <a:r>
              <a:rPr lang="en-US" sz="2800" dirty="0"/>
              <a:t>Once a month</a:t>
            </a:r>
          </a:p>
          <a:p>
            <a:r>
              <a:rPr lang="en-US" sz="2800" dirty="0"/>
              <a:t>Once every three months</a:t>
            </a:r>
          </a:p>
        </p:txBody>
      </p:sp>
    </p:spTree>
    <p:extLst>
      <p:ext uri="{BB962C8B-B14F-4D97-AF65-F5344CB8AC3E}">
        <p14:creationId xmlns:p14="http://schemas.microsoft.com/office/powerpoint/2010/main" val="24704171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5D8AE-EAAA-4D61-96D6-9243D3168C5B}"/>
              </a:ext>
            </a:extLst>
          </p:cNvPr>
          <p:cNvSpPr>
            <a:spLocks noGrp="1"/>
          </p:cNvSpPr>
          <p:nvPr>
            <p:ph type="title"/>
          </p:nvPr>
        </p:nvSpPr>
        <p:spPr/>
        <p:txBody>
          <a:bodyPr/>
          <a:lstStyle/>
          <a:p>
            <a:r>
              <a:rPr lang="en-US" dirty="0"/>
              <a:t>How often would you want the follow up to happen?</a:t>
            </a:r>
          </a:p>
        </p:txBody>
      </p:sp>
      <p:sp>
        <p:nvSpPr>
          <p:cNvPr id="3" name="Content Placeholder 2">
            <a:extLst>
              <a:ext uri="{FF2B5EF4-FFF2-40B4-BE49-F238E27FC236}">
                <a16:creationId xmlns:a16="http://schemas.microsoft.com/office/drawing/2014/main" id="{B9A87B5C-2E9C-4D34-94B1-DA0553ECD3F2}"/>
              </a:ext>
            </a:extLst>
          </p:cNvPr>
          <p:cNvSpPr>
            <a:spLocks noGrp="1"/>
          </p:cNvSpPr>
          <p:nvPr>
            <p:ph idx="1"/>
          </p:nvPr>
        </p:nvSpPr>
        <p:spPr/>
        <p:txBody>
          <a:bodyPr>
            <a:normAutofit/>
          </a:bodyPr>
          <a:lstStyle/>
          <a:p>
            <a:r>
              <a:rPr lang="en-US" sz="2800" dirty="0"/>
              <a:t>Every 1-2 weeks</a:t>
            </a:r>
          </a:p>
          <a:p>
            <a:pPr lvl="1"/>
            <a:r>
              <a:rPr lang="en-US" sz="2600" dirty="0">
                <a:solidFill>
                  <a:schemeClr val="accent1">
                    <a:lumMod val="75000"/>
                  </a:schemeClr>
                </a:solidFill>
                <a:latin typeface="Abadi" panose="020B0604020104020204" pitchFamily="34" charset="0"/>
              </a:rPr>
              <a:t>Patients: 1 out of 4</a:t>
            </a:r>
            <a:endParaRPr lang="en-US" sz="2600" dirty="0"/>
          </a:p>
          <a:p>
            <a:r>
              <a:rPr lang="en-US" sz="2800" dirty="0"/>
              <a:t>Once a month</a:t>
            </a:r>
          </a:p>
          <a:p>
            <a:pPr lvl="1"/>
            <a:r>
              <a:rPr lang="en-US" sz="2600" dirty="0">
                <a:solidFill>
                  <a:schemeClr val="accent1">
                    <a:lumMod val="75000"/>
                  </a:schemeClr>
                </a:solidFill>
                <a:latin typeface="Abadi" panose="020B0604020104020204" pitchFamily="34" charset="0"/>
              </a:rPr>
              <a:t>Patients: 4 out of 4</a:t>
            </a:r>
            <a:endParaRPr lang="en-US" sz="2600" dirty="0"/>
          </a:p>
          <a:p>
            <a:r>
              <a:rPr lang="en-US" sz="2800" dirty="0"/>
              <a:t>Once every three months</a:t>
            </a:r>
          </a:p>
          <a:p>
            <a:pPr lvl="1"/>
            <a:r>
              <a:rPr lang="en-US" sz="2600" dirty="0">
                <a:solidFill>
                  <a:schemeClr val="accent1">
                    <a:lumMod val="75000"/>
                  </a:schemeClr>
                </a:solidFill>
                <a:latin typeface="Abadi" panose="020B0604020104020204" pitchFamily="34" charset="0"/>
              </a:rPr>
              <a:t>Patients: 0 out of 4</a:t>
            </a:r>
          </a:p>
        </p:txBody>
      </p:sp>
    </p:spTree>
    <p:extLst>
      <p:ext uri="{BB962C8B-B14F-4D97-AF65-F5344CB8AC3E}">
        <p14:creationId xmlns:p14="http://schemas.microsoft.com/office/powerpoint/2010/main" val="660535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36770-DE71-473C-AA46-EC4B281CF9C7}"/>
              </a:ext>
            </a:extLst>
          </p:cNvPr>
          <p:cNvSpPr>
            <a:spLocks noGrp="1"/>
          </p:cNvSpPr>
          <p:nvPr>
            <p:ph type="title"/>
          </p:nvPr>
        </p:nvSpPr>
        <p:spPr/>
        <p:txBody>
          <a:bodyPr/>
          <a:lstStyle/>
          <a:p>
            <a:r>
              <a:rPr lang="en-US" dirty="0"/>
              <a:t>Who would you want to do the follow up with you? </a:t>
            </a:r>
          </a:p>
        </p:txBody>
      </p:sp>
      <p:sp>
        <p:nvSpPr>
          <p:cNvPr id="3" name="Content Placeholder 2">
            <a:extLst>
              <a:ext uri="{FF2B5EF4-FFF2-40B4-BE49-F238E27FC236}">
                <a16:creationId xmlns:a16="http://schemas.microsoft.com/office/drawing/2014/main" id="{BF76A757-113A-42BA-A5CB-D9F49E12856A}"/>
              </a:ext>
            </a:extLst>
          </p:cNvPr>
          <p:cNvSpPr>
            <a:spLocks noGrp="1"/>
          </p:cNvSpPr>
          <p:nvPr>
            <p:ph idx="1"/>
          </p:nvPr>
        </p:nvSpPr>
        <p:spPr/>
        <p:txBody>
          <a:bodyPr/>
          <a:lstStyle/>
          <a:p>
            <a:endParaRPr lang="en-US" dirty="0"/>
          </a:p>
          <a:p>
            <a:r>
              <a:rPr lang="en-US" sz="2800" dirty="0"/>
              <a:t>Doctors/primary care provider</a:t>
            </a:r>
          </a:p>
          <a:p>
            <a:r>
              <a:rPr lang="en-US" sz="2800" dirty="0"/>
              <a:t>Clinic nurse/care manager </a:t>
            </a:r>
          </a:p>
          <a:p>
            <a:r>
              <a:rPr lang="en-US" sz="2800" dirty="0"/>
              <a:t>Clinic behavioral health/mental health staff </a:t>
            </a:r>
          </a:p>
          <a:p>
            <a:r>
              <a:rPr lang="en-US" sz="2800" dirty="0"/>
              <a:t>Social Worker</a:t>
            </a:r>
          </a:p>
          <a:p>
            <a:endParaRPr lang="en-US" dirty="0"/>
          </a:p>
        </p:txBody>
      </p:sp>
    </p:spTree>
    <p:extLst>
      <p:ext uri="{BB962C8B-B14F-4D97-AF65-F5344CB8AC3E}">
        <p14:creationId xmlns:p14="http://schemas.microsoft.com/office/powerpoint/2010/main" val="29053855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94DC0-F61F-46CF-9CBE-C86921E58715}"/>
              </a:ext>
            </a:extLst>
          </p:cNvPr>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en-US" dirty="0"/>
              <a:t>Introductions</a:t>
            </a:r>
          </a:p>
        </p:txBody>
      </p:sp>
      <p:sp>
        <p:nvSpPr>
          <p:cNvPr id="3" name="Content Placeholder 2">
            <a:extLst>
              <a:ext uri="{FF2B5EF4-FFF2-40B4-BE49-F238E27FC236}">
                <a16:creationId xmlns:a16="http://schemas.microsoft.com/office/drawing/2014/main" id="{5893864F-4844-449F-A57E-C9B87017E153}"/>
              </a:ext>
            </a:extLst>
          </p:cNvPr>
          <p:cNvSpPr>
            <a:spLocks noGrp="1"/>
          </p:cNvSpPr>
          <p:nvPr>
            <p:ph idx="1"/>
          </p:nvPr>
        </p:nvSpPr>
        <p:spPr/>
        <p:txBody>
          <a:bodyPr>
            <a:normAutofit/>
          </a:bodyPr>
          <a:lstStyle/>
          <a:p>
            <a:r>
              <a:rPr lang="en-US" dirty="0"/>
              <a:t>List your research team:</a:t>
            </a:r>
          </a:p>
          <a:p>
            <a:r>
              <a:rPr lang="en-US" dirty="0"/>
              <a:t>List your clinics represented today: </a:t>
            </a:r>
          </a:p>
          <a:p>
            <a:r>
              <a:rPr lang="en-US" dirty="0"/>
              <a:t>Icebreaker:</a:t>
            </a:r>
          </a:p>
          <a:p>
            <a:pPr lvl="1"/>
            <a:r>
              <a:rPr lang="en-US" dirty="0"/>
              <a:t>Please use the chat to tell us your name and </a:t>
            </a:r>
            <a:r>
              <a:rPr lang="en-US" dirty="0">
                <a:solidFill>
                  <a:srgbClr val="FF0000"/>
                </a:solidFill>
              </a:rPr>
              <a:t>[a fun fact about your name or a nickname ---  its meaning or why you are named that -- or something else fun to share about your name]</a:t>
            </a:r>
          </a:p>
        </p:txBody>
      </p:sp>
    </p:spTree>
    <p:extLst>
      <p:ext uri="{BB962C8B-B14F-4D97-AF65-F5344CB8AC3E}">
        <p14:creationId xmlns:p14="http://schemas.microsoft.com/office/powerpoint/2010/main" val="1205558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36770-DE71-473C-AA46-EC4B281CF9C7}"/>
              </a:ext>
            </a:extLst>
          </p:cNvPr>
          <p:cNvSpPr>
            <a:spLocks noGrp="1"/>
          </p:cNvSpPr>
          <p:nvPr>
            <p:ph type="title"/>
          </p:nvPr>
        </p:nvSpPr>
        <p:spPr/>
        <p:txBody>
          <a:bodyPr/>
          <a:lstStyle/>
          <a:p>
            <a:r>
              <a:rPr lang="en-US" dirty="0"/>
              <a:t>Who would you want to do the follow up with you? </a:t>
            </a:r>
          </a:p>
        </p:txBody>
      </p:sp>
      <p:sp>
        <p:nvSpPr>
          <p:cNvPr id="3" name="Content Placeholder 2">
            <a:extLst>
              <a:ext uri="{FF2B5EF4-FFF2-40B4-BE49-F238E27FC236}">
                <a16:creationId xmlns:a16="http://schemas.microsoft.com/office/drawing/2014/main" id="{BF76A757-113A-42BA-A5CB-D9F49E12856A}"/>
              </a:ext>
            </a:extLst>
          </p:cNvPr>
          <p:cNvSpPr>
            <a:spLocks noGrp="1"/>
          </p:cNvSpPr>
          <p:nvPr>
            <p:ph idx="1"/>
          </p:nvPr>
        </p:nvSpPr>
        <p:spPr/>
        <p:txBody>
          <a:bodyPr/>
          <a:lstStyle/>
          <a:p>
            <a:endParaRPr lang="en-US" dirty="0"/>
          </a:p>
          <a:p>
            <a:r>
              <a:rPr lang="en-US" sz="2800" dirty="0"/>
              <a:t>Doctors/primary care provider</a:t>
            </a:r>
          </a:p>
          <a:p>
            <a:pPr lvl="1"/>
            <a:r>
              <a:rPr lang="en-US" sz="2600" dirty="0">
                <a:solidFill>
                  <a:schemeClr val="accent1">
                    <a:lumMod val="75000"/>
                  </a:schemeClr>
                </a:solidFill>
                <a:latin typeface="Abadi" panose="020B0604020104020204" pitchFamily="34" charset="0"/>
              </a:rPr>
              <a:t>Patients: 0 out of 4</a:t>
            </a:r>
            <a:endParaRPr lang="en-US" sz="2600" dirty="0"/>
          </a:p>
          <a:p>
            <a:r>
              <a:rPr lang="en-US" sz="2800" dirty="0"/>
              <a:t>Clinic nurse/care manager </a:t>
            </a:r>
          </a:p>
          <a:p>
            <a:pPr lvl="1"/>
            <a:r>
              <a:rPr lang="en-US" sz="2600" dirty="0">
                <a:solidFill>
                  <a:schemeClr val="accent1">
                    <a:lumMod val="75000"/>
                  </a:schemeClr>
                </a:solidFill>
                <a:latin typeface="Abadi" panose="020B0604020104020204" pitchFamily="34" charset="0"/>
              </a:rPr>
              <a:t>Patients: 3 out of 4</a:t>
            </a:r>
            <a:endParaRPr lang="en-US" sz="2600" dirty="0"/>
          </a:p>
          <a:p>
            <a:r>
              <a:rPr lang="en-US" sz="2800" dirty="0"/>
              <a:t>Clinic mental health staff </a:t>
            </a:r>
          </a:p>
          <a:p>
            <a:pPr lvl="1"/>
            <a:r>
              <a:rPr lang="en-US" sz="2600" dirty="0">
                <a:solidFill>
                  <a:schemeClr val="accent1">
                    <a:lumMod val="75000"/>
                  </a:schemeClr>
                </a:solidFill>
                <a:latin typeface="Abadi" panose="020B0604020104020204" pitchFamily="34" charset="0"/>
              </a:rPr>
              <a:t>Patients: 0 out of 4</a:t>
            </a:r>
            <a:endParaRPr lang="en-US" sz="2600" dirty="0"/>
          </a:p>
          <a:p>
            <a:r>
              <a:rPr lang="en-US" sz="2800" dirty="0"/>
              <a:t>Social Worker</a:t>
            </a:r>
          </a:p>
          <a:p>
            <a:pPr lvl="1"/>
            <a:r>
              <a:rPr lang="en-US" sz="2600" dirty="0">
                <a:solidFill>
                  <a:schemeClr val="accent1">
                    <a:lumMod val="75000"/>
                  </a:schemeClr>
                </a:solidFill>
                <a:latin typeface="Abadi" panose="020B0604020104020204" pitchFamily="34" charset="0"/>
              </a:rPr>
              <a:t>Patients: 1 out of 4</a:t>
            </a:r>
            <a:endParaRPr lang="en-US" sz="2600" dirty="0"/>
          </a:p>
          <a:p>
            <a:endParaRPr lang="en-US" dirty="0"/>
          </a:p>
        </p:txBody>
      </p:sp>
    </p:spTree>
    <p:extLst>
      <p:ext uri="{BB962C8B-B14F-4D97-AF65-F5344CB8AC3E}">
        <p14:creationId xmlns:p14="http://schemas.microsoft.com/office/powerpoint/2010/main" val="35450003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593BF49-3324-44DF-8FCA-B9B6F819557E}"/>
              </a:ext>
            </a:extLst>
          </p:cNvPr>
          <p:cNvSpPr>
            <a:spLocks noGrp="1"/>
          </p:cNvSpPr>
          <p:nvPr>
            <p:ph type="title"/>
          </p:nvPr>
        </p:nvSpPr>
        <p:spPr/>
        <p:txBody>
          <a:bodyPr/>
          <a:lstStyle/>
          <a:p>
            <a:r>
              <a:rPr lang="en-US" dirty="0"/>
              <a:t>Open Discussion</a:t>
            </a:r>
          </a:p>
        </p:txBody>
      </p:sp>
      <p:sp>
        <p:nvSpPr>
          <p:cNvPr id="11" name="Content Placeholder 10">
            <a:extLst>
              <a:ext uri="{FF2B5EF4-FFF2-40B4-BE49-F238E27FC236}">
                <a16:creationId xmlns:a16="http://schemas.microsoft.com/office/drawing/2014/main" id="{00EB4CF5-7370-40FC-B1C0-79C91082BA06}"/>
              </a:ext>
            </a:extLst>
          </p:cNvPr>
          <p:cNvSpPr>
            <a:spLocks noGrp="1"/>
          </p:cNvSpPr>
          <p:nvPr>
            <p:ph idx="1"/>
          </p:nvPr>
        </p:nvSpPr>
        <p:spPr/>
        <p:txBody>
          <a:bodyPr/>
          <a:lstStyle/>
          <a:p>
            <a:r>
              <a:rPr lang="en-US" dirty="0"/>
              <a:t>Questions, comments, concerns</a:t>
            </a:r>
          </a:p>
        </p:txBody>
      </p:sp>
    </p:spTree>
    <p:extLst>
      <p:ext uri="{BB962C8B-B14F-4D97-AF65-F5344CB8AC3E}">
        <p14:creationId xmlns:p14="http://schemas.microsoft.com/office/powerpoint/2010/main" val="15686546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593BF49-3324-44DF-8FCA-B9B6F819557E}"/>
              </a:ext>
            </a:extLst>
          </p:cNvPr>
          <p:cNvSpPr>
            <a:spLocks noGrp="1"/>
          </p:cNvSpPr>
          <p:nvPr>
            <p:ph type="title"/>
          </p:nvPr>
        </p:nvSpPr>
        <p:spPr/>
        <p:txBody>
          <a:bodyPr/>
          <a:lstStyle/>
          <a:p>
            <a:r>
              <a:rPr lang="en-US" dirty="0"/>
              <a:t>Preview of coming workshop topics – others you would recommend?</a:t>
            </a:r>
          </a:p>
        </p:txBody>
      </p:sp>
      <p:sp>
        <p:nvSpPr>
          <p:cNvPr id="11" name="Content Placeholder 10">
            <a:extLst>
              <a:ext uri="{FF2B5EF4-FFF2-40B4-BE49-F238E27FC236}">
                <a16:creationId xmlns:a16="http://schemas.microsoft.com/office/drawing/2014/main" id="{00EB4CF5-7370-40FC-B1C0-79C91082BA06}"/>
              </a:ext>
            </a:extLst>
          </p:cNvPr>
          <p:cNvSpPr>
            <a:spLocks noGrp="1"/>
          </p:cNvSpPr>
          <p:nvPr>
            <p:ph idx="1"/>
          </p:nvPr>
        </p:nvSpPr>
        <p:spPr>
          <a:xfrm>
            <a:off x="838200" y="2151529"/>
            <a:ext cx="10515600" cy="4025434"/>
          </a:xfrm>
        </p:spPr>
        <p:txBody>
          <a:bodyPr/>
          <a:lstStyle/>
          <a:p>
            <a:r>
              <a:rPr lang="en-US" dirty="0"/>
              <a:t>Prioritizing topics that our NIH reviewers asked us to address:</a:t>
            </a:r>
          </a:p>
          <a:p>
            <a:pPr lvl="1"/>
            <a:r>
              <a:rPr lang="en-US" dirty="0"/>
              <a:t>Program sustainment – things that would be important for you to continue to use MOHR in your clinic after a pilot-test</a:t>
            </a:r>
          </a:p>
          <a:p>
            <a:pPr lvl="1"/>
            <a:r>
              <a:rPr lang="en-US" dirty="0"/>
              <a:t>Outcomes to assess – measurement considerations for social determinants of health such as food insecurity</a:t>
            </a:r>
          </a:p>
          <a:p>
            <a:pPr lvl="1"/>
            <a:r>
              <a:rPr lang="en-US" dirty="0"/>
              <a:t>Projected impact of proposed methods to implement in clinics</a:t>
            </a:r>
          </a:p>
          <a:p>
            <a:pPr lvl="1"/>
            <a:r>
              <a:rPr lang="en-US" dirty="0"/>
              <a:t>Research recruitment and retention issues</a:t>
            </a:r>
          </a:p>
          <a:p>
            <a:pPr lvl="1"/>
            <a:endParaRPr lang="en-US" dirty="0"/>
          </a:p>
          <a:p>
            <a:r>
              <a:rPr lang="en-US" dirty="0"/>
              <a:t>Your thoughts?  Things you would like to discuss in a workshop?</a:t>
            </a:r>
          </a:p>
        </p:txBody>
      </p:sp>
    </p:spTree>
    <p:extLst>
      <p:ext uri="{BB962C8B-B14F-4D97-AF65-F5344CB8AC3E}">
        <p14:creationId xmlns:p14="http://schemas.microsoft.com/office/powerpoint/2010/main" val="21932562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06FF-EEA6-4DCA-A66C-3C7221792627}"/>
              </a:ext>
            </a:extLst>
          </p:cNvPr>
          <p:cNvSpPr>
            <a:spLocks noGrp="1"/>
          </p:cNvSpPr>
          <p:nvPr>
            <p:ph type="ctrTitle"/>
          </p:nvPr>
        </p:nvSpPr>
        <p:spPr/>
        <p:txBody>
          <a:bodyPr/>
          <a:lstStyle/>
          <a:p>
            <a:r>
              <a:rPr lang="en-US" dirty="0"/>
              <a:t>Thank you for your participation!</a:t>
            </a:r>
          </a:p>
        </p:txBody>
      </p:sp>
      <p:sp>
        <p:nvSpPr>
          <p:cNvPr id="3" name="Subtitle 2">
            <a:extLst>
              <a:ext uri="{FF2B5EF4-FFF2-40B4-BE49-F238E27FC236}">
                <a16:creationId xmlns:a16="http://schemas.microsoft.com/office/drawing/2014/main" id="{38A88104-A5A2-4756-8C74-C73150DAEB0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51076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C7B12-78ED-48AE-ADDF-D9E63C20CFD8}"/>
              </a:ext>
            </a:extLst>
          </p:cNvPr>
          <p:cNvSpPr>
            <a:spLocks noGrp="1"/>
          </p:cNvSpPr>
          <p:nvPr>
            <p:ph type="title"/>
          </p:nvPr>
        </p:nvSpPr>
        <p:spPr/>
        <p:txBody>
          <a:bodyPr/>
          <a:lstStyle/>
          <a:p>
            <a:r>
              <a:rPr lang="en-US" dirty="0"/>
              <a:t>Request to Record</a:t>
            </a:r>
          </a:p>
        </p:txBody>
      </p:sp>
      <p:sp>
        <p:nvSpPr>
          <p:cNvPr id="3" name="Content Placeholder 2">
            <a:extLst>
              <a:ext uri="{FF2B5EF4-FFF2-40B4-BE49-F238E27FC236}">
                <a16:creationId xmlns:a16="http://schemas.microsoft.com/office/drawing/2014/main" id="{4F1E3A49-47BA-4445-8A48-6DF86568556B}"/>
              </a:ext>
            </a:extLst>
          </p:cNvPr>
          <p:cNvSpPr>
            <a:spLocks noGrp="1"/>
          </p:cNvSpPr>
          <p:nvPr>
            <p:ph idx="1"/>
          </p:nvPr>
        </p:nvSpPr>
        <p:spPr/>
        <p:txBody>
          <a:bodyPr/>
          <a:lstStyle/>
          <a:p>
            <a:r>
              <a:rPr lang="en-US" dirty="0"/>
              <a:t>We would like to record our conversation today using the Zoom recording feature</a:t>
            </a:r>
          </a:p>
          <a:p>
            <a:r>
              <a:rPr lang="en-US" dirty="0"/>
              <a:t>All efforts will be made to ensure your privacy and confidentiality</a:t>
            </a:r>
          </a:p>
          <a:p>
            <a:pPr lvl="1"/>
            <a:r>
              <a:rPr lang="en-US" dirty="0"/>
              <a:t>Say where the recordings will be stored</a:t>
            </a:r>
          </a:p>
          <a:p>
            <a:r>
              <a:rPr lang="en-US" dirty="0"/>
              <a:t>This research project has been reviewed by a research ethics board</a:t>
            </a:r>
          </a:p>
        </p:txBody>
      </p:sp>
    </p:spTree>
    <p:extLst>
      <p:ext uri="{BB962C8B-B14F-4D97-AF65-F5344CB8AC3E}">
        <p14:creationId xmlns:p14="http://schemas.microsoft.com/office/powerpoint/2010/main" val="28564206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E661E-B62B-4C27-861A-FC444587FA4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3EF43113-1790-403B-A8C1-7EAC5F7CA11E}"/>
              </a:ext>
            </a:extLst>
          </p:cNvPr>
          <p:cNvSpPr>
            <a:spLocks noGrp="1"/>
          </p:cNvSpPr>
          <p:nvPr>
            <p:ph idx="1"/>
          </p:nvPr>
        </p:nvSpPr>
        <p:spPr/>
        <p:txBody>
          <a:bodyPr/>
          <a:lstStyle/>
          <a:p>
            <a:r>
              <a:rPr lang="en-US" dirty="0"/>
              <a:t>Demo of the My Own Health Report (MOHR) </a:t>
            </a:r>
          </a:p>
          <a:p>
            <a:r>
              <a:rPr lang="en-US" dirty="0"/>
              <a:t>Recap what we have heard from clinicians interviews about the core goals of MOHR </a:t>
            </a:r>
          </a:p>
          <a:p>
            <a:r>
              <a:rPr lang="en-US" dirty="0"/>
              <a:t>Discuss the workflow for follow up with patients on resources and referrals </a:t>
            </a:r>
          </a:p>
          <a:p>
            <a:r>
              <a:rPr lang="en-US" dirty="0"/>
              <a:t>Learn your suggestions on ways to use follow-up after completing MOHR to improve the patient experience </a:t>
            </a:r>
          </a:p>
          <a:p>
            <a:r>
              <a:rPr lang="en-US" dirty="0"/>
              <a:t>Looking ahead – tentative plans for upcoming workshops</a:t>
            </a:r>
          </a:p>
          <a:p>
            <a:r>
              <a:rPr lang="en-US" dirty="0"/>
              <a:t>Thank you!</a:t>
            </a:r>
          </a:p>
          <a:p>
            <a:pPr lvl="1"/>
            <a:endParaRPr lang="en-US" dirty="0"/>
          </a:p>
        </p:txBody>
      </p:sp>
    </p:spTree>
    <p:extLst>
      <p:ext uri="{BB962C8B-B14F-4D97-AF65-F5344CB8AC3E}">
        <p14:creationId xmlns:p14="http://schemas.microsoft.com/office/powerpoint/2010/main" val="3148882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p:txBody>
          <a:bodyPr/>
          <a:lstStyle/>
          <a:p>
            <a:r>
              <a:rPr lang="en-US" dirty="0"/>
              <a:t>The Value of MOHR – why do we want to do this?</a:t>
            </a:r>
          </a:p>
        </p:txBody>
      </p:sp>
      <p:sp>
        <p:nvSpPr>
          <p:cNvPr id="9" name="Content Placeholder 8">
            <a:extLst>
              <a:ext uri="{FF2B5EF4-FFF2-40B4-BE49-F238E27FC236}">
                <a16:creationId xmlns:a16="http://schemas.microsoft.com/office/drawing/2014/main" id="{FC8CFCD4-6483-478B-9108-18C003D8F73A}"/>
              </a:ext>
            </a:extLst>
          </p:cNvPr>
          <p:cNvSpPr>
            <a:spLocks noGrp="1"/>
          </p:cNvSpPr>
          <p:nvPr>
            <p:ph idx="1"/>
          </p:nvPr>
        </p:nvSpPr>
        <p:spPr/>
        <p:txBody>
          <a:bodyPr>
            <a:normAutofit/>
          </a:bodyPr>
          <a:lstStyle/>
          <a:p>
            <a:r>
              <a:rPr lang="en-US" sz="2400" dirty="0"/>
              <a:t>Make scarce clinic time more valuable for patients and clinic teams</a:t>
            </a:r>
          </a:p>
          <a:p>
            <a:r>
              <a:rPr lang="en-US" sz="2400" dirty="0"/>
              <a:t>Improve the </a:t>
            </a:r>
            <a:r>
              <a:rPr lang="en-US" sz="2400" b="1" dirty="0"/>
              <a:t>patient experience</a:t>
            </a:r>
            <a:r>
              <a:rPr lang="en-US" sz="2400" dirty="0"/>
              <a:t>  -- help clinics to know and address a patient’s individual goals/needs</a:t>
            </a:r>
          </a:p>
          <a:p>
            <a:pPr lvl="1"/>
            <a:r>
              <a:rPr lang="en-US" sz="2400" dirty="0"/>
              <a:t>Address behavioral risks for cancer – diet, physical activity, tobacco use</a:t>
            </a:r>
          </a:p>
          <a:p>
            <a:pPr lvl="1"/>
            <a:r>
              <a:rPr lang="en-US" sz="2400" dirty="0"/>
              <a:t>Address “hidden” social needs that increase cancer risk and overall health</a:t>
            </a:r>
          </a:p>
          <a:p>
            <a:pPr lvl="2"/>
            <a:r>
              <a:rPr lang="en-US" sz="2400" dirty="0"/>
              <a:t>Difficulty affording food or medication</a:t>
            </a:r>
          </a:p>
          <a:p>
            <a:pPr lvl="2"/>
            <a:r>
              <a:rPr lang="en-US" sz="2400" dirty="0"/>
              <a:t>Transportation challenges</a:t>
            </a:r>
          </a:p>
          <a:p>
            <a:r>
              <a:rPr lang="en-US" sz="2800" dirty="0"/>
              <a:t>Improve cancer risk -- cancer risk is strongly related to both behavioral risks and social needs</a:t>
            </a:r>
          </a:p>
        </p:txBody>
      </p:sp>
    </p:spTree>
    <p:extLst>
      <p:ext uri="{BB962C8B-B14F-4D97-AF65-F5344CB8AC3E}">
        <p14:creationId xmlns:p14="http://schemas.microsoft.com/office/powerpoint/2010/main" val="3750812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472CC-442E-44AB-925F-0DD17C8423A5}"/>
              </a:ext>
            </a:extLst>
          </p:cNvPr>
          <p:cNvSpPr>
            <a:spLocks noGrp="1"/>
          </p:cNvSpPr>
          <p:nvPr>
            <p:ph type="title"/>
          </p:nvPr>
        </p:nvSpPr>
        <p:spPr>
          <a:xfrm>
            <a:off x="661293" y="-60058"/>
            <a:ext cx="10236271" cy="914400"/>
          </a:xfrm>
        </p:spPr>
        <p:txBody>
          <a:bodyPr vert="horz" lIns="91440" tIns="45720" rIns="91440" bIns="45720" rtlCol="0" anchor="b">
            <a:normAutofit/>
          </a:bodyPr>
          <a:lstStyle/>
          <a:p>
            <a:r>
              <a:rPr lang="en-US" sz="5500" spc="-100" dirty="0">
                <a:solidFill>
                  <a:schemeClr val="tx1"/>
                </a:solidFill>
              </a:rPr>
              <a:t>My Own Health Report - overview</a:t>
            </a:r>
          </a:p>
        </p:txBody>
      </p:sp>
      <p:sp>
        <p:nvSpPr>
          <p:cNvPr id="21" name="Content Placeholder 20">
            <a:extLst>
              <a:ext uri="{FF2B5EF4-FFF2-40B4-BE49-F238E27FC236}">
                <a16:creationId xmlns:a16="http://schemas.microsoft.com/office/drawing/2014/main" id="{48013DA6-559D-4516-A651-3B346D5AA665}"/>
              </a:ext>
            </a:extLst>
          </p:cNvPr>
          <p:cNvSpPr>
            <a:spLocks noGrp="1"/>
          </p:cNvSpPr>
          <p:nvPr>
            <p:ph type="body" sz="half" idx="2"/>
          </p:nvPr>
        </p:nvSpPr>
        <p:spPr>
          <a:xfrm>
            <a:off x="83631" y="1456841"/>
            <a:ext cx="1506536" cy="3285639"/>
          </a:xfrm>
        </p:spPr>
        <p:txBody>
          <a:bodyPr vert="horz" lIns="91440" tIns="45720" rIns="91440" bIns="45720" rtlCol="0" anchor="t">
            <a:normAutofit/>
          </a:bodyPr>
          <a:lstStyle/>
          <a:p>
            <a:pPr>
              <a:lnSpc>
                <a:spcPct val="90000"/>
              </a:lnSpc>
            </a:pPr>
            <a:r>
              <a:rPr lang="en-US" sz="2200" u="sng" dirty="0"/>
              <a:t>How would this new program look like for you as a patient?</a:t>
            </a:r>
            <a:endParaRPr lang="en-US" sz="2200" dirty="0"/>
          </a:p>
        </p:txBody>
      </p:sp>
      <p:pic>
        <p:nvPicPr>
          <p:cNvPr id="6" name="Picture 5" descr="Table&#10;&#10;Description automatically generated">
            <a:extLst>
              <a:ext uri="{FF2B5EF4-FFF2-40B4-BE49-F238E27FC236}">
                <a16:creationId xmlns:a16="http://schemas.microsoft.com/office/drawing/2014/main" id="{0043317E-2814-CC44-7F9F-A4311A32C4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9984" y="758952"/>
            <a:ext cx="9588872" cy="4708434"/>
          </a:xfrm>
          <a:prstGeom prst="rect">
            <a:avLst/>
          </a:prstGeom>
        </p:spPr>
      </p:pic>
      <p:pic>
        <p:nvPicPr>
          <p:cNvPr id="9" name="Picture 8">
            <a:extLst>
              <a:ext uri="{FF2B5EF4-FFF2-40B4-BE49-F238E27FC236}">
                <a16:creationId xmlns:a16="http://schemas.microsoft.com/office/drawing/2014/main" id="{5A30955B-B145-A0DD-E6B3-26995EC5A595}"/>
              </a:ext>
            </a:extLst>
          </p:cNvPr>
          <p:cNvPicPr>
            <a:picLocks noChangeAspect="1"/>
          </p:cNvPicPr>
          <p:nvPr/>
        </p:nvPicPr>
        <p:blipFill>
          <a:blip r:embed="rId4"/>
          <a:stretch>
            <a:fillRect/>
          </a:stretch>
        </p:blipFill>
        <p:spPr>
          <a:xfrm>
            <a:off x="1994882" y="5467386"/>
            <a:ext cx="9588872" cy="1188002"/>
          </a:xfrm>
          <a:prstGeom prst="rect">
            <a:avLst/>
          </a:prstGeom>
        </p:spPr>
      </p:pic>
      <p:sp>
        <p:nvSpPr>
          <p:cNvPr id="10" name="TextBox 9">
            <a:extLst>
              <a:ext uri="{FF2B5EF4-FFF2-40B4-BE49-F238E27FC236}">
                <a16:creationId xmlns:a16="http://schemas.microsoft.com/office/drawing/2014/main" id="{94063DEF-7FB1-F5F1-484E-D842BDC2136C}"/>
              </a:ext>
            </a:extLst>
          </p:cNvPr>
          <p:cNvSpPr txBox="1"/>
          <p:nvPr/>
        </p:nvSpPr>
        <p:spPr>
          <a:xfrm>
            <a:off x="7084364" y="1456841"/>
            <a:ext cx="1457173" cy="1015663"/>
          </a:xfrm>
          <a:prstGeom prst="rect">
            <a:avLst/>
          </a:prstGeom>
          <a:solidFill>
            <a:schemeClr val="bg1"/>
          </a:solidFill>
          <a:ln>
            <a:noFill/>
          </a:ln>
        </p:spPr>
        <p:txBody>
          <a:bodyPr wrap="square" rtlCol="0">
            <a:spAutoFit/>
          </a:bodyPr>
          <a:lstStyle/>
          <a:p>
            <a:pPr algn="ctr"/>
            <a:r>
              <a:rPr lang="en-US" sz="2000" i="1" dirty="0">
                <a:latin typeface="Arial" panose="020B0604020202020204" pitchFamily="34" charset="0"/>
                <a:cs typeface="Arial" panose="020B0604020202020204" pitchFamily="34" charset="0"/>
              </a:rPr>
              <a:t>This column:</a:t>
            </a:r>
          </a:p>
          <a:p>
            <a:pPr algn="ctr"/>
            <a:r>
              <a:rPr lang="en-US" sz="2000" i="1" dirty="0">
                <a:latin typeface="Arial" panose="020B0604020202020204" pitchFamily="34" charset="0"/>
                <a:cs typeface="Arial" panose="020B0604020202020204" pitchFamily="34" charset="0"/>
              </a:rPr>
              <a:t>Risks</a:t>
            </a:r>
          </a:p>
        </p:txBody>
      </p:sp>
      <p:sp>
        <p:nvSpPr>
          <p:cNvPr id="11" name="TextBox 10">
            <a:extLst>
              <a:ext uri="{FF2B5EF4-FFF2-40B4-BE49-F238E27FC236}">
                <a16:creationId xmlns:a16="http://schemas.microsoft.com/office/drawing/2014/main" id="{36EFC01B-AD5A-3018-09BB-479DCF87DA6C}"/>
              </a:ext>
            </a:extLst>
          </p:cNvPr>
          <p:cNvSpPr txBox="1"/>
          <p:nvPr/>
        </p:nvSpPr>
        <p:spPr>
          <a:xfrm>
            <a:off x="8934999" y="1549173"/>
            <a:ext cx="2648755" cy="830997"/>
          </a:xfrm>
          <a:prstGeom prst="rect">
            <a:avLst/>
          </a:prstGeom>
          <a:solidFill>
            <a:schemeClr val="bg1"/>
          </a:solidFill>
          <a:ln>
            <a:noFill/>
          </a:ln>
        </p:spPr>
        <p:txBody>
          <a:bodyPr wrap="square" rtlCol="0">
            <a:spAutoFit/>
          </a:bodyPr>
          <a:lstStyle/>
          <a:p>
            <a:pPr algn="ctr"/>
            <a:r>
              <a:rPr lang="en-US" sz="2400" i="1" dirty="0">
                <a:latin typeface="Arial" panose="020B0604020202020204" pitchFamily="34" charset="0"/>
                <a:cs typeface="Arial" panose="020B0604020202020204" pitchFamily="34" charset="0"/>
              </a:rPr>
              <a:t>This column:</a:t>
            </a:r>
          </a:p>
          <a:p>
            <a:pPr algn="ctr"/>
            <a:r>
              <a:rPr lang="en-US" sz="2400" i="1" dirty="0">
                <a:latin typeface="Arial" panose="020B0604020202020204" pitchFamily="34" charset="0"/>
                <a:cs typeface="Arial" panose="020B0604020202020204" pitchFamily="34" charset="0"/>
              </a:rPr>
              <a:t>Goals set</a:t>
            </a:r>
          </a:p>
        </p:txBody>
      </p:sp>
    </p:spTree>
    <p:extLst>
      <p:ext uri="{BB962C8B-B14F-4D97-AF65-F5344CB8AC3E}">
        <p14:creationId xmlns:p14="http://schemas.microsoft.com/office/powerpoint/2010/main" val="3775479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472CC-442E-44AB-925F-0DD17C8423A5}"/>
              </a:ext>
            </a:extLst>
          </p:cNvPr>
          <p:cNvSpPr>
            <a:spLocks noGrp="1"/>
          </p:cNvSpPr>
          <p:nvPr>
            <p:ph type="title"/>
          </p:nvPr>
        </p:nvSpPr>
        <p:spPr/>
        <p:txBody>
          <a:bodyPr/>
          <a:lstStyle/>
          <a:p>
            <a:r>
              <a:rPr lang="en-US" dirty="0"/>
              <a:t>My Own Health Report</a:t>
            </a:r>
          </a:p>
        </p:txBody>
      </p:sp>
      <p:sp>
        <p:nvSpPr>
          <p:cNvPr id="21" name="Content Placeholder 20">
            <a:extLst>
              <a:ext uri="{FF2B5EF4-FFF2-40B4-BE49-F238E27FC236}">
                <a16:creationId xmlns:a16="http://schemas.microsoft.com/office/drawing/2014/main" id="{48013DA6-559D-4516-A651-3B346D5AA665}"/>
              </a:ext>
            </a:extLst>
          </p:cNvPr>
          <p:cNvSpPr>
            <a:spLocks noGrp="1"/>
          </p:cNvSpPr>
          <p:nvPr>
            <p:ph idx="1"/>
          </p:nvPr>
        </p:nvSpPr>
        <p:spPr/>
        <p:txBody>
          <a:bodyPr>
            <a:normAutofit fontScale="85000" lnSpcReduction="10000"/>
          </a:bodyPr>
          <a:lstStyle/>
          <a:p>
            <a:r>
              <a:rPr lang="en-US" sz="2200" u="sng" dirty="0"/>
              <a:t>Why do we need this program? </a:t>
            </a:r>
          </a:p>
          <a:p>
            <a:r>
              <a:rPr lang="en-US" sz="2200" u="sng" dirty="0"/>
              <a:t>What are the core goals?</a:t>
            </a:r>
          </a:p>
          <a:p>
            <a:r>
              <a:rPr lang="en-US" sz="2000" u="sng" dirty="0"/>
              <a:t>Core Goals of MOHR</a:t>
            </a:r>
          </a:p>
          <a:p>
            <a:endParaRPr lang="en-US" sz="2000" u="sng" dirty="0"/>
          </a:p>
          <a:p>
            <a:pPr marL="342900" indent="-342900">
              <a:buAutoNum type="arabicPeriod"/>
            </a:pPr>
            <a:r>
              <a:rPr lang="en-US" sz="2000" b="1" i="1" dirty="0"/>
              <a:t>Identify patient risks and flag unmet needs</a:t>
            </a:r>
            <a:r>
              <a:rPr lang="en-US" sz="2000" dirty="0"/>
              <a:t>: </a:t>
            </a:r>
          </a:p>
          <a:p>
            <a:r>
              <a:rPr lang="en-US" sz="2000" dirty="0"/>
              <a:t>-Identify multiple risk factors </a:t>
            </a:r>
            <a:r>
              <a:rPr lang="en-US" sz="2000" dirty="0">
                <a:solidFill>
                  <a:srgbClr val="FF0000"/>
                </a:solidFill>
              </a:rPr>
              <a:t>for cancer </a:t>
            </a:r>
            <a:r>
              <a:rPr lang="en-US" sz="2000" dirty="0"/>
              <a:t>and select what patients are ready to work on – such as diet/physical activity</a:t>
            </a:r>
          </a:p>
          <a:p>
            <a:r>
              <a:rPr lang="en-US" sz="2000" dirty="0"/>
              <a:t>- identify relevant unmet social needs, such as difficulty affording food or medications or transportation</a:t>
            </a:r>
          </a:p>
          <a:p>
            <a:endParaRPr lang="en-US" sz="2000" dirty="0"/>
          </a:p>
          <a:p>
            <a:r>
              <a:rPr lang="en-US" sz="2000" b="1" i="1" dirty="0"/>
              <a:t>2. Set goals </a:t>
            </a:r>
            <a:r>
              <a:rPr lang="en-US" sz="2000" dirty="0"/>
              <a:t>to address multiple risk factors for </a:t>
            </a:r>
            <a:r>
              <a:rPr lang="en-US" sz="2000" dirty="0">
                <a:solidFill>
                  <a:srgbClr val="FF0000"/>
                </a:solidFill>
              </a:rPr>
              <a:t>cancer </a:t>
            </a:r>
            <a:r>
              <a:rPr lang="en-US" sz="2000" dirty="0"/>
              <a:t>and unmet needs -  the goals can be reviewed and discussed during a clinic visit</a:t>
            </a:r>
          </a:p>
          <a:p>
            <a:endParaRPr lang="en-US" sz="2000" dirty="0"/>
          </a:p>
          <a:p>
            <a:r>
              <a:rPr lang="en-US" sz="2000" b="1" i="1" dirty="0"/>
              <a:t>3. Link patients with needed services </a:t>
            </a:r>
            <a:r>
              <a:rPr lang="en-US" sz="2000" dirty="0"/>
              <a:t>for goals they want to address – the clinic can connect patients with resources</a:t>
            </a:r>
          </a:p>
          <a:p>
            <a:endParaRPr lang="en-US" sz="2200" dirty="0"/>
          </a:p>
          <a:p>
            <a:endParaRPr lang="en-US" dirty="0"/>
          </a:p>
        </p:txBody>
      </p:sp>
    </p:spTree>
    <p:extLst>
      <p:ext uri="{BB962C8B-B14F-4D97-AF65-F5344CB8AC3E}">
        <p14:creationId xmlns:p14="http://schemas.microsoft.com/office/powerpoint/2010/main" val="1986178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able&#10;&#10;Description automatically generated">
            <a:extLst>
              <a:ext uri="{FF2B5EF4-FFF2-40B4-BE49-F238E27FC236}">
                <a16:creationId xmlns:a16="http://schemas.microsoft.com/office/drawing/2014/main" id="{7B9FC57C-6D11-B3AE-1E0E-36EA6768A3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5314" y="880077"/>
            <a:ext cx="9588872" cy="4708434"/>
          </a:xfrm>
          <a:prstGeom prst="rect">
            <a:avLst/>
          </a:prstGeom>
        </p:spPr>
      </p:pic>
      <p:sp>
        <p:nvSpPr>
          <p:cNvPr id="6" name="TextBox 5">
            <a:extLst>
              <a:ext uri="{FF2B5EF4-FFF2-40B4-BE49-F238E27FC236}">
                <a16:creationId xmlns:a16="http://schemas.microsoft.com/office/drawing/2014/main" id="{7D1CA28D-4C45-70B1-7BC3-200B9FB32E17}"/>
              </a:ext>
            </a:extLst>
          </p:cNvPr>
          <p:cNvSpPr txBox="1"/>
          <p:nvPr/>
        </p:nvSpPr>
        <p:spPr>
          <a:xfrm>
            <a:off x="74764" y="0"/>
            <a:ext cx="11898700"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Figure 1. Core Functions of My Own Health Report (MOHR) intervention </a:t>
            </a:r>
          </a:p>
        </p:txBody>
      </p:sp>
      <p:sp>
        <p:nvSpPr>
          <p:cNvPr id="7" name="TextBox 6">
            <a:extLst>
              <a:ext uri="{FF2B5EF4-FFF2-40B4-BE49-F238E27FC236}">
                <a16:creationId xmlns:a16="http://schemas.microsoft.com/office/drawing/2014/main" id="{FCEF89E4-91C8-EBE7-E810-8DE37ABCEAEA}"/>
              </a:ext>
            </a:extLst>
          </p:cNvPr>
          <p:cNvSpPr txBox="1"/>
          <p:nvPr/>
        </p:nvSpPr>
        <p:spPr>
          <a:xfrm>
            <a:off x="3262676" y="471368"/>
            <a:ext cx="8459636" cy="400110"/>
          </a:xfrm>
          <a:prstGeom prst="rect">
            <a:avLst/>
          </a:prstGeom>
          <a:noFill/>
          <a:ln>
            <a:solidFill>
              <a:schemeClr val="tx1"/>
            </a:solidFill>
          </a:ln>
        </p:spPr>
        <p:txBody>
          <a:bodyPr wrap="square" rtlCol="0">
            <a:spAutoFit/>
          </a:bodyPr>
          <a:lstStyle/>
          <a:p>
            <a:r>
              <a:rPr lang="en-US" sz="2000" b="1" i="1" dirty="0">
                <a:latin typeface="Arial" panose="020B0604020202020204" pitchFamily="34" charset="0"/>
                <a:cs typeface="Arial" panose="020B0604020202020204" pitchFamily="34" charset="0"/>
              </a:rPr>
              <a:t>Example </a:t>
            </a:r>
            <a:r>
              <a:rPr lang="en-US" sz="2000" i="1" dirty="0">
                <a:latin typeface="Arial" panose="020B0604020202020204" pitchFamily="34" charset="0"/>
                <a:cs typeface="Arial" panose="020B0604020202020204" pitchFamily="34" charset="0"/>
              </a:rPr>
              <a:t>of 1-page visual display generated to display risks and goals</a:t>
            </a:r>
          </a:p>
        </p:txBody>
      </p:sp>
      <p:sp>
        <p:nvSpPr>
          <p:cNvPr id="8" name="TextBox 7">
            <a:extLst>
              <a:ext uri="{FF2B5EF4-FFF2-40B4-BE49-F238E27FC236}">
                <a16:creationId xmlns:a16="http://schemas.microsoft.com/office/drawing/2014/main" id="{A21B0CE0-E952-FF48-F08D-77837CFCC649}"/>
              </a:ext>
            </a:extLst>
          </p:cNvPr>
          <p:cNvSpPr txBox="1"/>
          <p:nvPr/>
        </p:nvSpPr>
        <p:spPr>
          <a:xfrm>
            <a:off x="9324709" y="1608636"/>
            <a:ext cx="2648755" cy="830997"/>
          </a:xfrm>
          <a:prstGeom prst="rect">
            <a:avLst/>
          </a:prstGeom>
          <a:solidFill>
            <a:schemeClr val="bg1"/>
          </a:solidFill>
          <a:ln>
            <a:noFill/>
          </a:ln>
        </p:spPr>
        <p:txBody>
          <a:bodyPr wrap="square" rtlCol="0">
            <a:spAutoFit/>
          </a:bodyPr>
          <a:lstStyle/>
          <a:p>
            <a:pPr algn="ctr"/>
            <a:r>
              <a:rPr lang="en-US" sz="2400" i="1" dirty="0">
                <a:latin typeface="Arial" panose="020B0604020202020204" pitchFamily="34" charset="0"/>
                <a:cs typeface="Arial" panose="020B0604020202020204" pitchFamily="34" charset="0"/>
              </a:rPr>
              <a:t>This column:</a:t>
            </a:r>
          </a:p>
          <a:p>
            <a:pPr algn="ctr"/>
            <a:r>
              <a:rPr lang="en-US" sz="2400" i="1" dirty="0">
                <a:latin typeface="Arial" panose="020B0604020202020204" pitchFamily="34" charset="0"/>
                <a:cs typeface="Arial" panose="020B0604020202020204" pitchFamily="34" charset="0"/>
              </a:rPr>
              <a:t>Goals set</a:t>
            </a:r>
          </a:p>
        </p:txBody>
      </p:sp>
      <p:sp>
        <p:nvSpPr>
          <p:cNvPr id="10" name="TextBox 9">
            <a:extLst>
              <a:ext uri="{FF2B5EF4-FFF2-40B4-BE49-F238E27FC236}">
                <a16:creationId xmlns:a16="http://schemas.microsoft.com/office/drawing/2014/main" id="{494AC27A-8324-EDD6-A448-BE3A3DA24ADB}"/>
              </a:ext>
            </a:extLst>
          </p:cNvPr>
          <p:cNvSpPr txBox="1"/>
          <p:nvPr/>
        </p:nvSpPr>
        <p:spPr>
          <a:xfrm>
            <a:off x="74764" y="531606"/>
            <a:ext cx="2550548" cy="400110"/>
          </a:xfrm>
          <a:prstGeom prst="rect">
            <a:avLst/>
          </a:prstGeom>
          <a:noFill/>
          <a:ln>
            <a:solidFill>
              <a:schemeClr val="tx1"/>
            </a:solidFill>
          </a:ln>
        </p:spPr>
        <p:txBody>
          <a:bodyPr wrap="square" rtlCol="0">
            <a:spAutoFit/>
          </a:bodyPr>
          <a:lstStyle/>
          <a:p>
            <a:r>
              <a:rPr lang="en-US" sz="2000" b="1" i="1" dirty="0">
                <a:latin typeface="Arial" panose="020B0604020202020204" pitchFamily="34" charset="0"/>
                <a:cs typeface="Arial" panose="020B0604020202020204" pitchFamily="34" charset="0"/>
              </a:rPr>
              <a:t>Functions</a:t>
            </a:r>
            <a:r>
              <a:rPr lang="en-US" sz="2000" i="1" dirty="0">
                <a:latin typeface="Arial" panose="020B0604020202020204" pitchFamily="34" charset="0"/>
                <a:cs typeface="Arial" panose="020B0604020202020204" pitchFamily="34" charset="0"/>
              </a:rPr>
              <a:t> of MOHR</a:t>
            </a:r>
          </a:p>
        </p:txBody>
      </p:sp>
      <p:sp>
        <p:nvSpPr>
          <p:cNvPr id="11" name="TextBox 10">
            <a:extLst>
              <a:ext uri="{FF2B5EF4-FFF2-40B4-BE49-F238E27FC236}">
                <a16:creationId xmlns:a16="http://schemas.microsoft.com/office/drawing/2014/main" id="{C0BAA594-1ED0-4FF2-A91A-969481D681C2}"/>
              </a:ext>
            </a:extLst>
          </p:cNvPr>
          <p:cNvSpPr txBox="1"/>
          <p:nvPr/>
        </p:nvSpPr>
        <p:spPr>
          <a:xfrm>
            <a:off x="74764" y="939656"/>
            <a:ext cx="2550548" cy="1477328"/>
          </a:xfrm>
          <a:prstGeom prst="rect">
            <a:avLst/>
          </a:prstGeom>
          <a:noFill/>
          <a:ln>
            <a:solidFill>
              <a:schemeClr val="tx1"/>
            </a:solidFill>
          </a:ln>
        </p:spPr>
        <p:txBody>
          <a:bodyPr wrap="square" rtlCol="0">
            <a:spAutoFit/>
          </a:bodyPr>
          <a:lstStyle/>
          <a:p>
            <a:r>
              <a:rPr lang="en-US" i="1" dirty="0">
                <a:latin typeface="Arial" panose="020B0604020202020204" pitchFamily="34" charset="0"/>
                <a:cs typeface="Arial" panose="020B0604020202020204" pitchFamily="34" charset="0"/>
              </a:rPr>
              <a:t>1. Identify risks and flag unmet social needs: </a:t>
            </a:r>
            <a:r>
              <a:rPr lang="en-US" dirty="0">
                <a:effectLst/>
                <a:latin typeface="Arial" panose="020B0604020202020204" pitchFamily="34" charset="0"/>
                <a:cs typeface="Arial" panose="020B0604020202020204" pitchFamily="34" charset="0"/>
              </a:rPr>
              <a:t>patients identify multiple behavioral risk factors</a:t>
            </a:r>
            <a:endParaRPr lang="en-US" i="1"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FC3FF501-D06A-907F-B2CB-818F8B567F9B}"/>
              </a:ext>
            </a:extLst>
          </p:cNvPr>
          <p:cNvSpPr txBox="1"/>
          <p:nvPr/>
        </p:nvSpPr>
        <p:spPr>
          <a:xfrm>
            <a:off x="89107" y="2435286"/>
            <a:ext cx="2536205" cy="1754326"/>
          </a:xfrm>
          <a:prstGeom prst="rect">
            <a:avLst/>
          </a:prstGeom>
          <a:noFill/>
          <a:ln>
            <a:solidFill>
              <a:schemeClr val="tx1"/>
            </a:solidFill>
          </a:ln>
        </p:spPr>
        <p:txBody>
          <a:bodyPr wrap="square" rtlCol="0">
            <a:spAutoFit/>
          </a:bodyPr>
          <a:lstStyle/>
          <a:p>
            <a:r>
              <a:rPr lang="en-US" i="1" dirty="0">
                <a:latin typeface="Arial" panose="020B0604020202020204" pitchFamily="34" charset="0"/>
                <a:cs typeface="Arial" panose="020B0604020202020204" pitchFamily="34" charset="0"/>
              </a:rPr>
              <a:t>2. Set goals </a:t>
            </a:r>
            <a:r>
              <a:rPr lang="en-US" dirty="0">
                <a:latin typeface="Arial" panose="020B0604020202020204" pitchFamily="34" charset="0"/>
                <a:cs typeface="Arial" panose="020B0604020202020204" pitchFamily="34" charset="0"/>
              </a:rPr>
              <a:t>to </a:t>
            </a:r>
            <a:r>
              <a:rPr lang="en-US" dirty="0">
                <a:effectLst/>
                <a:latin typeface="Arial" panose="020B0604020202020204" pitchFamily="34" charset="0"/>
                <a:cs typeface="Arial" panose="020B0604020202020204" pitchFamily="34" charset="0"/>
              </a:rPr>
              <a:t>address multiple behavioral risk factors for cancer and unmet social needs – patients pick what they are ready to address</a:t>
            </a:r>
            <a:endParaRPr lang="en-US" i="1"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DDE1D7DA-F729-3367-4F2A-1CD6915FABB6}"/>
              </a:ext>
            </a:extLst>
          </p:cNvPr>
          <p:cNvSpPr txBox="1"/>
          <p:nvPr/>
        </p:nvSpPr>
        <p:spPr>
          <a:xfrm>
            <a:off x="89107" y="4189612"/>
            <a:ext cx="2554393" cy="2585323"/>
          </a:xfrm>
          <a:prstGeom prst="rect">
            <a:avLst/>
          </a:prstGeom>
          <a:noFill/>
          <a:ln>
            <a:solidFill>
              <a:schemeClr val="tx1"/>
            </a:solidFill>
          </a:ln>
        </p:spPr>
        <p:txBody>
          <a:bodyPr wrap="square" rtlCol="0">
            <a:spAutoFit/>
          </a:bodyPr>
          <a:lstStyle/>
          <a:p>
            <a:r>
              <a:rPr lang="en-US" i="1" dirty="0">
                <a:latin typeface="Arial" panose="020B0604020202020204" pitchFamily="34" charset="0"/>
                <a:cs typeface="Arial" panose="020B0604020202020204" pitchFamily="34" charset="0"/>
              </a:rPr>
              <a:t>3. Link you with needed services </a:t>
            </a:r>
            <a:r>
              <a:rPr lang="en-US" dirty="0">
                <a:effectLst/>
                <a:latin typeface="Arial" panose="020B0604020202020204" pitchFamily="34" charset="0"/>
                <a:cs typeface="Arial" panose="020B0604020202020204" pitchFamily="34" charset="0"/>
              </a:rPr>
              <a:t>– discussed during or after clinic visit – these are meant</a:t>
            </a:r>
            <a:r>
              <a:rPr lang="en-US" dirty="0">
                <a:latin typeface="Arial" panose="020B0604020202020204" pitchFamily="34" charset="0"/>
                <a:cs typeface="Arial" panose="020B0604020202020204" pitchFamily="34" charset="0"/>
              </a:rPr>
              <a:t> to help patients achieve their own goals – we need your input on good ways to set this up</a:t>
            </a:r>
          </a:p>
        </p:txBody>
      </p:sp>
      <p:cxnSp>
        <p:nvCxnSpPr>
          <p:cNvPr id="9" name="Straight Arrow Connector 8">
            <a:extLst>
              <a:ext uri="{FF2B5EF4-FFF2-40B4-BE49-F238E27FC236}">
                <a16:creationId xmlns:a16="http://schemas.microsoft.com/office/drawing/2014/main" id="{90DBA65C-6F83-E5B9-8429-34EB24AAF171}"/>
              </a:ext>
            </a:extLst>
          </p:cNvPr>
          <p:cNvCxnSpPr>
            <a:cxnSpLocks/>
          </p:cNvCxnSpPr>
          <p:nvPr/>
        </p:nvCxnSpPr>
        <p:spPr>
          <a:xfrm>
            <a:off x="2643500" y="1717987"/>
            <a:ext cx="5024397" cy="0"/>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276C911-A9DE-4CC7-8AAC-12195E7A1C78}"/>
              </a:ext>
            </a:extLst>
          </p:cNvPr>
          <p:cNvCxnSpPr>
            <a:cxnSpLocks/>
          </p:cNvCxnSpPr>
          <p:nvPr/>
        </p:nvCxnSpPr>
        <p:spPr>
          <a:xfrm flipV="1">
            <a:off x="2625312" y="2362882"/>
            <a:ext cx="7259628" cy="268174"/>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54A94C5-DBE1-9318-6B00-1C548E598660}"/>
              </a:ext>
            </a:extLst>
          </p:cNvPr>
          <p:cNvSpPr txBox="1"/>
          <p:nvPr/>
        </p:nvSpPr>
        <p:spPr>
          <a:xfrm>
            <a:off x="7667897" y="1359619"/>
            <a:ext cx="1457173" cy="1015663"/>
          </a:xfrm>
          <a:prstGeom prst="rect">
            <a:avLst/>
          </a:prstGeom>
          <a:solidFill>
            <a:schemeClr val="bg1"/>
          </a:solidFill>
          <a:ln>
            <a:noFill/>
          </a:ln>
        </p:spPr>
        <p:txBody>
          <a:bodyPr wrap="square" rtlCol="0">
            <a:spAutoFit/>
          </a:bodyPr>
          <a:lstStyle/>
          <a:p>
            <a:pPr algn="ctr"/>
            <a:r>
              <a:rPr lang="en-US" sz="2000" i="1" dirty="0">
                <a:latin typeface="Arial" panose="020B0604020202020204" pitchFamily="34" charset="0"/>
                <a:cs typeface="Arial" panose="020B0604020202020204" pitchFamily="34" charset="0"/>
              </a:rPr>
              <a:t>This column:</a:t>
            </a:r>
          </a:p>
          <a:p>
            <a:pPr algn="ctr"/>
            <a:r>
              <a:rPr lang="en-US" sz="2000" i="1" dirty="0">
                <a:latin typeface="Arial" panose="020B0604020202020204" pitchFamily="34" charset="0"/>
                <a:cs typeface="Arial" panose="020B0604020202020204" pitchFamily="34" charset="0"/>
              </a:rPr>
              <a:t>Risks</a:t>
            </a:r>
          </a:p>
        </p:txBody>
      </p:sp>
      <p:pic>
        <p:nvPicPr>
          <p:cNvPr id="23" name="Picture 22">
            <a:extLst>
              <a:ext uri="{FF2B5EF4-FFF2-40B4-BE49-F238E27FC236}">
                <a16:creationId xmlns:a16="http://schemas.microsoft.com/office/drawing/2014/main" id="{9A5E4657-19B0-F992-6F5B-FD23AEF47062}"/>
              </a:ext>
            </a:extLst>
          </p:cNvPr>
          <p:cNvPicPr>
            <a:picLocks noChangeAspect="1"/>
          </p:cNvPicPr>
          <p:nvPr/>
        </p:nvPicPr>
        <p:blipFill>
          <a:blip r:embed="rId4"/>
          <a:stretch>
            <a:fillRect/>
          </a:stretch>
        </p:blipFill>
        <p:spPr>
          <a:xfrm>
            <a:off x="2698058" y="5639404"/>
            <a:ext cx="9588872" cy="1188002"/>
          </a:xfrm>
          <a:prstGeom prst="rect">
            <a:avLst/>
          </a:prstGeom>
        </p:spPr>
      </p:pic>
    </p:spTree>
    <p:extLst>
      <p:ext uri="{BB962C8B-B14F-4D97-AF65-F5344CB8AC3E}">
        <p14:creationId xmlns:p14="http://schemas.microsoft.com/office/powerpoint/2010/main" val="3993175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E128A-4456-4789-BEFD-EE712C2CF133}"/>
              </a:ext>
            </a:extLst>
          </p:cNvPr>
          <p:cNvSpPr>
            <a:spLocks noGrp="1"/>
          </p:cNvSpPr>
          <p:nvPr>
            <p:ph type="title"/>
          </p:nvPr>
        </p:nvSpPr>
        <p:spPr/>
        <p:txBody>
          <a:bodyPr>
            <a:normAutofit fontScale="90000"/>
          </a:bodyPr>
          <a:lstStyle/>
          <a:p>
            <a:br>
              <a:rPr lang="en-US" dirty="0"/>
            </a:br>
            <a:r>
              <a:rPr lang="en-US" dirty="0"/>
              <a:t>Our questions to you about My Own Health Report  in your clinic</a:t>
            </a:r>
          </a:p>
        </p:txBody>
      </p:sp>
      <p:sp>
        <p:nvSpPr>
          <p:cNvPr id="3" name="Content Placeholder 2">
            <a:extLst>
              <a:ext uri="{FF2B5EF4-FFF2-40B4-BE49-F238E27FC236}">
                <a16:creationId xmlns:a16="http://schemas.microsoft.com/office/drawing/2014/main" id="{3F320CC4-F237-40CE-A4F8-0FA4D253475F}"/>
              </a:ext>
            </a:extLst>
          </p:cNvPr>
          <p:cNvSpPr>
            <a:spLocks noGrp="1"/>
          </p:cNvSpPr>
          <p:nvPr>
            <p:ph idx="1"/>
          </p:nvPr>
        </p:nvSpPr>
        <p:spPr>
          <a:xfrm>
            <a:off x="838200" y="2021568"/>
            <a:ext cx="10515600" cy="4351338"/>
          </a:xfrm>
        </p:spPr>
        <p:txBody>
          <a:bodyPr>
            <a:normAutofit/>
          </a:bodyPr>
          <a:lstStyle/>
          <a:p>
            <a:pPr lvl="0"/>
            <a:r>
              <a:rPr lang="en-US" sz="2400" dirty="0"/>
              <a:t>How relevant are the MOHR goals to your clinic?</a:t>
            </a:r>
          </a:p>
          <a:p>
            <a:pPr marL="0" indent="0">
              <a:buNone/>
            </a:pPr>
            <a:r>
              <a:rPr lang="en-US" sz="2400" dirty="0"/>
              <a:t>	</a:t>
            </a:r>
            <a:r>
              <a:rPr lang="en-US" sz="2400" b="1" i="1" dirty="0"/>
              <a:t>Identify patient risks and flag unmet needs</a:t>
            </a:r>
          </a:p>
          <a:p>
            <a:pPr marL="0" indent="0">
              <a:buNone/>
            </a:pPr>
            <a:r>
              <a:rPr lang="en-US" sz="2400" b="1" i="1" dirty="0"/>
              <a:t>	Set goals</a:t>
            </a:r>
            <a:r>
              <a:rPr lang="en-US" sz="2400" dirty="0"/>
              <a:t> </a:t>
            </a:r>
          </a:p>
          <a:p>
            <a:pPr marL="0" indent="0">
              <a:buNone/>
            </a:pPr>
            <a:r>
              <a:rPr lang="en-US" sz="2400" b="1" i="1" dirty="0"/>
              <a:t>	Link patients with needed services</a:t>
            </a:r>
          </a:p>
          <a:p>
            <a:pPr marL="0" indent="0">
              <a:buNone/>
            </a:pPr>
            <a:endParaRPr lang="en-US" sz="2400" dirty="0"/>
          </a:p>
          <a:p>
            <a:pPr lvl="0"/>
            <a:r>
              <a:rPr lang="en-US" sz="2400" dirty="0"/>
              <a:t>Think about your usual experience during a provider visit – how could you see MOHR changing that experience?  </a:t>
            </a:r>
          </a:p>
          <a:p>
            <a:pPr lvl="1"/>
            <a:r>
              <a:rPr lang="en-US" sz="2200" dirty="0"/>
              <a:t>What could improve?  What might worsen? </a:t>
            </a:r>
          </a:p>
        </p:txBody>
      </p:sp>
    </p:spTree>
    <p:extLst>
      <p:ext uri="{BB962C8B-B14F-4D97-AF65-F5344CB8AC3E}">
        <p14:creationId xmlns:p14="http://schemas.microsoft.com/office/powerpoint/2010/main" val="23437588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4914</TotalTime>
  <Words>1581</Words>
  <Application>Microsoft Office PowerPoint</Application>
  <PresentationFormat>Widescreen</PresentationFormat>
  <Paragraphs>194</Paragraphs>
  <Slides>23</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Abadi</vt:lpstr>
      <vt:lpstr>Arial</vt:lpstr>
      <vt:lpstr>Arial Black</vt:lpstr>
      <vt:lpstr>Calibri</vt:lpstr>
      <vt:lpstr>Calibri Light</vt:lpstr>
      <vt:lpstr>Office Theme</vt:lpstr>
      <vt:lpstr>Gathering Your Input on  My Own Health Report</vt:lpstr>
      <vt:lpstr>Introductions</vt:lpstr>
      <vt:lpstr>Request to Record</vt:lpstr>
      <vt:lpstr>Agenda</vt:lpstr>
      <vt:lpstr>The Value of MOHR – why do we want to do this?</vt:lpstr>
      <vt:lpstr>My Own Health Report - overview</vt:lpstr>
      <vt:lpstr>My Own Health Report</vt:lpstr>
      <vt:lpstr>PowerPoint Presentation</vt:lpstr>
      <vt:lpstr> Our questions to you about My Own Health Report  in your clinic</vt:lpstr>
      <vt:lpstr> We want to learn more about your preferences for using MOHR to link patients with needed services</vt:lpstr>
      <vt:lpstr>Key Questions</vt:lpstr>
      <vt:lpstr>What kind of follow-up on linkages to needed services would be helpful? </vt:lpstr>
      <vt:lpstr>What kind of follow-up on linkages to needed services would be helpful? </vt:lpstr>
      <vt:lpstr>Thought question</vt:lpstr>
      <vt:lpstr>How would you like the follow up to be done?</vt:lpstr>
      <vt:lpstr>How would you like the follow up to be done?</vt:lpstr>
      <vt:lpstr>How often would you want the follow up to happen?</vt:lpstr>
      <vt:lpstr>How often would you want the follow up to happen?</vt:lpstr>
      <vt:lpstr>Who would you want to do the follow up with you? </vt:lpstr>
      <vt:lpstr>Who would you want to do the follow up with you? </vt:lpstr>
      <vt:lpstr>Open Discussion</vt:lpstr>
      <vt:lpstr>Preview of coming workshop topics – others you would recommend?</vt:lpstr>
      <vt:lpstr>Thank you for your participation!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Own Health Report Workshop</dc:title>
  <dc:creator>Gomes, Rebekah</dc:creator>
  <cp:lastModifiedBy>Gomes, Rebekah</cp:lastModifiedBy>
  <cp:revision>74</cp:revision>
  <dcterms:created xsi:type="dcterms:W3CDTF">2022-09-06T16:30:39Z</dcterms:created>
  <dcterms:modified xsi:type="dcterms:W3CDTF">2025-02-12T00:11:34Z</dcterms:modified>
</cp:coreProperties>
</file>