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4" r:id="rId1"/>
  </p:sldMasterIdLst>
  <p:notesMasterIdLst>
    <p:notesMasterId r:id="rId33"/>
  </p:notesMasterIdLst>
  <p:sldIdLst>
    <p:sldId id="256" r:id="rId2"/>
    <p:sldId id="335" r:id="rId3"/>
    <p:sldId id="336" r:id="rId4"/>
    <p:sldId id="258" r:id="rId5"/>
    <p:sldId id="310" r:id="rId6"/>
    <p:sldId id="311" r:id="rId7"/>
    <p:sldId id="309" r:id="rId8"/>
    <p:sldId id="329" r:id="rId9"/>
    <p:sldId id="312" r:id="rId10"/>
    <p:sldId id="275" r:id="rId11"/>
    <p:sldId id="315" r:id="rId12"/>
    <p:sldId id="313" r:id="rId13"/>
    <p:sldId id="294" r:id="rId14"/>
    <p:sldId id="305" r:id="rId15"/>
    <p:sldId id="304" r:id="rId16"/>
    <p:sldId id="303" r:id="rId17"/>
    <p:sldId id="295" r:id="rId18"/>
    <p:sldId id="327" r:id="rId19"/>
    <p:sldId id="300" r:id="rId20"/>
    <p:sldId id="326" r:id="rId21"/>
    <p:sldId id="328" r:id="rId22"/>
    <p:sldId id="330" r:id="rId23"/>
    <p:sldId id="337" r:id="rId24"/>
    <p:sldId id="301" r:id="rId25"/>
    <p:sldId id="331" r:id="rId26"/>
    <p:sldId id="333" r:id="rId27"/>
    <p:sldId id="332" r:id="rId28"/>
    <p:sldId id="334" r:id="rId29"/>
    <p:sldId id="266" r:id="rId30"/>
    <p:sldId id="288" r:id="rId31"/>
    <p:sldId id="27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mes, Rebekah" initials="GR" lastIdx="1" clrIdx="0">
    <p:extLst>
      <p:ext uri="{19B8F6BF-5375-455C-9EA6-DF929625EA0E}">
        <p15:presenceInfo xmlns:p15="http://schemas.microsoft.com/office/powerpoint/2012/main" userId="S-1-5-21-3931225680-1871015619-2963001510-1400593" providerId="AD"/>
      </p:ext>
    </p:extLst>
  </p:cmAuthor>
  <p:cmAuthor id="2" name="Huebschmann, Amy" initials="HA" lastIdx="1" clrIdx="1">
    <p:extLst>
      <p:ext uri="{19B8F6BF-5375-455C-9EA6-DF929625EA0E}">
        <p15:presenceInfo xmlns:p15="http://schemas.microsoft.com/office/powerpoint/2012/main" userId="S::AMY.HUEBSCHMANN@CUANSCHUTZ.EDU::a2fbe185-a33e-4710-88c3-640a2d7a35c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2877" autoAdjust="0"/>
  </p:normalViewPr>
  <p:slideViewPr>
    <p:cSldViewPr snapToGrid="0">
      <p:cViewPr varScale="1">
        <p:scale>
          <a:sx n="103" d="100"/>
          <a:sy n="103" d="100"/>
        </p:scale>
        <p:origin x="138" y="45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B3CE66-34A8-4858-A7AC-E071A085D61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FE7496C5-9251-4795-BDDC-DE5453B6F105}">
      <dgm:prSet phldrT="[Text]" custT="1"/>
      <dgm:spPr/>
      <dgm:t>
        <a:bodyPr/>
        <a:lstStyle/>
        <a:p>
          <a:r>
            <a:rPr lang="en-US" sz="1200" b="1" dirty="0"/>
            <a:t>Waiting Room</a:t>
          </a:r>
        </a:p>
        <a:p>
          <a:r>
            <a:rPr lang="en-US" sz="1200" dirty="0"/>
            <a:t>Patient Check In</a:t>
          </a:r>
        </a:p>
      </dgm:t>
    </dgm:pt>
    <dgm:pt modelId="{CDDA9EDE-C297-4281-B36F-4928A5894B9F}" type="parTrans" cxnId="{DBFE7D52-767C-4E9A-B008-1E8FFB3B3059}">
      <dgm:prSet/>
      <dgm:spPr/>
      <dgm:t>
        <a:bodyPr/>
        <a:lstStyle/>
        <a:p>
          <a:endParaRPr lang="en-US"/>
        </a:p>
      </dgm:t>
    </dgm:pt>
    <dgm:pt modelId="{A194FD92-1DD5-4E90-A0A1-633CE5756D68}" type="sibTrans" cxnId="{DBFE7D52-767C-4E9A-B008-1E8FFB3B3059}">
      <dgm:prSet/>
      <dgm:spPr/>
      <dgm:t>
        <a:bodyPr/>
        <a:lstStyle/>
        <a:p>
          <a:endParaRPr lang="en-US"/>
        </a:p>
      </dgm:t>
    </dgm:pt>
    <dgm:pt modelId="{6643DE95-20AA-46E7-91D8-7ADE989BF742}">
      <dgm:prSet phldrT="[Text]" custT="1"/>
      <dgm:spPr/>
      <dgm:t>
        <a:bodyPr/>
        <a:lstStyle/>
        <a:p>
          <a:r>
            <a:rPr lang="en-US" sz="1200" dirty="0"/>
            <a:t>Front Desk Staff</a:t>
          </a:r>
        </a:p>
      </dgm:t>
    </dgm:pt>
    <dgm:pt modelId="{F5011BCC-47AF-492C-AA17-C5FADCAF0F01}" type="parTrans" cxnId="{F40D3E4D-CA9B-4873-84C8-714347928D75}">
      <dgm:prSet/>
      <dgm:spPr/>
      <dgm:t>
        <a:bodyPr/>
        <a:lstStyle/>
        <a:p>
          <a:endParaRPr lang="en-US"/>
        </a:p>
      </dgm:t>
    </dgm:pt>
    <dgm:pt modelId="{466CCD1B-2A06-48A0-A459-D26C59B3B9E6}" type="sibTrans" cxnId="{F40D3E4D-CA9B-4873-84C8-714347928D75}">
      <dgm:prSet/>
      <dgm:spPr/>
      <dgm:t>
        <a:bodyPr/>
        <a:lstStyle/>
        <a:p>
          <a:endParaRPr lang="en-US"/>
        </a:p>
      </dgm:t>
    </dgm:pt>
    <dgm:pt modelId="{0F69C40C-268A-467A-8CF5-AA28B15DA996}">
      <dgm:prSet phldrT="[Text]" custT="1"/>
      <dgm:spPr/>
      <dgm:t>
        <a:bodyPr/>
        <a:lstStyle/>
        <a:p>
          <a:r>
            <a:rPr lang="en-US" sz="1200" b="1" dirty="0"/>
            <a:t>Examination</a:t>
          </a:r>
          <a:r>
            <a:rPr lang="en-US" sz="1000" b="1" dirty="0"/>
            <a:t> </a:t>
          </a:r>
          <a:r>
            <a:rPr lang="en-US" sz="1200" b="1" dirty="0"/>
            <a:t>Room</a:t>
          </a:r>
        </a:p>
        <a:p>
          <a:r>
            <a:rPr lang="en-US" sz="1200" dirty="0"/>
            <a:t>Patient Roomed</a:t>
          </a:r>
        </a:p>
      </dgm:t>
    </dgm:pt>
    <dgm:pt modelId="{C8C7CD75-6D43-4F1E-B1F5-CDD4C20F074F}" type="parTrans" cxnId="{00EA5E35-18CB-4B18-A109-3A25C8435E6E}">
      <dgm:prSet/>
      <dgm:spPr/>
      <dgm:t>
        <a:bodyPr/>
        <a:lstStyle/>
        <a:p>
          <a:endParaRPr lang="en-US"/>
        </a:p>
      </dgm:t>
    </dgm:pt>
    <dgm:pt modelId="{0862C822-2DF0-4164-80AA-FCB70B54EF10}" type="sibTrans" cxnId="{00EA5E35-18CB-4B18-A109-3A25C8435E6E}">
      <dgm:prSet/>
      <dgm:spPr/>
      <dgm:t>
        <a:bodyPr/>
        <a:lstStyle/>
        <a:p>
          <a:endParaRPr lang="en-US"/>
        </a:p>
      </dgm:t>
    </dgm:pt>
    <dgm:pt modelId="{1E90840A-34DA-4DE9-B6FC-40A7E63EF1F9}">
      <dgm:prSet phldrT="[Text]" custT="1"/>
      <dgm:spPr/>
      <dgm:t>
        <a:bodyPr/>
        <a:lstStyle/>
        <a:p>
          <a:r>
            <a:rPr lang="en-US" sz="1200" dirty="0"/>
            <a:t>MA </a:t>
          </a:r>
        </a:p>
      </dgm:t>
    </dgm:pt>
    <dgm:pt modelId="{3B080BF6-0735-4F90-94DE-C9A95190351F}" type="parTrans" cxnId="{8C5E2C8E-224E-4A99-86E0-0E2B3E0694B2}">
      <dgm:prSet/>
      <dgm:spPr/>
      <dgm:t>
        <a:bodyPr/>
        <a:lstStyle/>
        <a:p>
          <a:endParaRPr lang="en-US"/>
        </a:p>
      </dgm:t>
    </dgm:pt>
    <dgm:pt modelId="{231FAA12-ECF4-4FDA-A920-562BBCFC33B0}" type="sibTrans" cxnId="{8C5E2C8E-224E-4A99-86E0-0E2B3E0694B2}">
      <dgm:prSet/>
      <dgm:spPr/>
      <dgm:t>
        <a:bodyPr/>
        <a:lstStyle/>
        <a:p>
          <a:endParaRPr lang="en-US"/>
        </a:p>
      </dgm:t>
    </dgm:pt>
    <dgm:pt modelId="{0EB9C4C3-998D-4963-8F89-153B64C355A9}">
      <dgm:prSet phldrT="[Text]" custT="1"/>
      <dgm:spPr/>
      <dgm:t>
        <a:bodyPr/>
        <a:lstStyle/>
        <a:p>
          <a:r>
            <a:rPr lang="en-US" sz="1200" b="1" dirty="0"/>
            <a:t>Examination Room</a:t>
          </a:r>
        </a:p>
        <a:p>
          <a:r>
            <a:rPr lang="en-US" sz="1200" dirty="0"/>
            <a:t>Clinical Appointment</a:t>
          </a:r>
        </a:p>
      </dgm:t>
    </dgm:pt>
    <dgm:pt modelId="{CBE30CB4-C1A0-43A5-B220-1C7D06B49721}" type="parTrans" cxnId="{4B5C0830-C7AA-497E-A5AD-57D44EFAB290}">
      <dgm:prSet/>
      <dgm:spPr/>
      <dgm:t>
        <a:bodyPr/>
        <a:lstStyle/>
        <a:p>
          <a:endParaRPr lang="en-US"/>
        </a:p>
      </dgm:t>
    </dgm:pt>
    <dgm:pt modelId="{3A11A744-55D0-4992-88F0-1DAE14728BE6}" type="sibTrans" cxnId="{4B5C0830-C7AA-497E-A5AD-57D44EFAB290}">
      <dgm:prSet/>
      <dgm:spPr/>
      <dgm:t>
        <a:bodyPr/>
        <a:lstStyle/>
        <a:p>
          <a:endParaRPr lang="en-US"/>
        </a:p>
      </dgm:t>
    </dgm:pt>
    <dgm:pt modelId="{A5172B6B-05D9-4A6C-B5BF-A4050FACA106}">
      <dgm:prSet phldrT="[Text]" custT="1"/>
      <dgm:spPr/>
      <dgm:t>
        <a:bodyPr/>
        <a:lstStyle/>
        <a:p>
          <a:r>
            <a:rPr lang="en-US" sz="1200" dirty="0"/>
            <a:t>Provider</a:t>
          </a:r>
        </a:p>
      </dgm:t>
    </dgm:pt>
    <dgm:pt modelId="{90A58749-170B-4B1A-8EE9-8EE982018F3D}" type="parTrans" cxnId="{FA90E6D4-3BA6-4002-AF11-7A67C29BF695}">
      <dgm:prSet/>
      <dgm:spPr/>
      <dgm:t>
        <a:bodyPr/>
        <a:lstStyle/>
        <a:p>
          <a:endParaRPr lang="en-US"/>
        </a:p>
      </dgm:t>
    </dgm:pt>
    <dgm:pt modelId="{203A038C-232A-4AC4-8A4C-CE4CF6737DF8}" type="sibTrans" cxnId="{FA90E6D4-3BA6-4002-AF11-7A67C29BF695}">
      <dgm:prSet/>
      <dgm:spPr/>
      <dgm:t>
        <a:bodyPr/>
        <a:lstStyle/>
        <a:p>
          <a:endParaRPr lang="en-US"/>
        </a:p>
      </dgm:t>
    </dgm:pt>
    <dgm:pt modelId="{7909DE35-D588-43CF-8FEA-9808671D2B6F}">
      <dgm:prSet phldrT="[Text]"/>
      <dgm:spPr/>
      <dgm:t>
        <a:bodyPr/>
        <a:lstStyle/>
        <a:p>
          <a:r>
            <a:rPr lang="en-US" dirty="0"/>
            <a:t>Provider, MA</a:t>
          </a:r>
        </a:p>
      </dgm:t>
    </dgm:pt>
    <dgm:pt modelId="{7E90F7E7-3A4E-4B36-99BD-9EF454C1189D}" type="parTrans" cxnId="{5AF2300C-6A58-40EA-B3CC-021F65D41CD4}">
      <dgm:prSet/>
      <dgm:spPr/>
      <dgm:t>
        <a:bodyPr/>
        <a:lstStyle/>
        <a:p>
          <a:endParaRPr lang="en-US"/>
        </a:p>
      </dgm:t>
    </dgm:pt>
    <dgm:pt modelId="{0990B903-2250-4677-86C5-97DFDB2C92E4}" type="sibTrans" cxnId="{5AF2300C-6A58-40EA-B3CC-021F65D41CD4}">
      <dgm:prSet/>
      <dgm:spPr/>
      <dgm:t>
        <a:bodyPr/>
        <a:lstStyle/>
        <a:p>
          <a:endParaRPr lang="en-US"/>
        </a:p>
      </dgm:t>
    </dgm:pt>
    <dgm:pt modelId="{333F362B-431D-4264-8596-4F296198D6BD}">
      <dgm:prSet phldrT="[Text]" custT="1"/>
      <dgm:spPr/>
      <dgm:t>
        <a:bodyPr/>
        <a:lstStyle/>
        <a:p>
          <a:r>
            <a:rPr lang="en-US" sz="1200" b="1" dirty="0"/>
            <a:t>Referrals during visit</a:t>
          </a:r>
        </a:p>
        <a:p>
          <a:endParaRPr lang="en-US" sz="1200" dirty="0"/>
        </a:p>
      </dgm:t>
    </dgm:pt>
    <dgm:pt modelId="{B3107010-C93B-4BD2-BB95-8B2229BBFE4F}" type="parTrans" cxnId="{025B9215-05BE-45B0-AE73-BD34E69ACF85}">
      <dgm:prSet/>
      <dgm:spPr/>
      <dgm:t>
        <a:bodyPr/>
        <a:lstStyle/>
        <a:p>
          <a:endParaRPr lang="en-US"/>
        </a:p>
      </dgm:t>
    </dgm:pt>
    <dgm:pt modelId="{BA7A8C84-C832-4744-8422-6CB5244F86BF}" type="sibTrans" cxnId="{025B9215-05BE-45B0-AE73-BD34E69ACF85}">
      <dgm:prSet/>
      <dgm:spPr/>
      <dgm:t>
        <a:bodyPr/>
        <a:lstStyle/>
        <a:p>
          <a:endParaRPr lang="en-US"/>
        </a:p>
      </dgm:t>
    </dgm:pt>
    <dgm:pt modelId="{AF9361E6-073D-424D-8796-595F32E972DD}">
      <dgm:prSet phldrT="[Text]"/>
      <dgm:spPr/>
      <dgm:t>
        <a:bodyPr/>
        <a:lstStyle/>
        <a:p>
          <a:r>
            <a:rPr lang="en-US" dirty="0"/>
            <a:t>Behavioral Health Staff</a:t>
          </a:r>
        </a:p>
      </dgm:t>
    </dgm:pt>
    <dgm:pt modelId="{635EF32E-0A6D-454C-BED7-73F2FC195731}" type="parTrans" cxnId="{C0404BE0-DB09-4FFC-B147-ED0D6F004A0F}">
      <dgm:prSet/>
      <dgm:spPr/>
      <dgm:t>
        <a:bodyPr/>
        <a:lstStyle/>
        <a:p>
          <a:endParaRPr lang="en-US"/>
        </a:p>
      </dgm:t>
    </dgm:pt>
    <dgm:pt modelId="{F8238940-1816-4E94-A109-0199F1616EB7}" type="sibTrans" cxnId="{C0404BE0-DB09-4FFC-B147-ED0D6F004A0F}">
      <dgm:prSet/>
      <dgm:spPr/>
      <dgm:t>
        <a:bodyPr/>
        <a:lstStyle/>
        <a:p>
          <a:endParaRPr lang="en-US"/>
        </a:p>
      </dgm:t>
    </dgm:pt>
    <dgm:pt modelId="{4C5E22B1-95A6-4671-A408-EB3CF8D20594}">
      <dgm:prSet phldrT="[Text]"/>
      <dgm:spPr/>
      <dgm:t>
        <a:bodyPr/>
        <a:lstStyle/>
        <a:p>
          <a:r>
            <a:rPr lang="en-US" b="1" dirty="0"/>
            <a:t>Post-Visit</a:t>
          </a:r>
        </a:p>
        <a:p>
          <a:endParaRPr lang="en-US" dirty="0"/>
        </a:p>
      </dgm:t>
    </dgm:pt>
    <dgm:pt modelId="{00880217-ECC0-4371-BE15-CA5EFC188234}" type="parTrans" cxnId="{C382258D-D92B-410A-AAF2-73449128EDBB}">
      <dgm:prSet/>
      <dgm:spPr/>
      <dgm:t>
        <a:bodyPr/>
        <a:lstStyle/>
        <a:p>
          <a:endParaRPr lang="en-US"/>
        </a:p>
      </dgm:t>
    </dgm:pt>
    <dgm:pt modelId="{3C14BBBB-0FD8-420D-A847-08CB6EEE8D29}" type="sibTrans" cxnId="{C382258D-D92B-410A-AAF2-73449128EDBB}">
      <dgm:prSet/>
      <dgm:spPr/>
      <dgm:t>
        <a:bodyPr/>
        <a:lstStyle/>
        <a:p>
          <a:endParaRPr lang="en-US"/>
        </a:p>
      </dgm:t>
    </dgm:pt>
    <dgm:pt modelId="{E44CF53E-4827-4D3E-B7A6-020705D16406}">
      <dgm:prSet phldrT="[Text]"/>
      <dgm:spPr/>
      <dgm:t>
        <a:bodyPr/>
        <a:lstStyle/>
        <a:p>
          <a:r>
            <a:rPr lang="en-US" dirty="0"/>
            <a:t>MA</a:t>
          </a:r>
        </a:p>
      </dgm:t>
    </dgm:pt>
    <dgm:pt modelId="{984BC3FC-69AF-4FBA-A37D-59DEF7A75B20}" type="parTrans" cxnId="{81278832-0663-4FC0-99C9-1B402EEED68C}">
      <dgm:prSet/>
      <dgm:spPr/>
      <dgm:t>
        <a:bodyPr/>
        <a:lstStyle/>
        <a:p>
          <a:endParaRPr lang="en-US"/>
        </a:p>
      </dgm:t>
    </dgm:pt>
    <dgm:pt modelId="{3B2F4199-D47B-400B-99DC-9193841C88DF}" type="sibTrans" cxnId="{81278832-0663-4FC0-99C9-1B402EEED68C}">
      <dgm:prSet/>
      <dgm:spPr/>
      <dgm:t>
        <a:bodyPr/>
        <a:lstStyle/>
        <a:p>
          <a:endParaRPr lang="en-US"/>
        </a:p>
      </dgm:t>
    </dgm:pt>
    <dgm:pt modelId="{42050AF1-2699-49B5-BE1E-CC10810B7DC7}">
      <dgm:prSet phldrT="[Text]"/>
      <dgm:spPr/>
      <dgm:t>
        <a:bodyPr/>
        <a:lstStyle/>
        <a:p>
          <a:r>
            <a:rPr lang="en-US" dirty="0"/>
            <a:t>Behavioral Health Staff</a:t>
          </a:r>
        </a:p>
      </dgm:t>
    </dgm:pt>
    <dgm:pt modelId="{5C6D157F-F8D8-4C81-B733-2530609046E9}" type="parTrans" cxnId="{E3EC1DC7-7068-4DA0-9D27-15B504CDEC47}">
      <dgm:prSet/>
      <dgm:spPr/>
      <dgm:t>
        <a:bodyPr/>
        <a:lstStyle/>
        <a:p>
          <a:endParaRPr lang="en-US"/>
        </a:p>
      </dgm:t>
    </dgm:pt>
    <dgm:pt modelId="{F658F78A-B678-41AA-97A5-AD7BABB657CC}" type="sibTrans" cxnId="{E3EC1DC7-7068-4DA0-9D27-15B504CDEC47}">
      <dgm:prSet/>
      <dgm:spPr/>
      <dgm:t>
        <a:bodyPr/>
        <a:lstStyle/>
        <a:p>
          <a:endParaRPr lang="en-US"/>
        </a:p>
      </dgm:t>
    </dgm:pt>
    <dgm:pt modelId="{F1ABDFB4-F824-45DE-B190-4EE9860F380C}">
      <dgm:prSet phldrT="[Text]" custT="1"/>
      <dgm:spPr/>
      <dgm:t>
        <a:bodyPr/>
        <a:lstStyle/>
        <a:p>
          <a:r>
            <a:rPr lang="en-US" sz="1200" dirty="0"/>
            <a:t>Warm handoff (dietitian, other?)</a:t>
          </a:r>
        </a:p>
      </dgm:t>
    </dgm:pt>
    <dgm:pt modelId="{C166979C-190F-41C2-9B5A-B27CF0909F31}" type="parTrans" cxnId="{763F9551-866F-4C2C-98E6-BB2571C9020A}">
      <dgm:prSet/>
      <dgm:spPr/>
      <dgm:t>
        <a:bodyPr/>
        <a:lstStyle/>
        <a:p>
          <a:endParaRPr lang="en-US"/>
        </a:p>
      </dgm:t>
    </dgm:pt>
    <dgm:pt modelId="{315F3790-4C47-4E33-8633-67AF8E132819}" type="sibTrans" cxnId="{763F9551-866F-4C2C-98E6-BB2571C9020A}">
      <dgm:prSet/>
      <dgm:spPr/>
      <dgm:t>
        <a:bodyPr/>
        <a:lstStyle/>
        <a:p>
          <a:endParaRPr lang="en-US"/>
        </a:p>
      </dgm:t>
    </dgm:pt>
    <dgm:pt modelId="{BD1543F4-0731-4410-A4BF-D35B8C9D7FCE}">
      <dgm:prSet phldrT="[Text]"/>
      <dgm:spPr/>
      <dgm:t>
        <a:bodyPr/>
        <a:lstStyle/>
        <a:p>
          <a:r>
            <a:rPr lang="en-US" dirty="0"/>
            <a:t>Social Work/Care Manager</a:t>
          </a:r>
        </a:p>
      </dgm:t>
    </dgm:pt>
    <dgm:pt modelId="{884D02DC-5BF5-4FBC-8316-ECE499904A93}" type="parTrans" cxnId="{CEB54197-A8DC-491C-96E6-63D188D8AC80}">
      <dgm:prSet/>
      <dgm:spPr/>
      <dgm:t>
        <a:bodyPr/>
        <a:lstStyle/>
        <a:p>
          <a:endParaRPr lang="en-US"/>
        </a:p>
      </dgm:t>
    </dgm:pt>
    <dgm:pt modelId="{DBB637C7-E575-449B-BF13-38EBECB9EBE7}" type="sibTrans" cxnId="{CEB54197-A8DC-491C-96E6-63D188D8AC80}">
      <dgm:prSet/>
      <dgm:spPr/>
      <dgm:t>
        <a:bodyPr/>
        <a:lstStyle/>
        <a:p>
          <a:endParaRPr lang="en-US"/>
        </a:p>
      </dgm:t>
    </dgm:pt>
    <dgm:pt modelId="{0F6158DE-4629-41B6-AEE4-BDA35CD105A5}" type="pres">
      <dgm:prSet presAssocID="{64B3CE66-34A8-4858-A7AC-E071A085D61D}" presName="linearFlow" presStyleCnt="0">
        <dgm:presLayoutVars>
          <dgm:dir/>
          <dgm:animLvl val="lvl"/>
          <dgm:resizeHandles val="exact"/>
        </dgm:presLayoutVars>
      </dgm:prSet>
      <dgm:spPr/>
    </dgm:pt>
    <dgm:pt modelId="{BE671A22-D44B-47F0-8F9B-F5E7701305CC}" type="pres">
      <dgm:prSet presAssocID="{FE7496C5-9251-4795-BDDC-DE5453B6F105}" presName="composite" presStyleCnt="0"/>
      <dgm:spPr/>
    </dgm:pt>
    <dgm:pt modelId="{6BF4FF45-F9D7-4E2C-9163-D70D4B6F4306}" type="pres">
      <dgm:prSet presAssocID="{FE7496C5-9251-4795-BDDC-DE5453B6F105}" presName="parTx" presStyleLbl="node1" presStyleIdx="0" presStyleCnt="5">
        <dgm:presLayoutVars>
          <dgm:chMax val="0"/>
          <dgm:chPref val="0"/>
          <dgm:bulletEnabled val="1"/>
        </dgm:presLayoutVars>
      </dgm:prSet>
      <dgm:spPr/>
    </dgm:pt>
    <dgm:pt modelId="{1BFC7A6B-635F-4D64-8D74-FFDB70D2670D}" type="pres">
      <dgm:prSet presAssocID="{FE7496C5-9251-4795-BDDC-DE5453B6F105}" presName="parSh" presStyleLbl="node1" presStyleIdx="0" presStyleCnt="5"/>
      <dgm:spPr/>
    </dgm:pt>
    <dgm:pt modelId="{71104D4A-DD44-453D-AC1C-47A05871AC9D}" type="pres">
      <dgm:prSet presAssocID="{FE7496C5-9251-4795-BDDC-DE5453B6F105}" presName="desTx" presStyleLbl="fgAcc1" presStyleIdx="0" presStyleCnt="5">
        <dgm:presLayoutVars>
          <dgm:bulletEnabled val="1"/>
        </dgm:presLayoutVars>
      </dgm:prSet>
      <dgm:spPr/>
    </dgm:pt>
    <dgm:pt modelId="{9D736393-A58E-4A85-AE8E-271C25D0569A}" type="pres">
      <dgm:prSet presAssocID="{A194FD92-1DD5-4E90-A0A1-633CE5756D68}" presName="sibTrans" presStyleLbl="sibTrans2D1" presStyleIdx="0" presStyleCnt="4"/>
      <dgm:spPr/>
    </dgm:pt>
    <dgm:pt modelId="{78FDAE6C-F106-44D2-A219-22D6777FF3A7}" type="pres">
      <dgm:prSet presAssocID="{A194FD92-1DD5-4E90-A0A1-633CE5756D68}" presName="connTx" presStyleLbl="sibTrans2D1" presStyleIdx="0" presStyleCnt="4"/>
      <dgm:spPr/>
    </dgm:pt>
    <dgm:pt modelId="{CD00C4EE-2C4F-4DF0-9664-FE0AC8CE448C}" type="pres">
      <dgm:prSet presAssocID="{0F69C40C-268A-467A-8CF5-AA28B15DA996}" presName="composite" presStyleCnt="0"/>
      <dgm:spPr/>
    </dgm:pt>
    <dgm:pt modelId="{21D4B603-E1F4-4380-8506-C02C07A0F22F}" type="pres">
      <dgm:prSet presAssocID="{0F69C40C-268A-467A-8CF5-AA28B15DA996}" presName="parTx" presStyleLbl="node1" presStyleIdx="0" presStyleCnt="5">
        <dgm:presLayoutVars>
          <dgm:chMax val="0"/>
          <dgm:chPref val="0"/>
          <dgm:bulletEnabled val="1"/>
        </dgm:presLayoutVars>
      </dgm:prSet>
      <dgm:spPr/>
    </dgm:pt>
    <dgm:pt modelId="{6EDC940C-3723-4DB9-8BC7-50C53C29A52E}" type="pres">
      <dgm:prSet presAssocID="{0F69C40C-268A-467A-8CF5-AA28B15DA996}" presName="parSh" presStyleLbl="node1" presStyleIdx="1" presStyleCnt="5"/>
      <dgm:spPr/>
    </dgm:pt>
    <dgm:pt modelId="{1481FA46-3EB9-43DB-B640-5F5B6EAD6C4E}" type="pres">
      <dgm:prSet presAssocID="{0F69C40C-268A-467A-8CF5-AA28B15DA996}" presName="desTx" presStyleLbl="fgAcc1" presStyleIdx="1" presStyleCnt="5">
        <dgm:presLayoutVars>
          <dgm:bulletEnabled val="1"/>
        </dgm:presLayoutVars>
      </dgm:prSet>
      <dgm:spPr/>
    </dgm:pt>
    <dgm:pt modelId="{C229A47C-ADCC-4674-9048-1B6EBA1C670D}" type="pres">
      <dgm:prSet presAssocID="{0862C822-2DF0-4164-80AA-FCB70B54EF10}" presName="sibTrans" presStyleLbl="sibTrans2D1" presStyleIdx="1" presStyleCnt="4"/>
      <dgm:spPr/>
    </dgm:pt>
    <dgm:pt modelId="{C7DFC7BA-1B31-4864-B9C2-F229278607CE}" type="pres">
      <dgm:prSet presAssocID="{0862C822-2DF0-4164-80AA-FCB70B54EF10}" presName="connTx" presStyleLbl="sibTrans2D1" presStyleIdx="1" presStyleCnt="4"/>
      <dgm:spPr/>
    </dgm:pt>
    <dgm:pt modelId="{7C312D20-665C-4C16-8A8A-19B519805BB3}" type="pres">
      <dgm:prSet presAssocID="{0EB9C4C3-998D-4963-8F89-153B64C355A9}" presName="composite" presStyleCnt="0"/>
      <dgm:spPr/>
    </dgm:pt>
    <dgm:pt modelId="{C55B2CA9-35D2-4525-B7F0-EEF16FAA0EDA}" type="pres">
      <dgm:prSet presAssocID="{0EB9C4C3-998D-4963-8F89-153B64C355A9}" presName="parTx" presStyleLbl="node1" presStyleIdx="1" presStyleCnt="5">
        <dgm:presLayoutVars>
          <dgm:chMax val="0"/>
          <dgm:chPref val="0"/>
          <dgm:bulletEnabled val="1"/>
        </dgm:presLayoutVars>
      </dgm:prSet>
      <dgm:spPr/>
    </dgm:pt>
    <dgm:pt modelId="{25AD30C7-2E62-4A08-8AB2-10C57A4B9908}" type="pres">
      <dgm:prSet presAssocID="{0EB9C4C3-998D-4963-8F89-153B64C355A9}" presName="parSh" presStyleLbl="node1" presStyleIdx="2" presStyleCnt="5"/>
      <dgm:spPr/>
    </dgm:pt>
    <dgm:pt modelId="{922AF1F7-974A-4EE1-A881-40FCBF5087D7}" type="pres">
      <dgm:prSet presAssocID="{0EB9C4C3-998D-4963-8F89-153B64C355A9}" presName="desTx" presStyleLbl="fgAcc1" presStyleIdx="2" presStyleCnt="5" custScaleX="98983" custLinFactNeighborX="1658" custLinFactNeighborY="-1795">
        <dgm:presLayoutVars>
          <dgm:bulletEnabled val="1"/>
        </dgm:presLayoutVars>
      </dgm:prSet>
      <dgm:spPr/>
    </dgm:pt>
    <dgm:pt modelId="{2E46BFEF-C837-4C0D-BAB3-9B64E817F6E6}" type="pres">
      <dgm:prSet presAssocID="{3A11A744-55D0-4992-88F0-1DAE14728BE6}" presName="sibTrans" presStyleLbl="sibTrans2D1" presStyleIdx="2" presStyleCnt="4"/>
      <dgm:spPr/>
    </dgm:pt>
    <dgm:pt modelId="{94B455E8-C7FD-4B55-A02D-17D627E38F5C}" type="pres">
      <dgm:prSet presAssocID="{3A11A744-55D0-4992-88F0-1DAE14728BE6}" presName="connTx" presStyleLbl="sibTrans2D1" presStyleIdx="2" presStyleCnt="4"/>
      <dgm:spPr/>
    </dgm:pt>
    <dgm:pt modelId="{C6CF65A1-7967-4345-BDF1-B1168E267652}" type="pres">
      <dgm:prSet presAssocID="{333F362B-431D-4264-8596-4F296198D6BD}" presName="composite" presStyleCnt="0"/>
      <dgm:spPr/>
    </dgm:pt>
    <dgm:pt modelId="{990D65D3-91CA-4328-8C58-B066ACFFD12B}" type="pres">
      <dgm:prSet presAssocID="{333F362B-431D-4264-8596-4F296198D6BD}" presName="parTx" presStyleLbl="node1" presStyleIdx="2" presStyleCnt="5">
        <dgm:presLayoutVars>
          <dgm:chMax val="0"/>
          <dgm:chPref val="0"/>
          <dgm:bulletEnabled val="1"/>
        </dgm:presLayoutVars>
      </dgm:prSet>
      <dgm:spPr/>
    </dgm:pt>
    <dgm:pt modelId="{4B475679-DDEA-456F-8A6E-FEB7D5D25C58}" type="pres">
      <dgm:prSet presAssocID="{333F362B-431D-4264-8596-4F296198D6BD}" presName="parSh" presStyleLbl="node1" presStyleIdx="3" presStyleCnt="5"/>
      <dgm:spPr/>
    </dgm:pt>
    <dgm:pt modelId="{C6B76D92-98F3-4565-9313-0C167739724B}" type="pres">
      <dgm:prSet presAssocID="{333F362B-431D-4264-8596-4F296198D6BD}" presName="desTx" presStyleLbl="fgAcc1" presStyleIdx="3" presStyleCnt="5" custScaleX="131532" custScaleY="92133" custLinFactNeighborX="-2793" custLinFactNeighborY="-2231">
        <dgm:presLayoutVars>
          <dgm:bulletEnabled val="1"/>
        </dgm:presLayoutVars>
      </dgm:prSet>
      <dgm:spPr/>
    </dgm:pt>
    <dgm:pt modelId="{74FF67E7-FE18-4695-90AD-4AC890A9A4FD}" type="pres">
      <dgm:prSet presAssocID="{BA7A8C84-C832-4744-8422-6CB5244F86BF}" presName="sibTrans" presStyleLbl="sibTrans2D1" presStyleIdx="3" presStyleCnt="4"/>
      <dgm:spPr/>
    </dgm:pt>
    <dgm:pt modelId="{9BA61B4B-7AE0-466E-A52E-73A9F5EEFC70}" type="pres">
      <dgm:prSet presAssocID="{BA7A8C84-C832-4744-8422-6CB5244F86BF}" presName="connTx" presStyleLbl="sibTrans2D1" presStyleIdx="3" presStyleCnt="4"/>
      <dgm:spPr/>
    </dgm:pt>
    <dgm:pt modelId="{F4258614-A4ED-4790-972B-7DE52E6EB8E4}" type="pres">
      <dgm:prSet presAssocID="{4C5E22B1-95A6-4671-A408-EB3CF8D20594}" presName="composite" presStyleCnt="0"/>
      <dgm:spPr/>
    </dgm:pt>
    <dgm:pt modelId="{5F20B74B-67AA-4D9F-9DF5-925CB64871CA}" type="pres">
      <dgm:prSet presAssocID="{4C5E22B1-95A6-4671-A408-EB3CF8D20594}" presName="parTx" presStyleLbl="node1" presStyleIdx="3" presStyleCnt="5">
        <dgm:presLayoutVars>
          <dgm:chMax val="0"/>
          <dgm:chPref val="0"/>
          <dgm:bulletEnabled val="1"/>
        </dgm:presLayoutVars>
      </dgm:prSet>
      <dgm:spPr/>
    </dgm:pt>
    <dgm:pt modelId="{7B79A54B-CB89-4E7D-AE81-B545FA96EF35}" type="pres">
      <dgm:prSet presAssocID="{4C5E22B1-95A6-4671-A408-EB3CF8D20594}" presName="parSh" presStyleLbl="node1" presStyleIdx="4" presStyleCnt="5" custLinFactNeighborY="-9143"/>
      <dgm:spPr/>
    </dgm:pt>
    <dgm:pt modelId="{BAAC7BC2-66EE-4189-AB61-1A01F8A2ABED}" type="pres">
      <dgm:prSet presAssocID="{4C5E22B1-95A6-4671-A408-EB3CF8D20594}" presName="desTx" presStyleLbl="fgAcc1" presStyleIdx="4" presStyleCnt="5">
        <dgm:presLayoutVars>
          <dgm:bulletEnabled val="1"/>
        </dgm:presLayoutVars>
      </dgm:prSet>
      <dgm:spPr/>
    </dgm:pt>
  </dgm:ptLst>
  <dgm:cxnLst>
    <dgm:cxn modelId="{4178070B-8F80-4D74-B9C9-3E7DA8A5DCC3}" type="presOf" srcId="{AF9361E6-073D-424D-8796-595F32E972DD}" destId="{C6B76D92-98F3-4565-9313-0C167739724B}" srcOrd="0" destOrd="1" presId="urn:microsoft.com/office/officeart/2005/8/layout/process3"/>
    <dgm:cxn modelId="{5AF2300C-6A58-40EA-B3CC-021F65D41CD4}" srcId="{333F362B-431D-4264-8596-4F296198D6BD}" destId="{7909DE35-D588-43CF-8FEA-9808671D2B6F}" srcOrd="0" destOrd="0" parTransId="{7E90F7E7-3A4E-4B36-99BD-9EF454C1189D}" sibTransId="{0990B903-2250-4677-86C5-97DFDB2C92E4}"/>
    <dgm:cxn modelId="{B7F6A210-A536-4C22-9F99-375E939C0460}" type="presOf" srcId="{A194FD92-1DD5-4E90-A0A1-633CE5756D68}" destId="{9D736393-A58E-4A85-AE8E-271C25D0569A}" srcOrd="0" destOrd="0" presId="urn:microsoft.com/office/officeart/2005/8/layout/process3"/>
    <dgm:cxn modelId="{025B9215-05BE-45B0-AE73-BD34E69ACF85}" srcId="{64B3CE66-34A8-4858-A7AC-E071A085D61D}" destId="{333F362B-431D-4264-8596-4F296198D6BD}" srcOrd="3" destOrd="0" parTransId="{B3107010-C93B-4BD2-BB95-8B2229BBFE4F}" sibTransId="{BA7A8C84-C832-4744-8422-6CB5244F86BF}"/>
    <dgm:cxn modelId="{8729EC17-9D52-4303-A37D-F1FE2201ADCF}" type="presOf" srcId="{F1ABDFB4-F824-45DE-B190-4EE9860F380C}" destId="{922AF1F7-974A-4EE1-A881-40FCBF5087D7}" srcOrd="0" destOrd="1" presId="urn:microsoft.com/office/officeart/2005/8/layout/process3"/>
    <dgm:cxn modelId="{FEC06720-4783-4426-82F5-76754CF0F455}" type="presOf" srcId="{6643DE95-20AA-46E7-91D8-7ADE989BF742}" destId="{71104D4A-DD44-453D-AC1C-47A05871AC9D}" srcOrd="0" destOrd="0" presId="urn:microsoft.com/office/officeart/2005/8/layout/process3"/>
    <dgm:cxn modelId="{6376F32B-7B52-4079-B8CB-0A0ADFC5B8FA}" type="presOf" srcId="{0862C822-2DF0-4164-80AA-FCB70B54EF10}" destId="{C7DFC7BA-1B31-4864-B9C2-F229278607CE}" srcOrd="1" destOrd="0" presId="urn:microsoft.com/office/officeart/2005/8/layout/process3"/>
    <dgm:cxn modelId="{5EE2E92E-D32F-40AC-9971-475F31F97533}" type="presOf" srcId="{0EB9C4C3-998D-4963-8F89-153B64C355A9}" destId="{25AD30C7-2E62-4A08-8AB2-10C57A4B9908}" srcOrd="1" destOrd="0" presId="urn:microsoft.com/office/officeart/2005/8/layout/process3"/>
    <dgm:cxn modelId="{4B5C0830-C7AA-497E-A5AD-57D44EFAB290}" srcId="{64B3CE66-34A8-4858-A7AC-E071A085D61D}" destId="{0EB9C4C3-998D-4963-8F89-153B64C355A9}" srcOrd="2" destOrd="0" parTransId="{CBE30CB4-C1A0-43A5-B220-1C7D06B49721}" sibTransId="{3A11A744-55D0-4992-88F0-1DAE14728BE6}"/>
    <dgm:cxn modelId="{B409B130-EF28-4E3B-A7F9-3915894F3FD3}" type="presOf" srcId="{0F69C40C-268A-467A-8CF5-AA28B15DA996}" destId="{6EDC940C-3723-4DB9-8BC7-50C53C29A52E}" srcOrd="1" destOrd="0" presId="urn:microsoft.com/office/officeart/2005/8/layout/process3"/>
    <dgm:cxn modelId="{81278832-0663-4FC0-99C9-1B402EEED68C}" srcId="{4C5E22B1-95A6-4671-A408-EB3CF8D20594}" destId="{E44CF53E-4827-4D3E-B7A6-020705D16406}" srcOrd="0" destOrd="0" parTransId="{984BC3FC-69AF-4FBA-A37D-59DEF7A75B20}" sibTransId="{3B2F4199-D47B-400B-99DC-9193841C88DF}"/>
    <dgm:cxn modelId="{00EA5E35-18CB-4B18-A109-3A25C8435E6E}" srcId="{64B3CE66-34A8-4858-A7AC-E071A085D61D}" destId="{0F69C40C-268A-467A-8CF5-AA28B15DA996}" srcOrd="1" destOrd="0" parTransId="{C8C7CD75-6D43-4F1E-B1F5-CDD4C20F074F}" sibTransId="{0862C822-2DF0-4164-80AA-FCB70B54EF10}"/>
    <dgm:cxn modelId="{8F09A13D-DF2E-4853-AF8B-45337D274408}" type="presOf" srcId="{BA7A8C84-C832-4744-8422-6CB5244F86BF}" destId="{74FF67E7-FE18-4695-90AD-4AC890A9A4FD}" srcOrd="0" destOrd="0" presId="urn:microsoft.com/office/officeart/2005/8/layout/process3"/>
    <dgm:cxn modelId="{EDC35542-F914-4080-B2D9-63C492174A35}" type="presOf" srcId="{42050AF1-2699-49B5-BE1E-CC10810B7DC7}" destId="{BAAC7BC2-66EE-4189-AB61-1A01F8A2ABED}" srcOrd="0" destOrd="1" presId="urn:microsoft.com/office/officeart/2005/8/layout/process3"/>
    <dgm:cxn modelId="{D306D742-A34D-486D-BE29-D5AB5BB0A434}" type="presOf" srcId="{0F69C40C-268A-467A-8CF5-AA28B15DA996}" destId="{21D4B603-E1F4-4380-8506-C02C07A0F22F}" srcOrd="0" destOrd="0" presId="urn:microsoft.com/office/officeart/2005/8/layout/process3"/>
    <dgm:cxn modelId="{1DBBDF42-87B4-4CDD-BE2F-C94F6D8BF83C}" type="presOf" srcId="{BD1543F4-0731-4410-A4BF-D35B8C9D7FCE}" destId="{C6B76D92-98F3-4565-9313-0C167739724B}" srcOrd="0" destOrd="2" presId="urn:microsoft.com/office/officeart/2005/8/layout/process3"/>
    <dgm:cxn modelId="{3EA42D67-5D52-4441-88A8-F458661A9C25}" type="presOf" srcId="{FE7496C5-9251-4795-BDDC-DE5453B6F105}" destId="{6BF4FF45-F9D7-4E2C-9163-D70D4B6F4306}" srcOrd="0" destOrd="0" presId="urn:microsoft.com/office/officeart/2005/8/layout/process3"/>
    <dgm:cxn modelId="{F40D3E4D-CA9B-4873-84C8-714347928D75}" srcId="{FE7496C5-9251-4795-BDDC-DE5453B6F105}" destId="{6643DE95-20AA-46E7-91D8-7ADE989BF742}" srcOrd="0" destOrd="0" parTransId="{F5011BCC-47AF-492C-AA17-C5FADCAF0F01}" sibTransId="{466CCD1B-2A06-48A0-A459-D26C59B3B9E6}"/>
    <dgm:cxn modelId="{763F9551-866F-4C2C-98E6-BB2571C9020A}" srcId="{0EB9C4C3-998D-4963-8F89-153B64C355A9}" destId="{F1ABDFB4-F824-45DE-B190-4EE9860F380C}" srcOrd="1" destOrd="0" parTransId="{C166979C-190F-41C2-9B5A-B27CF0909F31}" sibTransId="{315F3790-4C47-4E33-8633-67AF8E132819}"/>
    <dgm:cxn modelId="{14713972-B819-47BD-A8C9-E3F79FCE05EF}" type="presOf" srcId="{64B3CE66-34A8-4858-A7AC-E071A085D61D}" destId="{0F6158DE-4629-41B6-AEE4-BDA35CD105A5}" srcOrd="0" destOrd="0" presId="urn:microsoft.com/office/officeart/2005/8/layout/process3"/>
    <dgm:cxn modelId="{DBFE7D52-767C-4E9A-B008-1E8FFB3B3059}" srcId="{64B3CE66-34A8-4858-A7AC-E071A085D61D}" destId="{FE7496C5-9251-4795-BDDC-DE5453B6F105}" srcOrd="0" destOrd="0" parTransId="{CDDA9EDE-C297-4281-B36F-4928A5894B9F}" sibTransId="{A194FD92-1DD5-4E90-A0A1-633CE5756D68}"/>
    <dgm:cxn modelId="{6EE7E952-BB2A-4AE3-86A8-6200E37C6747}" type="presOf" srcId="{3A11A744-55D0-4992-88F0-1DAE14728BE6}" destId="{2E46BFEF-C837-4C0D-BAB3-9B64E817F6E6}" srcOrd="0" destOrd="0" presId="urn:microsoft.com/office/officeart/2005/8/layout/process3"/>
    <dgm:cxn modelId="{1F7C6374-075B-47DF-B1D2-E9A0110EAD2C}" type="presOf" srcId="{1E90840A-34DA-4DE9-B6FC-40A7E63EF1F9}" destId="{1481FA46-3EB9-43DB-B640-5F5B6EAD6C4E}" srcOrd="0" destOrd="0" presId="urn:microsoft.com/office/officeart/2005/8/layout/process3"/>
    <dgm:cxn modelId="{9777CB74-A2A9-4F61-8DD8-34A90B41BAE2}" type="presOf" srcId="{FE7496C5-9251-4795-BDDC-DE5453B6F105}" destId="{1BFC7A6B-635F-4D64-8D74-FFDB70D2670D}" srcOrd="1" destOrd="0" presId="urn:microsoft.com/office/officeart/2005/8/layout/process3"/>
    <dgm:cxn modelId="{152B1E56-1115-42E1-A2ED-9F17C7A26116}" type="presOf" srcId="{333F362B-431D-4264-8596-4F296198D6BD}" destId="{4B475679-DDEA-456F-8A6E-FEB7D5D25C58}" srcOrd="1" destOrd="0" presId="urn:microsoft.com/office/officeart/2005/8/layout/process3"/>
    <dgm:cxn modelId="{3922EA57-B416-42D2-8D74-5D2B9334E7DD}" type="presOf" srcId="{3A11A744-55D0-4992-88F0-1DAE14728BE6}" destId="{94B455E8-C7FD-4B55-A02D-17D627E38F5C}" srcOrd="1" destOrd="0" presId="urn:microsoft.com/office/officeart/2005/8/layout/process3"/>
    <dgm:cxn modelId="{074E3D78-A2B3-4471-A9D7-D3B659586118}" type="presOf" srcId="{0EB9C4C3-998D-4963-8F89-153B64C355A9}" destId="{C55B2CA9-35D2-4525-B7F0-EEF16FAA0EDA}" srcOrd="0" destOrd="0" presId="urn:microsoft.com/office/officeart/2005/8/layout/process3"/>
    <dgm:cxn modelId="{03B1FC59-9F4B-40CC-9E55-F7229D6BFC95}" type="presOf" srcId="{0862C822-2DF0-4164-80AA-FCB70B54EF10}" destId="{C229A47C-ADCC-4674-9048-1B6EBA1C670D}" srcOrd="0" destOrd="0" presId="urn:microsoft.com/office/officeart/2005/8/layout/process3"/>
    <dgm:cxn modelId="{C382258D-D92B-410A-AAF2-73449128EDBB}" srcId="{64B3CE66-34A8-4858-A7AC-E071A085D61D}" destId="{4C5E22B1-95A6-4671-A408-EB3CF8D20594}" srcOrd="4" destOrd="0" parTransId="{00880217-ECC0-4371-BE15-CA5EFC188234}" sibTransId="{3C14BBBB-0FD8-420D-A847-08CB6EEE8D29}"/>
    <dgm:cxn modelId="{8C5E2C8E-224E-4A99-86E0-0E2B3E0694B2}" srcId="{0F69C40C-268A-467A-8CF5-AA28B15DA996}" destId="{1E90840A-34DA-4DE9-B6FC-40A7E63EF1F9}" srcOrd="0" destOrd="0" parTransId="{3B080BF6-0735-4F90-94DE-C9A95190351F}" sibTransId="{231FAA12-ECF4-4FDA-A920-562BBCFC33B0}"/>
    <dgm:cxn modelId="{51118A91-7E59-48C1-A184-65D087165A13}" type="presOf" srcId="{4C5E22B1-95A6-4671-A408-EB3CF8D20594}" destId="{7B79A54B-CB89-4E7D-AE81-B545FA96EF35}" srcOrd="1" destOrd="0" presId="urn:microsoft.com/office/officeart/2005/8/layout/process3"/>
    <dgm:cxn modelId="{CEB54197-A8DC-491C-96E6-63D188D8AC80}" srcId="{333F362B-431D-4264-8596-4F296198D6BD}" destId="{BD1543F4-0731-4410-A4BF-D35B8C9D7FCE}" srcOrd="2" destOrd="0" parTransId="{884D02DC-5BF5-4FBC-8316-ECE499904A93}" sibTransId="{DBB637C7-E575-449B-BF13-38EBECB9EBE7}"/>
    <dgm:cxn modelId="{EDB16699-26F2-4428-B6CA-4DC958DFCDFB}" type="presOf" srcId="{BA7A8C84-C832-4744-8422-6CB5244F86BF}" destId="{9BA61B4B-7AE0-466E-A52E-73A9F5EEFC70}" srcOrd="1" destOrd="0" presId="urn:microsoft.com/office/officeart/2005/8/layout/process3"/>
    <dgm:cxn modelId="{E3EC1DC7-7068-4DA0-9D27-15B504CDEC47}" srcId="{4C5E22B1-95A6-4671-A408-EB3CF8D20594}" destId="{42050AF1-2699-49B5-BE1E-CC10810B7DC7}" srcOrd="1" destOrd="0" parTransId="{5C6D157F-F8D8-4C81-B733-2530609046E9}" sibTransId="{F658F78A-B678-41AA-97A5-AD7BABB657CC}"/>
    <dgm:cxn modelId="{BD5061CD-B676-4A88-BB2E-0FBDDAEAB160}" type="presOf" srcId="{E44CF53E-4827-4D3E-B7A6-020705D16406}" destId="{BAAC7BC2-66EE-4189-AB61-1A01F8A2ABED}" srcOrd="0" destOrd="0" presId="urn:microsoft.com/office/officeart/2005/8/layout/process3"/>
    <dgm:cxn modelId="{15E703CE-6CB2-4ED7-B01D-9BCD693A40FF}" type="presOf" srcId="{A5172B6B-05D9-4A6C-B5BF-A4050FACA106}" destId="{922AF1F7-974A-4EE1-A881-40FCBF5087D7}" srcOrd="0" destOrd="0" presId="urn:microsoft.com/office/officeart/2005/8/layout/process3"/>
    <dgm:cxn modelId="{FA90E6D4-3BA6-4002-AF11-7A67C29BF695}" srcId="{0EB9C4C3-998D-4963-8F89-153B64C355A9}" destId="{A5172B6B-05D9-4A6C-B5BF-A4050FACA106}" srcOrd="0" destOrd="0" parTransId="{90A58749-170B-4B1A-8EE9-8EE982018F3D}" sibTransId="{203A038C-232A-4AC4-8A4C-CE4CF6737DF8}"/>
    <dgm:cxn modelId="{C124F4DF-99EB-4D02-B97C-604B2D28EA49}" type="presOf" srcId="{4C5E22B1-95A6-4671-A408-EB3CF8D20594}" destId="{5F20B74B-67AA-4D9F-9DF5-925CB64871CA}" srcOrd="0" destOrd="0" presId="urn:microsoft.com/office/officeart/2005/8/layout/process3"/>
    <dgm:cxn modelId="{C0404BE0-DB09-4FFC-B147-ED0D6F004A0F}" srcId="{333F362B-431D-4264-8596-4F296198D6BD}" destId="{AF9361E6-073D-424D-8796-595F32E972DD}" srcOrd="1" destOrd="0" parTransId="{635EF32E-0A6D-454C-BED7-73F2FC195731}" sibTransId="{F8238940-1816-4E94-A109-0199F1616EB7}"/>
    <dgm:cxn modelId="{73DCC0E1-87D9-4D03-8891-86C83124E02E}" type="presOf" srcId="{333F362B-431D-4264-8596-4F296198D6BD}" destId="{990D65D3-91CA-4328-8C58-B066ACFFD12B}" srcOrd="0" destOrd="0" presId="urn:microsoft.com/office/officeart/2005/8/layout/process3"/>
    <dgm:cxn modelId="{03BCECF5-964A-49B3-82CF-C67883537AC4}" type="presOf" srcId="{7909DE35-D588-43CF-8FEA-9808671D2B6F}" destId="{C6B76D92-98F3-4565-9313-0C167739724B}" srcOrd="0" destOrd="0" presId="urn:microsoft.com/office/officeart/2005/8/layout/process3"/>
    <dgm:cxn modelId="{DBA380FA-7F2C-4302-80F1-27B005CF07A4}" type="presOf" srcId="{A194FD92-1DD5-4E90-A0A1-633CE5756D68}" destId="{78FDAE6C-F106-44D2-A219-22D6777FF3A7}" srcOrd="1" destOrd="0" presId="urn:microsoft.com/office/officeart/2005/8/layout/process3"/>
    <dgm:cxn modelId="{20BC081D-B9B5-4F59-ADAE-53BB8C1A9DB8}" type="presParOf" srcId="{0F6158DE-4629-41B6-AEE4-BDA35CD105A5}" destId="{BE671A22-D44B-47F0-8F9B-F5E7701305CC}" srcOrd="0" destOrd="0" presId="urn:microsoft.com/office/officeart/2005/8/layout/process3"/>
    <dgm:cxn modelId="{B5923460-B517-432F-813B-ADB675C60B7D}" type="presParOf" srcId="{BE671A22-D44B-47F0-8F9B-F5E7701305CC}" destId="{6BF4FF45-F9D7-4E2C-9163-D70D4B6F4306}" srcOrd="0" destOrd="0" presId="urn:microsoft.com/office/officeart/2005/8/layout/process3"/>
    <dgm:cxn modelId="{21B47E66-8FC2-407D-87DA-78C9D4BA8AB6}" type="presParOf" srcId="{BE671A22-D44B-47F0-8F9B-F5E7701305CC}" destId="{1BFC7A6B-635F-4D64-8D74-FFDB70D2670D}" srcOrd="1" destOrd="0" presId="urn:microsoft.com/office/officeart/2005/8/layout/process3"/>
    <dgm:cxn modelId="{47E0C3AA-D37C-40ED-AB9F-C41CD44E229D}" type="presParOf" srcId="{BE671A22-D44B-47F0-8F9B-F5E7701305CC}" destId="{71104D4A-DD44-453D-AC1C-47A05871AC9D}" srcOrd="2" destOrd="0" presId="urn:microsoft.com/office/officeart/2005/8/layout/process3"/>
    <dgm:cxn modelId="{59DA1A81-C815-405D-82E6-E4EBED165160}" type="presParOf" srcId="{0F6158DE-4629-41B6-AEE4-BDA35CD105A5}" destId="{9D736393-A58E-4A85-AE8E-271C25D0569A}" srcOrd="1" destOrd="0" presId="urn:microsoft.com/office/officeart/2005/8/layout/process3"/>
    <dgm:cxn modelId="{C1566725-B220-4763-A89D-320BBEF89FDC}" type="presParOf" srcId="{9D736393-A58E-4A85-AE8E-271C25D0569A}" destId="{78FDAE6C-F106-44D2-A219-22D6777FF3A7}" srcOrd="0" destOrd="0" presId="urn:microsoft.com/office/officeart/2005/8/layout/process3"/>
    <dgm:cxn modelId="{823FAD2A-DD10-40C4-AC3A-42423B4F58AE}" type="presParOf" srcId="{0F6158DE-4629-41B6-AEE4-BDA35CD105A5}" destId="{CD00C4EE-2C4F-4DF0-9664-FE0AC8CE448C}" srcOrd="2" destOrd="0" presId="urn:microsoft.com/office/officeart/2005/8/layout/process3"/>
    <dgm:cxn modelId="{07566C1C-59EC-47BD-8650-6F15C21B45E9}" type="presParOf" srcId="{CD00C4EE-2C4F-4DF0-9664-FE0AC8CE448C}" destId="{21D4B603-E1F4-4380-8506-C02C07A0F22F}" srcOrd="0" destOrd="0" presId="urn:microsoft.com/office/officeart/2005/8/layout/process3"/>
    <dgm:cxn modelId="{CE068F31-7149-41EB-A7E0-591DF614231F}" type="presParOf" srcId="{CD00C4EE-2C4F-4DF0-9664-FE0AC8CE448C}" destId="{6EDC940C-3723-4DB9-8BC7-50C53C29A52E}" srcOrd="1" destOrd="0" presId="urn:microsoft.com/office/officeart/2005/8/layout/process3"/>
    <dgm:cxn modelId="{D4B9B965-CE47-4688-9FC0-F0618E8F9467}" type="presParOf" srcId="{CD00C4EE-2C4F-4DF0-9664-FE0AC8CE448C}" destId="{1481FA46-3EB9-43DB-B640-5F5B6EAD6C4E}" srcOrd="2" destOrd="0" presId="urn:microsoft.com/office/officeart/2005/8/layout/process3"/>
    <dgm:cxn modelId="{C77AB691-E807-474A-A996-22930E450CAF}" type="presParOf" srcId="{0F6158DE-4629-41B6-AEE4-BDA35CD105A5}" destId="{C229A47C-ADCC-4674-9048-1B6EBA1C670D}" srcOrd="3" destOrd="0" presId="urn:microsoft.com/office/officeart/2005/8/layout/process3"/>
    <dgm:cxn modelId="{7AE2A80D-35D0-42FC-9B04-A818A7BAA5F1}" type="presParOf" srcId="{C229A47C-ADCC-4674-9048-1B6EBA1C670D}" destId="{C7DFC7BA-1B31-4864-B9C2-F229278607CE}" srcOrd="0" destOrd="0" presId="urn:microsoft.com/office/officeart/2005/8/layout/process3"/>
    <dgm:cxn modelId="{91A23F03-94D9-47E2-A28C-7463CE3201C8}" type="presParOf" srcId="{0F6158DE-4629-41B6-AEE4-BDA35CD105A5}" destId="{7C312D20-665C-4C16-8A8A-19B519805BB3}" srcOrd="4" destOrd="0" presId="urn:microsoft.com/office/officeart/2005/8/layout/process3"/>
    <dgm:cxn modelId="{8F764E0C-EECF-41CB-9BD5-B18ADE8E7010}" type="presParOf" srcId="{7C312D20-665C-4C16-8A8A-19B519805BB3}" destId="{C55B2CA9-35D2-4525-B7F0-EEF16FAA0EDA}" srcOrd="0" destOrd="0" presId="urn:microsoft.com/office/officeart/2005/8/layout/process3"/>
    <dgm:cxn modelId="{D9DDB025-DC04-4E4D-862F-F2CC4C1ECFD3}" type="presParOf" srcId="{7C312D20-665C-4C16-8A8A-19B519805BB3}" destId="{25AD30C7-2E62-4A08-8AB2-10C57A4B9908}" srcOrd="1" destOrd="0" presId="urn:microsoft.com/office/officeart/2005/8/layout/process3"/>
    <dgm:cxn modelId="{BEB3C025-BC5A-4844-9F5E-7A48BD3E9080}" type="presParOf" srcId="{7C312D20-665C-4C16-8A8A-19B519805BB3}" destId="{922AF1F7-974A-4EE1-A881-40FCBF5087D7}" srcOrd="2" destOrd="0" presId="urn:microsoft.com/office/officeart/2005/8/layout/process3"/>
    <dgm:cxn modelId="{DBAE6671-0FAF-435B-A468-187172357B4A}" type="presParOf" srcId="{0F6158DE-4629-41B6-AEE4-BDA35CD105A5}" destId="{2E46BFEF-C837-4C0D-BAB3-9B64E817F6E6}" srcOrd="5" destOrd="0" presId="urn:microsoft.com/office/officeart/2005/8/layout/process3"/>
    <dgm:cxn modelId="{0C8EF804-DB56-4439-BA7D-423BA56C15FA}" type="presParOf" srcId="{2E46BFEF-C837-4C0D-BAB3-9B64E817F6E6}" destId="{94B455E8-C7FD-4B55-A02D-17D627E38F5C}" srcOrd="0" destOrd="0" presId="urn:microsoft.com/office/officeart/2005/8/layout/process3"/>
    <dgm:cxn modelId="{3FAC3C9D-33B2-4F34-AAFB-6A46508D9518}" type="presParOf" srcId="{0F6158DE-4629-41B6-AEE4-BDA35CD105A5}" destId="{C6CF65A1-7967-4345-BDF1-B1168E267652}" srcOrd="6" destOrd="0" presId="urn:microsoft.com/office/officeart/2005/8/layout/process3"/>
    <dgm:cxn modelId="{EBFA18BF-3CAE-4B84-B7AB-16E5A21041D4}" type="presParOf" srcId="{C6CF65A1-7967-4345-BDF1-B1168E267652}" destId="{990D65D3-91CA-4328-8C58-B066ACFFD12B}" srcOrd="0" destOrd="0" presId="urn:microsoft.com/office/officeart/2005/8/layout/process3"/>
    <dgm:cxn modelId="{3D706016-1861-461A-9D60-1C6E88B6C343}" type="presParOf" srcId="{C6CF65A1-7967-4345-BDF1-B1168E267652}" destId="{4B475679-DDEA-456F-8A6E-FEB7D5D25C58}" srcOrd="1" destOrd="0" presId="urn:microsoft.com/office/officeart/2005/8/layout/process3"/>
    <dgm:cxn modelId="{0AA0C2D6-C6D1-4C60-AA94-8FF31AA34C94}" type="presParOf" srcId="{C6CF65A1-7967-4345-BDF1-B1168E267652}" destId="{C6B76D92-98F3-4565-9313-0C167739724B}" srcOrd="2" destOrd="0" presId="urn:microsoft.com/office/officeart/2005/8/layout/process3"/>
    <dgm:cxn modelId="{957AD0F3-D823-4F49-976D-623A04877164}" type="presParOf" srcId="{0F6158DE-4629-41B6-AEE4-BDA35CD105A5}" destId="{74FF67E7-FE18-4695-90AD-4AC890A9A4FD}" srcOrd="7" destOrd="0" presId="urn:microsoft.com/office/officeart/2005/8/layout/process3"/>
    <dgm:cxn modelId="{72A0782C-9252-46AF-8E67-DC8C40409244}" type="presParOf" srcId="{74FF67E7-FE18-4695-90AD-4AC890A9A4FD}" destId="{9BA61B4B-7AE0-466E-A52E-73A9F5EEFC70}" srcOrd="0" destOrd="0" presId="urn:microsoft.com/office/officeart/2005/8/layout/process3"/>
    <dgm:cxn modelId="{4CC61D81-E4BD-493B-A779-83A6B8F55E69}" type="presParOf" srcId="{0F6158DE-4629-41B6-AEE4-BDA35CD105A5}" destId="{F4258614-A4ED-4790-972B-7DE52E6EB8E4}" srcOrd="8" destOrd="0" presId="urn:microsoft.com/office/officeart/2005/8/layout/process3"/>
    <dgm:cxn modelId="{0A269728-2B9C-46E5-A7D0-2C84A562E15A}" type="presParOf" srcId="{F4258614-A4ED-4790-972B-7DE52E6EB8E4}" destId="{5F20B74B-67AA-4D9F-9DF5-925CB64871CA}" srcOrd="0" destOrd="0" presId="urn:microsoft.com/office/officeart/2005/8/layout/process3"/>
    <dgm:cxn modelId="{E897A080-82E7-46C7-BACE-E2D307C37529}" type="presParOf" srcId="{F4258614-A4ED-4790-972B-7DE52E6EB8E4}" destId="{7B79A54B-CB89-4E7D-AE81-B545FA96EF35}" srcOrd="1" destOrd="0" presId="urn:microsoft.com/office/officeart/2005/8/layout/process3"/>
    <dgm:cxn modelId="{2D848D3D-FA45-4258-A7C3-22320487722E}" type="presParOf" srcId="{F4258614-A4ED-4790-972B-7DE52E6EB8E4}" destId="{BAAC7BC2-66EE-4189-AB61-1A01F8A2ABED}" srcOrd="2" destOrd="0" presId="urn:microsoft.com/office/officeart/2005/8/layout/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B3CE66-34A8-4858-A7AC-E071A085D61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FE7496C5-9251-4795-BDDC-DE5453B6F105}">
      <dgm:prSet phldrT="[Text]" custT="1"/>
      <dgm:spPr/>
      <dgm:t>
        <a:bodyPr/>
        <a:lstStyle/>
        <a:p>
          <a:r>
            <a:rPr lang="en-US" sz="1200" b="1" dirty="0"/>
            <a:t>Waiting Room</a:t>
          </a:r>
        </a:p>
        <a:p>
          <a:r>
            <a:rPr lang="en-US" sz="1200" dirty="0"/>
            <a:t>Patient Check In</a:t>
          </a:r>
        </a:p>
      </dgm:t>
    </dgm:pt>
    <dgm:pt modelId="{CDDA9EDE-C297-4281-B36F-4928A5894B9F}" type="parTrans" cxnId="{DBFE7D52-767C-4E9A-B008-1E8FFB3B3059}">
      <dgm:prSet/>
      <dgm:spPr/>
      <dgm:t>
        <a:bodyPr/>
        <a:lstStyle/>
        <a:p>
          <a:endParaRPr lang="en-US"/>
        </a:p>
      </dgm:t>
    </dgm:pt>
    <dgm:pt modelId="{A194FD92-1DD5-4E90-A0A1-633CE5756D68}" type="sibTrans" cxnId="{DBFE7D52-767C-4E9A-B008-1E8FFB3B3059}">
      <dgm:prSet/>
      <dgm:spPr/>
      <dgm:t>
        <a:bodyPr/>
        <a:lstStyle/>
        <a:p>
          <a:endParaRPr lang="en-US"/>
        </a:p>
      </dgm:t>
    </dgm:pt>
    <dgm:pt modelId="{6643DE95-20AA-46E7-91D8-7ADE989BF742}">
      <dgm:prSet phldrT="[Text]" custT="1"/>
      <dgm:spPr/>
      <dgm:t>
        <a:bodyPr/>
        <a:lstStyle/>
        <a:p>
          <a:r>
            <a:rPr lang="en-US" sz="1200" dirty="0"/>
            <a:t>Front Desk Staff</a:t>
          </a:r>
        </a:p>
      </dgm:t>
    </dgm:pt>
    <dgm:pt modelId="{F5011BCC-47AF-492C-AA17-C5FADCAF0F01}" type="parTrans" cxnId="{F40D3E4D-CA9B-4873-84C8-714347928D75}">
      <dgm:prSet/>
      <dgm:spPr/>
      <dgm:t>
        <a:bodyPr/>
        <a:lstStyle/>
        <a:p>
          <a:endParaRPr lang="en-US"/>
        </a:p>
      </dgm:t>
    </dgm:pt>
    <dgm:pt modelId="{466CCD1B-2A06-48A0-A459-D26C59B3B9E6}" type="sibTrans" cxnId="{F40D3E4D-CA9B-4873-84C8-714347928D75}">
      <dgm:prSet/>
      <dgm:spPr/>
      <dgm:t>
        <a:bodyPr/>
        <a:lstStyle/>
        <a:p>
          <a:endParaRPr lang="en-US"/>
        </a:p>
      </dgm:t>
    </dgm:pt>
    <dgm:pt modelId="{0F69C40C-268A-467A-8CF5-AA28B15DA996}">
      <dgm:prSet phldrT="[Text]" custT="1"/>
      <dgm:spPr/>
      <dgm:t>
        <a:bodyPr/>
        <a:lstStyle/>
        <a:p>
          <a:r>
            <a:rPr lang="en-US" sz="1200" b="1" dirty="0"/>
            <a:t>Examination</a:t>
          </a:r>
          <a:r>
            <a:rPr lang="en-US" sz="1000" b="1" dirty="0"/>
            <a:t> </a:t>
          </a:r>
          <a:r>
            <a:rPr lang="en-US" sz="1200" b="1" dirty="0"/>
            <a:t>Room</a:t>
          </a:r>
        </a:p>
        <a:p>
          <a:r>
            <a:rPr lang="en-US" sz="1200" dirty="0"/>
            <a:t>Patient Roomed</a:t>
          </a:r>
        </a:p>
      </dgm:t>
    </dgm:pt>
    <dgm:pt modelId="{C8C7CD75-6D43-4F1E-B1F5-CDD4C20F074F}" type="parTrans" cxnId="{00EA5E35-18CB-4B18-A109-3A25C8435E6E}">
      <dgm:prSet/>
      <dgm:spPr/>
      <dgm:t>
        <a:bodyPr/>
        <a:lstStyle/>
        <a:p>
          <a:endParaRPr lang="en-US"/>
        </a:p>
      </dgm:t>
    </dgm:pt>
    <dgm:pt modelId="{0862C822-2DF0-4164-80AA-FCB70B54EF10}" type="sibTrans" cxnId="{00EA5E35-18CB-4B18-A109-3A25C8435E6E}">
      <dgm:prSet/>
      <dgm:spPr/>
      <dgm:t>
        <a:bodyPr/>
        <a:lstStyle/>
        <a:p>
          <a:endParaRPr lang="en-US"/>
        </a:p>
      </dgm:t>
    </dgm:pt>
    <dgm:pt modelId="{1E90840A-34DA-4DE9-B6FC-40A7E63EF1F9}">
      <dgm:prSet phldrT="[Text]" custT="1"/>
      <dgm:spPr/>
      <dgm:t>
        <a:bodyPr/>
        <a:lstStyle/>
        <a:p>
          <a:r>
            <a:rPr lang="en-US" sz="1200" dirty="0"/>
            <a:t>MA </a:t>
          </a:r>
        </a:p>
      </dgm:t>
    </dgm:pt>
    <dgm:pt modelId="{3B080BF6-0735-4F90-94DE-C9A95190351F}" type="parTrans" cxnId="{8C5E2C8E-224E-4A99-86E0-0E2B3E0694B2}">
      <dgm:prSet/>
      <dgm:spPr/>
      <dgm:t>
        <a:bodyPr/>
        <a:lstStyle/>
        <a:p>
          <a:endParaRPr lang="en-US"/>
        </a:p>
      </dgm:t>
    </dgm:pt>
    <dgm:pt modelId="{231FAA12-ECF4-4FDA-A920-562BBCFC33B0}" type="sibTrans" cxnId="{8C5E2C8E-224E-4A99-86E0-0E2B3E0694B2}">
      <dgm:prSet/>
      <dgm:spPr/>
      <dgm:t>
        <a:bodyPr/>
        <a:lstStyle/>
        <a:p>
          <a:endParaRPr lang="en-US"/>
        </a:p>
      </dgm:t>
    </dgm:pt>
    <dgm:pt modelId="{0EB9C4C3-998D-4963-8F89-153B64C355A9}">
      <dgm:prSet phldrT="[Text]" custT="1"/>
      <dgm:spPr/>
      <dgm:t>
        <a:bodyPr/>
        <a:lstStyle/>
        <a:p>
          <a:r>
            <a:rPr lang="en-US" sz="1200" b="1" dirty="0"/>
            <a:t>Examination Room</a:t>
          </a:r>
        </a:p>
        <a:p>
          <a:r>
            <a:rPr lang="en-US" sz="1200" dirty="0"/>
            <a:t>Clinical Appointment</a:t>
          </a:r>
        </a:p>
      </dgm:t>
    </dgm:pt>
    <dgm:pt modelId="{CBE30CB4-C1A0-43A5-B220-1C7D06B49721}" type="parTrans" cxnId="{4B5C0830-C7AA-497E-A5AD-57D44EFAB290}">
      <dgm:prSet/>
      <dgm:spPr/>
      <dgm:t>
        <a:bodyPr/>
        <a:lstStyle/>
        <a:p>
          <a:endParaRPr lang="en-US"/>
        </a:p>
      </dgm:t>
    </dgm:pt>
    <dgm:pt modelId="{3A11A744-55D0-4992-88F0-1DAE14728BE6}" type="sibTrans" cxnId="{4B5C0830-C7AA-497E-A5AD-57D44EFAB290}">
      <dgm:prSet/>
      <dgm:spPr/>
      <dgm:t>
        <a:bodyPr/>
        <a:lstStyle/>
        <a:p>
          <a:endParaRPr lang="en-US"/>
        </a:p>
      </dgm:t>
    </dgm:pt>
    <dgm:pt modelId="{A5172B6B-05D9-4A6C-B5BF-A4050FACA106}">
      <dgm:prSet phldrT="[Text]" custT="1"/>
      <dgm:spPr/>
      <dgm:t>
        <a:bodyPr/>
        <a:lstStyle/>
        <a:p>
          <a:r>
            <a:rPr lang="en-US" sz="1200" dirty="0"/>
            <a:t>Provider</a:t>
          </a:r>
        </a:p>
      </dgm:t>
    </dgm:pt>
    <dgm:pt modelId="{90A58749-170B-4B1A-8EE9-8EE982018F3D}" type="parTrans" cxnId="{FA90E6D4-3BA6-4002-AF11-7A67C29BF695}">
      <dgm:prSet/>
      <dgm:spPr/>
      <dgm:t>
        <a:bodyPr/>
        <a:lstStyle/>
        <a:p>
          <a:endParaRPr lang="en-US"/>
        </a:p>
      </dgm:t>
    </dgm:pt>
    <dgm:pt modelId="{203A038C-232A-4AC4-8A4C-CE4CF6737DF8}" type="sibTrans" cxnId="{FA90E6D4-3BA6-4002-AF11-7A67C29BF695}">
      <dgm:prSet/>
      <dgm:spPr/>
      <dgm:t>
        <a:bodyPr/>
        <a:lstStyle/>
        <a:p>
          <a:endParaRPr lang="en-US"/>
        </a:p>
      </dgm:t>
    </dgm:pt>
    <dgm:pt modelId="{7909DE35-D588-43CF-8FEA-9808671D2B6F}">
      <dgm:prSet phldrT="[Text]"/>
      <dgm:spPr/>
      <dgm:t>
        <a:bodyPr/>
        <a:lstStyle/>
        <a:p>
          <a:r>
            <a:rPr lang="en-US" dirty="0"/>
            <a:t>Provider, MA</a:t>
          </a:r>
        </a:p>
      </dgm:t>
    </dgm:pt>
    <dgm:pt modelId="{7E90F7E7-3A4E-4B36-99BD-9EF454C1189D}" type="parTrans" cxnId="{5AF2300C-6A58-40EA-B3CC-021F65D41CD4}">
      <dgm:prSet/>
      <dgm:spPr/>
      <dgm:t>
        <a:bodyPr/>
        <a:lstStyle/>
        <a:p>
          <a:endParaRPr lang="en-US"/>
        </a:p>
      </dgm:t>
    </dgm:pt>
    <dgm:pt modelId="{0990B903-2250-4677-86C5-97DFDB2C92E4}" type="sibTrans" cxnId="{5AF2300C-6A58-40EA-B3CC-021F65D41CD4}">
      <dgm:prSet/>
      <dgm:spPr/>
      <dgm:t>
        <a:bodyPr/>
        <a:lstStyle/>
        <a:p>
          <a:endParaRPr lang="en-US"/>
        </a:p>
      </dgm:t>
    </dgm:pt>
    <dgm:pt modelId="{333F362B-431D-4264-8596-4F296198D6BD}">
      <dgm:prSet phldrT="[Text]" custT="1"/>
      <dgm:spPr/>
      <dgm:t>
        <a:bodyPr/>
        <a:lstStyle/>
        <a:p>
          <a:r>
            <a:rPr lang="en-US" sz="1200" b="1" dirty="0"/>
            <a:t>Referrals during visit</a:t>
          </a:r>
        </a:p>
        <a:p>
          <a:endParaRPr lang="en-US" sz="1200" dirty="0"/>
        </a:p>
      </dgm:t>
    </dgm:pt>
    <dgm:pt modelId="{B3107010-C93B-4BD2-BB95-8B2229BBFE4F}" type="parTrans" cxnId="{025B9215-05BE-45B0-AE73-BD34E69ACF85}">
      <dgm:prSet/>
      <dgm:spPr/>
      <dgm:t>
        <a:bodyPr/>
        <a:lstStyle/>
        <a:p>
          <a:endParaRPr lang="en-US"/>
        </a:p>
      </dgm:t>
    </dgm:pt>
    <dgm:pt modelId="{BA7A8C84-C832-4744-8422-6CB5244F86BF}" type="sibTrans" cxnId="{025B9215-05BE-45B0-AE73-BD34E69ACF85}">
      <dgm:prSet/>
      <dgm:spPr/>
      <dgm:t>
        <a:bodyPr/>
        <a:lstStyle/>
        <a:p>
          <a:endParaRPr lang="en-US"/>
        </a:p>
      </dgm:t>
    </dgm:pt>
    <dgm:pt modelId="{AF9361E6-073D-424D-8796-595F32E972DD}">
      <dgm:prSet phldrT="[Text]"/>
      <dgm:spPr/>
      <dgm:t>
        <a:bodyPr/>
        <a:lstStyle/>
        <a:p>
          <a:r>
            <a:rPr lang="en-US" dirty="0"/>
            <a:t>Behavioral Health Staff</a:t>
          </a:r>
        </a:p>
      </dgm:t>
    </dgm:pt>
    <dgm:pt modelId="{635EF32E-0A6D-454C-BED7-73F2FC195731}" type="parTrans" cxnId="{C0404BE0-DB09-4FFC-B147-ED0D6F004A0F}">
      <dgm:prSet/>
      <dgm:spPr/>
      <dgm:t>
        <a:bodyPr/>
        <a:lstStyle/>
        <a:p>
          <a:endParaRPr lang="en-US"/>
        </a:p>
      </dgm:t>
    </dgm:pt>
    <dgm:pt modelId="{F8238940-1816-4E94-A109-0199F1616EB7}" type="sibTrans" cxnId="{C0404BE0-DB09-4FFC-B147-ED0D6F004A0F}">
      <dgm:prSet/>
      <dgm:spPr/>
      <dgm:t>
        <a:bodyPr/>
        <a:lstStyle/>
        <a:p>
          <a:endParaRPr lang="en-US"/>
        </a:p>
      </dgm:t>
    </dgm:pt>
    <dgm:pt modelId="{4C5E22B1-95A6-4671-A408-EB3CF8D20594}">
      <dgm:prSet phldrT="[Text]"/>
      <dgm:spPr/>
      <dgm:t>
        <a:bodyPr/>
        <a:lstStyle/>
        <a:p>
          <a:r>
            <a:rPr lang="en-US" b="1" dirty="0"/>
            <a:t>Post-Visit</a:t>
          </a:r>
        </a:p>
        <a:p>
          <a:endParaRPr lang="en-US" dirty="0"/>
        </a:p>
      </dgm:t>
    </dgm:pt>
    <dgm:pt modelId="{00880217-ECC0-4371-BE15-CA5EFC188234}" type="parTrans" cxnId="{C382258D-D92B-410A-AAF2-73449128EDBB}">
      <dgm:prSet/>
      <dgm:spPr/>
      <dgm:t>
        <a:bodyPr/>
        <a:lstStyle/>
        <a:p>
          <a:endParaRPr lang="en-US"/>
        </a:p>
      </dgm:t>
    </dgm:pt>
    <dgm:pt modelId="{3C14BBBB-0FD8-420D-A847-08CB6EEE8D29}" type="sibTrans" cxnId="{C382258D-D92B-410A-AAF2-73449128EDBB}">
      <dgm:prSet/>
      <dgm:spPr/>
      <dgm:t>
        <a:bodyPr/>
        <a:lstStyle/>
        <a:p>
          <a:endParaRPr lang="en-US"/>
        </a:p>
      </dgm:t>
    </dgm:pt>
    <dgm:pt modelId="{E44CF53E-4827-4D3E-B7A6-020705D16406}">
      <dgm:prSet phldrT="[Text]"/>
      <dgm:spPr/>
      <dgm:t>
        <a:bodyPr/>
        <a:lstStyle/>
        <a:p>
          <a:r>
            <a:rPr lang="en-US" dirty="0"/>
            <a:t>MA</a:t>
          </a:r>
        </a:p>
      </dgm:t>
    </dgm:pt>
    <dgm:pt modelId="{984BC3FC-69AF-4FBA-A37D-59DEF7A75B20}" type="parTrans" cxnId="{81278832-0663-4FC0-99C9-1B402EEED68C}">
      <dgm:prSet/>
      <dgm:spPr/>
      <dgm:t>
        <a:bodyPr/>
        <a:lstStyle/>
        <a:p>
          <a:endParaRPr lang="en-US"/>
        </a:p>
      </dgm:t>
    </dgm:pt>
    <dgm:pt modelId="{3B2F4199-D47B-400B-99DC-9193841C88DF}" type="sibTrans" cxnId="{81278832-0663-4FC0-99C9-1B402EEED68C}">
      <dgm:prSet/>
      <dgm:spPr/>
      <dgm:t>
        <a:bodyPr/>
        <a:lstStyle/>
        <a:p>
          <a:endParaRPr lang="en-US"/>
        </a:p>
      </dgm:t>
    </dgm:pt>
    <dgm:pt modelId="{42050AF1-2699-49B5-BE1E-CC10810B7DC7}">
      <dgm:prSet phldrT="[Text]"/>
      <dgm:spPr/>
      <dgm:t>
        <a:bodyPr/>
        <a:lstStyle/>
        <a:p>
          <a:r>
            <a:rPr lang="en-US" dirty="0"/>
            <a:t>Behavioral Health Staff</a:t>
          </a:r>
        </a:p>
      </dgm:t>
    </dgm:pt>
    <dgm:pt modelId="{5C6D157F-F8D8-4C81-B733-2530609046E9}" type="parTrans" cxnId="{E3EC1DC7-7068-4DA0-9D27-15B504CDEC47}">
      <dgm:prSet/>
      <dgm:spPr/>
      <dgm:t>
        <a:bodyPr/>
        <a:lstStyle/>
        <a:p>
          <a:endParaRPr lang="en-US"/>
        </a:p>
      </dgm:t>
    </dgm:pt>
    <dgm:pt modelId="{F658F78A-B678-41AA-97A5-AD7BABB657CC}" type="sibTrans" cxnId="{E3EC1DC7-7068-4DA0-9D27-15B504CDEC47}">
      <dgm:prSet/>
      <dgm:spPr/>
      <dgm:t>
        <a:bodyPr/>
        <a:lstStyle/>
        <a:p>
          <a:endParaRPr lang="en-US"/>
        </a:p>
      </dgm:t>
    </dgm:pt>
    <dgm:pt modelId="{F1ABDFB4-F824-45DE-B190-4EE9860F380C}">
      <dgm:prSet phldrT="[Text]" custT="1"/>
      <dgm:spPr/>
      <dgm:t>
        <a:bodyPr/>
        <a:lstStyle/>
        <a:p>
          <a:r>
            <a:rPr lang="en-US" sz="1200" dirty="0"/>
            <a:t>Warm handoff (dietitian, other?)</a:t>
          </a:r>
        </a:p>
      </dgm:t>
    </dgm:pt>
    <dgm:pt modelId="{C166979C-190F-41C2-9B5A-B27CF0909F31}" type="parTrans" cxnId="{763F9551-866F-4C2C-98E6-BB2571C9020A}">
      <dgm:prSet/>
      <dgm:spPr/>
      <dgm:t>
        <a:bodyPr/>
        <a:lstStyle/>
        <a:p>
          <a:endParaRPr lang="en-US"/>
        </a:p>
      </dgm:t>
    </dgm:pt>
    <dgm:pt modelId="{315F3790-4C47-4E33-8633-67AF8E132819}" type="sibTrans" cxnId="{763F9551-866F-4C2C-98E6-BB2571C9020A}">
      <dgm:prSet/>
      <dgm:spPr/>
      <dgm:t>
        <a:bodyPr/>
        <a:lstStyle/>
        <a:p>
          <a:endParaRPr lang="en-US"/>
        </a:p>
      </dgm:t>
    </dgm:pt>
    <dgm:pt modelId="{BD1543F4-0731-4410-A4BF-D35B8C9D7FCE}">
      <dgm:prSet phldrT="[Text]"/>
      <dgm:spPr/>
      <dgm:t>
        <a:bodyPr/>
        <a:lstStyle/>
        <a:p>
          <a:r>
            <a:rPr lang="en-US" dirty="0"/>
            <a:t>Social Work/Care Manager</a:t>
          </a:r>
        </a:p>
      </dgm:t>
    </dgm:pt>
    <dgm:pt modelId="{884D02DC-5BF5-4FBC-8316-ECE499904A93}" type="parTrans" cxnId="{CEB54197-A8DC-491C-96E6-63D188D8AC80}">
      <dgm:prSet/>
      <dgm:spPr/>
      <dgm:t>
        <a:bodyPr/>
        <a:lstStyle/>
        <a:p>
          <a:endParaRPr lang="en-US"/>
        </a:p>
      </dgm:t>
    </dgm:pt>
    <dgm:pt modelId="{DBB637C7-E575-449B-BF13-38EBECB9EBE7}" type="sibTrans" cxnId="{CEB54197-A8DC-491C-96E6-63D188D8AC80}">
      <dgm:prSet/>
      <dgm:spPr/>
      <dgm:t>
        <a:bodyPr/>
        <a:lstStyle/>
        <a:p>
          <a:endParaRPr lang="en-US"/>
        </a:p>
      </dgm:t>
    </dgm:pt>
    <dgm:pt modelId="{0F6158DE-4629-41B6-AEE4-BDA35CD105A5}" type="pres">
      <dgm:prSet presAssocID="{64B3CE66-34A8-4858-A7AC-E071A085D61D}" presName="linearFlow" presStyleCnt="0">
        <dgm:presLayoutVars>
          <dgm:dir/>
          <dgm:animLvl val="lvl"/>
          <dgm:resizeHandles val="exact"/>
        </dgm:presLayoutVars>
      </dgm:prSet>
      <dgm:spPr/>
    </dgm:pt>
    <dgm:pt modelId="{BE671A22-D44B-47F0-8F9B-F5E7701305CC}" type="pres">
      <dgm:prSet presAssocID="{FE7496C5-9251-4795-BDDC-DE5453B6F105}" presName="composite" presStyleCnt="0"/>
      <dgm:spPr/>
    </dgm:pt>
    <dgm:pt modelId="{6BF4FF45-F9D7-4E2C-9163-D70D4B6F4306}" type="pres">
      <dgm:prSet presAssocID="{FE7496C5-9251-4795-BDDC-DE5453B6F105}" presName="parTx" presStyleLbl="node1" presStyleIdx="0" presStyleCnt="5">
        <dgm:presLayoutVars>
          <dgm:chMax val="0"/>
          <dgm:chPref val="0"/>
          <dgm:bulletEnabled val="1"/>
        </dgm:presLayoutVars>
      </dgm:prSet>
      <dgm:spPr/>
    </dgm:pt>
    <dgm:pt modelId="{1BFC7A6B-635F-4D64-8D74-FFDB70D2670D}" type="pres">
      <dgm:prSet presAssocID="{FE7496C5-9251-4795-BDDC-DE5453B6F105}" presName="parSh" presStyleLbl="node1" presStyleIdx="0" presStyleCnt="5"/>
      <dgm:spPr/>
    </dgm:pt>
    <dgm:pt modelId="{71104D4A-DD44-453D-AC1C-47A05871AC9D}" type="pres">
      <dgm:prSet presAssocID="{FE7496C5-9251-4795-BDDC-DE5453B6F105}" presName="desTx" presStyleLbl="fgAcc1" presStyleIdx="0" presStyleCnt="5">
        <dgm:presLayoutVars>
          <dgm:bulletEnabled val="1"/>
        </dgm:presLayoutVars>
      </dgm:prSet>
      <dgm:spPr/>
    </dgm:pt>
    <dgm:pt modelId="{9D736393-A58E-4A85-AE8E-271C25D0569A}" type="pres">
      <dgm:prSet presAssocID="{A194FD92-1DD5-4E90-A0A1-633CE5756D68}" presName="sibTrans" presStyleLbl="sibTrans2D1" presStyleIdx="0" presStyleCnt="4"/>
      <dgm:spPr/>
    </dgm:pt>
    <dgm:pt modelId="{78FDAE6C-F106-44D2-A219-22D6777FF3A7}" type="pres">
      <dgm:prSet presAssocID="{A194FD92-1DD5-4E90-A0A1-633CE5756D68}" presName="connTx" presStyleLbl="sibTrans2D1" presStyleIdx="0" presStyleCnt="4"/>
      <dgm:spPr/>
    </dgm:pt>
    <dgm:pt modelId="{CD00C4EE-2C4F-4DF0-9664-FE0AC8CE448C}" type="pres">
      <dgm:prSet presAssocID="{0F69C40C-268A-467A-8CF5-AA28B15DA996}" presName="composite" presStyleCnt="0"/>
      <dgm:spPr/>
    </dgm:pt>
    <dgm:pt modelId="{21D4B603-E1F4-4380-8506-C02C07A0F22F}" type="pres">
      <dgm:prSet presAssocID="{0F69C40C-268A-467A-8CF5-AA28B15DA996}" presName="parTx" presStyleLbl="node1" presStyleIdx="0" presStyleCnt="5">
        <dgm:presLayoutVars>
          <dgm:chMax val="0"/>
          <dgm:chPref val="0"/>
          <dgm:bulletEnabled val="1"/>
        </dgm:presLayoutVars>
      </dgm:prSet>
      <dgm:spPr/>
    </dgm:pt>
    <dgm:pt modelId="{6EDC940C-3723-4DB9-8BC7-50C53C29A52E}" type="pres">
      <dgm:prSet presAssocID="{0F69C40C-268A-467A-8CF5-AA28B15DA996}" presName="parSh" presStyleLbl="node1" presStyleIdx="1" presStyleCnt="5"/>
      <dgm:spPr/>
    </dgm:pt>
    <dgm:pt modelId="{1481FA46-3EB9-43DB-B640-5F5B6EAD6C4E}" type="pres">
      <dgm:prSet presAssocID="{0F69C40C-268A-467A-8CF5-AA28B15DA996}" presName="desTx" presStyleLbl="fgAcc1" presStyleIdx="1" presStyleCnt="5">
        <dgm:presLayoutVars>
          <dgm:bulletEnabled val="1"/>
        </dgm:presLayoutVars>
      </dgm:prSet>
      <dgm:spPr/>
    </dgm:pt>
    <dgm:pt modelId="{C229A47C-ADCC-4674-9048-1B6EBA1C670D}" type="pres">
      <dgm:prSet presAssocID="{0862C822-2DF0-4164-80AA-FCB70B54EF10}" presName="sibTrans" presStyleLbl="sibTrans2D1" presStyleIdx="1" presStyleCnt="4"/>
      <dgm:spPr/>
    </dgm:pt>
    <dgm:pt modelId="{C7DFC7BA-1B31-4864-B9C2-F229278607CE}" type="pres">
      <dgm:prSet presAssocID="{0862C822-2DF0-4164-80AA-FCB70B54EF10}" presName="connTx" presStyleLbl="sibTrans2D1" presStyleIdx="1" presStyleCnt="4"/>
      <dgm:spPr/>
    </dgm:pt>
    <dgm:pt modelId="{7C312D20-665C-4C16-8A8A-19B519805BB3}" type="pres">
      <dgm:prSet presAssocID="{0EB9C4C3-998D-4963-8F89-153B64C355A9}" presName="composite" presStyleCnt="0"/>
      <dgm:spPr/>
    </dgm:pt>
    <dgm:pt modelId="{C55B2CA9-35D2-4525-B7F0-EEF16FAA0EDA}" type="pres">
      <dgm:prSet presAssocID="{0EB9C4C3-998D-4963-8F89-153B64C355A9}" presName="parTx" presStyleLbl="node1" presStyleIdx="1" presStyleCnt="5">
        <dgm:presLayoutVars>
          <dgm:chMax val="0"/>
          <dgm:chPref val="0"/>
          <dgm:bulletEnabled val="1"/>
        </dgm:presLayoutVars>
      </dgm:prSet>
      <dgm:spPr/>
    </dgm:pt>
    <dgm:pt modelId="{25AD30C7-2E62-4A08-8AB2-10C57A4B9908}" type="pres">
      <dgm:prSet presAssocID="{0EB9C4C3-998D-4963-8F89-153B64C355A9}" presName="parSh" presStyleLbl="node1" presStyleIdx="2" presStyleCnt="5"/>
      <dgm:spPr/>
    </dgm:pt>
    <dgm:pt modelId="{922AF1F7-974A-4EE1-A881-40FCBF5087D7}" type="pres">
      <dgm:prSet presAssocID="{0EB9C4C3-998D-4963-8F89-153B64C355A9}" presName="desTx" presStyleLbl="fgAcc1" presStyleIdx="2" presStyleCnt="5" custScaleX="98983" custLinFactNeighborX="1658" custLinFactNeighborY="-1795">
        <dgm:presLayoutVars>
          <dgm:bulletEnabled val="1"/>
        </dgm:presLayoutVars>
      </dgm:prSet>
      <dgm:spPr/>
    </dgm:pt>
    <dgm:pt modelId="{2E46BFEF-C837-4C0D-BAB3-9B64E817F6E6}" type="pres">
      <dgm:prSet presAssocID="{3A11A744-55D0-4992-88F0-1DAE14728BE6}" presName="sibTrans" presStyleLbl="sibTrans2D1" presStyleIdx="2" presStyleCnt="4"/>
      <dgm:spPr/>
    </dgm:pt>
    <dgm:pt modelId="{94B455E8-C7FD-4B55-A02D-17D627E38F5C}" type="pres">
      <dgm:prSet presAssocID="{3A11A744-55D0-4992-88F0-1DAE14728BE6}" presName="connTx" presStyleLbl="sibTrans2D1" presStyleIdx="2" presStyleCnt="4"/>
      <dgm:spPr/>
    </dgm:pt>
    <dgm:pt modelId="{C6CF65A1-7967-4345-BDF1-B1168E267652}" type="pres">
      <dgm:prSet presAssocID="{333F362B-431D-4264-8596-4F296198D6BD}" presName="composite" presStyleCnt="0"/>
      <dgm:spPr/>
    </dgm:pt>
    <dgm:pt modelId="{990D65D3-91CA-4328-8C58-B066ACFFD12B}" type="pres">
      <dgm:prSet presAssocID="{333F362B-431D-4264-8596-4F296198D6BD}" presName="parTx" presStyleLbl="node1" presStyleIdx="2" presStyleCnt="5">
        <dgm:presLayoutVars>
          <dgm:chMax val="0"/>
          <dgm:chPref val="0"/>
          <dgm:bulletEnabled val="1"/>
        </dgm:presLayoutVars>
      </dgm:prSet>
      <dgm:spPr/>
    </dgm:pt>
    <dgm:pt modelId="{4B475679-DDEA-456F-8A6E-FEB7D5D25C58}" type="pres">
      <dgm:prSet presAssocID="{333F362B-431D-4264-8596-4F296198D6BD}" presName="parSh" presStyleLbl="node1" presStyleIdx="3" presStyleCnt="5"/>
      <dgm:spPr/>
    </dgm:pt>
    <dgm:pt modelId="{C6B76D92-98F3-4565-9313-0C167739724B}" type="pres">
      <dgm:prSet presAssocID="{333F362B-431D-4264-8596-4F296198D6BD}" presName="desTx" presStyleLbl="fgAcc1" presStyleIdx="3" presStyleCnt="5" custScaleX="131532" custScaleY="92133" custLinFactNeighborX="-2793" custLinFactNeighborY="-2231">
        <dgm:presLayoutVars>
          <dgm:bulletEnabled val="1"/>
        </dgm:presLayoutVars>
      </dgm:prSet>
      <dgm:spPr/>
    </dgm:pt>
    <dgm:pt modelId="{74FF67E7-FE18-4695-90AD-4AC890A9A4FD}" type="pres">
      <dgm:prSet presAssocID="{BA7A8C84-C832-4744-8422-6CB5244F86BF}" presName="sibTrans" presStyleLbl="sibTrans2D1" presStyleIdx="3" presStyleCnt="4"/>
      <dgm:spPr/>
    </dgm:pt>
    <dgm:pt modelId="{9BA61B4B-7AE0-466E-A52E-73A9F5EEFC70}" type="pres">
      <dgm:prSet presAssocID="{BA7A8C84-C832-4744-8422-6CB5244F86BF}" presName="connTx" presStyleLbl="sibTrans2D1" presStyleIdx="3" presStyleCnt="4"/>
      <dgm:spPr/>
    </dgm:pt>
    <dgm:pt modelId="{F4258614-A4ED-4790-972B-7DE52E6EB8E4}" type="pres">
      <dgm:prSet presAssocID="{4C5E22B1-95A6-4671-A408-EB3CF8D20594}" presName="composite" presStyleCnt="0"/>
      <dgm:spPr/>
    </dgm:pt>
    <dgm:pt modelId="{5F20B74B-67AA-4D9F-9DF5-925CB64871CA}" type="pres">
      <dgm:prSet presAssocID="{4C5E22B1-95A6-4671-A408-EB3CF8D20594}" presName="parTx" presStyleLbl="node1" presStyleIdx="3" presStyleCnt="5">
        <dgm:presLayoutVars>
          <dgm:chMax val="0"/>
          <dgm:chPref val="0"/>
          <dgm:bulletEnabled val="1"/>
        </dgm:presLayoutVars>
      </dgm:prSet>
      <dgm:spPr/>
    </dgm:pt>
    <dgm:pt modelId="{7B79A54B-CB89-4E7D-AE81-B545FA96EF35}" type="pres">
      <dgm:prSet presAssocID="{4C5E22B1-95A6-4671-A408-EB3CF8D20594}" presName="parSh" presStyleLbl="node1" presStyleIdx="4" presStyleCnt="5" custLinFactNeighborY="-9143"/>
      <dgm:spPr/>
    </dgm:pt>
    <dgm:pt modelId="{BAAC7BC2-66EE-4189-AB61-1A01F8A2ABED}" type="pres">
      <dgm:prSet presAssocID="{4C5E22B1-95A6-4671-A408-EB3CF8D20594}" presName="desTx" presStyleLbl="fgAcc1" presStyleIdx="4" presStyleCnt="5">
        <dgm:presLayoutVars>
          <dgm:bulletEnabled val="1"/>
        </dgm:presLayoutVars>
      </dgm:prSet>
      <dgm:spPr/>
    </dgm:pt>
  </dgm:ptLst>
  <dgm:cxnLst>
    <dgm:cxn modelId="{4178070B-8F80-4D74-B9C9-3E7DA8A5DCC3}" type="presOf" srcId="{AF9361E6-073D-424D-8796-595F32E972DD}" destId="{C6B76D92-98F3-4565-9313-0C167739724B}" srcOrd="0" destOrd="1" presId="urn:microsoft.com/office/officeart/2005/8/layout/process3"/>
    <dgm:cxn modelId="{5AF2300C-6A58-40EA-B3CC-021F65D41CD4}" srcId="{333F362B-431D-4264-8596-4F296198D6BD}" destId="{7909DE35-D588-43CF-8FEA-9808671D2B6F}" srcOrd="0" destOrd="0" parTransId="{7E90F7E7-3A4E-4B36-99BD-9EF454C1189D}" sibTransId="{0990B903-2250-4677-86C5-97DFDB2C92E4}"/>
    <dgm:cxn modelId="{B7F6A210-A536-4C22-9F99-375E939C0460}" type="presOf" srcId="{A194FD92-1DD5-4E90-A0A1-633CE5756D68}" destId="{9D736393-A58E-4A85-AE8E-271C25D0569A}" srcOrd="0" destOrd="0" presId="urn:microsoft.com/office/officeart/2005/8/layout/process3"/>
    <dgm:cxn modelId="{025B9215-05BE-45B0-AE73-BD34E69ACF85}" srcId="{64B3CE66-34A8-4858-A7AC-E071A085D61D}" destId="{333F362B-431D-4264-8596-4F296198D6BD}" srcOrd="3" destOrd="0" parTransId="{B3107010-C93B-4BD2-BB95-8B2229BBFE4F}" sibTransId="{BA7A8C84-C832-4744-8422-6CB5244F86BF}"/>
    <dgm:cxn modelId="{8729EC17-9D52-4303-A37D-F1FE2201ADCF}" type="presOf" srcId="{F1ABDFB4-F824-45DE-B190-4EE9860F380C}" destId="{922AF1F7-974A-4EE1-A881-40FCBF5087D7}" srcOrd="0" destOrd="1" presId="urn:microsoft.com/office/officeart/2005/8/layout/process3"/>
    <dgm:cxn modelId="{FEC06720-4783-4426-82F5-76754CF0F455}" type="presOf" srcId="{6643DE95-20AA-46E7-91D8-7ADE989BF742}" destId="{71104D4A-DD44-453D-AC1C-47A05871AC9D}" srcOrd="0" destOrd="0" presId="urn:microsoft.com/office/officeart/2005/8/layout/process3"/>
    <dgm:cxn modelId="{6376F32B-7B52-4079-B8CB-0A0ADFC5B8FA}" type="presOf" srcId="{0862C822-2DF0-4164-80AA-FCB70B54EF10}" destId="{C7DFC7BA-1B31-4864-B9C2-F229278607CE}" srcOrd="1" destOrd="0" presId="urn:microsoft.com/office/officeart/2005/8/layout/process3"/>
    <dgm:cxn modelId="{5EE2E92E-D32F-40AC-9971-475F31F97533}" type="presOf" srcId="{0EB9C4C3-998D-4963-8F89-153B64C355A9}" destId="{25AD30C7-2E62-4A08-8AB2-10C57A4B9908}" srcOrd="1" destOrd="0" presId="urn:microsoft.com/office/officeart/2005/8/layout/process3"/>
    <dgm:cxn modelId="{4B5C0830-C7AA-497E-A5AD-57D44EFAB290}" srcId="{64B3CE66-34A8-4858-A7AC-E071A085D61D}" destId="{0EB9C4C3-998D-4963-8F89-153B64C355A9}" srcOrd="2" destOrd="0" parTransId="{CBE30CB4-C1A0-43A5-B220-1C7D06B49721}" sibTransId="{3A11A744-55D0-4992-88F0-1DAE14728BE6}"/>
    <dgm:cxn modelId="{B409B130-EF28-4E3B-A7F9-3915894F3FD3}" type="presOf" srcId="{0F69C40C-268A-467A-8CF5-AA28B15DA996}" destId="{6EDC940C-3723-4DB9-8BC7-50C53C29A52E}" srcOrd="1" destOrd="0" presId="urn:microsoft.com/office/officeart/2005/8/layout/process3"/>
    <dgm:cxn modelId="{81278832-0663-4FC0-99C9-1B402EEED68C}" srcId="{4C5E22B1-95A6-4671-A408-EB3CF8D20594}" destId="{E44CF53E-4827-4D3E-B7A6-020705D16406}" srcOrd="0" destOrd="0" parTransId="{984BC3FC-69AF-4FBA-A37D-59DEF7A75B20}" sibTransId="{3B2F4199-D47B-400B-99DC-9193841C88DF}"/>
    <dgm:cxn modelId="{00EA5E35-18CB-4B18-A109-3A25C8435E6E}" srcId="{64B3CE66-34A8-4858-A7AC-E071A085D61D}" destId="{0F69C40C-268A-467A-8CF5-AA28B15DA996}" srcOrd="1" destOrd="0" parTransId="{C8C7CD75-6D43-4F1E-B1F5-CDD4C20F074F}" sibTransId="{0862C822-2DF0-4164-80AA-FCB70B54EF10}"/>
    <dgm:cxn modelId="{8F09A13D-DF2E-4853-AF8B-45337D274408}" type="presOf" srcId="{BA7A8C84-C832-4744-8422-6CB5244F86BF}" destId="{74FF67E7-FE18-4695-90AD-4AC890A9A4FD}" srcOrd="0" destOrd="0" presId="urn:microsoft.com/office/officeart/2005/8/layout/process3"/>
    <dgm:cxn modelId="{EDC35542-F914-4080-B2D9-63C492174A35}" type="presOf" srcId="{42050AF1-2699-49B5-BE1E-CC10810B7DC7}" destId="{BAAC7BC2-66EE-4189-AB61-1A01F8A2ABED}" srcOrd="0" destOrd="1" presId="urn:microsoft.com/office/officeart/2005/8/layout/process3"/>
    <dgm:cxn modelId="{D306D742-A34D-486D-BE29-D5AB5BB0A434}" type="presOf" srcId="{0F69C40C-268A-467A-8CF5-AA28B15DA996}" destId="{21D4B603-E1F4-4380-8506-C02C07A0F22F}" srcOrd="0" destOrd="0" presId="urn:microsoft.com/office/officeart/2005/8/layout/process3"/>
    <dgm:cxn modelId="{1DBBDF42-87B4-4CDD-BE2F-C94F6D8BF83C}" type="presOf" srcId="{BD1543F4-0731-4410-A4BF-D35B8C9D7FCE}" destId="{C6B76D92-98F3-4565-9313-0C167739724B}" srcOrd="0" destOrd="2" presId="urn:microsoft.com/office/officeart/2005/8/layout/process3"/>
    <dgm:cxn modelId="{3EA42D67-5D52-4441-88A8-F458661A9C25}" type="presOf" srcId="{FE7496C5-9251-4795-BDDC-DE5453B6F105}" destId="{6BF4FF45-F9D7-4E2C-9163-D70D4B6F4306}" srcOrd="0" destOrd="0" presId="urn:microsoft.com/office/officeart/2005/8/layout/process3"/>
    <dgm:cxn modelId="{F40D3E4D-CA9B-4873-84C8-714347928D75}" srcId="{FE7496C5-9251-4795-BDDC-DE5453B6F105}" destId="{6643DE95-20AA-46E7-91D8-7ADE989BF742}" srcOrd="0" destOrd="0" parTransId="{F5011BCC-47AF-492C-AA17-C5FADCAF0F01}" sibTransId="{466CCD1B-2A06-48A0-A459-D26C59B3B9E6}"/>
    <dgm:cxn modelId="{763F9551-866F-4C2C-98E6-BB2571C9020A}" srcId="{0EB9C4C3-998D-4963-8F89-153B64C355A9}" destId="{F1ABDFB4-F824-45DE-B190-4EE9860F380C}" srcOrd="1" destOrd="0" parTransId="{C166979C-190F-41C2-9B5A-B27CF0909F31}" sibTransId="{315F3790-4C47-4E33-8633-67AF8E132819}"/>
    <dgm:cxn modelId="{14713972-B819-47BD-A8C9-E3F79FCE05EF}" type="presOf" srcId="{64B3CE66-34A8-4858-A7AC-E071A085D61D}" destId="{0F6158DE-4629-41B6-AEE4-BDA35CD105A5}" srcOrd="0" destOrd="0" presId="urn:microsoft.com/office/officeart/2005/8/layout/process3"/>
    <dgm:cxn modelId="{DBFE7D52-767C-4E9A-B008-1E8FFB3B3059}" srcId="{64B3CE66-34A8-4858-A7AC-E071A085D61D}" destId="{FE7496C5-9251-4795-BDDC-DE5453B6F105}" srcOrd="0" destOrd="0" parTransId="{CDDA9EDE-C297-4281-B36F-4928A5894B9F}" sibTransId="{A194FD92-1DD5-4E90-A0A1-633CE5756D68}"/>
    <dgm:cxn modelId="{6EE7E952-BB2A-4AE3-86A8-6200E37C6747}" type="presOf" srcId="{3A11A744-55D0-4992-88F0-1DAE14728BE6}" destId="{2E46BFEF-C837-4C0D-BAB3-9B64E817F6E6}" srcOrd="0" destOrd="0" presId="urn:microsoft.com/office/officeart/2005/8/layout/process3"/>
    <dgm:cxn modelId="{1F7C6374-075B-47DF-B1D2-E9A0110EAD2C}" type="presOf" srcId="{1E90840A-34DA-4DE9-B6FC-40A7E63EF1F9}" destId="{1481FA46-3EB9-43DB-B640-5F5B6EAD6C4E}" srcOrd="0" destOrd="0" presId="urn:microsoft.com/office/officeart/2005/8/layout/process3"/>
    <dgm:cxn modelId="{9777CB74-A2A9-4F61-8DD8-34A90B41BAE2}" type="presOf" srcId="{FE7496C5-9251-4795-BDDC-DE5453B6F105}" destId="{1BFC7A6B-635F-4D64-8D74-FFDB70D2670D}" srcOrd="1" destOrd="0" presId="urn:microsoft.com/office/officeart/2005/8/layout/process3"/>
    <dgm:cxn modelId="{152B1E56-1115-42E1-A2ED-9F17C7A26116}" type="presOf" srcId="{333F362B-431D-4264-8596-4F296198D6BD}" destId="{4B475679-DDEA-456F-8A6E-FEB7D5D25C58}" srcOrd="1" destOrd="0" presId="urn:microsoft.com/office/officeart/2005/8/layout/process3"/>
    <dgm:cxn modelId="{3922EA57-B416-42D2-8D74-5D2B9334E7DD}" type="presOf" srcId="{3A11A744-55D0-4992-88F0-1DAE14728BE6}" destId="{94B455E8-C7FD-4B55-A02D-17D627E38F5C}" srcOrd="1" destOrd="0" presId="urn:microsoft.com/office/officeart/2005/8/layout/process3"/>
    <dgm:cxn modelId="{074E3D78-A2B3-4471-A9D7-D3B659586118}" type="presOf" srcId="{0EB9C4C3-998D-4963-8F89-153B64C355A9}" destId="{C55B2CA9-35D2-4525-B7F0-EEF16FAA0EDA}" srcOrd="0" destOrd="0" presId="urn:microsoft.com/office/officeart/2005/8/layout/process3"/>
    <dgm:cxn modelId="{03B1FC59-9F4B-40CC-9E55-F7229D6BFC95}" type="presOf" srcId="{0862C822-2DF0-4164-80AA-FCB70B54EF10}" destId="{C229A47C-ADCC-4674-9048-1B6EBA1C670D}" srcOrd="0" destOrd="0" presId="urn:microsoft.com/office/officeart/2005/8/layout/process3"/>
    <dgm:cxn modelId="{C382258D-D92B-410A-AAF2-73449128EDBB}" srcId="{64B3CE66-34A8-4858-A7AC-E071A085D61D}" destId="{4C5E22B1-95A6-4671-A408-EB3CF8D20594}" srcOrd="4" destOrd="0" parTransId="{00880217-ECC0-4371-BE15-CA5EFC188234}" sibTransId="{3C14BBBB-0FD8-420D-A847-08CB6EEE8D29}"/>
    <dgm:cxn modelId="{8C5E2C8E-224E-4A99-86E0-0E2B3E0694B2}" srcId="{0F69C40C-268A-467A-8CF5-AA28B15DA996}" destId="{1E90840A-34DA-4DE9-B6FC-40A7E63EF1F9}" srcOrd="0" destOrd="0" parTransId="{3B080BF6-0735-4F90-94DE-C9A95190351F}" sibTransId="{231FAA12-ECF4-4FDA-A920-562BBCFC33B0}"/>
    <dgm:cxn modelId="{51118A91-7E59-48C1-A184-65D087165A13}" type="presOf" srcId="{4C5E22B1-95A6-4671-A408-EB3CF8D20594}" destId="{7B79A54B-CB89-4E7D-AE81-B545FA96EF35}" srcOrd="1" destOrd="0" presId="urn:microsoft.com/office/officeart/2005/8/layout/process3"/>
    <dgm:cxn modelId="{CEB54197-A8DC-491C-96E6-63D188D8AC80}" srcId="{333F362B-431D-4264-8596-4F296198D6BD}" destId="{BD1543F4-0731-4410-A4BF-D35B8C9D7FCE}" srcOrd="2" destOrd="0" parTransId="{884D02DC-5BF5-4FBC-8316-ECE499904A93}" sibTransId="{DBB637C7-E575-449B-BF13-38EBECB9EBE7}"/>
    <dgm:cxn modelId="{EDB16699-26F2-4428-B6CA-4DC958DFCDFB}" type="presOf" srcId="{BA7A8C84-C832-4744-8422-6CB5244F86BF}" destId="{9BA61B4B-7AE0-466E-A52E-73A9F5EEFC70}" srcOrd="1" destOrd="0" presId="urn:microsoft.com/office/officeart/2005/8/layout/process3"/>
    <dgm:cxn modelId="{E3EC1DC7-7068-4DA0-9D27-15B504CDEC47}" srcId="{4C5E22B1-95A6-4671-A408-EB3CF8D20594}" destId="{42050AF1-2699-49B5-BE1E-CC10810B7DC7}" srcOrd="1" destOrd="0" parTransId="{5C6D157F-F8D8-4C81-B733-2530609046E9}" sibTransId="{F658F78A-B678-41AA-97A5-AD7BABB657CC}"/>
    <dgm:cxn modelId="{BD5061CD-B676-4A88-BB2E-0FBDDAEAB160}" type="presOf" srcId="{E44CF53E-4827-4D3E-B7A6-020705D16406}" destId="{BAAC7BC2-66EE-4189-AB61-1A01F8A2ABED}" srcOrd="0" destOrd="0" presId="urn:microsoft.com/office/officeart/2005/8/layout/process3"/>
    <dgm:cxn modelId="{15E703CE-6CB2-4ED7-B01D-9BCD693A40FF}" type="presOf" srcId="{A5172B6B-05D9-4A6C-B5BF-A4050FACA106}" destId="{922AF1F7-974A-4EE1-A881-40FCBF5087D7}" srcOrd="0" destOrd="0" presId="urn:microsoft.com/office/officeart/2005/8/layout/process3"/>
    <dgm:cxn modelId="{FA90E6D4-3BA6-4002-AF11-7A67C29BF695}" srcId="{0EB9C4C3-998D-4963-8F89-153B64C355A9}" destId="{A5172B6B-05D9-4A6C-B5BF-A4050FACA106}" srcOrd="0" destOrd="0" parTransId="{90A58749-170B-4B1A-8EE9-8EE982018F3D}" sibTransId="{203A038C-232A-4AC4-8A4C-CE4CF6737DF8}"/>
    <dgm:cxn modelId="{C124F4DF-99EB-4D02-B97C-604B2D28EA49}" type="presOf" srcId="{4C5E22B1-95A6-4671-A408-EB3CF8D20594}" destId="{5F20B74B-67AA-4D9F-9DF5-925CB64871CA}" srcOrd="0" destOrd="0" presId="urn:microsoft.com/office/officeart/2005/8/layout/process3"/>
    <dgm:cxn modelId="{C0404BE0-DB09-4FFC-B147-ED0D6F004A0F}" srcId="{333F362B-431D-4264-8596-4F296198D6BD}" destId="{AF9361E6-073D-424D-8796-595F32E972DD}" srcOrd="1" destOrd="0" parTransId="{635EF32E-0A6D-454C-BED7-73F2FC195731}" sibTransId="{F8238940-1816-4E94-A109-0199F1616EB7}"/>
    <dgm:cxn modelId="{73DCC0E1-87D9-4D03-8891-86C83124E02E}" type="presOf" srcId="{333F362B-431D-4264-8596-4F296198D6BD}" destId="{990D65D3-91CA-4328-8C58-B066ACFFD12B}" srcOrd="0" destOrd="0" presId="urn:microsoft.com/office/officeart/2005/8/layout/process3"/>
    <dgm:cxn modelId="{03BCECF5-964A-49B3-82CF-C67883537AC4}" type="presOf" srcId="{7909DE35-D588-43CF-8FEA-9808671D2B6F}" destId="{C6B76D92-98F3-4565-9313-0C167739724B}" srcOrd="0" destOrd="0" presId="urn:microsoft.com/office/officeart/2005/8/layout/process3"/>
    <dgm:cxn modelId="{DBA380FA-7F2C-4302-80F1-27B005CF07A4}" type="presOf" srcId="{A194FD92-1DD5-4E90-A0A1-633CE5756D68}" destId="{78FDAE6C-F106-44D2-A219-22D6777FF3A7}" srcOrd="1" destOrd="0" presId="urn:microsoft.com/office/officeart/2005/8/layout/process3"/>
    <dgm:cxn modelId="{20BC081D-B9B5-4F59-ADAE-53BB8C1A9DB8}" type="presParOf" srcId="{0F6158DE-4629-41B6-AEE4-BDA35CD105A5}" destId="{BE671A22-D44B-47F0-8F9B-F5E7701305CC}" srcOrd="0" destOrd="0" presId="urn:microsoft.com/office/officeart/2005/8/layout/process3"/>
    <dgm:cxn modelId="{B5923460-B517-432F-813B-ADB675C60B7D}" type="presParOf" srcId="{BE671A22-D44B-47F0-8F9B-F5E7701305CC}" destId="{6BF4FF45-F9D7-4E2C-9163-D70D4B6F4306}" srcOrd="0" destOrd="0" presId="urn:microsoft.com/office/officeart/2005/8/layout/process3"/>
    <dgm:cxn modelId="{21B47E66-8FC2-407D-87DA-78C9D4BA8AB6}" type="presParOf" srcId="{BE671A22-D44B-47F0-8F9B-F5E7701305CC}" destId="{1BFC7A6B-635F-4D64-8D74-FFDB70D2670D}" srcOrd="1" destOrd="0" presId="urn:microsoft.com/office/officeart/2005/8/layout/process3"/>
    <dgm:cxn modelId="{47E0C3AA-D37C-40ED-AB9F-C41CD44E229D}" type="presParOf" srcId="{BE671A22-D44B-47F0-8F9B-F5E7701305CC}" destId="{71104D4A-DD44-453D-AC1C-47A05871AC9D}" srcOrd="2" destOrd="0" presId="urn:microsoft.com/office/officeart/2005/8/layout/process3"/>
    <dgm:cxn modelId="{59DA1A81-C815-405D-82E6-E4EBED165160}" type="presParOf" srcId="{0F6158DE-4629-41B6-AEE4-BDA35CD105A5}" destId="{9D736393-A58E-4A85-AE8E-271C25D0569A}" srcOrd="1" destOrd="0" presId="urn:microsoft.com/office/officeart/2005/8/layout/process3"/>
    <dgm:cxn modelId="{C1566725-B220-4763-A89D-320BBEF89FDC}" type="presParOf" srcId="{9D736393-A58E-4A85-AE8E-271C25D0569A}" destId="{78FDAE6C-F106-44D2-A219-22D6777FF3A7}" srcOrd="0" destOrd="0" presId="urn:microsoft.com/office/officeart/2005/8/layout/process3"/>
    <dgm:cxn modelId="{823FAD2A-DD10-40C4-AC3A-42423B4F58AE}" type="presParOf" srcId="{0F6158DE-4629-41B6-AEE4-BDA35CD105A5}" destId="{CD00C4EE-2C4F-4DF0-9664-FE0AC8CE448C}" srcOrd="2" destOrd="0" presId="urn:microsoft.com/office/officeart/2005/8/layout/process3"/>
    <dgm:cxn modelId="{07566C1C-59EC-47BD-8650-6F15C21B45E9}" type="presParOf" srcId="{CD00C4EE-2C4F-4DF0-9664-FE0AC8CE448C}" destId="{21D4B603-E1F4-4380-8506-C02C07A0F22F}" srcOrd="0" destOrd="0" presId="urn:microsoft.com/office/officeart/2005/8/layout/process3"/>
    <dgm:cxn modelId="{CE068F31-7149-41EB-A7E0-591DF614231F}" type="presParOf" srcId="{CD00C4EE-2C4F-4DF0-9664-FE0AC8CE448C}" destId="{6EDC940C-3723-4DB9-8BC7-50C53C29A52E}" srcOrd="1" destOrd="0" presId="urn:microsoft.com/office/officeart/2005/8/layout/process3"/>
    <dgm:cxn modelId="{D4B9B965-CE47-4688-9FC0-F0618E8F9467}" type="presParOf" srcId="{CD00C4EE-2C4F-4DF0-9664-FE0AC8CE448C}" destId="{1481FA46-3EB9-43DB-B640-5F5B6EAD6C4E}" srcOrd="2" destOrd="0" presId="urn:microsoft.com/office/officeart/2005/8/layout/process3"/>
    <dgm:cxn modelId="{C77AB691-E807-474A-A996-22930E450CAF}" type="presParOf" srcId="{0F6158DE-4629-41B6-AEE4-BDA35CD105A5}" destId="{C229A47C-ADCC-4674-9048-1B6EBA1C670D}" srcOrd="3" destOrd="0" presId="urn:microsoft.com/office/officeart/2005/8/layout/process3"/>
    <dgm:cxn modelId="{7AE2A80D-35D0-42FC-9B04-A818A7BAA5F1}" type="presParOf" srcId="{C229A47C-ADCC-4674-9048-1B6EBA1C670D}" destId="{C7DFC7BA-1B31-4864-B9C2-F229278607CE}" srcOrd="0" destOrd="0" presId="urn:microsoft.com/office/officeart/2005/8/layout/process3"/>
    <dgm:cxn modelId="{91A23F03-94D9-47E2-A28C-7463CE3201C8}" type="presParOf" srcId="{0F6158DE-4629-41B6-AEE4-BDA35CD105A5}" destId="{7C312D20-665C-4C16-8A8A-19B519805BB3}" srcOrd="4" destOrd="0" presId="urn:microsoft.com/office/officeart/2005/8/layout/process3"/>
    <dgm:cxn modelId="{8F764E0C-EECF-41CB-9BD5-B18ADE8E7010}" type="presParOf" srcId="{7C312D20-665C-4C16-8A8A-19B519805BB3}" destId="{C55B2CA9-35D2-4525-B7F0-EEF16FAA0EDA}" srcOrd="0" destOrd="0" presId="urn:microsoft.com/office/officeart/2005/8/layout/process3"/>
    <dgm:cxn modelId="{D9DDB025-DC04-4E4D-862F-F2CC4C1ECFD3}" type="presParOf" srcId="{7C312D20-665C-4C16-8A8A-19B519805BB3}" destId="{25AD30C7-2E62-4A08-8AB2-10C57A4B9908}" srcOrd="1" destOrd="0" presId="urn:microsoft.com/office/officeart/2005/8/layout/process3"/>
    <dgm:cxn modelId="{BEB3C025-BC5A-4844-9F5E-7A48BD3E9080}" type="presParOf" srcId="{7C312D20-665C-4C16-8A8A-19B519805BB3}" destId="{922AF1F7-974A-4EE1-A881-40FCBF5087D7}" srcOrd="2" destOrd="0" presId="urn:microsoft.com/office/officeart/2005/8/layout/process3"/>
    <dgm:cxn modelId="{DBAE6671-0FAF-435B-A468-187172357B4A}" type="presParOf" srcId="{0F6158DE-4629-41B6-AEE4-BDA35CD105A5}" destId="{2E46BFEF-C837-4C0D-BAB3-9B64E817F6E6}" srcOrd="5" destOrd="0" presId="urn:microsoft.com/office/officeart/2005/8/layout/process3"/>
    <dgm:cxn modelId="{0C8EF804-DB56-4439-BA7D-423BA56C15FA}" type="presParOf" srcId="{2E46BFEF-C837-4C0D-BAB3-9B64E817F6E6}" destId="{94B455E8-C7FD-4B55-A02D-17D627E38F5C}" srcOrd="0" destOrd="0" presId="urn:microsoft.com/office/officeart/2005/8/layout/process3"/>
    <dgm:cxn modelId="{3FAC3C9D-33B2-4F34-AAFB-6A46508D9518}" type="presParOf" srcId="{0F6158DE-4629-41B6-AEE4-BDA35CD105A5}" destId="{C6CF65A1-7967-4345-BDF1-B1168E267652}" srcOrd="6" destOrd="0" presId="urn:microsoft.com/office/officeart/2005/8/layout/process3"/>
    <dgm:cxn modelId="{EBFA18BF-3CAE-4B84-B7AB-16E5A21041D4}" type="presParOf" srcId="{C6CF65A1-7967-4345-BDF1-B1168E267652}" destId="{990D65D3-91CA-4328-8C58-B066ACFFD12B}" srcOrd="0" destOrd="0" presId="urn:microsoft.com/office/officeart/2005/8/layout/process3"/>
    <dgm:cxn modelId="{3D706016-1861-461A-9D60-1C6E88B6C343}" type="presParOf" srcId="{C6CF65A1-7967-4345-BDF1-B1168E267652}" destId="{4B475679-DDEA-456F-8A6E-FEB7D5D25C58}" srcOrd="1" destOrd="0" presId="urn:microsoft.com/office/officeart/2005/8/layout/process3"/>
    <dgm:cxn modelId="{0AA0C2D6-C6D1-4C60-AA94-8FF31AA34C94}" type="presParOf" srcId="{C6CF65A1-7967-4345-BDF1-B1168E267652}" destId="{C6B76D92-98F3-4565-9313-0C167739724B}" srcOrd="2" destOrd="0" presId="urn:microsoft.com/office/officeart/2005/8/layout/process3"/>
    <dgm:cxn modelId="{957AD0F3-D823-4F49-976D-623A04877164}" type="presParOf" srcId="{0F6158DE-4629-41B6-AEE4-BDA35CD105A5}" destId="{74FF67E7-FE18-4695-90AD-4AC890A9A4FD}" srcOrd="7" destOrd="0" presId="urn:microsoft.com/office/officeart/2005/8/layout/process3"/>
    <dgm:cxn modelId="{72A0782C-9252-46AF-8E67-DC8C40409244}" type="presParOf" srcId="{74FF67E7-FE18-4695-90AD-4AC890A9A4FD}" destId="{9BA61B4B-7AE0-466E-A52E-73A9F5EEFC70}" srcOrd="0" destOrd="0" presId="urn:microsoft.com/office/officeart/2005/8/layout/process3"/>
    <dgm:cxn modelId="{4CC61D81-E4BD-493B-A779-83A6B8F55E69}" type="presParOf" srcId="{0F6158DE-4629-41B6-AEE4-BDA35CD105A5}" destId="{F4258614-A4ED-4790-972B-7DE52E6EB8E4}" srcOrd="8" destOrd="0" presId="urn:microsoft.com/office/officeart/2005/8/layout/process3"/>
    <dgm:cxn modelId="{0A269728-2B9C-46E5-A7D0-2C84A562E15A}" type="presParOf" srcId="{F4258614-A4ED-4790-972B-7DE52E6EB8E4}" destId="{5F20B74B-67AA-4D9F-9DF5-925CB64871CA}" srcOrd="0" destOrd="0" presId="urn:microsoft.com/office/officeart/2005/8/layout/process3"/>
    <dgm:cxn modelId="{E897A080-82E7-46C7-BACE-E2D307C37529}" type="presParOf" srcId="{F4258614-A4ED-4790-972B-7DE52E6EB8E4}" destId="{7B79A54B-CB89-4E7D-AE81-B545FA96EF35}" srcOrd="1" destOrd="0" presId="urn:microsoft.com/office/officeart/2005/8/layout/process3"/>
    <dgm:cxn modelId="{2D848D3D-FA45-4258-A7C3-22320487722E}" type="presParOf" srcId="{F4258614-A4ED-4790-972B-7DE52E6EB8E4}" destId="{BAAC7BC2-66EE-4189-AB61-1A01F8A2ABED}" srcOrd="2" destOrd="0" presId="urn:microsoft.com/office/officeart/2005/8/layout/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B3CE66-34A8-4858-A7AC-E071A085D61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FE7496C5-9251-4795-BDDC-DE5453B6F105}">
      <dgm:prSet phldrT="[Text]" custT="1"/>
      <dgm:spPr/>
      <dgm:t>
        <a:bodyPr/>
        <a:lstStyle/>
        <a:p>
          <a:r>
            <a:rPr lang="en-US" sz="1200" b="1" dirty="0"/>
            <a:t>Waiting Room</a:t>
          </a:r>
        </a:p>
        <a:p>
          <a:r>
            <a:rPr lang="en-US" sz="1200" dirty="0"/>
            <a:t>Patient Check In</a:t>
          </a:r>
        </a:p>
      </dgm:t>
    </dgm:pt>
    <dgm:pt modelId="{CDDA9EDE-C297-4281-B36F-4928A5894B9F}" type="parTrans" cxnId="{DBFE7D52-767C-4E9A-B008-1E8FFB3B3059}">
      <dgm:prSet/>
      <dgm:spPr/>
      <dgm:t>
        <a:bodyPr/>
        <a:lstStyle/>
        <a:p>
          <a:endParaRPr lang="en-US"/>
        </a:p>
      </dgm:t>
    </dgm:pt>
    <dgm:pt modelId="{A194FD92-1DD5-4E90-A0A1-633CE5756D68}" type="sibTrans" cxnId="{DBFE7D52-767C-4E9A-B008-1E8FFB3B3059}">
      <dgm:prSet/>
      <dgm:spPr/>
      <dgm:t>
        <a:bodyPr/>
        <a:lstStyle/>
        <a:p>
          <a:endParaRPr lang="en-US"/>
        </a:p>
      </dgm:t>
    </dgm:pt>
    <dgm:pt modelId="{6643DE95-20AA-46E7-91D8-7ADE989BF742}">
      <dgm:prSet phldrT="[Text]" custT="1"/>
      <dgm:spPr/>
      <dgm:t>
        <a:bodyPr/>
        <a:lstStyle/>
        <a:p>
          <a:r>
            <a:rPr lang="en-US" sz="1200" dirty="0"/>
            <a:t>Front Desk Staff</a:t>
          </a:r>
        </a:p>
      </dgm:t>
    </dgm:pt>
    <dgm:pt modelId="{F5011BCC-47AF-492C-AA17-C5FADCAF0F01}" type="parTrans" cxnId="{F40D3E4D-CA9B-4873-84C8-714347928D75}">
      <dgm:prSet/>
      <dgm:spPr/>
      <dgm:t>
        <a:bodyPr/>
        <a:lstStyle/>
        <a:p>
          <a:endParaRPr lang="en-US"/>
        </a:p>
      </dgm:t>
    </dgm:pt>
    <dgm:pt modelId="{466CCD1B-2A06-48A0-A459-D26C59B3B9E6}" type="sibTrans" cxnId="{F40D3E4D-CA9B-4873-84C8-714347928D75}">
      <dgm:prSet/>
      <dgm:spPr/>
      <dgm:t>
        <a:bodyPr/>
        <a:lstStyle/>
        <a:p>
          <a:endParaRPr lang="en-US"/>
        </a:p>
      </dgm:t>
    </dgm:pt>
    <dgm:pt modelId="{0F69C40C-268A-467A-8CF5-AA28B15DA996}">
      <dgm:prSet phldrT="[Text]" custT="1"/>
      <dgm:spPr/>
      <dgm:t>
        <a:bodyPr/>
        <a:lstStyle/>
        <a:p>
          <a:r>
            <a:rPr lang="en-US" sz="1200" b="1" dirty="0"/>
            <a:t>Examination Room</a:t>
          </a:r>
        </a:p>
        <a:p>
          <a:r>
            <a:rPr lang="en-US" sz="1200" dirty="0"/>
            <a:t>Patient Roomed</a:t>
          </a:r>
        </a:p>
      </dgm:t>
    </dgm:pt>
    <dgm:pt modelId="{C8C7CD75-6D43-4F1E-B1F5-CDD4C20F074F}" type="parTrans" cxnId="{00EA5E35-18CB-4B18-A109-3A25C8435E6E}">
      <dgm:prSet/>
      <dgm:spPr/>
      <dgm:t>
        <a:bodyPr/>
        <a:lstStyle/>
        <a:p>
          <a:endParaRPr lang="en-US"/>
        </a:p>
      </dgm:t>
    </dgm:pt>
    <dgm:pt modelId="{0862C822-2DF0-4164-80AA-FCB70B54EF10}" type="sibTrans" cxnId="{00EA5E35-18CB-4B18-A109-3A25C8435E6E}">
      <dgm:prSet/>
      <dgm:spPr/>
      <dgm:t>
        <a:bodyPr/>
        <a:lstStyle/>
        <a:p>
          <a:endParaRPr lang="en-US"/>
        </a:p>
      </dgm:t>
    </dgm:pt>
    <dgm:pt modelId="{1E90840A-34DA-4DE9-B6FC-40A7E63EF1F9}">
      <dgm:prSet phldrT="[Text]" custT="1"/>
      <dgm:spPr/>
      <dgm:t>
        <a:bodyPr/>
        <a:lstStyle/>
        <a:p>
          <a:r>
            <a:rPr lang="en-US" sz="1200" dirty="0"/>
            <a:t>MA </a:t>
          </a:r>
        </a:p>
      </dgm:t>
    </dgm:pt>
    <dgm:pt modelId="{3B080BF6-0735-4F90-94DE-C9A95190351F}" type="parTrans" cxnId="{8C5E2C8E-224E-4A99-86E0-0E2B3E0694B2}">
      <dgm:prSet/>
      <dgm:spPr/>
      <dgm:t>
        <a:bodyPr/>
        <a:lstStyle/>
        <a:p>
          <a:endParaRPr lang="en-US"/>
        </a:p>
      </dgm:t>
    </dgm:pt>
    <dgm:pt modelId="{231FAA12-ECF4-4FDA-A920-562BBCFC33B0}" type="sibTrans" cxnId="{8C5E2C8E-224E-4A99-86E0-0E2B3E0694B2}">
      <dgm:prSet/>
      <dgm:spPr/>
      <dgm:t>
        <a:bodyPr/>
        <a:lstStyle/>
        <a:p>
          <a:endParaRPr lang="en-US"/>
        </a:p>
      </dgm:t>
    </dgm:pt>
    <dgm:pt modelId="{0EB9C4C3-998D-4963-8F89-153B64C355A9}">
      <dgm:prSet phldrT="[Text]" custT="1"/>
      <dgm:spPr/>
      <dgm:t>
        <a:bodyPr/>
        <a:lstStyle/>
        <a:p>
          <a:r>
            <a:rPr lang="en-US" sz="1200" b="1" dirty="0"/>
            <a:t>Examination Room</a:t>
          </a:r>
        </a:p>
        <a:p>
          <a:r>
            <a:rPr lang="en-US" sz="1200" dirty="0"/>
            <a:t>Clinical Appointment</a:t>
          </a:r>
        </a:p>
      </dgm:t>
    </dgm:pt>
    <dgm:pt modelId="{CBE30CB4-C1A0-43A5-B220-1C7D06B49721}" type="parTrans" cxnId="{4B5C0830-C7AA-497E-A5AD-57D44EFAB290}">
      <dgm:prSet/>
      <dgm:spPr/>
      <dgm:t>
        <a:bodyPr/>
        <a:lstStyle/>
        <a:p>
          <a:endParaRPr lang="en-US"/>
        </a:p>
      </dgm:t>
    </dgm:pt>
    <dgm:pt modelId="{3A11A744-55D0-4992-88F0-1DAE14728BE6}" type="sibTrans" cxnId="{4B5C0830-C7AA-497E-A5AD-57D44EFAB290}">
      <dgm:prSet/>
      <dgm:spPr/>
      <dgm:t>
        <a:bodyPr/>
        <a:lstStyle/>
        <a:p>
          <a:endParaRPr lang="en-US"/>
        </a:p>
      </dgm:t>
    </dgm:pt>
    <dgm:pt modelId="{A5172B6B-05D9-4A6C-B5BF-A4050FACA106}">
      <dgm:prSet phldrT="[Text]" custT="1"/>
      <dgm:spPr/>
      <dgm:t>
        <a:bodyPr/>
        <a:lstStyle/>
        <a:p>
          <a:r>
            <a:rPr lang="en-US" sz="1200" dirty="0"/>
            <a:t>Provider</a:t>
          </a:r>
        </a:p>
      </dgm:t>
    </dgm:pt>
    <dgm:pt modelId="{90A58749-170B-4B1A-8EE9-8EE982018F3D}" type="parTrans" cxnId="{FA90E6D4-3BA6-4002-AF11-7A67C29BF695}">
      <dgm:prSet/>
      <dgm:spPr/>
      <dgm:t>
        <a:bodyPr/>
        <a:lstStyle/>
        <a:p>
          <a:endParaRPr lang="en-US"/>
        </a:p>
      </dgm:t>
    </dgm:pt>
    <dgm:pt modelId="{203A038C-232A-4AC4-8A4C-CE4CF6737DF8}" type="sibTrans" cxnId="{FA90E6D4-3BA6-4002-AF11-7A67C29BF695}">
      <dgm:prSet/>
      <dgm:spPr/>
      <dgm:t>
        <a:bodyPr/>
        <a:lstStyle/>
        <a:p>
          <a:endParaRPr lang="en-US"/>
        </a:p>
      </dgm:t>
    </dgm:pt>
    <dgm:pt modelId="{7909DE35-D588-43CF-8FEA-9808671D2B6F}">
      <dgm:prSet phldrT="[Text]"/>
      <dgm:spPr/>
      <dgm:t>
        <a:bodyPr/>
        <a:lstStyle/>
        <a:p>
          <a:r>
            <a:rPr lang="en-US" dirty="0"/>
            <a:t>Provider, MA</a:t>
          </a:r>
        </a:p>
      </dgm:t>
    </dgm:pt>
    <dgm:pt modelId="{7E90F7E7-3A4E-4B36-99BD-9EF454C1189D}" type="parTrans" cxnId="{5AF2300C-6A58-40EA-B3CC-021F65D41CD4}">
      <dgm:prSet/>
      <dgm:spPr/>
      <dgm:t>
        <a:bodyPr/>
        <a:lstStyle/>
        <a:p>
          <a:endParaRPr lang="en-US"/>
        </a:p>
      </dgm:t>
    </dgm:pt>
    <dgm:pt modelId="{0990B903-2250-4677-86C5-97DFDB2C92E4}" type="sibTrans" cxnId="{5AF2300C-6A58-40EA-B3CC-021F65D41CD4}">
      <dgm:prSet/>
      <dgm:spPr/>
      <dgm:t>
        <a:bodyPr/>
        <a:lstStyle/>
        <a:p>
          <a:endParaRPr lang="en-US"/>
        </a:p>
      </dgm:t>
    </dgm:pt>
    <dgm:pt modelId="{333F362B-431D-4264-8596-4F296198D6BD}">
      <dgm:prSet phldrT="[Text]" custT="1"/>
      <dgm:spPr/>
      <dgm:t>
        <a:bodyPr/>
        <a:lstStyle/>
        <a:p>
          <a:r>
            <a:rPr lang="en-US" sz="1200" b="1" dirty="0"/>
            <a:t>Referrals during visit</a:t>
          </a:r>
        </a:p>
        <a:p>
          <a:endParaRPr lang="en-US" sz="1200" dirty="0"/>
        </a:p>
      </dgm:t>
    </dgm:pt>
    <dgm:pt modelId="{B3107010-C93B-4BD2-BB95-8B2229BBFE4F}" type="parTrans" cxnId="{025B9215-05BE-45B0-AE73-BD34E69ACF85}">
      <dgm:prSet/>
      <dgm:spPr/>
      <dgm:t>
        <a:bodyPr/>
        <a:lstStyle/>
        <a:p>
          <a:endParaRPr lang="en-US"/>
        </a:p>
      </dgm:t>
    </dgm:pt>
    <dgm:pt modelId="{BA7A8C84-C832-4744-8422-6CB5244F86BF}" type="sibTrans" cxnId="{025B9215-05BE-45B0-AE73-BD34E69ACF85}">
      <dgm:prSet/>
      <dgm:spPr/>
      <dgm:t>
        <a:bodyPr/>
        <a:lstStyle/>
        <a:p>
          <a:endParaRPr lang="en-US"/>
        </a:p>
      </dgm:t>
    </dgm:pt>
    <dgm:pt modelId="{AF9361E6-073D-424D-8796-595F32E972DD}">
      <dgm:prSet phldrT="[Text]"/>
      <dgm:spPr/>
      <dgm:t>
        <a:bodyPr/>
        <a:lstStyle/>
        <a:p>
          <a:r>
            <a:rPr lang="en-US" dirty="0"/>
            <a:t>Behavioral Health Staff</a:t>
          </a:r>
        </a:p>
      </dgm:t>
    </dgm:pt>
    <dgm:pt modelId="{635EF32E-0A6D-454C-BED7-73F2FC195731}" type="parTrans" cxnId="{C0404BE0-DB09-4FFC-B147-ED0D6F004A0F}">
      <dgm:prSet/>
      <dgm:spPr/>
      <dgm:t>
        <a:bodyPr/>
        <a:lstStyle/>
        <a:p>
          <a:endParaRPr lang="en-US"/>
        </a:p>
      </dgm:t>
    </dgm:pt>
    <dgm:pt modelId="{F8238940-1816-4E94-A109-0199F1616EB7}" type="sibTrans" cxnId="{C0404BE0-DB09-4FFC-B147-ED0D6F004A0F}">
      <dgm:prSet/>
      <dgm:spPr/>
      <dgm:t>
        <a:bodyPr/>
        <a:lstStyle/>
        <a:p>
          <a:endParaRPr lang="en-US"/>
        </a:p>
      </dgm:t>
    </dgm:pt>
    <dgm:pt modelId="{4C5E22B1-95A6-4671-A408-EB3CF8D20594}">
      <dgm:prSet phldrT="[Text]"/>
      <dgm:spPr/>
      <dgm:t>
        <a:bodyPr/>
        <a:lstStyle/>
        <a:p>
          <a:r>
            <a:rPr lang="en-US" b="1" dirty="0"/>
            <a:t>Post-Visit</a:t>
          </a:r>
        </a:p>
        <a:p>
          <a:endParaRPr lang="en-US" dirty="0"/>
        </a:p>
      </dgm:t>
    </dgm:pt>
    <dgm:pt modelId="{00880217-ECC0-4371-BE15-CA5EFC188234}" type="parTrans" cxnId="{C382258D-D92B-410A-AAF2-73449128EDBB}">
      <dgm:prSet/>
      <dgm:spPr/>
      <dgm:t>
        <a:bodyPr/>
        <a:lstStyle/>
        <a:p>
          <a:endParaRPr lang="en-US"/>
        </a:p>
      </dgm:t>
    </dgm:pt>
    <dgm:pt modelId="{3C14BBBB-0FD8-420D-A847-08CB6EEE8D29}" type="sibTrans" cxnId="{C382258D-D92B-410A-AAF2-73449128EDBB}">
      <dgm:prSet/>
      <dgm:spPr/>
      <dgm:t>
        <a:bodyPr/>
        <a:lstStyle/>
        <a:p>
          <a:endParaRPr lang="en-US"/>
        </a:p>
      </dgm:t>
    </dgm:pt>
    <dgm:pt modelId="{E44CF53E-4827-4D3E-B7A6-020705D16406}">
      <dgm:prSet phldrT="[Text]"/>
      <dgm:spPr/>
      <dgm:t>
        <a:bodyPr/>
        <a:lstStyle/>
        <a:p>
          <a:r>
            <a:rPr lang="en-US" dirty="0"/>
            <a:t>MA</a:t>
          </a:r>
        </a:p>
      </dgm:t>
    </dgm:pt>
    <dgm:pt modelId="{984BC3FC-69AF-4FBA-A37D-59DEF7A75B20}" type="parTrans" cxnId="{81278832-0663-4FC0-99C9-1B402EEED68C}">
      <dgm:prSet/>
      <dgm:spPr/>
      <dgm:t>
        <a:bodyPr/>
        <a:lstStyle/>
        <a:p>
          <a:endParaRPr lang="en-US"/>
        </a:p>
      </dgm:t>
    </dgm:pt>
    <dgm:pt modelId="{3B2F4199-D47B-400B-99DC-9193841C88DF}" type="sibTrans" cxnId="{81278832-0663-4FC0-99C9-1B402EEED68C}">
      <dgm:prSet/>
      <dgm:spPr/>
      <dgm:t>
        <a:bodyPr/>
        <a:lstStyle/>
        <a:p>
          <a:endParaRPr lang="en-US"/>
        </a:p>
      </dgm:t>
    </dgm:pt>
    <dgm:pt modelId="{42050AF1-2699-49B5-BE1E-CC10810B7DC7}">
      <dgm:prSet phldrT="[Text]"/>
      <dgm:spPr/>
      <dgm:t>
        <a:bodyPr/>
        <a:lstStyle/>
        <a:p>
          <a:r>
            <a:rPr lang="en-US" dirty="0"/>
            <a:t>Behavioral Health Staff</a:t>
          </a:r>
        </a:p>
      </dgm:t>
    </dgm:pt>
    <dgm:pt modelId="{5C6D157F-F8D8-4C81-B733-2530609046E9}" type="parTrans" cxnId="{E3EC1DC7-7068-4DA0-9D27-15B504CDEC47}">
      <dgm:prSet/>
      <dgm:spPr/>
      <dgm:t>
        <a:bodyPr/>
        <a:lstStyle/>
        <a:p>
          <a:endParaRPr lang="en-US"/>
        </a:p>
      </dgm:t>
    </dgm:pt>
    <dgm:pt modelId="{F658F78A-B678-41AA-97A5-AD7BABB657CC}" type="sibTrans" cxnId="{E3EC1DC7-7068-4DA0-9D27-15B504CDEC47}">
      <dgm:prSet/>
      <dgm:spPr/>
      <dgm:t>
        <a:bodyPr/>
        <a:lstStyle/>
        <a:p>
          <a:endParaRPr lang="en-US"/>
        </a:p>
      </dgm:t>
    </dgm:pt>
    <dgm:pt modelId="{F1ABDFB4-F824-45DE-B190-4EE9860F380C}">
      <dgm:prSet phldrT="[Text]" custT="1"/>
      <dgm:spPr/>
      <dgm:t>
        <a:bodyPr/>
        <a:lstStyle/>
        <a:p>
          <a:r>
            <a:rPr lang="en-US" sz="1200" dirty="0"/>
            <a:t>Warm handoff (dietitian, other?)</a:t>
          </a:r>
        </a:p>
      </dgm:t>
    </dgm:pt>
    <dgm:pt modelId="{C166979C-190F-41C2-9B5A-B27CF0909F31}" type="parTrans" cxnId="{763F9551-866F-4C2C-98E6-BB2571C9020A}">
      <dgm:prSet/>
      <dgm:spPr/>
      <dgm:t>
        <a:bodyPr/>
        <a:lstStyle/>
        <a:p>
          <a:endParaRPr lang="en-US"/>
        </a:p>
      </dgm:t>
    </dgm:pt>
    <dgm:pt modelId="{315F3790-4C47-4E33-8633-67AF8E132819}" type="sibTrans" cxnId="{763F9551-866F-4C2C-98E6-BB2571C9020A}">
      <dgm:prSet/>
      <dgm:spPr/>
      <dgm:t>
        <a:bodyPr/>
        <a:lstStyle/>
        <a:p>
          <a:endParaRPr lang="en-US"/>
        </a:p>
      </dgm:t>
    </dgm:pt>
    <dgm:pt modelId="{BD1543F4-0731-4410-A4BF-D35B8C9D7FCE}">
      <dgm:prSet phldrT="[Text]"/>
      <dgm:spPr/>
      <dgm:t>
        <a:bodyPr/>
        <a:lstStyle/>
        <a:p>
          <a:r>
            <a:rPr lang="en-US" dirty="0"/>
            <a:t>Social Work/Care Manager</a:t>
          </a:r>
        </a:p>
      </dgm:t>
    </dgm:pt>
    <dgm:pt modelId="{884D02DC-5BF5-4FBC-8316-ECE499904A93}" type="parTrans" cxnId="{CEB54197-A8DC-491C-96E6-63D188D8AC80}">
      <dgm:prSet/>
      <dgm:spPr/>
      <dgm:t>
        <a:bodyPr/>
        <a:lstStyle/>
        <a:p>
          <a:endParaRPr lang="en-US"/>
        </a:p>
      </dgm:t>
    </dgm:pt>
    <dgm:pt modelId="{DBB637C7-E575-449B-BF13-38EBECB9EBE7}" type="sibTrans" cxnId="{CEB54197-A8DC-491C-96E6-63D188D8AC80}">
      <dgm:prSet/>
      <dgm:spPr/>
      <dgm:t>
        <a:bodyPr/>
        <a:lstStyle/>
        <a:p>
          <a:endParaRPr lang="en-US"/>
        </a:p>
      </dgm:t>
    </dgm:pt>
    <dgm:pt modelId="{0F6158DE-4629-41B6-AEE4-BDA35CD105A5}" type="pres">
      <dgm:prSet presAssocID="{64B3CE66-34A8-4858-A7AC-E071A085D61D}" presName="linearFlow" presStyleCnt="0">
        <dgm:presLayoutVars>
          <dgm:dir/>
          <dgm:animLvl val="lvl"/>
          <dgm:resizeHandles val="exact"/>
        </dgm:presLayoutVars>
      </dgm:prSet>
      <dgm:spPr/>
    </dgm:pt>
    <dgm:pt modelId="{BE671A22-D44B-47F0-8F9B-F5E7701305CC}" type="pres">
      <dgm:prSet presAssocID="{FE7496C5-9251-4795-BDDC-DE5453B6F105}" presName="composite" presStyleCnt="0"/>
      <dgm:spPr/>
    </dgm:pt>
    <dgm:pt modelId="{6BF4FF45-F9D7-4E2C-9163-D70D4B6F4306}" type="pres">
      <dgm:prSet presAssocID="{FE7496C5-9251-4795-BDDC-DE5453B6F105}" presName="parTx" presStyleLbl="node1" presStyleIdx="0" presStyleCnt="5">
        <dgm:presLayoutVars>
          <dgm:chMax val="0"/>
          <dgm:chPref val="0"/>
          <dgm:bulletEnabled val="1"/>
        </dgm:presLayoutVars>
      </dgm:prSet>
      <dgm:spPr/>
    </dgm:pt>
    <dgm:pt modelId="{1BFC7A6B-635F-4D64-8D74-FFDB70D2670D}" type="pres">
      <dgm:prSet presAssocID="{FE7496C5-9251-4795-BDDC-DE5453B6F105}" presName="parSh" presStyleLbl="node1" presStyleIdx="0" presStyleCnt="5"/>
      <dgm:spPr/>
    </dgm:pt>
    <dgm:pt modelId="{71104D4A-DD44-453D-AC1C-47A05871AC9D}" type="pres">
      <dgm:prSet presAssocID="{FE7496C5-9251-4795-BDDC-DE5453B6F105}" presName="desTx" presStyleLbl="fgAcc1" presStyleIdx="0" presStyleCnt="5">
        <dgm:presLayoutVars>
          <dgm:bulletEnabled val="1"/>
        </dgm:presLayoutVars>
      </dgm:prSet>
      <dgm:spPr/>
    </dgm:pt>
    <dgm:pt modelId="{9D736393-A58E-4A85-AE8E-271C25D0569A}" type="pres">
      <dgm:prSet presAssocID="{A194FD92-1DD5-4E90-A0A1-633CE5756D68}" presName="sibTrans" presStyleLbl="sibTrans2D1" presStyleIdx="0" presStyleCnt="4"/>
      <dgm:spPr/>
    </dgm:pt>
    <dgm:pt modelId="{78FDAE6C-F106-44D2-A219-22D6777FF3A7}" type="pres">
      <dgm:prSet presAssocID="{A194FD92-1DD5-4E90-A0A1-633CE5756D68}" presName="connTx" presStyleLbl="sibTrans2D1" presStyleIdx="0" presStyleCnt="4"/>
      <dgm:spPr/>
    </dgm:pt>
    <dgm:pt modelId="{CD00C4EE-2C4F-4DF0-9664-FE0AC8CE448C}" type="pres">
      <dgm:prSet presAssocID="{0F69C40C-268A-467A-8CF5-AA28B15DA996}" presName="composite" presStyleCnt="0"/>
      <dgm:spPr/>
    </dgm:pt>
    <dgm:pt modelId="{21D4B603-E1F4-4380-8506-C02C07A0F22F}" type="pres">
      <dgm:prSet presAssocID="{0F69C40C-268A-467A-8CF5-AA28B15DA996}" presName="parTx" presStyleLbl="node1" presStyleIdx="0" presStyleCnt="5">
        <dgm:presLayoutVars>
          <dgm:chMax val="0"/>
          <dgm:chPref val="0"/>
          <dgm:bulletEnabled val="1"/>
        </dgm:presLayoutVars>
      </dgm:prSet>
      <dgm:spPr/>
    </dgm:pt>
    <dgm:pt modelId="{6EDC940C-3723-4DB9-8BC7-50C53C29A52E}" type="pres">
      <dgm:prSet presAssocID="{0F69C40C-268A-467A-8CF5-AA28B15DA996}" presName="parSh" presStyleLbl="node1" presStyleIdx="1" presStyleCnt="5"/>
      <dgm:spPr/>
    </dgm:pt>
    <dgm:pt modelId="{1481FA46-3EB9-43DB-B640-5F5B6EAD6C4E}" type="pres">
      <dgm:prSet presAssocID="{0F69C40C-268A-467A-8CF5-AA28B15DA996}" presName="desTx" presStyleLbl="fgAcc1" presStyleIdx="1" presStyleCnt="5">
        <dgm:presLayoutVars>
          <dgm:bulletEnabled val="1"/>
        </dgm:presLayoutVars>
      </dgm:prSet>
      <dgm:spPr/>
    </dgm:pt>
    <dgm:pt modelId="{C229A47C-ADCC-4674-9048-1B6EBA1C670D}" type="pres">
      <dgm:prSet presAssocID="{0862C822-2DF0-4164-80AA-FCB70B54EF10}" presName="sibTrans" presStyleLbl="sibTrans2D1" presStyleIdx="1" presStyleCnt="4"/>
      <dgm:spPr/>
    </dgm:pt>
    <dgm:pt modelId="{C7DFC7BA-1B31-4864-B9C2-F229278607CE}" type="pres">
      <dgm:prSet presAssocID="{0862C822-2DF0-4164-80AA-FCB70B54EF10}" presName="connTx" presStyleLbl="sibTrans2D1" presStyleIdx="1" presStyleCnt="4"/>
      <dgm:spPr/>
    </dgm:pt>
    <dgm:pt modelId="{7C312D20-665C-4C16-8A8A-19B519805BB3}" type="pres">
      <dgm:prSet presAssocID="{0EB9C4C3-998D-4963-8F89-153B64C355A9}" presName="composite" presStyleCnt="0"/>
      <dgm:spPr/>
    </dgm:pt>
    <dgm:pt modelId="{C55B2CA9-35D2-4525-B7F0-EEF16FAA0EDA}" type="pres">
      <dgm:prSet presAssocID="{0EB9C4C3-998D-4963-8F89-153B64C355A9}" presName="parTx" presStyleLbl="node1" presStyleIdx="1" presStyleCnt="5">
        <dgm:presLayoutVars>
          <dgm:chMax val="0"/>
          <dgm:chPref val="0"/>
          <dgm:bulletEnabled val="1"/>
        </dgm:presLayoutVars>
      </dgm:prSet>
      <dgm:spPr/>
    </dgm:pt>
    <dgm:pt modelId="{25AD30C7-2E62-4A08-8AB2-10C57A4B9908}" type="pres">
      <dgm:prSet presAssocID="{0EB9C4C3-998D-4963-8F89-153B64C355A9}" presName="parSh" presStyleLbl="node1" presStyleIdx="2" presStyleCnt="5"/>
      <dgm:spPr/>
    </dgm:pt>
    <dgm:pt modelId="{922AF1F7-974A-4EE1-A881-40FCBF5087D7}" type="pres">
      <dgm:prSet presAssocID="{0EB9C4C3-998D-4963-8F89-153B64C355A9}" presName="desTx" presStyleLbl="fgAcc1" presStyleIdx="2" presStyleCnt="5" custScaleX="98983" custLinFactNeighborX="1658" custLinFactNeighborY="-1795">
        <dgm:presLayoutVars>
          <dgm:bulletEnabled val="1"/>
        </dgm:presLayoutVars>
      </dgm:prSet>
      <dgm:spPr/>
    </dgm:pt>
    <dgm:pt modelId="{2E46BFEF-C837-4C0D-BAB3-9B64E817F6E6}" type="pres">
      <dgm:prSet presAssocID="{3A11A744-55D0-4992-88F0-1DAE14728BE6}" presName="sibTrans" presStyleLbl="sibTrans2D1" presStyleIdx="2" presStyleCnt="4"/>
      <dgm:spPr/>
    </dgm:pt>
    <dgm:pt modelId="{94B455E8-C7FD-4B55-A02D-17D627E38F5C}" type="pres">
      <dgm:prSet presAssocID="{3A11A744-55D0-4992-88F0-1DAE14728BE6}" presName="connTx" presStyleLbl="sibTrans2D1" presStyleIdx="2" presStyleCnt="4"/>
      <dgm:spPr/>
    </dgm:pt>
    <dgm:pt modelId="{C6CF65A1-7967-4345-BDF1-B1168E267652}" type="pres">
      <dgm:prSet presAssocID="{333F362B-431D-4264-8596-4F296198D6BD}" presName="composite" presStyleCnt="0"/>
      <dgm:spPr/>
    </dgm:pt>
    <dgm:pt modelId="{990D65D3-91CA-4328-8C58-B066ACFFD12B}" type="pres">
      <dgm:prSet presAssocID="{333F362B-431D-4264-8596-4F296198D6BD}" presName="parTx" presStyleLbl="node1" presStyleIdx="2" presStyleCnt="5">
        <dgm:presLayoutVars>
          <dgm:chMax val="0"/>
          <dgm:chPref val="0"/>
          <dgm:bulletEnabled val="1"/>
        </dgm:presLayoutVars>
      </dgm:prSet>
      <dgm:spPr/>
    </dgm:pt>
    <dgm:pt modelId="{4B475679-DDEA-456F-8A6E-FEB7D5D25C58}" type="pres">
      <dgm:prSet presAssocID="{333F362B-431D-4264-8596-4F296198D6BD}" presName="parSh" presStyleLbl="node1" presStyleIdx="3" presStyleCnt="5"/>
      <dgm:spPr/>
    </dgm:pt>
    <dgm:pt modelId="{C6B76D92-98F3-4565-9313-0C167739724B}" type="pres">
      <dgm:prSet presAssocID="{333F362B-431D-4264-8596-4F296198D6BD}" presName="desTx" presStyleLbl="fgAcc1" presStyleIdx="3" presStyleCnt="5" custScaleX="131532" custScaleY="92133" custLinFactNeighborX="-2793" custLinFactNeighborY="-2231">
        <dgm:presLayoutVars>
          <dgm:bulletEnabled val="1"/>
        </dgm:presLayoutVars>
      </dgm:prSet>
      <dgm:spPr/>
    </dgm:pt>
    <dgm:pt modelId="{74FF67E7-FE18-4695-90AD-4AC890A9A4FD}" type="pres">
      <dgm:prSet presAssocID="{BA7A8C84-C832-4744-8422-6CB5244F86BF}" presName="sibTrans" presStyleLbl="sibTrans2D1" presStyleIdx="3" presStyleCnt="4"/>
      <dgm:spPr/>
    </dgm:pt>
    <dgm:pt modelId="{9BA61B4B-7AE0-466E-A52E-73A9F5EEFC70}" type="pres">
      <dgm:prSet presAssocID="{BA7A8C84-C832-4744-8422-6CB5244F86BF}" presName="connTx" presStyleLbl="sibTrans2D1" presStyleIdx="3" presStyleCnt="4"/>
      <dgm:spPr/>
    </dgm:pt>
    <dgm:pt modelId="{F4258614-A4ED-4790-972B-7DE52E6EB8E4}" type="pres">
      <dgm:prSet presAssocID="{4C5E22B1-95A6-4671-A408-EB3CF8D20594}" presName="composite" presStyleCnt="0"/>
      <dgm:spPr/>
    </dgm:pt>
    <dgm:pt modelId="{5F20B74B-67AA-4D9F-9DF5-925CB64871CA}" type="pres">
      <dgm:prSet presAssocID="{4C5E22B1-95A6-4671-A408-EB3CF8D20594}" presName="parTx" presStyleLbl="node1" presStyleIdx="3" presStyleCnt="5">
        <dgm:presLayoutVars>
          <dgm:chMax val="0"/>
          <dgm:chPref val="0"/>
          <dgm:bulletEnabled val="1"/>
        </dgm:presLayoutVars>
      </dgm:prSet>
      <dgm:spPr/>
    </dgm:pt>
    <dgm:pt modelId="{7B79A54B-CB89-4E7D-AE81-B545FA96EF35}" type="pres">
      <dgm:prSet presAssocID="{4C5E22B1-95A6-4671-A408-EB3CF8D20594}" presName="parSh" presStyleLbl="node1" presStyleIdx="4" presStyleCnt="5" custLinFactNeighborY="-9143"/>
      <dgm:spPr/>
    </dgm:pt>
    <dgm:pt modelId="{BAAC7BC2-66EE-4189-AB61-1A01F8A2ABED}" type="pres">
      <dgm:prSet presAssocID="{4C5E22B1-95A6-4671-A408-EB3CF8D20594}" presName="desTx" presStyleLbl="fgAcc1" presStyleIdx="4" presStyleCnt="5">
        <dgm:presLayoutVars>
          <dgm:bulletEnabled val="1"/>
        </dgm:presLayoutVars>
      </dgm:prSet>
      <dgm:spPr/>
    </dgm:pt>
  </dgm:ptLst>
  <dgm:cxnLst>
    <dgm:cxn modelId="{4178070B-8F80-4D74-B9C9-3E7DA8A5DCC3}" type="presOf" srcId="{AF9361E6-073D-424D-8796-595F32E972DD}" destId="{C6B76D92-98F3-4565-9313-0C167739724B}" srcOrd="0" destOrd="1" presId="urn:microsoft.com/office/officeart/2005/8/layout/process3"/>
    <dgm:cxn modelId="{5AF2300C-6A58-40EA-B3CC-021F65D41CD4}" srcId="{333F362B-431D-4264-8596-4F296198D6BD}" destId="{7909DE35-D588-43CF-8FEA-9808671D2B6F}" srcOrd="0" destOrd="0" parTransId="{7E90F7E7-3A4E-4B36-99BD-9EF454C1189D}" sibTransId="{0990B903-2250-4677-86C5-97DFDB2C92E4}"/>
    <dgm:cxn modelId="{B7F6A210-A536-4C22-9F99-375E939C0460}" type="presOf" srcId="{A194FD92-1DD5-4E90-A0A1-633CE5756D68}" destId="{9D736393-A58E-4A85-AE8E-271C25D0569A}" srcOrd="0" destOrd="0" presId="urn:microsoft.com/office/officeart/2005/8/layout/process3"/>
    <dgm:cxn modelId="{025B9215-05BE-45B0-AE73-BD34E69ACF85}" srcId="{64B3CE66-34A8-4858-A7AC-E071A085D61D}" destId="{333F362B-431D-4264-8596-4F296198D6BD}" srcOrd="3" destOrd="0" parTransId="{B3107010-C93B-4BD2-BB95-8B2229BBFE4F}" sibTransId="{BA7A8C84-C832-4744-8422-6CB5244F86BF}"/>
    <dgm:cxn modelId="{8729EC17-9D52-4303-A37D-F1FE2201ADCF}" type="presOf" srcId="{F1ABDFB4-F824-45DE-B190-4EE9860F380C}" destId="{922AF1F7-974A-4EE1-A881-40FCBF5087D7}" srcOrd="0" destOrd="1" presId="urn:microsoft.com/office/officeart/2005/8/layout/process3"/>
    <dgm:cxn modelId="{FEC06720-4783-4426-82F5-76754CF0F455}" type="presOf" srcId="{6643DE95-20AA-46E7-91D8-7ADE989BF742}" destId="{71104D4A-DD44-453D-AC1C-47A05871AC9D}" srcOrd="0" destOrd="0" presId="urn:microsoft.com/office/officeart/2005/8/layout/process3"/>
    <dgm:cxn modelId="{6376F32B-7B52-4079-B8CB-0A0ADFC5B8FA}" type="presOf" srcId="{0862C822-2DF0-4164-80AA-FCB70B54EF10}" destId="{C7DFC7BA-1B31-4864-B9C2-F229278607CE}" srcOrd="1" destOrd="0" presId="urn:microsoft.com/office/officeart/2005/8/layout/process3"/>
    <dgm:cxn modelId="{5EE2E92E-D32F-40AC-9971-475F31F97533}" type="presOf" srcId="{0EB9C4C3-998D-4963-8F89-153B64C355A9}" destId="{25AD30C7-2E62-4A08-8AB2-10C57A4B9908}" srcOrd="1" destOrd="0" presId="urn:microsoft.com/office/officeart/2005/8/layout/process3"/>
    <dgm:cxn modelId="{4B5C0830-C7AA-497E-A5AD-57D44EFAB290}" srcId="{64B3CE66-34A8-4858-A7AC-E071A085D61D}" destId="{0EB9C4C3-998D-4963-8F89-153B64C355A9}" srcOrd="2" destOrd="0" parTransId="{CBE30CB4-C1A0-43A5-B220-1C7D06B49721}" sibTransId="{3A11A744-55D0-4992-88F0-1DAE14728BE6}"/>
    <dgm:cxn modelId="{B409B130-EF28-4E3B-A7F9-3915894F3FD3}" type="presOf" srcId="{0F69C40C-268A-467A-8CF5-AA28B15DA996}" destId="{6EDC940C-3723-4DB9-8BC7-50C53C29A52E}" srcOrd="1" destOrd="0" presId="urn:microsoft.com/office/officeart/2005/8/layout/process3"/>
    <dgm:cxn modelId="{81278832-0663-4FC0-99C9-1B402EEED68C}" srcId="{4C5E22B1-95A6-4671-A408-EB3CF8D20594}" destId="{E44CF53E-4827-4D3E-B7A6-020705D16406}" srcOrd="0" destOrd="0" parTransId="{984BC3FC-69AF-4FBA-A37D-59DEF7A75B20}" sibTransId="{3B2F4199-D47B-400B-99DC-9193841C88DF}"/>
    <dgm:cxn modelId="{00EA5E35-18CB-4B18-A109-3A25C8435E6E}" srcId="{64B3CE66-34A8-4858-A7AC-E071A085D61D}" destId="{0F69C40C-268A-467A-8CF5-AA28B15DA996}" srcOrd="1" destOrd="0" parTransId="{C8C7CD75-6D43-4F1E-B1F5-CDD4C20F074F}" sibTransId="{0862C822-2DF0-4164-80AA-FCB70B54EF10}"/>
    <dgm:cxn modelId="{8F09A13D-DF2E-4853-AF8B-45337D274408}" type="presOf" srcId="{BA7A8C84-C832-4744-8422-6CB5244F86BF}" destId="{74FF67E7-FE18-4695-90AD-4AC890A9A4FD}" srcOrd="0" destOrd="0" presId="urn:microsoft.com/office/officeart/2005/8/layout/process3"/>
    <dgm:cxn modelId="{EDC35542-F914-4080-B2D9-63C492174A35}" type="presOf" srcId="{42050AF1-2699-49B5-BE1E-CC10810B7DC7}" destId="{BAAC7BC2-66EE-4189-AB61-1A01F8A2ABED}" srcOrd="0" destOrd="1" presId="urn:microsoft.com/office/officeart/2005/8/layout/process3"/>
    <dgm:cxn modelId="{D306D742-A34D-486D-BE29-D5AB5BB0A434}" type="presOf" srcId="{0F69C40C-268A-467A-8CF5-AA28B15DA996}" destId="{21D4B603-E1F4-4380-8506-C02C07A0F22F}" srcOrd="0" destOrd="0" presId="urn:microsoft.com/office/officeart/2005/8/layout/process3"/>
    <dgm:cxn modelId="{1DBBDF42-87B4-4CDD-BE2F-C94F6D8BF83C}" type="presOf" srcId="{BD1543F4-0731-4410-A4BF-D35B8C9D7FCE}" destId="{C6B76D92-98F3-4565-9313-0C167739724B}" srcOrd="0" destOrd="2" presId="urn:microsoft.com/office/officeart/2005/8/layout/process3"/>
    <dgm:cxn modelId="{3EA42D67-5D52-4441-88A8-F458661A9C25}" type="presOf" srcId="{FE7496C5-9251-4795-BDDC-DE5453B6F105}" destId="{6BF4FF45-F9D7-4E2C-9163-D70D4B6F4306}" srcOrd="0" destOrd="0" presId="urn:microsoft.com/office/officeart/2005/8/layout/process3"/>
    <dgm:cxn modelId="{F40D3E4D-CA9B-4873-84C8-714347928D75}" srcId="{FE7496C5-9251-4795-BDDC-DE5453B6F105}" destId="{6643DE95-20AA-46E7-91D8-7ADE989BF742}" srcOrd="0" destOrd="0" parTransId="{F5011BCC-47AF-492C-AA17-C5FADCAF0F01}" sibTransId="{466CCD1B-2A06-48A0-A459-D26C59B3B9E6}"/>
    <dgm:cxn modelId="{763F9551-866F-4C2C-98E6-BB2571C9020A}" srcId="{0EB9C4C3-998D-4963-8F89-153B64C355A9}" destId="{F1ABDFB4-F824-45DE-B190-4EE9860F380C}" srcOrd="1" destOrd="0" parTransId="{C166979C-190F-41C2-9B5A-B27CF0909F31}" sibTransId="{315F3790-4C47-4E33-8633-67AF8E132819}"/>
    <dgm:cxn modelId="{14713972-B819-47BD-A8C9-E3F79FCE05EF}" type="presOf" srcId="{64B3CE66-34A8-4858-A7AC-E071A085D61D}" destId="{0F6158DE-4629-41B6-AEE4-BDA35CD105A5}" srcOrd="0" destOrd="0" presId="urn:microsoft.com/office/officeart/2005/8/layout/process3"/>
    <dgm:cxn modelId="{DBFE7D52-767C-4E9A-B008-1E8FFB3B3059}" srcId="{64B3CE66-34A8-4858-A7AC-E071A085D61D}" destId="{FE7496C5-9251-4795-BDDC-DE5453B6F105}" srcOrd="0" destOrd="0" parTransId="{CDDA9EDE-C297-4281-B36F-4928A5894B9F}" sibTransId="{A194FD92-1DD5-4E90-A0A1-633CE5756D68}"/>
    <dgm:cxn modelId="{6EE7E952-BB2A-4AE3-86A8-6200E37C6747}" type="presOf" srcId="{3A11A744-55D0-4992-88F0-1DAE14728BE6}" destId="{2E46BFEF-C837-4C0D-BAB3-9B64E817F6E6}" srcOrd="0" destOrd="0" presId="urn:microsoft.com/office/officeart/2005/8/layout/process3"/>
    <dgm:cxn modelId="{1F7C6374-075B-47DF-B1D2-E9A0110EAD2C}" type="presOf" srcId="{1E90840A-34DA-4DE9-B6FC-40A7E63EF1F9}" destId="{1481FA46-3EB9-43DB-B640-5F5B6EAD6C4E}" srcOrd="0" destOrd="0" presId="urn:microsoft.com/office/officeart/2005/8/layout/process3"/>
    <dgm:cxn modelId="{9777CB74-A2A9-4F61-8DD8-34A90B41BAE2}" type="presOf" srcId="{FE7496C5-9251-4795-BDDC-DE5453B6F105}" destId="{1BFC7A6B-635F-4D64-8D74-FFDB70D2670D}" srcOrd="1" destOrd="0" presId="urn:microsoft.com/office/officeart/2005/8/layout/process3"/>
    <dgm:cxn modelId="{152B1E56-1115-42E1-A2ED-9F17C7A26116}" type="presOf" srcId="{333F362B-431D-4264-8596-4F296198D6BD}" destId="{4B475679-DDEA-456F-8A6E-FEB7D5D25C58}" srcOrd="1" destOrd="0" presId="urn:microsoft.com/office/officeart/2005/8/layout/process3"/>
    <dgm:cxn modelId="{3922EA57-B416-42D2-8D74-5D2B9334E7DD}" type="presOf" srcId="{3A11A744-55D0-4992-88F0-1DAE14728BE6}" destId="{94B455E8-C7FD-4B55-A02D-17D627E38F5C}" srcOrd="1" destOrd="0" presId="urn:microsoft.com/office/officeart/2005/8/layout/process3"/>
    <dgm:cxn modelId="{074E3D78-A2B3-4471-A9D7-D3B659586118}" type="presOf" srcId="{0EB9C4C3-998D-4963-8F89-153B64C355A9}" destId="{C55B2CA9-35D2-4525-B7F0-EEF16FAA0EDA}" srcOrd="0" destOrd="0" presId="urn:microsoft.com/office/officeart/2005/8/layout/process3"/>
    <dgm:cxn modelId="{03B1FC59-9F4B-40CC-9E55-F7229D6BFC95}" type="presOf" srcId="{0862C822-2DF0-4164-80AA-FCB70B54EF10}" destId="{C229A47C-ADCC-4674-9048-1B6EBA1C670D}" srcOrd="0" destOrd="0" presId="urn:microsoft.com/office/officeart/2005/8/layout/process3"/>
    <dgm:cxn modelId="{C382258D-D92B-410A-AAF2-73449128EDBB}" srcId="{64B3CE66-34A8-4858-A7AC-E071A085D61D}" destId="{4C5E22B1-95A6-4671-A408-EB3CF8D20594}" srcOrd="4" destOrd="0" parTransId="{00880217-ECC0-4371-BE15-CA5EFC188234}" sibTransId="{3C14BBBB-0FD8-420D-A847-08CB6EEE8D29}"/>
    <dgm:cxn modelId="{8C5E2C8E-224E-4A99-86E0-0E2B3E0694B2}" srcId="{0F69C40C-268A-467A-8CF5-AA28B15DA996}" destId="{1E90840A-34DA-4DE9-B6FC-40A7E63EF1F9}" srcOrd="0" destOrd="0" parTransId="{3B080BF6-0735-4F90-94DE-C9A95190351F}" sibTransId="{231FAA12-ECF4-4FDA-A920-562BBCFC33B0}"/>
    <dgm:cxn modelId="{51118A91-7E59-48C1-A184-65D087165A13}" type="presOf" srcId="{4C5E22B1-95A6-4671-A408-EB3CF8D20594}" destId="{7B79A54B-CB89-4E7D-AE81-B545FA96EF35}" srcOrd="1" destOrd="0" presId="urn:microsoft.com/office/officeart/2005/8/layout/process3"/>
    <dgm:cxn modelId="{CEB54197-A8DC-491C-96E6-63D188D8AC80}" srcId="{333F362B-431D-4264-8596-4F296198D6BD}" destId="{BD1543F4-0731-4410-A4BF-D35B8C9D7FCE}" srcOrd="2" destOrd="0" parTransId="{884D02DC-5BF5-4FBC-8316-ECE499904A93}" sibTransId="{DBB637C7-E575-449B-BF13-38EBECB9EBE7}"/>
    <dgm:cxn modelId="{EDB16699-26F2-4428-B6CA-4DC958DFCDFB}" type="presOf" srcId="{BA7A8C84-C832-4744-8422-6CB5244F86BF}" destId="{9BA61B4B-7AE0-466E-A52E-73A9F5EEFC70}" srcOrd="1" destOrd="0" presId="urn:microsoft.com/office/officeart/2005/8/layout/process3"/>
    <dgm:cxn modelId="{E3EC1DC7-7068-4DA0-9D27-15B504CDEC47}" srcId="{4C5E22B1-95A6-4671-A408-EB3CF8D20594}" destId="{42050AF1-2699-49B5-BE1E-CC10810B7DC7}" srcOrd="1" destOrd="0" parTransId="{5C6D157F-F8D8-4C81-B733-2530609046E9}" sibTransId="{F658F78A-B678-41AA-97A5-AD7BABB657CC}"/>
    <dgm:cxn modelId="{BD5061CD-B676-4A88-BB2E-0FBDDAEAB160}" type="presOf" srcId="{E44CF53E-4827-4D3E-B7A6-020705D16406}" destId="{BAAC7BC2-66EE-4189-AB61-1A01F8A2ABED}" srcOrd="0" destOrd="0" presId="urn:microsoft.com/office/officeart/2005/8/layout/process3"/>
    <dgm:cxn modelId="{15E703CE-6CB2-4ED7-B01D-9BCD693A40FF}" type="presOf" srcId="{A5172B6B-05D9-4A6C-B5BF-A4050FACA106}" destId="{922AF1F7-974A-4EE1-A881-40FCBF5087D7}" srcOrd="0" destOrd="0" presId="urn:microsoft.com/office/officeart/2005/8/layout/process3"/>
    <dgm:cxn modelId="{FA90E6D4-3BA6-4002-AF11-7A67C29BF695}" srcId="{0EB9C4C3-998D-4963-8F89-153B64C355A9}" destId="{A5172B6B-05D9-4A6C-B5BF-A4050FACA106}" srcOrd="0" destOrd="0" parTransId="{90A58749-170B-4B1A-8EE9-8EE982018F3D}" sibTransId="{203A038C-232A-4AC4-8A4C-CE4CF6737DF8}"/>
    <dgm:cxn modelId="{C124F4DF-99EB-4D02-B97C-604B2D28EA49}" type="presOf" srcId="{4C5E22B1-95A6-4671-A408-EB3CF8D20594}" destId="{5F20B74B-67AA-4D9F-9DF5-925CB64871CA}" srcOrd="0" destOrd="0" presId="urn:microsoft.com/office/officeart/2005/8/layout/process3"/>
    <dgm:cxn modelId="{C0404BE0-DB09-4FFC-B147-ED0D6F004A0F}" srcId="{333F362B-431D-4264-8596-4F296198D6BD}" destId="{AF9361E6-073D-424D-8796-595F32E972DD}" srcOrd="1" destOrd="0" parTransId="{635EF32E-0A6D-454C-BED7-73F2FC195731}" sibTransId="{F8238940-1816-4E94-A109-0199F1616EB7}"/>
    <dgm:cxn modelId="{73DCC0E1-87D9-4D03-8891-86C83124E02E}" type="presOf" srcId="{333F362B-431D-4264-8596-4F296198D6BD}" destId="{990D65D3-91CA-4328-8C58-B066ACFFD12B}" srcOrd="0" destOrd="0" presId="urn:microsoft.com/office/officeart/2005/8/layout/process3"/>
    <dgm:cxn modelId="{03BCECF5-964A-49B3-82CF-C67883537AC4}" type="presOf" srcId="{7909DE35-D588-43CF-8FEA-9808671D2B6F}" destId="{C6B76D92-98F3-4565-9313-0C167739724B}" srcOrd="0" destOrd="0" presId="urn:microsoft.com/office/officeart/2005/8/layout/process3"/>
    <dgm:cxn modelId="{DBA380FA-7F2C-4302-80F1-27B005CF07A4}" type="presOf" srcId="{A194FD92-1DD5-4E90-A0A1-633CE5756D68}" destId="{78FDAE6C-F106-44D2-A219-22D6777FF3A7}" srcOrd="1" destOrd="0" presId="urn:microsoft.com/office/officeart/2005/8/layout/process3"/>
    <dgm:cxn modelId="{20BC081D-B9B5-4F59-ADAE-53BB8C1A9DB8}" type="presParOf" srcId="{0F6158DE-4629-41B6-AEE4-BDA35CD105A5}" destId="{BE671A22-D44B-47F0-8F9B-F5E7701305CC}" srcOrd="0" destOrd="0" presId="urn:microsoft.com/office/officeart/2005/8/layout/process3"/>
    <dgm:cxn modelId="{B5923460-B517-432F-813B-ADB675C60B7D}" type="presParOf" srcId="{BE671A22-D44B-47F0-8F9B-F5E7701305CC}" destId="{6BF4FF45-F9D7-4E2C-9163-D70D4B6F4306}" srcOrd="0" destOrd="0" presId="urn:microsoft.com/office/officeart/2005/8/layout/process3"/>
    <dgm:cxn modelId="{21B47E66-8FC2-407D-87DA-78C9D4BA8AB6}" type="presParOf" srcId="{BE671A22-D44B-47F0-8F9B-F5E7701305CC}" destId="{1BFC7A6B-635F-4D64-8D74-FFDB70D2670D}" srcOrd="1" destOrd="0" presId="urn:microsoft.com/office/officeart/2005/8/layout/process3"/>
    <dgm:cxn modelId="{47E0C3AA-D37C-40ED-AB9F-C41CD44E229D}" type="presParOf" srcId="{BE671A22-D44B-47F0-8F9B-F5E7701305CC}" destId="{71104D4A-DD44-453D-AC1C-47A05871AC9D}" srcOrd="2" destOrd="0" presId="urn:microsoft.com/office/officeart/2005/8/layout/process3"/>
    <dgm:cxn modelId="{59DA1A81-C815-405D-82E6-E4EBED165160}" type="presParOf" srcId="{0F6158DE-4629-41B6-AEE4-BDA35CD105A5}" destId="{9D736393-A58E-4A85-AE8E-271C25D0569A}" srcOrd="1" destOrd="0" presId="urn:microsoft.com/office/officeart/2005/8/layout/process3"/>
    <dgm:cxn modelId="{C1566725-B220-4763-A89D-320BBEF89FDC}" type="presParOf" srcId="{9D736393-A58E-4A85-AE8E-271C25D0569A}" destId="{78FDAE6C-F106-44D2-A219-22D6777FF3A7}" srcOrd="0" destOrd="0" presId="urn:microsoft.com/office/officeart/2005/8/layout/process3"/>
    <dgm:cxn modelId="{823FAD2A-DD10-40C4-AC3A-42423B4F58AE}" type="presParOf" srcId="{0F6158DE-4629-41B6-AEE4-BDA35CD105A5}" destId="{CD00C4EE-2C4F-4DF0-9664-FE0AC8CE448C}" srcOrd="2" destOrd="0" presId="urn:microsoft.com/office/officeart/2005/8/layout/process3"/>
    <dgm:cxn modelId="{07566C1C-59EC-47BD-8650-6F15C21B45E9}" type="presParOf" srcId="{CD00C4EE-2C4F-4DF0-9664-FE0AC8CE448C}" destId="{21D4B603-E1F4-4380-8506-C02C07A0F22F}" srcOrd="0" destOrd="0" presId="urn:microsoft.com/office/officeart/2005/8/layout/process3"/>
    <dgm:cxn modelId="{CE068F31-7149-41EB-A7E0-591DF614231F}" type="presParOf" srcId="{CD00C4EE-2C4F-4DF0-9664-FE0AC8CE448C}" destId="{6EDC940C-3723-4DB9-8BC7-50C53C29A52E}" srcOrd="1" destOrd="0" presId="urn:microsoft.com/office/officeart/2005/8/layout/process3"/>
    <dgm:cxn modelId="{D4B9B965-CE47-4688-9FC0-F0618E8F9467}" type="presParOf" srcId="{CD00C4EE-2C4F-4DF0-9664-FE0AC8CE448C}" destId="{1481FA46-3EB9-43DB-B640-5F5B6EAD6C4E}" srcOrd="2" destOrd="0" presId="urn:microsoft.com/office/officeart/2005/8/layout/process3"/>
    <dgm:cxn modelId="{C77AB691-E807-474A-A996-22930E450CAF}" type="presParOf" srcId="{0F6158DE-4629-41B6-AEE4-BDA35CD105A5}" destId="{C229A47C-ADCC-4674-9048-1B6EBA1C670D}" srcOrd="3" destOrd="0" presId="urn:microsoft.com/office/officeart/2005/8/layout/process3"/>
    <dgm:cxn modelId="{7AE2A80D-35D0-42FC-9B04-A818A7BAA5F1}" type="presParOf" srcId="{C229A47C-ADCC-4674-9048-1B6EBA1C670D}" destId="{C7DFC7BA-1B31-4864-B9C2-F229278607CE}" srcOrd="0" destOrd="0" presId="urn:microsoft.com/office/officeart/2005/8/layout/process3"/>
    <dgm:cxn modelId="{91A23F03-94D9-47E2-A28C-7463CE3201C8}" type="presParOf" srcId="{0F6158DE-4629-41B6-AEE4-BDA35CD105A5}" destId="{7C312D20-665C-4C16-8A8A-19B519805BB3}" srcOrd="4" destOrd="0" presId="urn:microsoft.com/office/officeart/2005/8/layout/process3"/>
    <dgm:cxn modelId="{8F764E0C-EECF-41CB-9BD5-B18ADE8E7010}" type="presParOf" srcId="{7C312D20-665C-4C16-8A8A-19B519805BB3}" destId="{C55B2CA9-35D2-4525-B7F0-EEF16FAA0EDA}" srcOrd="0" destOrd="0" presId="urn:microsoft.com/office/officeart/2005/8/layout/process3"/>
    <dgm:cxn modelId="{D9DDB025-DC04-4E4D-862F-F2CC4C1ECFD3}" type="presParOf" srcId="{7C312D20-665C-4C16-8A8A-19B519805BB3}" destId="{25AD30C7-2E62-4A08-8AB2-10C57A4B9908}" srcOrd="1" destOrd="0" presId="urn:microsoft.com/office/officeart/2005/8/layout/process3"/>
    <dgm:cxn modelId="{BEB3C025-BC5A-4844-9F5E-7A48BD3E9080}" type="presParOf" srcId="{7C312D20-665C-4C16-8A8A-19B519805BB3}" destId="{922AF1F7-974A-4EE1-A881-40FCBF5087D7}" srcOrd="2" destOrd="0" presId="urn:microsoft.com/office/officeart/2005/8/layout/process3"/>
    <dgm:cxn modelId="{DBAE6671-0FAF-435B-A468-187172357B4A}" type="presParOf" srcId="{0F6158DE-4629-41B6-AEE4-BDA35CD105A5}" destId="{2E46BFEF-C837-4C0D-BAB3-9B64E817F6E6}" srcOrd="5" destOrd="0" presId="urn:microsoft.com/office/officeart/2005/8/layout/process3"/>
    <dgm:cxn modelId="{0C8EF804-DB56-4439-BA7D-423BA56C15FA}" type="presParOf" srcId="{2E46BFEF-C837-4C0D-BAB3-9B64E817F6E6}" destId="{94B455E8-C7FD-4B55-A02D-17D627E38F5C}" srcOrd="0" destOrd="0" presId="urn:microsoft.com/office/officeart/2005/8/layout/process3"/>
    <dgm:cxn modelId="{3FAC3C9D-33B2-4F34-AAFB-6A46508D9518}" type="presParOf" srcId="{0F6158DE-4629-41B6-AEE4-BDA35CD105A5}" destId="{C6CF65A1-7967-4345-BDF1-B1168E267652}" srcOrd="6" destOrd="0" presId="urn:microsoft.com/office/officeart/2005/8/layout/process3"/>
    <dgm:cxn modelId="{EBFA18BF-3CAE-4B84-B7AB-16E5A21041D4}" type="presParOf" srcId="{C6CF65A1-7967-4345-BDF1-B1168E267652}" destId="{990D65D3-91CA-4328-8C58-B066ACFFD12B}" srcOrd="0" destOrd="0" presId="urn:microsoft.com/office/officeart/2005/8/layout/process3"/>
    <dgm:cxn modelId="{3D706016-1861-461A-9D60-1C6E88B6C343}" type="presParOf" srcId="{C6CF65A1-7967-4345-BDF1-B1168E267652}" destId="{4B475679-DDEA-456F-8A6E-FEB7D5D25C58}" srcOrd="1" destOrd="0" presId="urn:microsoft.com/office/officeart/2005/8/layout/process3"/>
    <dgm:cxn modelId="{0AA0C2D6-C6D1-4C60-AA94-8FF31AA34C94}" type="presParOf" srcId="{C6CF65A1-7967-4345-BDF1-B1168E267652}" destId="{C6B76D92-98F3-4565-9313-0C167739724B}" srcOrd="2" destOrd="0" presId="urn:microsoft.com/office/officeart/2005/8/layout/process3"/>
    <dgm:cxn modelId="{957AD0F3-D823-4F49-976D-623A04877164}" type="presParOf" srcId="{0F6158DE-4629-41B6-AEE4-BDA35CD105A5}" destId="{74FF67E7-FE18-4695-90AD-4AC890A9A4FD}" srcOrd="7" destOrd="0" presId="urn:microsoft.com/office/officeart/2005/8/layout/process3"/>
    <dgm:cxn modelId="{72A0782C-9252-46AF-8E67-DC8C40409244}" type="presParOf" srcId="{74FF67E7-FE18-4695-90AD-4AC890A9A4FD}" destId="{9BA61B4B-7AE0-466E-A52E-73A9F5EEFC70}" srcOrd="0" destOrd="0" presId="urn:microsoft.com/office/officeart/2005/8/layout/process3"/>
    <dgm:cxn modelId="{4CC61D81-E4BD-493B-A779-83A6B8F55E69}" type="presParOf" srcId="{0F6158DE-4629-41B6-AEE4-BDA35CD105A5}" destId="{F4258614-A4ED-4790-972B-7DE52E6EB8E4}" srcOrd="8" destOrd="0" presId="urn:microsoft.com/office/officeart/2005/8/layout/process3"/>
    <dgm:cxn modelId="{0A269728-2B9C-46E5-A7D0-2C84A562E15A}" type="presParOf" srcId="{F4258614-A4ED-4790-972B-7DE52E6EB8E4}" destId="{5F20B74B-67AA-4D9F-9DF5-925CB64871CA}" srcOrd="0" destOrd="0" presId="urn:microsoft.com/office/officeart/2005/8/layout/process3"/>
    <dgm:cxn modelId="{E897A080-82E7-46C7-BACE-E2D307C37529}" type="presParOf" srcId="{F4258614-A4ED-4790-972B-7DE52E6EB8E4}" destId="{7B79A54B-CB89-4E7D-AE81-B545FA96EF35}" srcOrd="1" destOrd="0" presId="urn:microsoft.com/office/officeart/2005/8/layout/process3"/>
    <dgm:cxn modelId="{2D848D3D-FA45-4258-A7C3-22320487722E}" type="presParOf" srcId="{F4258614-A4ED-4790-972B-7DE52E6EB8E4}" destId="{BAAC7BC2-66EE-4189-AB61-1A01F8A2ABED}" srcOrd="2" destOrd="0" presId="urn:microsoft.com/office/officeart/2005/8/layout/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7A6B-635F-4D64-8D74-FFDB70D2670D}">
      <dsp:nvSpPr>
        <dsp:cNvPr id="0" name=""/>
        <dsp:cNvSpPr/>
      </dsp:nvSpPr>
      <dsp:spPr>
        <a:xfrm>
          <a:off x="660"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Waiting Room</a:t>
          </a:r>
        </a:p>
        <a:p>
          <a:pPr marL="0" lvl="0" indent="0" algn="l" defTabSz="533400">
            <a:lnSpc>
              <a:spcPct val="90000"/>
            </a:lnSpc>
            <a:spcBef>
              <a:spcPct val="0"/>
            </a:spcBef>
            <a:spcAft>
              <a:spcPct val="35000"/>
            </a:spcAft>
            <a:buNone/>
          </a:pPr>
          <a:r>
            <a:rPr lang="en-US" sz="1200" kern="1200" dirty="0"/>
            <a:t>Patient Check In</a:t>
          </a:r>
        </a:p>
      </dsp:txBody>
      <dsp:txXfrm>
        <a:off x="660" y="5618"/>
        <a:ext cx="1500297" cy="536489"/>
      </dsp:txXfrm>
    </dsp:sp>
    <dsp:sp modelId="{71104D4A-DD44-453D-AC1C-47A05871AC9D}">
      <dsp:nvSpPr>
        <dsp:cNvPr id="0" name=""/>
        <dsp:cNvSpPr/>
      </dsp:nvSpPr>
      <dsp:spPr>
        <a:xfrm>
          <a:off x="307950"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Front Desk Staff</a:t>
          </a:r>
        </a:p>
      </dsp:txBody>
      <dsp:txXfrm>
        <a:off x="341164" y="575321"/>
        <a:ext cx="1433869" cy="1067572"/>
      </dsp:txXfrm>
    </dsp:sp>
    <dsp:sp modelId="{9D736393-A58E-4A85-AE8E-271C25D0569A}">
      <dsp:nvSpPr>
        <dsp:cNvPr id="0" name=""/>
        <dsp:cNvSpPr/>
      </dsp:nvSpPr>
      <dsp:spPr>
        <a:xfrm>
          <a:off x="1728397"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728397" y="161803"/>
        <a:ext cx="370113" cy="224118"/>
      </dsp:txXfrm>
    </dsp:sp>
    <dsp:sp modelId="{6EDC940C-3723-4DB9-8BC7-50C53C29A52E}">
      <dsp:nvSpPr>
        <dsp:cNvPr id="0" name=""/>
        <dsp:cNvSpPr/>
      </dsp:nvSpPr>
      <dsp:spPr>
        <a:xfrm>
          <a:off x="2410717"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a:t>
          </a:r>
          <a:r>
            <a:rPr lang="en-US" sz="1000" b="1" kern="1200" dirty="0"/>
            <a:t> </a:t>
          </a:r>
          <a:r>
            <a:rPr lang="en-US" sz="1200" b="1" kern="1200" dirty="0"/>
            <a:t>Room</a:t>
          </a:r>
        </a:p>
        <a:p>
          <a:pPr marL="0" lvl="0" indent="0" algn="l" defTabSz="533400">
            <a:lnSpc>
              <a:spcPct val="90000"/>
            </a:lnSpc>
            <a:spcBef>
              <a:spcPct val="0"/>
            </a:spcBef>
            <a:spcAft>
              <a:spcPct val="35000"/>
            </a:spcAft>
            <a:buNone/>
          </a:pPr>
          <a:r>
            <a:rPr lang="en-US" sz="1200" kern="1200" dirty="0"/>
            <a:t>Patient Roomed</a:t>
          </a:r>
        </a:p>
      </dsp:txBody>
      <dsp:txXfrm>
        <a:off x="2410717" y="5618"/>
        <a:ext cx="1500297" cy="536489"/>
      </dsp:txXfrm>
    </dsp:sp>
    <dsp:sp modelId="{1481FA46-3EB9-43DB-B640-5F5B6EAD6C4E}">
      <dsp:nvSpPr>
        <dsp:cNvPr id="0" name=""/>
        <dsp:cNvSpPr/>
      </dsp:nvSpPr>
      <dsp:spPr>
        <a:xfrm>
          <a:off x="2718007"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 </a:t>
          </a:r>
        </a:p>
      </dsp:txBody>
      <dsp:txXfrm>
        <a:off x="2751221" y="575321"/>
        <a:ext cx="1433869" cy="1067572"/>
      </dsp:txXfrm>
    </dsp:sp>
    <dsp:sp modelId="{C229A47C-ADCC-4674-9048-1B6EBA1C670D}">
      <dsp:nvSpPr>
        <dsp:cNvPr id="0" name=""/>
        <dsp:cNvSpPr/>
      </dsp:nvSpPr>
      <dsp:spPr>
        <a:xfrm>
          <a:off x="4138454"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138454" y="161803"/>
        <a:ext cx="370113" cy="224118"/>
      </dsp:txXfrm>
    </dsp:sp>
    <dsp:sp modelId="{25AD30C7-2E62-4A08-8AB2-10C57A4B9908}">
      <dsp:nvSpPr>
        <dsp:cNvPr id="0" name=""/>
        <dsp:cNvSpPr/>
      </dsp:nvSpPr>
      <dsp:spPr>
        <a:xfrm>
          <a:off x="4820774"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Clinical Appointment</a:t>
          </a:r>
        </a:p>
      </dsp:txBody>
      <dsp:txXfrm>
        <a:off x="4820774" y="5618"/>
        <a:ext cx="1500297" cy="536489"/>
      </dsp:txXfrm>
    </dsp:sp>
    <dsp:sp modelId="{922AF1F7-974A-4EE1-A881-40FCBF5087D7}">
      <dsp:nvSpPr>
        <dsp:cNvPr id="0" name=""/>
        <dsp:cNvSpPr/>
      </dsp:nvSpPr>
      <dsp:spPr>
        <a:xfrm>
          <a:off x="5160567" y="521752"/>
          <a:ext cx="1485039"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a:t>
          </a:r>
        </a:p>
        <a:p>
          <a:pPr marL="114300" lvl="1" indent="-114300" algn="l" defTabSz="533400">
            <a:lnSpc>
              <a:spcPct val="90000"/>
            </a:lnSpc>
            <a:spcBef>
              <a:spcPct val="0"/>
            </a:spcBef>
            <a:spcAft>
              <a:spcPct val="15000"/>
            </a:spcAft>
            <a:buChar char="•"/>
          </a:pPr>
          <a:r>
            <a:rPr lang="en-US" sz="1200" kern="1200" dirty="0"/>
            <a:t>Warm handoff (dietitian, other?)</a:t>
          </a:r>
        </a:p>
      </dsp:txBody>
      <dsp:txXfrm>
        <a:off x="5193781" y="554966"/>
        <a:ext cx="1418611" cy="1067572"/>
      </dsp:txXfrm>
    </dsp:sp>
    <dsp:sp modelId="{2E46BFEF-C837-4C0D-BAB3-9B64E817F6E6}">
      <dsp:nvSpPr>
        <dsp:cNvPr id="0" name=""/>
        <dsp:cNvSpPr/>
      </dsp:nvSpPr>
      <dsp:spPr>
        <a:xfrm rot="31913">
          <a:off x="6546594" y="98374"/>
          <a:ext cx="478149"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546596" y="172560"/>
        <a:ext cx="366090" cy="224118"/>
      </dsp:txXfrm>
    </dsp:sp>
    <dsp:sp modelId="{4B475679-DDEA-456F-8A6E-FEB7D5D25C58}">
      <dsp:nvSpPr>
        <dsp:cNvPr id="0" name=""/>
        <dsp:cNvSpPr/>
      </dsp:nvSpPr>
      <dsp:spPr>
        <a:xfrm>
          <a:off x="7223201" y="27921"/>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Referrals during visit</a:t>
          </a:r>
        </a:p>
        <a:p>
          <a:pPr marL="0" lvl="0" indent="0" algn="l" defTabSz="533400">
            <a:lnSpc>
              <a:spcPct val="90000"/>
            </a:lnSpc>
            <a:spcBef>
              <a:spcPct val="0"/>
            </a:spcBef>
            <a:spcAft>
              <a:spcPct val="35000"/>
            </a:spcAft>
            <a:buNone/>
          </a:pPr>
          <a:endParaRPr lang="en-US" sz="1200" kern="1200" dirty="0"/>
        </a:p>
      </dsp:txBody>
      <dsp:txXfrm>
        <a:off x="7223201" y="27921"/>
        <a:ext cx="1500297" cy="536489"/>
      </dsp:txXfrm>
    </dsp:sp>
    <dsp:sp modelId="{C6B76D92-98F3-4565-9313-0C167739724B}">
      <dsp:nvSpPr>
        <dsp:cNvPr id="0" name=""/>
        <dsp:cNvSpPr/>
      </dsp:nvSpPr>
      <dsp:spPr>
        <a:xfrm>
          <a:off x="7252051" y="583716"/>
          <a:ext cx="1973371" cy="10447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 MA</a:t>
          </a:r>
        </a:p>
        <a:p>
          <a:pPr marL="114300" lvl="1" indent="-114300" algn="l" defTabSz="533400">
            <a:lnSpc>
              <a:spcPct val="90000"/>
            </a:lnSpc>
            <a:spcBef>
              <a:spcPct val="0"/>
            </a:spcBef>
            <a:spcAft>
              <a:spcPct val="15000"/>
            </a:spcAft>
            <a:buChar char="•"/>
          </a:pPr>
          <a:r>
            <a:rPr lang="en-US" sz="1200" kern="1200" dirty="0"/>
            <a:t>Behavioral Health Staff</a:t>
          </a:r>
        </a:p>
        <a:p>
          <a:pPr marL="114300" lvl="1" indent="-114300" algn="l" defTabSz="533400">
            <a:lnSpc>
              <a:spcPct val="90000"/>
            </a:lnSpc>
            <a:spcBef>
              <a:spcPct val="0"/>
            </a:spcBef>
            <a:spcAft>
              <a:spcPct val="15000"/>
            </a:spcAft>
            <a:buChar char="•"/>
          </a:pPr>
          <a:r>
            <a:rPr lang="en-US" sz="1200" kern="1200" dirty="0"/>
            <a:t>Social Work/Care Manager</a:t>
          </a:r>
        </a:p>
      </dsp:txBody>
      <dsp:txXfrm>
        <a:off x="7282652" y="614317"/>
        <a:ext cx="1912169" cy="983586"/>
      </dsp:txXfrm>
    </dsp:sp>
    <dsp:sp modelId="{74FF67E7-FE18-4695-90AD-4AC890A9A4FD}">
      <dsp:nvSpPr>
        <dsp:cNvPr id="0" name=""/>
        <dsp:cNvSpPr/>
      </dsp:nvSpPr>
      <dsp:spPr>
        <a:xfrm rot="21563734">
          <a:off x="9010056" y="95258"/>
          <a:ext cx="607570"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9010059" y="170555"/>
        <a:ext cx="495511" cy="224118"/>
      </dsp:txXfrm>
    </dsp:sp>
    <dsp:sp modelId="{7B79A54B-CB89-4E7D-AE81-B545FA96EF35}">
      <dsp:nvSpPr>
        <dsp:cNvPr id="0" name=""/>
        <dsp:cNvSpPr/>
      </dsp:nvSpPr>
      <dsp:spPr>
        <a:xfrm>
          <a:off x="9869795"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Post-Visit</a:t>
          </a:r>
        </a:p>
        <a:p>
          <a:pPr marL="0" lvl="0" indent="0" algn="l" defTabSz="533400">
            <a:lnSpc>
              <a:spcPct val="90000"/>
            </a:lnSpc>
            <a:spcBef>
              <a:spcPct val="0"/>
            </a:spcBef>
            <a:spcAft>
              <a:spcPct val="35000"/>
            </a:spcAft>
            <a:buNone/>
          </a:pPr>
          <a:endParaRPr lang="en-US" sz="1200" kern="1200" dirty="0"/>
        </a:p>
      </dsp:txBody>
      <dsp:txXfrm>
        <a:off x="9869795" y="0"/>
        <a:ext cx="1500297" cy="536489"/>
      </dsp:txXfrm>
    </dsp:sp>
    <dsp:sp modelId="{BAAC7BC2-66EE-4189-AB61-1A01F8A2ABED}">
      <dsp:nvSpPr>
        <dsp:cNvPr id="0" name=""/>
        <dsp:cNvSpPr/>
      </dsp:nvSpPr>
      <dsp:spPr>
        <a:xfrm>
          <a:off x="10177085"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a:t>
          </a:r>
        </a:p>
        <a:p>
          <a:pPr marL="114300" lvl="1" indent="-114300" algn="l" defTabSz="533400">
            <a:lnSpc>
              <a:spcPct val="90000"/>
            </a:lnSpc>
            <a:spcBef>
              <a:spcPct val="0"/>
            </a:spcBef>
            <a:spcAft>
              <a:spcPct val="15000"/>
            </a:spcAft>
            <a:buChar char="•"/>
          </a:pPr>
          <a:r>
            <a:rPr lang="en-US" sz="1200" kern="1200" dirty="0"/>
            <a:t>Behavioral Health Staff</a:t>
          </a:r>
        </a:p>
      </dsp:txBody>
      <dsp:txXfrm>
        <a:off x="10210299" y="575321"/>
        <a:ext cx="1433869" cy="10675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7A6B-635F-4D64-8D74-FFDB70D2670D}">
      <dsp:nvSpPr>
        <dsp:cNvPr id="0" name=""/>
        <dsp:cNvSpPr/>
      </dsp:nvSpPr>
      <dsp:spPr>
        <a:xfrm>
          <a:off x="660"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Waiting Room</a:t>
          </a:r>
        </a:p>
        <a:p>
          <a:pPr marL="0" lvl="0" indent="0" algn="l" defTabSz="533400">
            <a:lnSpc>
              <a:spcPct val="90000"/>
            </a:lnSpc>
            <a:spcBef>
              <a:spcPct val="0"/>
            </a:spcBef>
            <a:spcAft>
              <a:spcPct val="35000"/>
            </a:spcAft>
            <a:buNone/>
          </a:pPr>
          <a:r>
            <a:rPr lang="en-US" sz="1200" kern="1200" dirty="0"/>
            <a:t>Patient Check In</a:t>
          </a:r>
        </a:p>
      </dsp:txBody>
      <dsp:txXfrm>
        <a:off x="660" y="5618"/>
        <a:ext cx="1500297" cy="536489"/>
      </dsp:txXfrm>
    </dsp:sp>
    <dsp:sp modelId="{71104D4A-DD44-453D-AC1C-47A05871AC9D}">
      <dsp:nvSpPr>
        <dsp:cNvPr id="0" name=""/>
        <dsp:cNvSpPr/>
      </dsp:nvSpPr>
      <dsp:spPr>
        <a:xfrm>
          <a:off x="307950"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Front Desk Staff</a:t>
          </a:r>
        </a:p>
      </dsp:txBody>
      <dsp:txXfrm>
        <a:off x="341164" y="575321"/>
        <a:ext cx="1433869" cy="1067572"/>
      </dsp:txXfrm>
    </dsp:sp>
    <dsp:sp modelId="{9D736393-A58E-4A85-AE8E-271C25D0569A}">
      <dsp:nvSpPr>
        <dsp:cNvPr id="0" name=""/>
        <dsp:cNvSpPr/>
      </dsp:nvSpPr>
      <dsp:spPr>
        <a:xfrm>
          <a:off x="1728397"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728397" y="161803"/>
        <a:ext cx="370113" cy="224118"/>
      </dsp:txXfrm>
    </dsp:sp>
    <dsp:sp modelId="{6EDC940C-3723-4DB9-8BC7-50C53C29A52E}">
      <dsp:nvSpPr>
        <dsp:cNvPr id="0" name=""/>
        <dsp:cNvSpPr/>
      </dsp:nvSpPr>
      <dsp:spPr>
        <a:xfrm>
          <a:off x="2410717"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a:t>
          </a:r>
          <a:r>
            <a:rPr lang="en-US" sz="1000" b="1" kern="1200" dirty="0"/>
            <a:t> </a:t>
          </a:r>
          <a:r>
            <a:rPr lang="en-US" sz="1200" b="1" kern="1200" dirty="0"/>
            <a:t>Room</a:t>
          </a:r>
        </a:p>
        <a:p>
          <a:pPr marL="0" lvl="0" indent="0" algn="l" defTabSz="533400">
            <a:lnSpc>
              <a:spcPct val="90000"/>
            </a:lnSpc>
            <a:spcBef>
              <a:spcPct val="0"/>
            </a:spcBef>
            <a:spcAft>
              <a:spcPct val="35000"/>
            </a:spcAft>
            <a:buNone/>
          </a:pPr>
          <a:r>
            <a:rPr lang="en-US" sz="1200" kern="1200" dirty="0"/>
            <a:t>Patient Roomed</a:t>
          </a:r>
        </a:p>
      </dsp:txBody>
      <dsp:txXfrm>
        <a:off x="2410717" y="5618"/>
        <a:ext cx="1500297" cy="536489"/>
      </dsp:txXfrm>
    </dsp:sp>
    <dsp:sp modelId="{1481FA46-3EB9-43DB-B640-5F5B6EAD6C4E}">
      <dsp:nvSpPr>
        <dsp:cNvPr id="0" name=""/>
        <dsp:cNvSpPr/>
      </dsp:nvSpPr>
      <dsp:spPr>
        <a:xfrm>
          <a:off x="2718007"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 </a:t>
          </a:r>
        </a:p>
      </dsp:txBody>
      <dsp:txXfrm>
        <a:off x="2751221" y="575321"/>
        <a:ext cx="1433869" cy="1067572"/>
      </dsp:txXfrm>
    </dsp:sp>
    <dsp:sp modelId="{C229A47C-ADCC-4674-9048-1B6EBA1C670D}">
      <dsp:nvSpPr>
        <dsp:cNvPr id="0" name=""/>
        <dsp:cNvSpPr/>
      </dsp:nvSpPr>
      <dsp:spPr>
        <a:xfrm>
          <a:off x="4138454"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138454" y="161803"/>
        <a:ext cx="370113" cy="224118"/>
      </dsp:txXfrm>
    </dsp:sp>
    <dsp:sp modelId="{25AD30C7-2E62-4A08-8AB2-10C57A4B9908}">
      <dsp:nvSpPr>
        <dsp:cNvPr id="0" name=""/>
        <dsp:cNvSpPr/>
      </dsp:nvSpPr>
      <dsp:spPr>
        <a:xfrm>
          <a:off x="4820774"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Clinical Appointment</a:t>
          </a:r>
        </a:p>
      </dsp:txBody>
      <dsp:txXfrm>
        <a:off x="4820774" y="5618"/>
        <a:ext cx="1500297" cy="536489"/>
      </dsp:txXfrm>
    </dsp:sp>
    <dsp:sp modelId="{922AF1F7-974A-4EE1-A881-40FCBF5087D7}">
      <dsp:nvSpPr>
        <dsp:cNvPr id="0" name=""/>
        <dsp:cNvSpPr/>
      </dsp:nvSpPr>
      <dsp:spPr>
        <a:xfrm>
          <a:off x="5160567" y="521752"/>
          <a:ext cx="1485039"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a:t>
          </a:r>
        </a:p>
        <a:p>
          <a:pPr marL="114300" lvl="1" indent="-114300" algn="l" defTabSz="533400">
            <a:lnSpc>
              <a:spcPct val="90000"/>
            </a:lnSpc>
            <a:spcBef>
              <a:spcPct val="0"/>
            </a:spcBef>
            <a:spcAft>
              <a:spcPct val="15000"/>
            </a:spcAft>
            <a:buChar char="•"/>
          </a:pPr>
          <a:r>
            <a:rPr lang="en-US" sz="1200" kern="1200" dirty="0"/>
            <a:t>Warm handoff (dietitian, other?)</a:t>
          </a:r>
        </a:p>
      </dsp:txBody>
      <dsp:txXfrm>
        <a:off x="5193781" y="554966"/>
        <a:ext cx="1418611" cy="1067572"/>
      </dsp:txXfrm>
    </dsp:sp>
    <dsp:sp modelId="{2E46BFEF-C837-4C0D-BAB3-9B64E817F6E6}">
      <dsp:nvSpPr>
        <dsp:cNvPr id="0" name=""/>
        <dsp:cNvSpPr/>
      </dsp:nvSpPr>
      <dsp:spPr>
        <a:xfrm rot="31913">
          <a:off x="6546594" y="98374"/>
          <a:ext cx="478149"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546596" y="172560"/>
        <a:ext cx="366090" cy="224118"/>
      </dsp:txXfrm>
    </dsp:sp>
    <dsp:sp modelId="{4B475679-DDEA-456F-8A6E-FEB7D5D25C58}">
      <dsp:nvSpPr>
        <dsp:cNvPr id="0" name=""/>
        <dsp:cNvSpPr/>
      </dsp:nvSpPr>
      <dsp:spPr>
        <a:xfrm>
          <a:off x="7223201" y="27921"/>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Referrals during visit</a:t>
          </a:r>
        </a:p>
        <a:p>
          <a:pPr marL="0" lvl="0" indent="0" algn="l" defTabSz="533400">
            <a:lnSpc>
              <a:spcPct val="90000"/>
            </a:lnSpc>
            <a:spcBef>
              <a:spcPct val="0"/>
            </a:spcBef>
            <a:spcAft>
              <a:spcPct val="35000"/>
            </a:spcAft>
            <a:buNone/>
          </a:pPr>
          <a:endParaRPr lang="en-US" sz="1200" kern="1200" dirty="0"/>
        </a:p>
      </dsp:txBody>
      <dsp:txXfrm>
        <a:off x="7223201" y="27921"/>
        <a:ext cx="1500297" cy="536489"/>
      </dsp:txXfrm>
    </dsp:sp>
    <dsp:sp modelId="{C6B76D92-98F3-4565-9313-0C167739724B}">
      <dsp:nvSpPr>
        <dsp:cNvPr id="0" name=""/>
        <dsp:cNvSpPr/>
      </dsp:nvSpPr>
      <dsp:spPr>
        <a:xfrm>
          <a:off x="7252051" y="583716"/>
          <a:ext cx="1973371" cy="10447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 MA</a:t>
          </a:r>
        </a:p>
        <a:p>
          <a:pPr marL="114300" lvl="1" indent="-114300" algn="l" defTabSz="533400">
            <a:lnSpc>
              <a:spcPct val="90000"/>
            </a:lnSpc>
            <a:spcBef>
              <a:spcPct val="0"/>
            </a:spcBef>
            <a:spcAft>
              <a:spcPct val="15000"/>
            </a:spcAft>
            <a:buChar char="•"/>
          </a:pPr>
          <a:r>
            <a:rPr lang="en-US" sz="1200" kern="1200" dirty="0"/>
            <a:t>Behavioral Health Staff</a:t>
          </a:r>
        </a:p>
        <a:p>
          <a:pPr marL="114300" lvl="1" indent="-114300" algn="l" defTabSz="533400">
            <a:lnSpc>
              <a:spcPct val="90000"/>
            </a:lnSpc>
            <a:spcBef>
              <a:spcPct val="0"/>
            </a:spcBef>
            <a:spcAft>
              <a:spcPct val="15000"/>
            </a:spcAft>
            <a:buChar char="•"/>
          </a:pPr>
          <a:r>
            <a:rPr lang="en-US" sz="1200" kern="1200" dirty="0"/>
            <a:t>Social Work/Care Manager</a:t>
          </a:r>
        </a:p>
      </dsp:txBody>
      <dsp:txXfrm>
        <a:off x="7282652" y="614317"/>
        <a:ext cx="1912169" cy="983586"/>
      </dsp:txXfrm>
    </dsp:sp>
    <dsp:sp modelId="{74FF67E7-FE18-4695-90AD-4AC890A9A4FD}">
      <dsp:nvSpPr>
        <dsp:cNvPr id="0" name=""/>
        <dsp:cNvSpPr/>
      </dsp:nvSpPr>
      <dsp:spPr>
        <a:xfrm rot="21563734">
          <a:off x="9010056" y="95258"/>
          <a:ext cx="607570"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9010059" y="170555"/>
        <a:ext cx="495511" cy="224118"/>
      </dsp:txXfrm>
    </dsp:sp>
    <dsp:sp modelId="{7B79A54B-CB89-4E7D-AE81-B545FA96EF35}">
      <dsp:nvSpPr>
        <dsp:cNvPr id="0" name=""/>
        <dsp:cNvSpPr/>
      </dsp:nvSpPr>
      <dsp:spPr>
        <a:xfrm>
          <a:off x="9869795"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Post-Visit</a:t>
          </a:r>
        </a:p>
        <a:p>
          <a:pPr marL="0" lvl="0" indent="0" algn="l" defTabSz="533400">
            <a:lnSpc>
              <a:spcPct val="90000"/>
            </a:lnSpc>
            <a:spcBef>
              <a:spcPct val="0"/>
            </a:spcBef>
            <a:spcAft>
              <a:spcPct val="35000"/>
            </a:spcAft>
            <a:buNone/>
          </a:pPr>
          <a:endParaRPr lang="en-US" sz="1200" kern="1200" dirty="0"/>
        </a:p>
      </dsp:txBody>
      <dsp:txXfrm>
        <a:off x="9869795" y="0"/>
        <a:ext cx="1500297" cy="536489"/>
      </dsp:txXfrm>
    </dsp:sp>
    <dsp:sp modelId="{BAAC7BC2-66EE-4189-AB61-1A01F8A2ABED}">
      <dsp:nvSpPr>
        <dsp:cNvPr id="0" name=""/>
        <dsp:cNvSpPr/>
      </dsp:nvSpPr>
      <dsp:spPr>
        <a:xfrm>
          <a:off x="10177085"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a:t>
          </a:r>
        </a:p>
        <a:p>
          <a:pPr marL="114300" lvl="1" indent="-114300" algn="l" defTabSz="533400">
            <a:lnSpc>
              <a:spcPct val="90000"/>
            </a:lnSpc>
            <a:spcBef>
              <a:spcPct val="0"/>
            </a:spcBef>
            <a:spcAft>
              <a:spcPct val="15000"/>
            </a:spcAft>
            <a:buChar char="•"/>
          </a:pPr>
          <a:r>
            <a:rPr lang="en-US" sz="1200" kern="1200" dirty="0"/>
            <a:t>Behavioral Health Staff</a:t>
          </a:r>
        </a:p>
      </dsp:txBody>
      <dsp:txXfrm>
        <a:off x="10210299" y="575321"/>
        <a:ext cx="1433869" cy="10675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7A6B-635F-4D64-8D74-FFDB70D2670D}">
      <dsp:nvSpPr>
        <dsp:cNvPr id="0" name=""/>
        <dsp:cNvSpPr/>
      </dsp:nvSpPr>
      <dsp:spPr>
        <a:xfrm>
          <a:off x="660"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Waiting Room</a:t>
          </a:r>
        </a:p>
        <a:p>
          <a:pPr marL="0" lvl="0" indent="0" algn="l" defTabSz="533400">
            <a:lnSpc>
              <a:spcPct val="90000"/>
            </a:lnSpc>
            <a:spcBef>
              <a:spcPct val="0"/>
            </a:spcBef>
            <a:spcAft>
              <a:spcPct val="35000"/>
            </a:spcAft>
            <a:buNone/>
          </a:pPr>
          <a:r>
            <a:rPr lang="en-US" sz="1200" kern="1200" dirty="0"/>
            <a:t>Patient Check In</a:t>
          </a:r>
        </a:p>
      </dsp:txBody>
      <dsp:txXfrm>
        <a:off x="660" y="5618"/>
        <a:ext cx="1500297" cy="536489"/>
      </dsp:txXfrm>
    </dsp:sp>
    <dsp:sp modelId="{71104D4A-DD44-453D-AC1C-47A05871AC9D}">
      <dsp:nvSpPr>
        <dsp:cNvPr id="0" name=""/>
        <dsp:cNvSpPr/>
      </dsp:nvSpPr>
      <dsp:spPr>
        <a:xfrm>
          <a:off x="307950"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Front Desk Staff</a:t>
          </a:r>
        </a:p>
      </dsp:txBody>
      <dsp:txXfrm>
        <a:off x="341164" y="575321"/>
        <a:ext cx="1433869" cy="1067572"/>
      </dsp:txXfrm>
    </dsp:sp>
    <dsp:sp modelId="{9D736393-A58E-4A85-AE8E-271C25D0569A}">
      <dsp:nvSpPr>
        <dsp:cNvPr id="0" name=""/>
        <dsp:cNvSpPr/>
      </dsp:nvSpPr>
      <dsp:spPr>
        <a:xfrm>
          <a:off x="1728397"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728397" y="161803"/>
        <a:ext cx="370113" cy="224118"/>
      </dsp:txXfrm>
    </dsp:sp>
    <dsp:sp modelId="{6EDC940C-3723-4DB9-8BC7-50C53C29A52E}">
      <dsp:nvSpPr>
        <dsp:cNvPr id="0" name=""/>
        <dsp:cNvSpPr/>
      </dsp:nvSpPr>
      <dsp:spPr>
        <a:xfrm>
          <a:off x="2410717"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Patient Roomed</a:t>
          </a:r>
        </a:p>
      </dsp:txBody>
      <dsp:txXfrm>
        <a:off x="2410717" y="5618"/>
        <a:ext cx="1500297" cy="536489"/>
      </dsp:txXfrm>
    </dsp:sp>
    <dsp:sp modelId="{1481FA46-3EB9-43DB-B640-5F5B6EAD6C4E}">
      <dsp:nvSpPr>
        <dsp:cNvPr id="0" name=""/>
        <dsp:cNvSpPr/>
      </dsp:nvSpPr>
      <dsp:spPr>
        <a:xfrm>
          <a:off x="2718007"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 </a:t>
          </a:r>
        </a:p>
      </dsp:txBody>
      <dsp:txXfrm>
        <a:off x="2751221" y="575321"/>
        <a:ext cx="1433869" cy="1067572"/>
      </dsp:txXfrm>
    </dsp:sp>
    <dsp:sp modelId="{C229A47C-ADCC-4674-9048-1B6EBA1C670D}">
      <dsp:nvSpPr>
        <dsp:cNvPr id="0" name=""/>
        <dsp:cNvSpPr/>
      </dsp:nvSpPr>
      <dsp:spPr>
        <a:xfrm>
          <a:off x="4138454"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138454" y="161803"/>
        <a:ext cx="370113" cy="224118"/>
      </dsp:txXfrm>
    </dsp:sp>
    <dsp:sp modelId="{25AD30C7-2E62-4A08-8AB2-10C57A4B9908}">
      <dsp:nvSpPr>
        <dsp:cNvPr id="0" name=""/>
        <dsp:cNvSpPr/>
      </dsp:nvSpPr>
      <dsp:spPr>
        <a:xfrm>
          <a:off x="4820774"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Clinical Appointment</a:t>
          </a:r>
        </a:p>
      </dsp:txBody>
      <dsp:txXfrm>
        <a:off x="4820774" y="5618"/>
        <a:ext cx="1500297" cy="536489"/>
      </dsp:txXfrm>
    </dsp:sp>
    <dsp:sp modelId="{922AF1F7-974A-4EE1-A881-40FCBF5087D7}">
      <dsp:nvSpPr>
        <dsp:cNvPr id="0" name=""/>
        <dsp:cNvSpPr/>
      </dsp:nvSpPr>
      <dsp:spPr>
        <a:xfrm>
          <a:off x="5160567" y="521752"/>
          <a:ext cx="1485039"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a:t>
          </a:r>
        </a:p>
        <a:p>
          <a:pPr marL="114300" lvl="1" indent="-114300" algn="l" defTabSz="533400">
            <a:lnSpc>
              <a:spcPct val="90000"/>
            </a:lnSpc>
            <a:spcBef>
              <a:spcPct val="0"/>
            </a:spcBef>
            <a:spcAft>
              <a:spcPct val="15000"/>
            </a:spcAft>
            <a:buChar char="•"/>
          </a:pPr>
          <a:r>
            <a:rPr lang="en-US" sz="1200" kern="1200" dirty="0"/>
            <a:t>Warm handoff (dietitian, other?)</a:t>
          </a:r>
        </a:p>
      </dsp:txBody>
      <dsp:txXfrm>
        <a:off x="5193781" y="554966"/>
        <a:ext cx="1418611" cy="1067572"/>
      </dsp:txXfrm>
    </dsp:sp>
    <dsp:sp modelId="{2E46BFEF-C837-4C0D-BAB3-9B64E817F6E6}">
      <dsp:nvSpPr>
        <dsp:cNvPr id="0" name=""/>
        <dsp:cNvSpPr/>
      </dsp:nvSpPr>
      <dsp:spPr>
        <a:xfrm rot="31913">
          <a:off x="6546594" y="98374"/>
          <a:ext cx="478149"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546596" y="172560"/>
        <a:ext cx="366090" cy="224118"/>
      </dsp:txXfrm>
    </dsp:sp>
    <dsp:sp modelId="{4B475679-DDEA-456F-8A6E-FEB7D5D25C58}">
      <dsp:nvSpPr>
        <dsp:cNvPr id="0" name=""/>
        <dsp:cNvSpPr/>
      </dsp:nvSpPr>
      <dsp:spPr>
        <a:xfrm>
          <a:off x="7223201" y="27921"/>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Referrals during visit</a:t>
          </a:r>
        </a:p>
        <a:p>
          <a:pPr marL="0" lvl="0" indent="0" algn="l" defTabSz="533400">
            <a:lnSpc>
              <a:spcPct val="90000"/>
            </a:lnSpc>
            <a:spcBef>
              <a:spcPct val="0"/>
            </a:spcBef>
            <a:spcAft>
              <a:spcPct val="35000"/>
            </a:spcAft>
            <a:buNone/>
          </a:pPr>
          <a:endParaRPr lang="en-US" sz="1200" kern="1200" dirty="0"/>
        </a:p>
      </dsp:txBody>
      <dsp:txXfrm>
        <a:off x="7223201" y="27921"/>
        <a:ext cx="1500297" cy="536489"/>
      </dsp:txXfrm>
    </dsp:sp>
    <dsp:sp modelId="{C6B76D92-98F3-4565-9313-0C167739724B}">
      <dsp:nvSpPr>
        <dsp:cNvPr id="0" name=""/>
        <dsp:cNvSpPr/>
      </dsp:nvSpPr>
      <dsp:spPr>
        <a:xfrm>
          <a:off x="7252051" y="583716"/>
          <a:ext cx="1973371" cy="10447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 MA</a:t>
          </a:r>
        </a:p>
        <a:p>
          <a:pPr marL="114300" lvl="1" indent="-114300" algn="l" defTabSz="533400">
            <a:lnSpc>
              <a:spcPct val="90000"/>
            </a:lnSpc>
            <a:spcBef>
              <a:spcPct val="0"/>
            </a:spcBef>
            <a:spcAft>
              <a:spcPct val="15000"/>
            </a:spcAft>
            <a:buChar char="•"/>
          </a:pPr>
          <a:r>
            <a:rPr lang="en-US" sz="1200" kern="1200" dirty="0"/>
            <a:t>Behavioral Health Staff</a:t>
          </a:r>
        </a:p>
        <a:p>
          <a:pPr marL="114300" lvl="1" indent="-114300" algn="l" defTabSz="533400">
            <a:lnSpc>
              <a:spcPct val="90000"/>
            </a:lnSpc>
            <a:spcBef>
              <a:spcPct val="0"/>
            </a:spcBef>
            <a:spcAft>
              <a:spcPct val="15000"/>
            </a:spcAft>
            <a:buChar char="•"/>
          </a:pPr>
          <a:r>
            <a:rPr lang="en-US" sz="1200" kern="1200" dirty="0"/>
            <a:t>Social Work/Care Manager</a:t>
          </a:r>
        </a:p>
      </dsp:txBody>
      <dsp:txXfrm>
        <a:off x="7282652" y="614317"/>
        <a:ext cx="1912169" cy="983586"/>
      </dsp:txXfrm>
    </dsp:sp>
    <dsp:sp modelId="{74FF67E7-FE18-4695-90AD-4AC890A9A4FD}">
      <dsp:nvSpPr>
        <dsp:cNvPr id="0" name=""/>
        <dsp:cNvSpPr/>
      </dsp:nvSpPr>
      <dsp:spPr>
        <a:xfrm rot="21563734">
          <a:off x="9010056" y="95258"/>
          <a:ext cx="607570"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9010059" y="170555"/>
        <a:ext cx="495511" cy="224118"/>
      </dsp:txXfrm>
    </dsp:sp>
    <dsp:sp modelId="{7B79A54B-CB89-4E7D-AE81-B545FA96EF35}">
      <dsp:nvSpPr>
        <dsp:cNvPr id="0" name=""/>
        <dsp:cNvSpPr/>
      </dsp:nvSpPr>
      <dsp:spPr>
        <a:xfrm>
          <a:off x="9869795"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Post-Visit</a:t>
          </a:r>
        </a:p>
        <a:p>
          <a:pPr marL="0" lvl="0" indent="0" algn="l" defTabSz="533400">
            <a:lnSpc>
              <a:spcPct val="90000"/>
            </a:lnSpc>
            <a:spcBef>
              <a:spcPct val="0"/>
            </a:spcBef>
            <a:spcAft>
              <a:spcPct val="35000"/>
            </a:spcAft>
            <a:buNone/>
          </a:pPr>
          <a:endParaRPr lang="en-US" sz="1200" kern="1200" dirty="0"/>
        </a:p>
      </dsp:txBody>
      <dsp:txXfrm>
        <a:off x="9869795" y="0"/>
        <a:ext cx="1500297" cy="536489"/>
      </dsp:txXfrm>
    </dsp:sp>
    <dsp:sp modelId="{BAAC7BC2-66EE-4189-AB61-1A01F8A2ABED}">
      <dsp:nvSpPr>
        <dsp:cNvPr id="0" name=""/>
        <dsp:cNvSpPr/>
      </dsp:nvSpPr>
      <dsp:spPr>
        <a:xfrm>
          <a:off x="10177085"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a:t>
          </a:r>
        </a:p>
        <a:p>
          <a:pPr marL="114300" lvl="1" indent="-114300" algn="l" defTabSz="533400">
            <a:lnSpc>
              <a:spcPct val="90000"/>
            </a:lnSpc>
            <a:spcBef>
              <a:spcPct val="0"/>
            </a:spcBef>
            <a:spcAft>
              <a:spcPct val="15000"/>
            </a:spcAft>
            <a:buChar char="•"/>
          </a:pPr>
          <a:r>
            <a:rPr lang="en-US" sz="1200" kern="1200" dirty="0"/>
            <a:t>Behavioral Health Staff</a:t>
          </a:r>
        </a:p>
      </dsp:txBody>
      <dsp:txXfrm>
        <a:off x="10210299" y="575321"/>
        <a:ext cx="1433869" cy="10675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16CC2-B6B3-4004-8792-D132FEC859FF}" type="datetimeFigureOut">
              <a:rPr lang="en-US" smtClean="0"/>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DEFE5-3826-4F6B-8146-B3683BA9C16C}" type="slidenum">
              <a:rPr lang="en-US" smtClean="0"/>
              <a:t>‹#›</a:t>
            </a:fld>
            <a:endParaRPr lang="en-US"/>
          </a:p>
        </p:txBody>
      </p:sp>
    </p:spTree>
    <p:extLst>
      <p:ext uri="{BB962C8B-B14F-4D97-AF65-F5344CB8AC3E}">
        <p14:creationId xmlns:p14="http://schemas.microsoft.com/office/powerpoint/2010/main" val="22777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recording the workshop for future reference. Do ask the participants for permission to record regardless of the type of recording method you are using.</a:t>
            </a:r>
          </a:p>
        </p:txBody>
      </p:sp>
      <p:sp>
        <p:nvSpPr>
          <p:cNvPr id="4" name="Slide Number Placeholder 3"/>
          <p:cNvSpPr>
            <a:spLocks noGrp="1"/>
          </p:cNvSpPr>
          <p:nvPr>
            <p:ph type="sldNum" sz="quarter" idx="5"/>
          </p:nvPr>
        </p:nvSpPr>
        <p:spPr/>
        <p:txBody>
          <a:bodyPr/>
          <a:lstStyle/>
          <a:p>
            <a:fld id="{DBDDEFE5-3826-4F6B-8146-B3683BA9C16C}" type="slidenum">
              <a:rPr lang="en-US" smtClean="0"/>
              <a:t>2</a:t>
            </a:fld>
            <a:endParaRPr lang="en-US"/>
          </a:p>
        </p:txBody>
      </p:sp>
    </p:spTree>
    <p:extLst>
      <p:ext uri="{BB962C8B-B14F-4D97-AF65-F5344CB8AC3E}">
        <p14:creationId xmlns:p14="http://schemas.microsoft.com/office/powerpoint/2010/main" val="772022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summaries from the patient co-creation workshop 1. It is important to remind your participants of what was discussed and that the research team is listening and considering their input.</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11</a:t>
            </a:fld>
            <a:endParaRPr lang="en-US"/>
          </a:p>
        </p:txBody>
      </p:sp>
    </p:spTree>
    <p:extLst>
      <p:ext uri="{BB962C8B-B14F-4D97-AF65-F5344CB8AC3E}">
        <p14:creationId xmlns:p14="http://schemas.microsoft.com/office/powerpoint/2010/main" val="1105377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12</a:t>
            </a:fld>
            <a:endParaRPr lang="en-US"/>
          </a:p>
        </p:txBody>
      </p:sp>
    </p:spTree>
    <p:extLst>
      <p:ext uri="{BB962C8B-B14F-4D97-AF65-F5344CB8AC3E}">
        <p14:creationId xmlns:p14="http://schemas.microsoft.com/office/powerpoint/2010/main" val="2768515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purpose of workshop 2 was to do a brainwriting exercise on sustainment.</a:t>
            </a:r>
          </a:p>
        </p:txBody>
      </p:sp>
      <p:sp>
        <p:nvSpPr>
          <p:cNvPr id="4" name="Slide Number Placeholder 3"/>
          <p:cNvSpPr>
            <a:spLocks noGrp="1"/>
          </p:cNvSpPr>
          <p:nvPr>
            <p:ph type="sldNum" sz="quarter" idx="5"/>
          </p:nvPr>
        </p:nvSpPr>
        <p:spPr/>
        <p:txBody>
          <a:bodyPr/>
          <a:lstStyle/>
          <a:p>
            <a:fld id="{DBDDEFE5-3826-4F6B-8146-B3683BA9C16C}" type="slidenum">
              <a:rPr lang="en-US" smtClean="0"/>
              <a:t>13</a:t>
            </a:fld>
            <a:endParaRPr lang="en-US"/>
          </a:p>
        </p:txBody>
      </p:sp>
    </p:spTree>
    <p:extLst>
      <p:ext uri="{BB962C8B-B14F-4D97-AF65-F5344CB8AC3E}">
        <p14:creationId xmlns:p14="http://schemas.microsoft.com/office/powerpoint/2010/main" val="296845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needed definitions to your patient and community advisors to help orient the group to the concepts.</a:t>
            </a:r>
          </a:p>
        </p:txBody>
      </p:sp>
      <p:sp>
        <p:nvSpPr>
          <p:cNvPr id="4" name="Slide Number Placeholder 3"/>
          <p:cNvSpPr>
            <a:spLocks noGrp="1"/>
          </p:cNvSpPr>
          <p:nvPr>
            <p:ph type="sldNum" sz="quarter" idx="5"/>
          </p:nvPr>
        </p:nvSpPr>
        <p:spPr/>
        <p:txBody>
          <a:bodyPr/>
          <a:lstStyle/>
          <a:p>
            <a:fld id="{DBDDEFE5-3826-4F6B-8146-B3683BA9C16C}" type="slidenum">
              <a:rPr lang="en-US" smtClean="0"/>
              <a:t>14</a:t>
            </a:fld>
            <a:endParaRPr lang="en-US"/>
          </a:p>
        </p:txBody>
      </p:sp>
    </p:spTree>
    <p:extLst>
      <p:ext uri="{BB962C8B-B14F-4D97-AF65-F5344CB8AC3E}">
        <p14:creationId xmlns:p14="http://schemas.microsoft.com/office/powerpoint/2010/main" val="4012094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a brainwriting exercise for the success and failure of the intervention.</a:t>
            </a:r>
          </a:p>
        </p:txBody>
      </p:sp>
      <p:sp>
        <p:nvSpPr>
          <p:cNvPr id="4" name="Slide Number Placeholder 3"/>
          <p:cNvSpPr>
            <a:spLocks noGrp="1"/>
          </p:cNvSpPr>
          <p:nvPr>
            <p:ph type="sldNum" sz="quarter" idx="5"/>
          </p:nvPr>
        </p:nvSpPr>
        <p:spPr/>
        <p:txBody>
          <a:bodyPr/>
          <a:lstStyle/>
          <a:p>
            <a:fld id="{DBDDEFE5-3826-4F6B-8146-B3683BA9C16C}" type="slidenum">
              <a:rPr lang="en-US" smtClean="0"/>
              <a:t>15</a:t>
            </a:fld>
            <a:endParaRPr lang="en-US"/>
          </a:p>
        </p:txBody>
      </p:sp>
    </p:spTree>
    <p:extLst>
      <p:ext uri="{BB962C8B-B14F-4D97-AF65-F5344CB8AC3E}">
        <p14:creationId xmlns:p14="http://schemas.microsoft.com/office/powerpoint/2010/main" val="107552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16</a:t>
            </a:fld>
            <a:endParaRPr lang="en-US"/>
          </a:p>
        </p:txBody>
      </p:sp>
    </p:spTree>
    <p:extLst>
      <p:ext uri="{BB962C8B-B14F-4D97-AF65-F5344CB8AC3E}">
        <p14:creationId xmlns:p14="http://schemas.microsoft.com/office/powerpoint/2010/main" val="2738530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17</a:t>
            </a:fld>
            <a:endParaRPr lang="en-US"/>
          </a:p>
        </p:txBody>
      </p:sp>
    </p:spTree>
    <p:extLst>
      <p:ext uri="{BB962C8B-B14F-4D97-AF65-F5344CB8AC3E}">
        <p14:creationId xmlns:p14="http://schemas.microsoft.com/office/powerpoint/2010/main" val="2898187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18</a:t>
            </a:fld>
            <a:endParaRPr lang="en-US"/>
          </a:p>
        </p:txBody>
      </p:sp>
    </p:spTree>
    <p:extLst>
      <p:ext uri="{BB962C8B-B14F-4D97-AF65-F5344CB8AC3E}">
        <p14:creationId xmlns:p14="http://schemas.microsoft.com/office/powerpoint/2010/main" val="2978138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workflow diagram helps orientate the conversation to specific parts of the workflow to identify barriers or issues that lead to failure or success.</a:t>
            </a:r>
          </a:p>
        </p:txBody>
      </p:sp>
      <p:sp>
        <p:nvSpPr>
          <p:cNvPr id="4" name="Slide Number Placeholder 3"/>
          <p:cNvSpPr>
            <a:spLocks noGrp="1"/>
          </p:cNvSpPr>
          <p:nvPr>
            <p:ph type="sldNum" sz="quarter" idx="5"/>
          </p:nvPr>
        </p:nvSpPr>
        <p:spPr/>
        <p:txBody>
          <a:bodyPr/>
          <a:lstStyle/>
          <a:p>
            <a:fld id="{DBDDEFE5-3826-4F6B-8146-B3683BA9C16C}" type="slidenum">
              <a:rPr lang="en-US" smtClean="0"/>
              <a:t>19</a:t>
            </a:fld>
            <a:endParaRPr lang="en-US"/>
          </a:p>
        </p:txBody>
      </p:sp>
    </p:spTree>
    <p:extLst>
      <p:ext uri="{BB962C8B-B14F-4D97-AF65-F5344CB8AC3E}">
        <p14:creationId xmlns:p14="http://schemas.microsoft.com/office/powerpoint/2010/main" val="3290210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Zoom has a poll function that allows the host to create polls during the meeting.</a:t>
            </a:r>
          </a:p>
          <a:p>
            <a:r>
              <a:rPr lang="en-US" dirty="0"/>
              <a:t>Input the barriers or issues leading to failure developed from the discussion as the poll options and have your participants rate the options. This will facilitate a more in-depth discussion on the topic.</a:t>
            </a:r>
          </a:p>
          <a:p>
            <a:endParaRPr lang="en-US" dirty="0"/>
          </a:p>
          <a:p>
            <a:r>
              <a:rPr lang="en-US" dirty="0"/>
              <a:t>Gauge how much time you have if you can cover polls on the issues brought up.</a:t>
            </a:r>
          </a:p>
        </p:txBody>
      </p:sp>
      <p:sp>
        <p:nvSpPr>
          <p:cNvPr id="4" name="Slide Number Placeholder 3"/>
          <p:cNvSpPr>
            <a:spLocks noGrp="1"/>
          </p:cNvSpPr>
          <p:nvPr>
            <p:ph type="sldNum" sz="quarter" idx="5"/>
          </p:nvPr>
        </p:nvSpPr>
        <p:spPr/>
        <p:txBody>
          <a:bodyPr/>
          <a:lstStyle/>
          <a:p>
            <a:fld id="{DBDDEFE5-3826-4F6B-8146-B3683BA9C16C}" type="slidenum">
              <a:rPr lang="en-US" smtClean="0"/>
              <a:t>20</a:t>
            </a:fld>
            <a:endParaRPr lang="en-US"/>
          </a:p>
        </p:txBody>
      </p:sp>
    </p:spTree>
    <p:extLst>
      <p:ext uri="{BB962C8B-B14F-4D97-AF65-F5344CB8AC3E}">
        <p14:creationId xmlns:p14="http://schemas.microsoft.com/office/powerpoint/2010/main" val="3315072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recording the workshop for future reference. Do ask the participants for permission to record regardless of the type of recording method you are using.</a:t>
            </a:r>
          </a:p>
        </p:txBody>
      </p:sp>
      <p:sp>
        <p:nvSpPr>
          <p:cNvPr id="4" name="Slide Number Placeholder 3"/>
          <p:cNvSpPr>
            <a:spLocks noGrp="1"/>
          </p:cNvSpPr>
          <p:nvPr>
            <p:ph type="sldNum" sz="quarter" idx="5"/>
          </p:nvPr>
        </p:nvSpPr>
        <p:spPr/>
        <p:txBody>
          <a:bodyPr/>
          <a:lstStyle/>
          <a:p>
            <a:fld id="{DBDDEFE5-3826-4F6B-8146-B3683BA9C16C}" type="slidenum">
              <a:rPr lang="en-US" smtClean="0"/>
              <a:t>3</a:t>
            </a:fld>
            <a:endParaRPr lang="en-US"/>
          </a:p>
        </p:txBody>
      </p:sp>
    </p:spTree>
    <p:extLst>
      <p:ext uri="{BB962C8B-B14F-4D97-AF65-F5344CB8AC3E}">
        <p14:creationId xmlns:p14="http://schemas.microsoft.com/office/powerpoint/2010/main" val="2124914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21</a:t>
            </a:fld>
            <a:endParaRPr lang="en-US"/>
          </a:p>
        </p:txBody>
      </p:sp>
    </p:spTree>
    <p:extLst>
      <p:ext uri="{BB962C8B-B14F-4D97-AF65-F5344CB8AC3E}">
        <p14:creationId xmlns:p14="http://schemas.microsoft.com/office/powerpoint/2010/main" val="671879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workflow diagram helps orientate the conversation to specific parts of the workflow to identify barriers or issues that lead to failure or success.</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22</a:t>
            </a:fld>
            <a:endParaRPr lang="en-US"/>
          </a:p>
        </p:txBody>
      </p:sp>
    </p:spTree>
    <p:extLst>
      <p:ext uri="{BB962C8B-B14F-4D97-AF65-F5344CB8AC3E}">
        <p14:creationId xmlns:p14="http://schemas.microsoft.com/office/powerpoint/2010/main" val="2283587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Zoom has a poll function that allows the host to create polls during the meeting.</a:t>
            </a:r>
          </a:p>
          <a:p>
            <a:r>
              <a:rPr lang="en-US" dirty="0"/>
              <a:t>Input the facilitators or issues leading to success developed from the discussion as the poll options and have your participants rate the options. This will facilitate a more in-depth discussion on the topic.</a:t>
            </a:r>
          </a:p>
          <a:p>
            <a:endParaRPr lang="en-US" dirty="0"/>
          </a:p>
          <a:p>
            <a:r>
              <a:rPr lang="en-US" dirty="0"/>
              <a:t>Gauge how much time you have if you can cover polls on the issues brought up.</a:t>
            </a:r>
          </a:p>
        </p:txBody>
      </p:sp>
      <p:sp>
        <p:nvSpPr>
          <p:cNvPr id="4" name="Slide Number Placeholder 3"/>
          <p:cNvSpPr>
            <a:spLocks noGrp="1"/>
          </p:cNvSpPr>
          <p:nvPr>
            <p:ph type="sldNum" sz="quarter" idx="5"/>
          </p:nvPr>
        </p:nvSpPr>
        <p:spPr/>
        <p:txBody>
          <a:bodyPr/>
          <a:lstStyle/>
          <a:p>
            <a:fld id="{DBDDEFE5-3826-4F6B-8146-B3683BA9C16C}" type="slidenum">
              <a:rPr lang="en-US" smtClean="0"/>
              <a:t>23</a:t>
            </a:fld>
            <a:endParaRPr lang="en-US"/>
          </a:p>
        </p:txBody>
      </p:sp>
    </p:spTree>
    <p:extLst>
      <p:ext uri="{BB962C8B-B14F-4D97-AF65-F5344CB8AC3E}">
        <p14:creationId xmlns:p14="http://schemas.microsoft.com/office/powerpoint/2010/main" val="1745475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results of the </a:t>
            </a:r>
            <a:r>
              <a:rPr lang="en-US" i="1" dirty="0"/>
              <a:t>clinic</a:t>
            </a:r>
            <a:r>
              <a:rPr lang="en-US" i="0" dirty="0"/>
              <a:t> workshop brainwriting exercise on sustainment. Share these results with the patients to facilitate conversation and further discussion on these topics and barriers.</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25</a:t>
            </a:fld>
            <a:endParaRPr lang="en-US"/>
          </a:p>
        </p:txBody>
      </p:sp>
    </p:spTree>
    <p:extLst>
      <p:ext uri="{BB962C8B-B14F-4D97-AF65-F5344CB8AC3E}">
        <p14:creationId xmlns:p14="http://schemas.microsoft.com/office/powerpoint/2010/main" val="3057848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clinic staff side of this table was already created. </a:t>
            </a:r>
          </a:p>
          <a:p>
            <a:r>
              <a:rPr lang="en-US" dirty="0"/>
              <a:t>A project staff member input the results of this workshop’s poll into this table during the workshop. This table compares and contrasts the reasons the project is projected to fail given by clinic staff and patients and community members.</a:t>
            </a:r>
          </a:p>
        </p:txBody>
      </p:sp>
      <p:sp>
        <p:nvSpPr>
          <p:cNvPr id="4" name="Slide Number Placeholder 3"/>
          <p:cNvSpPr>
            <a:spLocks noGrp="1"/>
          </p:cNvSpPr>
          <p:nvPr>
            <p:ph type="sldNum" sz="quarter" idx="5"/>
          </p:nvPr>
        </p:nvSpPr>
        <p:spPr/>
        <p:txBody>
          <a:bodyPr/>
          <a:lstStyle/>
          <a:p>
            <a:fld id="{DBDDEFE5-3826-4F6B-8146-B3683BA9C16C}" type="slidenum">
              <a:rPr lang="en-US" smtClean="0"/>
              <a:t>26</a:t>
            </a:fld>
            <a:endParaRPr lang="en-US"/>
          </a:p>
        </p:txBody>
      </p:sp>
    </p:spTree>
    <p:extLst>
      <p:ext uri="{BB962C8B-B14F-4D97-AF65-F5344CB8AC3E}">
        <p14:creationId xmlns:p14="http://schemas.microsoft.com/office/powerpoint/2010/main" val="912699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the results of the </a:t>
            </a:r>
            <a:r>
              <a:rPr lang="en-US" i="1" dirty="0"/>
              <a:t>clinic</a:t>
            </a:r>
            <a:r>
              <a:rPr lang="en-US" i="0" dirty="0"/>
              <a:t> workshop brainwriting exercise on sustainment. Share these results with the patients to facilitate conversation and further discussion on these topics and barriers.</a:t>
            </a:r>
            <a:endParaRPr lang="en-US" dirty="0"/>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27</a:t>
            </a:fld>
            <a:endParaRPr lang="en-US"/>
          </a:p>
        </p:txBody>
      </p:sp>
    </p:spTree>
    <p:extLst>
      <p:ext uri="{BB962C8B-B14F-4D97-AF65-F5344CB8AC3E}">
        <p14:creationId xmlns:p14="http://schemas.microsoft.com/office/powerpoint/2010/main" val="67868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clinic staff side of this table was already created. </a:t>
            </a:r>
          </a:p>
          <a:p>
            <a:r>
              <a:rPr lang="en-US" dirty="0"/>
              <a:t>A project staff member input the results of this workshop’s poll into this table during the workshop. This table compares and contrasts the reasons the project is projected to fail given by clinic staff and patients and community members.</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28</a:t>
            </a:fld>
            <a:endParaRPr lang="en-US"/>
          </a:p>
        </p:txBody>
      </p:sp>
    </p:spTree>
    <p:extLst>
      <p:ext uri="{BB962C8B-B14F-4D97-AF65-F5344CB8AC3E}">
        <p14:creationId xmlns:p14="http://schemas.microsoft.com/office/powerpoint/2010/main" val="397235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4</a:t>
            </a:fld>
            <a:endParaRPr lang="en-US"/>
          </a:p>
        </p:txBody>
      </p:sp>
    </p:spTree>
    <p:extLst>
      <p:ext uri="{BB962C8B-B14F-4D97-AF65-F5344CB8AC3E}">
        <p14:creationId xmlns:p14="http://schemas.microsoft.com/office/powerpoint/2010/main" val="3726608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5</a:t>
            </a:fld>
            <a:endParaRPr lang="en-US"/>
          </a:p>
        </p:txBody>
      </p:sp>
    </p:spTree>
    <p:extLst>
      <p:ext uri="{BB962C8B-B14F-4D97-AF65-F5344CB8AC3E}">
        <p14:creationId xmlns:p14="http://schemas.microsoft.com/office/powerpoint/2010/main" val="228606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6</a:t>
            </a:fld>
            <a:endParaRPr lang="en-US"/>
          </a:p>
        </p:txBody>
      </p:sp>
    </p:spTree>
    <p:extLst>
      <p:ext uri="{BB962C8B-B14F-4D97-AF65-F5344CB8AC3E}">
        <p14:creationId xmlns:p14="http://schemas.microsoft.com/office/powerpoint/2010/main" val="3356693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7</a:t>
            </a:fld>
            <a:endParaRPr lang="en-US"/>
          </a:p>
        </p:txBody>
      </p:sp>
    </p:spTree>
    <p:extLst>
      <p:ext uri="{BB962C8B-B14F-4D97-AF65-F5344CB8AC3E}">
        <p14:creationId xmlns:p14="http://schemas.microsoft.com/office/powerpoint/2010/main" val="3833697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Showing the clinic workflow to give patients and understanding of the workflow and its parts.</a:t>
            </a:r>
          </a:p>
        </p:txBody>
      </p:sp>
      <p:sp>
        <p:nvSpPr>
          <p:cNvPr id="4" name="Slide Number Placeholder 3"/>
          <p:cNvSpPr>
            <a:spLocks noGrp="1"/>
          </p:cNvSpPr>
          <p:nvPr>
            <p:ph type="sldNum" sz="quarter" idx="5"/>
          </p:nvPr>
        </p:nvSpPr>
        <p:spPr/>
        <p:txBody>
          <a:bodyPr/>
          <a:lstStyle/>
          <a:p>
            <a:fld id="{DBDDEFE5-3826-4F6B-8146-B3683BA9C16C}" type="slidenum">
              <a:rPr lang="en-US" smtClean="0"/>
              <a:t>8</a:t>
            </a:fld>
            <a:endParaRPr lang="en-US"/>
          </a:p>
        </p:txBody>
      </p:sp>
    </p:spTree>
    <p:extLst>
      <p:ext uri="{BB962C8B-B14F-4D97-AF65-F5344CB8AC3E}">
        <p14:creationId xmlns:p14="http://schemas.microsoft.com/office/powerpoint/2010/main" val="1147961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main attributes, goals, or benefits of your intervention with the participants.</a:t>
            </a:r>
          </a:p>
        </p:txBody>
      </p:sp>
      <p:sp>
        <p:nvSpPr>
          <p:cNvPr id="4" name="Slide Number Placeholder 3"/>
          <p:cNvSpPr>
            <a:spLocks noGrp="1"/>
          </p:cNvSpPr>
          <p:nvPr>
            <p:ph type="sldNum" sz="quarter" idx="5"/>
          </p:nvPr>
        </p:nvSpPr>
        <p:spPr/>
        <p:txBody>
          <a:bodyPr/>
          <a:lstStyle/>
          <a:p>
            <a:fld id="{DBDDEFE5-3826-4F6B-8146-B3683BA9C16C}" type="slidenum">
              <a:rPr lang="en-US" smtClean="0"/>
              <a:t>9</a:t>
            </a:fld>
            <a:endParaRPr lang="en-US"/>
          </a:p>
        </p:txBody>
      </p:sp>
    </p:spTree>
    <p:extLst>
      <p:ext uri="{BB962C8B-B14F-4D97-AF65-F5344CB8AC3E}">
        <p14:creationId xmlns:p14="http://schemas.microsoft.com/office/powerpoint/2010/main" val="2327870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10</a:t>
            </a:fld>
            <a:endParaRPr lang="en-US"/>
          </a:p>
        </p:txBody>
      </p:sp>
    </p:spTree>
    <p:extLst>
      <p:ext uri="{BB962C8B-B14F-4D97-AF65-F5344CB8AC3E}">
        <p14:creationId xmlns:p14="http://schemas.microsoft.com/office/powerpoint/2010/main" val="3409377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7523F-1178-4CB6-9344-F6378FF07F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13FABC-872F-402B-9163-48FC571CCD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227A89-FC1A-4076-9CBF-302E18D8621B}"/>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E583D84A-0258-4B79-8594-CA4E3A72173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F2D3509-18E5-4F22-B429-6E84B7E7E197}"/>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24963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D48EA-5D13-4890-9F0A-51DC9662BF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DCD471-923D-4AE0-8FE0-4EDF0FB1F23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D1A62C-8567-4005-95F7-D6B2D2776F05}"/>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D638FD4-4902-4D14-8273-283ED172CA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410FA2-9D09-4DDD-B87A-2B66A17AF9CF}"/>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9323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157942-C733-4362-867D-AFCB15403B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898F8A-BE68-46EC-9A83-348373EBC37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10AE29-9622-4A24-8C9C-677668692EF1}"/>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8C24F81D-5DBD-43D7-AC32-993ABD6BCCD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D2CC8D-61F3-41B3-AD2C-28900FAFE5F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44317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49A5-6482-4FC7-A0E1-3941AC6F5E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1464DD-1C7B-4326-97CC-573AD045595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19F807-2D2D-4B15-9F24-4CECC8E924BE}"/>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A6AAE67D-D4E4-4545-BFF1-60E1E1B4864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46227C4-DBD0-4E17-B810-B7F1A2047DAD}"/>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70852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D4468-E72C-4D0B-9C43-573444311D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360C0-AE67-45B1-A9C8-A7F52486D7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BCD0BB2-115F-4C0E-81B0-B13B452E4E43}"/>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82AD4E1C-C76B-4D89-A8C8-444E229048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3687EAB-AC36-49CF-BACF-347F6D43F4B5}"/>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23441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476D1-9827-4470-8750-6A51F20A68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035B58-582F-4A86-ACE7-8E69FE6A724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813DB4-B35D-4116-8129-12529B00BC2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866CAB-7BD8-4613-970F-66DB37386C5B}"/>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D86D4C13-1CFA-459D-ADF4-069BC806F28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1B57EF-F16C-4B90-B42A-50FCA7FD19FD}"/>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395417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F04C8-7018-4E1B-BED8-8086004E85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10FBC5-3DB8-4DCA-9E03-CCA88FD8D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B614079-A8E9-4571-AA0A-0369C042815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91ADC59-373D-4DA1-8551-3D4D7281AF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97F334B-5B20-4A01-8DC8-6B9D0008244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578873-21F9-4F00-A98C-4F4741BFA4A6}"/>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8" name="Footer Placeholder 7">
            <a:extLst>
              <a:ext uri="{FF2B5EF4-FFF2-40B4-BE49-F238E27FC236}">
                <a16:creationId xmlns:a16="http://schemas.microsoft.com/office/drawing/2014/main" id="{EBEFB3B8-16A6-4D68-97A6-0C5A25A51B3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1ABF6D1-E4D0-4E3D-B5C3-616C04F7F3D2}"/>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93232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B39D0-1380-4011-9DB4-A9B0C3325C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04BAAA-AEB6-40D8-82D7-2EAEC20D3930}"/>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4" name="Footer Placeholder 3">
            <a:extLst>
              <a:ext uri="{FF2B5EF4-FFF2-40B4-BE49-F238E27FC236}">
                <a16:creationId xmlns:a16="http://schemas.microsoft.com/office/drawing/2014/main" id="{09F27719-5332-42F3-941E-19E00F408B9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E7CA74E-CE21-4CAC-8DAE-7153FF1551E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0987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1C8C82-AE06-45C3-975F-17E6134A19E9}"/>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3" name="Footer Placeholder 2">
            <a:extLst>
              <a:ext uri="{FF2B5EF4-FFF2-40B4-BE49-F238E27FC236}">
                <a16:creationId xmlns:a16="http://schemas.microsoft.com/office/drawing/2014/main" id="{29528384-C0BD-4BFA-8714-10510FAD5FE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C1A0A2B-E283-4AD1-93F8-B46E3937FD2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97969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57EB1-2182-47CA-A363-A163F2AC8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1AC50E-6FA3-4A11-A816-EE612819D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6599E3-45AB-426A-986E-26D9A638D2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F0247EF-27B0-43FE-AE3D-DE6E4F7A440A}"/>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45740282-ACEE-4480-A982-416D6EC5F8E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87C8FD0-B779-42B8-99CE-D3CE42A7305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40609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FED04-4278-4CF8-A72F-02EDCF3E7B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206301-EB34-4D3D-8572-60993A7F15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04854B-77DE-4B4D-9424-4248A069DA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C8FF3B7-0CAD-463A-99CB-252CB4B338F9}"/>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5AF2F429-CEB4-474F-8F55-E8D804AC864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77A7794-6FE3-4430-A4E1-571697BEE851}"/>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870315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4D1E6C-4EBD-464A-B7F0-4C735B4B6F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DD25CB-527F-484C-8B52-EDEFDDF9C7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497471-9D99-4395-BB1C-6A85976360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CC97FDB-ECD8-49BB-82A8-13A2769AE4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5F253D5-DC4B-4D28-A030-DF65907EDB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42928779"/>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png"/><Relationship Id="rId9" Type="http://schemas.microsoft.com/office/2007/relationships/diagramDrawing" Target="../diagrams/drawin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2.png"/><Relationship Id="rId9" Type="http://schemas.microsoft.com/office/2007/relationships/diagramDrawing" Target="../diagrams/drawing3.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07AC-0731-4538-91D1-35CAC63FEA11}"/>
              </a:ext>
            </a:extLst>
          </p:cNvPr>
          <p:cNvSpPr>
            <a:spLocks noGrp="1"/>
          </p:cNvSpPr>
          <p:nvPr>
            <p:ph type="ctrTitle"/>
          </p:nvPr>
        </p:nvSpPr>
        <p:spPr/>
        <p:txBody>
          <a:bodyPr>
            <a:normAutofit fontScale="90000"/>
          </a:bodyPr>
          <a:lstStyle/>
          <a:p>
            <a:br>
              <a:rPr lang="en-US" dirty="0">
                <a:latin typeface="Arial Black" panose="020B0A04020102020204" pitchFamily="34" charset="0"/>
              </a:rPr>
            </a:br>
            <a:br>
              <a:rPr lang="en-US" dirty="0">
                <a:latin typeface="Arial Black" panose="020B0A04020102020204" pitchFamily="34" charset="0"/>
              </a:rPr>
            </a:br>
            <a:br>
              <a:rPr lang="en-US" dirty="0">
                <a:latin typeface="Arial Black" panose="020B0A04020102020204" pitchFamily="34" charset="0"/>
              </a:rPr>
            </a:br>
            <a:r>
              <a:rPr lang="en-US" dirty="0">
                <a:latin typeface="Arial Black" panose="020B0A04020102020204" pitchFamily="34" charset="0"/>
              </a:rPr>
              <a:t>Gathering Your input on </a:t>
            </a:r>
            <a:br>
              <a:rPr lang="en-US" dirty="0">
                <a:latin typeface="Arial Black" panose="020B0A04020102020204" pitchFamily="34" charset="0"/>
              </a:rPr>
            </a:br>
            <a:r>
              <a:rPr lang="en-US" dirty="0">
                <a:latin typeface="Arial Black" panose="020B0A04020102020204" pitchFamily="34" charset="0"/>
              </a:rPr>
              <a:t>My Own Health Report</a:t>
            </a:r>
          </a:p>
        </p:txBody>
      </p:sp>
      <p:sp>
        <p:nvSpPr>
          <p:cNvPr id="3" name="Subtitle 2">
            <a:extLst>
              <a:ext uri="{FF2B5EF4-FFF2-40B4-BE49-F238E27FC236}">
                <a16:creationId xmlns:a16="http://schemas.microsoft.com/office/drawing/2014/main" id="{55BD34A5-CEB0-4D1A-94EC-86A22F4FEDB6}"/>
              </a:ext>
            </a:extLst>
          </p:cNvPr>
          <p:cNvSpPr>
            <a:spLocks noGrp="1"/>
          </p:cNvSpPr>
          <p:nvPr>
            <p:ph type="subTitle" idx="1"/>
          </p:nvPr>
        </p:nvSpPr>
        <p:spPr/>
        <p:txBody>
          <a:bodyPr>
            <a:normAutofit/>
          </a:bodyPr>
          <a:lstStyle/>
          <a:p>
            <a:r>
              <a:rPr lang="en-US" dirty="0"/>
              <a:t>Workshop 2 with Patients</a:t>
            </a:r>
          </a:p>
          <a:p>
            <a:r>
              <a:rPr lang="en-US" dirty="0"/>
              <a:t>Date</a:t>
            </a:r>
          </a:p>
          <a:p>
            <a:r>
              <a:rPr lang="en-US" dirty="0"/>
              <a:t>Names of Leaders</a:t>
            </a:r>
          </a:p>
        </p:txBody>
      </p:sp>
    </p:spTree>
    <p:extLst>
      <p:ext uri="{BB962C8B-B14F-4D97-AF65-F5344CB8AC3E}">
        <p14:creationId xmlns:p14="http://schemas.microsoft.com/office/powerpoint/2010/main" val="2919460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E0BB4-49EC-4F1F-B27B-B4F05A1444EF}"/>
              </a:ext>
            </a:extLst>
          </p:cNvPr>
          <p:cNvSpPr>
            <a:spLocks noGrp="1"/>
          </p:cNvSpPr>
          <p:nvPr>
            <p:ph type="title"/>
          </p:nvPr>
        </p:nvSpPr>
        <p:spPr/>
        <p:txBody>
          <a:bodyPr/>
          <a:lstStyle/>
          <a:p>
            <a:r>
              <a:rPr lang="en-US" dirty="0"/>
              <a:t>Questions? Reactions to this demo?</a:t>
            </a:r>
          </a:p>
        </p:txBody>
      </p:sp>
      <p:sp>
        <p:nvSpPr>
          <p:cNvPr id="3" name="Content Placeholder 2">
            <a:extLst>
              <a:ext uri="{FF2B5EF4-FFF2-40B4-BE49-F238E27FC236}">
                <a16:creationId xmlns:a16="http://schemas.microsoft.com/office/drawing/2014/main" id="{0864316D-D3D0-42F2-9AFD-396E11B4BA41}"/>
              </a:ext>
            </a:extLst>
          </p:cNvPr>
          <p:cNvSpPr>
            <a:spLocks noGrp="1"/>
          </p:cNvSpPr>
          <p:nvPr>
            <p:ph idx="1"/>
          </p:nvPr>
        </p:nvSpPr>
        <p:spPr/>
        <p:txBody>
          <a:bodyPr/>
          <a:lstStyle/>
          <a:p>
            <a:r>
              <a:rPr lang="en-US" sz="2400" dirty="0"/>
              <a:t>What do you see as the value or benefits for having your primary care team use My Own Health Report?</a:t>
            </a:r>
          </a:p>
          <a:p>
            <a:r>
              <a:rPr lang="en-US" sz="2400" dirty="0"/>
              <a:t>Are there any irritations (headaches or pain points) in your clinic that My Own Health Report helps with for you as a patient?  </a:t>
            </a:r>
          </a:p>
          <a:p>
            <a:r>
              <a:rPr lang="en-US" sz="2400" dirty="0"/>
              <a:t>Do you see any issues or problems with your primary care provider using My Own Health Report in the clinic?</a:t>
            </a:r>
          </a:p>
          <a:p>
            <a:endParaRPr lang="en-US" dirty="0"/>
          </a:p>
        </p:txBody>
      </p:sp>
      <p:sp>
        <p:nvSpPr>
          <p:cNvPr id="4" name="Text Placeholder 3">
            <a:extLst>
              <a:ext uri="{FF2B5EF4-FFF2-40B4-BE49-F238E27FC236}">
                <a16:creationId xmlns:a16="http://schemas.microsoft.com/office/drawing/2014/main" id="{9F99F17E-1038-4E72-A0F4-97F7443DBD26}"/>
              </a:ext>
            </a:extLst>
          </p:cNvPr>
          <p:cNvSpPr>
            <a:spLocks noGrp="1"/>
          </p:cNvSpPr>
          <p:nvPr>
            <p:ph type="body" sz="half" idx="2"/>
          </p:nvPr>
        </p:nvSpPr>
        <p:spPr/>
        <p:txBody>
          <a:bodyPr/>
          <a:lstStyle/>
          <a:p>
            <a:endParaRPr lang="en-US" dirty="0"/>
          </a:p>
          <a:p>
            <a:r>
              <a:rPr lang="en-US" sz="1800" i="1" dirty="0"/>
              <a:t>Why do we need this program?</a:t>
            </a:r>
          </a:p>
        </p:txBody>
      </p:sp>
    </p:spTree>
    <p:extLst>
      <p:ext uri="{BB962C8B-B14F-4D97-AF65-F5344CB8AC3E}">
        <p14:creationId xmlns:p14="http://schemas.microsoft.com/office/powerpoint/2010/main" val="1408089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E0BB4-49EC-4F1F-B27B-B4F05A1444EF}"/>
              </a:ext>
            </a:extLst>
          </p:cNvPr>
          <p:cNvSpPr>
            <a:spLocks noGrp="1"/>
          </p:cNvSpPr>
          <p:nvPr>
            <p:ph type="title"/>
          </p:nvPr>
        </p:nvSpPr>
        <p:spPr/>
        <p:txBody>
          <a:bodyPr>
            <a:normAutofit/>
          </a:bodyPr>
          <a:lstStyle/>
          <a:p>
            <a:r>
              <a:rPr lang="en-US" dirty="0"/>
              <a:t>Recap: What we heard from community members last time</a:t>
            </a:r>
          </a:p>
        </p:txBody>
      </p:sp>
      <p:sp>
        <p:nvSpPr>
          <p:cNvPr id="3" name="Content Placeholder 2">
            <a:extLst>
              <a:ext uri="{FF2B5EF4-FFF2-40B4-BE49-F238E27FC236}">
                <a16:creationId xmlns:a16="http://schemas.microsoft.com/office/drawing/2014/main" id="{0864316D-D3D0-42F2-9AFD-396E11B4BA41}"/>
              </a:ext>
            </a:extLst>
          </p:cNvPr>
          <p:cNvSpPr>
            <a:spLocks noGrp="1"/>
          </p:cNvSpPr>
          <p:nvPr>
            <p:ph idx="1"/>
          </p:nvPr>
        </p:nvSpPr>
        <p:spPr/>
        <p:txBody>
          <a:bodyPr>
            <a:normAutofit fontScale="77500" lnSpcReduction="20000"/>
          </a:bodyPr>
          <a:lstStyle/>
          <a:p>
            <a:r>
              <a:rPr lang="en-US" sz="2800" dirty="0"/>
              <a:t>What do you see as the value or benefits for having your primary care team use My Own Health Report?</a:t>
            </a:r>
          </a:p>
          <a:p>
            <a:pPr lvl="1"/>
            <a:r>
              <a:rPr lang="en-US" sz="2600" i="1" dirty="0"/>
              <a:t>Tells patients their risks</a:t>
            </a:r>
          </a:p>
          <a:p>
            <a:pPr lvl="1"/>
            <a:r>
              <a:rPr lang="en-US" sz="2600" i="1" dirty="0"/>
              <a:t>Reveals behavior issues they might not know they have</a:t>
            </a:r>
          </a:p>
          <a:p>
            <a:r>
              <a:rPr lang="en-US" sz="2800" dirty="0"/>
              <a:t>Are there any irritations (headaches or pain points) in your clinic that My Own Health Report helps with for you as a patient?  </a:t>
            </a:r>
          </a:p>
          <a:p>
            <a:pPr lvl="1"/>
            <a:r>
              <a:rPr lang="en-US" sz="2600" i="1" dirty="0"/>
              <a:t>Eye-opening – sparks discussion on these issues</a:t>
            </a:r>
          </a:p>
          <a:p>
            <a:pPr lvl="1"/>
            <a:r>
              <a:rPr lang="en-US" sz="2600" i="1" dirty="0"/>
              <a:t>Quick to complete</a:t>
            </a:r>
          </a:p>
          <a:p>
            <a:pPr lvl="1"/>
            <a:r>
              <a:rPr lang="en-US" sz="2600" i="1" dirty="0"/>
              <a:t>Easy to understand</a:t>
            </a:r>
          </a:p>
          <a:p>
            <a:r>
              <a:rPr lang="en-US" sz="2800" dirty="0"/>
              <a:t>Do you see any issues or problems with your primary care provider using My Own Health Report in the clinic?</a:t>
            </a:r>
          </a:p>
          <a:p>
            <a:pPr lvl="1"/>
            <a:r>
              <a:rPr lang="en-US" sz="2600" i="1" dirty="0"/>
              <a:t>Not everyone is comfortable filling out online – may need paper version for some patients</a:t>
            </a:r>
          </a:p>
          <a:p>
            <a:pPr lvl="1"/>
            <a:r>
              <a:rPr lang="en-US" sz="2600" i="1" dirty="0"/>
              <a:t>Hard on patients if the timing is not right to address risks right now</a:t>
            </a:r>
          </a:p>
          <a:p>
            <a:pPr lvl="1"/>
            <a:r>
              <a:rPr lang="en-US" sz="2600" i="1" dirty="0"/>
              <a:t>What if clinic has no resources to address these things – then it raises anxiety for patients without a solution</a:t>
            </a:r>
          </a:p>
          <a:p>
            <a:endParaRPr lang="en-US" dirty="0"/>
          </a:p>
        </p:txBody>
      </p:sp>
    </p:spTree>
    <p:extLst>
      <p:ext uri="{BB962C8B-B14F-4D97-AF65-F5344CB8AC3E}">
        <p14:creationId xmlns:p14="http://schemas.microsoft.com/office/powerpoint/2010/main" val="1317058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lstStyle/>
          <a:p>
            <a:r>
              <a:rPr lang="en-US" dirty="0"/>
              <a:t>Our questions to you about My Own Health Report  in your clinic</a:t>
            </a:r>
          </a:p>
        </p:txBody>
      </p:sp>
      <p:sp>
        <p:nvSpPr>
          <p:cNvPr id="3" name="Content Placeholder 2">
            <a:extLst>
              <a:ext uri="{FF2B5EF4-FFF2-40B4-BE49-F238E27FC236}">
                <a16:creationId xmlns:a16="http://schemas.microsoft.com/office/drawing/2014/main" id="{3F320CC4-F237-40CE-A4F8-0FA4D253475F}"/>
              </a:ext>
            </a:extLst>
          </p:cNvPr>
          <p:cNvSpPr>
            <a:spLocks noGrp="1"/>
          </p:cNvSpPr>
          <p:nvPr>
            <p:ph idx="1"/>
          </p:nvPr>
        </p:nvSpPr>
        <p:spPr/>
        <p:txBody>
          <a:bodyPr>
            <a:normAutofit/>
          </a:bodyPr>
          <a:lstStyle/>
          <a:p>
            <a:pPr lvl="0"/>
            <a:r>
              <a:rPr lang="en-US" sz="2400" dirty="0"/>
              <a:t>How relevant are the MOHR goals to you?</a:t>
            </a:r>
          </a:p>
          <a:p>
            <a:pPr marL="0" indent="0">
              <a:buNone/>
            </a:pPr>
            <a:r>
              <a:rPr lang="en-US" sz="2400" dirty="0"/>
              <a:t>	</a:t>
            </a:r>
            <a:r>
              <a:rPr lang="en-US" sz="2400" b="1" i="1" dirty="0"/>
              <a:t>Identify patient risks and flag unmet needs</a:t>
            </a:r>
          </a:p>
          <a:p>
            <a:pPr marL="0" indent="0">
              <a:buNone/>
            </a:pPr>
            <a:r>
              <a:rPr lang="en-US" sz="2400" b="1" i="1" dirty="0"/>
              <a:t>	Set goals</a:t>
            </a:r>
            <a:r>
              <a:rPr lang="en-US" sz="2400" dirty="0"/>
              <a:t> </a:t>
            </a:r>
          </a:p>
          <a:p>
            <a:pPr marL="0" indent="0">
              <a:buNone/>
            </a:pPr>
            <a:r>
              <a:rPr lang="en-US" sz="2400" b="1" i="1" dirty="0"/>
              <a:t>	Link you with needed services</a:t>
            </a:r>
            <a:endParaRPr lang="en-US" sz="2400" dirty="0"/>
          </a:p>
          <a:p>
            <a:pPr lvl="0"/>
            <a:r>
              <a:rPr lang="en-US" sz="2400" dirty="0"/>
              <a:t>Think about your usual experience during a provider visit – how could you see MOHR changing that experience?  </a:t>
            </a:r>
          </a:p>
          <a:p>
            <a:pPr lvl="1"/>
            <a:r>
              <a:rPr lang="en-US" sz="2200" dirty="0"/>
              <a:t>What could improve?  What might worsen? </a:t>
            </a:r>
          </a:p>
          <a:p>
            <a:pPr marL="502920" lvl="1" indent="0">
              <a:buNone/>
            </a:pPr>
            <a:endParaRPr lang="en-US" sz="2200" dirty="0"/>
          </a:p>
        </p:txBody>
      </p:sp>
    </p:spTree>
    <p:extLst>
      <p:ext uri="{BB962C8B-B14F-4D97-AF65-F5344CB8AC3E}">
        <p14:creationId xmlns:p14="http://schemas.microsoft.com/office/powerpoint/2010/main" val="1411582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vert="horz" lIns="91440" tIns="45720" rIns="91440" bIns="45720" rtlCol="0" anchor="b">
            <a:normAutofit/>
          </a:bodyPr>
          <a:lstStyle/>
          <a:p>
            <a:pPr algn="ctr"/>
            <a:r>
              <a:rPr lang="en-US" sz="5000" spc="-100" dirty="0"/>
              <a:t>Thinking about Sustainment together</a:t>
            </a:r>
          </a:p>
        </p:txBody>
      </p:sp>
      <p:pic>
        <p:nvPicPr>
          <p:cNvPr id="5" name="Picture 4">
            <a:extLst>
              <a:ext uri="{FF2B5EF4-FFF2-40B4-BE49-F238E27FC236}">
                <a16:creationId xmlns:a16="http://schemas.microsoft.com/office/drawing/2014/main" id="{DE1C6B87-51A1-00BA-B6AB-23F537E80B72}"/>
              </a:ext>
            </a:extLst>
          </p:cNvPr>
          <p:cNvPicPr>
            <a:picLocks noChangeAspect="1"/>
          </p:cNvPicPr>
          <p:nvPr/>
        </p:nvPicPr>
        <p:blipFill rotWithShape="1">
          <a:blip r:embed="rId3"/>
          <a:srcRect r="-1" b="21755"/>
          <a:stretch/>
        </p:blipFill>
        <p:spPr>
          <a:xfrm>
            <a:off x="2965692" y="1690688"/>
            <a:ext cx="5917393" cy="4954014"/>
          </a:xfrm>
          <a:prstGeom prst="rect">
            <a:avLst/>
          </a:prstGeom>
        </p:spPr>
      </p:pic>
    </p:spTree>
    <p:extLst>
      <p:ext uri="{BB962C8B-B14F-4D97-AF65-F5344CB8AC3E}">
        <p14:creationId xmlns:p14="http://schemas.microsoft.com/office/powerpoint/2010/main" val="1311831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5000" spc="-100" dirty="0"/>
              <a:t>Definition of Sustainment </a:t>
            </a:r>
          </a:p>
        </p:txBody>
      </p:sp>
      <p:pic>
        <p:nvPicPr>
          <p:cNvPr id="2" name="Picture 1">
            <a:extLst>
              <a:ext uri="{FF2B5EF4-FFF2-40B4-BE49-F238E27FC236}">
                <a16:creationId xmlns:a16="http://schemas.microsoft.com/office/drawing/2014/main" id="{26D15614-0081-BA91-FF94-7DB60E7D8D4F}"/>
              </a:ext>
            </a:extLst>
          </p:cNvPr>
          <p:cNvPicPr>
            <a:picLocks noChangeAspect="1"/>
          </p:cNvPicPr>
          <p:nvPr/>
        </p:nvPicPr>
        <p:blipFill>
          <a:blip r:embed="rId3"/>
          <a:stretch>
            <a:fillRect/>
          </a:stretch>
        </p:blipFill>
        <p:spPr>
          <a:xfrm>
            <a:off x="192024" y="2394234"/>
            <a:ext cx="11815864" cy="2162526"/>
          </a:xfrm>
          <a:prstGeom prst="rect">
            <a:avLst/>
          </a:prstGeom>
        </p:spPr>
      </p:pic>
      <p:pic>
        <p:nvPicPr>
          <p:cNvPr id="3" name="Picture 2">
            <a:extLst>
              <a:ext uri="{FF2B5EF4-FFF2-40B4-BE49-F238E27FC236}">
                <a16:creationId xmlns:a16="http://schemas.microsoft.com/office/drawing/2014/main" id="{F60E83AD-D767-5DFB-C4E9-4BEE04A14283}"/>
              </a:ext>
            </a:extLst>
          </p:cNvPr>
          <p:cNvPicPr>
            <a:picLocks noChangeAspect="1"/>
          </p:cNvPicPr>
          <p:nvPr/>
        </p:nvPicPr>
        <p:blipFill>
          <a:blip r:embed="rId4"/>
          <a:stretch>
            <a:fillRect/>
          </a:stretch>
        </p:blipFill>
        <p:spPr>
          <a:xfrm>
            <a:off x="6068051" y="5186275"/>
            <a:ext cx="5582429" cy="1467055"/>
          </a:xfrm>
          <a:prstGeom prst="rect">
            <a:avLst/>
          </a:prstGeom>
        </p:spPr>
      </p:pic>
    </p:spTree>
    <p:extLst>
      <p:ext uri="{BB962C8B-B14F-4D97-AF65-F5344CB8AC3E}">
        <p14:creationId xmlns:p14="http://schemas.microsoft.com/office/powerpoint/2010/main" val="2042306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lstStyle/>
          <a:p>
            <a:r>
              <a:rPr lang="en-US" dirty="0"/>
              <a:t>Thinking about Sustainment together</a:t>
            </a:r>
          </a:p>
        </p:txBody>
      </p:sp>
      <p:sp>
        <p:nvSpPr>
          <p:cNvPr id="2" name="Content Placeholder 1">
            <a:extLst>
              <a:ext uri="{FF2B5EF4-FFF2-40B4-BE49-F238E27FC236}">
                <a16:creationId xmlns:a16="http://schemas.microsoft.com/office/drawing/2014/main" id="{2ED15314-37A5-4EFE-AE47-F21CD12DC892}"/>
              </a:ext>
            </a:extLst>
          </p:cNvPr>
          <p:cNvSpPr>
            <a:spLocks noGrp="1"/>
          </p:cNvSpPr>
          <p:nvPr>
            <p:ph idx="1"/>
          </p:nvPr>
        </p:nvSpPr>
        <p:spPr/>
        <p:txBody>
          <a:bodyPr/>
          <a:lstStyle/>
          <a:p>
            <a:r>
              <a:rPr lang="en-US" dirty="0"/>
              <a:t>Why would your clinic </a:t>
            </a:r>
            <a:r>
              <a:rPr lang="en-US" i="1" dirty="0"/>
              <a:t>keep using </a:t>
            </a:r>
            <a:r>
              <a:rPr lang="en-US" dirty="0"/>
              <a:t>MOHR?</a:t>
            </a:r>
          </a:p>
          <a:p>
            <a:endParaRPr lang="en-US" dirty="0"/>
          </a:p>
          <a:p>
            <a:r>
              <a:rPr lang="en-US" dirty="0"/>
              <a:t>Why would your clinic </a:t>
            </a:r>
            <a:r>
              <a:rPr lang="en-US" i="1" dirty="0"/>
              <a:t>stop using </a:t>
            </a:r>
            <a:r>
              <a:rPr lang="en-US" dirty="0"/>
              <a:t>MOHR?</a:t>
            </a:r>
          </a:p>
          <a:p>
            <a:endParaRPr lang="en-US" dirty="0"/>
          </a:p>
        </p:txBody>
      </p:sp>
    </p:spTree>
    <p:extLst>
      <p:ext uri="{BB962C8B-B14F-4D97-AF65-F5344CB8AC3E}">
        <p14:creationId xmlns:p14="http://schemas.microsoft.com/office/powerpoint/2010/main" val="3598785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lstStyle/>
          <a:p>
            <a:r>
              <a:rPr lang="en-US" dirty="0"/>
              <a:t>Let’s pretend it’s 2025…</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t>The year is 2025</a:t>
            </a:r>
          </a:p>
          <a:p>
            <a:r>
              <a:rPr lang="en-US" sz="2400" dirty="0"/>
              <a:t>Your clinic was using My Own Health Report throughout 2024</a:t>
            </a:r>
          </a:p>
          <a:p>
            <a:pPr lvl="1"/>
            <a:r>
              <a:rPr lang="en-US" sz="2200" dirty="0"/>
              <a:t>it was working well during 2024</a:t>
            </a:r>
          </a:p>
          <a:p>
            <a:pPr lvl="1"/>
            <a:r>
              <a:rPr lang="en-US" sz="2200" dirty="0"/>
              <a:t>something happened - now your clinic is no longer using it</a:t>
            </a:r>
          </a:p>
          <a:p>
            <a:r>
              <a:rPr lang="en-US" sz="2400" dirty="0"/>
              <a:t>What happened – </a:t>
            </a:r>
            <a:r>
              <a:rPr lang="en-US" sz="2400" b="1" dirty="0"/>
              <a:t>why would your clinic stop using it?</a:t>
            </a:r>
          </a:p>
          <a:p>
            <a:r>
              <a:rPr lang="en-US" sz="2400" dirty="0"/>
              <a:t>On the flip side – </a:t>
            </a:r>
            <a:r>
              <a:rPr lang="en-US" sz="2400" b="1" dirty="0"/>
              <a:t>why did your clinic keep using MOHR throughout 2024?  </a:t>
            </a:r>
            <a:r>
              <a:rPr lang="en-US" sz="2400" dirty="0"/>
              <a:t>What was going well?</a:t>
            </a:r>
          </a:p>
        </p:txBody>
      </p:sp>
    </p:spTree>
    <p:extLst>
      <p:ext uri="{BB962C8B-B14F-4D97-AF65-F5344CB8AC3E}">
        <p14:creationId xmlns:p14="http://schemas.microsoft.com/office/powerpoint/2010/main" val="1238826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normAutofit/>
          </a:bodyPr>
          <a:lstStyle/>
          <a:p>
            <a:r>
              <a:rPr lang="en-US" dirty="0"/>
              <a:t>Brainstorm Factors related to Sustainment</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t>The year is 2025</a:t>
            </a:r>
          </a:p>
          <a:p>
            <a:r>
              <a:rPr lang="en-US" sz="2400" dirty="0"/>
              <a:t>Your clinic was using My Own Health Report throughout 2024</a:t>
            </a:r>
          </a:p>
          <a:p>
            <a:pPr lvl="1"/>
            <a:r>
              <a:rPr lang="en-US" sz="2200" dirty="0"/>
              <a:t>it was working well during 2024</a:t>
            </a:r>
          </a:p>
          <a:p>
            <a:pPr lvl="1"/>
            <a:r>
              <a:rPr lang="en-US" sz="2200" dirty="0"/>
              <a:t>something happened - now your clinic is no longer using it</a:t>
            </a:r>
          </a:p>
          <a:p>
            <a:r>
              <a:rPr lang="en-US" sz="2400" dirty="0"/>
              <a:t>What happened – why did MOHR fail?  Why would your clinic stop using it?</a:t>
            </a:r>
          </a:p>
          <a:p>
            <a:r>
              <a:rPr lang="en-US" sz="2400" dirty="0"/>
              <a:t>On the flip side – why did your clinic keep using MOHR throughout 2024?  What was going well?</a:t>
            </a:r>
          </a:p>
        </p:txBody>
      </p:sp>
    </p:spTree>
    <p:extLst>
      <p:ext uri="{BB962C8B-B14F-4D97-AF65-F5344CB8AC3E}">
        <p14:creationId xmlns:p14="http://schemas.microsoft.com/office/powerpoint/2010/main" val="1247117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normAutofit/>
          </a:bodyPr>
          <a:lstStyle/>
          <a:p>
            <a:r>
              <a:rPr lang="en-US" dirty="0"/>
              <a:t>Brainstorm Factors related to Sustainment</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solidFill>
                  <a:schemeClr val="bg1">
                    <a:lumMod val="85000"/>
                  </a:schemeClr>
                </a:solidFill>
              </a:rPr>
              <a:t>The year is 2025</a:t>
            </a:r>
          </a:p>
          <a:p>
            <a:r>
              <a:rPr lang="en-US" sz="2400" dirty="0">
                <a:solidFill>
                  <a:schemeClr val="bg1">
                    <a:lumMod val="85000"/>
                  </a:schemeClr>
                </a:solidFill>
              </a:rPr>
              <a:t>Your clinic was using My Own Health Report throughout 2024</a:t>
            </a:r>
          </a:p>
          <a:p>
            <a:pPr lvl="1"/>
            <a:r>
              <a:rPr lang="en-US" sz="2200" dirty="0">
                <a:solidFill>
                  <a:schemeClr val="bg1">
                    <a:lumMod val="85000"/>
                  </a:schemeClr>
                </a:solidFill>
              </a:rPr>
              <a:t>it was working well during 2024</a:t>
            </a:r>
          </a:p>
          <a:p>
            <a:pPr lvl="1"/>
            <a:r>
              <a:rPr lang="en-US" sz="2200" dirty="0">
                <a:solidFill>
                  <a:schemeClr val="bg1">
                    <a:lumMod val="85000"/>
                  </a:schemeClr>
                </a:solidFill>
              </a:rPr>
              <a:t>something happened - now your clinic is no longer using it</a:t>
            </a:r>
          </a:p>
          <a:p>
            <a:r>
              <a:rPr lang="en-US" sz="2400" dirty="0"/>
              <a:t>What happened – why did MOHR fail?  Why would your clinic stop using it?</a:t>
            </a:r>
          </a:p>
          <a:p>
            <a:r>
              <a:rPr lang="en-US" sz="2400" dirty="0">
                <a:solidFill>
                  <a:schemeClr val="bg1">
                    <a:lumMod val="85000"/>
                  </a:schemeClr>
                </a:solidFill>
              </a:rPr>
              <a:t>On the flip side – why did your clinic keep using MOHR throughout 2024?  What was going well?</a:t>
            </a:r>
          </a:p>
        </p:txBody>
      </p:sp>
    </p:spTree>
    <p:extLst>
      <p:ext uri="{BB962C8B-B14F-4D97-AF65-F5344CB8AC3E}">
        <p14:creationId xmlns:p14="http://schemas.microsoft.com/office/powerpoint/2010/main" val="205238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able&#10;&#10;Description automatically generated">
            <a:extLst>
              <a:ext uri="{FF2B5EF4-FFF2-40B4-BE49-F238E27FC236}">
                <a16:creationId xmlns:a16="http://schemas.microsoft.com/office/drawing/2014/main" id="{EA1CE843-B22D-4105-B4EE-5DA810919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1362" y="2008294"/>
            <a:ext cx="7349276" cy="3608723"/>
          </a:xfrm>
          <a:prstGeom prst="rect">
            <a:avLst/>
          </a:prstGeom>
        </p:spPr>
      </p:pic>
      <p:pic>
        <p:nvPicPr>
          <p:cNvPr id="3" name="Picture 2">
            <a:extLst>
              <a:ext uri="{FF2B5EF4-FFF2-40B4-BE49-F238E27FC236}">
                <a16:creationId xmlns:a16="http://schemas.microsoft.com/office/drawing/2014/main" id="{BE450121-6135-4880-906D-60D6123F438A}"/>
              </a:ext>
            </a:extLst>
          </p:cNvPr>
          <p:cNvPicPr>
            <a:picLocks noChangeAspect="1"/>
          </p:cNvPicPr>
          <p:nvPr/>
        </p:nvPicPr>
        <p:blipFill>
          <a:blip r:embed="rId4"/>
          <a:stretch>
            <a:fillRect/>
          </a:stretch>
        </p:blipFill>
        <p:spPr>
          <a:xfrm>
            <a:off x="2421362" y="5617017"/>
            <a:ext cx="7402616" cy="910530"/>
          </a:xfrm>
          <a:prstGeom prst="rect">
            <a:avLst/>
          </a:prstGeom>
        </p:spPr>
      </p:pic>
      <p:graphicFrame>
        <p:nvGraphicFramePr>
          <p:cNvPr id="4" name="Diagram 3">
            <a:extLst>
              <a:ext uri="{FF2B5EF4-FFF2-40B4-BE49-F238E27FC236}">
                <a16:creationId xmlns:a16="http://schemas.microsoft.com/office/drawing/2014/main" id="{DFE7D10E-6605-42B1-B590-856C7745AD51}"/>
              </a:ext>
            </a:extLst>
          </p:cNvPr>
          <p:cNvGraphicFramePr/>
          <p:nvPr>
            <p:extLst>
              <p:ext uri="{D42A27DB-BD31-4B8C-83A1-F6EECF244321}">
                <p14:modId xmlns:p14="http://schemas.microsoft.com/office/powerpoint/2010/main" val="273654476"/>
              </p:ext>
            </p:extLst>
          </p:nvPr>
        </p:nvGraphicFramePr>
        <p:xfrm>
          <a:off x="178676" y="70396"/>
          <a:ext cx="11678044" cy="16817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5350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94DC0-F61F-46CF-9CBE-C86921E58715}"/>
              </a:ext>
            </a:extLst>
          </p:cNvPr>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Introductions</a:t>
            </a:r>
          </a:p>
        </p:txBody>
      </p:sp>
      <p:sp>
        <p:nvSpPr>
          <p:cNvPr id="3" name="Content Placeholder 2">
            <a:extLst>
              <a:ext uri="{FF2B5EF4-FFF2-40B4-BE49-F238E27FC236}">
                <a16:creationId xmlns:a16="http://schemas.microsoft.com/office/drawing/2014/main" id="{5893864F-4844-449F-A57E-C9B87017E153}"/>
              </a:ext>
            </a:extLst>
          </p:cNvPr>
          <p:cNvSpPr>
            <a:spLocks noGrp="1"/>
          </p:cNvSpPr>
          <p:nvPr>
            <p:ph idx="1"/>
          </p:nvPr>
        </p:nvSpPr>
        <p:spPr/>
        <p:txBody>
          <a:bodyPr>
            <a:normAutofit/>
          </a:bodyPr>
          <a:lstStyle/>
          <a:p>
            <a:r>
              <a:rPr lang="en-US" dirty="0"/>
              <a:t>List your research team:</a:t>
            </a:r>
          </a:p>
          <a:p>
            <a:r>
              <a:rPr lang="en-US" dirty="0"/>
              <a:t>List your clinics represented today: </a:t>
            </a:r>
          </a:p>
          <a:p>
            <a:r>
              <a:rPr lang="en-US" dirty="0"/>
              <a:t>Icebreaker:</a:t>
            </a:r>
          </a:p>
          <a:p>
            <a:pPr lvl="1"/>
            <a:r>
              <a:rPr lang="en-US" dirty="0"/>
              <a:t>Please use the chat to tell us your name and </a:t>
            </a:r>
            <a:r>
              <a:rPr lang="en-US" dirty="0">
                <a:solidFill>
                  <a:srgbClr val="FF0000"/>
                </a:solidFill>
              </a:rPr>
              <a:t>[a fun fact about your name or a nickname ---  its meaning or why you are named that -- or something else fun to share about your name]</a:t>
            </a:r>
          </a:p>
        </p:txBody>
      </p:sp>
    </p:spTree>
    <p:extLst>
      <p:ext uri="{BB962C8B-B14F-4D97-AF65-F5344CB8AC3E}">
        <p14:creationId xmlns:p14="http://schemas.microsoft.com/office/powerpoint/2010/main" val="813455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Let’s vote on it – Why was MOHR no longer offered in 2025?</a:t>
            </a:r>
            <a:br>
              <a:rPr lang="en-US" dirty="0"/>
            </a:br>
            <a:endParaRPr lang="en-US" dirty="0"/>
          </a:p>
        </p:txBody>
      </p:sp>
      <p:pic>
        <p:nvPicPr>
          <p:cNvPr id="1026" name="Picture 2">
            <a:extLst>
              <a:ext uri="{FF2B5EF4-FFF2-40B4-BE49-F238E27FC236}">
                <a16:creationId xmlns:a16="http://schemas.microsoft.com/office/drawing/2014/main" id="{281DD259-2EBA-D60D-DB13-E40DF0C14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633" y="1978025"/>
            <a:ext cx="4514850" cy="45148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5EAE753-7A13-4852-ABCD-E62D3FEC22A0}"/>
              </a:ext>
            </a:extLst>
          </p:cNvPr>
          <p:cNvSpPr txBox="1"/>
          <p:nvPr/>
        </p:nvSpPr>
        <p:spPr>
          <a:xfrm>
            <a:off x="755778" y="2547257"/>
            <a:ext cx="5738328" cy="523220"/>
          </a:xfrm>
          <a:prstGeom prst="rect">
            <a:avLst/>
          </a:prstGeom>
          <a:noFill/>
        </p:spPr>
        <p:txBody>
          <a:bodyPr wrap="square" rtlCol="0">
            <a:spAutoFit/>
          </a:bodyPr>
          <a:lstStyle/>
          <a:p>
            <a:r>
              <a:rPr lang="en-US" sz="2800"/>
              <a:t>Why would your clinic stop using it?</a:t>
            </a:r>
            <a:endParaRPr lang="en-US" sz="2800" dirty="0"/>
          </a:p>
        </p:txBody>
      </p:sp>
    </p:spTree>
    <p:extLst>
      <p:ext uri="{BB962C8B-B14F-4D97-AF65-F5344CB8AC3E}">
        <p14:creationId xmlns:p14="http://schemas.microsoft.com/office/powerpoint/2010/main" val="27010569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normAutofit/>
          </a:bodyPr>
          <a:lstStyle/>
          <a:p>
            <a:r>
              <a:rPr lang="en-US" dirty="0"/>
              <a:t>Brainstorm Factors related to Sustainment</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solidFill>
                  <a:schemeClr val="bg1">
                    <a:lumMod val="85000"/>
                  </a:schemeClr>
                </a:solidFill>
              </a:rPr>
              <a:t>The year is 2025</a:t>
            </a:r>
          </a:p>
          <a:p>
            <a:r>
              <a:rPr lang="en-US" sz="2400" dirty="0">
                <a:solidFill>
                  <a:schemeClr val="bg1">
                    <a:lumMod val="85000"/>
                  </a:schemeClr>
                </a:solidFill>
              </a:rPr>
              <a:t>Your clinic was using My Own Health Report throughout 2024</a:t>
            </a:r>
          </a:p>
          <a:p>
            <a:pPr lvl="1"/>
            <a:r>
              <a:rPr lang="en-US" sz="2200" dirty="0">
                <a:solidFill>
                  <a:schemeClr val="bg1">
                    <a:lumMod val="75000"/>
                  </a:schemeClr>
                </a:solidFill>
              </a:rPr>
              <a:t>it was working well during 2024</a:t>
            </a:r>
          </a:p>
          <a:p>
            <a:pPr lvl="1"/>
            <a:r>
              <a:rPr lang="en-US" sz="2200" dirty="0">
                <a:solidFill>
                  <a:schemeClr val="bg1">
                    <a:lumMod val="75000"/>
                  </a:schemeClr>
                </a:solidFill>
              </a:rPr>
              <a:t>something happened - now your clinic is no longer using it</a:t>
            </a:r>
          </a:p>
          <a:p>
            <a:r>
              <a:rPr lang="en-US" sz="2400" dirty="0">
                <a:solidFill>
                  <a:schemeClr val="bg1">
                    <a:lumMod val="75000"/>
                  </a:schemeClr>
                </a:solidFill>
              </a:rPr>
              <a:t>What happened – why did MOHR fail?  Why would your clinic stop using it?</a:t>
            </a:r>
          </a:p>
          <a:p>
            <a:r>
              <a:rPr lang="en-US" sz="2400" dirty="0">
                <a:solidFill>
                  <a:schemeClr val="tx1"/>
                </a:solidFill>
              </a:rPr>
              <a:t>On the flip side – why did your clinic keep using MOHR throughout 2024?  What was going well?</a:t>
            </a:r>
          </a:p>
        </p:txBody>
      </p:sp>
    </p:spTree>
    <p:extLst>
      <p:ext uri="{BB962C8B-B14F-4D97-AF65-F5344CB8AC3E}">
        <p14:creationId xmlns:p14="http://schemas.microsoft.com/office/powerpoint/2010/main" val="1953975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able&#10;&#10;Description automatically generated">
            <a:extLst>
              <a:ext uri="{FF2B5EF4-FFF2-40B4-BE49-F238E27FC236}">
                <a16:creationId xmlns:a16="http://schemas.microsoft.com/office/drawing/2014/main" id="{EA1CE843-B22D-4105-B4EE-5DA810919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1362" y="2008294"/>
            <a:ext cx="7349276" cy="3608723"/>
          </a:xfrm>
          <a:prstGeom prst="rect">
            <a:avLst/>
          </a:prstGeom>
        </p:spPr>
      </p:pic>
      <p:pic>
        <p:nvPicPr>
          <p:cNvPr id="3" name="Picture 2">
            <a:extLst>
              <a:ext uri="{FF2B5EF4-FFF2-40B4-BE49-F238E27FC236}">
                <a16:creationId xmlns:a16="http://schemas.microsoft.com/office/drawing/2014/main" id="{BE450121-6135-4880-906D-60D6123F438A}"/>
              </a:ext>
            </a:extLst>
          </p:cNvPr>
          <p:cNvPicPr>
            <a:picLocks noChangeAspect="1"/>
          </p:cNvPicPr>
          <p:nvPr/>
        </p:nvPicPr>
        <p:blipFill>
          <a:blip r:embed="rId4"/>
          <a:stretch>
            <a:fillRect/>
          </a:stretch>
        </p:blipFill>
        <p:spPr>
          <a:xfrm>
            <a:off x="2421362" y="5617017"/>
            <a:ext cx="7402616" cy="910530"/>
          </a:xfrm>
          <a:prstGeom prst="rect">
            <a:avLst/>
          </a:prstGeom>
        </p:spPr>
      </p:pic>
      <p:graphicFrame>
        <p:nvGraphicFramePr>
          <p:cNvPr id="4" name="Diagram 3">
            <a:extLst>
              <a:ext uri="{FF2B5EF4-FFF2-40B4-BE49-F238E27FC236}">
                <a16:creationId xmlns:a16="http://schemas.microsoft.com/office/drawing/2014/main" id="{DFE7D10E-6605-42B1-B590-856C7745AD51}"/>
              </a:ext>
            </a:extLst>
          </p:cNvPr>
          <p:cNvGraphicFramePr/>
          <p:nvPr>
            <p:extLst>
              <p:ext uri="{D42A27DB-BD31-4B8C-83A1-F6EECF244321}">
                <p14:modId xmlns:p14="http://schemas.microsoft.com/office/powerpoint/2010/main" val="678726671"/>
              </p:ext>
            </p:extLst>
          </p:nvPr>
        </p:nvGraphicFramePr>
        <p:xfrm>
          <a:off x="178676" y="70396"/>
          <a:ext cx="11678044" cy="16817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7463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Let’s vote on it – Why was MOHR still offered in 2025?</a:t>
            </a:r>
            <a:br>
              <a:rPr lang="en-US" dirty="0"/>
            </a:br>
            <a:endParaRPr lang="en-US" dirty="0"/>
          </a:p>
        </p:txBody>
      </p:sp>
      <p:pic>
        <p:nvPicPr>
          <p:cNvPr id="1026" name="Picture 2">
            <a:extLst>
              <a:ext uri="{FF2B5EF4-FFF2-40B4-BE49-F238E27FC236}">
                <a16:creationId xmlns:a16="http://schemas.microsoft.com/office/drawing/2014/main" id="{281DD259-2EBA-D60D-DB13-E40DF0C14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633" y="1978025"/>
            <a:ext cx="4514850" cy="45148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5EAE753-7A13-4852-ABCD-E62D3FEC22A0}"/>
              </a:ext>
            </a:extLst>
          </p:cNvPr>
          <p:cNvSpPr txBox="1"/>
          <p:nvPr/>
        </p:nvSpPr>
        <p:spPr>
          <a:xfrm>
            <a:off x="940837" y="2603242"/>
            <a:ext cx="5738328" cy="523220"/>
          </a:xfrm>
          <a:prstGeom prst="rect">
            <a:avLst/>
          </a:prstGeom>
          <a:noFill/>
        </p:spPr>
        <p:txBody>
          <a:bodyPr wrap="square" rtlCol="0">
            <a:spAutoFit/>
          </a:bodyPr>
          <a:lstStyle/>
          <a:p>
            <a:r>
              <a:rPr lang="en-US" sz="2800" dirty="0"/>
              <a:t>What was going well?</a:t>
            </a:r>
          </a:p>
        </p:txBody>
      </p:sp>
    </p:spTree>
    <p:extLst>
      <p:ext uri="{BB962C8B-B14F-4D97-AF65-F5344CB8AC3E}">
        <p14:creationId xmlns:p14="http://schemas.microsoft.com/office/powerpoint/2010/main" val="468196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C6D05-84FD-42E9-85D8-42A09FAAFC91}"/>
              </a:ext>
            </a:extLst>
          </p:cNvPr>
          <p:cNvSpPr>
            <a:spLocks noGrp="1"/>
          </p:cNvSpPr>
          <p:nvPr>
            <p:ph type="title"/>
          </p:nvPr>
        </p:nvSpPr>
        <p:spPr/>
        <p:txBody>
          <a:bodyPr/>
          <a:lstStyle/>
          <a:p>
            <a:r>
              <a:rPr lang="en-US" dirty="0"/>
              <a:t>Sustainment Outcomes Discussion </a:t>
            </a:r>
          </a:p>
        </p:txBody>
      </p:sp>
      <p:sp>
        <p:nvSpPr>
          <p:cNvPr id="3" name="Content Placeholder 2">
            <a:extLst>
              <a:ext uri="{FF2B5EF4-FFF2-40B4-BE49-F238E27FC236}">
                <a16:creationId xmlns:a16="http://schemas.microsoft.com/office/drawing/2014/main" id="{041F40BA-3E34-4B5B-B6A2-F5A2A3E37EC6}"/>
              </a:ext>
            </a:extLst>
          </p:cNvPr>
          <p:cNvSpPr>
            <a:spLocks noGrp="1"/>
          </p:cNvSpPr>
          <p:nvPr>
            <p:ph idx="1"/>
          </p:nvPr>
        </p:nvSpPr>
        <p:spPr/>
        <p:txBody>
          <a:bodyPr/>
          <a:lstStyle/>
          <a:p>
            <a:r>
              <a:rPr lang="en-US" dirty="0"/>
              <a:t>Ideas and questions to consider for sustainment of MOHR in clinics</a:t>
            </a:r>
          </a:p>
        </p:txBody>
      </p:sp>
    </p:spTree>
    <p:extLst>
      <p:ext uri="{BB962C8B-B14F-4D97-AF65-F5344CB8AC3E}">
        <p14:creationId xmlns:p14="http://schemas.microsoft.com/office/powerpoint/2010/main" val="30619170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0E916-6EB8-4BB9-B1B2-678BC970CF84}"/>
              </a:ext>
            </a:extLst>
          </p:cNvPr>
          <p:cNvSpPr>
            <a:spLocks noGrp="1"/>
          </p:cNvSpPr>
          <p:nvPr>
            <p:ph type="title"/>
          </p:nvPr>
        </p:nvSpPr>
        <p:spPr/>
        <p:txBody>
          <a:bodyPr>
            <a:normAutofit fontScale="90000"/>
          </a:bodyPr>
          <a:lstStyle/>
          <a:p>
            <a:r>
              <a:rPr lang="en-US" dirty="0"/>
              <a:t>Sustainment ideas and votes from Clinical Staff -</a:t>
            </a:r>
            <a:br>
              <a:rPr lang="en-US" dirty="0"/>
            </a:br>
            <a:r>
              <a:rPr lang="en-US" dirty="0"/>
              <a:t>Why did it fail?</a:t>
            </a:r>
          </a:p>
        </p:txBody>
      </p:sp>
      <p:sp>
        <p:nvSpPr>
          <p:cNvPr id="3" name="Content Placeholder 2">
            <a:extLst>
              <a:ext uri="{FF2B5EF4-FFF2-40B4-BE49-F238E27FC236}">
                <a16:creationId xmlns:a16="http://schemas.microsoft.com/office/drawing/2014/main" id="{A186D307-2AA2-412A-A757-A3FF16C5B261}"/>
              </a:ext>
            </a:extLst>
          </p:cNvPr>
          <p:cNvSpPr>
            <a:spLocks noGrp="1"/>
          </p:cNvSpPr>
          <p:nvPr>
            <p:ph idx="1"/>
          </p:nvPr>
        </p:nvSpPr>
        <p:spPr>
          <a:xfrm>
            <a:off x="970384" y="1791478"/>
            <a:ext cx="10214083" cy="4805965"/>
          </a:xfrm>
        </p:spPr>
        <p:txBody>
          <a:bodyPr>
            <a:normAutofit fontScale="70000" lnSpcReduction="20000"/>
          </a:bodyPr>
          <a:lstStyle/>
          <a:p>
            <a:r>
              <a:rPr lang="en-US" dirty="0"/>
              <a:t>Staffing issues, not enough manpower, or staff person left</a:t>
            </a:r>
          </a:p>
          <a:p>
            <a:pPr lvl="1"/>
            <a:r>
              <a:rPr lang="en-US" dirty="0"/>
              <a:t>6 out of 10</a:t>
            </a:r>
          </a:p>
          <a:p>
            <a:r>
              <a:rPr lang="en-US" dirty="0"/>
              <a:t>Lack of integration into EMR</a:t>
            </a:r>
          </a:p>
          <a:p>
            <a:pPr lvl="1"/>
            <a:r>
              <a:rPr lang="en-US" dirty="0"/>
              <a:t>4 out of 10</a:t>
            </a:r>
          </a:p>
          <a:p>
            <a:r>
              <a:rPr lang="en-US" dirty="0"/>
              <a:t>Literacy/language/tech barriers for patient to completing MOHR</a:t>
            </a:r>
          </a:p>
          <a:p>
            <a:pPr lvl="1"/>
            <a:r>
              <a:rPr lang="en-US" dirty="0"/>
              <a:t>3 out of 10</a:t>
            </a:r>
          </a:p>
          <a:p>
            <a:r>
              <a:rPr lang="en-US" dirty="0"/>
              <a:t>Time consuming</a:t>
            </a:r>
          </a:p>
          <a:p>
            <a:pPr lvl="1"/>
            <a:r>
              <a:rPr lang="en-US" dirty="0"/>
              <a:t>2 out of 10</a:t>
            </a:r>
          </a:p>
          <a:p>
            <a:r>
              <a:rPr lang="en-US" dirty="0"/>
              <a:t>Value add is not there- waste of time and not helpful	</a:t>
            </a:r>
          </a:p>
          <a:p>
            <a:pPr lvl="1"/>
            <a:r>
              <a:rPr lang="en-US" dirty="0"/>
              <a:t>2 out of 10</a:t>
            </a:r>
          </a:p>
          <a:p>
            <a:r>
              <a:rPr lang="en-US" dirty="0"/>
              <a:t>Duplicative to other assessments – asking the same questions</a:t>
            </a:r>
          </a:p>
          <a:p>
            <a:pPr lvl="1"/>
            <a:r>
              <a:rPr lang="en-US" dirty="0"/>
              <a:t>1 out of 10</a:t>
            </a:r>
          </a:p>
          <a:p>
            <a:r>
              <a:rPr lang="en-US" dirty="0"/>
              <a:t>No buy in from staff</a:t>
            </a:r>
          </a:p>
          <a:p>
            <a:pPr lvl="1"/>
            <a:r>
              <a:rPr lang="en-US" dirty="0"/>
              <a:t>1 out of 10</a:t>
            </a:r>
          </a:p>
          <a:p>
            <a:r>
              <a:rPr lang="en-US" dirty="0"/>
              <a:t>Newer/shiner way to do what MOHR does</a:t>
            </a:r>
          </a:p>
          <a:p>
            <a:pPr lvl="1"/>
            <a:r>
              <a:rPr lang="en-US" dirty="0"/>
              <a:t>0 out of 10</a:t>
            </a:r>
          </a:p>
          <a:p>
            <a:endParaRPr lang="en-US" dirty="0"/>
          </a:p>
        </p:txBody>
      </p:sp>
    </p:spTree>
    <p:extLst>
      <p:ext uri="{BB962C8B-B14F-4D97-AF65-F5344CB8AC3E}">
        <p14:creationId xmlns:p14="http://schemas.microsoft.com/office/powerpoint/2010/main" val="1141729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3D931DD-9D86-4CD0-B150-64B7DA10E57C}"/>
              </a:ext>
            </a:extLst>
          </p:cNvPr>
          <p:cNvGraphicFramePr>
            <a:graphicFrameLocks noGrp="1"/>
          </p:cNvGraphicFramePr>
          <p:nvPr>
            <p:extLst>
              <p:ext uri="{D42A27DB-BD31-4B8C-83A1-F6EECF244321}">
                <p14:modId xmlns:p14="http://schemas.microsoft.com/office/powerpoint/2010/main" val="283655485"/>
              </p:ext>
            </p:extLst>
          </p:nvPr>
        </p:nvGraphicFramePr>
        <p:xfrm>
          <a:off x="0" y="2"/>
          <a:ext cx="12192000" cy="6858002"/>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682509389"/>
                    </a:ext>
                  </a:extLst>
                </a:gridCol>
                <a:gridCol w="6096000">
                  <a:extLst>
                    <a:ext uri="{9D8B030D-6E8A-4147-A177-3AD203B41FA5}">
                      <a16:colId xmlns:a16="http://schemas.microsoft.com/office/drawing/2014/main" val="1877243521"/>
                    </a:ext>
                  </a:extLst>
                </a:gridCol>
              </a:tblGrid>
              <a:tr h="644820">
                <a:tc>
                  <a:txBody>
                    <a:bodyPr/>
                    <a:lstStyle/>
                    <a:p>
                      <a:r>
                        <a:rPr lang="en-US" sz="1600" dirty="0"/>
                        <a:t>Why did it fail?</a:t>
                      </a:r>
                    </a:p>
                    <a:p>
                      <a:r>
                        <a:rPr lang="en-US" sz="1600" dirty="0"/>
                        <a:t>Clinical Staff said:</a:t>
                      </a:r>
                    </a:p>
                  </a:txBody>
                  <a:tcPr/>
                </a:tc>
                <a:tc>
                  <a:txBody>
                    <a:bodyPr/>
                    <a:lstStyle/>
                    <a:p>
                      <a:r>
                        <a:rPr lang="en-US" sz="1600" dirty="0"/>
                        <a:t>Why did it fail?</a:t>
                      </a:r>
                    </a:p>
                    <a:p>
                      <a:r>
                        <a:rPr lang="en-US" sz="1600" dirty="0"/>
                        <a:t>Patients said:</a:t>
                      </a:r>
                    </a:p>
                  </a:txBody>
                  <a:tcPr/>
                </a:tc>
                <a:extLst>
                  <a:ext uri="{0D108BD9-81ED-4DB2-BD59-A6C34878D82A}">
                    <a16:rowId xmlns:a16="http://schemas.microsoft.com/office/drawing/2014/main" val="1911654021"/>
                  </a:ext>
                </a:extLst>
              </a:tr>
              <a:tr h="644820">
                <a:tc>
                  <a:txBody>
                    <a:bodyPr/>
                    <a:lstStyle/>
                    <a:p>
                      <a:r>
                        <a:rPr lang="en-US" sz="1600" dirty="0"/>
                        <a:t>Staffing issues, not enough man power, or staff person left</a:t>
                      </a:r>
                    </a:p>
                    <a:p>
                      <a:pPr lvl="1"/>
                      <a:r>
                        <a:rPr lang="en-US" sz="1600" dirty="0"/>
                        <a:t>6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No follow through from clinics on issues identified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3 out of 5</a:t>
                      </a:r>
                    </a:p>
                  </a:txBody>
                  <a:tcPr/>
                </a:tc>
                <a:extLst>
                  <a:ext uri="{0D108BD9-81ED-4DB2-BD59-A6C34878D82A}">
                    <a16:rowId xmlns:a16="http://schemas.microsoft.com/office/drawing/2014/main" val="3338063196"/>
                  </a:ext>
                </a:extLst>
              </a:tr>
              <a:tr h="644820">
                <a:tc>
                  <a:txBody>
                    <a:bodyPr/>
                    <a:lstStyle/>
                    <a:p>
                      <a:r>
                        <a:rPr lang="en-US" sz="1600" dirty="0"/>
                        <a:t>Lack of integration into EMR</a:t>
                      </a:r>
                    </a:p>
                    <a:p>
                      <a:pPr lvl="1"/>
                      <a:r>
                        <a:rPr lang="en-US" sz="1600" dirty="0"/>
                        <a:t>4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Patient answers untruthfully</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2 out of 5</a:t>
                      </a:r>
                      <a:endParaRPr lang="en-US" sz="1600" dirty="0"/>
                    </a:p>
                  </a:txBody>
                  <a:tcPr/>
                </a:tc>
                <a:extLst>
                  <a:ext uri="{0D108BD9-81ED-4DB2-BD59-A6C34878D82A}">
                    <a16:rowId xmlns:a16="http://schemas.microsoft.com/office/drawing/2014/main" val="612327938"/>
                  </a:ext>
                </a:extLst>
              </a:tr>
              <a:tr h="920548">
                <a:tc>
                  <a:txBody>
                    <a:bodyPr/>
                    <a:lstStyle/>
                    <a:p>
                      <a:r>
                        <a:rPr lang="en-US" sz="1600" dirty="0"/>
                        <a:t>Literacy/language/tech barriers for patient to completing MOHR</a:t>
                      </a:r>
                    </a:p>
                    <a:p>
                      <a:pPr lvl="1"/>
                      <a:r>
                        <a:rPr lang="en-US" sz="1600" dirty="0"/>
                        <a:t>3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Staff Shortage or main person left</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1 out of 5</a:t>
                      </a:r>
                      <a:endParaRPr lang="en-US" sz="1600" dirty="0"/>
                    </a:p>
                    <a:p>
                      <a:endParaRPr lang="en-US" sz="1600" dirty="0"/>
                    </a:p>
                  </a:txBody>
                  <a:tcPr/>
                </a:tc>
                <a:extLst>
                  <a:ext uri="{0D108BD9-81ED-4DB2-BD59-A6C34878D82A}">
                    <a16:rowId xmlns:a16="http://schemas.microsoft.com/office/drawing/2014/main" val="3273206000"/>
                  </a:ext>
                </a:extLst>
              </a:tr>
              <a:tr h="644820">
                <a:tc>
                  <a:txBody>
                    <a:bodyPr/>
                    <a:lstStyle/>
                    <a:p>
                      <a:r>
                        <a:rPr lang="en-US" sz="1600" dirty="0"/>
                        <a:t>Time consuming</a:t>
                      </a:r>
                    </a:p>
                    <a:p>
                      <a:pPr lvl="1"/>
                      <a:r>
                        <a:rPr lang="en-US" sz="1600" dirty="0"/>
                        <a:t>2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Lack of updated equipment, </a:t>
                      </a:r>
                      <a:r>
                        <a:rPr lang="en-US" sz="1600" kern="1200" dirty="0" err="1">
                          <a:solidFill>
                            <a:schemeClr val="dk1"/>
                          </a:solidFill>
                          <a:effectLst/>
                          <a:latin typeface="+mn-lt"/>
                          <a:ea typeface="+mn-ea"/>
                          <a:cs typeface="+mn-cs"/>
                        </a:rPr>
                        <a:t>Ipads</a:t>
                      </a:r>
                      <a:r>
                        <a:rPr lang="en-US" sz="1600" kern="1200" dirty="0">
                          <a:solidFill>
                            <a:schemeClr val="dk1"/>
                          </a:solidFill>
                          <a:effectLst/>
                          <a:latin typeface="+mn-lt"/>
                          <a:ea typeface="+mn-ea"/>
                          <a:cs typeface="+mn-cs"/>
                        </a:rPr>
                        <a:t> not working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1 out of 5</a:t>
                      </a:r>
                      <a:endParaRPr lang="en-US" sz="1600" dirty="0"/>
                    </a:p>
                  </a:txBody>
                  <a:tcPr/>
                </a:tc>
                <a:extLst>
                  <a:ext uri="{0D108BD9-81ED-4DB2-BD59-A6C34878D82A}">
                    <a16:rowId xmlns:a16="http://schemas.microsoft.com/office/drawing/2014/main" val="140799016"/>
                  </a:ext>
                </a:extLst>
              </a:tr>
              <a:tr h="648540">
                <a:tc>
                  <a:txBody>
                    <a:bodyPr/>
                    <a:lstStyle/>
                    <a:p>
                      <a:r>
                        <a:rPr lang="en-US" sz="1600" dirty="0"/>
                        <a:t>Value add is not there- waste of time and not helpful	</a:t>
                      </a:r>
                    </a:p>
                    <a:p>
                      <a:pPr lvl="1"/>
                      <a:r>
                        <a:rPr lang="en-US" sz="1600" dirty="0"/>
                        <a:t>2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Referrals are bad experience, too long of wait list, too expensive</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1 out of 5</a:t>
                      </a:r>
                    </a:p>
                  </a:txBody>
                  <a:tcPr/>
                </a:tc>
                <a:extLst>
                  <a:ext uri="{0D108BD9-81ED-4DB2-BD59-A6C34878D82A}">
                    <a16:rowId xmlns:a16="http://schemas.microsoft.com/office/drawing/2014/main" val="2379447211"/>
                  </a:ext>
                </a:extLst>
              </a:tr>
              <a:tr h="775174">
                <a:tc>
                  <a:txBody>
                    <a:bodyPr/>
                    <a:lstStyle/>
                    <a:p>
                      <a:r>
                        <a:rPr lang="en-US" sz="1600" dirty="0"/>
                        <a:t>Duplicative to other assessments – asking the same questions</a:t>
                      </a:r>
                    </a:p>
                    <a:p>
                      <a:pPr lvl="1"/>
                      <a:r>
                        <a:rPr lang="en-US" sz="1600" dirty="0"/>
                        <a:t>1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HIPPA violations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1 out of 5</a:t>
                      </a:r>
                      <a:endParaRPr lang="en-US" sz="1600" dirty="0"/>
                    </a:p>
                  </a:txBody>
                  <a:tcPr/>
                </a:tc>
                <a:extLst>
                  <a:ext uri="{0D108BD9-81ED-4DB2-BD59-A6C34878D82A}">
                    <a16:rowId xmlns:a16="http://schemas.microsoft.com/office/drawing/2014/main" val="3783992272"/>
                  </a:ext>
                </a:extLst>
              </a:tr>
              <a:tr h="644820">
                <a:tc>
                  <a:txBody>
                    <a:bodyPr/>
                    <a:lstStyle/>
                    <a:p>
                      <a:r>
                        <a:rPr lang="en-US" sz="1600" dirty="0"/>
                        <a:t>No buy in from staff</a:t>
                      </a:r>
                    </a:p>
                    <a:p>
                      <a:pPr lvl="1"/>
                      <a:r>
                        <a:rPr lang="en-US" sz="1600" dirty="0"/>
                        <a:t>1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Patients annoyed with the form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0 out of 5</a:t>
                      </a:r>
                    </a:p>
                  </a:txBody>
                  <a:tcPr/>
                </a:tc>
                <a:extLst>
                  <a:ext uri="{0D108BD9-81ED-4DB2-BD59-A6C34878D82A}">
                    <a16:rowId xmlns:a16="http://schemas.microsoft.com/office/drawing/2014/main" val="157209299"/>
                  </a:ext>
                </a:extLst>
              </a:tr>
              <a:tr h="644820">
                <a:tc>
                  <a:txBody>
                    <a:bodyPr/>
                    <a:lstStyle/>
                    <a:p>
                      <a:r>
                        <a:rPr lang="en-US" sz="1600" dirty="0"/>
                        <a:t>Newer/shiner way to do what MOHR does</a:t>
                      </a:r>
                    </a:p>
                    <a:p>
                      <a:pPr lvl="1"/>
                      <a:r>
                        <a:rPr lang="en-US" sz="1600" dirty="0"/>
                        <a:t>0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Worker/clinic error, MOHR not in right spot, not used right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0 out of 5</a:t>
                      </a:r>
                    </a:p>
                  </a:txBody>
                  <a:tcPr/>
                </a:tc>
                <a:extLst>
                  <a:ext uri="{0D108BD9-81ED-4DB2-BD59-A6C34878D82A}">
                    <a16:rowId xmlns:a16="http://schemas.microsoft.com/office/drawing/2014/main" val="3757740461"/>
                  </a:ext>
                </a:extLst>
              </a:tr>
              <a:tr h="644820">
                <a:tc>
                  <a:txBody>
                    <a:bodyPr/>
                    <a:lstStyle/>
                    <a:p>
                      <a:pPr lvl="1"/>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Provider does not have enough time for MOHR</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0 out of 5</a:t>
                      </a:r>
                    </a:p>
                  </a:txBody>
                  <a:tcPr/>
                </a:tc>
                <a:extLst>
                  <a:ext uri="{0D108BD9-81ED-4DB2-BD59-A6C34878D82A}">
                    <a16:rowId xmlns:a16="http://schemas.microsoft.com/office/drawing/2014/main" val="466810603"/>
                  </a:ext>
                </a:extLst>
              </a:tr>
            </a:tbl>
          </a:graphicData>
        </a:graphic>
      </p:graphicFrame>
    </p:spTree>
    <p:extLst>
      <p:ext uri="{BB962C8B-B14F-4D97-AF65-F5344CB8AC3E}">
        <p14:creationId xmlns:p14="http://schemas.microsoft.com/office/powerpoint/2010/main" val="1368918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6BCFB-0391-4D13-9A8E-8066688A9CB6}"/>
              </a:ext>
            </a:extLst>
          </p:cNvPr>
          <p:cNvSpPr>
            <a:spLocks noGrp="1"/>
          </p:cNvSpPr>
          <p:nvPr>
            <p:ph type="title"/>
          </p:nvPr>
        </p:nvSpPr>
        <p:spPr/>
        <p:txBody>
          <a:bodyPr>
            <a:normAutofit fontScale="90000"/>
          </a:bodyPr>
          <a:lstStyle/>
          <a:p>
            <a:r>
              <a:rPr lang="en-US" dirty="0"/>
              <a:t>Sustainment ideas and votes from Clinical Staff</a:t>
            </a:r>
            <a:br>
              <a:rPr lang="en-US" dirty="0"/>
            </a:br>
            <a:r>
              <a:rPr lang="en-US" dirty="0"/>
              <a:t>- Why did it succeed? </a:t>
            </a:r>
          </a:p>
        </p:txBody>
      </p:sp>
      <p:sp>
        <p:nvSpPr>
          <p:cNvPr id="3" name="Content Placeholder 2">
            <a:extLst>
              <a:ext uri="{FF2B5EF4-FFF2-40B4-BE49-F238E27FC236}">
                <a16:creationId xmlns:a16="http://schemas.microsoft.com/office/drawing/2014/main" id="{2C195E7A-7A3F-490D-B17C-93A4E28E1E36}"/>
              </a:ext>
            </a:extLst>
          </p:cNvPr>
          <p:cNvSpPr>
            <a:spLocks noGrp="1"/>
          </p:cNvSpPr>
          <p:nvPr>
            <p:ph idx="1"/>
          </p:nvPr>
        </p:nvSpPr>
        <p:spPr>
          <a:xfrm>
            <a:off x="838200" y="1931437"/>
            <a:ext cx="10346268" cy="4725001"/>
          </a:xfrm>
        </p:spPr>
        <p:txBody>
          <a:bodyPr>
            <a:normAutofit fontScale="70000" lnSpcReduction="20000"/>
          </a:bodyPr>
          <a:lstStyle/>
          <a:p>
            <a:r>
              <a:rPr lang="en-US" dirty="0"/>
              <a:t>Patient buy in and willingness to participate in their health</a:t>
            </a:r>
          </a:p>
          <a:p>
            <a:pPr lvl="1"/>
            <a:r>
              <a:rPr lang="en-US" dirty="0"/>
              <a:t>5 out of 10</a:t>
            </a:r>
          </a:p>
          <a:p>
            <a:r>
              <a:rPr lang="en-US" dirty="0"/>
              <a:t>Effective – addressed things needing to be or wanting to be addressed</a:t>
            </a:r>
          </a:p>
          <a:p>
            <a:pPr lvl="1"/>
            <a:r>
              <a:rPr lang="en-US" dirty="0"/>
              <a:t>4 out of 10</a:t>
            </a:r>
          </a:p>
          <a:p>
            <a:r>
              <a:rPr lang="en-US" dirty="0"/>
              <a:t>Provider and patient can see long term snap shot of progress available</a:t>
            </a:r>
          </a:p>
          <a:p>
            <a:pPr lvl="1"/>
            <a:r>
              <a:rPr lang="en-US" dirty="0"/>
              <a:t>4 out of 10</a:t>
            </a:r>
          </a:p>
          <a:p>
            <a:r>
              <a:rPr lang="en-US" dirty="0"/>
              <a:t>Nicely integrated into EMR – no bugs, no problems</a:t>
            </a:r>
          </a:p>
          <a:p>
            <a:pPr lvl="1"/>
            <a:r>
              <a:rPr lang="en-US" dirty="0"/>
              <a:t>4 out of 10</a:t>
            </a:r>
          </a:p>
          <a:p>
            <a:r>
              <a:rPr lang="en-US" dirty="0"/>
              <a:t>Ease of delivery to patients – </a:t>
            </a:r>
            <a:r>
              <a:rPr lang="en-US" dirty="0" err="1"/>
              <a:t>ipads</a:t>
            </a:r>
            <a:r>
              <a:rPr lang="en-US" dirty="0"/>
              <a:t>, understandable language, etc.</a:t>
            </a:r>
          </a:p>
          <a:p>
            <a:pPr lvl="1"/>
            <a:r>
              <a:rPr lang="en-US" dirty="0"/>
              <a:t> 3 out of 10</a:t>
            </a:r>
          </a:p>
          <a:p>
            <a:r>
              <a:rPr lang="en-US" dirty="0"/>
              <a:t>Increased agency and empowerment</a:t>
            </a:r>
          </a:p>
          <a:p>
            <a:pPr lvl="1"/>
            <a:r>
              <a:rPr lang="en-US" dirty="0"/>
              <a:t>0 out of 10</a:t>
            </a:r>
          </a:p>
          <a:p>
            <a:r>
              <a:rPr lang="en-US" dirty="0"/>
              <a:t>Staff buy in</a:t>
            </a:r>
          </a:p>
          <a:p>
            <a:pPr lvl="1"/>
            <a:r>
              <a:rPr lang="en-US" dirty="0"/>
              <a:t>0 out of 10</a:t>
            </a:r>
          </a:p>
          <a:p>
            <a:r>
              <a:rPr lang="en-US" dirty="0"/>
              <a:t>Quality measures are met</a:t>
            </a:r>
          </a:p>
          <a:p>
            <a:pPr lvl="1"/>
            <a:r>
              <a:rPr lang="en-US" dirty="0"/>
              <a:t>0 out of 10 </a:t>
            </a:r>
          </a:p>
          <a:p>
            <a:endParaRPr lang="en-US" dirty="0"/>
          </a:p>
        </p:txBody>
      </p:sp>
    </p:spTree>
    <p:extLst>
      <p:ext uri="{BB962C8B-B14F-4D97-AF65-F5344CB8AC3E}">
        <p14:creationId xmlns:p14="http://schemas.microsoft.com/office/powerpoint/2010/main" val="7852263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CCC3F3D-078E-4F29-AA29-7E5ABDF8CF1C}"/>
              </a:ext>
            </a:extLst>
          </p:cNvPr>
          <p:cNvGraphicFramePr>
            <a:graphicFrameLocks noGrp="1"/>
          </p:cNvGraphicFramePr>
          <p:nvPr>
            <p:extLst>
              <p:ext uri="{D42A27DB-BD31-4B8C-83A1-F6EECF244321}">
                <p14:modId xmlns:p14="http://schemas.microsoft.com/office/powerpoint/2010/main" val="1598709316"/>
              </p:ext>
            </p:extLst>
          </p:nvPr>
        </p:nvGraphicFramePr>
        <p:xfrm>
          <a:off x="0" y="0"/>
          <a:ext cx="12192000" cy="6858003"/>
        </p:xfrm>
        <a:graphic>
          <a:graphicData uri="http://schemas.openxmlformats.org/drawingml/2006/table">
            <a:tbl>
              <a:tblPr firstRow="1" bandRow="1">
                <a:tableStyleId>{5C22544A-7EE6-4342-B048-85BDC9FD1C3A}</a:tableStyleId>
              </a:tblPr>
              <a:tblGrid>
                <a:gridCol w="6089904">
                  <a:extLst>
                    <a:ext uri="{9D8B030D-6E8A-4147-A177-3AD203B41FA5}">
                      <a16:colId xmlns:a16="http://schemas.microsoft.com/office/drawing/2014/main" val="3542793300"/>
                    </a:ext>
                  </a:extLst>
                </a:gridCol>
                <a:gridCol w="6102096">
                  <a:extLst>
                    <a:ext uri="{9D8B030D-6E8A-4147-A177-3AD203B41FA5}">
                      <a16:colId xmlns:a16="http://schemas.microsoft.com/office/drawing/2014/main" val="1991273768"/>
                    </a:ext>
                  </a:extLst>
                </a:gridCol>
              </a:tblGrid>
              <a:tr h="640935">
                <a:tc>
                  <a:txBody>
                    <a:bodyPr/>
                    <a:lstStyle/>
                    <a:p>
                      <a:r>
                        <a:rPr lang="en-US" sz="1700" dirty="0"/>
                        <a:t>Why did it succeed?</a:t>
                      </a:r>
                    </a:p>
                    <a:p>
                      <a:r>
                        <a:rPr lang="en-US" sz="1700" dirty="0"/>
                        <a:t>Clinical Staff said:</a:t>
                      </a:r>
                    </a:p>
                  </a:txBody>
                  <a:tcPr/>
                </a:tc>
                <a:tc>
                  <a:txBody>
                    <a:bodyPr/>
                    <a:lstStyle/>
                    <a:p>
                      <a:r>
                        <a:rPr lang="en-US" sz="1700" dirty="0"/>
                        <a:t>Why did it succeed?</a:t>
                      </a:r>
                    </a:p>
                    <a:p>
                      <a:r>
                        <a:rPr lang="en-US" sz="1700" dirty="0"/>
                        <a:t>Patients said:</a:t>
                      </a:r>
                    </a:p>
                  </a:txBody>
                  <a:tcPr/>
                </a:tc>
                <a:extLst>
                  <a:ext uri="{0D108BD9-81ED-4DB2-BD59-A6C34878D82A}">
                    <a16:rowId xmlns:a16="http://schemas.microsoft.com/office/drawing/2014/main" val="1040729897"/>
                  </a:ext>
                </a:extLst>
              </a:tr>
              <a:tr h="913332">
                <a:tc>
                  <a:txBody>
                    <a:bodyPr/>
                    <a:lstStyle/>
                    <a:p>
                      <a:r>
                        <a:rPr lang="en-US" sz="1700" dirty="0"/>
                        <a:t>Patient buy in and willingness to participate in their health</a:t>
                      </a:r>
                    </a:p>
                    <a:p>
                      <a:pPr lvl="1"/>
                      <a:r>
                        <a:rPr lang="en-US" sz="1700" dirty="0"/>
                        <a:t>5 out of 10</a:t>
                      </a:r>
                    </a:p>
                  </a:txBody>
                  <a:tcPr/>
                </a:tc>
                <a:tc>
                  <a:txBody>
                    <a:bodyPr/>
                    <a:lstStyle/>
                    <a:p>
                      <a:r>
                        <a:rPr lang="en-US" sz="1700" kern="1200" dirty="0">
                          <a:solidFill>
                            <a:schemeClr val="dk1"/>
                          </a:solidFill>
                          <a:effectLst/>
                          <a:latin typeface="+mn-lt"/>
                          <a:ea typeface="+mn-ea"/>
                          <a:cs typeface="+mn-cs"/>
                        </a:rPr>
                        <a:t>Patients changed behavior - better health results and outcomes after receiving help </a:t>
                      </a:r>
                    </a:p>
                    <a:p>
                      <a:pPr lvl="1"/>
                      <a:r>
                        <a:rPr lang="en-US" sz="1700" kern="1200" dirty="0">
                          <a:solidFill>
                            <a:schemeClr val="dk1"/>
                          </a:solidFill>
                          <a:effectLst/>
                          <a:latin typeface="+mn-lt"/>
                          <a:ea typeface="+mn-ea"/>
                          <a:cs typeface="+mn-cs"/>
                        </a:rPr>
                        <a:t>4 out of 5</a:t>
                      </a:r>
                      <a:endParaRPr lang="en-US" sz="1700" dirty="0"/>
                    </a:p>
                  </a:txBody>
                  <a:tcPr/>
                </a:tc>
                <a:extLst>
                  <a:ext uri="{0D108BD9-81ED-4DB2-BD59-A6C34878D82A}">
                    <a16:rowId xmlns:a16="http://schemas.microsoft.com/office/drawing/2014/main" val="1527421065"/>
                  </a:ext>
                </a:extLst>
              </a:tr>
              <a:tr h="913332">
                <a:tc>
                  <a:txBody>
                    <a:bodyPr/>
                    <a:lstStyle/>
                    <a:p>
                      <a:r>
                        <a:rPr lang="en-US" sz="1700" dirty="0"/>
                        <a:t>Effective – addressed things needing to be or wanting to be addressed</a:t>
                      </a:r>
                    </a:p>
                    <a:p>
                      <a:pPr lvl="1"/>
                      <a:r>
                        <a:rPr lang="en-US" sz="1700" dirty="0"/>
                        <a:t>4 out of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700" kern="1200" dirty="0">
                          <a:solidFill>
                            <a:schemeClr val="dk1"/>
                          </a:solidFill>
                          <a:effectLst/>
                          <a:latin typeface="+mn-lt"/>
                          <a:ea typeface="+mn-ea"/>
                          <a:cs typeface="+mn-cs"/>
                        </a:rPr>
                        <a:t>Helps patients understand their health risks, raise awareness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700" kern="1200" dirty="0">
                          <a:solidFill>
                            <a:schemeClr val="dk1"/>
                          </a:solidFill>
                          <a:effectLst/>
                          <a:latin typeface="+mn-lt"/>
                          <a:ea typeface="+mn-ea"/>
                          <a:cs typeface="+mn-cs"/>
                        </a:rPr>
                        <a:t>3 out of 5</a:t>
                      </a:r>
                      <a:endParaRPr lang="en-US" sz="1700" dirty="0"/>
                    </a:p>
                  </a:txBody>
                  <a:tcPr/>
                </a:tc>
                <a:extLst>
                  <a:ext uri="{0D108BD9-81ED-4DB2-BD59-A6C34878D82A}">
                    <a16:rowId xmlns:a16="http://schemas.microsoft.com/office/drawing/2014/main" val="1234384568"/>
                  </a:ext>
                </a:extLst>
              </a:tr>
              <a:tr h="913332">
                <a:tc>
                  <a:txBody>
                    <a:bodyPr/>
                    <a:lstStyle/>
                    <a:p>
                      <a:r>
                        <a:rPr lang="en-US" sz="1700" dirty="0"/>
                        <a:t>Provider and patient can see long term snap shot of progress available</a:t>
                      </a:r>
                    </a:p>
                    <a:p>
                      <a:pPr lvl="1"/>
                      <a:r>
                        <a:rPr lang="en-US" sz="1700" dirty="0"/>
                        <a:t>4 out of 10</a:t>
                      </a:r>
                    </a:p>
                  </a:txBody>
                  <a:tcPr/>
                </a:tc>
                <a:tc>
                  <a:txBody>
                    <a:bodyPr/>
                    <a:lstStyle/>
                    <a:p>
                      <a:r>
                        <a:rPr lang="en-US" sz="1700" kern="1200" dirty="0">
                          <a:solidFill>
                            <a:schemeClr val="dk1"/>
                          </a:solidFill>
                          <a:effectLst/>
                          <a:latin typeface="+mn-lt"/>
                          <a:ea typeface="+mn-ea"/>
                          <a:cs typeface="+mn-cs"/>
                        </a:rPr>
                        <a:t>Get the patient’s voice and perspective on their health </a:t>
                      </a:r>
                    </a:p>
                    <a:p>
                      <a:pPr lvl="1"/>
                      <a:r>
                        <a:rPr lang="en-US" sz="1700" kern="1200" dirty="0">
                          <a:solidFill>
                            <a:schemeClr val="dk1"/>
                          </a:solidFill>
                          <a:effectLst/>
                          <a:latin typeface="+mn-lt"/>
                          <a:ea typeface="+mn-ea"/>
                          <a:cs typeface="+mn-cs"/>
                        </a:rPr>
                        <a:t>1 out of 5</a:t>
                      </a:r>
                      <a:endParaRPr lang="en-US" sz="1700" dirty="0"/>
                    </a:p>
                  </a:txBody>
                  <a:tcPr/>
                </a:tc>
                <a:extLst>
                  <a:ext uri="{0D108BD9-81ED-4DB2-BD59-A6C34878D82A}">
                    <a16:rowId xmlns:a16="http://schemas.microsoft.com/office/drawing/2014/main" val="2668537987"/>
                  </a:ext>
                </a:extLst>
              </a:tr>
              <a:tr h="640935">
                <a:tc>
                  <a:txBody>
                    <a:bodyPr/>
                    <a:lstStyle/>
                    <a:p>
                      <a:r>
                        <a:rPr lang="en-US" sz="1700" dirty="0"/>
                        <a:t>Nicely integrated into EMR – no bugs, no problems</a:t>
                      </a:r>
                    </a:p>
                    <a:p>
                      <a:pPr lvl="1"/>
                      <a:r>
                        <a:rPr lang="en-US" sz="1700" dirty="0"/>
                        <a:t>4 out of 10</a:t>
                      </a:r>
                    </a:p>
                  </a:txBody>
                  <a:tcPr/>
                </a:tc>
                <a:tc>
                  <a:txBody>
                    <a:bodyPr/>
                    <a:lstStyle/>
                    <a:p>
                      <a:r>
                        <a:rPr lang="en-US" sz="1700" kern="1200" dirty="0">
                          <a:solidFill>
                            <a:schemeClr val="dk1"/>
                          </a:solidFill>
                          <a:effectLst/>
                          <a:latin typeface="+mn-lt"/>
                          <a:ea typeface="+mn-ea"/>
                          <a:cs typeface="+mn-cs"/>
                        </a:rPr>
                        <a:t>Identifies needs of care of patients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700" kern="1200" dirty="0">
                          <a:solidFill>
                            <a:schemeClr val="dk1"/>
                          </a:solidFill>
                          <a:effectLst/>
                          <a:latin typeface="+mn-lt"/>
                          <a:ea typeface="+mn-ea"/>
                          <a:cs typeface="+mn-cs"/>
                        </a:rPr>
                        <a:t>1 out of 5</a:t>
                      </a:r>
                      <a:endParaRPr lang="en-US" sz="1700" dirty="0"/>
                    </a:p>
                  </a:txBody>
                  <a:tcPr/>
                </a:tc>
                <a:extLst>
                  <a:ext uri="{0D108BD9-81ED-4DB2-BD59-A6C34878D82A}">
                    <a16:rowId xmlns:a16="http://schemas.microsoft.com/office/drawing/2014/main" val="1294176134"/>
                  </a:ext>
                </a:extLst>
              </a:tr>
              <a:tr h="640935">
                <a:tc>
                  <a:txBody>
                    <a:bodyPr/>
                    <a:lstStyle/>
                    <a:p>
                      <a:r>
                        <a:rPr lang="en-US" sz="1700" dirty="0"/>
                        <a:t>Ease of delivery to patients – </a:t>
                      </a:r>
                      <a:r>
                        <a:rPr lang="en-US" sz="1700" dirty="0" err="1"/>
                        <a:t>ipads</a:t>
                      </a:r>
                      <a:r>
                        <a:rPr lang="en-US" sz="1700" dirty="0"/>
                        <a:t>, understandable language, etc.</a:t>
                      </a:r>
                    </a:p>
                    <a:p>
                      <a:pPr lvl="1"/>
                      <a:r>
                        <a:rPr lang="en-US" sz="1700" dirty="0"/>
                        <a:t> 3 out of 10</a:t>
                      </a:r>
                    </a:p>
                  </a:txBody>
                  <a:tcPr/>
                </a:tc>
                <a:tc>
                  <a:txBody>
                    <a:bodyPr/>
                    <a:lstStyle/>
                    <a:p>
                      <a:r>
                        <a:rPr lang="en-US" sz="1700" kern="1200" dirty="0">
                          <a:solidFill>
                            <a:schemeClr val="dk1"/>
                          </a:solidFill>
                          <a:effectLst/>
                          <a:latin typeface="+mn-lt"/>
                          <a:ea typeface="+mn-ea"/>
                          <a:cs typeface="+mn-cs"/>
                        </a:rPr>
                        <a:t>Streamlining of process for identifying needs and resources </a:t>
                      </a:r>
                    </a:p>
                    <a:p>
                      <a:pPr lvl="1"/>
                      <a:r>
                        <a:rPr lang="en-US" sz="1700" kern="1200" dirty="0">
                          <a:solidFill>
                            <a:schemeClr val="dk1"/>
                          </a:solidFill>
                          <a:effectLst/>
                          <a:latin typeface="+mn-lt"/>
                          <a:ea typeface="+mn-ea"/>
                          <a:cs typeface="+mn-cs"/>
                        </a:rPr>
                        <a:t>1 out of 5</a:t>
                      </a:r>
                      <a:endParaRPr lang="en-US" sz="1700" dirty="0"/>
                    </a:p>
                  </a:txBody>
                  <a:tcPr/>
                </a:tc>
                <a:extLst>
                  <a:ext uri="{0D108BD9-81ED-4DB2-BD59-A6C34878D82A}">
                    <a16:rowId xmlns:a16="http://schemas.microsoft.com/office/drawing/2014/main" val="4178966394"/>
                  </a:ext>
                </a:extLst>
              </a:tr>
              <a:tr h="913332">
                <a:tc>
                  <a:txBody>
                    <a:bodyPr/>
                    <a:lstStyle/>
                    <a:p>
                      <a:r>
                        <a:rPr lang="en-US" sz="1700" dirty="0"/>
                        <a:t>Increased agency and empowerment</a:t>
                      </a:r>
                    </a:p>
                    <a:p>
                      <a:pPr lvl="1"/>
                      <a:r>
                        <a:rPr lang="en-US" sz="1700" dirty="0"/>
                        <a:t>0 out of 10</a:t>
                      </a:r>
                    </a:p>
                  </a:txBody>
                  <a:tcPr/>
                </a:tc>
                <a:tc>
                  <a:txBody>
                    <a:bodyPr/>
                    <a:lstStyle/>
                    <a:p>
                      <a:r>
                        <a:rPr lang="en-US" sz="1700" kern="1200" dirty="0">
                          <a:solidFill>
                            <a:schemeClr val="dk1"/>
                          </a:solidFill>
                          <a:effectLst/>
                          <a:latin typeface="+mn-lt"/>
                          <a:ea typeface="+mn-ea"/>
                          <a:cs typeface="+mn-cs"/>
                        </a:rPr>
                        <a:t>Staff shared roles of covering MOHR so if one person left it didn’t end </a:t>
                      </a:r>
                    </a:p>
                    <a:p>
                      <a:pPr lvl="1"/>
                      <a:r>
                        <a:rPr lang="en-US" sz="1700" kern="1200" dirty="0">
                          <a:solidFill>
                            <a:schemeClr val="dk1"/>
                          </a:solidFill>
                          <a:effectLst/>
                          <a:latin typeface="+mn-lt"/>
                          <a:ea typeface="+mn-ea"/>
                          <a:cs typeface="+mn-cs"/>
                        </a:rPr>
                        <a:t>1 out of 5</a:t>
                      </a:r>
                      <a:endParaRPr lang="en-US" sz="1700" dirty="0"/>
                    </a:p>
                  </a:txBody>
                  <a:tcPr/>
                </a:tc>
                <a:extLst>
                  <a:ext uri="{0D108BD9-81ED-4DB2-BD59-A6C34878D82A}">
                    <a16:rowId xmlns:a16="http://schemas.microsoft.com/office/drawing/2014/main" val="2902830062"/>
                  </a:ext>
                </a:extLst>
              </a:tr>
              <a:tr h="640935">
                <a:tc>
                  <a:txBody>
                    <a:bodyPr/>
                    <a:lstStyle/>
                    <a:p>
                      <a:r>
                        <a:rPr lang="en-US" sz="1700" dirty="0"/>
                        <a:t>Staff buy in</a:t>
                      </a:r>
                    </a:p>
                    <a:p>
                      <a:pPr lvl="1"/>
                      <a:r>
                        <a:rPr lang="en-US" sz="1700" dirty="0"/>
                        <a:t>0 out of 10</a:t>
                      </a:r>
                    </a:p>
                  </a:txBody>
                  <a:tcPr/>
                </a:tc>
                <a:tc>
                  <a:txBody>
                    <a:bodyPr/>
                    <a:lstStyle/>
                    <a:p>
                      <a:r>
                        <a:rPr lang="en-US" sz="1700" kern="1200" dirty="0">
                          <a:solidFill>
                            <a:schemeClr val="dk1"/>
                          </a:solidFill>
                          <a:effectLst/>
                          <a:latin typeface="+mn-lt"/>
                          <a:ea typeface="+mn-ea"/>
                          <a:cs typeface="+mn-cs"/>
                        </a:rPr>
                        <a:t>Roadmap for care- giving patients and staff a focus </a:t>
                      </a:r>
                    </a:p>
                    <a:p>
                      <a:pPr lvl="1"/>
                      <a:r>
                        <a:rPr lang="en-US" sz="1700" kern="1200" dirty="0">
                          <a:solidFill>
                            <a:schemeClr val="dk1"/>
                          </a:solidFill>
                          <a:effectLst/>
                          <a:latin typeface="+mn-lt"/>
                          <a:ea typeface="+mn-ea"/>
                          <a:cs typeface="+mn-cs"/>
                        </a:rPr>
                        <a:t>0 out of 5</a:t>
                      </a:r>
                      <a:endParaRPr lang="en-US" sz="1700" dirty="0"/>
                    </a:p>
                  </a:txBody>
                  <a:tcPr/>
                </a:tc>
                <a:extLst>
                  <a:ext uri="{0D108BD9-81ED-4DB2-BD59-A6C34878D82A}">
                    <a16:rowId xmlns:a16="http://schemas.microsoft.com/office/drawing/2014/main" val="3776910908"/>
                  </a:ext>
                </a:extLst>
              </a:tr>
              <a:tr h="640935">
                <a:tc>
                  <a:txBody>
                    <a:bodyPr/>
                    <a:lstStyle/>
                    <a:p>
                      <a:r>
                        <a:rPr lang="en-US" sz="1700" dirty="0"/>
                        <a:t>Quality measures are met</a:t>
                      </a:r>
                    </a:p>
                    <a:p>
                      <a:pPr lvl="1"/>
                      <a:r>
                        <a:rPr lang="en-US" sz="1700" dirty="0"/>
                        <a:t>0 out of 10 </a:t>
                      </a:r>
                    </a:p>
                  </a:txBody>
                  <a:tcPr/>
                </a:tc>
                <a:tc>
                  <a:txBody>
                    <a:bodyPr/>
                    <a:lstStyle/>
                    <a:p>
                      <a:r>
                        <a:rPr lang="en-US" sz="1700" kern="1200" dirty="0">
                          <a:solidFill>
                            <a:schemeClr val="dk1"/>
                          </a:solidFill>
                          <a:effectLst/>
                          <a:latin typeface="+mn-lt"/>
                          <a:ea typeface="+mn-ea"/>
                          <a:cs typeface="+mn-cs"/>
                        </a:rPr>
                        <a:t>Patients share positive experience with other patients </a:t>
                      </a:r>
                    </a:p>
                    <a:p>
                      <a:pPr lvl="1"/>
                      <a:r>
                        <a:rPr lang="en-US" sz="1700" kern="1200" dirty="0">
                          <a:solidFill>
                            <a:schemeClr val="dk1"/>
                          </a:solidFill>
                          <a:effectLst/>
                          <a:latin typeface="+mn-lt"/>
                          <a:ea typeface="+mn-ea"/>
                          <a:cs typeface="+mn-cs"/>
                        </a:rPr>
                        <a:t>0 out of 5</a:t>
                      </a:r>
                      <a:endParaRPr lang="en-US" sz="1700" dirty="0"/>
                    </a:p>
                  </a:txBody>
                  <a:tcPr/>
                </a:tc>
                <a:extLst>
                  <a:ext uri="{0D108BD9-81ED-4DB2-BD59-A6C34878D82A}">
                    <a16:rowId xmlns:a16="http://schemas.microsoft.com/office/drawing/2014/main" val="1365051259"/>
                  </a:ext>
                </a:extLst>
              </a:tr>
            </a:tbl>
          </a:graphicData>
        </a:graphic>
      </p:graphicFrame>
    </p:spTree>
    <p:extLst>
      <p:ext uri="{BB962C8B-B14F-4D97-AF65-F5344CB8AC3E}">
        <p14:creationId xmlns:p14="http://schemas.microsoft.com/office/powerpoint/2010/main" val="31387681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Open Discussion</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p:txBody>
          <a:bodyPr/>
          <a:lstStyle/>
          <a:p>
            <a:r>
              <a:rPr lang="en-US" dirty="0"/>
              <a:t>Questions, comments, concerns</a:t>
            </a:r>
          </a:p>
        </p:txBody>
      </p:sp>
    </p:spTree>
    <p:extLst>
      <p:ext uri="{BB962C8B-B14F-4D97-AF65-F5344CB8AC3E}">
        <p14:creationId xmlns:p14="http://schemas.microsoft.com/office/powerpoint/2010/main" val="199888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7B12-78ED-48AE-ADDF-D9E63C20CFD8}"/>
              </a:ext>
            </a:extLst>
          </p:cNvPr>
          <p:cNvSpPr>
            <a:spLocks noGrp="1"/>
          </p:cNvSpPr>
          <p:nvPr>
            <p:ph type="title"/>
          </p:nvPr>
        </p:nvSpPr>
        <p:spPr/>
        <p:txBody>
          <a:bodyPr/>
          <a:lstStyle/>
          <a:p>
            <a:r>
              <a:rPr lang="en-US" dirty="0"/>
              <a:t>Request to Record</a:t>
            </a:r>
          </a:p>
        </p:txBody>
      </p:sp>
      <p:sp>
        <p:nvSpPr>
          <p:cNvPr id="3" name="Content Placeholder 2">
            <a:extLst>
              <a:ext uri="{FF2B5EF4-FFF2-40B4-BE49-F238E27FC236}">
                <a16:creationId xmlns:a16="http://schemas.microsoft.com/office/drawing/2014/main" id="{4F1E3A49-47BA-4445-8A48-6DF86568556B}"/>
              </a:ext>
            </a:extLst>
          </p:cNvPr>
          <p:cNvSpPr>
            <a:spLocks noGrp="1"/>
          </p:cNvSpPr>
          <p:nvPr>
            <p:ph idx="1"/>
          </p:nvPr>
        </p:nvSpPr>
        <p:spPr/>
        <p:txBody>
          <a:bodyPr/>
          <a:lstStyle/>
          <a:p>
            <a:r>
              <a:rPr lang="en-US" dirty="0"/>
              <a:t>We would like to record our conversation today using the Zoom recording feature</a:t>
            </a:r>
          </a:p>
          <a:p>
            <a:r>
              <a:rPr lang="en-US" dirty="0"/>
              <a:t>All efforts will be made to ensure your privacy and confidentiality</a:t>
            </a:r>
          </a:p>
          <a:p>
            <a:pPr lvl="1"/>
            <a:r>
              <a:rPr lang="en-US" dirty="0"/>
              <a:t>Say where the recordings will be stored</a:t>
            </a:r>
          </a:p>
          <a:p>
            <a:r>
              <a:rPr lang="en-US" dirty="0"/>
              <a:t>This research project has been reviewed by a research ethics board</a:t>
            </a:r>
          </a:p>
        </p:txBody>
      </p:sp>
    </p:spTree>
    <p:extLst>
      <p:ext uri="{BB962C8B-B14F-4D97-AF65-F5344CB8AC3E}">
        <p14:creationId xmlns:p14="http://schemas.microsoft.com/office/powerpoint/2010/main" val="2413532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Preview of coming workshop topics – others you would recommend?</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a:xfrm>
            <a:off x="838201" y="1875452"/>
            <a:ext cx="10515599" cy="4109295"/>
          </a:xfrm>
        </p:spPr>
        <p:txBody>
          <a:bodyPr>
            <a:normAutofit/>
          </a:bodyPr>
          <a:lstStyle/>
          <a:p>
            <a:r>
              <a:rPr lang="en-US" dirty="0"/>
              <a:t>Today we focused on this priority set by NIH</a:t>
            </a:r>
          </a:p>
          <a:p>
            <a:pPr lvl="1"/>
            <a:r>
              <a:rPr lang="en-US" dirty="0"/>
              <a:t>Program sustainment – things that would be important for your clinic to continue to use MOHR</a:t>
            </a:r>
          </a:p>
          <a:p>
            <a:r>
              <a:rPr lang="en-US" dirty="0"/>
              <a:t>We will be in touch </a:t>
            </a:r>
            <a:r>
              <a:rPr lang="en-US"/>
              <a:t>about next meetings</a:t>
            </a:r>
            <a:endParaRPr lang="en-US" b="1" dirty="0"/>
          </a:p>
        </p:txBody>
      </p:sp>
    </p:spTree>
    <p:extLst>
      <p:ext uri="{BB962C8B-B14F-4D97-AF65-F5344CB8AC3E}">
        <p14:creationId xmlns:p14="http://schemas.microsoft.com/office/powerpoint/2010/main" val="643539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6FF-EEA6-4DCA-A66C-3C7221792627}"/>
              </a:ext>
            </a:extLst>
          </p:cNvPr>
          <p:cNvSpPr>
            <a:spLocks noGrp="1"/>
          </p:cNvSpPr>
          <p:nvPr>
            <p:ph type="ctrTitle"/>
          </p:nvPr>
        </p:nvSpPr>
        <p:spPr/>
        <p:txBody>
          <a:bodyPr/>
          <a:lstStyle/>
          <a:p>
            <a:r>
              <a:rPr lang="en-US" dirty="0"/>
              <a:t>Thank you for your participation!</a:t>
            </a:r>
          </a:p>
        </p:txBody>
      </p:sp>
      <p:sp>
        <p:nvSpPr>
          <p:cNvPr id="3" name="Subtitle 2">
            <a:extLst>
              <a:ext uri="{FF2B5EF4-FFF2-40B4-BE49-F238E27FC236}">
                <a16:creationId xmlns:a16="http://schemas.microsoft.com/office/drawing/2014/main" id="{38A88104-A5A2-4756-8C74-C73150DAEB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65557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lstStyle/>
          <a:p>
            <a:r>
              <a:rPr lang="en-US" dirty="0"/>
              <a:t>Demo of MOHR and orientation to the values and goals of MOHR</a:t>
            </a:r>
          </a:p>
          <a:p>
            <a:r>
              <a:rPr lang="en-US" dirty="0"/>
              <a:t>Thinking about Sustainment together </a:t>
            </a:r>
          </a:p>
          <a:p>
            <a:pPr lvl="1"/>
            <a:r>
              <a:rPr lang="en-US" dirty="0"/>
              <a:t>Why would your clinic</a:t>
            </a:r>
            <a:r>
              <a:rPr lang="en-US" i="1" dirty="0"/>
              <a:t> keep </a:t>
            </a:r>
            <a:r>
              <a:rPr lang="en-US" dirty="0"/>
              <a:t>using MOHR?</a:t>
            </a:r>
          </a:p>
          <a:p>
            <a:pPr lvl="1"/>
            <a:r>
              <a:rPr lang="en-US" dirty="0"/>
              <a:t>Why would your clinic </a:t>
            </a:r>
            <a:r>
              <a:rPr lang="en-US" i="1" dirty="0"/>
              <a:t>stop</a:t>
            </a:r>
            <a:r>
              <a:rPr lang="en-US" dirty="0"/>
              <a:t> using MOHR?</a:t>
            </a:r>
          </a:p>
          <a:p>
            <a:r>
              <a:rPr lang="en-US" dirty="0"/>
              <a:t>Looking ahead – tentative plans for upcoming workshops</a:t>
            </a:r>
          </a:p>
          <a:p>
            <a:r>
              <a:rPr lang="en-US" dirty="0"/>
              <a:t>Thank you!</a:t>
            </a:r>
          </a:p>
          <a:p>
            <a:pPr lvl="1"/>
            <a:endParaRPr lang="en-US" dirty="0"/>
          </a:p>
        </p:txBody>
      </p:sp>
    </p:spTree>
    <p:extLst>
      <p:ext uri="{BB962C8B-B14F-4D97-AF65-F5344CB8AC3E}">
        <p14:creationId xmlns:p14="http://schemas.microsoft.com/office/powerpoint/2010/main" val="3148882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lstStyle/>
          <a:p>
            <a:r>
              <a:rPr lang="en-US" dirty="0"/>
              <a:t>The Value of MOHR – why do we want to do this?</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t>Make scarce clinic time more valuable for patients and clinic teams</a:t>
            </a:r>
          </a:p>
          <a:p>
            <a:r>
              <a:rPr lang="en-US" sz="2400" dirty="0"/>
              <a:t>Improve the </a:t>
            </a:r>
            <a:r>
              <a:rPr lang="en-US" sz="2400" b="1" dirty="0"/>
              <a:t>patient experience</a:t>
            </a:r>
            <a:r>
              <a:rPr lang="en-US" sz="2400" dirty="0"/>
              <a:t>  -- help clinics to know and address a patient’s individual goals/needs</a:t>
            </a:r>
          </a:p>
          <a:p>
            <a:pPr lvl="1"/>
            <a:r>
              <a:rPr lang="en-US" sz="2400" dirty="0"/>
              <a:t>Address behavioral risks for cancer – diet, physical activity, tobacco use</a:t>
            </a:r>
          </a:p>
          <a:p>
            <a:pPr lvl="1"/>
            <a:r>
              <a:rPr lang="en-US" sz="2400" dirty="0"/>
              <a:t>Address “hidden” social needs that increase cancer risk and overall health</a:t>
            </a:r>
          </a:p>
          <a:p>
            <a:pPr lvl="2"/>
            <a:r>
              <a:rPr lang="en-US" sz="2400" dirty="0"/>
              <a:t>Difficulty affording food or medication</a:t>
            </a:r>
          </a:p>
          <a:p>
            <a:pPr lvl="2"/>
            <a:r>
              <a:rPr lang="en-US" sz="2400" dirty="0"/>
              <a:t>Transportation challenges</a:t>
            </a:r>
          </a:p>
          <a:p>
            <a:r>
              <a:rPr lang="en-US" sz="2400" dirty="0"/>
              <a:t>Improve cancer risk -- cancer risk is strongly related to both behavioral risks and social needs</a:t>
            </a:r>
          </a:p>
        </p:txBody>
      </p:sp>
    </p:spTree>
    <p:extLst>
      <p:ext uri="{BB962C8B-B14F-4D97-AF65-F5344CB8AC3E}">
        <p14:creationId xmlns:p14="http://schemas.microsoft.com/office/powerpoint/2010/main" val="3788986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a:xfrm>
            <a:off x="661293" y="-60058"/>
            <a:ext cx="10236271" cy="914400"/>
          </a:xfrm>
        </p:spPr>
        <p:txBody>
          <a:bodyPr vert="horz" lIns="91440" tIns="45720" rIns="91440" bIns="45720" rtlCol="0" anchor="b">
            <a:normAutofit/>
          </a:bodyPr>
          <a:lstStyle/>
          <a:p>
            <a:r>
              <a:rPr lang="en-US" sz="5500" spc="-100" dirty="0">
                <a:solidFill>
                  <a:schemeClr val="tx1"/>
                </a:solidFill>
              </a:rPr>
              <a:t>My Own Health Report Demo</a:t>
            </a:r>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type="body" sz="half" idx="2"/>
          </p:nvPr>
        </p:nvSpPr>
        <p:spPr>
          <a:xfrm>
            <a:off x="83631" y="1456841"/>
            <a:ext cx="1506536" cy="3285639"/>
          </a:xfrm>
        </p:spPr>
        <p:txBody>
          <a:bodyPr vert="horz" lIns="91440" tIns="45720" rIns="91440" bIns="45720" rtlCol="0" anchor="t">
            <a:normAutofit/>
          </a:bodyPr>
          <a:lstStyle/>
          <a:p>
            <a:pPr>
              <a:lnSpc>
                <a:spcPct val="90000"/>
              </a:lnSpc>
            </a:pPr>
            <a:r>
              <a:rPr lang="en-US" sz="2200" u="sng" dirty="0"/>
              <a:t>How would this new program look like for you as a patient?</a:t>
            </a:r>
            <a:endParaRPr lang="en-US" sz="2200" dirty="0"/>
          </a:p>
        </p:txBody>
      </p:sp>
      <p:pic>
        <p:nvPicPr>
          <p:cNvPr id="6" name="Picture 5" descr="Table&#10;&#10;Description automatically generated">
            <a:extLst>
              <a:ext uri="{FF2B5EF4-FFF2-40B4-BE49-F238E27FC236}">
                <a16:creationId xmlns:a16="http://schemas.microsoft.com/office/drawing/2014/main" id="{0043317E-2814-CC44-7F9F-A4311A32C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9984" y="758952"/>
            <a:ext cx="9588872" cy="4708434"/>
          </a:xfrm>
          <a:prstGeom prst="rect">
            <a:avLst/>
          </a:prstGeom>
        </p:spPr>
      </p:pic>
      <p:pic>
        <p:nvPicPr>
          <p:cNvPr id="9" name="Picture 8">
            <a:extLst>
              <a:ext uri="{FF2B5EF4-FFF2-40B4-BE49-F238E27FC236}">
                <a16:creationId xmlns:a16="http://schemas.microsoft.com/office/drawing/2014/main" id="{5A30955B-B145-A0DD-E6B3-26995EC5A595}"/>
              </a:ext>
            </a:extLst>
          </p:cNvPr>
          <p:cNvPicPr>
            <a:picLocks noChangeAspect="1"/>
          </p:cNvPicPr>
          <p:nvPr/>
        </p:nvPicPr>
        <p:blipFill>
          <a:blip r:embed="rId4"/>
          <a:stretch>
            <a:fillRect/>
          </a:stretch>
        </p:blipFill>
        <p:spPr>
          <a:xfrm>
            <a:off x="1969984" y="5456997"/>
            <a:ext cx="9588872" cy="1188002"/>
          </a:xfrm>
          <a:prstGeom prst="rect">
            <a:avLst/>
          </a:prstGeom>
        </p:spPr>
      </p:pic>
      <p:sp>
        <p:nvSpPr>
          <p:cNvPr id="10" name="TextBox 9">
            <a:extLst>
              <a:ext uri="{FF2B5EF4-FFF2-40B4-BE49-F238E27FC236}">
                <a16:creationId xmlns:a16="http://schemas.microsoft.com/office/drawing/2014/main" id="{94063DEF-7FB1-F5F1-484E-D842BDC2136C}"/>
              </a:ext>
            </a:extLst>
          </p:cNvPr>
          <p:cNvSpPr txBox="1"/>
          <p:nvPr/>
        </p:nvSpPr>
        <p:spPr>
          <a:xfrm>
            <a:off x="7084364" y="1456841"/>
            <a:ext cx="1457173" cy="1015663"/>
          </a:xfrm>
          <a:prstGeom prst="rect">
            <a:avLst/>
          </a:prstGeom>
          <a:solidFill>
            <a:schemeClr val="bg1"/>
          </a:solidFill>
          <a:ln>
            <a:noFill/>
          </a:ln>
        </p:spPr>
        <p:txBody>
          <a:bodyPr wrap="square" rtlCol="0">
            <a:spAutoFit/>
          </a:bodyPr>
          <a:lstStyle/>
          <a:p>
            <a:pPr algn="ctr"/>
            <a:r>
              <a:rPr lang="en-US" sz="2000" i="1" dirty="0">
                <a:latin typeface="Arial" panose="020B0604020202020204" pitchFamily="34" charset="0"/>
                <a:cs typeface="Arial" panose="020B0604020202020204" pitchFamily="34" charset="0"/>
              </a:rPr>
              <a:t>This column:</a:t>
            </a:r>
          </a:p>
          <a:p>
            <a:pPr algn="ctr"/>
            <a:r>
              <a:rPr lang="en-US" sz="2000" i="1" dirty="0">
                <a:latin typeface="Arial" panose="020B0604020202020204" pitchFamily="34" charset="0"/>
                <a:cs typeface="Arial" panose="020B0604020202020204" pitchFamily="34" charset="0"/>
              </a:rPr>
              <a:t>Risks</a:t>
            </a:r>
          </a:p>
        </p:txBody>
      </p:sp>
      <p:sp>
        <p:nvSpPr>
          <p:cNvPr id="11" name="TextBox 10">
            <a:extLst>
              <a:ext uri="{FF2B5EF4-FFF2-40B4-BE49-F238E27FC236}">
                <a16:creationId xmlns:a16="http://schemas.microsoft.com/office/drawing/2014/main" id="{36EFC01B-AD5A-3018-09BB-479DCF87DA6C}"/>
              </a:ext>
            </a:extLst>
          </p:cNvPr>
          <p:cNvSpPr txBox="1"/>
          <p:nvPr/>
        </p:nvSpPr>
        <p:spPr>
          <a:xfrm>
            <a:off x="8934999" y="1549173"/>
            <a:ext cx="2648755" cy="830997"/>
          </a:xfrm>
          <a:prstGeom prst="rect">
            <a:avLst/>
          </a:prstGeom>
          <a:solidFill>
            <a:schemeClr val="bg1"/>
          </a:solidFill>
          <a:ln>
            <a:noFill/>
          </a:ln>
        </p:spPr>
        <p:txBody>
          <a:bodyPr wrap="square" rtlCol="0">
            <a:spAutoFit/>
          </a:bodyPr>
          <a:lstStyle/>
          <a:p>
            <a:pPr algn="ctr"/>
            <a:r>
              <a:rPr lang="en-US" sz="2400" i="1" dirty="0">
                <a:latin typeface="Arial" panose="020B0604020202020204" pitchFamily="34" charset="0"/>
                <a:cs typeface="Arial" panose="020B0604020202020204" pitchFamily="34" charset="0"/>
              </a:rPr>
              <a:t>This column:</a:t>
            </a:r>
          </a:p>
          <a:p>
            <a:pPr algn="ctr"/>
            <a:r>
              <a:rPr lang="en-US" sz="2400" i="1" dirty="0">
                <a:latin typeface="Arial" panose="020B0604020202020204" pitchFamily="34" charset="0"/>
                <a:cs typeface="Arial" panose="020B0604020202020204" pitchFamily="34" charset="0"/>
              </a:rPr>
              <a:t>Goals set</a:t>
            </a:r>
          </a:p>
        </p:txBody>
      </p:sp>
    </p:spTree>
    <p:extLst>
      <p:ext uri="{BB962C8B-B14F-4D97-AF65-F5344CB8AC3E}">
        <p14:creationId xmlns:p14="http://schemas.microsoft.com/office/powerpoint/2010/main" val="36966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ble&#10;&#10;Description automatically generated">
            <a:extLst>
              <a:ext uri="{FF2B5EF4-FFF2-40B4-BE49-F238E27FC236}">
                <a16:creationId xmlns:a16="http://schemas.microsoft.com/office/drawing/2014/main" id="{7B9FC57C-6D11-B3AE-1E0E-36EA6768A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5314" y="880077"/>
            <a:ext cx="9588872" cy="4708434"/>
          </a:xfrm>
          <a:prstGeom prst="rect">
            <a:avLst/>
          </a:prstGeom>
        </p:spPr>
      </p:pic>
      <p:sp>
        <p:nvSpPr>
          <p:cNvPr id="6" name="TextBox 5">
            <a:extLst>
              <a:ext uri="{FF2B5EF4-FFF2-40B4-BE49-F238E27FC236}">
                <a16:creationId xmlns:a16="http://schemas.microsoft.com/office/drawing/2014/main" id="{7D1CA28D-4C45-70B1-7BC3-200B9FB32E17}"/>
              </a:ext>
            </a:extLst>
          </p:cNvPr>
          <p:cNvSpPr txBox="1"/>
          <p:nvPr/>
        </p:nvSpPr>
        <p:spPr>
          <a:xfrm>
            <a:off x="74764" y="0"/>
            <a:ext cx="11898700"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Figure 1. Core Functions of My Own Health Report (MOHR) intervention </a:t>
            </a:r>
          </a:p>
        </p:txBody>
      </p:sp>
      <p:sp>
        <p:nvSpPr>
          <p:cNvPr id="7" name="TextBox 6">
            <a:extLst>
              <a:ext uri="{FF2B5EF4-FFF2-40B4-BE49-F238E27FC236}">
                <a16:creationId xmlns:a16="http://schemas.microsoft.com/office/drawing/2014/main" id="{FCEF89E4-91C8-EBE7-E810-8DE37ABCEAEA}"/>
              </a:ext>
            </a:extLst>
          </p:cNvPr>
          <p:cNvSpPr txBox="1"/>
          <p:nvPr/>
        </p:nvSpPr>
        <p:spPr>
          <a:xfrm>
            <a:off x="3262676" y="471368"/>
            <a:ext cx="8459636" cy="400110"/>
          </a:xfrm>
          <a:prstGeom prst="rect">
            <a:avLst/>
          </a:prstGeom>
          <a:noFill/>
          <a:ln>
            <a:solidFill>
              <a:schemeClr val="tx1"/>
            </a:solidFill>
          </a:ln>
        </p:spPr>
        <p:txBody>
          <a:bodyPr wrap="square" rtlCol="0">
            <a:spAutoFit/>
          </a:bodyPr>
          <a:lstStyle/>
          <a:p>
            <a:r>
              <a:rPr lang="en-US" sz="2000" b="1" i="1" dirty="0">
                <a:latin typeface="Arial" panose="020B0604020202020204" pitchFamily="34" charset="0"/>
                <a:cs typeface="Arial" panose="020B0604020202020204" pitchFamily="34" charset="0"/>
              </a:rPr>
              <a:t>Example </a:t>
            </a:r>
            <a:r>
              <a:rPr lang="en-US" sz="2000" i="1" dirty="0">
                <a:latin typeface="Arial" panose="020B0604020202020204" pitchFamily="34" charset="0"/>
                <a:cs typeface="Arial" panose="020B0604020202020204" pitchFamily="34" charset="0"/>
              </a:rPr>
              <a:t>of 1-page visual display generated to display risks and goals</a:t>
            </a:r>
          </a:p>
        </p:txBody>
      </p:sp>
      <p:sp>
        <p:nvSpPr>
          <p:cNvPr id="8" name="TextBox 7">
            <a:extLst>
              <a:ext uri="{FF2B5EF4-FFF2-40B4-BE49-F238E27FC236}">
                <a16:creationId xmlns:a16="http://schemas.microsoft.com/office/drawing/2014/main" id="{A21B0CE0-E952-FF48-F08D-77837CFCC649}"/>
              </a:ext>
            </a:extLst>
          </p:cNvPr>
          <p:cNvSpPr txBox="1"/>
          <p:nvPr/>
        </p:nvSpPr>
        <p:spPr>
          <a:xfrm>
            <a:off x="9324709" y="1608636"/>
            <a:ext cx="2648755" cy="830997"/>
          </a:xfrm>
          <a:prstGeom prst="rect">
            <a:avLst/>
          </a:prstGeom>
          <a:solidFill>
            <a:schemeClr val="bg1"/>
          </a:solidFill>
          <a:ln>
            <a:noFill/>
          </a:ln>
        </p:spPr>
        <p:txBody>
          <a:bodyPr wrap="square" rtlCol="0">
            <a:spAutoFit/>
          </a:bodyPr>
          <a:lstStyle/>
          <a:p>
            <a:pPr algn="ctr"/>
            <a:r>
              <a:rPr lang="en-US" sz="2400" i="1" dirty="0">
                <a:latin typeface="Arial" panose="020B0604020202020204" pitchFamily="34" charset="0"/>
                <a:cs typeface="Arial" panose="020B0604020202020204" pitchFamily="34" charset="0"/>
              </a:rPr>
              <a:t>This column:</a:t>
            </a:r>
          </a:p>
          <a:p>
            <a:pPr algn="ctr"/>
            <a:r>
              <a:rPr lang="en-US" sz="2400" i="1" dirty="0">
                <a:latin typeface="Arial" panose="020B0604020202020204" pitchFamily="34" charset="0"/>
                <a:cs typeface="Arial" panose="020B0604020202020204" pitchFamily="34" charset="0"/>
              </a:rPr>
              <a:t>Goals set</a:t>
            </a:r>
          </a:p>
        </p:txBody>
      </p:sp>
      <p:sp>
        <p:nvSpPr>
          <p:cNvPr id="10" name="TextBox 9">
            <a:extLst>
              <a:ext uri="{FF2B5EF4-FFF2-40B4-BE49-F238E27FC236}">
                <a16:creationId xmlns:a16="http://schemas.microsoft.com/office/drawing/2014/main" id="{494AC27A-8324-EDD6-A448-BE3A3DA24ADB}"/>
              </a:ext>
            </a:extLst>
          </p:cNvPr>
          <p:cNvSpPr txBox="1"/>
          <p:nvPr/>
        </p:nvSpPr>
        <p:spPr>
          <a:xfrm>
            <a:off x="74764" y="531606"/>
            <a:ext cx="2550548" cy="400110"/>
          </a:xfrm>
          <a:prstGeom prst="rect">
            <a:avLst/>
          </a:prstGeom>
          <a:noFill/>
          <a:ln>
            <a:solidFill>
              <a:schemeClr val="tx1"/>
            </a:solidFill>
          </a:ln>
        </p:spPr>
        <p:txBody>
          <a:bodyPr wrap="square" rtlCol="0">
            <a:spAutoFit/>
          </a:bodyPr>
          <a:lstStyle/>
          <a:p>
            <a:r>
              <a:rPr lang="en-US" sz="2000" b="1" i="1" dirty="0">
                <a:latin typeface="Arial" panose="020B0604020202020204" pitchFamily="34" charset="0"/>
                <a:cs typeface="Arial" panose="020B0604020202020204" pitchFamily="34" charset="0"/>
              </a:rPr>
              <a:t>Functions</a:t>
            </a:r>
            <a:r>
              <a:rPr lang="en-US" sz="2000" i="1" dirty="0">
                <a:latin typeface="Arial" panose="020B0604020202020204" pitchFamily="34" charset="0"/>
                <a:cs typeface="Arial" panose="020B0604020202020204" pitchFamily="34" charset="0"/>
              </a:rPr>
              <a:t> of MOHR</a:t>
            </a:r>
          </a:p>
        </p:txBody>
      </p:sp>
      <p:sp>
        <p:nvSpPr>
          <p:cNvPr id="11" name="TextBox 10">
            <a:extLst>
              <a:ext uri="{FF2B5EF4-FFF2-40B4-BE49-F238E27FC236}">
                <a16:creationId xmlns:a16="http://schemas.microsoft.com/office/drawing/2014/main" id="{C0BAA594-1ED0-4FF2-A91A-969481D681C2}"/>
              </a:ext>
            </a:extLst>
          </p:cNvPr>
          <p:cNvSpPr txBox="1"/>
          <p:nvPr/>
        </p:nvSpPr>
        <p:spPr>
          <a:xfrm>
            <a:off x="74764" y="939656"/>
            <a:ext cx="2550548" cy="1477328"/>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1. Identify risks and flag unmet social needs: </a:t>
            </a:r>
            <a:r>
              <a:rPr lang="en-US" dirty="0">
                <a:effectLst/>
                <a:latin typeface="Arial" panose="020B0604020202020204" pitchFamily="34" charset="0"/>
                <a:cs typeface="Arial" panose="020B0604020202020204" pitchFamily="34" charset="0"/>
              </a:rPr>
              <a:t>patients identify multiple behavioral risk factors</a:t>
            </a:r>
            <a:endParaRPr lang="en-US" i="1"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FC3FF501-D06A-907F-B2CB-818F8B567F9B}"/>
              </a:ext>
            </a:extLst>
          </p:cNvPr>
          <p:cNvSpPr txBox="1"/>
          <p:nvPr/>
        </p:nvSpPr>
        <p:spPr>
          <a:xfrm>
            <a:off x="89107" y="2435286"/>
            <a:ext cx="2536205" cy="1754326"/>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2. Set goals </a:t>
            </a:r>
            <a:r>
              <a:rPr lang="en-US" dirty="0">
                <a:latin typeface="Arial" panose="020B0604020202020204" pitchFamily="34" charset="0"/>
                <a:cs typeface="Arial" panose="020B0604020202020204" pitchFamily="34" charset="0"/>
              </a:rPr>
              <a:t>to </a:t>
            </a:r>
            <a:r>
              <a:rPr lang="en-US" dirty="0">
                <a:effectLst/>
                <a:latin typeface="Arial" panose="020B0604020202020204" pitchFamily="34" charset="0"/>
                <a:cs typeface="Arial" panose="020B0604020202020204" pitchFamily="34" charset="0"/>
              </a:rPr>
              <a:t>address multiple behavioral risk factors for cancer and unmet social needs – patients pick what they are ready to address</a:t>
            </a:r>
            <a:endParaRPr lang="en-US" i="1"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DDE1D7DA-F729-3367-4F2A-1CD6915FABB6}"/>
              </a:ext>
            </a:extLst>
          </p:cNvPr>
          <p:cNvSpPr txBox="1"/>
          <p:nvPr/>
        </p:nvSpPr>
        <p:spPr>
          <a:xfrm>
            <a:off x="89107" y="4189612"/>
            <a:ext cx="2554393" cy="2585323"/>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3. Link you with needed services </a:t>
            </a:r>
            <a:r>
              <a:rPr lang="en-US" dirty="0">
                <a:effectLst/>
                <a:latin typeface="Arial" panose="020B0604020202020204" pitchFamily="34" charset="0"/>
                <a:cs typeface="Arial" panose="020B0604020202020204" pitchFamily="34" charset="0"/>
              </a:rPr>
              <a:t>– discussed during or after clinic visit – these are meant</a:t>
            </a:r>
            <a:r>
              <a:rPr lang="en-US" dirty="0">
                <a:latin typeface="Arial" panose="020B0604020202020204" pitchFamily="34" charset="0"/>
                <a:cs typeface="Arial" panose="020B0604020202020204" pitchFamily="34" charset="0"/>
              </a:rPr>
              <a:t> to help patients achieve their own goals – we need your input on good ways to set this up</a:t>
            </a:r>
          </a:p>
        </p:txBody>
      </p:sp>
      <p:cxnSp>
        <p:nvCxnSpPr>
          <p:cNvPr id="9" name="Straight Arrow Connector 8">
            <a:extLst>
              <a:ext uri="{FF2B5EF4-FFF2-40B4-BE49-F238E27FC236}">
                <a16:creationId xmlns:a16="http://schemas.microsoft.com/office/drawing/2014/main" id="{90DBA65C-6F83-E5B9-8429-34EB24AAF171}"/>
              </a:ext>
            </a:extLst>
          </p:cNvPr>
          <p:cNvCxnSpPr>
            <a:cxnSpLocks/>
          </p:cNvCxnSpPr>
          <p:nvPr/>
        </p:nvCxnSpPr>
        <p:spPr>
          <a:xfrm>
            <a:off x="2643500" y="1717987"/>
            <a:ext cx="5024397"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276C911-A9DE-4CC7-8AAC-12195E7A1C78}"/>
              </a:ext>
            </a:extLst>
          </p:cNvPr>
          <p:cNvCxnSpPr>
            <a:cxnSpLocks/>
          </p:cNvCxnSpPr>
          <p:nvPr/>
        </p:nvCxnSpPr>
        <p:spPr>
          <a:xfrm flipV="1">
            <a:off x="2625312" y="2362882"/>
            <a:ext cx="7259628" cy="268174"/>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4A94C5-DBE1-9318-6B00-1C548E598660}"/>
              </a:ext>
            </a:extLst>
          </p:cNvPr>
          <p:cNvSpPr txBox="1"/>
          <p:nvPr/>
        </p:nvSpPr>
        <p:spPr>
          <a:xfrm>
            <a:off x="7667897" y="1359619"/>
            <a:ext cx="1457173" cy="1015663"/>
          </a:xfrm>
          <a:prstGeom prst="rect">
            <a:avLst/>
          </a:prstGeom>
          <a:solidFill>
            <a:schemeClr val="bg1"/>
          </a:solidFill>
          <a:ln>
            <a:noFill/>
          </a:ln>
        </p:spPr>
        <p:txBody>
          <a:bodyPr wrap="square" rtlCol="0">
            <a:spAutoFit/>
          </a:bodyPr>
          <a:lstStyle/>
          <a:p>
            <a:pPr algn="ctr"/>
            <a:r>
              <a:rPr lang="en-US" sz="2000" i="1" dirty="0">
                <a:latin typeface="Arial" panose="020B0604020202020204" pitchFamily="34" charset="0"/>
                <a:cs typeface="Arial" panose="020B0604020202020204" pitchFamily="34" charset="0"/>
              </a:rPr>
              <a:t>This column:</a:t>
            </a:r>
          </a:p>
          <a:p>
            <a:pPr algn="ctr"/>
            <a:r>
              <a:rPr lang="en-US" sz="2000" i="1" dirty="0">
                <a:latin typeface="Arial" panose="020B0604020202020204" pitchFamily="34" charset="0"/>
                <a:cs typeface="Arial" panose="020B0604020202020204" pitchFamily="34" charset="0"/>
              </a:rPr>
              <a:t>Risks</a:t>
            </a:r>
          </a:p>
        </p:txBody>
      </p:sp>
      <p:pic>
        <p:nvPicPr>
          <p:cNvPr id="23" name="Picture 22">
            <a:extLst>
              <a:ext uri="{FF2B5EF4-FFF2-40B4-BE49-F238E27FC236}">
                <a16:creationId xmlns:a16="http://schemas.microsoft.com/office/drawing/2014/main" id="{9A5E4657-19B0-F992-6F5B-FD23AEF47062}"/>
              </a:ext>
            </a:extLst>
          </p:cNvPr>
          <p:cNvPicPr>
            <a:picLocks noChangeAspect="1"/>
          </p:cNvPicPr>
          <p:nvPr/>
        </p:nvPicPr>
        <p:blipFill>
          <a:blip r:embed="rId4"/>
          <a:stretch>
            <a:fillRect/>
          </a:stretch>
        </p:blipFill>
        <p:spPr>
          <a:xfrm>
            <a:off x="2698058" y="5639404"/>
            <a:ext cx="9588872" cy="1188002"/>
          </a:xfrm>
          <a:prstGeom prst="rect">
            <a:avLst/>
          </a:prstGeom>
        </p:spPr>
      </p:pic>
    </p:spTree>
    <p:extLst>
      <p:ext uri="{BB962C8B-B14F-4D97-AF65-F5344CB8AC3E}">
        <p14:creationId xmlns:p14="http://schemas.microsoft.com/office/powerpoint/2010/main" val="2172391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able&#10;&#10;Description automatically generated">
            <a:extLst>
              <a:ext uri="{FF2B5EF4-FFF2-40B4-BE49-F238E27FC236}">
                <a16:creationId xmlns:a16="http://schemas.microsoft.com/office/drawing/2014/main" id="{EA1CE843-B22D-4105-B4EE-5DA810919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1362" y="2008294"/>
            <a:ext cx="7349276" cy="3608723"/>
          </a:xfrm>
          <a:prstGeom prst="rect">
            <a:avLst/>
          </a:prstGeom>
        </p:spPr>
      </p:pic>
      <p:pic>
        <p:nvPicPr>
          <p:cNvPr id="3" name="Picture 2">
            <a:extLst>
              <a:ext uri="{FF2B5EF4-FFF2-40B4-BE49-F238E27FC236}">
                <a16:creationId xmlns:a16="http://schemas.microsoft.com/office/drawing/2014/main" id="{BE450121-6135-4880-906D-60D6123F438A}"/>
              </a:ext>
            </a:extLst>
          </p:cNvPr>
          <p:cNvPicPr>
            <a:picLocks noChangeAspect="1"/>
          </p:cNvPicPr>
          <p:nvPr/>
        </p:nvPicPr>
        <p:blipFill>
          <a:blip r:embed="rId4"/>
          <a:stretch>
            <a:fillRect/>
          </a:stretch>
        </p:blipFill>
        <p:spPr>
          <a:xfrm>
            <a:off x="2421362" y="5617017"/>
            <a:ext cx="7402616" cy="910530"/>
          </a:xfrm>
          <a:prstGeom prst="rect">
            <a:avLst/>
          </a:prstGeom>
        </p:spPr>
      </p:pic>
      <p:graphicFrame>
        <p:nvGraphicFramePr>
          <p:cNvPr id="4" name="Diagram 3">
            <a:extLst>
              <a:ext uri="{FF2B5EF4-FFF2-40B4-BE49-F238E27FC236}">
                <a16:creationId xmlns:a16="http://schemas.microsoft.com/office/drawing/2014/main" id="{DFE7D10E-6605-42B1-B590-856C7745AD51}"/>
              </a:ext>
            </a:extLst>
          </p:cNvPr>
          <p:cNvGraphicFramePr/>
          <p:nvPr>
            <p:extLst>
              <p:ext uri="{D42A27DB-BD31-4B8C-83A1-F6EECF244321}">
                <p14:modId xmlns:p14="http://schemas.microsoft.com/office/powerpoint/2010/main" val="2271051414"/>
              </p:ext>
            </p:extLst>
          </p:nvPr>
        </p:nvGraphicFramePr>
        <p:xfrm>
          <a:off x="178676" y="70396"/>
          <a:ext cx="11678044" cy="16817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8303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a:xfrm>
            <a:off x="256031" y="1166813"/>
            <a:ext cx="2834640" cy="1195598"/>
          </a:xfrm>
        </p:spPr>
        <p:txBody>
          <a:bodyPr/>
          <a:lstStyle/>
          <a:p>
            <a:r>
              <a:rPr lang="en-US" dirty="0"/>
              <a:t>My Own Health Report</a:t>
            </a:r>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type="body" sz="half" idx="2"/>
          </p:nvPr>
        </p:nvSpPr>
        <p:spPr>
          <a:xfrm>
            <a:off x="256031" y="2807855"/>
            <a:ext cx="3100779" cy="3253079"/>
          </a:xfrm>
        </p:spPr>
        <p:txBody>
          <a:bodyPr>
            <a:normAutofit/>
          </a:bodyPr>
          <a:lstStyle/>
          <a:p>
            <a:r>
              <a:rPr lang="en-US" sz="2200" u="sng" dirty="0"/>
              <a:t>Why do we need this program? </a:t>
            </a:r>
          </a:p>
          <a:p>
            <a:r>
              <a:rPr lang="en-US" sz="2200" u="sng" dirty="0"/>
              <a:t>What are the core goals?</a:t>
            </a:r>
            <a:endParaRPr lang="en-US" sz="2200" dirty="0"/>
          </a:p>
          <a:p>
            <a:endParaRPr lang="en-US" dirty="0"/>
          </a:p>
        </p:txBody>
      </p:sp>
      <p:sp>
        <p:nvSpPr>
          <p:cNvPr id="5" name="Rectangle 4">
            <a:extLst>
              <a:ext uri="{FF2B5EF4-FFF2-40B4-BE49-F238E27FC236}">
                <a16:creationId xmlns:a16="http://schemas.microsoft.com/office/drawing/2014/main" id="{C13CD9FB-2D7E-4706-B4E3-ACCD00B2C0A4}"/>
              </a:ext>
            </a:extLst>
          </p:cNvPr>
          <p:cNvSpPr/>
          <p:nvPr/>
        </p:nvSpPr>
        <p:spPr>
          <a:xfrm>
            <a:off x="4023215" y="428178"/>
            <a:ext cx="7522240" cy="6001643"/>
          </a:xfrm>
          <a:prstGeom prst="rect">
            <a:avLst/>
          </a:prstGeom>
        </p:spPr>
        <p:txBody>
          <a:bodyPr wrap="square">
            <a:spAutoFit/>
          </a:bodyPr>
          <a:lstStyle/>
          <a:p>
            <a:r>
              <a:rPr lang="en-US" sz="2400" u="sng" dirty="0"/>
              <a:t>Core Goals of MOHR</a:t>
            </a:r>
          </a:p>
          <a:p>
            <a:endParaRPr lang="en-US" sz="2400" u="sng" dirty="0"/>
          </a:p>
          <a:p>
            <a:pPr marL="342900" indent="-342900">
              <a:buAutoNum type="arabicPeriod"/>
            </a:pPr>
            <a:r>
              <a:rPr lang="en-US" sz="2400" b="1" i="1" dirty="0"/>
              <a:t>Identify patient risks and flag unmet needs</a:t>
            </a:r>
            <a:r>
              <a:rPr lang="en-US" sz="2400" dirty="0"/>
              <a:t>: </a:t>
            </a:r>
          </a:p>
          <a:p>
            <a:r>
              <a:rPr lang="en-US" sz="2400" dirty="0"/>
              <a:t>-You can identify multiple risk factors </a:t>
            </a:r>
            <a:r>
              <a:rPr lang="en-US" sz="2400" dirty="0">
                <a:solidFill>
                  <a:srgbClr val="FF0000"/>
                </a:solidFill>
              </a:rPr>
              <a:t>for cancer </a:t>
            </a:r>
            <a:r>
              <a:rPr lang="en-US" sz="2400" dirty="0"/>
              <a:t>and select what you are ready to work on – such as diet/physical activity</a:t>
            </a:r>
          </a:p>
          <a:p>
            <a:r>
              <a:rPr lang="en-US" sz="2400" dirty="0"/>
              <a:t>- you can also identify relevant unmet social needs, such as difficulty affording food or medications or transportation</a:t>
            </a:r>
          </a:p>
          <a:p>
            <a:endParaRPr lang="en-US" sz="2400" dirty="0"/>
          </a:p>
          <a:p>
            <a:r>
              <a:rPr lang="en-US" sz="2400" b="1" i="1" dirty="0"/>
              <a:t>2. Set goals </a:t>
            </a:r>
            <a:r>
              <a:rPr lang="en-US" sz="2400" dirty="0"/>
              <a:t>to address multiple risk factors for </a:t>
            </a:r>
            <a:r>
              <a:rPr lang="en-US" sz="2400" dirty="0">
                <a:solidFill>
                  <a:srgbClr val="FF0000"/>
                </a:solidFill>
              </a:rPr>
              <a:t>cancer </a:t>
            </a:r>
            <a:r>
              <a:rPr lang="en-US" sz="2400" dirty="0"/>
              <a:t>and unmet needs -  the goals can be reviewed and discussed with your primary care provider during that visit</a:t>
            </a:r>
          </a:p>
          <a:p>
            <a:endParaRPr lang="en-US" sz="2400" dirty="0"/>
          </a:p>
          <a:p>
            <a:r>
              <a:rPr lang="en-US" sz="2400" b="1" i="1" dirty="0"/>
              <a:t>3. Link you with needed services </a:t>
            </a:r>
            <a:r>
              <a:rPr lang="en-US" sz="2400" dirty="0"/>
              <a:t>for goals that you want to address – the clinic can connect you with resources</a:t>
            </a:r>
          </a:p>
        </p:txBody>
      </p:sp>
    </p:spTree>
    <p:extLst>
      <p:ext uri="{BB962C8B-B14F-4D97-AF65-F5344CB8AC3E}">
        <p14:creationId xmlns:p14="http://schemas.microsoft.com/office/powerpoint/2010/main" val="29687644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3685</TotalTime>
  <Words>2589</Words>
  <Application>Microsoft Office PowerPoint</Application>
  <PresentationFormat>Widescreen</PresentationFormat>
  <Paragraphs>338</Paragraphs>
  <Slides>31</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Arial Black</vt:lpstr>
      <vt:lpstr>Calibri</vt:lpstr>
      <vt:lpstr>Calibri Light</vt:lpstr>
      <vt:lpstr>Office Theme</vt:lpstr>
      <vt:lpstr>   Gathering Your input on  My Own Health Report</vt:lpstr>
      <vt:lpstr>Introductions</vt:lpstr>
      <vt:lpstr>Request to Record</vt:lpstr>
      <vt:lpstr>Agenda</vt:lpstr>
      <vt:lpstr>The Value of MOHR – why do we want to do this?</vt:lpstr>
      <vt:lpstr>My Own Health Report Demo</vt:lpstr>
      <vt:lpstr>PowerPoint Presentation</vt:lpstr>
      <vt:lpstr>PowerPoint Presentation</vt:lpstr>
      <vt:lpstr>My Own Health Report</vt:lpstr>
      <vt:lpstr>Questions? Reactions to this demo?</vt:lpstr>
      <vt:lpstr>Recap: What we heard from community members last time</vt:lpstr>
      <vt:lpstr>Our questions to you about My Own Health Report  in your clinic</vt:lpstr>
      <vt:lpstr>Thinking about Sustainment together</vt:lpstr>
      <vt:lpstr>Definition of Sustainment </vt:lpstr>
      <vt:lpstr>Thinking about Sustainment together</vt:lpstr>
      <vt:lpstr>Let’s pretend it’s 2025…</vt:lpstr>
      <vt:lpstr>Brainstorm Factors related to Sustainment</vt:lpstr>
      <vt:lpstr>Brainstorm Factors related to Sustainment</vt:lpstr>
      <vt:lpstr>PowerPoint Presentation</vt:lpstr>
      <vt:lpstr> Let’s vote on it – Why was MOHR no longer offered in 2025? </vt:lpstr>
      <vt:lpstr>Brainstorm Factors related to Sustainment</vt:lpstr>
      <vt:lpstr>PowerPoint Presentation</vt:lpstr>
      <vt:lpstr> Let’s vote on it – Why was MOHR still offered in 2025? </vt:lpstr>
      <vt:lpstr>Sustainment Outcomes Discussion </vt:lpstr>
      <vt:lpstr>Sustainment ideas and votes from Clinical Staff - Why did it fail?</vt:lpstr>
      <vt:lpstr>PowerPoint Presentation</vt:lpstr>
      <vt:lpstr>Sustainment ideas and votes from Clinical Staff - Why did it succeed? </vt:lpstr>
      <vt:lpstr>PowerPoint Presentation</vt:lpstr>
      <vt:lpstr>Open Discussion</vt:lpstr>
      <vt:lpstr>Preview of coming workshop topics – others you would recommend?</vt:lpstr>
      <vt:lpstr>Thank you for your participation!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Own Health Report Workshop</dc:title>
  <dc:creator>Gomes, Rebekah</dc:creator>
  <cp:lastModifiedBy>Gomes, Rebekah</cp:lastModifiedBy>
  <cp:revision>91</cp:revision>
  <dcterms:created xsi:type="dcterms:W3CDTF">2022-09-06T16:30:39Z</dcterms:created>
  <dcterms:modified xsi:type="dcterms:W3CDTF">2025-02-11T20:33:00Z</dcterms:modified>
</cp:coreProperties>
</file>