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64" r:id="rId1"/>
  </p:sldMasterIdLst>
  <p:notesMasterIdLst>
    <p:notesMasterId r:id="rId21"/>
  </p:notesMasterIdLst>
  <p:sldIdLst>
    <p:sldId id="307" r:id="rId2"/>
    <p:sldId id="308" r:id="rId3"/>
    <p:sldId id="309" r:id="rId4"/>
    <p:sldId id="258" r:id="rId5"/>
    <p:sldId id="287" r:id="rId6"/>
    <p:sldId id="298" r:id="rId7"/>
    <p:sldId id="283" r:id="rId8"/>
    <p:sldId id="294" r:id="rId9"/>
    <p:sldId id="305" r:id="rId10"/>
    <p:sldId id="304" r:id="rId11"/>
    <p:sldId id="303" r:id="rId12"/>
    <p:sldId id="295" r:id="rId13"/>
    <p:sldId id="300" r:id="rId14"/>
    <p:sldId id="301" r:id="rId15"/>
    <p:sldId id="297" r:id="rId16"/>
    <p:sldId id="306" r:id="rId17"/>
    <p:sldId id="266" r:id="rId18"/>
    <p:sldId id="288" r:id="rId19"/>
    <p:sldId id="273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1453" autoAdjust="0"/>
  </p:normalViewPr>
  <p:slideViewPr>
    <p:cSldViewPr snapToGrid="0">
      <p:cViewPr varScale="1">
        <p:scale>
          <a:sx n="103" d="100"/>
          <a:sy n="103" d="100"/>
        </p:scale>
        <p:origin x="138" y="11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4B3CE66-34A8-4858-A7AC-E071A085D61D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E7496C5-9251-4795-BDDC-DE5453B6F105}">
      <dgm:prSet phldrT="[Text]" custT="1"/>
      <dgm:spPr/>
      <dgm:t>
        <a:bodyPr/>
        <a:lstStyle/>
        <a:p>
          <a:r>
            <a:rPr lang="en-US" sz="1200" b="1" dirty="0"/>
            <a:t>Waiting Room</a:t>
          </a:r>
        </a:p>
        <a:p>
          <a:r>
            <a:rPr lang="en-US" sz="1200" dirty="0"/>
            <a:t>Patient Check In</a:t>
          </a:r>
        </a:p>
      </dgm:t>
    </dgm:pt>
    <dgm:pt modelId="{CDDA9EDE-C297-4281-B36F-4928A5894B9F}" type="parTrans" cxnId="{DBFE7D52-767C-4E9A-B008-1E8FFB3B3059}">
      <dgm:prSet/>
      <dgm:spPr/>
      <dgm:t>
        <a:bodyPr/>
        <a:lstStyle/>
        <a:p>
          <a:endParaRPr lang="en-US"/>
        </a:p>
      </dgm:t>
    </dgm:pt>
    <dgm:pt modelId="{A194FD92-1DD5-4E90-A0A1-633CE5756D68}" type="sibTrans" cxnId="{DBFE7D52-767C-4E9A-B008-1E8FFB3B3059}">
      <dgm:prSet/>
      <dgm:spPr/>
      <dgm:t>
        <a:bodyPr/>
        <a:lstStyle/>
        <a:p>
          <a:endParaRPr lang="en-US"/>
        </a:p>
      </dgm:t>
    </dgm:pt>
    <dgm:pt modelId="{6643DE95-20AA-46E7-91D8-7ADE989BF742}">
      <dgm:prSet phldrT="[Text]" custT="1"/>
      <dgm:spPr/>
      <dgm:t>
        <a:bodyPr/>
        <a:lstStyle/>
        <a:p>
          <a:r>
            <a:rPr lang="en-US" sz="1200" dirty="0"/>
            <a:t>Front Desk Staff</a:t>
          </a:r>
        </a:p>
      </dgm:t>
    </dgm:pt>
    <dgm:pt modelId="{F5011BCC-47AF-492C-AA17-C5FADCAF0F01}" type="parTrans" cxnId="{F40D3E4D-CA9B-4873-84C8-714347928D75}">
      <dgm:prSet/>
      <dgm:spPr/>
      <dgm:t>
        <a:bodyPr/>
        <a:lstStyle/>
        <a:p>
          <a:endParaRPr lang="en-US"/>
        </a:p>
      </dgm:t>
    </dgm:pt>
    <dgm:pt modelId="{466CCD1B-2A06-48A0-A459-D26C59B3B9E6}" type="sibTrans" cxnId="{F40D3E4D-CA9B-4873-84C8-714347928D75}">
      <dgm:prSet/>
      <dgm:spPr/>
      <dgm:t>
        <a:bodyPr/>
        <a:lstStyle/>
        <a:p>
          <a:endParaRPr lang="en-US"/>
        </a:p>
      </dgm:t>
    </dgm:pt>
    <dgm:pt modelId="{0F69C40C-268A-467A-8CF5-AA28B15DA996}">
      <dgm:prSet phldrT="[Text]" custT="1"/>
      <dgm:spPr/>
      <dgm:t>
        <a:bodyPr/>
        <a:lstStyle/>
        <a:p>
          <a:r>
            <a:rPr lang="en-US" sz="1000" b="1" dirty="0"/>
            <a:t>Examination </a:t>
          </a:r>
          <a:r>
            <a:rPr lang="en-US" sz="1200" b="1" dirty="0"/>
            <a:t>Room</a:t>
          </a:r>
        </a:p>
        <a:p>
          <a:r>
            <a:rPr lang="en-US" sz="1000" dirty="0"/>
            <a:t>Patient Roomed</a:t>
          </a:r>
        </a:p>
      </dgm:t>
    </dgm:pt>
    <dgm:pt modelId="{C8C7CD75-6D43-4F1E-B1F5-CDD4C20F074F}" type="parTrans" cxnId="{00EA5E35-18CB-4B18-A109-3A25C8435E6E}">
      <dgm:prSet/>
      <dgm:spPr/>
      <dgm:t>
        <a:bodyPr/>
        <a:lstStyle/>
        <a:p>
          <a:endParaRPr lang="en-US"/>
        </a:p>
      </dgm:t>
    </dgm:pt>
    <dgm:pt modelId="{0862C822-2DF0-4164-80AA-FCB70B54EF10}" type="sibTrans" cxnId="{00EA5E35-18CB-4B18-A109-3A25C8435E6E}">
      <dgm:prSet/>
      <dgm:spPr/>
      <dgm:t>
        <a:bodyPr/>
        <a:lstStyle/>
        <a:p>
          <a:endParaRPr lang="en-US"/>
        </a:p>
      </dgm:t>
    </dgm:pt>
    <dgm:pt modelId="{1E90840A-34DA-4DE9-B6FC-40A7E63EF1F9}">
      <dgm:prSet phldrT="[Text]" custT="1"/>
      <dgm:spPr/>
      <dgm:t>
        <a:bodyPr/>
        <a:lstStyle/>
        <a:p>
          <a:r>
            <a:rPr lang="en-US" sz="1200" dirty="0"/>
            <a:t>MA </a:t>
          </a:r>
        </a:p>
      </dgm:t>
    </dgm:pt>
    <dgm:pt modelId="{3B080BF6-0735-4F90-94DE-C9A95190351F}" type="parTrans" cxnId="{8C5E2C8E-224E-4A99-86E0-0E2B3E0694B2}">
      <dgm:prSet/>
      <dgm:spPr/>
      <dgm:t>
        <a:bodyPr/>
        <a:lstStyle/>
        <a:p>
          <a:endParaRPr lang="en-US"/>
        </a:p>
      </dgm:t>
    </dgm:pt>
    <dgm:pt modelId="{231FAA12-ECF4-4FDA-A920-562BBCFC33B0}" type="sibTrans" cxnId="{8C5E2C8E-224E-4A99-86E0-0E2B3E0694B2}">
      <dgm:prSet/>
      <dgm:spPr/>
      <dgm:t>
        <a:bodyPr/>
        <a:lstStyle/>
        <a:p>
          <a:endParaRPr lang="en-US"/>
        </a:p>
      </dgm:t>
    </dgm:pt>
    <dgm:pt modelId="{0EB9C4C3-998D-4963-8F89-153B64C355A9}">
      <dgm:prSet phldrT="[Text]" custT="1"/>
      <dgm:spPr/>
      <dgm:t>
        <a:bodyPr/>
        <a:lstStyle/>
        <a:p>
          <a:r>
            <a:rPr lang="en-US" sz="1200" b="1" dirty="0"/>
            <a:t>Examination Room</a:t>
          </a:r>
        </a:p>
        <a:p>
          <a:r>
            <a:rPr lang="en-US" sz="1200" dirty="0"/>
            <a:t>Clinical Appointment</a:t>
          </a:r>
        </a:p>
      </dgm:t>
    </dgm:pt>
    <dgm:pt modelId="{CBE30CB4-C1A0-43A5-B220-1C7D06B49721}" type="parTrans" cxnId="{4B5C0830-C7AA-497E-A5AD-57D44EFAB290}">
      <dgm:prSet/>
      <dgm:spPr/>
      <dgm:t>
        <a:bodyPr/>
        <a:lstStyle/>
        <a:p>
          <a:endParaRPr lang="en-US"/>
        </a:p>
      </dgm:t>
    </dgm:pt>
    <dgm:pt modelId="{3A11A744-55D0-4992-88F0-1DAE14728BE6}" type="sibTrans" cxnId="{4B5C0830-C7AA-497E-A5AD-57D44EFAB290}">
      <dgm:prSet/>
      <dgm:spPr/>
      <dgm:t>
        <a:bodyPr/>
        <a:lstStyle/>
        <a:p>
          <a:endParaRPr lang="en-US"/>
        </a:p>
      </dgm:t>
    </dgm:pt>
    <dgm:pt modelId="{A5172B6B-05D9-4A6C-B5BF-A4050FACA106}">
      <dgm:prSet phldrT="[Text]" custT="1"/>
      <dgm:spPr/>
      <dgm:t>
        <a:bodyPr/>
        <a:lstStyle/>
        <a:p>
          <a:r>
            <a:rPr lang="en-US" sz="1200" dirty="0"/>
            <a:t>Provider</a:t>
          </a:r>
        </a:p>
      </dgm:t>
    </dgm:pt>
    <dgm:pt modelId="{90A58749-170B-4B1A-8EE9-8EE982018F3D}" type="parTrans" cxnId="{FA90E6D4-3BA6-4002-AF11-7A67C29BF695}">
      <dgm:prSet/>
      <dgm:spPr/>
      <dgm:t>
        <a:bodyPr/>
        <a:lstStyle/>
        <a:p>
          <a:endParaRPr lang="en-US"/>
        </a:p>
      </dgm:t>
    </dgm:pt>
    <dgm:pt modelId="{203A038C-232A-4AC4-8A4C-CE4CF6737DF8}" type="sibTrans" cxnId="{FA90E6D4-3BA6-4002-AF11-7A67C29BF695}">
      <dgm:prSet/>
      <dgm:spPr/>
      <dgm:t>
        <a:bodyPr/>
        <a:lstStyle/>
        <a:p>
          <a:endParaRPr lang="en-US"/>
        </a:p>
      </dgm:t>
    </dgm:pt>
    <dgm:pt modelId="{7909DE35-D588-43CF-8FEA-9808671D2B6F}">
      <dgm:prSet phldrT="[Text]"/>
      <dgm:spPr/>
      <dgm:t>
        <a:bodyPr/>
        <a:lstStyle/>
        <a:p>
          <a:r>
            <a:rPr lang="en-US" dirty="0"/>
            <a:t>Provider, MA</a:t>
          </a:r>
        </a:p>
      </dgm:t>
    </dgm:pt>
    <dgm:pt modelId="{7E90F7E7-3A4E-4B36-99BD-9EF454C1189D}" type="parTrans" cxnId="{5AF2300C-6A58-40EA-B3CC-021F65D41CD4}">
      <dgm:prSet/>
      <dgm:spPr/>
      <dgm:t>
        <a:bodyPr/>
        <a:lstStyle/>
        <a:p>
          <a:endParaRPr lang="en-US"/>
        </a:p>
      </dgm:t>
    </dgm:pt>
    <dgm:pt modelId="{0990B903-2250-4677-86C5-97DFDB2C92E4}" type="sibTrans" cxnId="{5AF2300C-6A58-40EA-B3CC-021F65D41CD4}">
      <dgm:prSet/>
      <dgm:spPr/>
      <dgm:t>
        <a:bodyPr/>
        <a:lstStyle/>
        <a:p>
          <a:endParaRPr lang="en-US"/>
        </a:p>
      </dgm:t>
    </dgm:pt>
    <dgm:pt modelId="{333F362B-431D-4264-8596-4F296198D6BD}">
      <dgm:prSet phldrT="[Text]" custT="1"/>
      <dgm:spPr/>
      <dgm:t>
        <a:bodyPr/>
        <a:lstStyle/>
        <a:p>
          <a:r>
            <a:rPr lang="en-US" sz="1200" b="1" dirty="0"/>
            <a:t>Referrals during visit</a:t>
          </a:r>
        </a:p>
        <a:p>
          <a:endParaRPr lang="en-US" sz="1200" dirty="0"/>
        </a:p>
      </dgm:t>
    </dgm:pt>
    <dgm:pt modelId="{B3107010-C93B-4BD2-BB95-8B2229BBFE4F}" type="parTrans" cxnId="{025B9215-05BE-45B0-AE73-BD34E69ACF85}">
      <dgm:prSet/>
      <dgm:spPr/>
      <dgm:t>
        <a:bodyPr/>
        <a:lstStyle/>
        <a:p>
          <a:endParaRPr lang="en-US"/>
        </a:p>
      </dgm:t>
    </dgm:pt>
    <dgm:pt modelId="{BA7A8C84-C832-4744-8422-6CB5244F86BF}" type="sibTrans" cxnId="{025B9215-05BE-45B0-AE73-BD34E69ACF85}">
      <dgm:prSet/>
      <dgm:spPr/>
      <dgm:t>
        <a:bodyPr/>
        <a:lstStyle/>
        <a:p>
          <a:endParaRPr lang="en-US"/>
        </a:p>
      </dgm:t>
    </dgm:pt>
    <dgm:pt modelId="{AF9361E6-073D-424D-8796-595F32E972DD}">
      <dgm:prSet phldrT="[Text]"/>
      <dgm:spPr/>
      <dgm:t>
        <a:bodyPr/>
        <a:lstStyle/>
        <a:p>
          <a:r>
            <a:rPr lang="en-US" dirty="0"/>
            <a:t>Behavioral Health Staff</a:t>
          </a:r>
        </a:p>
      </dgm:t>
    </dgm:pt>
    <dgm:pt modelId="{635EF32E-0A6D-454C-BED7-73F2FC195731}" type="parTrans" cxnId="{C0404BE0-DB09-4FFC-B147-ED0D6F004A0F}">
      <dgm:prSet/>
      <dgm:spPr/>
      <dgm:t>
        <a:bodyPr/>
        <a:lstStyle/>
        <a:p>
          <a:endParaRPr lang="en-US"/>
        </a:p>
      </dgm:t>
    </dgm:pt>
    <dgm:pt modelId="{F8238940-1816-4E94-A109-0199F1616EB7}" type="sibTrans" cxnId="{C0404BE0-DB09-4FFC-B147-ED0D6F004A0F}">
      <dgm:prSet/>
      <dgm:spPr/>
      <dgm:t>
        <a:bodyPr/>
        <a:lstStyle/>
        <a:p>
          <a:endParaRPr lang="en-US"/>
        </a:p>
      </dgm:t>
    </dgm:pt>
    <dgm:pt modelId="{4C5E22B1-95A6-4671-A408-EB3CF8D20594}">
      <dgm:prSet phldrT="[Text]"/>
      <dgm:spPr/>
      <dgm:t>
        <a:bodyPr/>
        <a:lstStyle/>
        <a:p>
          <a:r>
            <a:rPr lang="en-US" b="1" dirty="0"/>
            <a:t>Post-Visit</a:t>
          </a:r>
        </a:p>
        <a:p>
          <a:endParaRPr lang="en-US" dirty="0"/>
        </a:p>
      </dgm:t>
    </dgm:pt>
    <dgm:pt modelId="{00880217-ECC0-4371-BE15-CA5EFC188234}" type="parTrans" cxnId="{C382258D-D92B-410A-AAF2-73449128EDBB}">
      <dgm:prSet/>
      <dgm:spPr/>
      <dgm:t>
        <a:bodyPr/>
        <a:lstStyle/>
        <a:p>
          <a:endParaRPr lang="en-US"/>
        </a:p>
      </dgm:t>
    </dgm:pt>
    <dgm:pt modelId="{3C14BBBB-0FD8-420D-A847-08CB6EEE8D29}" type="sibTrans" cxnId="{C382258D-D92B-410A-AAF2-73449128EDBB}">
      <dgm:prSet/>
      <dgm:spPr/>
      <dgm:t>
        <a:bodyPr/>
        <a:lstStyle/>
        <a:p>
          <a:endParaRPr lang="en-US"/>
        </a:p>
      </dgm:t>
    </dgm:pt>
    <dgm:pt modelId="{E44CF53E-4827-4D3E-B7A6-020705D16406}">
      <dgm:prSet phldrT="[Text]"/>
      <dgm:spPr/>
      <dgm:t>
        <a:bodyPr/>
        <a:lstStyle/>
        <a:p>
          <a:r>
            <a:rPr lang="en-US" dirty="0"/>
            <a:t>MA</a:t>
          </a:r>
        </a:p>
      </dgm:t>
    </dgm:pt>
    <dgm:pt modelId="{984BC3FC-69AF-4FBA-A37D-59DEF7A75B20}" type="parTrans" cxnId="{81278832-0663-4FC0-99C9-1B402EEED68C}">
      <dgm:prSet/>
      <dgm:spPr/>
      <dgm:t>
        <a:bodyPr/>
        <a:lstStyle/>
        <a:p>
          <a:endParaRPr lang="en-US"/>
        </a:p>
      </dgm:t>
    </dgm:pt>
    <dgm:pt modelId="{3B2F4199-D47B-400B-99DC-9193841C88DF}" type="sibTrans" cxnId="{81278832-0663-4FC0-99C9-1B402EEED68C}">
      <dgm:prSet/>
      <dgm:spPr/>
      <dgm:t>
        <a:bodyPr/>
        <a:lstStyle/>
        <a:p>
          <a:endParaRPr lang="en-US"/>
        </a:p>
      </dgm:t>
    </dgm:pt>
    <dgm:pt modelId="{42050AF1-2699-49B5-BE1E-CC10810B7DC7}">
      <dgm:prSet phldrT="[Text]"/>
      <dgm:spPr/>
      <dgm:t>
        <a:bodyPr/>
        <a:lstStyle/>
        <a:p>
          <a:r>
            <a:rPr lang="en-US" dirty="0"/>
            <a:t>Behavioral Health Staff</a:t>
          </a:r>
        </a:p>
      </dgm:t>
    </dgm:pt>
    <dgm:pt modelId="{5C6D157F-F8D8-4C81-B733-2530609046E9}" type="parTrans" cxnId="{E3EC1DC7-7068-4DA0-9D27-15B504CDEC47}">
      <dgm:prSet/>
      <dgm:spPr/>
      <dgm:t>
        <a:bodyPr/>
        <a:lstStyle/>
        <a:p>
          <a:endParaRPr lang="en-US"/>
        </a:p>
      </dgm:t>
    </dgm:pt>
    <dgm:pt modelId="{F658F78A-B678-41AA-97A5-AD7BABB657CC}" type="sibTrans" cxnId="{E3EC1DC7-7068-4DA0-9D27-15B504CDEC47}">
      <dgm:prSet/>
      <dgm:spPr/>
      <dgm:t>
        <a:bodyPr/>
        <a:lstStyle/>
        <a:p>
          <a:endParaRPr lang="en-US"/>
        </a:p>
      </dgm:t>
    </dgm:pt>
    <dgm:pt modelId="{F1ABDFB4-F824-45DE-B190-4EE9860F380C}">
      <dgm:prSet phldrT="[Text]" custT="1"/>
      <dgm:spPr/>
      <dgm:t>
        <a:bodyPr/>
        <a:lstStyle/>
        <a:p>
          <a:r>
            <a:rPr lang="en-US" sz="1200" dirty="0"/>
            <a:t>Warm handoff (dietitian, other?)</a:t>
          </a:r>
        </a:p>
      </dgm:t>
    </dgm:pt>
    <dgm:pt modelId="{C166979C-190F-41C2-9B5A-B27CF0909F31}" type="parTrans" cxnId="{763F9551-866F-4C2C-98E6-BB2571C9020A}">
      <dgm:prSet/>
      <dgm:spPr/>
      <dgm:t>
        <a:bodyPr/>
        <a:lstStyle/>
        <a:p>
          <a:endParaRPr lang="en-US"/>
        </a:p>
      </dgm:t>
    </dgm:pt>
    <dgm:pt modelId="{315F3790-4C47-4E33-8633-67AF8E132819}" type="sibTrans" cxnId="{763F9551-866F-4C2C-98E6-BB2571C9020A}">
      <dgm:prSet/>
      <dgm:spPr/>
      <dgm:t>
        <a:bodyPr/>
        <a:lstStyle/>
        <a:p>
          <a:endParaRPr lang="en-US"/>
        </a:p>
      </dgm:t>
    </dgm:pt>
    <dgm:pt modelId="{BD1543F4-0731-4410-A4BF-D35B8C9D7FCE}">
      <dgm:prSet phldrT="[Text]"/>
      <dgm:spPr/>
      <dgm:t>
        <a:bodyPr/>
        <a:lstStyle/>
        <a:p>
          <a:r>
            <a:rPr lang="en-US" dirty="0"/>
            <a:t>Social Work/Care Manager</a:t>
          </a:r>
        </a:p>
      </dgm:t>
    </dgm:pt>
    <dgm:pt modelId="{884D02DC-5BF5-4FBC-8316-ECE499904A93}" type="parTrans" cxnId="{CEB54197-A8DC-491C-96E6-63D188D8AC80}">
      <dgm:prSet/>
      <dgm:spPr/>
      <dgm:t>
        <a:bodyPr/>
        <a:lstStyle/>
        <a:p>
          <a:endParaRPr lang="en-US"/>
        </a:p>
      </dgm:t>
    </dgm:pt>
    <dgm:pt modelId="{DBB637C7-E575-449B-BF13-38EBECB9EBE7}" type="sibTrans" cxnId="{CEB54197-A8DC-491C-96E6-63D188D8AC80}">
      <dgm:prSet/>
      <dgm:spPr/>
      <dgm:t>
        <a:bodyPr/>
        <a:lstStyle/>
        <a:p>
          <a:endParaRPr lang="en-US"/>
        </a:p>
      </dgm:t>
    </dgm:pt>
    <dgm:pt modelId="{0F6158DE-4629-41B6-AEE4-BDA35CD105A5}" type="pres">
      <dgm:prSet presAssocID="{64B3CE66-34A8-4858-A7AC-E071A085D61D}" presName="linearFlow" presStyleCnt="0">
        <dgm:presLayoutVars>
          <dgm:dir/>
          <dgm:animLvl val="lvl"/>
          <dgm:resizeHandles val="exact"/>
        </dgm:presLayoutVars>
      </dgm:prSet>
      <dgm:spPr/>
    </dgm:pt>
    <dgm:pt modelId="{BE671A22-D44B-47F0-8F9B-F5E7701305CC}" type="pres">
      <dgm:prSet presAssocID="{FE7496C5-9251-4795-BDDC-DE5453B6F105}" presName="composite" presStyleCnt="0"/>
      <dgm:spPr/>
    </dgm:pt>
    <dgm:pt modelId="{6BF4FF45-F9D7-4E2C-9163-D70D4B6F4306}" type="pres">
      <dgm:prSet presAssocID="{FE7496C5-9251-4795-BDDC-DE5453B6F105}" presName="parTx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1BFC7A6B-635F-4D64-8D74-FFDB70D2670D}" type="pres">
      <dgm:prSet presAssocID="{FE7496C5-9251-4795-BDDC-DE5453B6F105}" presName="parSh" presStyleLbl="node1" presStyleIdx="0" presStyleCnt="5"/>
      <dgm:spPr/>
    </dgm:pt>
    <dgm:pt modelId="{71104D4A-DD44-453D-AC1C-47A05871AC9D}" type="pres">
      <dgm:prSet presAssocID="{FE7496C5-9251-4795-BDDC-DE5453B6F105}" presName="desTx" presStyleLbl="fgAcc1" presStyleIdx="0" presStyleCnt="5">
        <dgm:presLayoutVars>
          <dgm:bulletEnabled val="1"/>
        </dgm:presLayoutVars>
      </dgm:prSet>
      <dgm:spPr/>
    </dgm:pt>
    <dgm:pt modelId="{9D736393-A58E-4A85-AE8E-271C25D0569A}" type="pres">
      <dgm:prSet presAssocID="{A194FD92-1DD5-4E90-A0A1-633CE5756D68}" presName="sibTrans" presStyleLbl="sibTrans2D1" presStyleIdx="0" presStyleCnt="4"/>
      <dgm:spPr/>
    </dgm:pt>
    <dgm:pt modelId="{78FDAE6C-F106-44D2-A219-22D6777FF3A7}" type="pres">
      <dgm:prSet presAssocID="{A194FD92-1DD5-4E90-A0A1-633CE5756D68}" presName="connTx" presStyleLbl="sibTrans2D1" presStyleIdx="0" presStyleCnt="4"/>
      <dgm:spPr/>
    </dgm:pt>
    <dgm:pt modelId="{CD00C4EE-2C4F-4DF0-9664-FE0AC8CE448C}" type="pres">
      <dgm:prSet presAssocID="{0F69C40C-268A-467A-8CF5-AA28B15DA996}" presName="composite" presStyleCnt="0"/>
      <dgm:spPr/>
    </dgm:pt>
    <dgm:pt modelId="{21D4B603-E1F4-4380-8506-C02C07A0F22F}" type="pres">
      <dgm:prSet presAssocID="{0F69C40C-268A-467A-8CF5-AA28B15DA996}" presName="parTx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6EDC940C-3723-4DB9-8BC7-50C53C29A52E}" type="pres">
      <dgm:prSet presAssocID="{0F69C40C-268A-467A-8CF5-AA28B15DA996}" presName="parSh" presStyleLbl="node1" presStyleIdx="1" presStyleCnt="5"/>
      <dgm:spPr/>
    </dgm:pt>
    <dgm:pt modelId="{1481FA46-3EB9-43DB-B640-5F5B6EAD6C4E}" type="pres">
      <dgm:prSet presAssocID="{0F69C40C-268A-467A-8CF5-AA28B15DA996}" presName="desTx" presStyleLbl="fgAcc1" presStyleIdx="1" presStyleCnt="5">
        <dgm:presLayoutVars>
          <dgm:bulletEnabled val="1"/>
        </dgm:presLayoutVars>
      </dgm:prSet>
      <dgm:spPr/>
    </dgm:pt>
    <dgm:pt modelId="{C229A47C-ADCC-4674-9048-1B6EBA1C670D}" type="pres">
      <dgm:prSet presAssocID="{0862C822-2DF0-4164-80AA-FCB70B54EF10}" presName="sibTrans" presStyleLbl="sibTrans2D1" presStyleIdx="1" presStyleCnt="4"/>
      <dgm:spPr/>
    </dgm:pt>
    <dgm:pt modelId="{C7DFC7BA-1B31-4864-B9C2-F229278607CE}" type="pres">
      <dgm:prSet presAssocID="{0862C822-2DF0-4164-80AA-FCB70B54EF10}" presName="connTx" presStyleLbl="sibTrans2D1" presStyleIdx="1" presStyleCnt="4"/>
      <dgm:spPr/>
    </dgm:pt>
    <dgm:pt modelId="{7C312D20-665C-4C16-8A8A-19B519805BB3}" type="pres">
      <dgm:prSet presAssocID="{0EB9C4C3-998D-4963-8F89-153B64C355A9}" presName="composite" presStyleCnt="0"/>
      <dgm:spPr/>
    </dgm:pt>
    <dgm:pt modelId="{C55B2CA9-35D2-4525-B7F0-EEF16FAA0EDA}" type="pres">
      <dgm:prSet presAssocID="{0EB9C4C3-998D-4963-8F89-153B64C355A9}" presName="parTx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25AD30C7-2E62-4A08-8AB2-10C57A4B9908}" type="pres">
      <dgm:prSet presAssocID="{0EB9C4C3-998D-4963-8F89-153B64C355A9}" presName="parSh" presStyleLbl="node1" presStyleIdx="2" presStyleCnt="5"/>
      <dgm:spPr/>
    </dgm:pt>
    <dgm:pt modelId="{922AF1F7-974A-4EE1-A881-40FCBF5087D7}" type="pres">
      <dgm:prSet presAssocID="{0EB9C4C3-998D-4963-8F89-153B64C355A9}" presName="desTx" presStyleLbl="fgAcc1" presStyleIdx="2" presStyleCnt="5" custScaleX="98983" custLinFactNeighborX="1658" custLinFactNeighborY="-1795">
        <dgm:presLayoutVars>
          <dgm:bulletEnabled val="1"/>
        </dgm:presLayoutVars>
      </dgm:prSet>
      <dgm:spPr/>
    </dgm:pt>
    <dgm:pt modelId="{2E46BFEF-C837-4C0D-BAB3-9B64E817F6E6}" type="pres">
      <dgm:prSet presAssocID="{3A11A744-55D0-4992-88F0-1DAE14728BE6}" presName="sibTrans" presStyleLbl="sibTrans2D1" presStyleIdx="2" presStyleCnt="4"/>
      <dgm:spPr/>
    </dgm:pt>
    <dgm:pt modelId="{94B455E8-C7FD-4B55-A02D-17D627E38F5C}" type="pres">
      <dgm:prSet presAssocID="{3A11A744-55D0-4992-88F0-1DAE14728BE6}" presName="connTx" presStyleLbl="sibTrans2D1" presStyleIdx="2" presStyleCnt="4"/>
      <dgm:spPr/>
    </dgm:pt>
    <dgm:pt modelId="{C6CF65A1-7967-4345-BDF1-B1168E267652}" type="pres">
      <dgm:prSet presAssocID="{333F362B-431D-4264-8596-4F296198D6BD}" presName="composite" presStyleCnt="0"/>
      <dgm:spPr/>
    </dgm:pt>
    <dgm:pt modelId="{990D65D3-91CA-4328-8C58-B066ACFFD12B}" type="pres">
      <dgm:prSet presAssocID="{333F362B-431D-4264-8596-4F296198D6BD}" presName="parTx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4B475679-DDEA-456F-8A6E-FEB7D5D25C58}" type="pres">
      <dgm:prSet presAssocID="{333F362B-431D-4264-8596-4F296198D6BD}" presName="parSh" presStyleLbl="node1" presStyleIdx="3" presStyleCnt="5"/>
      <dgm:spPr/>
    </dgm:pt>
    <dgm:pt modelId="{C6B76D92-98F3-4565-9313-0C167739724B}" type="pres">
      <dgm:prSet presAssocID="{333F362B-431D-4264-8596-4F296198D6BD}" presName="desTx" presStyleLbl="fgAcc1" presStyleIdx="3" presStyleCnt="5" custScaleX="131532" custScaleY="92133" custLinFactNeighborX="-2793" custLinFactNeighborY="-2231">
        <dgm:presLayoutVars>
          <dgm:bulletEnabled val="1"/>
        </dgm:presLayoutVars>
      </dgm:prSet>
      <dgm:spPr/>
    </dgm:pt>
    <dgm:pt modelId="{74FF67E7-FE18-4695-90AD-4AC890A9A4FD}" type="pres">
      <dgm:prSet presAssocID="{BA7A8C84-C832-4744-8422-6CB5244F86BF}" presName="sibTrans" presStyleLbl="sibTrans2D1" presStyleIdx="3" presStyleCnt="4"/>
      <dgm:spPr/>
    </dgm:pt>
    <dgm:pt modelId="{9BA61B4B-7AE0-466E-A52E-73A9F5EEFC70}" type="pres">
      <dgm:prSet presAssocID="{BA7A8C84-C832-4744-8422-6CB5244F86BF}" presName="connTx" presStyleLbl="sibTrans2D1" presStyleIdx="3" presStyleCnt="4"/>
      <dgm:spPr/>
    </dgm:pt>
    <dgm:pt modelId="{F4258614-A4ED-4790-972B-7DE52E6EB8E4}" type="pres">
      <dgm:prSet presAssocID="{4C5E22B1-95A6-4671-A408-EB3CF8D20594}" presName="composite" presStyleCnt="0"/>
      <dgm:spPr/>
    </dgm:pt>
    <dgm:pt modelId="{5F20B74B-67AA-4D9F-9DF5-925CB64871CA}" type="pres">
      <dgm:prSet presAssocID="{4C5E22B1-95A6-4671-A408-EB3CF8D20594}" presName="parTx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7B79A54B-CB89-4E7D-AE81-B545FA96EF35}" type="pres">
      <dgm:prSet presAssocID="{4C5E22B1-95A6-4671-A408-EB3CF8D20594}" presName="parSh" presStyleLbl="node1" presStyleIdx="4" presStyleCnt="5" custLinFactNeighborY="-9143"/>
      <dgm:spPr/>
    </dgm:pt>
    <dgm:pt modelId="{BAAC7BC2-66EE-4189-AB61-1A01F8A2ABED}" type="pres">
      <dgm:prSet presAssocID="{4C5E22B1-95A6-4671-A408-EB3CF8D20594}" presName="desTx" presStyleLbl="fgAcc1" presStyleIdx="4" presStyleCnt="5">
        <dgm:presLayoutVars>
          <dgm:bulletEnabled val="1"/>
        </dgm:presLayoutVars>
      </dgm:prSet>
      <dgm:spPr/>
    </dgm:pt>
  </dgm:ptLst>
  <dgm:cxnLst>
    <dgm:cxn modelId="{4178070B-8F80-4D74-B9C9-3E7DA8A5DCC3}" type="presOf" srcId="{AF9361E6-073D-424D-8796-595F32E972DD}" destId="{C6B76D92-98F3-4565-9313-0C167739724B}" srcOrd="0" destOrd="1" presId="urn:microsoft.com/office/officeart/2005/8/layout/process3"/>
    <dgm:cxn modelId="{5AF2300C-6A58-40EA-B3CC-021F65D41CD4}" srcId="{333F362B-431D-4264-8596-4F296198D6BD}" destId="{7909DE35-D588-43CF-8FEA-9808671D2B6F}" srcOrd="0" destOrd="0" parTransId="{7E90F7E7-3A4E-4B36-99BD-9EF454C1189D}" sibTransId="{0990B903-2250-4677-86C5-97DFDB2C92E4}"/>
    <dgm:cxn modelId="{B7F6A210-A536-4C22-9F99-375E939C0460}" type="presOf" srcId="{A194FD92-1DD5-4E90-A0A1-633CE5756D68}" destId="{9D736393-A58E-4A85-AE8E-271C25D0569A}" srcOrd="0" destOrd="0" presId="urn:microsoft.com/office/officeart/2005/8/layout/process3"/>
    <dgm:cxn modelId="{025B9215-05BE-45B0-AE73-BD34E69ACF85}" srcId="{64B3CE66-34A8-4858-A7AC-E071A085D61D}" destId="{333F362B-431D-4264-8596-4F296198D6BD}" srcOrd="3" destOrd="0" parTransId="{B3107010-C93B-4BD2-BB95-8B2229BBFE4F}" sibTransId="{BA7A8C84-C832-4744-8422-6CB5244F86BF}"/>
    <dgm:cxn modelId="{8729EC17-9D52-4303-A37D-F1FE2201ADCF}" type="presOf" srcId="{F1ABDFB4-F824-45DE-B190-4EE9860F380C}" destId="{922AF1F7-974A-4EE1-A881-40FCBF5087D7}" srcOrd="0" destOrd="1" presId="urn:microsoft.com/office/officeart/2005/8/layout/process3"/>
    <dgm:cxn modelId="{FEC06720-4783-4426-82F5-76754CF0F455}" type="presOf" srcId="{6643DE95-20AA-46E7-91D8-7ADE989BF742}" destId="{71104D4A-DD44-453D-AC1C-47A05871AC9D}" srcOrd="0" destOrd="0" presId="urn:microsoft.com/office/officeart/2005/8/layout/process3"/>
    <dgm:cxn modelId="{6376F32B-7B52-4079-B8CB-0A0ADFC5B8FA}" type="presOf" srcId="{0862C822-2DF0-4164-80AA-FCB70B54EF10}" destId="{C7DFC7BA-1B31-4864-B9C2-F229278607CE}" srcOrd="1" destOrd="0" presId="urn:microsoft.com/office/officeart/2005/8/layout/process3"/>
    <dgm:cxn modelId="{5EE2E92E-D32F-40AC-9971-475F31F97533}" type="presOf" srcId="{0EB9C4C3-998D-4963-8F89-153B64C355A9}" destId="{25AD30C7-2E62-4A08-8AB2-10C57A4B9908}" srcOrd="1" destOrd="0" presId="urn:microsoft.com/office/officeart/2005/8/layout/process3"/>
    <dgm:cxn modelId="{4B5C0830-C7AA-497E-A5AD-57D44EFAB290}" srcId="{64B3CE66-34A8-4858-A7AC-E071A085D61D}" destId="{0EB9C4C3-998D-4963-8F89-153B64C355A9}" srcOrd="2" destOrd="0" parTransId="{CBE30CB4-C1A0-43A5-B220-1C7D06B49721}" sibTransId="{3A11A744-55D0-4992-88F0-1DAE14728BE6}"/>
    <dgm:cxn modelId="{B409B130-EF28-4E3B-A7F9-3915894F3FD3}" type="presOf" srcId="{0F69C40C-268A-467A-8CF5-AA28B15DA996}" destId="{6EDC940C-3723-4DB9-8BC7-50C53C29A52E}" srcOrd="1" destOrd="0" presId="urn:microsoft.com/office/officeart/2005/8/layout/process3"/>
    <dgm:cxn modelId="{81278832-0663-4FC0-99C9-1B402EEED68C}" srcId="{4C5E22B1-95A6-4671-A408-EB3CF8D20594}" destId="{E44CF53E-4827-4D3E-B7A6-020705D16406}" srcOrd="0" destOrd="0" parTransId="{984BC3FC-69AF-4FBA-A37D-59DEF7A75B20}" sibTransId="{3B2F4199-D47B-400B-99DC-9193841C88DF}"/>
    <dgm:cxn modelId="{00EA5E35-18CB-4B18-A109-3A25C8435E6E}" srcId="{64B3CE66-34A8-4858-A7AC-E071A085D61D}" destId="{0F69C40C-268A-467A-8CF5-AA28B15DA996}" srcOrd="1" destOrd="0" parTransId="{C8C7CD75-6D43-4F1E-B1F5-CDD4C20F074F}" sibTransId="{0862C822-2DF0-4164-80AA-FCB70B54EF10}"/>
    <dgm:cxn modelId="{8F09A13D-DF2E-4853-AF8B-45337D274408}" type="presOf" srcId="{BA7A8C84-C832-4744-8422-6CB5244F86BF}" destId="{74FF67E7-FE18-4695-90AD-4AC890A9A4FD}" srcOrd="0" destOrd="0" presId="urn:microsoft.com/office/officeart/2005/8/layout/process3"/>
    <dgm:cxn modelId="{EDC35542-F914-4080-B2D9-63C492174A35}" type="presOf" srcId="{42050AF1-2699-49B5-BE1E-CC10810B7DC7}" destId="{BAAC7BC2-66EE-4189-AB61-1A01F8A2ABED}" srcOrd="0" destOrd="1" presId="urn:microsoft.com/office/officeart/2005/8/layout/process3"/>
    <dgm:cxn modelId="{D306D742-A34D-486D-BE29-D5AB5BB0A434}" type="presOf" srcId="{0F69C40C-268A-467A-8CF5-AA28B15DA996}" destId="{21D4B603-E1F4-4380-8506-C02C07A0F22F}" srcOrd="0" destOrd="0" presId="urn:microsoft.com/office/officeart/2005/8/layout/process3"/>
    <dgm:cxn modelId="{1DBBDF42-87B4-4CDD-BE2F-C94F6D8BF83C}" type="presOf" srcId="{BD1543F4-0731-4410-A4BF-D35B8C9D7FCE}" destId="{C6B76D92-98F3-4565-9313-0C167739724B}" srcOrd="0" destOrd="2" presId="urn:microsoft.com/office/officeart/2005/8/layout/process3"/>
    <dgm:cxn modelId="{3EA42D67-5D52-4441-88A8-F458661A9C25}" type="presOf" srcId="{FE7496C5-9251-4795-BDDC-DE5453B6F105}" destId="{6BF4FF45-F9D7-4E2C-9163-D70D4B6F4306}" srcOrd="0" destOrd="0" presId="urn:microsoft.com/office/officeart/2005/8/layout/process3"/>
    <dgm:cxn modelId="{F40D3E4D-CA9B-4873-84C8-714347928D75}" srcId="{FE7496C5-9251-4795-BDDC-DE5453B6F105}" destId="{6643DE95-20AA-46E7-91D8-7ADE989BF742}" srcOrd="0" destOrd="0" parTransId="{F5011BCC-47AF-492C-AA17-C5FADCAF0F01}" sibTransId="{466CCD1B-2A06-48A0-A459-D26C59B3B9E6}"/>
    <dgm:cxn modelId="{763F9551-866F-4C2C-98E6-BB2571C9020A}" srcId="{0EB9C4C3-998D-4963-8F89-153B64C355A9}" destId="{F1ABDFB4-F824-45DE-B190-4EE9860F380C}" srcOrd="1" destOrd="0" parTransId="{C166979C-190F-41C2-9B5A-B27CF0909F31}" sibTransId="{315F3790-4C47-4E33-8633-67AF8E132819}"/>
    <dgm:cxn modelId="{14713972-B819-47BD-A8C9-E3F79FCE05EF}" type="presOf" srcId="{64B3CE66-34A8-4858-A7AC-E071A085D61D}" destId="{0F6158DE-4629-41B6-AEE4-BDA35CD105A5}" srcOrd="0" destOrd="0" presId="urn:microsoft.com/office/officeart/2005/8/layout/process3"/>
    <dgm:cxn modelId="{DBFE7D52-767C-4E9A-B008-1E8FFB3B3059}" srcId="{64B3CE66-34A8-4858-A7AC-E071A085D61D}" destId="{FE7496C5-9251-4795-BDDC-DE5453B6F105}" srcOrd="0" destOrd="0" parTransId="{CDDA9EDE-C297-4281-B36F-4928A5894B9F}" sibTransId="{A194FD92-1DD5-4E90-A0A1-633CE5756D68}"/>
    <dgm:cxn modelId="{6EE7E952-BB2A-4AE3-86A8-6200E37C6747}" type="presOf" srcId="{3A11A744-55D0-4992-88F0-1DAE14728BE6}" destId="{2E46BFEF-C837-4C0D-BAB3-9B64E817F6E6}" srcOrd="0" destOrd="0" presId="urn:microsoft.com/office/officeart/2005/8/layout/process3"/>
    <dgm:cxn modelId="{1F7C6374-075B-47DF-B1D2-E9A0110EAD2C}" type="presOf" srcId="{1E90840A-34DA-4DE9-B6FC-40A7E63EF1F9}" destId="{1481FA46-3EB9-43DB-B640-5F5B6EAD6C4E}" srcOrd="0" destOrd="0" presId="urn:microsoft.com/office/officeart/2005/8/layout/process3"/>
    <dgm:cxn modelId="{9777CB74-A2A9-4F61-8DD8-34A90B41BAE2}" type="presOf" srcId="{FE7496C5-9251-4795-BDDC-DE5453B6F105}" destId="{1BFC7A6B-635F-4D64-8D74-FFDB70D2670D}" srcOrd="1" destOrd="0" presId="urn:microsoft.com/office/officeart/2005/8/layout/process3"/>
    <dgm:cxn modelId="{152B1E56-1115-42E1-A2ED-9F17C7A26116}" type="presOf" srcId="{333F362B-431D-4264-8596-4F296198D6BD}" destId="{4B475679-DDEA-456F-8A6E-FEB7D5D25C58}" srcOrd="1" destOrd="0" presId="urn:microsoft.com/office/officeart/2005/8/layout/process3"/>
    <dgm:cxn modelId="{3922EA57-B416-42D2-8D74-5D2B9334E7DD}" type="presOf" srcId="{3A11A744-55D0-4992-88F0-1DAE14728BE6}" destId="{94B455E8-C7FD-4B55-A02D-17D627E38F5C}" srcOrd="1" destOrd="0" presId="urn:microsoft.com/office/officeart/2005/8/layout/process3"/>
    <dgm:cxn modelId="{074E3D78-A2B3-4471-A9D7-D3B659586118}" type="presOf" srcId="{0EB9C4C3-998D-4963-8F89-153B64C355A9}" destId="{C55B2CA9-35D2-4525-B7F0-EEF16FAA0EDA}" srcOrd="0" destOrd="0" presId="urn:microsoft.com/office/officeart/2005/8/layout/process3"/>
    <dgm:cxn modelId="{03B1FC59-9F4B-40CC-9E55-F7229D6BFC95}" type="presOf" srcId="{0862C822-2DF0-4164-80AA-FCB70B54EF10}" destId="{C229A47C-ADCC-4674-9048-1B6EBA1C670D}" srcOrd="0" destOrd="0" presId="urn:microsoft.com/office/officeart/2005/8/layout/process3"/>
    <dgm:cxn modelId="{C382258D-D92B-410A-AAF2-73449128EDBB}" srcId="{64B3CE66-34A8-4858-A7AC-E071A085D61D}" destId="{4C5E22B1-95A6-4671-A408-EB3CF8D20594}" srcOrd="4" destOrd="0" parTransId="{00880217-ECC0-4371-BE15-CA5EFC188234}" sibTransId="{3C14BBBB-0FD8-420D-A847-08CB6EEE8D29}"/>
    <dgm:cxn modelId="{8C5E2C8E-224E-4A99-86E0-0E2B3E0694B2}" srcId="{0F69C40C-268A-467A-8CF5-AA28B15DA996}" destId="{1E90840A-34DA-4DE9-B6FC-40A7E63EF1F9}" srcOrd="0" destOrd="0" parTransId="{3B080BF6-0735-4F90-94DE-C9A95190351F}" sibTransId="{231FAA12-ECF4-4FDA-A920-562BBCFC33B0}"/>
    <dgm:cxn modelId="{51118A91-7E59-48C1-A184-65D087165A13}" type="presOf" srcId="{4C5E22B1-95A6-4671-A408-EB3CF8D20594}" destId="{7B79A54B-CB89-4E7D-AE81-B545FA96EF35}" srcOrd="1" destOrd="0" presId="urn:microsoft.com/office/officeart/2005/8/layout/process3"/>
    <dgm:cxn modelId="{CEB54197-A8DC-491C-96E6-63D188D8AC80}" srcId="{333F362B-431D-4264-8596-4F296198D6BD}" destId="{BD1543F4-0731-4410-A4BF-D35B8C9D7FCE}" srcOrd="2" destOrd="0" parTransId="{884D02DC-5BF5-4FBC-8316-ECE499904A93}" sibTransId="{DBB637C7-E575-449B-BF13-38EBECB9EBE7}"/>
    <dgm:cxn modelId="{EDB16699-26F2-4428-B6CA-4DC958DFCDFB}" type="presOf" srcId="{BA7A8C84-C832-4744-8422-6CB5244F86BF}" destId="{9BA61B4B-7AE0-466E-A52E-73A9F5EEFC70}" srcOrd="1" destOrd="0" presId="urn:microsoft.com/office/officeart/2005/8/layout/process3"/>
    <dgm:cxn modelId="{E3EC1DC7-7068-4DA0-9D27-15B504CDEC47}" srcId="{4C5E22B1-95A6-4671-A408-EB3CF8D20594}" destId="{42050AF1-2699-49B5-BE1E-CC10810B7DC7}" srcOrd="1" destOrd="0" parTransId="{5C6D157F-F8D8-4C81-B733-2530609046E9}" sibTransId="{F658F78A-B678-41AA-97A5-AD7BABB657CC}"/>
    <dgm:cxn modelId="{BD5061CD-B676-4A88-BB2E-0FBDDAEAB160}" type="presOf" srcId="{E44CF53E-4827-4D3E-B7A6-020705D16406}" destId="{BAAC7BC2-66EE-4189-AB61-1A01F8A2ABED}" srcOrd="0" destOrd="0" presId="urn:microsoft.com/office/officeart/2005/8/layout/process3"/>
    <dgm:cxn modelId="{15E703CE-6CB2-4ED7-B01D-9BCD693A40FF}" type="presOf" srcId="{A5172B6B-05D9-4A6C-B5BF-A4050FACA106}" destId="{922AF1F7-974A-4EE1-A881-40FCBF5087D7}" srcOrd="0" destOrd="0" presId="urn:microsoft.com/office/officeart/2005/8/layout/process3"/>
    <dgm:cxn modelId="{FA90E6D4-3BA6-4002-AF11-7A67C29BF695}" srcId="{0EB9C4C3-998D-4963-8F89-153B64C355A9}" destId="{A5172B6B-05D9-4A6C-B5BF-A4050FACA106}" srcOrd="0" destOrd="0" parTransId="{90A58749-170B-4B1A-8EE9-8EE982018F3D}" sibTransId="{203A038C-232A-4AC4-8A4C-CE4CF6737DF8}"/>
    <dgm:cxn modelId="{C124F4DF-99EB-4D02-B97C-604B2D28EA49}" type="presOf" srcId="{4C5E22B1-95A6-4671-A408-EB3CF8D20594}" destId="{5F20B74B-67AA-4D9F-9DF5-925CB64871CA}" srcOrd="0" destOrd="0" presId="urn:microsoft.com/office/officeart/2005/8/layout/process3"/>
    <dgm:cxn modelId="{C0404BE0-DB09-4FFC-B147-ED0D6F004A0F}" srcId="{333F362B-431D-4264-8596-4F296198D6BD}" destId="{AF9361E6-073D-424D-8796-595F32E972DD}" srcOrd="1" destOrd="0" parTransId="{635EF32E-0A6D-454C-BED7-73F2FC195731}" sibTransId="{F8238940-1816-4E94-A109-0199F1616EB7}"/>
    <dgm:cxn modelId="{73DCC0E1-87D9-4D03-8891-86C83124E02E}" type="presOf" srcId="{333F362B-431D-4264-8596-4F296198D6BD}" destId="{990D65D3-91CA-4328-8C58-B066ACFFD12B}" srcOrd="0" destOrd="0" presId="urn:microsoft.com/office/officeart/2005/8/layout/process3"/>
    <dgm:cxn modelId="{03BCECF5-964A-49B3-82CF-C67883537AC4}" type="presOf" srcId="{7909DE35-D588-43CF-8FEA-9808671D2B6F}" destId="{C6B76D92-98F3-4565-9313-0C167739724B}" srcOrd="0" destOrd="0" presId="urn:microsoft.com/office/officeart/2005/8/layout/process3"/>
    <dgm:cxn modelId="{DBA380FA-7F2C-4302-80F1-27B005CF07A4}" type="presOf" srcId="{A194FD92-1DD5-4E90-A0A1-633CE5756D68}" destId="{78FDAE6C-F106-44D2-A219-22D6777FF3A7}" srcOrd="1" destOrd="0" presId="urn:microsoft.com/office/officeart/2005/8/layout/process3"/>
    <dgm:cxn modelId="{20BC081D-B9B5-4F59-ADAE-53BB8C1A9DB8}" type="presParOf" srcId="{0F6158DE-4629-41B6-AEE4-BDA35CD105A5}" destId="{BE671A22-D44B-47F0-8F9B-F5E7701305CC}" srcOrd="0" destOrd="0" presId="urn:microsoft.com/office/officeart/2005/8/layout/process3"/>
    <dgm:cxn modelId="{B5923460-B517-432F-813B-ADB675C60B7D}" type="presParOf" srcId="{BE671A22-D44B-47F0-8F9B-F5E7701305CC}" destId="{6BF4FF45-F9D7-4E2C-9163-D70D4B6F4306}" srcOrd="0" destOrd="0" presId="urn:microsoft.com/office/officeart/2005/8/layout/process3"/>
    <dgm:cxn modelId="{21B47E66-8FC2-407D-87DA-78C9D4BA8AB6}" type="presParOf" srcId="{BE671A22-D44B-47F0-8F9B-F5E7701305CC}" destId="{1BFC7A6B-635F-4D64-8D74-FFDB70D2670D}" srcOrd="1" destOrd="0" presId="urn:microsoft.com/office/officeart/2005/8/layout/process3"/>
    <dgm:cxn modelId="{47E0C3AA-D37C-40ED-AB9F-C41CD44E229D}" type="presParOf" srcId="{BE671A22-D44B-47F0-8F9B-F5E7701305CC}" destId="{71104D4A-DD44-453D-AC1C-47A05871AC9D}" srcOrd="2" destOrd="0" presId="urn:microsoft.com/office/officeart/2005/8/layout/process3"/>
    <dgm:cxn modelId="{59DA1A81-C815-405D-82E6-E4EBED165160}" type="presParOf" srcId="{0F6158DE-4629-41B6-AEE4-BDA35CD105A5}" destId="{9D736393-A58E-4A85-AE8E-271C25D0569A}" srcOrd="1" destOrd="0" presId="urn:microsoft.com/office/officeart/2005/8/layout/process3"/>
    <dgm:cxn modelId="{C1566725-B220-4763-A89D-320BBEF89FDC}" type="presParOf" srcId="{9D736393-A58E-4A85-AE8E-271C25D0569A}" destId="{78FDAE6C-F106-44D2-A219-22D6777FF3A7}" srcOrd="0" destOrd="0" presId="urn:microsoft.com/office/officeart/2005/8/layout/process3"/>
    <dgm:cxn modelId="{823FAD2A-DD10-40C4-AC3A-42423B4F58AE}" type="presParOf" srcId="{0F6158DE-4629-41B6-AEE4-BDA35CD105A5}" destId="{CD00C4EE-2C4F-4DF0-9664-FE0AC8CE448C}" srcOrd="2" destOrd="0" presId="urn:microsoft.com/office/officeart/2005/8/layout/process3"/>
    <dgm:cxn modelId="{07566C1C-59EC-47BD-8650-6F15C21B45E9}" type="presParOf" srcId="{CD00C4EE-2C4F-4DF0-9664-FE0AC8CE448C}" destId="{21D4B603-E1F4-4380-8506-C02C07A0F22F}" srcOrd="0" destOrd="0" presId="urn:microsoft.com/office/officeart/2005/8/layout/process3"/>
    <dgm:cxn modelId="{CE068F31-7149-41EB-A7E0-591DF614231F}" type="presParOf" srcId="{CD00C4EE-2C4F-4DF0-9664-FE0AC8CE448C}" destId="{6EDC940C-3723-4DB9-8BC7-50C53C29A52E}" srcOrd="1" destOrd="0" presId="urn:microsoft.com/office/officeart/2005/8/layout/process3"/>
    <dgm:cxn modelId="{D4B9B965-CE47-4688-9FC0-F0618E8F9467}" type="presParOf" srcId="{CD00C4EE-2C4F-4DF0-9664-FE0AC8CE448C}" destId="{1481FA46-3EB9-43DB-B640-5F5B6EAD6C4E}" srcOrd="2" destOrd="0" presId="urn:microsoft.com/office/officeart/2005/8/layout/process3"/>
    <dgm:cxn modelId="{C77AB691-E807-474A-A996-22930E450CAF}" type="presParOf" srcId="{0F6158DE-4629-41B6-AEE4-BDA35CD105A5}" destId="{C229A47C-ADCC-4674-9048-1B6EBA1C670D}" srcOrd="3" destOrd="0" presId="urn:microsoft.com/office/officeart/2005/8/layout/process3"/>
    <dgm:cxn modelId="{7AE2A80D-35D0-42FC-9B04-A818A7BAA5F1}" type="presParOf" srcId="{C229A47C-ADCC-4674-9048-1B6EBA1C670D}" destId="{C7DFC7BA-1B31-4864-B9C2-F229278607CE}" srcOrd="0" destOrd="0" presId="urn:microsoft.com/office/officeart/2005/8/layout/process3"/>
    <dgm:cxn modelId="{91A23F03-94D9-47E2-A28C-7463CE3201C8}" type="presParOf" srcId="{0F6158DE-4629-41B6-AEE4-BDA35CD105A5}" destId="{7C312D20-665C-4C16-8A8A-19B519805BB3}" srcOrd="4" destOrd="0" presId="urn:microsoft.com/office/officeart/2005/8/layout/process3"/>
    <dgm:cxn modelId="{8F764E0C-EECF-41CB-9BD5-B18ADE8E7010}" type="presParOf" srcId="{7C312D20-665C-4C16-8A8A-19B519805BB3}" destId="{C55B2CA9-35D2-4525-B7F0-EEF16FAA0EDA}" srcOrd="0" destOrd="0" presId="urn:microsoft.com/office/officeart/2005/8/layout/process3"/>
    <dgm:cxn modelId="{D9DDB025-DC04-4E4D-862F-F2CC4C1ECFD3}" type="presParOf" srcId="{7C312D20-665C-4C16-8A8A-19B519805BB3}" destId="{25AD30C7-2E62-4A08-8AB2-10C57A4B9908}" srcOrd="1" destOrd="0" presId="urn:microsoft.com/office/officeart/2005/8/layout/process3"/>
    <dgm:cxn modelId="{BEB3C025-BC5A-4844-9F5E-7A48BD3E9080}" type="presParOf" srcId="{7C312D20-665C-4C16-8A8A-19B519805BB3}" destId="{922AF1F7-974A-4EE1-A881-40FCBF5087D7}" srcOrd="2" destOrd="0" presId="urn:microsoft.com/office/officeart/2005/8/layout/process3"/>
    <dgm:cxn modelId="{DBAE6671-0FAF-435B-A468-187172357B4A}" type="presParOf" srcId="{0F6158DE-4629-41B6-AEE4-BDA35CD105A5}" destId="{2E46BFEF-C837-4C0D-BAB3-9B64E817F6E6}" srcOrd="5" destOrd="0" presId="urn:microsoft.com/office/officeart/2005/8/layout/process3"/>
    <dgm:cxn modelId="{0C8EF804-DB56-4439-BA7D-423BA56C15FA}" type="presParOf" srcId="{2E46BFEF-C837-4C0D-BAB3-9B64E817F6E6}" destId="{94B455E8-C7FD-4B55-A02D-17D627E38F5C}" srcOrd="0" destOrd="0" presId="urn:microsoft.com/office/officeart/2005/8/layout/process3"/>
    <dgm:cxn modelId="{3FAC3C9D-33B2-4F34-AAFB-6A46508D9518}" type="presParOf" srcId="{0F6158DE-4629-41B6-AEE4-BDA35CD105A5}" destId="{C6CF65A1-7967-4345-BDF1-B1168E267652}" srcOrd="6" destOrd="0" presId="urn:microsoft.com/office/officeart/2005/8/layout/process3"/>
    <dgm:cxn modelId="{EBFA18BF-3CAE-4B84-B7AB-16E5A21041D4}" type="presParOf" srcId="{C6CF65A1-7967-4345-BDF1-B1168E267652}" destId="{990D65D3-91CA-4328-8C58-B066ACFFD12B}" srcOrd="0" destOrd="0" presId="urn:microsoft.com/office/officeart/2005/8/layout/process3"/>
    <dgm:cxn modelId="{3D706016-1861-461A-9D60-1C6E88B6C343}" type="presParOf" srcId="{C6CF65A1-7967-4345-BDF1-B1168E267652}" destId="{4B475679-DDEA-456F-8A6E-FEB7D5D25C58}" srcOrd="1" destOrd="0" presId="urn:microsoft.com/office/officeart/2005/8/layout/process3"/>
    <dgm:cxn modelId="{0AA0C2D6-C6D1-4C60-AA94-8FF31AA34C94}" type="presParOf" srcId="{C6CF65A1-7967-4345-BDF1-B1168E267652}" destId="{C6B76D92-98F3-4565-9313-0C167739724B}" srcOrd="2" destOrd="0" presId="urn:microsoft.com/office/officeart/2005/8/layout/process3"/>
    <dgm:cxn modelId="{957AD0F3-D823-4F49-976D-623A04877164}" type="presParOf" srcId="{0F6158DE-4629-41B6-AEE4-BDA35CD105A5}" destId="{74FF67E7-FE18-4695-90AD-4AC890A9A4FD}" srcOrd="7" destOrd="0" presId="urn:microsoft.com/office/officeart/2005/8/layout/process3"/>
    <dgm:cxn modelId="{72A0782C-9252-46AF-8E67-DC8C40409244}" type="presParOf" srcId="{74FF67E7-FE18-4695-90AD-4AC890A9A4FD}" destId="{9BA61B4B-7AE0-466E-A52E-73A9F5EEFC70}" srcOrd="0" destOrd="0" presId="urn:microsoft.com/office/officeart/2005/8/layout/process3"/>
    <dgm:cxn modelId="{4CC61D81-E4BD-493B-A779-83A6B8F55E69}" type="presParOf" srcId="{0F6158DE-4629-41B6-AEE4-BDA35CD105A5}" destId="{F4258614-A4ED-4790-972B-7DE52E6EB8E4}" srcOrd="8" destOrd="0" presId="urn:microsoft.com/office/officeart/2005/8/layout/process3"/>
    <dgm:cxn modelId="{0A269728-2B9C-46E5-A7D0-2C84A562E15A}" type="presParOf" srcId="{F4258614-A4ED-4790-972B-7DE52E6EB8E4}" destId="{5F20B74B-67AA-4D9F-9DF5-925CB64871CA}" srcOrd="0" destOrd="0" presId="urn:microsoft.com/office/officeart/2005/8/layout/process3"/>
    <dgm:cxn modelId="{E897A080-82E7-46C7-BACE-E2D307C37529}" type="presParOf" srcId="{F4258614-A4ED-4790-972B-7DE52E6EB8E4}" destId="{7B79A54B-CB89-4E7D-AE81-B545FA96EF35}" srcOrd="1" destOrd="0" presId="urn:microsoft.com/office/officeart/2005/8/layout/process3"/>
    <dgm:cxn modelId="{2D848D3D-FA45-4258-A7C3-22320487722E}" type="presParOf" srcId="{F4258614-A4ED-4790-972B-7DE52E6EB8E4}" destId="{BAAC7BC2-66EE-4189-AB61-1A01F8A2ABED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FC7A6B-635F-4D64-8D74-FFDB70D2670D}">
      <dsp:nvSpPr>
        <dsp:cNvPr id="0" name=""/>
        <dsp:cNvSpPr/>
      </dsp:nvSpPr>
      <dsp:spPr>
        <a:xfrm>
          <a:off x="660" y="5618"/>
          <a:ext cx="1500297" cy="8047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/>
            <a:t>Waiting Room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Patient Check In</a:t>
          </a:r>
        </a:p>
      </dsp:txBody>
      <dsp:txXfrm>
        <a:off x="660" y="5618"/>
        <a:ext cx="1500297" cy="536489"/>
      </dsp:txXfrm>
    </dsp:sp>
    <dsp:sp modelId="{71104D4A-DD44-453D-AC1C-47A05871AC9D}">
      <dsp:nvSpPr>
        <dsp:cNvPr id="0" name=""/>
        <dsp:cNvSpPr/>
      </dsp:nvSpPr>
      <dsp:spPr>
        <a:xfrm>
          <a:off x="307950" y="542107"/>
          <a:ext cx="1500297" cy="1134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Front Desk Staff</a:t>
          </a:r>
        </a:p>
      </dsp:txBody>
      <dsp:txXfrm>
        <a:off x="341164" y="575321"/>
        <a:ext cx="1433869" cy="1067572"/>
      </dsp:txXfrm>
    </dsp:sp>
    <dsp:sp modelId="{9D736393-A58E-4A85-AE8E-271C25D0569A}">
      <dsp:nvSpPr>
        <dsp:cNvPr id="0" name=""/>
        <dsp:cNvSpPr/>
      </dsp:nvSpPr>
      <dsp:spPr>
        <a:xfrm>
          <a:off x="1728397" y="87097"/>
          <a:ext cx="482172" cy="3735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1728397" y="161803"/>
        <a:ext cx="370113" cy="224118"/>
      </dsp:txXfrm>
    </dsp:sp>
    <dsp:sp modelId="{6EDC940C-3723-4DB9-8BC7-50C53C29A52E}">
      <dsp:nvSpPr>
        <dsp:cNvPr id="0" name=""/>
        <dsp:cNvSpPr/>
      </dsp:nvSpPr>
      <dsp:spPr>
        <a:xfrm>
          <a:off x="2410717" y="5618"/>
          <a:ext cx="1500297" cy="8047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/>
            <a:t>Examination </a:t>
          </a:r>
          <a:r>
            <a:rPr lang="en-US" sz="1200" b="1" kern="1200" dirty="0"/>
            <a:t>Room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Patient Roomed</a:t>
          </a:r>
        </a:p>
      </dsp:txBody>
      <dsp:txXfrm>
        <a:off x="2410717" y="5618"/>
        <a:ext cx="1500297" cy="536489"/>
      </dsp:txXfrm>
    </dsp:sp>
    <dsp:sp modelId="{1481FA46-3EB9-43DB-B640-5F5B6EAD6C4E}">
      <dsp:nvSpPr>
        <dsp:cNvPr id="0" name=""/>
        <dsp:cNvSpPr/>
      </dsp:nvSpPr>
      <dsp:spPr>
        <a:xfrm>
          <a:off x="2718007" y="542107"/>
          <a:ext cx="1500297" cy="1134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MA </a:t>
          </a:r>
        </a:p>
      </dsp:txBody>
      <dsp:txXfrm>
        <a:off x="2751221" y="575321"/>
        <a:ext cx="1433869" cy="1067572"/>
      </dsp:txXfrm>
    </dsp:sp>
    <dsp:sp modelId="{C229A47C-ADCC-4674-9048-1B6EBA1C670D}">
      <dsp:nvSpPr>
        <dsp:cNvPr id="0" name=""/>
        <dsp:cNvSpPr/>
      </dsp:nvSpPr>
      <dsp:spPr>
        <a:xfrm>
          <a:off x="4138454" y="87097"/>
          <a:ext cx="482172" cy="3735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4138454" y="161803"/>
        <a:ext cx="370113" cy="224118"/>
      </dsp:txXfrm>
    </dsp:sp>
    <dsp:sp modelId="{25AD30C7-2E62-4A08-8AB2-10C57A4B9908}">
      <dsp:nvSpPr>
        <dsp:cNvPr id="0" name=""/>
        <dsp:cNvSpPr/>
      </dsp:nvSpPr>
      <dsp:spPr>
        <a:xfrm>
          <a:off x="4820774" y="5618"/>
          <a:ext cx="1500297" cy="8047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/>
            <a:t>Examination Room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Clinical Appointment</a:t>
          </a:r>
        </a:p>
      </dsp:txBody>
      <dsp:txXfrm>
        <a:off x="4820774" y="5618"/>
        <a:ext cx="1500297" cy="536489"/>
      </dsp:txXfrm>
    </dsp:sp>
    <dsp:sp modelId="{922AF1F7-974A-4EE1-A881-40FCBF5087D7}">
      <dsp:nvSpPr>
        <dsp:cNvPr id="0" name=""/>
        <dsp:cNvSpPr/>
      </dsp:nvSpPr>
      <dsp:spPr>
        <a:xfrm>
          <a:off x="5160567" y="521752"/>
          <a:ext cx="1485039" cy="1134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Provider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Warm handoff (dietitian, other?)</a:t>
          </a:r>
        </a:p>
      </dsp:txBody>
      <dsp:txXfrm>
        <a:off x="5193781" y="554966"/>
        <a:ext cx="1418611" cy="1067572"/>
      </dsp:txXfrm>
    </dsp:sp>
    <dsp:sp modelId="{2E46BFEF-C837-4C0D-BAB3-9B64E817F6E6}">
      <dsp:nvSpPr>
        <dsp:cNvPr id="0" name=""/>
        <dsp:cNvSpPr/>
      </dsp:nvSpPr>
      <dsp:spPr>
        <a:xfrm rot="31913">
          <a:off x="6546594" y="98374"/>
          <a:ext cx="478149" cy="3735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6546596" y="172560"/>
        <a:ext cx="366090" cy="224118"/>
      </dsp:txXfrm>
    </dsp:sp>
    <dsp:sp modelId="{4B475679-DDEA-456F-8A6E-FEB7D5D25C58}">
      <dsp:nvSpPr>
        <dsp:cNvPr id="0" name=""/>
        <dsp:cNvSpPr/>
      </dsp:nvSpPr>
      <dsp:spPr>
        <a:xfrm>
          <a:off x="7223201" y="27921"/>
          <a:ext cx="1500297" cy="8047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/>
            <a:t>Referrals during visit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 dirty="0"/>
        </a:p>
      </dsp:txBody>
      <dsp:txXfrm>
        <a:off x="7223201" y="27921"/>
        <a:ext cx="1500297" cy="536489"/>
      </dsp:txXfrm>
    </dsp:sp>
    <dsp:sp modelId="{C6B76D92-98F3-4565-9313-0C167739724B}">
      <dsp:nvSpPr>
        <dsp:cNvPr id="0" name=""/>
        <dsp:cNvSpPr/>
      </dsp:nvSpPr>
      <dsp:spPr>
        <a:xfrm>
          <a:off x="7252051" y="583716"/>
          <a:ext cx="1973371" cy="10447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Provider, MA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Behavioral Health Staff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Social Work/Care Manager</a:t>
          </a:r>
        </a:p>
      </dsp:txBody>
      <dsp:txXfrm>
        <a:off x="7282652" y="614317"/>
        <a:ext cx="1912169" cy="983586"/>
      </dsp:txXfrm>
    </dsp:sp>
    <dsp:sp modelId="{74FF67E7-FE18-4695-90AD-4AC890A9A4FD}">
      <dsp:nvSpPr>
        <dsp:cNvPr id="0" name=""/>
        <dsp:cNvSpPr/>
      </dsp:nvSpPr>
      <dsp:spPr>
        <a:xfrm rot="21563734">
          <a:off x="9010056" y="95258"/>
          <a:ext cx="607570" cy="3735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9010059" y="170555"/>
        <a:ext cx="495511" cy="224118"/>
      </dsp:txXfrm>
    </dsp:sp>
    <dsp:sp modelId="{7B79A54B-CB89-4E7D-AE81-B545FA96EF35}">
      <dsp:nvSpPr>
        <dsp:cNvPr id="0" name=""/>
        <dsp:cNvSpPr/>
      </dsp:nvSpPr>
      <dsp:spPr>
        <a:xfrm>
          <a:off x="9869795" y="0"/>
          <a:ext cx="1500297" cy="8047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/>
            <a:t>Post-Visit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 dirty="0"/>
        </a:p>
      </dsp:txBody>
      <dsp:txXfrm>
        <a:off x="9869795" y="0"/>
        <a:ext cx="1500297" cy="536489"/>
      </dsp:txXfrm>
    </dsp:sp>
    <dsp:sp modelId="{BAAC7BC2-66EE-4189-AB61-1A01F8A2ABED}">
      <dsp:nvSpPr>
        <dsp:cNvPr id="0" name=""/>
        <dsp:cNvSpPr/>
      </dsp:nvSpPr>
      <dsp:spPr>
        <a:xfrm>
          <a:off x="10177085" y="542107"/>
          <a:ext cx="1500297" cy="1134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MA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Behavioral Health Staff</a:t>
          </a:r>
        </a:p>
      </dsp:txBody>
      <dsp:txXfrm>
        <a:off x="10210299" y="575321"/>
        <a:ext cx="1433869" cy="10675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A16CC2-B6B3-4004-8792-D132FEC859FF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DDEFE5-3826-4F6B-8146-B3683BA9C1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7375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Title slide: </a:t>
            </a:r>
          </a:p>
          <a:p>
            <a:r>
              <a:rPr lang="en-US" dirty="0"/>
              <a:t>Title the workshop for the tool or other item you are covering for the workshop. </a:t>
            </a:r>
          </a:p>
          <a:p>
            <a:r>
              <a:rPr lang="en-US" dirty="0"/>
              <a:t>Include the date </a:t>
            </a:r>
          </a:p>
          <a:p>
            <a:r>
              <a:rPr lang="en-US" dirty="0"/>
              <a:t>Consider including the name of the team leaders, and other main people presenting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8217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Do a brainwriting exercise for the success and failure of the intervention.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1352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3065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0427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workflow diagram helps orientate the conversation to specific parts of the workflow to identify barriers or issues that lead to failure or success.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6266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Amy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0226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recommend recording the workshop for future reference. Do ask the participants for permission to record regardless of the type of recording method you are using.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9141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Amy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6081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Amy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063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Amy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49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6932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main purpose of workshop 2 was to do a brainwriting exercise on sustainment.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0294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Give needed definitions to your patient and community advisors to help orient the group to the concepts.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089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0CD975-BAC5-4347-AD09-CFDA97416A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C089CE-0081-491A-A1F9-2273D3A484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A1FC09-6ABC-4035-BFCC-838B01DC0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3D31F9-15F4-4C0A-B340-0DE00056C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B11097-1726-419A-A6DF-8BA8C4165C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5215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049AD-B0A2-4C97-9D6A-3CB501920F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59A7EE5-4D31-41DC-89E9-230EE8F0D7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55E5AF-298D-4F6F-91F1-5BEDC06AED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E9CE91-FBDA-424D-97D3-104A065EF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30406D-2DB3-4214-B3C5-0BCE85FADD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8541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C9848FD-1F09-4897-B040-EFB5215523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3565EF-8BC9-4C8E-9486-9551D35D68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5634C-0A00-479F-9FC8-38B1D019E6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E43E53-4A32-4959-8641-01860A0AA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BEA9F4-0925-49AB-975E-2627024F9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5450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6C481C-82E7-446D-A294-695F3DA86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3DF787-0650-4B02-B24B-B4776AA582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86F994-5B75-4194-A8DB-9E95A2876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AC9DF-EABB-4861-B450-1C3B014A5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ABFB40-E2B0-44EE-B146-F57692D52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8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B57029-2CC2-472D-9995-D53F00560A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EE2905-AB2B-47AF-A931-C07822D2ED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421394-C931-4BDC-8D93-EF890656D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B44C29-B5D2-43F2-B0FB-5498A9B81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68B39A-C80F-4B6B-9DBB-22FEC9DE7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067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049AA4-80E2-4B19-9F17-DFD56BC12B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64064B-27C0-459E-8A5A-32B5630F9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D1CC34-535B-45DD-A76F-1497A1FE95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0B7D53-ACAE-4CB7-95AC-13A4445873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FF64DF-277C-48DA-BAA4-720FCEFEBD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9C6574-9C38-4E05-8C4C-4E3A43EDF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2625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23CC9B-EA2A-4B8B-86B9-14474E102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920482-1C78-429D-8197-0DCF455BFB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AC473C-9343-40B0-B970-49F37DCE16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155140-4153-44E1-8030-3F660194E3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165CC4A-A490-42AC-91D4-7FBB758BFE6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A4E806C-855A-412C-ABF8-98380AEF86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AAB32C7-55B2-4D6A-B31F-0E9B97993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3F35F9-5D47-4A37-AB2D-40567849A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1239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BFF4F3-DBC5-4D98-A703-77E5F7BD94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F252E6D-D87E-42D4-B0D5-99FC156CB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499D01-708B-4D5F-AF47-3F5C27C70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39AD62-D686-4CBC-9958-F8668724C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774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C8C45A-9016-4A74-A3C4-4F43806FE1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859821-DB2C-4BF3-9991-A46660EE8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397176-5E41-4735-B459-1537C07D5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78187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E65664-D6E9-40FF-8A4F-113CDB3C9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1D396D-AF93-4478-8F7E-963B58B1B3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6A55AF-00FE-4C0D-9476-8F6F3D181B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10519E-741F-4D65-92BB-2E4DA26DB0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0910B1-88A3-4E13-A7AE-7A558251C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598EB7-22ED-488D-AA2E-D107D7D46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727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FA6D23-BDC5-4AAE-9E6E-FF22B05D82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D8FDE0-38E9-45D1-8F82-F72E28311A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8C1223-269F-433F-876A-359663698A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798C65-5694-4252-8081-37AFC07CE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2BD749-63C7-4762-B838-FA714517C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CDB795-04D7-4DD2-836A-85BBF4995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9452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1754F47-17ED-4F5F-AD50-8242FD8050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C99D44-25E9-436C-BDE1-D3C7D50E07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68168A-524A-450D-9502-3D157E29F7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D8F7D-98EE-4BD1-AFDA-2A672A7E77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0AA1F3-63F1-4393-B6D3-8BA105FA23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0281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2.png"/><Relationship Id="rId9" Type="http://schemas.microsoft.com/office/2007/relationships/diagramDrawing" Target="../diagrams/drawing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EA07AC-0731-4538-91D1-35CAC63FEA1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Arial Black" panose="020B0A04020102020204" pitchFamily="34" charset="0"/>
              </a:rPr>
              <a:t>Gathering Your Input on </a:t>
            </a:r>
            <a:br>
              <a:rPr lang="en-US" dirty="0">
                <a:latin typeface="Arial Black" panose="020B0A04020102020204" pitchFamily="34" charset="0"/>
              </a:rPr>
            </a:br>
            <a:r>
              <a:rPr lang="en-US" dirty="0">
                <a:latin typeface="Arial Black" panose="020B0A04020102020204" pitchFamily="34" charset="0"/>
              </a:rPr>
              <a:t>My Own Health Report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BD34A5-CEB0-4D1A-94EC-86A22F4FEDB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Workshop 2 with Clinics</a:t>
            </a:r>
          </a:p>
          <a:p>
            <a:r>
              <a:rPr lang="en-US" dirty="0"/>
              <a:t>Date</a:t>
            </a:r>
          </a:p>
          <a:p>
            <a:r>
              <a:rPr lang="en-US" dirty="0"/>
              <a:t>Names of Leaders</a:t>
            </a:r>
          </a:p>
        </p:txBody>
      </p:sp>
    </p:spTree>
    <p:extLst>
      <p:ext uri="{BB962C8B-B14F-4D97-AF65-F5344CB8AC3E}">
        <p14:creationId xmlns:p14="http://schemas.microsoft.com/office/powerpoint/2010/main" val="4234131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083A58DB-0448-46E3-8ABD-70777ED23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Thinking about Sustainment together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64D5E55-073E-4B35-BB5A-33A76C6579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Why would your clinic </a:t>
            </a:r>
            <a:r>
              <a:rPr lang="en-US" i="1" dirty="0"/>
              <a:t>keep</a:t>
            </a:r>
            <a:r>
              <a:rPr lang="en-US" dirty="0"/>
              <a:t> using MOHR?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Why would your clinic</a:t>
            </a:r>
            <a:r>
              <a:rPr lang="en-US" i="1" dirty="0"/>
              <a:t> stop </a:t>
            </a:r>
            <a:r>
              <a:rPr lang="en-US" dirty="0"/>
              <a:t>using MOHR?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9708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083A58DB-0448-46E3-8ABD-70777ED23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pretend it’s 2025…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C8CFCD4-6483-478B-9108-18C003D8F7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The year is 2025</a:t>
            </a:r>
          </a:p>
          <a:p>
            <a:r>
              <a:rPr lang="en-US" sz="2400" dirty="0"/>
              <a:t>Your clinic was using My Own Health Report throughout 2024</a:t>
            </a:r>
          </a:p>
          <a:p>
            <a:pPr lvl="1"/>
            <a:r>
              <a:rPr lang="en-US" sz="2200" dirty="0"/>
              <a:t>it was working well during 2024</a:t>
            </a:r>
          </a:p>
          <a:p>
            <a:pPr lvl="1"/>
            <a:r>
              <a:rPr lang="en-US" sz="2200" dirty="0"/>
              <a:t>something happened - now your clinic is no longer using it</a:t>
            </a:r>
          </a:p>
          <a:p>
            <a:r>
              <a:rPr lang="en-US" sz="2400" dirty="0"/>
              <a:t>What happened – </a:t>
            </a:r>
            <a:r>
              <a:rPr lang="en-US" sz="2400" b="1" dirty="0"/>
              <a:t>why would your clinic stop using it?</a:t>
            </a:r>
          </a:p>
          <a:p>
            <a:r>
              <a:rPr lang="en-US" sz="2400" dirty="0"/>
              <a:t>On the flip side – </a:t>
            </a:r>
            <a:r>
              <a:rPr lang="en-US" sz="2400" b="1" dirty="0"/>
              <a:t>why did your clinic keep using MOHR throughout 2024?  </a:t>
            </a:r>
            <a:r>
              <a:rPr lang="en-US" sz="2400" dirty="0"/>
              <a:t>What was going well?</a:t>
            </a:r>
          </a:p>
        </p:txBody>
      </p:sp>
    </p:spTree>
    <p:extLst>
      <p:ext uri="{BB962C8B-B14F-4D97-AF65-F5344CB8AC3E}">
        <p14:creationId xmlns:p14="http://schemas.microsoft.com/office/powerpoint/2010/main" val="26863701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083A58DB-0448-46E3-8ABD-70777ED23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Brainstorm Factors related to Sustainment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C8CFCD4-6483-478B-9108-18C003D8F7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The year is 2025</a:t>
            </a:r>
          </a:p>
          <a:p>
            <a:r>
              <a:rPr lang="en-US" sz="2400" dirty="0"/>
              <a:t>Your clinic was using My Own Health Report throughout 2024</a:t>
            </a:r>
          </a:p>
          <a:p>
            <a:pPr lvl="1"/>
            <a:r>
              <a:rPr lang="en-US" sz="2200" dirty="0"/>
              <a:t>it was working well during 2024</a:t>
            </a:r>
          </a:p>
          <a:p>
            <a:pPr lvl="1"/>
            <a:r>
              <a:rPr lang="en-US" sz="2200" dirty="0"/>
              <a:t>something happened - now your clinic is no longer using it</a:t>
            </a:r>
          </a:p>
          <a:p>
            <a:r>
              <a:rPr lang="en-US" sz="2400" dirty="0"/>
              <a:t>What happened – why would your clinic stop using it?</a:t>
            </a:r>
          </a:p>
          <a:p>
            <a:r>
              <a:rPr lang="en-US" sz="2400" dirty="0"/>
              <a:t>On the flip side – why did your clinic keep using MOHR throughout 2024?  What was going well?</a:t>
            </a:r>
          </a:p>
        </p:txBody>
      </p:sp>
    </p:spTree>
    <p:extLst>
      <p:ext uri="{BB962C8B-B14F-4D97-AF65-F5344CB8AC3E}">
        <p14:creationId xmlns:p14="http://schemas.microsoft.com/office/powerpoint/2010/main" val="14303292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able&#10;&#10;Description automatically generated">
            <a:extLst>
              <a:ext uri="{FF2B5EF4-FFF2-40B4-BE49-F238E27FC236}">
                <a16:creationId xmlns:a16="http://schemas.microsoft.com/office/drawing/2014/main" id="{EA1CE843-B22D-4105-B4EE-5DA810919E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1362" y="2008294"/>
            <a:ext cx="7349276" cy="360872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E450121-6135-4880-906D-60D6123F43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1362" y="5617017"/>
            <a:ext cx="7402616" cy="910530"/>
          </a:xfrm>
          <a:prstGeom prst="rect">
            <a:avLst/>
          </a:prstGeom>
        </p:spPr>
      </p:pic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FE7D10E-6605-42B1-B590-856C7745AD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89949233"/>
              </p:ext>
            </p:extLst>
          </p:nvPr>
        </p:nvGraphicFramePr>
        <p:xfrm>
          <a:off x="178676" y="70396"/>
          <a:ext cx="11678044" cy="1681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9769685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C6D05-84FD-42E9-85D8-42A09FAAF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Sustainment Outcomes Discussion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1F40BA-3E34-4B5B-B6A2-F5A2A3E37E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Ideas and questions to consider for sustainment of MOHR in clinics</a:t>
            </a:r>
          </a:p>
        </p:txBody>
      </p:sp>
    </p:spTree>
    <p:extLst>
      <p:ext uri="{BB962C8B-B14F-4D97-AF65-F5344CB8AC3E}">
        <p14:creationId xmlns:p14="http://schemas.microsoft.com/office/powerpoint/2010/main" val="24875001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3">
            <a:extLst>
              <a:ext uri="{FF2B5EF4-FFF2-40B4-BE49-F238E27FC236}">
                <a16:creationId xmlns:a16="http://schemas.microsoft.com/office/drawing/2014/main" id="{68A84432-3D11-4424-BE28-D534D612B4D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14178185"/>
              </p:ext>
            </p:extLst>
          </p:nvPr>
        </p:nvGraphicFramePr>
        <p:xfrm>
          <a:off x="0" y="421640"/>
          <a:ext cx="12192000" cy="6436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86283">
                  <a:extLst>
                    <a:ext uri="{9D8B030D-6E8A-4147-A177-3AD203B41FA5}">
                      <a16:colId xmlns:a16="http://schemas.microsoft.com/office/drawing/2014/main" val="729214317"/>
                    </a:ext>
                  </a:extLst>
                </a:gridCol>
                <a:gridCol w="8105717">
                  <a:extLst>
                    <a:ext uri="{9D8B030D-6E8A-4147-A177-3AD203B41FA5}">
                      <a16:colId xmlns:a16="http://schemas.microsoft.com/office/drawing/2014/main" val="25137649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Sustainment Items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Survey Questions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0270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Primary Outcomes</a:t>
                      </a:r>
                    </a:p>
                    <a:p>
                      <a:r>
                        <a:rPr lang="en-US" dirty="0"/>
                        <a:t>1. Practice Sustainment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Is this practice still being used or done at your site?</a:t>
                      </a:r>
                    </a:p>
                    <a:p>
                      <a:r>
                        <a:rPr lang="en-US" sz="1400" i="1" dirty="0"/>
                        <a:t>(yes/no/partially)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1733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Secondary Outcomes</a:t>
                      </a:r>
                    </a:p>
                    <a:p>
                      <a:r>
                        <a:rPr lang="en-US" dirty="0"/>
                        <a:t>2. Practice Institutionalization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Is this practice considered routine, usual practice? (i.e., practice is nearly always used or done when appropriate by all individuals involved)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/>
                        <a:t>(yes/no/partially)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1821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3. Practice Priority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This practice has priority at your site.</a:t>
                      </a:r>
                    </a:p>
                    <a:p>
                      <a:r>
                        <a:rPr lang="en-US" sz="1400" i="1" dirty="0"/>
                        <a:t>(strongly disagree or strongly agree Likert scale)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78975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4. Practice buy-in/capacity/partnership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This practice has support and commitment from facility leadership.</a:t>
                      </a:r>
                    </a:p>
                    <a:p>
                      <a:r>
                        <a:rPr lang="en-US" dirty="0"/>
                        <a:t>This practice has a Champion (leader) at your site.</a:t>
                      </a:r>
                    </a:p>
                    <a:p>
                      <a:r>
                        <a:rPr lang="en-US" dirty="0"/>
                        <a:t>This practice as sufficient staffing.</a:t>
                      </a:r>
                    </a:p>
                    <a:p>
                      <a:r>
                        <a:rPr lang="en-US" dirty="0"/>
                        <a:t>This practice has support and buy-in from key outside community entities.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/>
                        <a:t>(strongly disagree or strongly agree Likert scale)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33641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5. Practice Funding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This practice has sufficient funding.</a:t>
                      </a:r>
                    </a:p>
                    <a:p>
                      <a:r>
                        <a:rPr lang="en-US" dirty="0"/>
                        <a:t>This practice has sufficient resources (e.g., space, equipment).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/>
                        <a:t>(strongly disagree or strongly agree Likert scale)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997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6. Practice Benefit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Is this practice demonstrating effectiveness at your site?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/>
                        <a:t>(yes/no/partially)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40621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7. Practice Improvements/adaptation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Have there been any changes or adaptations to this practice?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/>
                        <a:t>(yes/no/partially)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7460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8. Practice spread/diffusion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Has this practice spread to other units or places in your site?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/>
                        <a:t>(yes/no/partially)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3449357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64B532C3-8A50-4866-845A-547374870132}"/>
              </a:ext>
            </a:extLst>
          </p:cNvPr>
          <p:cNvSpPr txBox="1"/>
          <p:nvPr/>
        </p:nvSpPr>
        <p:spPr>
          <a:xfrm>
            <a:off x="-30480" y="52308"/>
            <a:ext cx="710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/>
              <a:t>Survey questions mapped to published sustainment outcomes</a:t>
            </a:r>
          </a:p>
        </p:txBody>
      </p:sp>
    </p:spTree>
    <p:extLst>
      <p:ext uri="{BB962C8B-B14F-4D97-AF65-F5344CB8AC3E}">
        <p14:creationId xmlns:p14="http://schemas.microsoft.com/office/powerpoint/2010/main" val="1225323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4B532C3-8A50-4866-845A-547374870132}"/>
              </a:ext>
            </a:extLst>
          </p:cNvPr>
          <p:cNvSpPr txBox="1"/>
          <p:nvPr/>
        </p:nvSpPr>
        <p:spPr>
          <a:xfrm>
            <a:off x="-30480" y="52308"/>
            <a:ext cx="710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/>
              <a:t>Sustainability framework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9121B11-771B-4B5A-412A-1B976EB860FE}"/>
              </a:ext>
            </a:extLst>
          </p:cNvPr>
          <p:cNvSpPr txBox="1">
            <a:spLocks/>
          </p:cNvSpPr>
          <p:nvPr/>
        </p:nvSpPr>
        <p:spPr>
          <a:xfrm>
            <a:off x="435450" y="1492163"/>
            <a:ext cx="3224851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To sustain: need to evolve to keep fitting context</a:t>
            </a:r>
          </a:p>
          <a:p>
            <a:r>
              <a:rPr lang="en-US"/>
              <a:t>Specific factors</a:t>
            </a:r>
          </a:p>
          <a:p>
            <a:pPr lvl="1"/>
            <a:r>
              <a:rPr lang="en-US"/>
              <a:t>Practice setting for schools</a:t>
            </a:r>
          </a:p>
          <a:p>
            <a:pPr lvl="2"/>
            <a:r>
              <a:rPr lang="en-US"/>
              <a:t>Business model</a:t>
            </a:r>
          </a:p>
          <a:p>
            <a:pPr lvl="2"/>
            <a:r>
              <a:rPr lang="en-US"/>
              <a:t>Infrastructure</a:t>
            </a:r>
          </a:p>
          <a:p>
            <a:pPr lvl="1"/>
            <a:r>
              <a:rPr lang="en-US"/>
              <a:t>External environment</a:t>
            </a:r>
          </a:p>
          <a:p>
            <a:pPr lvl="2"/>
            <a:r>
              <a:rPr lang="en-US"/>
              <a:t>Policies</a:t>
            </a:r>
          </a:p>
          <a:p>
            <a:pPr lvl="2"/>
            <a:r>
              <a:rPr lang="en-US"/>
              <a:t>Regulations</a:t>
            </a:r>
          </a:p>
          <a:p>
            <a:pPr marL="0" indent="0">
              <a:buFont typeface="Wingdings 2" pitchFamily="18" charset="2"/>
              <a:buNone/>
            </a:pPr>
            <a:endParaRPr lang="en-US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1DF43672-285C-1435-4782-470C997CA2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750" y="1492163"/>
            <a:ext cx="8096250" cy="508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A30269A-6770-6C82-C38A-FA41214D37FD}"/>
              </a:ext>
            </a:extLst>
          </p:cNvPr>
          <p:cNvSpPr txBox="1"/>
          <p:nvPr/>
        </p:nvSpPr>
        <p:spPr>
          <a:xfrm>
            <a:off x="6096000" y="787624"/>
            <a:ext cx="57262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rgbClr val="0070C0"/>
                </a:solidFill>
              </a:rPr>
              <a:t>Dynamic Sustainability Framework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486F4F1-8FCF-400C-888E-4EBF4339BC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66692"/>
            <a:ext cx="4777079" cy="710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4799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C593BF49-3324-44DF-8FCA-B9B6F8195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Discussion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00EB4CF5-7370-40FC-B1C0-79C91082BA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Questions, comments, concerns</a:t>
            </a:r>
          </a:p>
        </p:txBody>
      </p:sp>
    </p:spTree>
    <p:extLst>
      <p:ext uri="{BB962C8B-B14F-4D97-AF65-F5344CB8AC3E}">
        <p14:creationId xmlns:p14="http://schemas.microsoft.com/office/powerpoint/2010/main" val="15686546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C593BF49-3324-44DF-8FCA-B9B6F8195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Preview of coming workshop topics – others you would recommend?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00EB4CF5-7370-40FC-B1C0-79C91082BA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Today we focused on this priority set by NIH</a:t>
            </a:r>
          </a:p>
          <a:p>
            <a:pPr lvl="1"/>
            <a:r>
              <a:rPr lang="en-US" dirty="0"/>
              <a:t>Program sustainment – things that would be important for you to continue to use MOHR in your clinic after a pilot-test</a:t>
            </a:r>
          </a:p>
          <a:p>
            <a:endParaRPr lang="en-US" dirty="0"/>
          </a:p>
          <a:p>
            <a:r>
              <a:rPr lang="en-US" dirty="0"/>
              <a:t>Next workshop we will focus on these priorities:</a:t>
            </a:r>
          </a:p>
          <a:p>
            <a:pPr lvl="1"/>
            <a:r>
              <a:rPr lang="en-US" dirty="0"/>
              <a:t>Outcomes to assess – measurement considerations for social determinants of health such as food insecurity</a:t>
            </a:r>
          </a:p>
          <a:p>
            <a:pPr lvl="1"/>
            <a:r>
              <a:rPr lang="en-US" dirty="0"/>
              <a:t>Research recruitment and retention issues</a:t>
            </a:r>
          </a:p>
          <a:p>
            <a:pPr lvl="1"/>
            <a:r>
              <a:rPr lang="en-US" dirty="0"/>
              <a:t>Brainstorm and vote on implementation strategies</a:t>
            </a:r>
          </a:p>
          <a:p>
            <a:r>
              <a:rPr lang="en-US" dirty="0"/>
              <a:t>Other things to discuss in the last workshop?</a:t>
            </a:r>
          </a:p>
        </p:txBody>
      </p:sp>
    </p:spTree>
    <p:extLst>
      <p:ext uri="{BB962C8B-B14F-4D97-AF65-F5344CB8AC3E}">
        <p14:creationId xmlns:p14="http://schemas.microsoft.com/office/powerpoint/2010/main" val="21932562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806FF-EEA6-4DCA-A66C-3C72217926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 for your participation!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A88104-A5A2-4756-8C74-C73150DAEB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763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94DC0-F61F-46CF-9CBE-C86921E58715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/>
              <a:t>Introductions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3864F-4844-449F-A57E-C9B87017E1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List your research team:</a:t>
            </a:r>
          </a:p>
          <a:p>
            <a:r>
              <a:rPr lang="en-US" dirty="0"/>
              <a:t>List your clinics represented today: </a:t>
            </a:r>
          </a:p>
          <a:p>
            <a:r>
              <a:rPr lang="en-US" dirty="0"/>
              <a:t>Icebreaker:</a:t>
            </a:r>
          </a:p>
          <a:p>
            <a:pPr lvl="1"/>
            <a:r>
              <a:rPr lang="en-US" dirty="0"/>
              <a:t>Please use the chat to tell us your name and </a:t>
            </a:r>
            <a:r>
              <a:rPr lang="en-US" dirty="0">
                <a:solidFill>
                  <a:srgbClr val="FF0000"/>
                </a:solidFill>
              </a:rPr>
              <a:t>[a fun fact about your name or a nickname ---  its meaning or why you are named that -- or something else fun to share about your name]</a:t>
            </a:r>
          </a:p>
        </p:txBody>
      </p:sp>
    </p:spTree>
    <p:extLst>
      <p:ext uri="{BB962C8B-B14F-4D97-AF65-F5344CB8AC3E}">
        <p14:creationId xmlns:p14="http://schemas.microsoft.com/office/powerpoint/2010/main" val="5760682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C7B12-78ED-48AE-ADDF-D9E63C20C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Request to Record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1E3A49-47BA-4445-8A48-6DF8656855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would like to record our conversation today using the Zoom recording feature</a:t>
            </a:r>
          </a:p>
          <a:p>
            <a:r>
              <a:rPr lang="en-US" dirty="0"/>
              <a:t>All efforts will be made to ensure your privacy and confidentiality</a:t>
            </a:r>
          </a:p>
          <a:p>
            <a:pPr lvl="1"/>
            <a:r>
              <a:rPr lang="en-US" dirty="0"/>
              <a:t>Say where the recordings will be stored</a:t>
            </a:r>
          </a:p>
          <a:p>
            <a:r>
              <a:rPr lang="en-US" dirty="0"/>
              <a:t>This research project has been reviewed by a research ethics board</a:t>
            </a:r>
          </a:p>
        </p:txBody>
      </p:sp>
    </p:spTree>
    <p:extLst>
      <p:ext uri="{BB962C8B-B14F-4D97-AF65-F5344CB8AC3E}">
        <p14:creationId xmlns:p14="http://schemas.microsoft.com/office/powerpoint/2010/main" val="13958526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E661E-B62B-4C27-861A-FC444587F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F43113-1790-403B-A8C1-7EAC5F7CA1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Recap – high-level overview of what we discussed last week</a:t>
            </a:r>
          </a:p>
          <a:p>
            <a:r>
              <a:rPr lang="en-US" dirty="0"/>
              <a:t>Thinking about Sustainment together – why would you keep using MOHR?  Why would you stop using MOHR?</a:t>
            </a:r>
          </a:p>
          <a:p>
            <a:r>
              <a:rPr lang="en-US" dirty="0"/>
              <a:t>Looking ahead – tentative plans for upcoming workshops</a:t>
            </a:r>
          </a:p>
          <a:p>
            <a:r>
              <a:rPr lang="en-US" dirty="0"/>
              <a:t>Thank you !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8882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083A58DB-0448-46E3-8ABD-70777ED23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Value of MOHR – why do we want to do this?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C8CFCD4-6483-478B-9108-18C003D8F7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Make scarce clinic time more valuable for patients and clinic teams</a:t>
            </a:r>
          </a:p>
          <a:p>
            <a:r>
              <a:rPr lang="en-US" sz="2400" dirty="0"/>
              <a:t>Improve the </a:t>
            </a:r>
            <a:r>
              <a:rPr lang="en-US" sz="2400" b="1" dirty="0"/>
              <a:t>patient experience</a:t>
            </a:r>
            <a:r>
              <a:rPr lang="en-US" sz="2400" dirty="0"/>
              <a:t>  -- help clinics </a:t>
            </a:r>
            <a:r>
              <a:rPr lang="en-US" sz="2400" b="1" dirty="0"/>
              <a:t>and patients </a:t>
            </a:r>
            <a:r>
              <a:rPr lang="en-US" sz="2400" dirty="0"/>
              <a:t>to know and address a patient’s individual goals/needs</a:t>
            </a:r>
          </a:p>
          <a:p>
            <a:pPr lvl="1"/>
            <a:r>
              <a:rPr lang="en-US" sz="1500" dirty="0"/>
              <a:t>Address behavioral risks for cancer – diet, physical activity, tobacco use</a:t>
            </a:r>
          </a:p>
          <a:p>
            <a:pPr lvl="1"/>
            <a:r>
              <a:rPr lang="en-US" sz="1500" dirty="0"/>
              <a:t>Address “hidden” social needs that increase cancer risk and overall health</a:t>
            </a:r>
          </a:p>
          <a:p>
            <a:pPr lvl="2"/>
            <a:r>
              <a:rPr lang="en-US" sz="1500" dirty="0"/>
              <a:t>Difficulty affording food or medication</a:t>
            </a:r>
          </a:p>
          <a:p>
            <a:pPr lvl="2"/>
            <a:r>
              <a:rPr lang="en-US" sz="1500" dirty="0"/>
              <a:t>Transportation challenges</a:t>
            </a:r>
          </a:p>
        </p:txBody>
      </p:sp>
    </p:spTree>
    <p:extLst>
      <p:ext uri="{BB962C8B-B14F-4D97-AF65-F5344CB8AC3E}">
        <p14:creationId xmlns:p14="http://schemas.microsoft.com/office/powerpoint/2010/main" val="37508124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083A58DB-0448-46E3-8ABD-70777ED23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Value of MOHR – what we heard last week from you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C8CFCD4-6483-478B-9108-18C003D8F7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Follow-up after the visit matters</a:t>
            </a:r>
          </a:p>
          <a:p>
            <a:pPr lvl="1"/>
            <a:r>
              <a:rPr lang="en-US" b="1" dirty="0"/>
              <a:t>Automated nudges/REMINDERS </a:t>
            </a:r>
            <a:r>
              <a:rPr lang="en-US" dirty="0"/>
              <a:t>would help patients stay on target:</a:t>
            </a:r>
          </a:p>
          <a:p>
            <a:pPr lvl="2"/>
            <a:r>
              <a:rPr lang="en-US" sz="1800" dirty="0"/>
              <a:t>Patients lose sight of their goals and next steps after the visit</a:t>
            </a:r>
          </a:p>
          <a:p>
            <a:pPr lvl="2"/>
            <a:r>
              <a:rPr lang="en-US" sz="1800" dirty="0"/>
              <a:t>Monthly reminders/nudges would be great :</a:t>
            </a:r>
          </a:p>
          <a:p>
            <a:pPr lvl="3"/>
            <a:r>
              <a:rPr lang="en-US" sz="1800" dirty="0"/>
              <a:t>if they come through with a staff name/picture that would make it more personal</a:t>
            </a:r>
          </a:p>
          <a:p>
            <a:pPr lvl="1"/>
            <a:r>
              <a:rPr lang="en-US" b="1" dirty="0"/>
              <a:t>Staff follow-up </a:t>
            </a:r>
            <a:r>
              <a:rPr lang="en-US" dirty="0"/>
              <a:t>would be ideal – but can be challenging to make it feasible</a:t>
            </a:r>
          </a:p>
          <a:p>
            <a:pPr lvl="2"/>
            <a:r>
              <a:rPr lang="en-US" sz="1800" dirty="0"/>
              <a:t>Follow-up clinical appointments could work:</a:t>
            </a:r>
          </a:p>
          <a:p>
            <a:pPr lvl="3"/>
            <a:r>
              <a:rPr lang="en-US" sz="1800" dirty="0"/>
              <a:t>Woven Health does this “in real time” – patients can see dietitian same-day </a:t>
            </a:r>
          </a:p>
          <a:p>
            <a:pPr lvl="3"/>
            <a:r>
              <a:rPr lang="en-US" sz="1800" dirty="0" err="1"/>
              <a:t>MidValley</a:t>
            </a:r>
            <a:r>
              <a:rPr lang="en-US" sz="1800" dirty="0"/>
              <a:t> may want to do video visit follow-ups and bill for these</a:t>
            </a:r>
          </a:p>
          <a:p>
            <a:pPr lvl="2"/>
            <a:r>
              <a:rPr lang="en-US" sz="1800" dirty="0"/>
              <a:t>May need to prioritize – only include staff time for certain higher-priority risk factors/issues</a:t>
            </a:r>
          </a:p>
          <a:p>
            <a:pPr lvl="2"/>
            <a:r>
              <a:rPr lang="en-US" u="sng" dirty="0"/>
              <a:t>QUESTION FROM AMY </a:t>
            </a:r>
            <a:r>
              <a:rPr lang="en-US" dirty="0"/>
              <a:t>– what about connecting patients with a trained community health worker – would you be open to exploring that further? </a:t>
            </a:r>
          </a:p>
        </p:txBody>
      </p:sp>
    </p:spTree>
    <p:extLst>
      <p:ext uri="{BB962C8B-B14F-4D97-AF65-F5344CB8AC3E}">
        <p14:creationId xmlns:p14="http://schemas.microsoft.com/office/powerpoint/2010/main" val="1475372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D472CC-442E-44AB-925F-0DD17C842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293" y="-60058"/>
            <a:ext cx="10236271" cy="9144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500" spc="-100" dirty="0">
                <a:solidFill>
                  <a:schemeClr val="tx1"/>
                </a:solidFill>
              </a:rPr>
              <a:t>My Own Health Report - reminder</a:t>
            </a:r>
          </a:p>
        </p:txBody>
      </p:sp>
      <p:sp>
        <p:nvSpPr>
          <p:cNvPr id="21" name="Content Placeholder 20">
            <a:extLst>
              <a:ext uri="{FF2B5EF4-FFF2-40B4-BE49-F238E27FC236}">
                <a16:creationId xmlns:a16="http://schemas.microsoft.com/office/drawing/2014/main" id="{48013DA6-559D-4516-A651-3B346D5AA6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631" y="1456841"/>
            <a:ext cx="1506536" cy="3285639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200" u="sng" dirty="0"/>
              <a:t>How would this new program look like for you as a patient?</a:t>
            </a:r>
            <a:endParaRPr lang="en-US" sz="2200" dirty="0"/>
          </a:p>
        </p:txBody>
      </p:sp>
      <p:pic>
        <p:nvPicPr>
          <p:cNvPr id="6" name="Picture 5" descr="Table&#10;&#10;Description automatically generated">
            <a:extLst>
              <a:ext uri="{FF2B5EF4-FFF2-40B4-BE49-F238E27FC236}">
                <a16:creationId xmlns:a16="http://schemas.microsoft.com/office/drawing/2014/main" id="{0043317E-2814-CC44-7F9F-A4311A32C4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984" y="758952"/>
            <a:ext cx="9588872" cy="47084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A30955B-B145-A0DD-E6B3-26995EC5A5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9984" y="5456997"/>
            <a:ext cx="9588872" cy="118800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4063DEF-7FB1-F5F1-484E-D842BDC2136C}"/>
              </a:ext>
            </a:extLst>
          </p:cNvPr>
          <p:cNvSpPr txBox="1"/>
          <p:nvPr/>
        </p:nvSpPr>
        <p:spPr>
          <a:xfrm>
            <a:off x="7084364" y="1456841"/>
            <a:ext cx="1457173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This column:</a:t>
            </a:r>
          </a:p>
          <a:p>
            <a:pPr algn="ctr"/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Risks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6EFC01B-AD5A-3018-09BB-479DCF87DA6C}"/>
              </a:ext>
            </a:extLst>
          </p:cNvPr>
          <p:cNvSpPr txBox="1"/>
          <p:nvPr/>
        </p:nvSpPr>
        <p:spPr>
          <a:xfrm>
            <a:off x="8934999" y="1549173"/>
            <a:ext cx="264875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This column:</a:t>
            </a:r>
          </a:p>
          <a:p>
            <a:pPr algn="ctr"/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Goals set</a:t>
            </a:r>
          </a:p>
        </p:txBody>
      </p:sp>
    </p:spTree>
    <p:extLst>
      <p:ext uri="{BB962C8B-B14F-4D97-AF65-F5344CB8AC3E}">
        <p14:creationId xmlns:p14="http://schemas.microsoft.com/office/powerpoint/2010/main" val="37754796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083A58DB-0448-46E3-8ABD-70777ED236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1298448"/>
            <a:ext cx="3685070" cy="325526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000" spc="-100" dirty="0"/>
              <a:t>Thinking about Sustainment together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E1C6B87-51A1-00BA-B6AB-23F537E80B7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-1" b="21755"/>
          <a:stretch/>
        </p:blipFill>
        <p:spPr>
          <a:xfrm>
            <a:off x="5120640" y="759599"/>
            <a:ext cx="6367271" cy="533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5900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083A58DB-0448-46E3-8ABD-70777ED236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1298448"/>
            <a:ext cx="3685070" cy="325526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000" spc="-100" dirty="0"/>
              <a:t>Definition of Sustainment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6D15614-0081-BA91-FF94-7DB60E7D8D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024" y="2394234"/>
            <a:ext cx="11815864" cy="216252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60E83AD-D767-5DFB-C4E9-4BEE04A142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8051" y="5186275"/>
            <a:ext cx="5582429" cy="1467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043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3357</TotalTime>
  <Words>1167</Words>
  <Application>Microsoft Office PowerPoint</Application>
  <PresentationFormat>Widescreen</PresentationFormat>
  <Paragraphs>164</Paragraphs>
  <Slides>19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Arial Black</vt:lpstr>
      <vt:lpstr>Calibri</vt:lpstr>
      <vt:lpstr>Calibri Light</vt:lpstr>
      <vt:lpstr>Wingdings 2</vt:lpstr>
      <vt:lpstr>Office Theme</vt:lpstr>
      <vt:lpstr>Gathering Your Input on  My Own Health Report</vt:lpstr>
      <vt:lpstr>Introductions</vt:lpstr>
      <vt:lpstr>Request to Record</vt:lpstr>
      <vt:lpstr>Agenda</vt:lpstr>
      <vt:lpstr>The Value of MOHR – why do we want to do this?</vt:lpstr>
      <vt:lpstr>The Value of MOHR – what we heard last week from you</vt:lpstr>
      <vt:lpstr>My Own Health Report - reminder</vt:lpstr>
      <vt:lpstr>Thinking about Sustainment together</vt:lpstr>
      <vt:lpstr>Definition of Sustainment </vt:lpstr>
      <vt:lpstr>Thinking about Sustainment together</vt:lpstr>
      <vt:lpstr>Let’s pretend it’s 2025…</vt:lpstr>
      <vt:lpstr>Brainstorm Factors related to Sustainment</vt:lpstr>
      <vt:lpstr>PowerPoint Presentation</vt:lpstr>
      <vt:lpstr>Sustainment Outcomes Discussion </vt:lpstr>
      <vt:lpstr>PowerPoint Presentation</vt:lpstr>
      <vt:lpstr>PowerPoint Presentation</vt:lpstr>
      <vt:lpstr>Open Discussion</vt:lpstr>
      <vt:lpstr>Preview of coming workshop topics – others you would recommend?</vt:lpstr>
      <vt:lpstr>Thank you for your participation!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Own Health Report Workshop</dc:title>
  <dc:creator>Gomes, Rebekah</dc:creator>
  <cp:lastModifiedBy>Gomes, Rebekah</cp:lastModifiedBy>
  <cp:revision>71</cp:revision>
  <dcterms:created xsi:type="dcterms:W3CDTF">2022-09-06T16:30:39Z</dcterms:created>
  <dcterms:modified xsi:type="dcterms:W3CDTF">2025-02-12T00:15:17Z</dcterms:modified>
</cp:coreProperties>
</file>