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2"/>
  </p:notesMasterIdLst>
  <p:sldIdLst>
    <p:sldId id="256" r:id="rId2"/>
    <p:sldId id="318" r:id="rId3"/>
    <p:sldId id="319" r:id="rId4"/>
    <p:sldId id="258" r:id="rId5"/>
    <p:sldId id="287" r:id="rId6"/>
    <p:sldId id="307" r:id="rId7"/>
    <p:sldId id="308" r:id="rId8"/>
    <p:sldId id="309" r:id="rId9"/>
    <p:sldId id="283" r:id="rId10"/>
    <p:sldId id="294" r:id="rId11"/>
    <p:sldId id="300" r:id="rId12"/>
    <p:sldId id="310" r:id="rId13"/>
    <p:sldId id="312" r:id="rId14"/>
    <p:sldId id="313" r:id="rId15"/>
    <p:sldId id="316" r:id="rId16"/>
    <p:sldId id="314" r:id="rId17"/>
    <p:sldId id="315" r:id="rId18"/>
    <p:sldId id="266" r:id="rId19"/>
    <p:sldId id="288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2333" autoAdjust="0"/>
  </p:normalViewPr>
  <p:slideViewPr>
    <p:cSldViewPr snapToGrid="0">
      <p:cViewPr varScale="1">
        <p:scale>
          <a:sx n="103" d="100"/>
          <a:sy n="103" d="100"/>
        </p:scale>
        <p:origin x="138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icebreaker would do: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What is your favorite season?</a:t>
            </a:r>
          </a:p>
          <a:p>
            <a:r>
              <a:rPr lang="en-US" dirty="0"/>
              <a:t>What is your favorite thing to do in the summer, or winter?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1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681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Have the group brainstorm another strategy for implementation.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36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2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29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Have the group brainstorm another strategy for implementation.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077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3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7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the zoom poll results from the last workshop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8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the zoom poll results from the last workshop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49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93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29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Have the group brainstorm a strategy for implementation.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7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BCF77-C310-40CB-8299-17D5A3E55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0B6DC5-BAD5-4CA5-A8F1-186E9D987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C1D6F-8BD9-4306-93BF-B5DE6EFC7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BB3E1-E18F-44CC-9BC2-CE7C00B2F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E9525-00A7-48D1-B6B0-A5B9DE13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7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A1EFE-34CE-4E31-811E-AC61B2ECB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51A31-62FF-4F4B-BDE9-21E60A453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EC88F-19B2-4A70-A193-CDF6EA047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3E7A5-66F0-4B2C-B4DC-BF17539B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D69C7-6BA2-44AF-AC25-B06854F22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98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E03BA0-4916-431B-92F3-0B8CEA1205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B80870-B242-46F1-9893-226AB719B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E2681-E63E-4807-BB2F-658D6CC0C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7DD5A-80D8-46C8-8D8B-1A63EA18E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779AF-BDD3-4E59-85DB-6277AD341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04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071B0-F04F-4767-91D6-D62BE81B9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CEC4C-8D8C-4B39-8478-FBD11AE3BE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C1BE58-B4CB-4986-AE58-78CE6582A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8AFE0-E544-4B72-B7B9-C494CB0FE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6F69F-537F-4C19-9170-075FF5374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320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F6694-7366-4C31-9532-E9D7428CB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C213D-C55D-4915-940C-C343D7BBD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42579-C635-4883-BF2F-9D6207F48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213C3-69B5-4869-A71D-41976837E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96CCB-A974-4FD5-BA6A-62ECB6A90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45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00D64-4550-49F9-B162-18E55DBA2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58545-D820-4E5C-9A2F-4B8336C8CE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5BF19A-935F-4C7C-82DB-8E3C10EEE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E114C-1F98-48C8-91D3-2599DD5C2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CA32B-B3EB-490C-916B-74FABA57D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65BB3-8D06-4B57-BA15-6BB1504F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8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26C42-3468-4BD8-B239-0FA91989E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A7BA4-DFDB-4B5B-9DE8-61C3E3DD6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867CF6-7B40-487B-AAE3-6F00047A9F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5871BD-4F0A-4453-98CB-4AB077029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7D12AE-A2FD-4F85-88BB-8A9719A8DD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401B47-1571-4D28-A877-3762D12C2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9F3228-E824-46FF-AB06-E76017CD9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5A4BBB-5C34-465A-9601-CF261A5CC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68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958B0-BEFC-4106-94B5-683687E4F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8CCADF-22CB-4C20-89CF-DAC3713F9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C4265B-57B6-4B44-8705-F3D2CB3F4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5428C0-0B31-4294-95CE-27EC5FB2F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934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30458D-5D23-465A-86C8-EB5A997F1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2EB23D-BB71-4FC7-87B4-63F5AC919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B6785-151E-4F73-A935-131389DA8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351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89CF-20BB-43BA-B8E0-29BFF568F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9BD8D-F579-46BB-BECB-99A5A328D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71B1E-3487-47E3-8BE0-52C98089AB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4BC6E-9DD8-4089-A60F-4D3FCAC96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4A063D-DBDD-4942-B344-125E33B13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5513E-A142-4D14-94EE-79F48C01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91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954B5-CAB2-442E-AB51-2C9F771DA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B1179F-24CA-45D7-93DD-684117C2C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AD899-6064-4B08-9CD4-E0E44E756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BD7144-AE70-4C15-91CD-47187508C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6A9D4-16CC-4992-ABCB-611F5454A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56DC32-AF97-490F-9692-655358689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730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37BF6A-BBCD-422B-9542-1728A5E30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211CD-D412-40A8-A6A3-E5B625930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B5772-0258-4776-AF39-5DD3E9C8E2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A9CCA-0A41-4B10-9F57-66E55E047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2475E-3B46-4F3D-A168-7E11419F6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6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>
                <a:latin typeface="Arial Black" panose="020B0A04020102020204" pitchFamily="34" charset="0"/>
              </a:rPr>
            </a:br>
            <a:br>
              <a:rPr lang="en-US" dirty="0">
                <a:latin typeface="Arial Black" panose="020B0A04020102020204" pitchFamily="34" charset="0"/>
              </a:rPr>
            </a:br>
            <a:r>
              <a:rPr lang="en-US" dirty="0">
                <a:latin typeface="Arial Black" panose="020B0A04020102020204" pitchFamily="34" charset="0"/>
              </a:rPr>
              <a:t>Gathering Your Input on </a:t>
            </a:r>
            <a:br>
              <a:rPr lang="en-US" dirty="0">
                <a:latin typeface="Arial Black" panose="020B0A04020102020204" pitchFamily="34" charset="0"/>
              </a:rPr>
            </a:br>
            <a:r>
              <a:rPr lang="en-US" i="1" dirty="0">
                <a:latin typeface="Arial Black" panose="020B0A04020102020204" pitchFamily="34" charset="0"/>
              </a:rPr>
              <a:t>Title of Intervention, Project, or Tool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3 with Clinics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1298448"/>
            <a:ext cx="3875193" cy="325526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000" spc="-100" dirty="0"/>
              <a:t>Thinking about Implementation Strategies -  Impact and Feasibility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1C6B87-51A1-00BA-B6AB-23F537E80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1755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0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EA1CE843-B22D-4105-B4EE-5DA810919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362" y="2008294"/>
            <a:ext cx="7349276" cy="36087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450121-6135-4880-906D-60D6123F4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362" y="5617017"/>
            <a:ext cx="7402616" cy="91053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FE7D10E-6605-42B1-B590-856C7745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9949233"/>
              </p:ext>
            </p:extLst>
          </p:nvPr>
        </p:nvGraphicFramePr>
        <p:xfrm>
          <a:off x="178676" y="70396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76968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601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1,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1,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1803089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407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2,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2,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4068936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090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3,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3,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1564033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of Future Directions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Impact and feasibility of the implementation strategies identified at previous workshops</a:t>
            </a:r>
          </a:p>
          <a:p>
            <a:r>
              <a:rPr lang="en-US" dirty="0"/>
              <a:t>Future Directions</a:t>
            </a:r>
          </a:p>
          <a:p>
            <a:pPr lvl="1"/>
            <a:r>
              <a:rPr lang="en-US" dirty="0"/>
              <a:t>Grant resubmission </a:t>
            </a:r>
          </a:p>
          <a:p>
            <a:pPr lvl="1"/>
            <a:r>
              <a:rPr lang="en-US" dirty="0"/>
              <a:t>Further touch points between now and grant resubmission</a:t>
            </a:r>
          </a:p>
          <a:p>
            <a:r>
              <a:rPr lang="en-US" dirty="0"/>
              <a:t>Other things to discuss today?</a:t>
            </a:r>
          </a:p>
        </p:txBody>
      </p:sp>
    </p:spTree>
    <p:extLst>
      <p:ext uri="{BB962C8B-B14F-4D97-AF65-F5344CB8AC3E}">
        <p14:creationId xmlns:p14="http://schemas.microsoft.com/office/powerpoint/2010/main" val="219325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2578340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974370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Recap – high-level overview of what we discussed last week </a:t>
            </a:r>
          </a:p>
          <a:p>
            <a:r>
              <a:rPr lang="en-US" dirty="0"/>
              <a:t>Thinking about Implementation Strategies Impact and Feasibility</a:t>
            </a:r>
          </a:p>
          <a:p>
            <a:r>
              <a:rPr lang="en-US" dirty="0"/>
              <a:t>Looking ahead – grant resubmission</a:t>
            </a:r>
          </a:p>
          <a:p>
            <a:r>
              <a:rPr lang="en-US" dirty="0"/>
              <a:t>Thank you 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Make scarce clinic time more valuable for patients and clinic teams</a:t>
            </a:r>
          </a:p>
          <a:p>
            <a:r>
              <a:rPr lang="en-US" sz="2400" dirty="0"/>
              <a:t>Improve the </a:t>
            </a:r>
            <a:r>
              <a:rPr lang="en-US" sz="2400" b="1" dirty="0"/>
              <a:t>patient experience</a:t>
            </a:r>
            <a:r>
              <a:rPr lang="en-US" sz="2400" dirty="0"/>
              <a:t>  -- help clinics </a:t>
            </a:r>
            <a:r>
              <a:rPr lang="en-US" sz="2400" b="1" dirty="0"/>
              <a:t>and patients </a:t>
            </a:r>
            <a:r>
              <a:rPr lang="en-US" sz="2400" dirty="0"/>
              <a:t>to know and address a patient’s individual goals/needs</a:t>
            </a:r>
          </a:p>
          <a:p>
            <a:pPr lvl="1"/>
            <a:r>
              <a:rPr lang="en-US" sz="1500" dirty="0"/>
              <a:t>Address behavioral risks for cancer – diet, physical activity, tobacco use</a:t>
            </a:r>
          </a:p>
          <a:p>
            <a:pPr lvl="1"/>
            <a:r>
              <a:rPr lang="en-US" sz="1500" dirty="0"/>
              <a:t>Address “hidden” social needs that increase cancer risk and overall health</a:t>
            </a:r>
          </a:p>
          <a:p>
            <a:pPr lvl="2"/>
            <a:r>
              <a:rPr lang="en-US" sz="1500" dirty="0"/>
              <a:t>Difficulty affording food or medication</a:t>
            </a:r>
          </a:p>
          <a:p>
            <a:pPr lvl="2"/>
            <a:r>
              <a:rPr lang="en-US" sz="1500" dirty="0"/>
              <a:t>Transportation challenges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what we heard last week from you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Sustainment – Why did it fail?</a:t>
            </a:r>
          </a:p>
          <a:p>
            <a:pPr lvl="1"/>
            <a:r>
              <a:rPr lang="en-US" sz="2600" dirty="0"/>
              <a:t>Staffing Issues, not enough man power, or staff person left</a:t>
            </a:r>
          </a:p>
          <a:p>
            <a:pPr lvl="2"/>
            <a:r>
              <a:rPr lang="en-US" sz="2400" dirty="0"/>
              <a:t>Vote 6/10</a:t>
            </a:r>
          </a:p>
          <a:p>
            <a:pPr lvl="1"/>
            <a:r>
              <a:rPr lang="en-US" sz="2600" dirty="0"/>
              <a:t>Literacy/language/tech barriers for patients to completing MOHR</a:t>
            </a:r>
          </a:p>
          <a:p>
            <a:pPr lvl="2"/>
            <a:r>
              <a:rPr lang="en-US" sz="2400" dirty="0"/>
              <a:t>Vote 3/10</a:t>
            </a:r>
          </a:p>
          <a:p>
            <a:pPr lvl="1"/>
            <a:r>
              <a:rPr lang="en-US" sz="2600" dirty="0"/>
              <a:t>Lack of integration into the EMR</a:t>
            </a:r>
          </a:p>
          <a:p>
            <a:pPr lvl="2"/>
            <a:r>
              <a:rPr lang="en-US" sz="2400" dirty="0"/>
              <a:t>Vote 4/10</a:t>
            </a:r>
          </a:p>
        </p:txBody>
      </p:sp>
    </p:spTree>
    <p:extLst>
      <p:ext uri="{BB962C8B-B14F-4D97-AF65-F5344CB8AC3E}">
        <p14:creationId xmlns:p14="http://schemas.microsoft.com/office/powerpoint/2010/main" val="2527228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what we heard last week from you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Sustainment – Why did it succeed?</a:t>
            </a:r>
          </a:p>
          <a:p>
            <a:pPr lvl="1"/>
            <a:r>
              <a:rPr lang="en-US" sz="2600" dirty="0"/>
              <a:t>Ease of delivery to patients – </a:t>
            </a:r>
            <a:r>
              <a:rPr lang="en-US" sz="2600" dirty="0" err="1"/>
              <a:t>ipads</a:t>
            </a:r>
            <a:r>
              <a:rPr lang="en-US" sz="2600" dirty="0"/>
              <a:t>, understandable language, etc.</a:t>
            </a:r>
          </a:p>
          <a:p>
            <a:pPr lvl="2"/>
            <a:r>
              <a:rPr lang="en-US" sz="2400" dirty="0"/>
              <a:t>Vote 3/10</a:t>
            </a:r>
          </a:p>
          <a:p>
            <a:pPr lvl="1"/>
            <a:r>
              <a:rPr lang="en-US" sz="2600" dirty="0"/>
              <a:t>Effective – addressed things needing to be or wanting to be addressed</a:t>
            </a:r>
          </a:p>
          <a:p>
            <a:pPr lvl="2"/>
            <a:r>
              <a:rPr lang="en-US" sz="2400" dirty="0"/>
              <a:t>Vote 4/10</a:t>
            </a:r>
          </a:p>
          <a:p>
            <a:pPr lvl="1"/>
            <a:r>
              <a:rPr lang="en-US" sz="2600" dirty="0"/>
              <a:t>Patient buy in and willingness to participate in their health</a:t>
            </a:r>
          </a:p>
          <a:p>
            <a:pPr lvl="2"/>
            <a:r>
              <a:rPr lang="en-US" sz="2400" dirty="0"/>
              <a:t>Vote 5/10</a:t>
            </a:r>
          </a:p>
          <a:p>
            <a:pPr lvl="1"/>
            <a:r>
              <a:rPr lang="en-US" sz="2600" dirty="0"/>
              <a:t>Provider and patient can see long term snap shot of progress available</a:t>
            </a:r>
          </a:p>
          <a:p>
            <a:pPr lvl="2"/>
            <a:r>
              <a:rPr lang="en-US" sz="2400" dirty="0"/>
              <a:t>Vote 4/10</a:t>
            </a:r>
          </a:p>
          <a:p>
            <a:pPr lvl="1"/>
            <a:r>
              <a:rPr lang="en-US" sz="2600" dirty="0"/>
              <a:t>Nicely integrated into the EMR – no bugs, no problems</a:t>
            </a:r>
          </a:p>
          <a:p>
            <a:pPr lvl="2"/>
            <a:r>
              <a:rPr lang="en-US" sz="2400" dirty="0"/>
              <a:t>Vote 4/10</a:t>
            </a:r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2162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F84EA-5E73-45C3-B2BB-BB6C4326B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Health Worker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64854-2080-447E-BE16-4A60072B7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 expressed past success with a community health worker to connect patients to community resources</a:t>
            </a:r>
          </a:p>
          <a:p>
            <a:r>
              <a:rPr lang="en-US" dirty="0"/>
              <a:t>Potential funders from other sources</a:t>
            </a:r>
          </a:p>
          <a:p>
            <a:r>
              <a:rPr lang="en-US" dirty="0"/>
              <a:t>Potential for community health worker at each clinic</a:t>
            </a:r>
          </a:p>
        </p:txBody>
      </p:sp>
    </p:spTree>
    <p:extLst>
      <p:ext uri="{BB962C8B-B14F-4D97-AF65-F5344CB8AC3E}">
        <p14:creationId xmlns:p14="http://schemas.microsoft.com/office/powerpoint/2010/main" val="4033980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293" y="-60058"/>
            <a:ext cx="10236271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500" spc="-100" dirty="0">
                <a:solidFill>
                  <a:schemeClr val="tx1"/>
                </a:solidFill>
              </a:rPr>
              <a:t>My Own Health Report - reminder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31" y="1456841"/>
            <a:ext cx="1506536" cy="328563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u="sng">
                <a:solidFill>
                  <a:schemeClr val="accent1">
                    <a:lumMod val="20000"/>
                    <a:lumOff val="80000"/>
                  </a:schemeClr>
                </a:solidFill>
              </a:rPr>
              <a:t>How would this new program look like for you as a patient?</a:t>
            </a:r>
            <a:endParaRPr lang="en-US" sz="220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043317E-2814-CC44-7F9F-A4311A32C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84" y="758952"/>
            <a:ext cx="9588872" cy="470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30955B-B145-A0DD-E6B3-26995EC5A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984" y="5456997"/>
            <a:ext cx="9588872" cy="11880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063DEF-7FB1-F5F1-484E-D842BDC2136C}"/>
              </a:ext>
            </a:extLst>
          </p:cNvPr>
          <p:cNvSpPr txBox="1"/>
          <p:nvPr/>
        </p:nvSpPr>
        <p:spPr>
          <a:xfrm>
            <a:off x="7084364" y="1456841"/>
            <a:ext cx="1457173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EFC01B-AD5A-3018-09BB-479DCF87DA6C}"/>
              </a:ext>
            </a:extLst>
          </p:cNvPr>
          <p:cNvSpPr txBox="1"/>
          <p:nvPr/>
        </p:nvSpPr>
        <p:spPr>
          <a:xfrm>
            <a:off x="8934999" y="1549173"/>
            <a:ext cx="264875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Goals set</a:t>
            </a:r>
          </a:p>
        </p:txBody>
      </p:sp>
    </p:spTree>
    <p:extLst>
      <p:ext uri="{BB962C8B-B14F-4D97-AF65-F5344CB8AC3E}">
        <p14:creationId xmlns:p14="http://schemas.microsoft.com/office/powerpoint/2010/main" val="3775479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3298</TotalTime>
  <Words>900</Words>
  <Application>Microsoft Office PowerPoint</Application>
  <PresentationFormat>Widescreen</PresentationFormat>
  <Paragraphs>143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Office Theme</vt:lpstr>
      <vt:lpstr>  Gathering Your Input on  Title of Intervention, Project, or Tool</vt:lpstr>
      <vt:lpstr>Introductions</vt:lpstr>
      <vt:lpstr>Request to Record</vt:lpstr>
      <vt:lpstr>Agenda</vt:lpstr>
      <vt:lpstr>The Value of MOHR – why do we want to do this?</vt:lpstr>
      <vt:lpstr>The Value of MOHR – what we heard last week from you</vt:lpstr>
      <vt:lpstr>The Value of MOHR – what we heard last week from you</vt:lpstr>
      <vt:lpstr>Community Health Worker</vt:lpstr>
      <vt:lpstr>My Own Health Report - reminder</vt:lpstr>
      <vt:lpstr>Thinking about Implementation Strategies -  Impact and Feasibility </vt:lpstr>
      <vt:lpstr>PowerPoint Presentation</vt:lpstr>
      <vt:lpstr>Strategy 1</vt:lpstr>
      <vt:lpstr>Vote on Strategy 1</vt:lpstr>
      <vt:lpstr>Strategy </vt:lpstr>
      <vt:lpstr>Vote on Strategy 2</vt:lpstr>
      <vt:lpstr>Strategy 3</vt:lpstr>
      <vt:lpstr>Vote on Strategy 3</vt:lpstr>
      <vt:lpstr>Open Discussion</vt:lpstr>
      <vt:lpstr>Preview of Future Directions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75</cp:revision>
  <dcterms:created xsi:type="dcterms:W3CDTF">2022-09-06T16:30:39Z</dcterms:created>
  <dcterms:modified xsi:type="dcterms:W3CDTF">2025-02-12T00:12:44Z</dcterms:modified>
</cp:coreProperties>
</file>