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6"/>
  </p:notesMasterIdLst>
  <p:sldIdLst>
    <p:sldId id="256" r:id="rId2"/>
    <p:sldId id="293" r:id="rId3"/>
    <p:sldId id="294" r:id="rId4"/>
    <p:sldId id="258" r:id="rId5"/>
    <p:sldId id="287" r:id="rId6"/>
    <p:sldId id="283" r:id="rId7"/>
    <p:sldId id="275" r:id="rId8"/>
    <p:sldId id="274" r:id="rId9"/>
    <p:sldId id="282" r:id="rId10"/>
    <p:sldId id="259" r:id="rId11"/>
    <p:sldId id="277" r:id="rId12"/>
    <p:sldId id="295" r:id="rId13"/>
    <p:sldId id="279" r:id="rId14"/>
    <p:sldId id="289" r:id="rId15"/>
    <p:sldId id="280" r:id="rId16"/>
    <p:sldId id="290" r:id="rId17"/>
    <p:sldId id="281" r:id="rId18"/>
    <p:sldId id="291" r:id="rId19"/>
    <p:sldId id="284" r:id="rId20"/>
    <p:sldId id="292" r:id="rId21"/>
    <p:sldId id="276" r:id="rId22"/>
    <p:sldId id="266" r:id="rId23"/>
    <p:sldId id="288" r:id="rId24"/>
    <p:sldId id="27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7778" autoAdjust="0"/>
  </p:normalViewPr>
  <p:slideViewPr>
    <p:cSldViewPr snapToGrid="0">
      <p:cViewPr varScale="1">
        <p:scale>
          <a:sx n="103" d="100"/>
          <a:sy n="103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61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forms developed from the discussion as the poll options and have your participants rate the options. This will facilitate a more in-depth discussion on the feasibility of the forms being brainstormed.</a:t>
            </a:r>
          </a:p>
          <a:p>
            <a:endParaRPr lang="en-US" dirty="0"/>
          </a:p>
          <a:p>
            <a:r>
              <a:rPr lang="en-US" dirty="0"/>
              <a:t>Gauge how much time you have if you can cover polls on forms for all of the goals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00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form ideas to help facilitate the conversation and brainstorming of other forms.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5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blue “Patients 3 out of 4” shows the results of the zoom poll taken during this patient workshop. The results of the poll were shown immediately. We added the results here later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45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Give form ideas to help facilitate the conversation and brainstorming of other forms.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19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blue “Patients 1 out of 4” shows the results of the zoom poll taken during this patient workshop. The results of the poll were shown immediately. We added the results here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86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Give form ideas to help facilitate the conversation and brainstorming of other forms.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68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blue “Patients 1 out of 4” shows the results of the zoom poll taken during this patient workshop. The results of the poll were shown immediately. We added the results here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850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Give form ideas to help facilitate the conversation and brainstorming of other forms.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59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blue “Patients 1 out of 4” shows the results of the zoom poll taken during this patient workshop. The results of the poll were shown immediately. We added the results here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77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demoed the MOHR webtool by sharing screen of the webtool and then coming back to the slides.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93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870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97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Hold a discussion with the patient participants about key project topics.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1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7523F-1178-4CB6-9344-F6378FF07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13FABC-872F-402B-9163-48FC571CC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27A89-FC1A-4076-9CBF-302E18D8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3D84A-0258-4B79-8594-CA4E3A721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D3509-18E5-4F22-B429-6E84B7E7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7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D48EA-5D13-4890-9F0A-51DC9662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DCD471-923D-4AE0-8FE0-4EDF0FB1F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1A62C-8567-4005-95F7-D6B2D2776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38FD4-4902-4D14-8273-283ED172C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10FA2-9D09-4DDD-B87A-2B66A17AF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08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157942-C733-4362-867D-AFCB15403B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898F8A-BE68-46EC-9A83-348373EBC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0AE29-9622-4A24-8C9C-677668692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4F81D-5DBD-43D7-AC32-993ABD6BC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2CC8D-61F3-41B3-AD2C-28900FAFE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51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749A5-6482-4FC7-A0E1-3941AC6F5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464DD-1C7B-4326-97CC-573AD0455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9F807-2D2D-4B15-9F24-4CECC8E92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AE67D-D4E4-4545-BFF1-60E1E1B48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227C4-DBD0-4E17-B810-B7F1A2047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611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4468-E72C-4D0B-9C43-573444311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360C0-AE67-45B1-A9C8-A7F52486D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D0BB2-115F-4C0E-81B0-B13B452E4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D4E1C-C76B-4D89-A8C8-444E22904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87EAB-AC36-49CF-BACF-347F6D43F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73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476D1-9827-4470-8750-6A51F20A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35B58-582F-4A86-ACE7-8E69FE6A72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13DB4-B35D-4116-8129-12529B00B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66CAB-7BD8-4613-970F-66DB3738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D4C13-1CFA-459D-ADF4-069BC806F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B57EF-F16C-4B90-B42A-50FCA7FD1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46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F04C8-7018-4E1B-BED8-8086004E8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0FBC5-3DB8-4DCA-9E03-CCA88FD8D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14079-A8E9-4571-AA0A-0369C0428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ADC59-373D-4DA1-8551-3D4D7281AF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7F334B-5B20-4A01-8DC8-6B9D000824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578873-21F9-4F00-A98C-4F4741BFA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EFB3B8-16A6-4D68-97A6-0C5A25A51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BF6D1-E4D0-4E3D-B5C3-616C04F7F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36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39D0-1380-4011-9DB4-A9B0C3325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4BAAA-AEB6-40D8-82D7-2EAEC20D3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F27719-5332-42F3-941E-19E00F408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7CA74E-CE21-4CAC-8DAE-7153FF155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4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C8C82-AE06-45C3-975F-17E6134A1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528384-C0BD-4BFA-8714-10510FAD5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1A0A2B-E283-4AD1-93F8-B46E3937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824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57EB1-2182-47CA-A363-A163F2AC8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AC50E-6FA3-4A11-A816-EE612819D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6599E3-45AB-426A-986E-26D9A638D2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247EF-27B0-43FE-AE3D-DE6E4F7A4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40282-ACEE-4480-A982-416D6EC5F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C8FD0-B779-42B8-99CE-D3CE42A73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8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FED04-4278-4CF8-A72F-02EDCF3E7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206301-EB34-4D3D-8572-60993A7F15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4854B-77DE-4B4D-9424-4248A069D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FF3B7-0CAD-463A-99CB-252CB4B3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F2F429-CEB4-474F-8F55-E8D804AC8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A7794-6FE3-4430-A4E1-571697BEE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9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4D1E6C-4EBD-464A-B7F0-4C735B4B6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D25CB-527F-484C-8B52-EDEFDDF9C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97471-9D99-4395-BB1C-6A85976360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97FDB-ECD8-49BB-82A8-13A2769AE4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253D5-DC4B-4D28-A030-DF65907ED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4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 Black" panose="020B0A04020102020204" pitchFamily="34" charset="0"/>
              </a:rPr>
              <a:t>Gathering Your input on </a:t>
            </a:r>
            <a:br>
              <a:rPr lang="en-US" dirty="0">
                <a:latin typeface="Arial Black" panose="020B0A04020102020204" pitchFamily="34" charset="0"/>
              </a:rPr>
            </a:br>
            <a:r>
              <a:rPr lang="en-US" dirty="0">
                <a:latin typeface="Arial Black" panose="020B0A04020102020204" pitchFamily="34" charset="0"/>
              </a:rPr>
              <a:t>My Own Health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1 with Patients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 of Leaders 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Our questions to you about My Own Health Report  in your clinic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0CC4-F237-40CE-A4F8-0FA4D2534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How relevant are the MOHR goals to you?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b="1" i="1" dirty="0"/>
              <a:t>Identify patient risks and flag unmet needs</a:t>
            </a:r>
          </a:p>
          <a:p>
            <a:pPr marL="0" indent="0">
              <a:buNone/>
            </a:pPr>
            <a:r>
              <a:rPr lang="en-US" sz="2400" b="1" i="1" dirty="0"/>
              <a:t>	Set goals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b="1" i="1" dirty="0"/>
              <a:t>	Link you with needed services</a:t>
            </a:r>
            <a:endParaRPr lang="en-US" sz="2400" dirty="0"/>
          </a:p>
          <a:p>
            <a:pPr lvl="0"/>
            <a:r>
              <a:rPr lang="en-US" sz="2400" dirty="0"/>
              <a:t>What are concrete activities that your clinic/providers can offer to encourage your use of this tool on an ongoing basis?</a:t>
            </a:r>
          </a:p>
          <a:p>
            <a:pPr lvl="0"/>
            <a:r>
              <a:rPr lang="en-US" sz="2400" dirty="0"/>
              <a:t>Think about your usual experience during a provider visit – how could you see MOHR changing that experience?  </a:t>
            </a:r>
          </a:p>
          <a:p>
            <a:pPr lvl="1"/>
            <a:r>
              <a:rPr lang="en-US" sz="2200" dirty="0"/>
              <a:t>What could improve?  What might worsen? </a:t>
            </a:r>
          </a:p>
        </p:txBody>
      </p:sp>
    </p:spTree>
    <p:extLst>
      <p:ext uri="{BB962C8B-B14F-4D97-AF65-F5344CB8AC3E}">
        <p14:creationId xmlns:p14="http://schemas.microsoft.com/office/powerpoint/2010/main" val="2343758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545" y="886333"/>
            <a:ext cx="2627376" cy="4572635"/>
          </a:xfrm>
        </p:spPr>
        <p:txBody>
          <a:bodyPr>
            <a:noAutofit/>
          </a:bodyPr>
          <a:lstStyle/>
          <a:p>
            <a:br>
              <a:rPr lang="en-US" sz="3600" dirty="0"/>
            </a:br>
            <a:r>
              <a:rPr lang="en-US" sz="3600" dirty="0"/>
              <a:t>We want to learn more about your preferences for using MOHR to link you with needed services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465FB9-4149-B044-67C9-DD3398A5E78C}"/>
              </a:ext>
            </a:extLst>
          </p:cNvPr>
          <p:cNvSpPr/>
          <p:nvPr/>
        </p:nvSpPr>
        <p:spPr>
          <a:xfrm>
            <a:off x="4023215" y="428178"/>
            <a:ext cx="75222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/>
              <a:t>Core Goals of MOHR</a:t>
            </a:r>
          </a:p>
          <a:p>
            <a:endParaRPr lang="en-US" sz="2400" u="sng" dirty="0"/>
          </a:p>
          <a:p>
            <a:pPr marL="342900" indent="-342900">
              <a:buAutoNum type="arabicPeriod"/>
            </a:pPr>
            <a:r>
              <a:rPr lang="en-US" sz="2400" b="1" i="1" dirty="0">
                <a:solidFill>
                  <a:schemeClr val="bg1">
                    <a:lumMod val="75000"/>
                  </a:schemeClr>
                </a:solidFill>
              </a:rPr>
              <a:t>Identify patient risks and flag unmet needs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: </a:t>
            </a:r>
          </a:p>
          <a:p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-You can identify multiple risk factors for cancer and select what you are ready to work on – such as diet/physical activity</a:t>
            </a:r>
          </a:p>
          <a:p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- you can also identify relevant unmet social needs, such as difficulty affording food or medications or transportation</a:t>
            </a:r>
          </a:p>
          <a:p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b="1" i="1" dirty="0">
                <a:solidFill>
                  <a:schemeClr val="bg1">
                    <a:lumMod val="75000"/>
                  </a:schemeClr>
                </a:solidFill>
              </a:rPr>
              <a:t>2. Set goals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to address multiple risk factors for cancer and unmet needs -  the goals can be reviewed and discussed with your primary care provider during that visit</a:t>
            </a:r>
          </a:p>
          <a:p>
            <a:endParaRPr lang="en-US" sz="2400" dirty="0"/>
          </a:p>
          <a:p>
            <a:r>
              <a:rPr lang="en-US" sz="2400" b="1" i="1" dirty="0"/>
              <a:t>3. Link you with needed services </a:t>
            </a:r>
            <a:r>
              <a:rPr lang="en-US" sz="2400" dirty="0"/>
              <a:t>for goals that you want to address – the clinic can connect you with resources</a:t>
            </a:r>
          </a:p>
        </p:txBody>
      </p:sp>
    </p:spTree>
    <p:extLst>
      <p:ext uri="{BB962C8B-B14F-4D97-AF65-F5344CB8AC3E}">
        <p14:creationId xmlns:p14="http://schemas.microsoft.com/office/powerpoint/2010/main" val="123469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0064D3-37E0-4E62-9ED3-F0863597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Questions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84384A-816C-404C-B993-82A8E94413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What follow-up would you  like?</a:t>
            </a:r>
          </a:p>
          <a:p>
            <a:r>
              <a:rPr lang="en-US" dirty="0"/>
              <a:t>By whom?</a:t>
            </a:r>
          </a:p>
          <a:p>
            <a:r>
              <a:rPr lang="en-US" dirty="0"/>
              <a:t>How often?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AC5130C-8EE5-4D31-822C-E4EE7BCA3C8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600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kind of follow-up on linkages to needed services would be helpful?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Simple reminder of resources given during visit</a:t>
            </a:r>
          </a:p>
          <a:p>
            <a:pPr lvl="1"/>
            <a:r>
              <a:rPr lang="en-US" dirty="0"/>
              <a:t>“nudge” or reminder only </a:t>
            </a:r>
          </a:p>
          <a:p>
            <a:r>
              <a:rPr lang="en-US" sz="2400" dirty="0"/>
              <a:t>Help troubleshooting if this resource did not work for your goal</a:t>
            </a:r>
          </a:p>
          <a:p>
            <a:pPr lvl="1"/>
            <a:r>
              <a:rPr lang="en-US" dirty="0"/>
              <a:t>Ability to communicate back and forth</a:t>
            </a:r>
          </a:p>
          <a:p>
            <a:r>
              <a:rPr lang="en-US" sz="2400" dirty="0"/>
              <a:t>Simple reminder with option to reach clinic team member for troubleshooting</a:t>
            </a:r>
          </a:p>
          <a:p>
            <a:r>
              <a:rPr lang="en-US" sz="2400" dirty="0"/>
              <a:t>Other?</a:t>
            </a:r>
          </a:p>
          <a:p>
            <a:r>
              <a:rPr lang="en-US" sz="2400" dirty="0"/>
              <a:t>None of the above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759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kind of follow-up on linkages to needed services would be helpful?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sz="2800" dirty="0"/>
              <a:t>Simple reminder of resources given during visit</a:t>
            </a:r>
          </a:p>
          <a:p>
            <a:pPr lvl="1"/>
            <a:r>
              <a:rPr lang="en-US" sz="2600" dirty="0"/>
              <a:t>“nudge” or reminder only </a:t>
            </a:r>
            <a:endParaRPr lang="en-US" sz="2600" dirty="0">
              <a:solidFill>
                <a:srgbClr val="FF0000"/>
              </a:solidFill>
            </a:endParaRP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3 out of 4</a:t>
            </a:r>
          </a:p>
          <a:p>
            <a:r>
              <a:rPr lang="en-US" sz="2800" dirty="0"/>
              <a:t>Help troubleshooting if this resource did not work for your goal</a:t>
            </a:r>
          </a:p>
          <a:p>
            <a:pPr lvl="1"/>
            <a:r>
              <a:rPr lang="en-US" sz="2600" dirty="0"/>
              <a:t>Ability to communicate back and forth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3 out of 4</a:t>
            </a:r>
            <a:endParaRPr lang="en-US" sz="2600" dirty="0"/>
          </a:p>
          <a:p>
            <a:r>
              <a:rPr lang="en-US" sz="2800" dirty="0"/>
              <a:t>Simple reminder with option to reach clinic team member for troubleshooting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3 out of 4</a:t>
            </a:r>
            <a:endParaRPr lang="en-US" sz="2800" dirty="0"/>
          </a:p>
          <a:p>
            <a:r>
              <a:rPr lang="en-US" sz="2800" dirty="0"/>
              <a:t>Other?</a:t>
            </a:r>
          </a:p>
          <a:p>
            <a:r>
              <a:rPr lang="en-US" sz="2800" dirty="0"/>
              <a:t>None of the above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0 out of 4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705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E890-C7E6-474E-9F98-8443C7F5A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like the follow up to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D43F9-2AFD-4E48-B47F-40FE5F1F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Follow up clinic appointment </a:t>
            </a:r>
          </a:p>
          <a:p>
            <a:r>
              <a:rPr lang="en-US" sz="2800" dirty="0"/>
              <a:t>Phone call with clinic team </a:t>
            </a:r>
          </a:p>
          <a:p>
            <a:r>
              <a:rPr lang="en-US" sz="2800" dirty="0"/>
              <a:t>Text messages with clinic team </a:t>
            </a:r>
          </a:p>
          <a:p>
            <a:r>
              <a:rPr lang="en-US" sz="2800" dirty="0"/>
              <a:t>Email/patient portal messages with clinic team</a:t>
            </a:r>
          </a:p>
        </p:txBody>
      </p:sp>
    </p:spTree>
    <p:extLst>
      <p:ext uri="{BB962C8B-B14F-4D97-AF65-F5344CB8AC3E}">
        <p14:creationId xmlns:p14="http://schemas.microsoft.com/office/powerpoint/2010/main" val="893182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E890-C7E6-474E-9F98-8443C7F5A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like the follow up to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D43F9-2AFD-4E48-B47F-40FE5F1F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Follow up clinic appointment 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1 out of 4</a:t>
            </a:r>
            <a:endParaRPr lang="en-US" sz="2600" dirty="0"/>
          </a:p>
          <a:p>
            <a:r>
              <a:rPr lang="en-US" sz="2800" dirty="0"/>
              <a:t>Phone call with clinic team 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4 out of 4</a:t>
            </a:r>
            <a:endParaRPr lang="en-US" sz="2600" dirty="0"/>
          </a:p>
          <a:p>
            <a:r>
              <a:rPr lang="en-US" sz="2800" dirty="0"/>
              <a:t>Text messages with clinic team 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2 out of 4</a:t>
            </a:r>
            <a:endParaRPr lang="en-US" sz="2600" dirty="0"/>
          </a:p>
          <a:p>
            <a:r>
              <a:rPr lang="en-US" sz="2800" dirty="0"/>
              <a:t>Email/patient portal messages with clinic team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3 out of 4</a:t>
            </a:r>
          </a:p>
        </p:txBody>
      </p:sp>
    </p:spTree>
    <p:extLst>
      <p:ext uri="{BB962C8B-B14F-4D97-AF65-F5344CB8AC3E}">
        <p14:creationId xmlns:p14="http://schemas.microsoft.com/office/powerpoint/2010/main" val="277571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5D8AE-EAAA-4D61-96D6-9243D3168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often would you want the follow up to happen?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87B5C-2E9C-4D34-94B1-DA0553ECD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Every 1-2 weeks</a:t>
            </a:r>
          </a:p>
          <a:p>
            <a:r>
              <a:rPr lang="en-US" sz="2800" dirty="0"/>
              <a:t>Once a month</a:t>
            </a:r>
          </a:p>
          <a:p>
            <a:r>
              <a:rPr lang="en-US" sz="2800" dirty="0"/>
              <a:t>Once every three months</a:t>
            </a:r>
          </a:p>
        </p:txBody>
      </p:sp>
    </p:spTree>
    <p:extLst>
      <p:ext uri="{BB962C8B-B14F-4D97-AF65-F5344CB8AC3E}">
        <p14:creationId xmlns:p14="http://schemas.microsoft.com/office/powerpoint/2010/main" val="2470417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5D8AE-EAAA-4D61-96D6-9243D3168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often would you want the follow up to happen?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87B5C-2E9C-4D34-94B1-DA0553ECD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Every 1-2 weeks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1 out of 4</a:t>
            </a:r>
            <a:endParaRPr lang="en-US" sz="2600" dirty="0"/>
          </a:p>
          <a:p>
            <a:r>
              <a:rPr lang="en-US" sz="2800" dirty="0"/>
              <a:t>Once a month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4 out of 4</a:t>
            </a:r>
            <a:endParaRPr lang="en-US" sz="2600" dirty="0"/>
          </a:p>
          <a:p>
            <a:r>
              <a:rPr lang="en-US" sz="2800" dirty="0"/>
              <a:t>Once every three months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0 out of 4</a:t>
            </a:r>
          </a:p>
        </p:txBody>
      </p:sp>
    </p:spTree>
    <p:extLst>
      <p:ext uri="{BB962C8B-B14F-4D97-AF65-F5344CB8AC3E}">
        <p14:creationId xmlns:p14="http://schemas.microsoft.com/office/powerpoint/2010/main" val="66053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would you want to do the follow up with you?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800" dirty="0"/>
              <a:t>Doctors/primary care provider</a:t>
            </a:r>
          </a:p>
          <a:p>
            <a:r>
              <a:rPr lang="en-US" sz="2800" dirty="0"/>
              <a:t>Clinic nurse/care manager </a:t>
            </a:r>
          </a:p>
          <a:p>
            <a:r>
              <a:rPr lang="en-US" sz="2800" dirty="0"/>
              <a:t>Clinic mental health staff </a:t>
            </a:r>
          </a:p>
          <a:p>
            <a:r>
              <a:rPr lang="en-US" sz="2800" dirty="0"/>
              <a:t>Social Worker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385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813455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would you want to do the follow up with you?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Doctors/primary care provider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0 out of 4</a:t>
            </a:r>
            <a:endParaRPr lang="en-US" sz="2600" dirty="0"/>
          </a:p>
          <a:p>
            <a:r>
              <a:rPr lang="en-US" sz="2800" dirty="0"/>
              <a:t>Clinic nurse/care manager 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3 out of 4</a:t>
            </a:r>
            <a:endParaRPr lang="en-US" sz="2600" dirty="0"/>
          </a:p>
          <a:p>
            <a:r>
              <a:rPr lang="en-US" sz="2800" dirty="0"/>
              <a:t>Clinic mental health staff 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0 out of 4</a:t>
            </a:r>
            <a:endParaRPr lang="en-US" sz="2600" dirty="0"/>
          </a:p>
          <a:p>
            <a:r>
              <a:rPr lang="en-US" sz="2800" dirty="0"/>
              <a:t>Social Worker</a:t>
            </a:r>
          </a:p>
          <a:p>
            <a:pPr lvl="1"/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Abadi" panose="020B0604020104020204" pitchFamily="34" charset="0"/>
              </a:rPr>
              <a:t>Patients 1 out of 4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000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3338BC-2B95-4591-9076-611D7FF92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Additional suggestions on ways to maximize your experience as a patient while participating in the MOHR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AF85649-2B33-4E18-86FE-0B8D10E3B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	</a:t>
            </a:r>
          </a:p>
          <a:p>
            <a:pPr marL="50292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850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Invitation to provide more feedback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in talking more with us?</a:t>
            </a:r>
          </a:p>
          <a:p>
            <a:r>
              <a:rPr lang="en-US" dirty="0"/>
              <a:t>You will be e-mailed with an option to participate in up to 3 MOHR workshops with us in next 2-3 months – stipend provided </a:t>
            </a:r>
          </a:p>
          <a:p>
            <a:r>
              <a:rPr lang="en-US" dirty="0"/>
              <a:t>You may also send a private note in the chat to the research assistant with your e-mail if you want her to reach out to you directly</a:t>
            </a:r>
          </a:p>
        </p:txBody>
      </p:sp>
    </p:spTree>
    <p:extLst>
      <p:ext uri="{BB962C8B-B14F-4D97-AF65-F5344CB8AC3E}">
        <p14:creationId xmlns:p14="http://schemas.microsoft.com/office/powerpoint/2010/main" val="21932562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413532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 of the My Own Health Report (MOHR)</a:t>
            </a:r>
          </a:p>
          <a:p>
            <a:r>
              <a:rPr lang="en-US" dirty="0"/>
              <a:t>Describe what we see as the core goals of MOHR </a:t>
            </a:r>
          </a:p>
          <a:p>
            <a:r>
              <a:rPr lang="en-US" dirty="0"/>
              <a:t>Invite your questions about MOHR and its intended healthcare goals</a:t>
            </a:r>
          </a:p>
          <a:p>
            <a:r>
              <a:rPr lang="en-US" dirty="0"/>
              <a:t>Learn your suggestions on ways to use follow-up after completing MOHR to improve your experience as a patient </a:t>
            </a:r>
          </a:p>
          <a:p>
            <a:r>
              <a:rPr lang="en-US" dirty="0"/>
              <a:t>Invitation/opportunity to join us for additional workshops</a:t>
            </a:r>
          </a:p>
          <a:p>
            <a:r>
              <a:rPr lang="en-US" dirty="0"/>
              <a:t>Thank you!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Make scarce clinic time more valuable for patients and clinic teams</a:t>
            </a:r>
          </a:p>
          <a:p>
            <a:r>
              <a:rPr lang="en-US" sz="2400" dirty="0"/>
              <a:t>Improve the </a:t>
            </a:r>
            <a:r>
              <a:rPr lang="en-US" sz="2400" b="1" dirty="0"/>
              <a:t>patient experience</a:t>
            </a:r>
            <a:r>
              <a:rPr lang="en-US" sz="2400" dirty="0"/>
              <a:t>  -- help clinics to know and address a patient’s individual goals/needs</a:t>
            </a:r>
          </a:p>
          <a:p>
            <a:pPr lvl="1"/>
            <a:r>
              <a:rPr lang="en-US" sz="2400" dirty="0"/>
              <a:t>Address behavioral risks for cancer – diet, physical activity, tobacco use</a:t>
            </a:r>
          </a:p>
          <a:p>
            <a:pPr lvl="1"/>
            <a:r>
              <a:rPr lang="en-US" sz="2400" dirty="0"/>
              <a:t>Address “hidden” social needs that increase cancer risk and overall health</a:t>
            </a:r>
          </a:p>
          <a:p>
            <a:pPr lvl="2"/>
            <a:r>
              <a:rPr lang="en-US" sz="2400" dirty="0"/>
              <a:t>Difficulty affording food or medication</a:t>
            </a:r>
          </a:p>
          <a:p>
            <a:pPr lvl="2"/>
            <a:r>
              <a:rPr lang="en-US" sz="2400" dirty="0"/>
              <a:t>Transportation challenges</a:t>
            </a:r>
          </a:p>
          <a:p>
            <a:r>
              <a:rPr lang="en-US" sz="2400" dirty="0"/>
              <a:t>Improve cancer risk -- cancer risk is strongly related to both behavioral risks and social needs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293" y="-60058"/>
            <a:ext cx="10236271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500" spc="-100" dirty="0">
                <a:solidFill>
                  <a:schemeClr val="tx1"/>
                </a:solidFill>
              </a:rPr>
              <a:t>My Own Health Report Demo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31" y="1456841"/>
            <a:ext cx="1506536" cy="328563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u="sng" dirty="0"/>
              <a:t>How would this new program look like for you as a patient?</a:t>
            </a:r>
            <a:endParaRPr lang="en-US" sz="2200" dirty="0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043317E-2814-CC44-7F9F-A4311A32C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84" y="758952"/>
            <a:ext cx="9588872" cy="470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30955B-B145-A0DD-E6B3-26995EC5A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984" y="5456997"/>
            <a:ext cx="9588872" cy="11880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063DEF-7FB1-F5F1-484E-D842BDC2136C}"/>
              </a:ext>
            </a:extLst>
          </p:cNvPr>
          <p:cNvSpPr txBox="1"/>
          <p:nvPr/>
        </p:nvSpPr>
        <p:spPr>
          <a:xfrm>
            <a:off x="7084364" y="1456841"/>
            <a:ext cx="1457173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EFC01B-AD5A-3018-09BB-479DCF87DA6C}"/>
              </a:ext>
            </a:extLst>
          </p:cNvPr>
          <p:cNvSpPr txBox="1"/>
          <p:nvPr/>
        </p:nvSpPr>
        <p:spPr>
          <a:xfrm>
            <a:off x="8934999" y="1549173"/>
            <a:ext cx="264875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Goals set</a:t>
            </a:r>
          </a:p>
        </p:txBody>
      </p:sp>
    </p:spTree>
    <p:extLst>
      <p:ext uri="{BB962C8B-B14F-4D97-AF65-F5344CB8AC3E}">
        <p14:creationId xmlns:p14="http://schemas.microsoft.com/office/powerpoint/2010/main" val="3775479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E0BB4-49EC-4F1F-B27B-B4F05A14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Reactions to this demo?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4316D-D3D0-42F2-9AFD-396E11B4B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What do you see as the value or benefits for having your primary care team use My Own Health Report?</a:t>
            </a:r>
          </a:p>
          <a:p>
            <a:r>
              <a:rPr lang="en-US" sz="2400" dirty="0"/>
              <a:t>Are there any irritations (headaches or pain points) in your clinic that My Own Health Report helps with for you as a patient?  </a:t>
            </a:r>
          </a:p>
          <a:p>
            <a:r>
              <a:rPr lang="en-US" sz="2400" dirty="0"/>
              <a:t>Do you see any issues or problems with your primary care provider using My Own Health Report in the clinic?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99F17E-1038-4E72-A0F4-97F7443DB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1800" i="1" dirty="0"/>
              <a:t>Why do we need this program?</a:t>
            </a:r>
          </a:p>
        </p:txBody>
      </p:sp>
    </p:spTree>
    <p:extLst>
      <p:ext uri="{BB962C8B-B14F-4D97-AF65-F5344CB8AC3E}">
        <p14:creationId xmlns:p14="http://schemas.microsoft.com/office/powerpoint/2010/main" val="1408089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1" y="1166813"/>
            <a:ext cx="2834640" cy="1195598"/>
          </a:xfrm>
        </p:spPr>
        <p:txBody>
          <a:bodyPr/>
          <a:lstStyle/>
          <a:p>
            <a:r>
              <a:rPr lang="en-US" dirty="0"/>
              <a:t>My Own Health Report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6031" y="2807855"/>
            <a:ext cx="3100779" cy="3253079"/>
          </a:xfrm>
        </p:spPr>
        <p:txBody>
          <a:bodyPr>
            <a:normAutofit/>
          </a:bodyPr>
          <a:lstStyle/>
          <a:p>
            <a:r>
              <a:rPr lang="en-US" sz="2200" u="sng" dirty="0"/>
              <a:t>Why do we need this program? </a:t>
            </a:r>
          </a:p>
          <a:p>
            <a:r>
              <a:rPr lang="en-US" sz="2200" u="sng" dirty="0"/>
              <a:t>What are the core goals?</a:t>
            </a:r>
            <a:endParaRPr lang="en-US" sz="2200" dirty="0"/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3CD9FB-2D7E-4706-B4E3-ACCD00B2C0A4}"/>
              </a:ext>
            </a:extLst>
          </p:cNvPr>
          <p:cNvSpPr/>
          <p:nvPr/>
        </p:nvSpPr>
        <p:spPr>
          <a:xfrm>
            <a:off x="4023215" y="428178"/>
            <a:ext cx="75222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/>
              <a:t>Core Goals of MOHR</a:t>
            </a:r>
          </a:p>
          <a:p>
            <a:endParaRPr lang="en-US" sz="2400" u="sng" dirty="0"/>
          </a:p>
          <a:p>
            <a:pPr marL="342900" indent="-342900">
              <a:buAutoNum type="arabicPeriod"/>
            </a:pPr>
            <a:r>
              <a:rPr lang="en-US" sz="2400" b="1" i="1" dirty="0"/>
              <a:t>Identify patient risks and flag unmet needs</a:t>
            </a:r>
            <a:r>
              <a:rPr lang="en-US" sz="2400" dirty="0"/>
              <a:t>: </a:t>
            </a:r>
          </a:p>
          <a:p>
            <a:r>
              <a:rPr lang="en-US" sz="2400" dirty="0"/>
              <a:t>-You can identify multiple risk factors </a:t>
            </a:r>
            <a:r>
              <a:rPr lang="en-US" sz="2400" dirty="0">
                <a:solidFill>
                  <a:srgbClr val="FF0000"/>
                </a:solidFill>
              </a:rPr>
              <a:t>for cancer </a:t>
            </a:r>
            <a:r>
              <a:rPr lang="en-US" sz="2400" dirty="0"/>
              <a:t>and select what you are ready to work on – such as diet/physical activity</a:t>
            </a:r>
          </a:p>
          <a:p>
            <a:r>
              <a:rPr lang="en-US" sz="2400" dirty="0"/>
              <a:t>- you can also identify relevant unmet social needs, such as difficulty affording food or medications or transportation</a:t>
            </a:r>
          </a:p>
          <a:p>
            <a:endParaRPr lang="en-US" sz="2400" dirty="0"/>
          </a:p>
          <a:p>
            <a:r>
              <a:rPr lang="en-US" sz="2400" b="1" i="1" dirty="0"/>
              <a:t>2. Set goals </a:t>
            </a:r>
            <a:r>
              <a:rPr lang="en-US" sz="2400" dirty="0"/>
              <a:t>to address multiple risk factors for </a:t>
            </a:r>
            <a:r>
              <a:rPr lang="en-US" sz="2400" dirty="0">
                <a:solidFill>
                  <a:srgbClr val="FF0000"/>
                </a:solidFill>
              </a:rPr>
              <a:t>cancer </a:t>
            </a:r>
            <a:r>
              <a:rPr lang="en-US" sz="2400" dirty="0"/>
              <a:t>and unmet needs -  the goals can be reviewed and discussed with your primary care provider during that visit</a:t>
            </a:r>
          </a:p>
          <a:p>
            <a:endParaRPr lang="en-US" sz="2400" dirty="0"/>
          </a:p>
          <a:p>
            <a:r>
              <a:rPr lang="en-US" sz="2400" b="1" i="1" dirty="0"/>
              <a:t>3. Link you with needed services </a:t>
            </a:r>
            <a:r>
              <a:rPr lang="en-US" sz="2400" dirty="0"/>
              <a:t>for goals that you want to address – the clinic can connect you with resources</a:t>
            </a:r>
          </a:p>
        </p:txBody>
      </p:sp>
    </p:spTree>
    <p:extLst>
      <p:ext uri="{BB962C8B-B14F-4D97-AF65-F5344CB8AC3E}">
        <p14:creationId xmlns:p14="http://schemas.microsoft.com/office/powerpoint/2010/main" val="1986178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7B9FC57C-6D11-B3AE-1E0E-36EA6768A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314" y="880077"/>
            <a:ext cx="9588872" cy="47084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1CA28D-4C45-70B1-7BC3-200B9FB32E17}"/>
              </a:ext>
            </a:extLst>
          </p:cNvPr>
          <p:cNvSpPr txBox="1"/>
          <p:nvPr/>
        </p:nvSpPr>
        <p:spPr>
          <a:xfrm>
            <a:off x="74764" y="0"/>
            <a:ext cx="1189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Figure 1. Core Functions of My Own Health Report (MOHR) intervention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F89E4-91C8-EBE7-E810-8DE37ABCEAEA}"/>
              </a:ext>
            </a:extLst>
          </p:cNvPr>
          <p:cNvSpPr txBox="1"/>
          <p:nvPr/>
        </p:nvSpPr>
        <p:spPr>
          <a:xfrm>
            <a:off x="3262676" y="471368"/>
            <a:ext cx="845963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of 1-page visual display generated to display risks and goals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1B0CE0-E952-FF48-F08D-77837CFCC649}"/>
              </a:ext>
            </a:extLst>
          </p:cNvPr>
          <p:cNvSpPr txBox="1"/>
          <p:nvPr/>
        </p:nvSpPr>
        <p:spPr>
          <a:xfrm>
            <a:off x="9324709" y="1608636"/>
            <a:ext cx="264875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Goals set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4AC27A-8324-EDD6-A448-BE3A3DA24ADB}"/>
              </a:ext>
            </a:extLst>
          </p:cNvPr>
          <p:cNvSpPr txBox="1"/>
          <p:nvPr/>
        </p:nvSpPr>
        <p:spPr>
          <a:xfrm>
            <a:off x="74764" y="531606"/>
            <a:ext cx="255054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of MOHR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BAA594-1ED0-4FF2-A91A-969481D681C2}"/>
              </a:ext>
            </a:extLst>
          </p:cNvPr>
          <p:cNvSpPr txBox="1"/>
          <p:nvPr/>
        </p:nvSpPr>
        <p:spPr>
          <a:xfrm>
            <a:off x="74764" y="939656"/>
            <a:ext cx="2550548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1. Identify risks and flag unmet social needs: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patients identify multiple behavioral risk factors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3FF501-D06A-907F-B2CB-818F8B567F9B}"/>
              </a:ext>
            </a:extLst>
          </p:cNvPr>
          <p:cNvSpPr txBox="1"/>
          <p:nvPr/>
        </p:nvSpPr>
        <p:spPr>
          <a:xfrm>
            <a:off x="89107" y="2435286"/>
            <a:ext cx="2536205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2. Set goals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address multiple behavioral risk factors for cancer and unmet social needs – patients pick what they are ready to address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E1D7DA-F729-3367-4F2A-1CD6915FABB6}"/>
              </a:ext>
            </a:extLst>
          </p:cNvPr>
          <p:cNvSpPr txBox="1"/>
          <p:nvPr/>
        </p:nvSpPr>
        <p:spPr>
          <a:xfrm>
            <a:off x="89107" y="4189612"/>
            <a:ext cx="2554393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3. Link you with needed services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discussed during or after clinic visit – these are meant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 help patients achieve their own goals – we need your input on good ways to set this up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0DBA65C-6F83-E5B9-8429-34EB24AAF171}"/>
              </a:ext>
            </a:extLst>
          </p:cNvPr>
          <p:cNvCxnSpPr>
            <a:cxnSpLocks/>
          </p:cNvCxnSpPr>
          <p:nvPr/>
        </p:nvCxnSpPr>
        <p:spPr>
          <a:xfrm>
            <a:off x="2643500" y="1717987"/>
            <a:ext cx="5024397" cy="0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276C911-A9DE-4CC7-8AAC-12195E7A1C78}"/>
              </a:ext>
            </a:extLst>
          </p:cNvPr>
          <p:cNvCxnSpPr>
            <a:cxnSpLocks/>
          </p:cNvCxnSpPr>
          <p:nvPr/>
        </p:nvCxnSpPr>
        <p:spPr>
          <a:xfrm flipV="1">
            <a:off x="2625312" y="2362882"/>
            <a:ext cx="7259628" cy="268174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4A94C5-DBE1-9318-6B00-1C548E598660}"/>
              </a:ext>
            </a:extLst>
          </p:cNvPr>
          <p:cNvSpPr txBox="1"/>
          <p:nvPr/>
        </p:nvSpPr>
        <p:spPr>
          <a:xfrm>
            <a:off x="7667897" y="1359619"/>
            <a:ext cx="1457173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A5E4657-19B0-F992-6F5B-FD23AEF47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058" y="5639404"/>
            <a:ext cx="9588872" cy="118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175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3150</TotalTime>
  <Words>1648</Words>
  <Application>Microsoft Office PowerPoint</Application>
  <PresentationFormat>Widescreen</PresentationFormat>
  <Paragraphs>191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Abadi</vt:lpstr>
      <vt:lpstr>Arial</vt:lpstr>
      <vt:lpstr>Arial Black</vt:lpstr>
      <vt:lpstr>Calibri</vt:lpstr>
      <vt:lpstr>Calibri Light</vt:lpstr>
      <vt:lpstr>Office Theme</vt:lpstr>
      <vt:lpstr>Gathering Your input on  My Own Health Report</vt:lpstr>
      <vt:lpstr>Introductions</vt:lpstr>
      <vt:lpstr>Request to Record</vt:lpstr>
      <vt:lpstr>Agenda</vt:lpstr>
      <vt:lpstr>The Value of MOHR – why do we want to do this?</vt:lpstr>
      <vt:lpstr>My Own Health Report Demo</vt:lpstr>
      <vt:lpstr>Questions? Reactions to this demo?</vt:lpstr>
      <vt:lpstr>My Own Health Report</vt:lpstr>
      <vt:lpstr>PowerPoint Presentation</vt:lpstr>
      <vt:lpstr>Our questions to you about My Own Health Report  in your clinic</vt:lpstr>
      <vt:lpstr> We want to learn more about your preferences for using MOHR to link you with needed services</vt:lpstr>
      <vt:lpstr>Key Questions</vt:lpstr>
      <vt:lpstr>What kind of follow-up on linkages to needed services would be helpful? </vt:lpstr>
      <vt:lpstr>What kind of follow-up on linkages to needed services would be helpful? </vt:lpstr>
      <vt:lpstr>How would you like the follow up to be done?</vt:lpstr>
      <vt:lpstr>How would you like the follow up to be done?</vt:lpstr>
      <vt:lpstr>How often would you want the follow up to happen?</vt:lpstr>
      <vt:lpstr>How often would you want the follow up to happen?</vt:lpstr>
      <vt:lpstr>Who would you want to do the follow up with you? </vt:lpstr>
      <vt:lpstr>Who would you want to do the follow up with you? </vt:lpstr>
      <vt:lpstr>Additional suggestions on ways to maximize your experience as a patient while participating in the MOHR</vt:lpstr>
      <vt:lpstr>Open Discussion</vt:lpstr>
      <vt:lpstr>Invitation to provide more feedback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61</cp:revision>
  <dcterms:created xsi:type="dcterms:W3CDTF">2022-09-06T16:30:39Z</dcterms:created>
  <dcterms:modified xsi:type="dcterms:W3CDTF">2025-02-11T19:49:18Z</dcterms:modified>
</cp:coreProperties>
</file>