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2"/>
  </p:notesMasterIdLst>
  <p:sldIdLst>
    <p:sldId id="256" r:id="rId2"/>
    <p:sldId id="257" r:id="rId3"/>
    <p:sldId id="261" r:id="rId4"/>
    <p:sldId id="294" r:id="rId5"/>
    <p:sldId id="287" r:id="rId6"/>
    <p:sldId id="295" r:id="rId7"/>
    <p:sldId id="302" r:id="rId8"/>
    <p:sldId id="305" r:id="rId9"/>
    <p:sldId id="304" r:id="rId10"/>
    <p:sldId id="303" r:id="rId11"/>
    <p:sldId id="299" r:id="rId12"/>
    <p:sldId id="314" r:id="rId13"/>
    <p:sldId id="313" r:id="rId14"/>
    <p:sldId id="306" r:id="rId15"/>
    <p:sldId id="307" r:id="rId16"/>
    <p:sldId id="308" r:id="rId17"/>
    <p:sldId id="309" r:id="rId18"/>
    <p:sldId id="310" r:id="rId19"/>
    <p:sldId id="311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7778" autoAdjust="0"/>
  </p:normalViewPr>
  <p:slideViewPr>
    <p:cSldViewPr snapToGrid="0">
      <p:cViewPr varScale="1">
        <p:scale>
          <a:sx n="103" d="100"/>
          <a:sy n="103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slide: </a:t>
            </a:r>
          </a:p>
          <a:p>
            <a:r>
              <a:rPr lang="en-US" dirty="0"/>
              <a:t>Title the workshop for the tool or other item you are covering for the workshop. </a:t>
            </a:r>
          </a:p>
          <a:p>
            <a:r>
              <a:rPr lang="en-US" dirty="0"/>
              <a:t>Include the date </a:t>
            </a:r>
          </a:p>
          <a:p>
            <a:r>
              <a:rPr lang="en-US" dirty="0"/>
              <a:t>Consider including the name of the team leaders, and other main people presenting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21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Update the years to be a 2 or 3 years out from the current year</a:t>
            </a:r>
          </a:p>
          <a:p>
            <a:endParaRPr lang="en-US" dirty="0"/>
          </a:p>
          <a:p>
            <a:r>
              <a:rPr lang="en-US" dirty="0"/>
              <a:t>Brainwriting exercise: thinking of the hypotheticals of why something would continue to not be used a few years into the future.</a:t>
            </a:r>
          </a:p>
          <a:p>
            <a:r>
              <a:rPr lang="en-US" dirty="0"/>
              <a:t>Ask participants to share their ideas in the chat feature of zoom. </a:t>
            </a:r>
          </a:p>
          <a:p>
            <a:r>
              <a:rPr lang="en-US" dirty="0"/>
              <a:t>Have a second research team member on the call consolidate like items to create 5-8 items to enter into the zoom poll for participants to vote on likelihood for sustainment into the future.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3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shared ideas about why the intervention, program, or tool would be sustained into the future into the poll</a:t>
            </a:r>
          </a:p>
          <a:p>
            <a:r>
              <a:rPr lang="en-US" dirty="0"/>
              <a:t>Share the poll results with participants, keep the results for workshop 3 to use for impact and feasibility ratings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072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42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of a basic step by step workflow for a clinic setting of implementing a webtool. This slide is to help with brainstorming and facilitating the conversation around sustainment. Showing a basic step by step workflow outline helps give something more concrete to work from.</a:t>
            </a:r>
          </a:p>
          <a:p>
            <a:r>
              <a:rPr lang="en-US" dirty="0"/>
              <a:t>Put in picture or image representing your intervention or program (figure representing the workflow pathways) or an output of the tool,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00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survey questions mapped to published sustainment outcomes. Consider taking this poll during your zoom meeting or sending it to participants afterwards for feedback on sustainment.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41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Sustainability Framework: use to explain sustainability and help facilitate conversation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01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icebreaker would do: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What is your favorite season?</a:t>
            </a:r>
          </a:p>
          <a:p>
            <a:r>
              <a:rPr lang="en-US" dirty="0"/>
              <a:t>What is your favorite thing to do in the summer, or winter?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the intervention, tool, or policy at a high level to refamiliarize your participants with it. 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Briefly mention how it came to be and how it has been validated or is evidence based.</a:t>
            </a:r>
          </a:p>
          <a:p>
            <a:r>
              <a:rPr lang="en-US" dirty="0"/>
              <a:t>Explain the values of the intervention: why do we want to do this?</a:t>
            </a:r>
          </a:p>
          <a:p>
            <a:r>
              <a:rPr lang="en-US" dirty="0"/>
              <a:t>For the next slide, consider showing an example of the intervention, tool, or policy (like a screen shot, or logo, or some other identifying element)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Brainwriting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29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needed definitions to your patient and community advisors to help orient the group to the concepts.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89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a brainwriting exercise for the success and failure of the intervention.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35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Update the years to be a 2 or 3 years out from the current year</a:t>
            </a:r>
          </a:p>
          <a:p>
            <a:endParaRPr lang="en-US" dirty="0"/>
          </a:p>
          <a:p>
            <a:r>
              <a:rPr lang="en-US" dirty="0"/>
              <a:t>Brainwriting exercise: thinking of the hypotheticals of why something would continue to not be used a few years into the future.</a:t>
            </a:r>
          </a:p>
          <a:p>
            <a:r>
              <a:rPr lang="en-US" dirty="0"/>
              <a:t>Ask participants to share their ideas in the chat feature of zoom. </a:t>
            </a:r>
          </a:p>
          <a:p>
            <a:r>
              <a:rPr lang="en-US" dirty="0"/>
              <a:t>Have a second research team member on the call consolidate like items to create 5-8 items to enter into the zoom poll for participants to vote on likelihood for sustainment into the future.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06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shared ideas about why the intervention, program, or tool would not be sustained into the future into the poll</a:t>
            </a:r>
          </a:p>
          <a:p>
            <a:r>
              <a:rPr lang="en-US" dirty="0"/>
              <a:t>Share the poll results with participants, keep the results for workshop 3 to use for impact and feasibility ratings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24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CC5A4-BB44-46B8-9BC7-B1A5AFC96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F8CA9-3C7C-4245-A9E7-21B912CE5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FEE8A-089F-4508-AFDF-EF108E6F1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64687-4690-4839-8749-D0EEB802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FC692-1B8E-4A98-8FED-A462B7CB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64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89F1-C903-4872-BEA5-71727C318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FC5FD-38F0-47AB-8F41-D37FBFEE0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9A028-1D27-43BC-BE25-80C4098E2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034BA-22DB-4D97-915B-8D00F9FC9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25021-2604-43F8-97DB-042CC5BB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0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9E4D88-8BB6-45D8-9EB2-1488E893D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0CFDF-44B1-4D1A-B3D7-3F53AB12B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46081-0A7D-41DC-993B-939C87672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95F20-DAC2-441E-A3E0-2220ACB97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DDA1D-7BF8-4CA3-AE3F-7AFC8681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149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578F-E8DA-484A-A7AB-7BD5BA861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9458F-4D34-44B6-9742-D6E970E08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43587-6588-43A4-B7F4-847C87C57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2803-1A2D-412E-BEE7-AD6976254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DBA5E-6208-4171-BE00-46FAF5EE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2A7F3-F405-47A6-86E4-FD55BEF2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E2FB2-1A68-4EFD-B07A-6C6E87C18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7DAED-6C9D-439F-8EF5-09FF8EC53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2D3F3-AFD1-47DF-90EE-5AC78A5D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EB1EA-A634-491E-9CAC-7255C412D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29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62F3C-EE3E-4FFB-85C3-F0C4FCAFB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166AA-B395-49D0-AFC3-60E9CFCEDD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63F13D-E4E1-4880-8699-34D0E1AAD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DA0B23-5707-451B-9300-3506657B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15EE4-6C96-44C9-B414-2756007B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ABC2-EACA-4B31-9886-4FB5B918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08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BCB71-5405-470C-B1F1-9A9F74689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255F7-7C89-48E7-BAEE-7153A0FEA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D1CAC7-F3F8-44D9-A3C7-FECC2F792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41D597-134F-4ADD-BFEE-6474CDC65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A7F69E-E8DF-419F-B5A0-D936CC3ADE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E68936-3B7D-47EA-8638-AF377361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4F742D-D1C4-416D-8B28-DE40596D4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F44195-7EB3-4BF3-9435-0BC5256F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22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844F9-73CD-42BF-AE11-9C7BCE84F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5220F4-3FC8-4FB6-83DB-427FFC53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48A49-9482-45E3-A611-DE7721A7E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38E6BC-BD8B-49A6-B5A5-793EF544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9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94CC87-8286-47B0-8A0C-EF67C44C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563687-1FD5-49DD-B25D-00FA663B1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8E6DA-44C3-4808-BA20-CAB5B91C9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5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3F770-5238-4F9F-999B-07680160E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84CB6-1D2D-4051-9B63-9FA57DDDB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9AA84-8D11-4367-A26B-C5434D1A9E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29F4DC-DC0D-4FB7-9E4F-CD694705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10488-6EEC-4521-AF9A-FB83F748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75E61-C2D9-4157-A5AD-1BD660B15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63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3D7C6-F1DE-4419-81CB-719FFD85B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A28868-23AB-4EF3-8AED-A8D35AB70A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29EA0F-BE73-4920-BD18-01AA79383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17281-5473-4DE1-AAF7-390B1BED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7EA23-78B6-45A9-9CA8-1E3996E6B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B58B1-07EE-4196-B568-CF5EADA6F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3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F322BA-1D3A-4025-A729-4207BB34C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6A7299-9774-4DE7-A940-5872DC5BF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1D9BD-4652-4F9E-B8A4-FAA33D698C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F7C8D-734B-461A-AC21-FD73A9261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530A2-7C4B-4BA9-AD5F-C2FF40204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1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 Black" panose="020B0A04020102020204" pitchFamily="34" charset="0"/>
              </a:rPr>
              <a:t>Gathering Your Input on </a:t>
            </a:r>
            <a:br>
              <a:rPr lang="en-US" sz="4400" dirty="0">
                <a:latin typeface="Arial Black" panose="020B0A04020102020204" pitchFamily="34" charset="0"/>
              </a:rPr>
            </a:br>
            <a:r>
              <a:rPr lang="en-US" sz="4400" i="1" dirty="0">
                <a:latin typeface="Arial Black" panose="020B0A04020102020204" pitchFamily="34" charset="0"/>
              </a:rPr>
              <a:t>Title of Intervention, Project, or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2 with Clinics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pretend it’s a few years into the future…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year is 20XX</a:t>
            </a:r>
          </a:p>
          <a:p>
            <a:r>
              <a:rPr lang="en-US" sz="2400" dirty="0"/>
              <a:t>Your setting was using </a:t>
            </a:r>
            <a:r>
              <a:rPr lang="en-US" sz="2400" i="1" dirty="0"/>
              <a:t>(EBI/P/T) </a:t>
            </a:r>
            <a:r>
              <a:rPr lang="en-US" sz="2400" dirty="0"/>
              <a:t>throughout the previous year</a:t>
            </a:r>
          </a:p>
          <a:p>
            <a:pPr lvl="1"/>
            <a:r>
              <a:rPr lang="en-US" sz="2200" dirty="0"/>
              <a:t>it was working well during the previous year</a:t>
            </a:r>
          </a:p>
          <a:p>
            <a:pPr lvl="1"/>
            <a:r>
              <a:rPr lang="en-US" sz="2200" dirty="0"/>
              <a:t>something happened - now your setting is no longer using it</a:t>
            </a:r>
          </a:p>
          <a:p>
            <a:r>
              <a:rPr lang="en-US" sz="2400" dirty="0"/>
              <a:t>What happened – </a:t>
            </a:r>
            <a:r>
              <a:rPr lang="en-US" sz="2400" b="1" dirty="0"/>
              <a:t>why would your setting stop using it?</a:t>
            </a:r>
          </a:p>
          <a:p>
            <a:r>
              <a:rPr lang="en-US" sz="2400" dirty="0"/>
              <a:t>On the flip side – why did your clinic keep using </a:t>
            </a:r>
            <a:r>
              <a:rPr lang="en-US" sz="2400" i="1" dirty="0"/>
              <a:t>(EBI/P/T) </a:t>
            </a:r>
            <a:r>
              <a:rPr lang="en-US" sz="2400" dirty="0"/>
              <a:t>throughout the year?  What was going well?</a:t>
            </a:r>
          </a:p>
        </p:txBody>
      </p:sp>
    </p:spTree>
    <p:extLst>
      <p:ext uri="{BB962C8B-B14F-4D97-AF65-F5344CB8AC3E}">
        <p14:creationId xmlns:p14="http://schemas.microsoft.com/office/powerpoint/2010/main" val="2686370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ideas around why it would </a:t>
            </a:r>
            <a:r>
              <a:rPr lang="en-US" b="1" dirty="0"/>
              <a:t>not </a:t>
            </a:r>
            <a:r>
              <a:rPr lang="en-US" dirty="0"/>
              <a:t>continue to be sustained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812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pretend it’s a few years into the future…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year is 20XX</a:t>
            </a:r>
          </a:p>
          <a:p>
            <a:r>
              <a:rPr lang="en-US" sz="2400" dirty="0"/>
              <a:t>Your setting was using </a:t>
            </a:r>
            <a:r>
              <a:rPr lang="en-US" sz="2400" i="1" dirty="0"/>
              <a:t>(EBI/P/T) </a:t>
            </a:r>
            <a:r>
              <a:rPr lang="en-US" sz="2400" dirty="0"/>
              <a:t>throughout the previous year</a:t>
            </a:r>
          </a:p>
          <a:p>
            <a:pPr lvl="1"/>
            <a:r>
              <a:rPr lang="en-US" sz="2200" dirty="0"/>
              <a:t>it was working well during the previous year</a:t>
            </a:r>
          </a:p>
          <a:p>
            <a:pPr lvl="1"/>
            <a:r>
              <a:rPr lang="en-US" sz="2200" dirty="0"/>
              <a:t>something happened - now your setting is no longer using it</a:t>
            </a:r>
          </a:p>
          <a:p>
            <a:r>
              <a:rPr lang="en-US" sz="2400" dirty="0"/>
              <a:t>What happened – why would your setting stop using it?</a:t>
            </a:r>
          </a:p>
          <a:p>
            <a:r>
              <a:rPr lang="en-US" sz="2400" dirty="0"/>
              <a:t>On the flip side – </a:t>
            </a:r>
            <a:r>
              <a:rPr lang="en-US" sz="2400" b="1" dirty="0"/>
              <a:t>why did your clinic keep using </a:t>
            </a:r>
            <a:r>
              <a:rPr lang="en-US" sz="2400" b="1" i="1" dirty="0"/>
              <a:t>(EBI/P/T) </a:t>
            </a:r>
            <a:r>
              <a:rPr lang="en-US" sz="2400" b="1" dirty="0"/>
              <a:t>throughout the year?  What was going well?</a:t>
            </a:r>
          </a:p>
        </p:txBody>
      </p:sp>
    </p:spTree>
    <p:extLst>
      <p:ext uri="{BB962C8B-B14F-4D97-AF65-F5344CB8AC3E}">
        <p14:creationId xmlns:p14="http://schemas.microsoft.com/office/powerpoint/2010/main" val="3603342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ideas around why it would continue to be sustained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869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Brainstorm Factors related to Sustainment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year is 20XX</a:t>
            </a:r>
          </a:p>
          <a:p>
            <a:r>
              <a:rPr lang="en-US" sz="2400" dirty="0"/>
              <a:t>Your setting was using </a:t>
            </a:r>
            <a:r>
              <a:rPr lang="en-US" sz="2400" i="1" dirty="0"/>
              <a:t>(EBI/P/T) </a:t>
            </a:r>
            <a:r>
              <a:rPr lang="en-US" sz="2400" dirty="0"/>
              <a:t>throughout the previous year</a:t>
            </a:r>
          </a:p>
          <a:p>
            <a:pPr lvl="1"/>
            <a:r>
              <a:rPr lang="en-US" sz="2200" dirty="0"/>
              <a:t>it was working well during the previous year</a:t>
            </a:r>
          </a:p>
          <a:p>
            <a:pPr lvl="1"/>
            <a:r>
              <a:rPr lang="en-US" sz="2200" dirty="0"/>
              <a:t>something happened - now your setting is no longer using it</a:t>
            </a:r>
          </a:p>
          <a:p>
            <a:r>
              <a:rPr lang="en-US" sz="2400" dirty="0"/>
              <a:t>What happened – </a:t>
            </a:r>
            <a:r>
              <a:rPr lang="en-US" sz="2400" b="1" dirty="0"/>
              <a:t>why would your setting stop using it?</a:t>
            </a:r>
          </a:p>
          <a:p>
            <a:r>
              <a:rPr lang="en-US" sz="2400" dirty="0"/>
              <a:t>On the flip side – </a:t>
            </a:r>
            <a:r>
              <a:rPr lang="en-US" sz="2400" b="1" dirty="0"/>
              <a:t>why did your clinic keep using </a:t>
            </a:r>
            <a:r>
              <a:rPr lang="en-US" sz="2400" i="1" dirty="0"/>
              <a:t>(EBI/P/T) </a:t>
            </a:r>
            <a:r>
              <a:rPr lang="en-US" sz="2400" b="1" dirty="0"/>
              <a:t>throughout the previous year?  </a:t>
            </a:r>
            <a:r>
              <a:rPr lang="en-US" sz="2400" dirty="0"/>
              <a:t>What was going well?</a:t>
            </a:r>
          </a:p>
        </p:txBody>
      </p:sp>
    </p:spTree>
    <p:extLst>
      <p:ext uri="{BB962C8B-B14F-4D97-AF65-F5344CB8AC3E}">
        <p14:creationId xmlns:p14="http://schemas.microsoft.com/office/powerpoint/2010/main" val="1430329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FE7D10E-6605-42B1-B590-856C7745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0107413"/>
              </p:ext>
            </p:extLst>
          </p:nvPr>
        </p:nvGraphicFramePr>
        <p:xfrm>
          <a:off x="256977" y="365959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6567FA-3276-4734-8B3F-BA2A64C318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3020" y="2483250"/>
            <a:ext cx="7325959" cy="41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68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C6D05-84FD-42E9-85D8-42A09FAAF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Sustainment Outcomes Discussion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F40BA-3E34-4B5B-B6A2-F5A2A3E37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Ideas and questions to consider for sustainment of </a:t>
            </a:r>
            <a:r>
              <a:rPr lang="en-US" i="1" dirty="0"/>
              <a:t>(EBI/P/T) </a:t>
            </a:r>
            <a:r>
              <a:rPr lang="en-US" dirty="0"/>
              <a:t>in your setting</a:t>
            </a:r>
          </a:p>
        </p:txBody>
      </p:sp>
    </p:spTree>
    <p:extLst>
      <p:ext uri="{BB962C8B-B14F-4D97-AF65-F5344CB8AC3E}">
        <p14:creationId xmlns:p14="http://schemas.microsoft.com/office/powerpoint/2010/main" val="2487500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68A84432-3D11-4424-BE28-D534D612B4D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0" y="421640"/>
          <a:ext cx="12192000" cy="643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6283">
                  <a:extLst>
                    <a:ext uri="{9D8B030D-6E8A-4147-A177-3AD203B41FA5}">
                      <a16:colId xmlns:a16="http://schemas.microsoft.com/office/drawing/2014/main" val="729214317"/>
                    </a:ext>
                  </a:extLst>
                </a:gridCol>
                <a:gridCol w="8105717">
                  <a:extLst>
                    <a:ext uri="{9D8B030D-6E8A-4147-A177-3AD203B41FA5}">
                      <a16:colId xmlns:a16="http://schemas.microsoft.com/office/drawing/2014/main" val="25137649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Sustainment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Survey Questions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27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Primary Outcomes</a:t>
                      </a:r>
                    </a:p>
                    <a:p>
                      <a:r>
                        <a:rPr lang="en-US" dirty="0"/>
                        <a:t>1. Practice Sustainment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still being used or done at your site?</a:t>
                      </a:r>
                    </a:p>
                    <a:p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73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Secondary Outcomes</a:t>
                      </a:r>
                    </a:p>
                    <a:p>
                      <a:r>
                        <a:rPr lang="en-US" dirty="0"/>
                        <a:t>2. Practice Institutionalization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considered routine, usual practice? (i.e., practice is nearly always used or done when appropriate by all individuals involved)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82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3. Practice Priority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priority at your site.</a:t>
                      </a:r>
                    </a:p>
                    <a:p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89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4. Practice buy-in/capacity/partnership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support and commitment from facility leadership.</a:t>
                      </a:r>
                    </a:p>
                    <a:p>
                      <a:r>
                        <a:rPr lang="en-US" dirty="0"/>
                        <a:t>This practice has a Champion (leader) at your site.</a:t>
                      </a:r>
                    </a:p>
                    <a:p>
                      <a:r>
                        <a:rPr lang="en-US" dirty="0"/>
                        <a:t>This practice as sufficient staffing.</a:t>
                      </a:r>
                    </a:p>
                    <a:p>
                      <a:r>
                        <a:rPr lang="en-US" dirty="0"/>
                        <a:t>This practice has support and buy-in from key outside community entities.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364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 Practice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This practice has sufficient funding.</a:t>
                      </a:r>
                    </a:p>
                    <a:p>
                      <a:r>
                        <a:rPr lang="en-US" dirty="0"/>
                        <a:t>This practice has sufficient resources (e.g., space, equipment).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(strongly disagree or strongly agree Likert scale)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99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6. Practice Benefit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this practice demonstrating effectiveness at your site?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062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7. Practice Improvements/adaptation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Have there been any changes or adaptations to this practice?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46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8. Practice spread/diffusion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Has this practice spread to other units or places in your site?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(yes/no/partially)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4493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4B532C3-8A50-4866-845A-547374870132}"/>
              </a:ext>
            </a:extLst>
          </p:cNvPr>
          <p:cNvSpPr txBox="1"/>
          <p:nvPr/>
        </p:nvSpPr>
        <p:spPr>
          <a:xfrm>
            <a:off x="-30480" y="52308"/>
            <a:ext cx="710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Survey questions mapped to published sustainment outcomes</a:t>
            </a:r>
          </a:p>
        </p:txBody>
      </p:sp>
    </p:spTree>
    <p:extLst>
      <p:ext uri="{BB962C8B-B14F-4D97-AF65-F5344CB8AC3E}">
        <p14:creationId xmlns:p14="http://schemas.microsoft.com/office/powerpoint/2010/main" val="122532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B532C3-8A50-4866-845A-547374870132}"/>
              </a:ext>
            </a:extLst>
          </p:cNvPr>
          <p:cNvSpPr txBox="1"/>
          <p:nvPr/>
        </p:nvSpPr>
        <p:spPr>
          <a:xfrm>
            <a:off x="3396210" y="71646"/>
            <a:ext cx="7101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u="sng" dirty="0"/>
              <a:t>Sustainability Framework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121B11-771B-4B5A-412A-1B976EB860FE}"/>
              </a:ext>
            </a:extLst>
          </p:cNvPr>
          <p:cNvSpPr txBox="1">
            <a:spLocks/>
          </p:cNvSpPr>
          <p:nvPr/>
        </p:nvSpPr>
        <p:spPr>
          <a:xfrm>
            <a:off x="278432" y="1859669"/>
            <a:ext cx="3224851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 sustain: need to evolve to keep fitting context</a:t>
            </a:r>
          </a:p>
          <a:p>
            <a:r>
              <a:rPr lang="en-US" dirty="0"/>
              <a:t>Specific factors</a:t>
            </a:r>
          </a:p>
          <a:p>
            <a:pPr lvl="1"/>
            <a:r>
              <a:rPr lang="en-US" dirty="0"/>
              <a:t>Practice setting for schools</a:t>
            </a:r>
          </a:p>
          <a:p>
            <a:pPr lvl="2"/>
            <a:r>
              <a:rPr lang="en-US" dirty="0"/>
              <a:t>Business model</a:t>
            </a:r>
          </a:p>
          <a:p>
            <a:pPr lvl="2"/>
            <a:r>
              <a:rPr lang="en-US" dirty="0"/>
              <a:t>Infrastructure</a:t>
            </a:r>
          </a:p>
          <a:p>
            <a:pPr lvl="1"/>
            <a:r>
              <a:rPr lang="en-US" dirty="0"/>
              <a:t>External environment</a:t>
            </a:r>
          </a:p>
          <a:p>
            <a:pPr lvl="2"/>
            <a:r>
              <a:rPr lang="en-US" dirty="0"/>
              <a:t>Policies</a:t>
            </a:r>
          </a:p>
          <a:p>
            <a:pPr lvl="2"/>
            <a:r>
              <a:rPr lang="en-US" dirty="0"/>
              <a:t>Regulations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DF43672-285C-1435-4782-470C997C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1492163"/>
            <a:ext cx="809625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30269A-6770-6C82-C38A-FA41214D37FD}"/>
              </a:ext>
            </a:extLst>
          </p:cNvPr>
          <p:cNvSpPr txBox="1"/>
          <p:nvPr/>
        </p:nvSpPr>
        <p:spPr>
          <a:xfrm>
            <a:off x="6096000" y="924306"/>
            <a:ext cx="572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0070C0"/>
                </a:solidFill>
              </a:rPr>
              <a:t>Dynamic Sustainability Framework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86F4F1-8FCF-400C-888E-4EBF4339B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66692"/>
            <a:ext cx="4777079" cy="71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79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265685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120555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8564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54BF3-AE26-4DC7-AF63-EFDBF88D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0833-D025-44DA-8A21-9E0AAAC2B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Recap discussion and decisions made during workshop 1</a:t>
            </a:r>
          </a:p>
          <a:p>
            <a:r>
              <a:rPr lang="en-US" dirty="0"/>
              <a:t>Outline items to be covered during this workshop</a:t>
            </a:r>
          </a:p>
          <a:p>
            <a:r>
              <a:rPr lang="en-US" dirty="0"/>
              <a:t>Suggestions for discussion</a:t>
            </a:r>
          </a:p>
          <a:p>
            <a:r>
              <a:rPr lang="en-US" dirty="0"/>
              <a:t>Discuss sustainment of the intervention, program, or tool</a:t>
            </a:r>
          </a:p>
          <a:p>
            <a:pPr lvl="1"/>
            <a:r>
              <a:rPr lang="en-US" dirty="0"/>
              <a:t>Use of activity called brainwriting to facilitate the conversation</a:t>
            </a:r>
          </a:p>
          <a:p>
            <a:r>
              <a:rPr lang="en-US" dirty="0"/>
              <a:t>Tentative plans for the upcoming workshop</a:t>
            </a:r>
          </a:p>
          <a:p>
            <a:r>
              <a:rPr lang="en-US" dirty="0"/>
              <a:t>Thank you!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211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Introduce the </a:t>
            </a:r>
            <a:r>
              <a:rPr lang="en-US" i="1" dirty="0"/>
              <a:t>(EBI/P/T)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</a:t>
            </a:r>
            <a:r>
              <a:rPr lang="en-US" i="1" dirty="0"/>
              <a:t>(EBI/P/T) </a:t>
            </a:r>
          </a:p>
          <a:p>
            <a:r>
              <a:rPr lang="en-US" dirty="0"/>
              <a:t>Brief background</a:t>
            </a:r>
          </a:p>
          <a:p>
            <a:pPr lvl="1"/>
            <a:r>
              <a:rPr lang="en-US" dirty="0"/>
              <a:t>Consider explaining its use in other context that has made it evidence based</a:t>
            </a:r>
          </a:p>
          <a:p>
            <a:pPr lvl="1"/>
            <a:r>
              <a:rPr lang="en-US" dirty="0"/>
              <a:t>Need that brought its development</a:t>
            </a:r>
          </a:p>
          <a:p>
            <a:r>
              <a:rPr lang="en-US" dirty="0"/>
              <a:t>What are the values of the </a:t>
            </a:r>
            <a:r>
              <a:rPr lang="en-US" i="1" dirty="0"/>
              <a:t>(EBI/P/T) </a:t>
            </a:r>
          </a:p>
          <a:p>
            <a:pPr lvl="1"/>
            <a:r>
              <a:rPr lang="en-US" dirty="0"/>
              <a:t>Why do we want to do/use this?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565C-8BF9-4885-8FDE-DD1D59B8D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549"/>
            <a:ext cx="10515600" cy="1325563"/>
          </a:xfrm>
        </p:spPr>
        <p:txBody>
          <a:bodyPr/>
          <a:lstStyle/>
          <a:p>
            <a:r>
              <a:rPr lang="en-US" dirty="0"/>
              <a:t>Snap Shot of </a:t>
            </a:r>
            <a:r>
              <a:rPr lang="en-US" i="1" dirty="0"/>
              <a:t>(EBI/P/T)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D6EB0F-9898-43E5-934E-BB70A7BA08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3020" y="1892123"/>
            <a:ext cx="7325959" cy="4120852"/>
          </a:xfrm>
        </p:spPr>
      </p:pic>
    </p:spTree>
    <p:extLst>
      <p:ext uri="{BB962C8B-B14F-4D97-AF65-F5344CB8AC3E}">
        <p14:creationId xmlns:p14="http://schemas.microsoft.com/office/powerpoint/2010/main" val="2065191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spc="-100" dirty="0"/>
              <a:t>Thinking about Sustainment together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1C6B87-51A1-00BA-B6AB-23F537E80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1755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spc="-100" dirty="0"/>
              <a:t>Definition of Sustainment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15614-0081-BA91-FF94-7DB60E7D8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" y="2394234"/>
            <a:ext cx="11815864" cy="21625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0E83AD-D767-5DFB-C4E9-4BEE04A14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051" y="5186275"/>
            <a:ext cx="5582429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43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Sustainment together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4D5E55-073E-4B35-BB5A-33A76C65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would your setting </a:t>
            </a:r>
            <a:r>
              <a:rPr lang="en-US" i="1" dirty="0"/>
              <a:t>keep using the (EBI/P/T)?</a:t>
            </a:r>
          </a:p>
          <a:p>
            <a:r>
              <a:rPr lang="en-US" dirty="0"/>
              <a:t>Why would your setting </a:t>
            </a:r>
            <a:r>
              <a:rPr lang="en-US" i="1" dirty="0"/>
              <a:t>stop</a:t>
            </a:r>
            <a:r>
              <a:rPr lang="en-US" b="1" i="1" dirty="0"/>
              <a:t> </a:t>
            </a:r>
            <a:r>
              <a:rPr lang="en-US" i="1" dirty="0"/>
              <a:t>using the (EBI/P/T)?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70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4902</TotalTime>
  <Words>1541</Words>
  <Application>Microsoft Office PowerPoint</Application>
  <PresentationFormat>Widescreen</PresentationFormat>
  <Paragraphs>175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Wingdings 2</vt:lpstr>
      <vt:lpstr>Office Theme</vt:lpstr>
      <vt:lpstr>Gathering Your Input on  Title of Intervention, Project, or Tool</vt:lpstr>
      <vt:lpstr>Introductions</vt:lpstr>
      <vt:lpstr>Request to Record</vt:lpstr>
      <vt:lpstr>Agenda</vt:lpstr>
      <vt:lpstr>Introduce the (EBI/P/T)</vt:lpstr>
      <vt:lpstr>Snap Shot of (EBI/P/T) </vt:lpstr>
      <vt:lpstr>Thinking about Sustainment together</vt:lpstr>
      <vt:lpstr>Definition of Sustainment </vt:lpstr>
      <vt:lpstr>Thinking about Sustainment together</vt:lpstr>
      <vt:lpstr>Let’s pretend it’s a few years into the future…</vt:lpstr>
      <vt:lpstr>Poll participants on ideas around why it would not continue to be sustained</vt:lpstr>
      <vt:lpstr>Let’s pretend it’s a few years into the future…</vt:lpstr>
      <vt:lpstr>Poll participants on ideas around why it would continue to be sustained</vt:lpstr>
      <vt:lpstr>Brainstorm Factors related to Sustainment</vt:lpstr>
      <vt:lpstr>PowerPoint Presentation</vt:lpstr>
      <vt:lpstr>Sustainment Outcomes Discussion </vt:lpstr>
      <vt:lpstr>PowerPoint Presentation</vt:lpstr>
      <vt:lpstr>PowerPoint Presentation</vt:lpstr>
      <vt:lpstr>Open Discussion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87</cp:revision>
  <dcterms:created xsi:type="dcterms:W3CDTF">2022-09-06T16:30:39Z</dcterms:created>
  <dcterms:modified xsi:type="dcterms:W3CDTF">2025-02-11T20:46:45Z</dcterms:modified>
</cp:coreProperties>
</file>