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64" r:id="rId1"/>
  </p:sldMasterIdLst>
  <p:notesMasterIdLst>
    <p:notesMasterId r:id="rId23"/>
  </p:notesMasterIdLst>
  <p:sldIdLst>
    <p:sldId id="296" r:id="rId2"/>
    <p:sldId id="293" r:id="rId3"/>
    <p:sldId id="294" r:id="rId4"/>
    <p:sldId id="297" r:id="rId5"/>
    <p:sldId id="298" r:id="rId6"/>
    <p:sldId id="299" r:id="rId7"/>
    <p:sldId id="275" r:id="rId8"/>
    <p:sldId id="300" r:id="rId9"/>
    <p:sldId id="301" r:id="rId10"/>
    <p:sldId id="259" r:id="rId11"/>
    <p:sldId id="302" r:id="rId12"/>
    <p:sldId id="279" r:id="rId13"/>
    <p:sldId id="303" r:id="rId14"/>
    <p:sldId id="280" r:id="rId15"/>
    <p:sldId id="304" r:id="rId16"/>
    <p:sldId id="284" r:id="rId17"/>
    <p:sldId id="305" r:id="rId18"/>
    <p:sldId id="276" r:id="rId19"/>
    <p:sldId id="266" r:id="rId20"/>
    <p:sldId id="288" r:id="rId21"/>
    <p:sldId id="273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omes, Rebekah" initials="GR" lastIdx="2" clrIdx="0">
    <p:extLst>
      <p:ext uri="{19B8F6BF-5375-455C-9EA6-DF929625EA0E}">
        <p15:presenceInfo xmlns:p15="http://schemas.microsoft.com/office/powerpoint/2012/main" userId="S-1-5-21-3931225680-1871015619-2963001510-140059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77778" autoAdjust="0"/>
  </p:normalViewPr>
  <p:slideViewPr>
    <p:cSldViewPr snapToGrid="0">
      <p:cViewPr varScale="1">
        <p:scale>
          <a:sx n="76" d="100"/>
          <a:sy n="76" d="100"/>
        </p:scale>
        <p:origin x="102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4-16T14:29:55.112" idx="2">
    <p:pos x="7071" y="1178"/>
    <p:text>Throughout the slide deck, swap out this lanugage with the name of yrou EBI/P/T</p:text>
    <p:extLst>
      <p:ext uri="{C676402C-5697-4E1C-873F-D02D1690AC5C}">
        <p15:threadingInfo xmlns:p15="http://schemas.microsoft.com/office/powerpoint/2012/main" timeZoneBias="36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A16CC2-B6B3-4004-8792-D132FEC859FF}" type="datetimeFigureOut">
              <a:rPr lang="en-US" smtClean="0"/>
              <a:t>4/29/2024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DDEFE5-3826-4F6B-8146-B3683BA9C1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7375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Title slide: </a:t>
            </a:r>
          </a:p>
          <a:p>
            <a:r>
              <a:rPr lang="en-US" dirty="0"/>
              <a:t>Title the workshop for the tool or other item you are covering for the workshop. </a:t>
            </a:r>
          </a:p>
          <a:p>
            <a:r>
              <a:rPr lang="en-US" dirty="0"/>
              <a:t>Include the date </a:t>
            </a:r>
          </a:p>
          <a:p>
            <a:r>
              <a:rPr lang="en-US" dirty="0"/>
              <a:t>Consider including the name of the team leaders, and other main people presenting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8217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Launch poll here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8684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Enter the tallies here or just show the results of the poll to facilitate a further conversation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8464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Launch poll here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9973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Launch poll here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0187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recommend recording the workshop for future reference. Do ask the participants for permission to record regardless of the type of recording method you are using.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0226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recommend recording the workshop for future reference. Do ask the participants for permission to record regardless of the type of recording method you are using.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9141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Give a brief introduction to the intervention, tool, or policy. Briefly mention how it came to be and how it has been validated or is evidence based.</a:t>
            </a:r>
          </a:p>
          <a:p>
            <a:r>
              <a:rPr lang="en-US" dirty="0"/>
              <a:t>Explain the values of the intervention: why do we want to do this?</a:t>
            </a:r>
          </a:p>
          <a:p>
            <a:r>
              <a:rPr lang="en-US" dirty="0"/>
              <a:t>For the next slide, consider showing an example of the intervention, tool, or policy (like a screen shot, or logo, or some other identifying element)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063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Amy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3777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List out the core goals or functions of the intervention, tool, or policy</a:t>
            </a:r>
          </a:p>
          <a:p>
            <a:r>
              <a:rPr lang="en-US" dirty="0"/>
              <a:t>Explain the core forms, or strategies, procedures or steps, to operationalize the intervention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8703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List out the core goals or functions of the intervention, tool, or policy</a:t>
            </a:r>
          </a:p>
          <a:p>
            <a:r>
              <a:rPr lang="en-US" dirty="0"/>
              <a:t>Explain the core forms, or strategies, procedures or steps, to operationalize the intervention</a:t>
            </a:r>
          </a:p>
          <a:p>
            <a:r>
              <a:rPr lang="en-US" dirty="0"/>
              <a:t>Consider a snap shot of your (EBI/P/T) to show the functions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4013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Here ask patients the questions the team has about the (EBI/P/T)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5153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Zoom has a poll function that allows the host to create polls during the meeting.</a:t>
            </a:r>
          </a:p>
          <a:p>
            <a:r>
              <a:rPr lang="en-US" dirty="0"/>
              <a:t>Input the activities ahead of time in the poll functions and have your participants rate the polls. This will facilitate a more in depth discussion.</a:t>
            </a:r>
          </a:p>
          <a:p>
            <a:r>
              <a:rPr lang="en-US" dirty="0"/>
              <a:t>Gauge how much time you have if you can cover polls on the different functions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424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F7523F-1178-4CB6-9344-F6378FF07F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13FABC-872F-402B-9163-48FC571CCD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227A89-FC1A-4076-9CBF-302E18D862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4/29/2024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83D84A-0258-4B79-8594-CA4E3A721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2D3509-18E5-4F22-B429-6E84B7E7E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62787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1D48EA-5D13-4890-9F0A-51DC9662BF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DCD471-923D-4AE0-8FE0-4EDF0FB1F2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D1A62C-8567-4005-95F7-D6B2D2776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4/29/2024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638FD4-4902-4D14-8273-283ED172CA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410FA2-9D09-4DDD-B87A-2B66A17AF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0089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C157942-C733-4362-867D-AFCB15403B1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898F8A-BE68-46EC-9A83-348373EBC3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10AE29-9622-4A24-8C9C-677668692E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4/29/2024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24F81D-5DBD-43D7-AC32-993ABD6BC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D2CC8D-61F3-41B3-AD2C-28900FAFE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251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2749A5-6482-4FC7-A0E1-3941AC6F5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1464DD-1C7B-4326-97CC-573AD04559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19F807-2D2D-4B15-9F24-4CECC8E92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4/29/2024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AAE67D-D4E4-4545-BFF1-60E1E1B486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6227C4-DBD0-4E17-B810-B7F1A2047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96116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6D4468-E72C-4D0B-9C43-573444311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9360C0-AE67-45B1-A9C8-A7F52486D7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CD0BB2-115F-4C0E-81B0-B13B452E4E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4/29/2024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AD4E1C-C76B-4D89-A8C8-444E229048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687EAB-AC36-49CF-BACF-347F6D43F4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736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476D1-9827-4470-8750-6A51F20A6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35B58-582F-4A86-ACE7-8E69FE6A72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813DB4-B35D-4116-8129-12529B00BC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866CAB-7BD8-4613-970F-66DB37386C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4/29/2024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6D4C13-1CFA-459D-ADF4-069BC806F2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1B57EF-F16C-4B90-B42A-50FCA7FD1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3465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7F04C8-7018-4E1B-BED8-8086004E85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10FBC5-3DB8-4DCA-9E03-CCA88FD8D3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614079-A8E9-4571-AA0A-0369C04281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ADC59-373D-4DA1-8551-3D4D7281AF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97F334B-5B20-4A01-8DC8-6B9D000824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578873-21F9-4F00-A98C-4F4741BFA4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4/29/2024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EFB3B8-16A6-4D68-97A6-0C5A25A51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ABF6D1-E4D0-4E3D-B5C3-616C04F7F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368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8B39D0-1380-4011-9DB4-A9B0C3325C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B04BAAA-AEB6-40D8-82D7-2EAEC20D3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4/29/2024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F27719-5332-42F3-941E-19E00F408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7CA74E-CE21-4CAC-8DAE-7153FF155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641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81C8C82-AE06-45C3-975F-17E6134A1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4/29/2024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528384-C0BD-4BFA-8714-10510FAD5F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1A0A2B-E283-4AD1-93F8-B46E3937F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3824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57EB1-2182-47CA-A363-A163F2AC81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1AC50E-6FA3-4A11-A816-EE612819DA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6599E3-45AB-426A-986E-26D9A638D2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0247EF-27B0-43FE-AE3D-DE6E4F7A44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4/29/2024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740282-ACEE-4480-A982-416D6EC5F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7C8FD0-B779-42B8-99CE-D3CE42A73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4285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FED04-4278-4CF8-A72F-02EDCF3E7B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4206301-EB34-4D3D-8572-60993A7F15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04854B-77DE-4B4D-9424-4248A069DA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8FF3B7-0CAD-463A-99CB-252CB4B33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4/29/2024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F2F429-CEB4-474F-8F55-E8D804AC8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7A7794-6FE3-4430-A4E1-571697BEE8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7596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04D1E6C-4EBD-464A-B7F0-4C735B4B6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DD25CB-527F-484C-8B52-EDEFDDF9C7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497471-9D99-4395-BB1C-6A85976360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4/29/2024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C97FDB-ECD8-49BB-82A8-13A2769AE4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F253D5-DC4B-4D28-A030-DF65907EDB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0541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EA07AC-0731-4538-91D1-35CAC63FEA1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latin typeface="Arial Black" panose="020B0A04020102020204" pitchFamily="34" charset="0"/>
              </a:rPr>
              <a:t>Gathering Your Input on </a:t>
            </a:r>
            <a:br>
              <a:rPr lang="en-US" sz="4400" dirty="0">
                <a:latin typeface="Arial Black" panose="020B0A04020102020204" pitchFamily="34" charset="0"/>
              </a:rPr>
            </a:br>
            <a:r>
              <a:rPr lang="en-US" sz="4400" i="1" dirty="0">
                <a:latin typeface="Arial Black" panose="020B0A04020102020204" pitchFamily="34" charset="0"/>
              </a:rPr>
              <a:t>Title of Intervention, Project, or Tool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BD34A5-CEB0-4D1A-94EC-86A22F4FEDB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Workshop 1 with Patient</a:t>
            </a:r>
          </a:p>
          <a:p>
            <a:r>
              <a:rPr lang="en-US" dirty="0"/>
              <a:t>Date</a:t>
            </a:r>
          </a:p>
          <a:p>
            <a:r>
              <a:rPr lang="en-US" dirty="0"/>
              <a:t>Names of Leaders</a:t>
            </a:r>
          </a:p>
        </p:txBody>
      </p:sp>
    </p:spTree>
    <p:extLst>
      <p:ext uri="{BB962C8B-B14F-4D97-AF65-F5344CB8AC3E}">
        <p14:creationId xmlns:p14="http://schemas.microsoft.com/office/powerpoint/2010/main" val="13451289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E128A-4456-4789-BEFD-EE712C2CF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Our questions to you about [EBI/P/T]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320CC4-F237-40CE-A4F8-0FA4D25347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400" dirty="0"/>
              <a:t>How relevant are the </a:t>
            </a:r>
            <a:r>
              <a:rPr lang="en-US" sz="2400" i="1" dirty="0"/>
              <a:t>(EBI/P/T)</a:t>
            </a:r>
            <a:r>
              <a:rPr lang="en-US" sz="2400" dirty="0"/>
              <a:t> goals to you?</a:t>
            </a:r>
          </a:p>
          <a:p>
            <a:pPr marL="0" indent="0">
              <a:buNone/>
            </a:pPr>
            <a:r>
              <a:rPr lang="en-US" sz="2400" dirty="0"/>
              <a:t>	</a:t>
            </a:r>
            <a:r>
              <a:rPr lang="en-US" sz="2400" b="1" i="1" dirty="0"/>
              <a:t>List goals here</a:t>
            </a:r>
            <a:endParaRPr lang="en-US" sz="2400" dirty="0"/>
          </a:p>
          <a:p>
            <a:pPr lvl="0"/>
            <a:r>
              <a:rPr lang="en-US" sz="2400" dirty="0"/>
              <a:t>What are concrete activities that your clinic/providers can offer to encourage your use of this </a:t>
            </a:r>
            <a:r>
              <a:rPr lang="en-US" sz="2400" i="1" dirty="0"/>
              <a:t>(EBI/P/T)</a:t>
            </a:r>
            <a:r>
              <a:rPr lang="en-US" sz="2400" dirty="0"/>
              <a:t> on an ongoing basis?</a:t>
            </a:r>
          </a:p>
          <a:p>
            <a:pPr lvl="0"/>
            <a:r>
              <a:rPr lang="en-US" sz="2400" dirty="0"/>
              <a:t>Think about your usual experience during a provider visit – how could you see this </a:t>
            </a:r>
            <a:r>
              <a:rPr lang="en-US" sz="2400" i="1" dirty="0"/>
              <a:t>(EBI/P/T)</a:t>
            </a:r>
            <a:r>
              <a:rPr lang="en-US" sz="2400" dirty="0"/>
              <a:t> changing that experience?  </a:t>
            </a:r>
          </a:p>
          <a:p>
            <a:pPr lvl="1"/>
            <a:r>
              <a:rPr lang="en-US" sz="2200" dirty="0"/>
              <a:t>What could improve?  What might worsen? </a:t>
            </a:r>
          </a:p>
        </p:txBody>
      </p:sp>
    </p:spTree>
    <p:extLst>
      <p:ext uri="{BB962C8B-B14F-4D97-AF65-F5344CB8AC3E}">
        <p14:creationId xmlns:p14="http://schemas.microsoft.com/office/powerpoint/2010/main" val="23437588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5F904-8F4D-4208-9059-7A1FA418C3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Poll participants on forms just developed </a:t>
            </a:r>
            <a:r>
              <a:rPr lang="en-US" sz="1600" dirty="0"/>
              <a:t>(note to presenter, launch poll here - see notes of this slide for details)</a:t>
            </a:r>
            <a:endParaRPr lang="en-US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D7AF301C-756C-484E-9FB4-90E921C09CC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331" y="1825625"/>
            <a:ext cx="4351338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38120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D36770-DE71-473C-AA46-EC4B281CF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kind of </a:t>
            </a:r>
            <a:r>
              <a:rPr lang="en-US" i="1" dirty="0"/>
              <a:t>[activities] </a:t>
            </a:r>
            <a:r>
              <a:rPr lang="en-US" dirty="0"/>
              <a:t>are needed to make the </a:t>
            </a:r>
            <a:r>
              <a:rPr lang="en-US" i="1" dirty="0"/>
              <a:t>(EBI/P/T) </a:t>
            </a:r>
            <a:r>
              <a:rPr lang="en-US" dirty="0"/>
              <a:t>be helpful for/connected to patients?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76A757-113A-42BA-A5CB-D9F49E1285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2400" dirty="0"/>
          </a:p>
          <a:p>
            <a:r>
              <a:rPr lang="en-US" sz="2400" dirty="0"/>
              <a:t>List options here to be voted 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7599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D36770-DE71-473C-AA46-EC4B281CF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kind of </a:t>
            </a:r>
            <a:r>
              <a:rPr lang="en-US" i="1" dirty="0"/>
              <a:t>[activities] </a:t>
            </a:r>
            <a:r>
              <a:rPr lang="en-US" dirty="0"/>
              <a:t>are needed to make the </a:t>
            </a:r>
            <a:r>
              <a:rPr lang="en-US" i="1" dirty="0"/>
              <a:t>(EBI/P/T) </a:t>
            </a:r>
            <a:r>
              <a:rPr lang="en-US" dirty="0"/>
              <a:t>be helpful for/connected to patients?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76A757-113A-42BA-A5CB-D9F49E1285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2400" dirty="0"/>
          </a:p>
          <a:p>
            <a:r>
              <a:rPr lang="en-US" sz="2400" dirty="0"/>
              <a:t>List options here to be voted on with the vote tallies listed underneath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77986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9E890-C7E6-474E-9F98-8443C7F5AC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would you like the follow up </a:t>
            </a:r>
            <a:r>
              <a:rPr lang="en-US" i="1" dirty="0"/>
              <a:t>[or other function]</a:t>
            </a:r>
            <a:r>
              <a:rPr lang="en-US" dirty="0"/>
              <a:t> to be done for the </a:t>
            </a:r>
            <a:r>
              <a:rPr lang="en-US" i="1" dirty="0"/>
              <a:t>(EBI/P/T)</a:t>
            </a:r>
            <a:r>
              <a:rPr lang="en-US" dirty="0"/>
              <a:t>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7D43F9-2AFD-4E48-B47F-40FE5F1F7A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List options here</a:t>
            </a:r>
          </a:p>
        </p:txBody>
      </p:sp>
    </p:spTree>
    <p:extLst>
      <p:ext uri="{BB962C8B-B14F-4D97-AF65-F5344CB8AC3E}">
        <p14:creationId xmlns:p14="http://schemas.microsoft.com/office/powerpoint/2010/main" val="8931822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9E890-C7E6-474E-9F98-8443C7F5AC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would you like the follow up </a:t>
            </a:r>
            <a:r>
              <a:rPr lang="en-US" i="1" dirty="0"/>
              <a:t>[or other activity]</a:t>
            </a:r>
            <a:r>
              <a:rPr lang="en-US" dirty="0"/>
              <a:t> to be done for the </a:t>
            </a:r>
            <a:r>
              <a:rPr lang="en-US" i="1" dirty="0"/>
              <a:t>(EBI/P/T)</a:t>
            </a:r>
            <a:r>
              <a:rPr lang="en-US" dirty="0"/>
              <a:t>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7D43F9-2AFD-4E48-B47F-40FE5F1F7A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List options here to be voted on with the vote tallies listed underneath</a:t>
            </a:r>
          </a:p>
        </p:txBody>
      </p:sp>
    </p:spTree>
    <p:extLst>
      <p:ext uri="{BB962C8B-B14F-4D97-AF65-F5344CB8AC3E}">
        <p14:creationId xmlns:p14="http://schemas.microsoft.com/office/powerpoint/2010/main" val="5477118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D36770-DE71-473C-AA46-EC4B281CF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 would you want to do the </a:t>
            </a:r>
            <a:r>
              <a:rPr lang="en-US" i="1" dirty="0"/>
              <a:t>[activities] </a:t>
            </a:r>
            <a:r>
              <a:rPr lang="en-US" dirty="0"/>
              <a:t>with you?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76A757-113A-42BA-A5CB-D9F49E1285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sz="2800" dirty="0"/>
              <a:t>List options here</a:t>
            </a:r>
          </a:p>
          <a:p>
            <a:r>
              <a:rPr lang="en-US" sz="2800" dirty="0"/>
              <a:t>Examples</a:t>
            </a:r>
          </a:p>
          <a:p>
            <a:r>
              <a:rPr lang="en-US" sz="2800" dirty="0"/>
              <a:t>Doctors/primary care provider</a:t>
            </a:r>
          </a:p>
          <a:p>
            <a:r>
              <a:rPr lang="en-US" sz="2800" dirty="0"/>
              <a:t>Clinic nurse/care manager </a:t>
            </a:r>
          </a:p>
          <a:p>
            <a:r>
              <a:rPr lang="en-US" sz="2800" dirty="0"/>
              <a:t>Clinic mental health staff </a:t>
            </a:r>
          </a:p>
          <a:p>
            <a:r>
              <a:rPr lang="en-US" sz="2800" dirty="0"/>
              <a:t>Social Worker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3855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D36770-DE71-473C-AA46-EC4B281CF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 would you want to do the </a:t>
            </a:r>
            <a:r>
              <a:rPr lang="en-US" i="1" dirty="0"/>
              <a:t>[activities] </a:t>
            </a:r>
            <a:r>
              <a:rPr lang="en-US" dirty="0"/>
              <a:t>with you?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76A757-113A-42BA-A5CB-D9F49E1285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List options here to be voted on with the vote tallies listed underneath</a:t>
            </a:r>
          </a:p>
          <a:p>
            <a:r>
              <a:rPr lang="en-US" sz="2800" dirty="0"/>
              <a:t>Examples</a:t>
            </a:r>
          </a:p>
          <a:p>
            <a:r>
              <a:rPr lang="en-US" sz="2800" dirty="0"/>
              <a:t>Doctors/primary care provider</a:t>
            </a:r>
          </a:p>
          <a:p>
            <a:r>
              <a:rPr lang="en-US" sz="2800" dirty="0"/>
              <a:t>Clinic nurse/care manager </a:t>
            </a:r>
          </a:p>
          <a:p>
            <a:r>
              <a:rPr lang="en-US" sz="2800" dirty="0"/>
              <a:t>Clinic mental health staff </a:t>
            </a:r>
          </a:p>
          <a:p>
            <a:r>
              <a:rPr lang="en-US" sz="2800" dirty="0"/>
              <a:t>Social Worker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43647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63338BC-2B95-4591-9076-611D7FF929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Additional suggestions on ways to maximize your experience as a patient with the </a:t>
            </a:r>
            <a:r>
              <a:rPr lang="en-US" i="1" dirty="0"/>
              <a:t>(EBI/P/T)</a:t>
            </a:r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4AF85649-2B33-4E18-86FE-0B8D10E3BF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	</a:t>
            </a:r>
          </a:p>
          <a:p>
            <a:pPr marL="50292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18508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C593BF49-3324-44DF-8FCA-B9B6F8195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Discussion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00EB4CF5-7370-40FC-B1C0-79C91082BA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Questions, comments, concerns</a:t>
            </a:r>
          </a:p>
        </p:txBody>
      </p:sp>
    </p:spTree>
    <p:extLst>
      <p:ext uri="{BB962C8B-B14F-4D97-AF65-F5344CB8AC3E}">
        <p14:creationId xmlns:p14="http://schemas.microsoft.com/office/powerpoint/2010/main" val="15686546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94DC0-F61F-46CF-9CBE-C86921E58715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/>
              <a:t>Introductions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93864F-4844-449F-A57E-C9B87017E1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List your research team:</a:t>
            </a:r>
          </a:p>
          <a:p>
            <a:r>
              <a:rPr lang="en-US" dirty="0"/>
              <a:t>List your clinics represented today: </a:t>
            </a:r>
          </a:p>
          <a:p>
            <a:r>
              <a:rPr lang="en-US" dirty="0"/>
              <a:t>Icebreaker:</a:t>
            </a:r>
          </a:p>
          <a:p>
            <a:pPr lvl="1"/>
            <a:r>
              <a:rPr lang="en-US" dirty="0"/>
              <a:t>Please use the chat to tell us your name and </a:t>
            </a:r>
            <a:r>
              <a:rPr lang="en-US" dirty="0">
                <a:solidFill>
                  <a:srgbClr val="FF0000"/>
                </a:solidFill>
              </a:rPr>
              <a:t>[a fun fact about your name or a nickname ---  its meaning or why you are named that -- or something else fun to share about your name]</a:t>
            </a:r>
          </a:p>
        </p:txBody>
      </p:sp>
    </p:spTree>
    <p:extLst>
      <p:ext uri="{BB962C8B-B14F-4D97-AF65-F5344CB8AC3E}">
        <p14:creationId xmlns:p14="http://schemas.microsoft.com/office/powerpoint/2010/main" val="8134552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C593BF49-3324-44DF-8FCA-B9B6F8195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Invitation to provide more feedback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00EB4CF5-7370-40FC-B1C0-79C91082BA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Interested in talking more with us?</a:t>
            </a:r>
          </a:p>
          <a:p>
            <a:r>
              <a:rPr lang="en-US" dirty="0"/>
              <a:t>You will be e-mailed with an option to participate in up to 3 </a:t>
            </a:r>
            <a:r>
              <a:rPr lang="en-US" i="1" dirty="0"/>
              <a:t>(EBI/P/T)</a:t>
            </a:r>
            <a:r>
              <a:rPr lang="en-US" dirty="0"/>
              <a:t> workshops with us in next 2-3 months – stipend provided </a:t>
            </a:r>
          </a:p>
          <a:p>
            <a:r>
              <a:rPr lang="en-US" dirty="0"/>
              <a:t>You may also send a private note in the chat to the research assistant with your e-mail if you want her to reach out to you directly</a:t>
            </a:r>
          </a:p>
        </p:txBody>
      </p:sp>
    </p:spTree>
    <p:extLst>
      <p:ext uri="{BB962C8B-B14F-4D97-AF65-F5344CB8AC3E}">
        <p14:creationId xmlns:p14="http://schemas.microsoft.com/office/powerpoint/2010/main" val="21932562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806FF-EEA6-4DCA-A66C-3C72217926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 for your participation!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A88104-A5A2-4756-8C74-C73150DAEB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763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C7B12-78ED-48AE-ADDF-D9E63C20C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Request to Record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1E3A49-47BA-4445-8A48-6DF8656855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would like to record our conversation today using the Zoom recording feature</a:t>
            </a:r>
          </a:p>
          <a:p>
            <a:r>
              <a:rPr lang="en-US" dirty="0"/>
              <a:t>All efforts will be made to ensure your privacy and confidentiality</a:t>
            </a:r>
          </a:p>
          <a:p>
            <a:pPr lvl="1"/>
            <a:r>
              <a:rPr lang="en-US" dirty="0"/>
              <a:t>Say where the recordings will be stored</a:t>
            </a:r>
          </a:p>
          <a:p>
            <a:r>
              <a:rPr lang="en-US" dirty="0"/>
              <a:t>This research project has been reviewed by a research ethics board</a:t>
            </a:r>
          </a:p>
        </p:txBody>
      </p:sp>
    </p:spTree>
    <p:extLst>
      <p:ext uri="{BB962C8B-B14F-4D97-AF65-F5344CB8AC3E}">
        <p14:creationId xmlns:p14="http://schemas.microsoft.com/office/powerpoint/2010/main" val="24135329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854BF3-AE26-4DC7-AF63-EFDBF88DBE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AF0833-D025-44DA-8A21-9E0AAAC2B6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Demo, or introduction to [</a:t>
            </a:r>
            <a:r>
              <a:rPr lang="en-US" b="1" i="1" dirty="0"/>
              <a:t>evidence-based intervention, program, tool (EBI/P/T</a:t>
            </a:r>
            <a:r>
              <a:rPr lang="en-US" i="1" dirty="0"/>
              <a:t>)</a:t>
            </a:r>
            <a:r>
              <a:rPr lang="en-US" dirty="0"/>
              <a:t>]</a:t>
            </a:r>
          </a:p>
          <a:p>
            <a:r>
              <a:rPr lang="en-US" dirty="0"/>
              <a:t>Description of core goals of the </a:t>
            </a:r>
            <a:r>
              <a:rPr lang="en-US" i="1" dirty="0"/>
              <a:t>(EBI/P/T)</a:t>
            </a:r>
          </a:p>
          <a:p>
            <a:r>
              <a:rPr lang="en-US" dirty="0"/>
              <a:t>Invite patients to answer questions you have about the </a:t>
            </a:r>
            <a:r>
              <a:rPr lang="en-US" i="1" dirty="0"/>
              <a:t>(EBI/P/T)</a:t>
            </a:r>
            <a:r>
              <a:rPr lang="en-US" dirty="0"/>
              <a:t> and how it impacts patients</a:t>
            </a:r>
          </a:p>
          <a:p>
            <a:r>
              <a:rPr lang="en-US" dirty="0"/>
              <a:t>Learn patients’ suggestions on how to increase patient experience with the </a:t>
            </a:r>
            <a:r>
              <a:rPr lang="en-US" i="1" dirty="0"/>
              <a:t>(EBI/P/T) </a:t>
            </a:r>
          </a:p>
          <a:p>
            <a:r>
              <a:rPr lang="en-US" dirty="0"/>
              <a:t>Invitation/opportunity for patients to join for additional workshops</a:t>
            </a:r>
          </a:p>
          <a:p>
            <a:r>
              <a:rPr lang="en-US" dirty="0"/>
              <a:t>Thank you!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02115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083A58DB-0448-46E3-8ABD-70777ED236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754710" cy="1325563"/>
          </a:xfrm>
        </p:spPr>
        <p:txBody>
          <a:bodyPr/>
          <a:lstStyle/>
          <a:p>
            <a:r>
              <a:rPr lang="en-US" dirty="0"/>
              <a:t>Introduce the [</a:t>
            </a:r>
            <a:r>
              <a:rPr lang="en-US" i="1" dirty="0"/>
              <a:t>EBI/P/T</a:t>
            </a:r>
            <a:r>
              <a:rPr lang="en-US" dirty="0"/>
              <a:t>]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C8CFCD4-6483-478B-9108-18C003D8F7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is the [</a:t>
            </a:r>
            <a:r>
              <a:rPr lang="en-US" i="1" dirty="0"/>
              <a:t>EBI/P/T</a:t>
            </a:r>
            <a:r>
              <a:rPr lang="en-US" dirty="0"/>
              <a:t>] </a:t>
            </a:r>
          </a:p>
          <a:p>
            <a:r>
              <a:rPr lang="en-US" dirty="0"/>
              <a:t>Brief background</a:t>
            </a:r>
          </a:p>
          <a:p>
            <a:pPr lvl="1"/>
            <a:r>
              <a:rPr lang="en-US" dirty="0"/>
              <a:t>Consider explaining its use in other context that has made it evidence based</a:t>
            </a:r>
          </a:p>
          <a:p>
            <a:pPr lvl="1"/>
            <a:r>
              <a:rPr lang="en-US" dirty="0"/>
              <a:t>Need that brought its development</a:t>
            </a:r>
          </a:p>
          <a:p>
            <a:r>
              <a:rPr lang="en-US" dirty="0"/>
              <a:t>What are the values of the [</a:t>
            </a:r>
            <a:r>
              <a:rPr lang="en-US" i="1" dirty="0"/>
              <a:t>EBI/P/T</a:t>
            </a:r>
            <a:r>
              <a:rPr lang="en-US" dirty="0"/>
              <a:t>] </a:t>
            </a:r>
          </a:p>
          <a:p>
            <a:pPr lvl="1"/>
            <a:r>
              <a:rPr lang="en-US" dirty="0"/>
              <a:t>Why do we want to do/use this?</a:t>
            </a:r>
          </a:p>
        </p:txBody>
      </p:sp>
    </p:spTree>
    <p:extLst>
      <p:ext uri="{BB962C8B-B14F-4D97-AF65-F5344CB8AC3E}">
        <p14:creationId xmlns:p14="http://schemas.microsoft.com/office/powerpoint/2010/main" val="4397255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B4565C-8BF9-4885-8FDE-DD1D59B8D7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Snap Shot of [</a:t>
            </a:r>
            <a:r>
              <a:rPr lang="en-US" i="1" dirty="0"/>
              <a:t>EBI/P/T</a:t>
            </a:r>
            <a:r>
              <a:rPr lang="en-US" dirty="0"/>
              <a:t>]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8D6EB0F-9898-43E5-934E-BB70A7BA08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33020" y="1892123"/>
            <a:ext cx="7325959" cy="4120852"/>
          </a:xfrm>
        </p:spPr>
      </p:pic>
    </p:spTree>
    <p:extLst>
      <p:ext uri="{BB962C8B-B14F-4D97-AF65-F5344CB8AC3E}">
        <p14:creationId xmlns:p14="http://schemas.microsoft.com/office/powerpoint/2010/main" val="20651917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E0BB4-49EC-4F1F-B27B-B4F05A144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 Reactions to this demo?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64316D-D3D0-42F2-9AFD-396E11B4BA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What do you see as the value or benefits for this </a:t>
            </a:r>
            <a:r>
              <a:rPr lang="en-US" sz="2400" i="1" dirty="0"/>
              <a:t>(EBI/P/T)</a:t>
            </a:r>
            <a:r>
              <a:rPr lang="en-US" sz="2400" dirty="0"/>
              <a:t>?</a:t>
            </a:r>
          </a:p>
          <a:p>
            <a:r>
              <a:rPr lang="en-US" sz="2400" dirty="0"/>
              <a:t>Are there any irritations (headaches or pain points) in your clinic that the </a:t>
            </a:r>
            <a:r>
              <a:rPr lang="en-US" sz="2400" i="1" dirty="0"/>
              <a:t>(EBI/P/T) </a:t>
            </a:r>
            <a:r>
              <a:rPr lang="en-US" sz="2400" dirty="0"/>
              <a:t>helps with for you as a patient?  </a:t>
            </a:r>
          </a:p>
          <a:p>
            <a:r>
              <a:rPr lang="en-US" sz="2400" dirty="0"/>
              <a:t>Do you see any issues or problems with your clinician using </a:t>
            </a:r>
            <a:r>
              <a:rPr lang="en-US" sz="2400" i="1" dirty="0"/>
              <a:t>(EBI/P/T) </a:t>
            </a:r>
            <a:r>
              <a:rPr lang="en-US" sz="2400" dirty="0"/>
              <a:t>in the clinic?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99F17E-1038-4E72-A0F4-97F7443DBD2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  <a:p>
            <a:r>
              <a:rPr lang="en-US" sz="1800" i="1" dirty="0"/>
              <a:t>Why do we need this program?</a:t>
            </a:r>
          </a:p>
        </p:txBody>
      </p:sp>
    </p:spTree>
    <p:extLst>
      <p:ext uri="{BB962C8B-B14F-4D97-AF65-F5344CB8AC3E}">
        <p14:creationId xmlns:p14="http://schemas.microsoft.com/office/powerpoint/2010/main" val="14080895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D472CC-442E-44AB-925F-0DD17C8423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Core Goals [</a:t>
            </a:r>
            <a:r>
              <a:rPr lang="en-US" i="1" dirty="0"/>
              <a:t>EBI/P/T]</a:t>
            </a:r>
            <a:endParaRPr lang="en-US" dirty="0"/>
          </a:p>
        </p:txBody>
      </p:sp>
      <p:sp>
        <p:nvSpPr>
          <p:cNvPr id="21" name="Content Placeholder 20">
            <a:extLst>
              <a:ext uri="{FF2B5EF4-FFF2-40B4-BE49-F238E27FC236}">
                <a16:creationId xmlns:a16="http://schemas.microsoft.com/office/drawing/2014/main" id="{48013DA6-559D-4516-A651-3B346D5AA6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200" dirty="0"/>
              <a:t>Core Goals or Functions are:</a:t>
            </a:r>
          </a:p>
          <a:p>
            <a:pPr lvl="1"/>
            <a:r>
              <a:rPr lang="en-US" sz="1800" dirty="0"/>
              <a:t>Core Goal 1</a:t>
            </a:r>
          </a:p>
          <a:p>
            <a:pPr lvl="1"/>
            <a:r>
              <a:rPr lang="en-US" sz="1800" dirty="0"/>
              <a:t>Core Goal 2</a:t>
            </a:r>
          </a:p>
          <a:p>
            <a:pPr lvl="1"/>
            <a:r>
              <a:rPr lang="en-US" sz="1800" dirty="0"/>
              <a:t>Core Goal 3</a:t>
            </a:r>
          </a:p>
          <a:p>
            <a:r>
              <a:rPr lang="en-US" sz="2200" dirty="0"/>
              <a:t>Explain the core forms of the intervention to meet these goals or functions</a:t>
            </a:r>
          </a:p>
          <a:p>
            <a:pPr lvl="1"/>
            <a:r>
              <a:rPr lang="en-US" sz="1800" dirty="0"/>
              <a:t>Forms are specific ways (e.g., steps, procedures, strategies) to operationalize the intervention, tool, or policy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12188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D472CC-442E-44AB-925F-0DD17C8423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Core Functions [</a:t>
            </a:r>
            <a:r>
              <a:rPr lang="en-US" i="1" dirty="0"/>
              <a:t>EBI/P/T]</a:t>
            </a:r>
            <a:endParaRPr lang="en-US" dirty="0"/>
          </a:p>
        </p:txBody>
      </p:sp>
      <p:sp>
        <p:nvSpPr>
          <p:cNvPr id="21" name="Content Placeholder 20">
            <a:extLst>
              <a:ext uri="{FF2B5EF4-FFF2-40B4-BE49-F238E27FC236}">
                <a16:creationId xmlns:a16="http://schemas.microsoft.com/office/drawing/2014/main" id="{48013DA6-559D-4516-A651-3B346D5AA6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200" dirty="0"/>
              <a:t>Core Functions are:</a:t>
            </a:r>
          </a:p>
          <a:p>
            <a:pPr lvl="1"/>
            <a:r>
              <a:rPr lang="en-US" sz="1800" dirty="0"/>
              <a:t>Core Function 1</a:t>
            </a:r>
          </a:p>
          <a:p>
            <a:pPr lvl="1"/>
            <a:r>
              <a:rPr lang="en-US" sz="1800" dirty="0"/>
              <a:t>Core Function 2</a:t>
            </a:r>
          </a:p>
          <a:p>
            <a:pPr lvl="1"/>
            <a:r>
              <a:rPr lang="en-US" sz="1800" dirty="0"/>
              <a:t>Core Function 3</a:t>
            </a:r>
          </a:p>
          <a:p>
            <a:r>
              <a:rPr lang="en-US" sz="2200" dirty="0"/>
              <a:t>Explain the core forms of the intervention to meet these functions</a:t>
            </a:r>
          </a:p>
          <a:p>
            <a:pPr lvl="1"/>
            <a:r>
              <a:rPr lang="en-US" sz="1800" dirty="0"/>
              <a:t>Forms are specific ways (e.g., steps, procedures, strategies) to operationalize the intervention, tool, or policy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12748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3086</TotalTime>
  <Words>1276</Words>
  <Application>Microsoft Office PowerPoint</Application>
  <PresentationFormat>Widescreen</PresentationFormat>
  <Paragraphs>127</Paragraphs>
  <Slides>21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Arial Black</vt:lpstr>
      <vt:lpstr>Calibri</vt:lpstr>
      <vt:lpstr>Calibri Light</vt:lpstr>
      <vt:lpstr>Office Theme</vt:lpstr>
      <vt:lpstr>Gathering Your Input on  Title of Intervention, Project, or Tool</vt:lpstr>
      <vt:lpstr>Introductions</vt:lpstr>
      <vt:lpstr>Request to Record</vt:lpstr>
      <vt:lpstr>Agenda</vt:lpstr>
      <vt:lpstr>Introduce the [EBI/P/T]</vt:lpstr>
      <vt:lpstr>Snap Shot of [EBI/P/T]</vt:lpstr>
      <vt:lpstr>Questions? Reactions to this demo?</vt:lpstr>
      <vt:lpstr>Core Goals [EBI/P/T]</vt:lpstr>
      <vt:lpstr>Core Functions [EBI/P/T]</vt:lpstr>
      <vt:lpstr>Our questions to you about [EBI/P/T]</vt:lpstr>
      <vt:lpstr>Poll participants on forms just developed (note to presenter, launch poll here - see notes of this slide for details)</vt:lpstr>
      <vt:lpstr>What kind of [activities] are needed to make the (EBI/P/T) be helpful for/connected to patients? </vt:lpstr>
      <vt:lpstr>What kind of [activities] are needed to make the (EBI/P/T) be helpful for/connected to patients? </vt:lpstr>
      <vt:lpstr>How would you like the follow up [or other function] to be done for the (EBI/P/T)?</vt:lpstr>
      <vt:lpstr>How would you like the follow up [or other activity] to be done for the (EBI/P/T)?</vt:lpstr>
      <vt:lpstr>Who would you want to do the [activities] with you? </vt:lpstr>
      <vt:lpstr>Who would you want to do the [activities] with you? </vt:lpstr>
      <vt:lpstr>Additional suggestions on ways to maximize your experience as a patient with the (EBI/P/T)</vt:lpstr>
      <vt:lpstr>Open Discussion</vt:lpstr>
      <vt:lpstr>Invitation to provide more feedback</vt:lpstr>
      <vt:lpstr>Thank you for your participation!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Own Health Report Workshop</dc:title>
  <dc:creator>Gomes, Rebekah</dc:creator>
  <cp:lastModifiedBy>Gomes, Rebekah</cp:lastModifiedBy>
  <cp:revision>63</cp:revision>
  <dcterms:created xsi:type="dcterms:W3CDTF">2022-09-06T16:30:39Z</dcterms:created>
  <dcterms:modified xsi:type="dcterms:W3CDTF">2024-04-30T00:02:58Z</dcterms:modified>
</cp:coreProperties>
</file>