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comment1.xml" ContentType="application/vnd.openxmlformats-officedocument.presentationml.comment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64" r:id="rId1"/>
  </p:sldMasterIdLst>
  <p:notesMasterIdLst>
    <p:notesMasterId r:id="rId31"/>
  </p:notesMasterIdLst>
  <p:sldIdLst>
    <p:sldId id="296" r:id="rId2"/>
    <p:sldId id="293" r:id="rId3"/>
    <p:sldId id="294" r:id="rId4"/>
    <p:sldId id="297" r:id="rId5"/>
    <p:sldId id="298" r:id="rId6"/>
    <p:sldId id="299" r:id="rId7"/>
    <p:sldId id="275" r:id="rId8"/>
    <p:sldId id="300" r:id="rId9"/>
    <p:sldId id="301" r:id="rId10"/>
    <p:sldId id="259" r:id="rId11"/>
    <p:sldId id="306" r:id="rId12"/>
    <p:sldId id="307" r:id="rId13"/>
    <p:sldId id="308" r:id="rId14"/>
    <p:sldId id="309" r:id="rId15"/>
    <p:sldId id="310" r:id="rId16"/>
    <p:sldId id="327" r:id="rId17"/>
    <p:sldId id="328" r:id="rId18"/>
    <p:sldId id="326" r:id="rId19"/>
    <p:sldId id="343" r:id="rId20"/>
    <p:sldId id="342" r:id="rId21"/>
    <p:sldId id="337" r:id="rId22"/>
    <p:sldId id="338" r:id="rId23"/>
    <p:sldId id="331" r:id="rId24"/>
    <p:sldId id="333" r:id="rId25"/>
    <p:sldId id="332" r:id="rId26"/>
    <p:sldId id="344" r:id="rId27"/>
    <p:sldId id="339" r:id="rId28"/>
    <p:sldId id="340" r:id="rId29"/>
    <p:sldId id="341"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omes, Rebekah" initials="GR" lastIdx="2" clrIdx="0">
    <p:extLst>
      <p:ext uri="{19B8F6BF-5375-455C-9EA6-DF929625EA0E}">
        <p15:presenceInfo xmlns:p15="http://schemas.microsoft.com/office/powerpoint/2012/main" userId="S-1-5-21-3931225680-1871015619-2963001510-140059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00" autoAdjust="0"/>
    <p:restoredTop sz="77778" autoAdjust="0"/>
  </p:normalViewPr>
  <p:slideViewPr>
    <p:cSldViewPr snapToGrid="0">
      <p:cViewPr varScale="1">
        <p:scale>
          <a:sx n="103" d="100"/>
          <a:sy n="103" d="100"/>
        </p:scale>
        <p:origin x="138" y="6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4-04-16T14:29:55.112" idx="2">
    <p:pos x="7071" y="1178"/>
    <p:text>Throughout the slide deck, swap out this lanugage with the name of yrou EBI/P/T</p:text>
    <p:extLst>
      <p:ext uri="{C676402C-5697-4E1C-873F-D02D1690AC5C}">
        <p15:threadingInfo xmlns:p15="http://schemas.microsoft.com/office/powerpoint/2012/main" timeZoneBias="360"/>
      </p:ext>
    </p:extLs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4B3CE66-34A8-4858-A7AC-E071A085D61D}" type="doc">
      <dgm:prSet loTypeId="urn:microsoft.com/office/officeart/2005/8/layout/process3" loCatId="process" qsTypeId="urn:microsoft.com/office/officeart/2005/8/quickstyle/simple1" qsCatId="simple" csTypeId="urn:microsoft.com/office/officeart/2005/8/colors/accent1_2" csCatId="accent1" phldr="1"/>
      <dgm:spPr/>
      <dgm:t>
        <a:bodyPr/>
        <a:lstStyle/>
        <a:p>
          <a:endParaRPr lang="en-US"/>
        </a:p>
      </dgm:t>
    </dgm:pt>
    <dgm:pt modelId="{FE7496C5-9251-4795-BDDC-DE5453B6F105}">
      <dgm:prSet phldrT="[Text]" custT="1"/>
      <dgm:spPr/>
      <dgm:t>
        <a:bodyPr/>
        <a:lstStyle/>
        <a:p>
          <a:r>
            <a:rPr lang="en-US" sz="1200" b="1" dirty="0"/>
            <a:t>Waiting Room</a:t>
          </a:r>
        </a:p>
        <a:p>
          <a:r>
            <a:rPr lang="en-US" sz="1200" dirty="0"/>
            <a:t>Patient Check In</a:t>
          </a:r>
        </a:p>
      </dgm:t>
    </dgm:pt>
    <dgm:pt modelId="{CDDA9EDE-C297-4281-B36F-4928A5894B9F}" type="parTrans" cxnId="{DBFE7D52-767C-4E9A-B008-1E8FFB3B3059}">
      <dgm:prSet/>
      <dgm:spPr/>
      <dgm:t>
        <a:bodyPr/>
        <a:lstStyle/>
        <a:p>
          <a:endParaRPr lang="en-US"/>
        </a:p>
      </dgm:t>
    </dgm:pt>
    <dgm:pt modelId="{A194FD92-1DD5-4E90-A0A1-633CE5756D68}" type="sibTrans" cxnId="{DBFE7D52-767C-4E9A-B008-1E8FFB3B3059}">
      <dgm:prSet/>
      <dgm:spPr/>
      <dgm:t>
        <a:bodyPr/>
        <a:lstStyle/>
        <a:p>
          <a:endParaRPr lang="en-US"/>
        </a:p>
      </dgm:t>
    </dgm:pt>
    <dgm:pt modelId="{6643DE95-20AA-46E7-91D8-7ADE989BF742}">
      <dgm:prSet phldrT="[Text]" custT="1"/>
      <dgm:spPr/>
      <dgm:t>
        <a:bodyPr/>
        <a:lstStyle/>
        <a:p>
          <a:r>
            <a:rPr lang="en-US" sz="1200" dirty="0"/>
            <a:t>Front Desk Staff</a:t>
          </a:r>
        </a:p>
      </dgm:t>
    </dgm:pt>
    <dgm:pt modelId="{F5011BCC-47AF-492C-AA17-C5FADCAF0F01}" type="parTrans" cxnId="{F40D3E4D-CA9B-4873-84C8-714347928D75}">
      <dgm:prSet/>
      <dgm:spPr/>
      <dgm:t>
        <a:bodyPr/>
        <a:lstStyle/>
        <a:p>
          <a:endParaRPr lang="en-US"/>
        </a:p>
      </dgm:t>
    </dgm:pt>
    <dgm:pt modelId="{466CCD1B-2A06-48A0-A459-D26C59B3B9E6}" type="sibTrans" cxnId="{F40D3E4D-CA9B-4873-84C8-714347928D75}">
      <dgm:prSet/>
      <dgm:spPr/>
      <dgm:t>
        <a:bodyPr/>
        <a:lstStyle/>
        <a:p>
          <a:endParaRPr lang="en-US"/>
        </a:p>
      </dgm:t>
    </dgm:pt>
    <dgm:pt modelId="{0F69C40C-268A-467A-8CF5-AA28B15DA996}">
      <dgm:prSet phldrT="[Text]" custT="1"/>
      <dgm:spPr/>
      <dgm:t>
        <a:bodyPr/>
        <a:lstStyle/>
        <a:p>
          <a:r>
            <a:rPr lang="en-US" sz="1200" b="1" dirty="0"/>
            <a:t>Examination</a:t>
          </a:r>
          <a:r>
            <a:rPr lang="en-US" sz="1000" b="1" dirty="0"/>
            <a:t> </a:t>
          </a:r>
          <a:r>
            <a:rPr lang="en-US" sz="1200" b="1" dirty="0"/>
            <a:t>Room</a:t>
          </a:r>
        </a:p>
        <a:p>
          <a:r>
            <a:rPr lang="en-US" sz="1200" dirty="0"/>
            <a:t>Patient Roomed</a:t>
          </a:r>
        </a:p>
      </dgm:t>
    </dgm:pt>
    <dgm:pt modelId="{C8C7CD75-6D43-4F1E-B1F5-CDD4C20F074F}" type="parTrans" cxnId="{00EA5E35-18CB-4B18-A109-3A25C8435E6E}">
      <dgm:prSet/>
      <dgm:spPr/>
      <dgm:t>
        <a:bodyPr/>
        <a:lstStyle/>
        <a:p>
          <a:endParaRPr lang="en-US"/>
        </a:p>
      </dgm:t>
    </dgm:pt>
    <dgm:pt modelId="{0862C822-2DF0-4164-80AA-FCB70B54EF10}" type="sibTrans" cxnId="{00EA5E35-18CB-4B18-A109-3A25C8435E6E}">
      <dgm:prSet/>
      <dgm:spPr/>
      <dgm:t>
        <a:bodyPr/>
        <a:lstStyle/>
        <a:p>
          <a:endParaRPr lang="en-US"/>
        </a:p>
      </dgm:t>
    </dgm:pt>
    <dgm:pt modelId="{1E90840A-34DA-4DE9-B6FC-40A7E63EF1F9}">
      <dgm:prSet phldrT="[Text]" custT="1"/>
      <dgm:spPr/>
      <dgm:t>
        <a:bodyPr/>
        <a:lstStyle/>
        <a:p>
          <a:r>
            <a:rPr lang="en-US" sz="1200" dirty="0"/>
            <a:t>MA </a:t>
          </a:r>
        </a:p>
      </dgm:t>
    </dgm:pt>
    <dgm:pt modelId="{3B080BF6-0735-4F90-94DE-C9A95190351F}" type="parTrans" cxnId="{8C5E2C8E-224E-4A99-86E0-0E2B3E0694B2}">
      <dgm:prSet/>
      <dgm:spPr/>
      <dgm:t>
        <a:bodyPr/>
        <a:lstStyle/>
        <a:p>
          <a:endParaRPr lang="en-US"/>
        </a:p>
      </dgm:t>
    </dgm:pt>
    <dgm:pt modelId="{231FAA12-ECF4-4FDA-A920-562BBCFC33B0}" type="sibTrans" cxnId="{8C5E2C8E-224E-4A99-86E0-0E2B3E0694B2}">
      <dgm:prSet/>
      <dgm:spPr/>
      <dgm:t>
        <a:bodyPr/>
        <a:lstStyle/>
        <a:p>
          <a:endParaRPr lang="en-US"/>
        </a:p>
      </dgm:t>
    </dgm:pt>
    <dgm:pt modelId="{0EB9C4C3-998D-4963-8F89-153B64C355A9}">
      <dgm:prSet phldrT="[Text]" custT="1"/>
      <dgm:spPr/>
      <dgm:t>
        <a:bodyPr/>
        <a:lstStyle/>
        <a:p>
          <a:r>
            <a:rPr lang="en-US" sz="1200" b="1" dirty="0"/>
            <a:t>Examination Room</a:t>
          </a:r>
        </a:p>
        <a:p>
          <a:r>
            <a:rPr lang="en-US" sz="1200" dirty="0"/>
            <a:t>Clinical Appointment</a:t>
          </a:r>
        </a:p>
      </dgm:t>
    </dgm:pt>
    <dgm:pt modelId="{CBE30CB4-C1A0-43A5-B220-1C7D06B49721}" type="parTrans" cxnId="{4B5C0830-C7AA-497E-A5AD-57D44EFAB290}">
      <dgm:prSet/>
      <dgm:spPr/>
      <dgm:t>
        <a:bodyPr/>
        <a:lstStyle/>
        <a:p>
          <a:endParaRPr lang="en-US"/>
        </a:p>
      </dgm:t>
    </dgm:pt>
    <dgm:pt modelId="{3A11A744-55D0-4992-88F0-1DAE14728BE6}" type="sibTrans" cxnId="{4B5C0830-C7AA-497E-A5AD-57D44EFAB290}">
      <dgm:prSet/>
      <dgm:spPr/>
      <dgm:t>
        <a:bodyPr/>
        <a:lstStyle/>
        <a:p>
          <a:endParaRPr lang="en-US"/>
        </a:p>
      </dgm:t>
    </dgm:pt>
    <dgm:pt modelId="{A5172B6B-05D9-4A6C-B5BF-A4050FACA106}">
      <dgm:prSet phldrT="[Text]" custT="1"/>
      <dgm:spPr/>
      <dgm:t>
        <a:bodyPr/>
        <a:lstStyle/>
        <a:p>
          <a:r>
            <a:rPr lang="en-US" sz="1200" dirty="0"/>
            <a:t>Provider</a:t>
          </a:r>
        </a:p>
      </dgm:t>
    </dgm:pt>
    <dgm:pt modelId="{90A58749-170B-4B1A-8EE9-8EE982018F3D}" type="parTrans" cxnId="{FA90E6D4-3BA6-4002-AF11-7A67C29BF695}">
      <dgm:prSet/>
      <dgm:spPr/>
      <dgm:t>
        <a:bodyPr/>
        <a:lstStyle/>
        <a:p>
          <a:endParaRPr lang="en-US"/>
        </a:p>
      </dgm:t>
    </dgm:pt>
    <dgm:pt modelId="{203A038C-232A-4AC4-8A4C-CE4CF6737DF8}" type="sibTrans" cxnId="{FA90E6D4-3BA6-4002-AF11-7A67C29BF695}">
      <dgm:prSet/>
      <dgm:spPr/>
      <dgm:t>
        <a:bodyPr/>
        <a:lstStyle/>
        <a:p>
          <a:endParaRPr lang="en-US"/>
        </a:p>
      </dgm:t>
    </dgm:pt>
    <dgm:pt modelId="{7909DE35-D588-43CF-8FEA-9808671D2B6F}">
      <dgm:prSet phldrT="[Text]"/>
      <dgm:spPr/>
      <dgm:t>
        <a:bodyPr/>
        <a:lstStyle/>
        <a:p>
          <a:r>
            <a:rPr lang="en-US" dirty="0"/>
            <a:t>Provider, MA</a:t>
          </a:r>
        </a:p>
      </dgm:t>
    </dgm:pt>
    <dgm:pt modelId="{7E90F7E7-3A4E-4B36-99BD-9EF454C1189D}" type="parTrans" cxnId="{5AF2300C-6A58-40EA-B3CC-021F65D41CD4}">
      <dgm:prSet/>
      <dgm:spPr/>
      <dgm:t>
        <a:bodyPr/>
        <a:lstStyle/>
        <a:p>
          <a:endParaRPr lang="en-US"/>
        </a:p>
      </dgm:t>
    </dgm:pt>
    <dgm:pt modelId="{0990B903-2250-4677-86C5-97DFDB2C92E4}" type="sibTrans" cxnId="{5AF2300C-6A58-40EA-B3CC-021F65D41CD4}">
      <dgm:prSet/>
      <dgm:spPr/>
      <dgm:t>
        <a:bodyPr/>
        <a:lstStyle/>
        <a:p>
          <a:endParaRPr lang="en-US"/>
        </a:p>
      </dgm:t>
    </dgm:pt>
    <dgm:pt modelId="{333F362B-431D-4264-8596-4F296198D6BD}">
      <dgm:prSet phldrT="[Text]" custT="1"/>
      <dgm:spPr/>
      <dgm:t>
        <a:bodyPr/>
        <a:lstStyle/>
        <a:p>
          <a:r>
            <a:rPr lang="en-US" sz="1200" b="1" dirty="0"/>
            <a:t>Referrals during visit</a:t>
          </a:r>
        </a:p>
        <a:p>
          <a:endParaRPr lang="en-US" sz="1200" dirty="0"/>
        </a:p>
      </dgm:t>
    </dgm:pt>
    <dgm:pt modelId="{B3107010-C93B-4BD2-BB95-8B2229BBFE4F}" type="parTrans" cxnId="{025B9215-05BE-45B0-AE73-BD34E69ACF85}">
      <dgm:prSet/>
      <dgm:spPr/>
      <dgm:t>
        <a:bodyPr/>
        <a:lstStyle/>
        <a:p>
          <a:endParaRPr lang="en-US"/>
        </a:p>
      </dgm:t>
    </dgm:pt>
    <dgm:pt modelId="{BA7A8C84-C832-4744-8422-6CB5244F86BF}" type="sibTrans" cxnId="{025B9215-05BE-45B0-AE73-BD34E69ACF85}">
      <dgm:prSet/>
      <dgm:spPr/>
      <dgm:t>
        <a:bodyPr/>
        <a:lstStyle/>
        <a:p>
          <a:endParaRPr lang="en-US"/>
        </a:p>
      </dgm:t>
    </dgm:pt>
    <dgm:pt modelId="{AF9361E6-073D-424D-8796-595F32E972DD}">
      <dgm:prSet phldrT="[Text]"/>
      <dgm:spPr/>
      <dgm:t>
        <a:bodyPr/>
        <a:lstStyle/>
        <a:p>
          <a:r>
            <a:rPr lang="en-US" dirty="0"/>
            <a:t>Behavioral Health Staff</a:t>
          </a:r>
        </a:p>
      </dgm:t>
    </dgm:pt>
    <dgm:pt modelId="{635EF32E-0A6D-454C-BED7-73F2FC195731}" type="parTrans" cxnId="{C0404BE0-DB09-4FFC-B147-ED0D6F004A0F}">
      <dgm:prSet/>
      <dgm:spPr/>
      <dgm:t>
        <a:bodyPr/>
        <a:lstStyle/>
        <a:p>
          <a:endParaRPr lang="en-US"/>
        </a:p>
      </dgm:t>
    </dgm:pt>
    <dgm:pt modelId="{F8238940-1816-4E94-A109-0199F1616EB7}" type="sibTrans" cxnId="{C0404BE0-DB09-4FFC-B147-ED0D6F004A0F}">
      <dgm:prSet/>
      <dgm:spPr/>
      <dgm:t>
        <a:bodyPr/>
        <a:lstStyle/>
        <a:p>
          <a:endParaRPr lang="en-US"/>
        </a:p>
      </dgm:t>
    </dgm:pt>
    <dgm:pt modelId="{4C5E22B1-95A6-4671-A408-EB3CF8D20594}">
      <dgm:prSet phldrT="[Text]"/>
      <dgm:spPr/>
      <dgm:t>
        <a:bodyPr/>
        <a:lstStyle/>
        <a:p>
          <a:r>
            <a:rPr lang="en-US" b="1" dirty="0"/>
            <a:t>Post-Visit</a:t>
          </a:r>
        </a:p>
        <a:p>
          <a:endParaRPr lang="en-US" dirty="0"/>
        </a:p>
      </dgm:t>
    </dgm:pt>
    <dgm:pt modelId="{00880217-ECC0-4371-BE15-CA5EFC188234}" type="parTrans" cxnId="{C382258D-D92B-410A-AAF2-73449128EDBB}">
      <dgm:prSet/>
      <dgm:spPr/>
      <dgm:t>
        <a:bodyPr/>
        <a:lstStyle/>
        <a:p>
          <a:endParaRPr lang="en-US"/>
        </a:p>
      </dgm:t>
    </dgm:pt>
    <dgm:pt modelId="{3C14BBBB-0FD8-420D-A847-08CB6EEE8D29}" type="sibTrans" cxnId="{C382258D-D92B-410A-AAF2-73449128EDBB}">
      <dgm:prSet/>
      <dgm:spPr/>
      <dgm:t>
        <a:bodyPr/>
        <a:lstStyle/>
        <a:p>
          <a:endParaRPr lang="en-US"/>
        </a:p>
      </dgm:t>
    </dgm:pt>
    <dgm:pt modelId="{E44CF53E-4827-4D3E-B7A6-020705D16406}">
      <dgm:prSet phldrT="[Text]"/>
      <dgm:spPr/>
      <dgm:t>
        <a:bodyPr/>
        <a:lstStyle/>
        <a:p>
          <a:r>
            <a:rPr lang="en-US" dirty="0"/>
            <a:t>MA</a:t>
          </a:r>
        </a:p>
      </dgm:t>
    </dgm:pt>
    <dgm:pt modelId="{984BC3FC-69AF-4FBA-A37D-59DEF7A75B20}" type="parTrans" cxnId="{81278832-0663-4FC0-99C9-1B402EEED68C}">
      <dgm:prSet/>
      <dgm:spPr/>
      <dgm:t>
        <a:bodyPr/>
        <a:lstStyle/>
        <a:p>
          <a:endParaRPr lang="en-US"/>
        </a:p>
      </dgm:t>
    </dgm:pt>
    <dgm:pt modelId="{3B2F4199-D47B-400B-99DC-9193841C88DF}" type="sibTrans" cxnId="{81278832-0663-4FC0-99C9-1B402EEED68C}">
      <dgm:prSet/>
      <dgm:spPr/>
      <dgm:t>
        <a:bodyPr/>
        <a:lstStyle/>
        <a:p>
          <a:endParaRPr lang="en-US"/>
        </a:p>
      </dgm:t>
    </dgm:pt>
    <dgm:pt modelId="{42050AF1-2699-49B5-BE1E-CC10810B7DC7}">
      <dgm:prSet phldrT="[Text]"/>
      <dgm:spPr/>
      <dgm:t>
        <a:bodyPr/>
        <a:lstStyle/>
        <a:p>
          <a:r>
            <a:rPr lang="en-US" dirty="0"/>
            <a:t>Behavioral Health Staff</a:t>
          </a:r>
        </a:p>
      </dgm:t>
    </dgm:pt>
    <dgm:pt modelId="{5C6D157F-F8D8-4C81-B733-2530609046E9}" type="parTrans" cxnId="{E3EC1DC7-7068-4DA0-9D27-15B504CDEC47}">
      <dgm:prSet/>
      <dgm:spPr/>
      <dgm:t>
        <a:bodyPr/>
        <a:lstStyle/>
        <a:p>
          <a:endParaRPr lang="en-US"/>
        </a:p>
      </dgm:t>
    </dgm:pt>
    <dgm:pt modelId="{F658F78A-B678-41AA-97A5-AD7BABB657CC}" type="sibTrans" cxnId="{E3EC1DC7-7068-4DA0-9D27-15B504CDEC47}">
      <dgm:prSet/>
      <dgm:spPr/>
      <dgm:t>
        <a:bodyPr/>
        <a:lstStyle/>
        <a:p>
          <a:endParaRPr lang="en-US"/>
        </a:p>
      </dgm:t>
    </dgm:pt>
    <dgm:pt modelId="{F1ABDFB4-F824-45DE-B190-4EE9860F380C}">
      <dgm:prSet phldrT="[Text]" custT="1"/>
      <dgm:spPr/>
      <dgm:t>
        <a:bodyPr/>
        <a:lstStyle/>
        <a:p>
          <a:r>
            <a:rPr lang="en-US" sz="1200" dirty="0"/>
            <a:t>Warm handoff (dietitian, other?)</a:t>
          </a:r>
        </a:p>
      </dgm:t>
    </dgm:pt>
    <dgm:pt modelId="{C166979C-190F-41C2-9B5A-B27CF0909F31}" type="parTrans" cxnId="{763F9551-866F-4C2C-98E6-BB2571C9020A}">
      <dgm:prSet/>
      <dgm:spPr/>
      <dgm:t>
        <a:bodyPr/>
        <a:lstStyle/>
        <a:p>
          <a:endParaRPr lang="en-US"/>
        </a:p>
      </dgm:t>
    </dgm:pt>
    <dgm:pt modelId="{315F3790-4C47-4E33-8633-67AF8E132819}" type="sibTrans" cxnId="{763F9551-866F-4C2C-98E6-BB2571C9020A}">
      <dgm:prSet/>
      <dgm:spPr/>
      <dgm:t>
        <a:bodyPr/>
        <a:lstStyle/>
        <a:p>
          <a:endParaRPr lang="en-US"/>
        </a:p>
      </dgm:t>
    </dgm:pt>
    <dgm:pt modelId="{BD1543F4-0731-4410-A4BF-D35B8C9D7FCE}">
      <dgm:prSet phldrT="[Text]"/>
      <dgm:spPr/>
      <dgm:t>
        <a:bodyPr/>
        <a:lstStyle/>
        <a:p>
          <a:r>
            <a:rPr lang="en-US" dirty="0"/>
            <a:t>Social Work/Care Manager</a:t>
          </a:r>
        </a:p>
      </dgm:t>
    </dgm:pt>
    <dgm:pt modelId="{884D02DC-5BF5-4FBC-8316-ECE499904A93}" type="parTrans" cxnId="{CEB54197-A8DC-491C-96E6-63D188D8AC80}">
      <dgm:prSet/>
      <dgm:spPr/>
      <dgm:t>
        <a:bodyPr/>
        <a:lstStyle/>
        <a:p>
          <a:endParaRPr lang="en-US"/>
        </a:p>
      </dgm:t>
    </dgm:pt>
    <dgm:pt modelId="{DBB637C7-E575-449B-BF13-38EBECB9EBE7}" type="sibTrans" cxnId="{CEB54197-A8DC-491C-96E6-63D188D8AC80}">
      <dgm:prSet/>
      <dgm:spPr/>
      <dgm:t>
        <a:bodyPr/>
        <a:lstStyle/>
        <a:p>
          <a:endParaRPr lang="en-US"/>
        </a:p>
      </dgm:t>
    </dgm:pt>
    <dgm:pt modelId="{0F6158DE-4629-41B6-AEE4-BDA35CD105A5}" type="pres">
      <dgm:prSet presAssocID="{64B3CE66-34A8-4858-A7AC-E071A085D61D}" presName="linearFlow" presStyleCnt="0">
        <dgm:presLayoutVars>
          <dgm:dir/>
          <dgm:animLvl val="lvl"/>
          <dgm:resizeHandles val="exact"/>
        </dgm:presLayoutVars>
      </dgm:prSet>
      <dgm:spPr/>
    </dgm:pt>
    <dgm:pt modelId="{BE671A22-D44B-47F0-8F9B-F5E7701305CC}" type="pres">
      <dgm:prSet presAssocID="{FE7496C5-9251-4795-BDDC-DE5453B6F105}" presName="composite" presStyleCnt="0"/>
      <dgm:spPr/>
    </dgm:pt>
    <dgm:pt modelId="{6BF4FF45-F9D7-4E2C-9163-D70D4B6F4306}" type="pres">
      <dgm:prSet presAssocID="{FE7496C5-9251-4795-BDDC-DE5453B6F105}" presName="parTx" presStyleLbl="node1" presStyleIdx="0" presStyleCnt="5">
        <dgm:presLayoutVars>
          <dgm:chMax val="0"/>
          <dgm:chPref val="0"/>
          <dgm:bulletEnabled val="1"/>
        </dgm:presLayoutVars>
      </dgm:prSet>
      <dgm:spPr/>
    </dgm:pt>
    <dgm:pt modelId="{1BFC7A6B-635F-4D64-8D74-FFDB70D2670D}" type="pres">
      <dgm:prSet presAssocID="{FE7496C5-9251-4795-BDDC-DE5453B6F105}" presName="parSh" presStyleLbl="node1" presStyleIdx="0" presStyleCnt="5"/>
      <dgm:spPr/>
    </dgm:pt>
    <dgm:pt modelId="{71104D4A-DD44-453D-AC1C-47A05871AC9D}" type="pres">
      <dgm:prSet presAssocID="{FE7496C5-9251-4795-BDDC-DE5453B6F105}" presName="desTx" presStyleLbl="fgAcc1" presStyleIdx="0" presStyleCnt="5">
        <dgm:presLayoutVars>
          <dgm:bulletEnabled val="1"/>
        </dgm:presLayoutVars>
      </dgm:prSet>
      <dgm:spPr/>
    </dgm:pt>
    <dgm:pt modelId="{9D736393-A58E-4A85-AE8E-271C25D0569A}" type="pres">
      <dgm:prSet presAssocID="{A194FD92-1DD5-4E90-A0A1-633CE5756D68}" presName="sibTrans" presStyleLbl="sibTrans2D1" presStyleIdx="0" presStyleCnt="4"/>
      <dgm:spPr/>
    </dgm:pt>
    <dgm:pt modelId="{78FDAE6C-F106-44D2-A219-22D6777FF3A7}" type="pres">
      <dgm:prSet presAssocID="{A194FD92-1DD5-4E90-A0A1-633CE5756D68}" presName="connTx" presStyleLbl="sibTrans2D1" presStyleIdx="0" presStyleCnt="4"/>
      <dgm:spPr/>
    </dgm:pt>
    <dgm:pt modelId="{CD00C4EE-2C4F-4DF0-9664-FE0AC8CE448C}" type="pres">
      <dgm:prSet presAssocID="{0F69C40C-268A-467A-8CF5-AA28B15DA996}" presName="composite" presStyleCnt="0"/>
      <dgm:spPr/>
    </dgm:pt>
    <dgm:pt modelId="{21D4B603-E1F4-4380-8506-C02C07A0F22F}" type="pres">
      <dgm:prSet presAssocID="{0F69C40C-268A-467A-8CF5-AA28B15DA996}" presName="parTx" presStyleLbl="node1" presStyleIdx="0" presStyleCnt="5">
        <dgm:presLayoutVars>
          <dgm:chMax val="0"/>
          <dgm:chPref val="0"/>
          <dgm:bulletEnabled val="1"/>
        </dgm:presLayoutVars>
      </dgm:prSet>
      <dgm:spPr/>
    </dgm:pt>
    <dgm:pt modelId="{6EDC940C-3723-4DB9-8BC7-50C53C29A52E}" type="pres">
      <dgm:prSet presAssocID="{0F69C40C-268A-467A-8CF5-AA28B15DA996}" presName="parSh" presStyleLbl="node1" presStyleIdx="1" presStyleCnt="5"/>
      <dgm:spPr/>
    </dgm:pt>
    <dgm:pt modelId="{1481FA46-3EB9-43DB-B640-5F5B6EAD6C4E}" type="pres">
      <dgm:prSet presAssocID="{0F69C40C-268A-467A-8CF5-AA28B15DA996}" presName="desTx" presStyleLbl="fgAcc1" presStyleIdx="1" presStyleCnt="5">
        <dgm:presLayoutVars>
          <dgm:bulletEnabled val="1"/>
        </dgm:presLayoutVars>
      </dgm:prSet>
      <dgm:spPr/>
    </dgm:pt>
    <dgm:pt modelId="{C229A47C-ADCC-4674-9048-1B6EBA1C670D}" type="pres">
      <dgm:prSet presAssocID="{0862C822-2DF0-4164-80AA-FCB70B54EF10}" presName="sibTrans" presStyleLbl="sibTrans2D1" presStyleIdx="1" presStyleCnt="4"/>
      <dgm:spPr/>
    </dgm:pt>
    <dgm:pt modelId="{C7DFC7BA-1B31-4864-B9C2-F229278607CE}" type="pres">
      <dgm:prSet presAssocID="{0862C822-2DF0-4164-80AA-FCB70B54EF10}" presName="connTx" presStyleLbl="sibTrans2D1" presStyleIdx="1" presStyleCnt="4"/>
      <dgm:spPr/>
    </dgm:pt>
    <dgm:pt modelId="{7C312D20-665C-4C16-8A8A-19B519805BB3}" type="pres">
      <dgm:prSet presAssocID="{0EB9C4C3-998D-4963-8F89-153B64C355A9}" presName="composite" presStyleCnt="0"/>
      <dgm:spPr/>
    </dgm:pt>
    <dgm:pt modelId="{C55B2CA9-35D2-4525-B7F0-EEF16FAA0EDA}" type="pres">
      <dgm:prSet presAssocID="{0EB9C4C3-998D-4963-8F89-153B64C355A9}" presName="parTx" presStyleLbl="node1" presStyleIdx="1" presStyleCnt="5">
        <dgm:presLayoutVars>
          <dgm:chMax val="0"/>
          <dgm:chPref val="0"/>
          <dgm:bulletEnabled val="1"/>
        </dgm:presLayoutVars>
      </dgm:prSet>
      <dgm:spPr/>
    </dgm:pt>
    <dgm:pt modelId="{25AD30C7-2E62-4A08-8AB2-10C57A4B9908}" type="pres">
      <dgm:prSet presAssocID="{0EB9C4C3-998D-4963-8F89-153B64C355A9}" presName="parSh" presStyleLbl="node1" presStyleIdx="2" presStyleCnt="5"/>
      <dgm:spPr/>
    </dgm:pt>
    <dgm:pt modelId="{922AF1F7-974A-4EE1-A881-40FCBF5087D7}" type="pres">
      <dgm:prSet presAssocID="{0EB9C4C3-998D-4963-8F89-153B64C355A9}" presName="desTx" presStyleLbl="fgAcc1" presStyleIdx="2" presStyleCnt="5" custScaleX="98983" custLinFactNeighborX="1658" custLinFactNeighborY="-1795">
        <dgm:presLayoutVars>
          <dgm:bulletEnabled val="1"/>
        </dgm:presLayoutVars>
      </dgm:prSet>
      <dgm:spPr/>
    </dgm:pt>
    <dgm:pt modelId="{2E46BFEF-C837-4C0D-BAB3-9B64E817F6E6}" type="pres">
      <dgm:prSet presAssocID="{3A11A744-55D0-4992-88F0-1DAE14728BE6}" presName="sibTrans" presStyleLbl="sibTrans2D1" presStyleIdx="2" presStyleCnt="4"/>
      <dgm:spPr/>
    </dgm:pt>
    <dgm:pt modelId="{94B455E8-C7FD-4B55-A02D-17D627E38F5C}" type="pres">
      <dgm:prSet presAssocID="{3A11A744-55D0-4992-88F0-1DAE14728BE6}" presName="connTx" presStyleLbl="sibTrans2D1" presStyleIdx="2" presStyleCnt="4"/>
      <dgm:spPr/>
    </dgm:pt>
    <dgm:pt modelId="{C6CF65A1-7967-4345-BDF1-B1168E267652}" type="pres">
      <dgm:prSet presAssocID="{333F362B-431D-4264-8596-4F296198D6BD}" presName="composite" presStyleCnt="0"/>
      <dgm:spPr/>
    </dgm:pt>
    <dgm:pt modelId="{990D65D3-91CA-4328-8C58-B066ACFFD12B}" type="pres">
      <dgm:prSet presAssocID="{333F362B-431D-4264-8596-4F296198D6BD}" presName="parTx" presStyleLbl="node1" presStyleIdx="2" presStyleCnt="5">
        <dgm:presLayoutVars>
          <dgm:chMax val="0"/>
          <dgm:chPref val="0"/>
          <dgm:bulletEnabled val="1"/>
        </dgm:presLayoutVars>
      </dgm:prSet>
      <dgm:spPr/>
    </dgm:pt>
    <dgm:pt modelId="{4B475679-DDEA-456F-8A6E-FEB7D5D25C58}" type="pres">
      <dgm:prSet presAssocID="{333F362B-431D-4264-8596-4F296198D6BD}" presName="parSh" presStyleLbl="node1" presStyleIdx="3" presStyleCnt="5" custLinFactNeighborX="622" custLinFactNeighborY="-7211"/>
      <dgm:spPr/>
    </dgm:pt>
    <dgm:pt modelId="{C6B76D92-98F3-4565-9313-0C167739724B}" type="pres">
      <dgm:prSet presAssocID="{333F362B-431D-4264-8596-4F296198D6BD}" presName="desTx" presStyleLbl="fgAcc1" presStyleIdx="3" presStyleCnt="5" custScaleX="131532" custScaleY="92133" custLinFactNeighborX="-2793" custLinFactNeighborY="-2231">
        <dgm:presLayoutVars>
          <dgm:bulletEnabled val="1"/>
        </dgm:presLayoutVars>
      </dgm:prSet>
      <dgm:spPr/>
    </dgm:pt>
    <dgm:pt modelId="{74FF67E7-FE18-4695-90AD-4AC890A9A4FD}" type="pres">
      <dgm:prSet presAssocID="{BA7A8C84-C832-4744-8422-6CB5244F86BF}" presName="sibTrans" presStyleLbl="sibTrans2D1" presStyleIdx="3" presStyleCnt="4"/>
      <dgm:spPr/>
    </dgm:pt>
    <dgm:pt modelId="{9BA61B4B-7AE0-466E-A52E-73A9F5EEFC70}" type="pres">
      <dgm:prSet presAssocID="{BA7A8C84-C832-4744-8422-6CB5244F86BF}" presName="connTx" presStyleLbl="sibTrans2D1" presStyleIdx="3" presStyleCnt="4"/>
      <dgm:spPr/>
    </dgm:pt>
    <dgm:pt modelId="{F4258614-A4ED-4790-972B-7DE52E6EB8E4}" type="pres">
      <dgm:prSet presAssocID="{4C5E22B1-95A6-4671-A408-EB3CF8D20594}" presName="composite" presStyleCnt="0"/>
      <dgm:spPr/>
    </dgm:pt>
    <dgm:pt modelId="{5F20B74B-67AA-4D9F-9DF5-925CB64871CA}" type="pres">
      <dgm:prSet presAssocID="{4C5E22B1-95A6-4671-A408-EB3CF8D20594}" presName="parTx" presStyleLbl="node1" presStyleIdx="3" presStyleCnt="5">
        <dgm:presLayoutVars>
          <dgm:chMax val="0"/>
          <dgm:chPref val="0"/>
          <dgm:bulletEnabled val="1"/>
        </dgm:presLayoutVars>
      </dgm:prSet>
      <dgm:spPr/>
    </dgm:pt>
    <dgm:pt modelId="{7B79A54B-CB89-4E7D-AE81-B545FA96EF35}" type="pres">
      <dgm:prSet presAssocID="{4C5E22B1-95A6-4671-A408-EB3CF8D20594}" presName="parSh" presStyleLbl="node1" presStyleIdx="4" presStyleCnt="5" custLinFactNeighborY="-9143"/>
      <dgm:spPr/>
    </dgm:pt>
    <dgm:pt modelId="{BAAC7BC2-66EE-4189-AB61-1A01F8A2ABED}" type="pres">
      <dgm:prSet presAssocID="{4C5E22B1-95A6-4671-A408-EB3CF8D20594}" presName="desTx" presStyleLbl="fgAcc1" presStyleIdx="4" presStyleCnt="5">
        <dgm:presLayoutVars>
          <dgm:bulletEnabled val="1"/>
        </dgm:presLayoutVars>
      </dgm:prSet>
      <dgm:spPr/>
    </dgm:pt>
  </dgm:ptLst>
  <dgm:cxnLst>
    <dgm:cxn modelId="{4178070B-8F80-4D74-B9C9-3E7DA8A5DCC3}" type="presOf" srcId="{AF9361E6-073D-424D-8796-595F32E972DD}" destId="{C6B76D92-98F3-4565-9313-0C167739724B}" srcOrd="0" destOrd="1" presId="urn:microsoft.com/office/officeart/2005/8/layout/process3"/>
    <dgm:cxn modelId="{5AF2300C-6A58-40EA-B3CC-021F65D41CD4}" srcId="{333F362B-431D-4264-8596-4F296198D6BD}" destId="{7909DE35-D588-43CF-8FEA-9808671D2B6F}" srcOrd="0" destOrd="0" parTransId="{7E90F7E7-3A4E-4B36-99BD-9EF454C1189D}" sibTransId="{0990B903-2250-4677-86C5-97DFDB2C92E4}"/>
    <dgm:cxn modelId="{B7F6A210-A536-4C22-9F99-375E939C0460}" type="presOf" srcId="{A194FD92-1DD5-4E90-A0A1-633CE5756D68}" destId="{9D736393-A58E-4A85-AE8E-271C25D0569A}" srcOrd="0" destOrd="0" presId="urn:microsoft.com/office/officeart/2005/8/layout/process3"/>
    <dgm:cxn modelId="{025B9215-05BE-45B0-AE73-BD34E69ACF85}" srcId="{64B3CE66-34A8-4858-A7AC-E071A085D61D}" destId="{333F362B-431D-4264-8596-4F296198D6BD}" srcOrd="3" destOrd="0" parTransId="{B3107010-C93B-4BD2-BB95-8B2229BBFE4F}" sibTransId="{BA7A8C84-C832-4744-8422-6CB5244F86BF}"/>
    <dgm:cxn modelId="{8729EC17-9D52-4303-A37D-F1FE2201ADCF}" type="presOf" srcId="{F1ABDFB4-F824-45DE-B190-4EE9860F380C}" destId="{922AF1F7-974A-4EE1-A881-40FCBF5087D7}" srcOrd="0" destOrd="1" presId="urn:microsoft.com/office/officeart/2005/8/layout/process3"/>
    <dgm:cxn modelId="{FEC06720-4783-4426-82F5-76754CF0F455}" type="presOf" srcId="{6643DE95-20AA-46E7-91D8-7ADE989BF742}" destId="{71104D4A-DD44-453D-AC1C-47A05871AC9D}" srcOrd="0" destOrd="0" presId="urn:microsoft.com/office/officeart/2005/8/layout/process3"/>
    <dgm:cxn modelId="{6376F32B-7B52-4079-B8CB-0A0ADFC5B8FA}" type="presOf" srcId="{0862C822-2DF0-4164-80AA-FCB70B54EF10}" destId="{C7DFC7BA-1B31-4864-B9C2-F229278607CE}" srcOrd="1" destOrd="0" presId="urn:microsoft.com/office/officeart/2005/8/layout/process3"/>
    <dgm:cxn modelId="{5EE2E92E-D32F-40AC-9971-475F31F97533}" type="presOf" srcId="{0EB9C4C3-998D-4963-8F89-153B64C355A9}" destId="{25AD30C7-2E62-4A08-8AB2-10C57A4B9908}" srcOrd="1" destOrd="0" presId="urn:microsoft.com/office/officeart/2005/8/layout/process3"/>
    <dgm:cxn modelId="{4B5C0830-C7AA-497E-A5AD-57D44EFAB290}" srcId="{64B3CE66-34A8-4858-A7AC-E071A085D61D}" destId="{0EB9C4C3-998D-4963-8F89-153B64C355A9}" srcOrd="2" destOrd="0" parTransId="{CBE30CB4-C1A0-43A5-B220-1C7D06B49721}" sibTransId="{3A11A744-55D0-4992-88F0-1DAE14728BE6}"/>
    <dgm:cxn modelId="{B409B130-EF28-4E3B-A7F9-3915894F3FD3}" type="presOf" srcId="{0F69C40C-268A-467A-8CF5-AA28B15DA996}" destId="{6EDC940C-3723-4DB9-8BC7-50C53C29A52E}" srcOrd="1" destOrd="0" presId="urn:microsoft.com/office/officeart/2005/8/layout/process3"/>
    <dgm:cxn modelId="{81278832-0663-4FC0-99C9-1B402EEED68C}" srcId="{4C5E22B1-95A6-4671-A408-EB3CF8D20594}" destId="{E44CF53E-4827-4D3E-B7A6-020705D16406}" srcOrd="0" destOrd="0" parTransId="{984BC3FC-69AF-4FBA-A37D-59DEF7A75B20}" sibTransId="{3B2F4199-D47B-400B-99DC-9193841C88DF}"/>
    <dgm:cxn modelId="{00EA5E35-18CB-4B18-A109-3A25C8435E6E}" srcId="{64B3CE66-34A8-4858-A7AC-E071A085D61D}" destId="{0F69C40C-268A-467A-8CF5-AA28B15DA996}" srcOrd="1" destOrd="0" parTransId="{C8C7CD75-6D43-4F1E-B1F5-CDD4C20F074F}" sibTransId="{0862C822-2DF0-4164-80AA-FCB70B54EF10}"/>
    <dgm:cxn modelId="{8F09A13D-DF2E-4853-AF8B-45337D274408}" type="presOf" srcId="{BA7A8C84-C832-4744-8422-6CB5244F86BF}" destId="{74FF67E7-FE18-4695-90AD-4AC890A9A4FD}" srcOrd="0" destOrd="0" presId="urn:microsoft.com/office/officeart/2005/8/layout/process3"/>
    <dgm:cxn modelId="{EDC35542-F914-4080-B2D9-63C492174A35}" type="presOf" srcId="{42050AF1-2699-49B5-BE1E-CC10810B7DC7}" destId="{BAAC7BC2-66EE-4189-AB61-1A01F8A2ABED}" srcOrd="0" destOrd="1" presId="urn:microsoft.com/office/officeart/2005/8/layout/process3"/>
    <dgm:cxn modelId="{D306D742-A34D-486D-BE29-D5AB5BB0A434}" type="presOf" srcId="{0F69C40C-268A-467A-8CF5-AA28B15DA996}" destId="{21D4B603-E1F4-4380-8506-C02C07A0F22F}" srcOrd="0" destOrd="0" presId="urn:microsoft.com/office/officeart/2005/8/layout/process3"/>
    <dgm:cxn modelId="{1DBBDF42-87B4-4CDD-BE2F-C94F6D8BF83C}" type="presOf" srcId="{BD1543F4-0731-4410-A4BF-D35B8C9D7FCE}" destId="{C6B76D92-98F3-4565-9313-0C167739724B}" srcOrd="0" destOrd="2" presId="urn:microsoft.com/office/officeart/2005/8/layout/process3"/>
    <dgm:cxn modelId="{3EA42D67-5D52-4441-88A8-F458661A9C25}" type="presOf" srcId="{FE7496C5-9251-4795-BDDC-DE5453B6F105}" destId="{6BF4FF45-F9D7-4E2C-9163-D70D4B6F4306}" srcOrd="0" destOrd="0" presId="urn:microsoft.com/office/officeart/2005/8/layout/process3"/>
    <dgm:cxn modelId="{F40D3E4D-CA9B-4873-84C8-714347928D75}" srcId="{FE7496C5-9251-4795-BDDC-DE5453B6F105}" destId="{6643DE95-20AA-46E7-91D8-7ADE989BF742}" srcOrd="0" destOrd="0" parTransId="{F5011BCC-47AF-492C-AA17-C5FADCAF0F01}" sibTransId="{466CCD1B-2A06-48A0-A459-D26C59B3B9E6}"/>
    <dgm:cxn modelId="{763F9551-866F-4C2C-98E6-BB2571C9020A}" srcId="{0EB9C4C3-998D-4963-8F89-153B64C355A9}" destId="{F1ABDFB4-F824-45DE-B190-4EE9860F380C}" srcOrd="1" destOrd="0" parTransId="{C166979C-190F-41C2-9B5A-B27CF0909F31}" sibTransId="{315F3790-4C47-4E33-8633-67AF8E132819}"/>
    <dgm:cxn modelId="{14713972-B819-47BD-A8C9-E3F79FCE05EF}" type="presOf" srcId="{64B3CE66-34A8-4858-A7AC-E071A085D61D}" destId="{0F6158DE-4629-41B6-AEE4-BDA35CD105A5}" srcOrd="0" destOrd="0" presId="urn:microsoft.com/office/officeart/2005/8/layout/process3"/>
    <dgm:cxn modelId="{DBFE7D52-767C-4E9A-B008-1E8FFB3B3059}" srcId="{64B3CE66-34A8-4858-A7AC-E071A085D61D}" destId="{FE7496C5-9251-4795-BDDC-DE5453B6F105}" srcOrd="0" destOrd="0" parTransId="{CDDA9EDE-C297-4281-B36F-4928A5894B9F}" sibTransId="{A194FD92-1DD5-4E90-A0A1-633CE5756D68}"/>
    <dgm:cxn modelId="{6EE7E952-BB2A-4AE3-86A8-6200E37C6747}" type="presOf" srcId="{3A11A744-55D0-4992-88F0-1DAE14728BE6}" destId="{2E46BFEF-C837-4C0D-BAB3-9B64E817F6E6}" srcOrd="0" destOrd="0" presId="urn:microsoft.com/office/officeart/2005/8/layout/process3"/>
    <dgm:cxn modelId="{1F7C6374-075B-47DF-B1D2-E9A0110EAD2C}" type="presOf" srcId="{1E90840A-34DA-4DE9-B6FC-40A7E63EF1F9}" destId="{1481FA46-3EB9-43DB-B640-5F5B6EAD6C4E}" srcOrd="0" destOrd="0" presId="urn:microsoft.com/office/officeart/2005/8/layout/process3"/>
    <dgm:cxn modelId="{9777CB74-A2A9-4F61-8DD8-34A90B41BAE2}" type="presOf" srcId="{FE7496C5-9251-4795-BDDC-DE5453B6F105}" destId="{1BFC7A6B-635F-4D64-8D74-FFDB70D2670D}" srcOrd="1" destOrd="0" presId="urn:microsoft.com/office/officeart/2005/8/layout/process3"/>
    <dgm:cxn modelId="{152B1E56-1115-42E1-A2ED-9F17C7A26116}" type="presOf" srcId="{333F362B-431D-4264-8596-4F296198D6BD}" destId="{4B475679-DDEA-456F-8A6E-FEB7D5D25C58}" srcOrd="1" destOrd="0" presId="urn:microsoft.com/office/officeart/2005/8/layout/process3"/>
    <dgm:cxn modelId="{3922EA57-B416-42D2-8D74-5D2B9334E7DD}" type="presOf" srcId="{3A11A744-55D0-4992-88F0-1DAE14728BE6}" destId="{94B455E8-C7FD-4B55-A02D-17D627E38F5C}" srcOrd="1" destOrd="0" presId="urn:microsoft.com/office/officeart/2005/8/layout/process3"/>
    <dgm:cxn modelId="{074E3D78-A2B3-4471-A9D7-D3B659586118}" type="presOf" srcId="{0EB9C4C3-998D-4963-8F89-153B64C355A9}" destId="{C55B2CA9-35D2-4525-B7F0-EEF16FAA0EDA}" srcOrd="0" destOrd="0" presId="urn:microsoft.com/office/officeart/2005/8/layout/process3"/>
    <dgm:cxn modelId="{03B1FC59-9F4B-40CC-9E55-F7229D6BFC95}" type="presOf" srcId="{0862C822-2DF0-4164-80AA-FCB70B54EF10}" destId="{C229A47C-ADCC-4674-9048-1B6EBA1C670D}" srcOrd="0" destOrd="0" presId="urn:microsoft.com/office/officeart/2005/8/layout/process3"/>
    <dgm:cxn modelId="{C382258D-D92B-410A-AAF2-73449128EDBB}" srcId="{64B3CE66-34A8-4858-A7AC-E071A085D61D}" destId="{4C5E22B1-95A6-4671-A408-EB3CF8D20594}" srcOrd="4" destOrd="0" parTransId="{00880217-ECC0-4371-BE15-CA5EFC188234}" sibTransId="{3C14BBBB-0FD8-420D-A847-08CB6EEE8D29}"/>
    <dgm:cxn modelId="{8C5E2C8E-224E-4A99-86E0-0E2B3E0694B2}" srcId="{0F69C40C-268A-467A-8CF5-AA28B15DA996}" destId="{1E90840A-34DA-4DE9-B6FC-40A7E63EF1F9}" srcOrd="0" destOrd="0" parTransId="{3B080BF6-0735-4F90-94DE-C9A95190351F}" sibTransId="{231FAA12-ECF4-4FDA-A920-562BBCFC33B0}"/>
    <dgm:cxn modelId="{51118A91-7E59-48C1-A184-65D087165A13}" type="presOf" srcId="{4C5E22B1-95A6-4671-A408-EB3CF8D20594}" destId="{7B79A54B-CB89-4E7D-AE81-B545FA96EF35}" srcOrd="1" destOrd="0" presId="urn:microsoft.com/office/officeart/2005/8/layout/process3"/>
    <dgm:cxn modelId="{CEB54197-A8DC-491C-96E6-63D188D8AC80}" srcId="{333F362B-431D-4264-8596-4F296198D6BD}" destId="{BD1543F4-0731-4410-A4BF-D35B8C9D7FCE}" srcOrd="2" destOrd="0" parTransId="{884D02DC-5BF5-4FBC-8316-ECE499904A93}" sibTransId="{DBB637C7-E575-449B-BF13-38EBECB9EBE7}"/>
    <dgm:cxn modelId="{EDB16699-26F2-4428-B6CA-4DC958DFCDFB}" type="presOf" srcId="{BA7A8C84-C832-4744-8422-6CB5244F86BF}" destId="{9BA61B4B-7AE0-466E-A52E-73A9F5EEFC70}" srcOrd="1" destOrd="0" presId="urn:microsoft.com/office/officeart/2005/8/layout/process3"/>
    <dgm:cxn modelId="{E3EC1DC7-7068-4DA0-9D27-15B504CDEC47}" srcId="{4C5E22B1-95A6-4671-A408-EB3CF8D20594}" destId="{42050AF1-2699-49B5-BE1E-CC10810B7DC7}" srcOrd="1" destOrd="0" parTransId="{5C6D157F-F8D8-4C81-B733-2530609046E9}" sibTransId="{F658F78A-B678-41AA-97A5-AD7BABB657CC}"/>
    <dgm:cxn modelId="{BD5061CD-B676-4A88-BB2E-0FBDDAEAB160}" type="presOf" srcId="{E44CF53E-4827-4D3E-B7A6-020705D16406}" destId="{BAAC7BC2-66EE-4189-AB61-1A01F8A2ABED}" srcOrd="0" destOrd="0" presId="urn:microsoft.com/office/officeart/2005/8/layout/process3"/>
    <dgm:cxn modelId="{15E703CE-6CB2-4ED7-B01D-9BCD693A40FF}" type="presOf" srcId="{A5172B6B-05D9-4A6C-B5BF-A4050FACA106}" destId="{922AF1F7-974A-4EE1-A881-40FCBF5087D7}" srcOrd="0" destOrd="0" presId="urn:microsoft.com/office/officeart/2005/8/layout/process3"/>
    <dgm:cxn modelId="{FA90E6D4-3BA6-4002-AF11-7A67C29BF695}" srcId="{0EB9C4C3-998D-4963-8F89-153B64C355A9}" destId="{A5172B6B-05D9-4A6C-B5BF-A4050FACA106}" srcOrd="0" destOrd="0" parTransId="{90A58749-170B-4B1A-8EE9-8EE982018F3D}" sibTransId="{203A038C-232A-4AC4-8A4C-CE4CF6737DF8}"/>
    <dgm:cxn modelId="{C124F4DF-99EB-4D02-B97C-604B2D28EA49}" type="presOf" srcId="{4C5E22B1-95A6-4671-A408-EB3CF8D20594}" destId="{5F20B74B-67AA-4D9F-9DF5-925CB64871CA}" srcOrd="0" destOrd="0" presId="urn:microsoft.com/office/officeart/2005/8/layout/process3"/>
    <dgm:cxn modelId="{C0404BE0-DB09-4FFC-B147-ED0D6F004A0F}" srcId="{333F362B-431D-4264-8596-4F296198D6BD}" destId="{AF9361E6-073D-424D-8796-595F32E972DD}" srcOrd="1" destOrd="0" parTransId="{635EF32E-0A6D-454C-BED7-73F2FC195731}" sibTransId="{F8238940-1816-4E94-A109-0199F1616EB7}"/>
    <dgm:cxn modelId="{73DCC0E1-87D9-4D03-8891-86C83124E02E}" type="presOf" srcId="{333F362B-431D-4264-8596-4F296198D6BD}" destId="{990D65D3-91CA-4328-8C58-B066ACFFD12B}" srcOrd="0" destOrd="0" presId="urn:microsoft.com/office/officeart/2005/8/layout/process3"/>
    <dgm:cxn modelId="{03BCECF5-964A-49B3-82CF-C67883537AC4}" type="presOf" srcId="{7909DE35-D588-43CF-8FEA-9808671D2B6F}" destId="{C6B76D92-98F3-4565-9313-0C167739724B}" srcOrd="0" destOrd="0" presId="urn:microsoft.com/office/officeart/2005/8/layout/process3"/>
    <dgm:cxn modelId="{DBA380FA-7F2C-4302-80F1-27B005CF07A4}" type="presOf" srcId="{A194FD92-1DD5-4E90-A0A1-633CE5756D68}" destId="{78FDAE6C-F106-44D2-A219-22D6777FF3A7}" srcOrd="1" destOrd="0" presId="urn:microsoft.com/office/officeart/2005/8/layout/process3"/>
    <dgm:cxn modelId="{20BC081D-B9B5-4F59-ADAE-53BB8C1A9DB8}" type="presParOf" srcId="{0F6158DE-4629-41B6-AEE4-BDA35CD105A5}" destId="{BE671A22-D44B-47F0-8F9B-F5E7701305CC}" srcOrd="0" destOrd="0" presId="urn:microsoft.com/office/officeart/2005/8/layout/process3"/>
    <dgm:cxn modelId="{B5923460-B517-432F-813B-ADB675C60B7D}" type="presParOf" srcId="{BE671A22-D44B-47F0-8F9B-F5E7701305CC}" destId="{6BF4FF45-F9D7-4E2C-9163-D70D4B6F4306}" srcOrd="0" destOrd="0" presId="urn:microsoft.com/office/officeart/2005/8/layout/process3"/>
    <dgm:cxn modelId="{21B47E66-8FC2-407D-87DA-78C9D4BA8AB6}" type="presParOf" srcId="{BE671A22-D44B-47F0-8F9B-F5E7701305CC}" destId="{1BFC7A6B-635F-4D64-8D74-FFDB70D2670D}" srcOrd="1" destOrd="0" presId="urn:microsoft.com/office/officeart/2005/8/layout/process3"/>
    <dgm:cxn modelId="{47E0C3AA-D37C-40ED-AB9F-C41CD44E229D}" type="presParOf" srcId="{BE671A22-D44B-47F0-8F9B-F5E7701305CC}" destId="{71104D4A-DD44-453D-AC1C-47A05871AC9D}" srcOrd="2" destOrd="0" presId="urn:microsoft.com/office/officeart/2005/8/layout/process3"/>
    <dgm:cxn modelId="{59DA1A81-C815-405D-82E6-E4EBED165160}" type="presParOf" srcId="{0F6158DE-4629-41B6-AEE4-BDA35CD105A5}" destId="{9D736393-A58E-4A85-AE8E-271C25D0569A}" srcOrd="1" destOrd="0" presId="urn:microsoft.com/office/officeart/2005/8/layout/process3"/>
    <dgm:cxn modelId="{C1566725-B220-4763-A89D-320BBEF89FDC}" type="presParOf" srcId="{9D736393-A58E-4A85-AE8E-271C25D0569A}" destId="{78FDAE6C-F106-44D2-A219-22D6777FF3A7}" srcOrd="0" destOrd="0" presId="urn:microsoft.com/office/officeart/2005/8/layout/process3"/>
    <dgm:cxn modelId="{823FAD2A-DD10-40C4-AC3A-42423B4F58AE}" type="presParOf" srcId="{0F6158DE-4629-41B6-AEE4-BDA35CD105A5}" destId="{CD00C4EE-2C4F-4DF0-9664-FE0AC8CE448C}" srcOrd="2" destOrd="0" presId="urn:microsoft.com/office/officeart/2005/8/layout/process3"/>
    <dgm:cxn modelId="{07566C1C-59EC-47BD-8650-6F15C21B45E9}" type="presParOf" srcId="{CD00C4EE-2C4F-4DF0-9664-FE0AC8CE448C}" destId="{21D4B603-E1F4-4380-8506-C02C07A0F22F}" srcOrd="0" destOrd="0" presId="urn:microsoft.com/office/officeart/2005/8/layout/process3"/>
    <dgm:cxn modelId="{CE068F31-7149-41EB-A7E0-591DF614231F}" type="presParOf" srcId="{CD00C4EE-2C4F-4DF0-9664-FE0AC8CE448C}" destId="{6EDC940C-3723-4DB9-8BC7-50C53C29A52E}" srcOrd="1" destOrd="0" presId="urn:microsoft.com/office/officeart/2005/8/layout/process3"/>
    <dgm:cxn modelId="{D4B9B965-CE47-4688-9FC0-F0618E8F9467}" type="presParOf" srcId="{CD00C4EE-2C4F-4DF0-9664-FE0AC8CE448C}" destId="{1481FA46-3EB9-43DB-B640-5F5B6EAD6C4E}" srcOrd="2" destOrd="0" presId="urn:microsoft.com/office/officeart/2005/8/layout/process3"/>
    <dgm:cxn modelId="{C77AB691-E807-474A-A996-22930E450CAF}" type="presParOf" srcId="{0F6158DE-4629-41B6-AEE4-BDA35CD105A5}" destId="{C229A47C-ADCC-4674-9048-1B6EBA1C670D}" srcOrd="3" destOrd="0" presId="urn:microsoft.com/office/officeart/2005/8/layout/process3"/>
    <dgm:cxn modelId="{7AE2A80D-35D0-42FC-9B04-A818A7BAA5F1}" type="presParOf" srcId="{C229A47C-ADCC-4674-9048-1B6EBA1C670D}" destId="{C7DFC7BA-1B31-4864-B9C2-F229278607CE}" srcOrd="0" destOrd="0" presId="urn:microsoft.com/office/officeart/2005/8/layout/process3"/>
    <dgm:cxn modelId="{91A23F03-94D9-47E2-A28C-7463CE3201C8}" type="presParOf" srcId="{0F6158DE-4629-41B6-AEE4-BDA35CD105A5}" destId="{7C312D20-665C-4C16-8A8A-19B519805BB3}" srcOrd="4" destOrd="0" presId="urn:microsoft.com/office/officeart/2005/8/layout/process3"/>
    <dgm:cxn modelId="{8F764E0C-EECF-41CB-9BD5-B18ADE8E7010}" type="presParOf" srcId="{7C312D20-665C-4C16-8A8A-19B519805BB3}" destId="{C55B2CA9-35D2-4525-B7F0-EEF16FAA0EDA}" srcOrd="0" destOrd="0" presId="urn:microsoft.com/office/officeart/2005/8/layout/process3"/>
    <dgm:cxn modelId="{D9DDB025-DC04-4E4D-862F-F2CC4C1ECFD3}" type="presParOf" srcId="{7C312D20-665C-4C16-8A8A-19B519805BB3}" destId="{25AD30C7-2E62-4A08-8AB2-10C57A4B9908}" srcOrd="1" destOrd="0" presId="urn:microsoft.com/office/officeart/2005/8/layout/process3"/>
    <dgm:cxn modelId="{BEB3C025-BC5A-4844-9F5E-7A48BD3E9080}" type="presParOf" srcId="{7C312D20-665C-4C16-8A8A-19B519805BB3}" destId="{922AF1F7-974A-4EE1-A881-40FCBF5087D7}" srcOrd="2" destOrd="0" presId="urn:microsoft.com/office/officeart/2005/8/layout/process3"/>
    <dgm:cxn modelId="{DBAE6671-0FAF-435B-A468-187172357B4A}" type="presParOf" srcId="{0F6158DE-4629-41B6-AEE4-BDA35CD105A5}" destId="{2E46BFEF-C837-4C0D-BAB3-9B64E817F6E6}" srcOrd="5" destOrd="0" presId="urn:microsoft.com/office/officeart/2005/8/layout/process3"/>
    <dgm:cxn modelId="{0C8EF804-DB56-4439-BA7D-423BA56C15FA}" type="presParOf" srcId="{2E46BFEF-C837-4C0D-BAB3-9B64E817F6E6}" destId="{94B455E8-C7FD-4B55-A02D-17D627E38F5C}" srcOrd="0" destOrd="0" presId="urn:microsoft.com/office/officeart/2005/8/layout/process3"/>
    <dgm:cxn modelId="{3FAC3C9D-33B2-4F34-AAFB-6A46508D9518}" type="presParOf" srcId="{0F6158DE-4629-41B6-AEE4-BDA35CD105A5}" destId="{C6CF65A1-7967-4345-BDF1-B1168E267652}" srcOrd="6" destOrd="0" presId="urn:microsoft.com/office/officeart/2005/8/layout/process3"/>
    <dgm:cxn modelId="{EBFA18BF-3CAE-4B84-B7AB-16E5A21041D4}" type="presParOf" srcId="{C6CF65A1-7967-4345-BDF1-B1168E267652}" destId="{990D65D3-91CA-4328-8C58-B066ACFFD12B}" srcOrd="0" destOrd="0" presId="urn:microsoft.com/office/officeart/2005/8/layout/process3"/>
    <dgm:cxn modelId="{3D706016-1861-461A-9D60-1C6E88B6C343}" type="presParOf" srcId="{C6CF65A1-7967-4345-BDF1-B1168E267652}" destId="{4B475679-DDEA-456F-8A6E-FEB7D5D25C58}" srcOrd="1" destOrd="0" presId="urn:microsoft.com/office/officeart/2005/8/layout/process3"/>
    <dgm:cxn modelId="{0AA0C2D6-C6D1-4C60-AA94-8FF31AA34C94}" type="presParOf" srcId="{C6CF65A1-7967-4345-BDF1-B1168E267652}" destId="{C6B76D92-98F3-4565-9313-0C167739724B}" srcOrd="2" destOrd="0" presId="urn:microsoft.com/office/officeart/2005/8/layout/process3"/>
    <dgm:cxn modelId="{957AD0F3-D823-4F49-976D-623A04877164}" type="presParOf" srcId="{0F6158DE-4629-41B6-AEE4-BDA35CD105A5}" destId="{74FF67E7-FE18-4695-90AD-4AC890A9A4FD}" srcOrd="7" destOrd="0" presId="urn:microsoft.com/office/officeart/2005/8/layout/process3"/>
    <dgm:cxn modelId="{72A0782C-9252-46AF-8E67-DC8C40409244}" type="presParOf" srcId="{74FF67E7-FE18-4695-90AD-4AC890A9A4FD}" destId="{9BA61B4B-7AE0-466E-A52E-73A9F5EEFC70}" srcOrd="0" destOrd="0" presId="urn:microsoft.com/office/officeart/2005/8/layout/process3"/>
    <dgm:cxn modelId="{4CC61D81-E4BD-493B-A779-83A6B8F55E69}" type="presParOf" srcId="{0F6158DE-4629-41B6-AEE4-BDA35CD105A5}" destId="{F4258614-A4ED-4790-972B-7DE52E6EB8E4}" srcOrd="8" destOrd="0" presId="urn:microsoft.com/office/officeart/2005/8/layout/process3"/>
    <dgm:cxn modelId="{0A269728-2B9C-46E5-A7D0-2C84A562E15A}" type="presParOf" srcId="{F4258614-A4ED-4790-972B-7DE52E6EB8E4}" destId="{5F20B74B-67AA-4D9F-9DF5-925CB64871CA}" srcOrd="0" destOrd="0" presId="urn:microsoft.com/office/officeart/2005/8/layout/process3"/>
    <dgm:cxn modelId="{E897A080-82E7-46C7-BACE-E2D307C37529}" type="presParOf" srcId="{F4258614-A4ED-4790-972B-7DE52E6EB8E4}" destId="{7B79A54B-CB89-4E7D-AE81-B545FA96EF35}" srcOrd="1" destOrd="0" presId="urn:microsoft.com/office/officeart/2005/8/layout/process3"/>
    <dgm:cxn modelId="{2D848D3D-FA45-4258-A7C3-22320487722E}" type="presParOf" srcId="{F4258614-A4ED-4790-972B-7DE52E6EB8E4}" destId="{BAAC7BC2-66EE-4189-AB61-1A01F8A2ABED}" srcOrd="2" destOrd="0" presId="urn:microsoft.com/office/officeart/2005/8/layout/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4B3CE66-34A8-4858-A7AC-E071A085D61D}" type="doc">
      <dgm:prSet loTypeId="urn:microsoft.com/office/officeart/2005/8/layout/process3" loCatId="process" qsTypeId="urn:microsoft.com/office/officeart/2005/8/quickstyle/simple1" qsCatId="simple" csTypeId="urn:microsoft.com/office/officeart/2005/8/colors/accent1_2" csCatId="accent1" phldr="1"/>
      <dgm:spPr/>
      <dgm:t>
        <a:bodyPr/>
        <a:lstStyle/>
        <a:p>
          <a:endParaRPr lang="en-US"/>
        </a:p>
      </dgm:t>
    </dgm:pt>
    <dgm:pt modelId="{FE7496C5-9251-4795-BDDC-DE5453B6F105}">
      <dgm:prSet phldrT="[Text]" custT="1"/>
      <dgm:spPr/>
      <dgm:t>
        <a:bodyPr/>
        <a:lstStyle/>
        <a:p>
          <a:r>
            <a:rPr lang="en-US" sz="1200" b="1" dirty="0"/>
            <a:t>Waiting Room</a:t>
          </a:r>
        </a:p>
        <a:p>
          <a:r>
            <a:rPr lang="en-US" sz="1200" dirty="0"/>
            <a:t>Patient Check In</a:t>
          </a:r>
        </a:p>
      </dgm:t>
    </dgm:pt>
    <dgm:pt modelId="{CDDA9EDE-C297-4281-B36F-4928A5894B9F}" type="parTrans" cxnId="{DBFE7D52-767C-4E9A-B008-1E8FFB3B3059}">
      <dgm:prSet/>
      <dgm:spPr/>
      <dgm:t>
        <a:bodyPr/>
        <a:lstStyle/>
        <a:p>
          <a:endParaRPr lang="en-US"/>
        </a:p>
      </dgm:t>
    </dgm:pt>
    <dgm:pt modelId="{A194FD92-1DD5-4E90-A0A1-633CE5756D68}" type="sibTrans" cxnId="{DBFE7D52-767C-4E9A-B008-1E8FFB3B3059}">
      <dgm:prSet/>
      <dgm:spPr/>
      <dgm:t>
        <a:bodyPr/>
        <a:lstStyle/>
        <a:p>
          <a:endParaRPr lang="en-US"/>
        </a:p>
      </dgm:t>
    </dgm:pt>
    <dgm:pt modelId="{6643DE95-20AA-46E7-91D8-7ADE989BF742}">
      <dgm:prSet phldrT="[Text]" custT="1"/>
      <dgm:spPr/>
      <dgm:t>
        <a:bodyPr/>
        <a:lstStyle/>
        <a:p>
          <a:r>
            <a:rPr lang="en-US" sz="1200" dirty="0"/>
            <a:t>Front Desk Staff</a:t>
          </a:r>
        </a:p>
      </dgm:t>
    </dgm:pt>
    <dgm:pt modelId="{F5011BCC-47AF-492C-AA17-C5FADCAF0F01}" type="parTrans" cxnId="{F40D3E4D-CA9B-4873-84C8-714347928D75}">
      <dgm:prSet/>
      <dgm:spPr/>
      <dgm:t>
        <a:bodyPr/>
        <a:lstStyle/>
        <a:p>
          <a:endParaRPr lang="en-US"/>
        </a:p>
      </dgm:t>
    </dgm:pt>
    <dgm:pt modelId="{466CCD1B-2A06-48A0-A459-D26C59B3B9E6}" type="sibTrans" cxnId="{F40D3E4D-CA9B-4873-84C8-714347928D75}">
      <dgm:prSet/>
      <dgm:spPr/>
      <dgm:t>
        <a:bodyPr/>
        <a:lstStyle/>
        <a:p>
          <a:endParaRPr lang="en-US"/>
        </a:p>
      </dgm:t>
    </dgm:pt>
    <dgm:pt modelId="{0F69C40C-268A-467A-8CF5-AA28B15DA996}">
      <dgm:prSet phldrT="[Text]" custT="1"/>
      <dgm:spPr/>
      <dgm:t>
        <a:bodyPr/>
        <a:lstStyle/>
        <a:p>
          <a:r>
            <a:rPr lang="en-US" sz="1200" b="1" dirty="0"/>
            <a:t>Examination</a:t>
          </a:r>
          <a:r>
            <a:rPr lang="en-US" sz="1000" b="1" dirty="0"/>
            <a:t> </a:t>
          </a:r>
          <a:r>
            <a:rPr lang="en-US" sz="1200" b="1" dirty="0"/>
            <a:t>Room</a:t>
          </a:r>
        </a:p>
        <a:p>
          <a:r>
            <a:rPr lang="en-US" sz="1200" dirty="0"/>
            <a:t>Patient Roomed</a:t>
          </a:r>
        </a:p>
      </dgm:t>
    </dgm:pt>
    <dgm:pt modelId="{C8C7CD75-6D43-4F1E-B1F5-CDD4C20F074F}" type="parTrans" cxnId="{00EA5E35-18CB-4B18-A109-3A25C8435E6E}">
      <dgm:prSet/>
      <dgm:spPr/>
      <dgm:t>
        <a:bodyPr/>
        <a:lstStyle/>
        <a:p>
          <a:endParaRPr lang="en-US"/>
        </a:p>
      </dgm:t>
    </dgm:pt>
    <dgm:pt modelId="{0862C822-2DF0-4164-80AA-FCB70B54EF10}" type="sibTrans" cxnId="{00EA5E35-18CB-4B18-A109-3A25C8435E6E}">
      <dgm:prSet/>
      <dgm:spPr/>
      <dgm:t>
        <a:bodyPr/>
        <a:lstStyle/>
        <a:p>
          <a:endParaRPr lang="en-US"/>
        </a:p>
      </dgm:t>
    </dgm:pt>
    <dgm:pt modelId="{1E90840A-34DA-4DE9-B6FC-40A7E63EF1F9}">
      <dgm:prSet phldrT="[Text]" custT="1"/>
      <dgm:spPr/>
      <dgm:t>
        <a:bodyPr/>
        <a:lstStyle/>
        <a:p>
          <a:r>
            <a:rPr lang="en-US" sz="1200" dirty="0"/>
            <a:t>MA </a:t>
          </a:r>
        </a:p>
      </dgm:t>
    </dgm:pt>
    <dgm:pt modelId="{3B080BF6-0735-4F90-94DE-C9A95190351F}" type="parTrans" cxnId="{8C5E2C8E-224E-4A99-86E0-0E2B3E0694B2}">
      <dgm:prSet/>
      <dgm:spPr/>
      <dgm:t>
        <a:bodyPr/>
        <a:lstStyle/>
        <a:p>
          <a:endParaRPr lang="en-US"/>
        </a:p>
      </dgm:t>
    </dgm:pt>
    <dgm:pt modelId="{231FAA12-ECF4-4FDA-A920-562BBCFC33B0}" type="sibTrans" cxnId="{8C5E2C8E-224E-4A99-86E0-0E2B3E0694B2}">
      <dgm:prSet/>
      <dgm:spPr/>
      <dgm:t>
        <a:bodyPr/>
        <a:lstStyle/>
        <a:p>
          <a:endParaRPr lang="en-US"/>
        </a:p>
      </dgm:t>
    </dgm:pt>
    <dgm:pt modelId="{0EB9C4C3-998D-4963-8F89-153B64C355A9}">
      <dgm:prSet phldrT="[Text]" custT="1"/>
      <dgm:spPr/>
      <dgm:t>
        <a:bodyPr/>
        <a:lstStyle/>
        <a:p>
          <a:r>
            <a:rPr lang="en-US" sz="1200" b="1" dirty="0"/>
            <a:t>Examination Room</a:t>
          </a:r>
        </a:p>
        <a:p>
          <a:r>
            <a:rPr lang="en-US" sz="1200" dirty="0"/>
            <a:t>Clinical Appointment</a:t>
          </a:r>
        </a:p>
      </dgm:t>
    </dgm:pt>
    <dgm:pt modelId="{CBE30CB4-C1A0-43A5-B220-1C7D06B49721}" type="parTrans" cxnId="{4B5C0830-C7AA-497E-A5AD-57D44EFAB290}">
      <dgm:prSet/>
      <dgm:spPr/>
      <dgm:t>
        <a:bodyPr/>
        <a:lstStyle/>
        <a:p>
          <a:endParaRPr lang="en-US"/>
        </a:p>
      </dgm:t>
    </dgm:pt>
    <dgm:pt modelId="{3A11A744-55D0-4992-88F0-1DAE14728BE6}" type="sibTrans" cxnId="{4B5C0830-C7AA-497E-A5AD-57D44EFAB290}">
      <dgm:prSet/>
      <dgm:spPr/>
      <dgm:t>
        <a:bodyPr/>
        <a:lstStyle/>
        <a:p>
          <a:endParaRPr lang="en-US"/>
        </a:p>
      </dgm:t>
    </dgm:pt>
    <dgm:pt modelId="{A5172B6B-05D9-4A6C-B5BF-A4050FACA106}">
      <dgm:prSet phldrT="[Text]" custT="1"/>
      <dgm:spPr/>
      <dgm:t>
        <a:bodyPr/>
        <a:lstStyle/>
        <a:p>
          <a:r>
            <a:rPr lang="en-US" sz="1200" dirty="0"/>
            <a:t>Provider</a:t>
          </a:r>
        </a:p>
      </dgm:t>
    </dgm:pt>
    <dgm:pt modelId="{90A58749-170B-4B1A-8EE9-8EE982018F3D}" type="parTrans" cxnId="{FA90E6D4-3BA6-4002-AF11-7A67C29BF695}">
      <dgm:prSet/>
      <dgm:spPr/>
      <dgm:t>
        <a:bodyPr/>
        <a:lstStyle/>
        <a:p>
          <a:endParaRPr lang="en-US"/>
        </a:p>
      </dgm:t>
    </dgm:pt>
    <dgm:pt modelId="{203A038C-232A-4AC4-8A4C-CE4CF6737DF8}" type="sibTrans" cxnId="{FA90E6D4-3BA6-4002-AF11-7A67C29BF695}">
      <dgm:prSet/>
      <dgm:spPr/>
      <dgm:t>
        <a:bodyPr/>
        <a:lstStyle/>
        <a:p>
          <a:endParaRPr lang="en-US"/>
        </a:p>
      </dgm:t>
    </dgm:pt>
    <dgm:pt modelId="{7909DE35-D588-43CF-8FEA-9808671D2B6F}">
      <dgm:prSet phldrT="[Text]"/>
      <dgm:spPr/>
      <dgm:t>
        <a:bodyPr/>
        <a:lstStyle/>
        <a:p>
          <a:r>
            <a:rPr lang="en-US" dirty="0"/>
            <a:t>Provider, MA</a:t>
          </a:r>
        </a:p>
      </dgm:t>
    </dgm:pt>
    <dgm:pt modelId="{7E90F7E7-3A4E-4B36-99BD-9EF454C1189D}" type="parTrans" cxnId="{5AF2300C-6A58-40EA-B3CC-021F65D41CD4}">
      <dgm:prSet/>
      <dgm:spPr/>
      <dgm:t>
        <a:bodyPr/>
        <a:lstStyle/>
        <a:p>
          <a:endParaRPr lang="en-US"/>
        </a:p>
      </dgm:t>
    </dgm:pt>
    <dgm:pt modelId="{0990B903-2250-4677-86C5-97DFDB2C92E4}" type="sibTrans" cxnId="{5AF2300C-6A58-40EA-B3CC-021F65D41CD4}">
      <dgm:prSet/>
      <dgm:spPr/>
      <dgm:t>
        <a:bodyPr/>
        <a:lstStyle/>
        <a:p>
          <a:endParaRPr lang="en-US"/>
        </a:p>
      </dgm:t>
    </dgm:pt>
    <dgm:pt modelId="{333F362B-431D-4264-8596-4F296198D6BD}">
      <dgm:prSet phldrT="[Text]" custT="1"/>
      <dgm:spPr/>
      <dgm:t>
        <a:bodyPr/>
        <a:lstStyle/>
        <a:p>
          <a:r>
            <a:rPr lang="en-US" sz="1200" b="1" dirty="0"/>
            <a:t>Referrals during visit</a:t>
          </a:r>
        </a:p>
        <a:p>
          <a:endParaRPr lang="en-US" sz="1200" dirty="0"/>
        </a:p>
      </dgm:t>
    </dgm:pt>
    <dgm:pt modelId="{B3107010-C93B-4BD2-BB95-8B2229BBFE4F}" type="parTrans" cxnId="{025B9215-05BE-45B0-AE73-BD34E69ACF85}">
      <dgm:prSet/>
      <dgm:spPr/>
      <dgm:t>
        <a:bodyPr/>
        <a:lstStyle/>
        <a:p>
          <a:endParaRPr lang="en-US"/>
        </a:p>
      </dgm:t>
    </dgm:pt>
    <dgm:pt modelId="{BA7A8C84-C832-4744-8422-6CB5244F86BF}" type="sibTrans" cxnId="{025B9215-05BE-45B0-AE73-BD34E69ACF85}">
      <dgm:prSet/>
      <dgm:spPr/>
      <dgm:t>
        <a:bodyPr/>
        <a:lstStyle/>
        <a:p>
          <a:endParaRPr lang="en-US"/>
        </a:p>
      </dgm:t>
    </dgm:pt>
    <dgm:pt modelId="{AF9361E6-073D-424D-8796-595F32E972DD}">
      <dgm:prSet phldrT="[Text]"/>
      <dgm:spPr/>
      <dgm:t>
        <a:bodyPr/>
        <a:lstStyle/>
        <a:p>
          <a:r>
            <a:rPr lang="en-US" dirty="0"/>
            <a:t>Behavioral Health Staff</a:t>
          </a:r>
        </a:p>
      </dgm:t>
    </dgm:pt>
    <dgm:pt modelId="{635EF32E-0A6D-454C-BED7-73F2FC195731}" type="parTrans" cxnId="{C0404BE0-DB09-4FFC-B147-ED0D6F004A0F}">
      <dgm:prSet/>
      <dgm:spPr/>
      <dgm:t>
        <a:bodyPr/>
        <a:lstStyle/>
        <a:p>
          <a:endParaRPr lang="en-US"/>
        </a:p>
      </dgm:t>
    </dgm:pt>
    <dgm:pt modelId="{F8238940-1816-4E94-A109-0199F1616EB7}" type="sibTrans" cxnId="{C0404BE0-DB09-4FFC-B147-ED0D6F004A0F}">
      <dgm:prSet/>
      <dgm:spPr/>
      <dgm:t>
        <a:bodyPr/>
        <a:lstStyle/>
        <a:p>
          <a:endParaRPr lang="en-US"/>
        </a:p>
      </dgm:t>
    </dgm:pt>
    <dgm:pt modelId="{4C5E22B1-95A6-4671-A408-EB3CF8D20594}">
      <dgm:prSet phldrT="[Text]"/>
      <dgm:spPr/>
      <dgm:t>
        <a:bodyPr/>
        <a:lstStyle/>
        <a:p>
          <a:r>
            <a:rPr lang="en-US" b="1" dirty="0"/>
            <a:t>Post-Visit</a:t>
          </a:r>
        </a:p>
        <a:p>
          <a:endParaRPr lang="en-US" dirty="0"/>
        </a:p>
      </dgm:t>
    </dgm:pt>
    <dgm:pt modelId="{00880217-ECC0-4371-BE15-CA5EFC188234}" type="parTrans" cxnId="{C382258D-D92B-410A-AAF2-73449128EDBB}">
      <dgm:prSet/>
      <dgm:spPr/>
      <dgm:t>
        <a:bodyPr/>
        <a:lstStyle/>
        <a:p>
          <a:endParaRPr lang="en-US"/>
        </a:p>
      </dgm:t>
    </dgm:pt>
    <dgm:pt modelId="{3C14BBBB-0FD8-420D-A847-08CB6EEE8D29}" type="sibTrans" cxnId="{C382258D-D92B-410A-AAF2-73449128EDBB}">
      <dgm:prSet/>
      <dgm:spPr/>
      <dgm:t>
        <a:bodyPr/>
        <a:lstStyle/>
        <a:p>
          <a:endParaRPr lang="en-US"/>
        </a:p>
      </dgm:t>
    </dgm:pt>
    <dgm:pt modelId="{E44CF53E-4827-4D3E-B7A6-020705D16406}">
      <dgm:prSet phldrT="[Text]"/>
      <dgm:spPr/>
      <dgm:t>
        <a:bodyPr/>
        <a:lstStyle/>
        <a:p>
          <a:r>
            <a:rPr lang="en-US" dirty="0"/>
            <a:t>MA</a:t>
          </a:r>
        </a:p>
      </dgm:t>
    </dgm:pt>
    <dgm:pt modelId="{984BC3FC-69AF-4FBA-A37D-59DEF7A75B20}" type="parTrans" cxnId="{81278832-0663-4FC0-99C9-1B402EEED68C}">
      <dgm:prSet/>
      <dgm:spPr/>
      <dgm:t>
        <a:bodyPr/>
        <a:lstStyle/>
        <a:p>
          <a:endParaRPr lang="en-US"/>
        </a:p>
      </dgm:t>
    </dgm:pt>
    <dgm:pt modelId="{3B2F4199-D47B-400B-99DC-9193841C88DF}" type="sibTrans" cxnId="{81278832-0663-4FC0-99C9-1B402EEED68C}">
      <dgm:prSet/>
      <dgm:spPr/>
      <dgm:t>
        <a:bodyPr/>
        <a:lstStyle/>
        <a:p>
          <a:endParaRPr lang="en-US"/>
        </a:p>
      </dgm:t>
    </dgm:pt>
    <dgm:pt modelId="{42050AF1-2699-49B5-BE1E-CC10810B7DC7}">
      <dgm:prSet phldrT="[Text]"/>
      <dgm:spPr/>
      <dgm:t>
        <a:bodyPr/>
        <a:lstStyle/>
        <a:p>
          <a:r>
            <a:rPr lang="en-US" dirty="0"/>
            <a:t>Behavioral Health Staff</a:t>
          </a:r>
        </a:p>
      </dgm:t>
    </dgm:pt>
    <dgm:pt modelId="{5C6D157F-F8D8-4C81-B733-2530609046E9}" type="parTrans" cxnId="{E3EC1DC7-7068-4DA0-9D27-15B504CDEC47}">
      <dgm:prSet/>
      <dgm:spPr/>
      <dgm:t>
        <a:bodyPr/>
        <a:lstStyle/>
        <a:p>
          <a:endParaRPr lang="en-US"/>
        </a:p>
      </dgm:t>
    </dgm:pt>
    <dgm:pt modelId="{F658F78A-B678-41AA-97A5-AD7BABB657CC}" type="sibTrans" cxnId="{E3EC1DC7-7068-4DA0-9D27-15B504CDEC47}">
      <dgm:prSet/>
      <dgm:spPr/>
      <dgm:t>
        <a:bodyPr/>
        <a:lstStyle/>
        <a:p>
          <a:endParaRPr lang="en-US"/>
        </a:p>
      </dgm:t>
    </dgm:pt>
    <dgm:pt modelId="{F1ABDFB4-F824-45DE-B190-4EE9860F380C}">
      <dgm:prSet phldrT="[Text]" custT="1"/>
      <dgm:spPr/>
      <dgm:t>
        <a:bodyPr/>
        <a:lstStyle/>
        <a:p>
          <a:r>
            <a:rPr lang="en-US" sz="1200" dirty="0"/>
            <a:t>Warm handoff (dietitian, other?)</a:t>
          </a:r>
        </a:p>
      </dgm:t>
    </dgm:pt>
    <dgm:pt modelId="{C166979C-190F-41C2-9B5A-B27CF0909F31}" type="parTrans" cxnId="{763F9551-866F-4C2C-98E6-BB2571C9020A}">
      <dgm:prSet/>
      <dgm:spPr/>
      <dgm:t>
        <a:bodyPr/>
        <a:lstStyle/>
        <a:p>
          <a:endParaRPr lang="en-US"/>
        </a:p>
      </dgm:t>
    </dgm:pt>
    <dgm:pt modelId="{315F3790-4C47-4E33-8633-67AF8E132819}" type="sibTrans" cxnId="{763F9551-866F-4C2C-98E6-BB2571C9020A}">
      <dgm:prSet/>
      <dgm:spPr/>
      <dgm:t>
        <a:bodyPr/>
        <a:lstStyle/>
        <a:p>
          <a:endParaRPr lang="en-US"/>
        </a:p>
      </dgm:t>
    </dgm:pt>
    <dgm:pt modelId="{BD1543F4-0731-4410-A4BF-D35B8C9D7FCE}">
      <dgm:prSet phldrT="[Text]"/>
      <dgm:spPr/>
      <dgm:t>
        <a:bodyPr/>
        <a:lstStyle/>
        <a:p>
          <a:r>
            <a:rPr lang="en-US" dirty="0"/>
            <a:t>Social Work/Care Manager</a:t>
          </a:r>
        </a:p>
      </dgm:t>
    </dgm:pt>
    <dgm:pt modelId="{884D02DC-5BF5-4FBC-8316-ECE499904A93}" type="parTrans" cxnId="{CEB54197-A8DC-491C-96E6-63D188D8AC80}">
      <dgm:prSet/>
      <dgm:spPr/>
      <dgm:t>
        <a:bodyPr/>
        <a:lstStyle/>
        <a:p>
          <a:endParaRPr lang="en-US"/>
        </a:p>
      </dgm:t>
    </dgm:pt>
    <dgm:pt modelId="{DBB637C7-E575-449B-BF13-38EBECB9EBE7}" type="sibTrans" cxnId="{CEB54197-A8DC-491C-96E6-63D188D8AC80}">
      <dgm:prSet/>
      <dgm:spPr/>
      <dgm:t>
        <a:bodyPr/>
        <a:lstStyle/>
        <a:p>
          <a:endParaRPr lang="en-US"/>
        </a:p>
      </dgm:t>
    </dgm:pt>
    <dgm:pt modelId="{0F6158DE-4629-41B6-AEE4-BDA35CD105A5}" type="pres">
      <dgm:prSet presAssocID="{64B3CE66-34A8-4858-A7AC-E071A085D61D}" presName="linearFlow" presStyleCnt="0">
        <dgm:presLayoutVars>
          <dgm:dir/>
          <dgm:animLvl val="lvl"/>
          <dgm:resizeHandles val="exact"/>
        </dgm:presLayoutVars>
      </dgm:prSet>
      <dgm:spPr/>
    </dgm:pt>
    <dgm:pt modelId="{BE671A22-D44B-47F0-8F9B-F5E7701305CC}" type="pres">
      <dgm:prSet presAssocID="{FE7496C5-9251-4795-BDDC-DE5453B6F105}" presName="composite" presStyleCnt="0"/>
      <dgm:spPr/>
    </dgm:pt>
    <dgm:pt modelId="{6BF4FF45-F9D7-4E2C-9163-D70D4B6F4306}" type="pres">
      <dgm:prSet presAssocID="{FE7496C5-9251-4795-BDDC-DE5453B6F105}" presName="parTx" presStyleLbl="node1" presStyleIdx="0" presStyleCnt="5">
        <dgm:presLayoutVars>
          <dgm:chMax val="0"/>
          <dgm:chPref val="0"/>
          <dgm:bulletEnabled val="1"/>
        </dgm:presLayoutVars>
      </dgm:prSet>
      <dgm:spPr/>
    </dgm:pt>
    <dgm:pt modelId="{1BFC7A6B-635F-4D64-8D74-FFDB70D2670D}" type="pres">
      <dgm:prSet presAssocID="{FE7496C5-9251-4795-BDDC-DE5453B6F105}" presName="parSh" presStyleLbl="node1" presStyleIdx="0" presStyleCnt="5"/>
      <dgm:spPr/>
    </dgm:pt>
    <dgm:pt modelId="{71104D4A-DD44-453D-AC1C-47A05871AC9D}" type="pres">
      <dgm:prSet presAssocID="{FE7496C5-9251-4795-BDDC-DE5453B6F105}" presName="desTx" presStyleLbl="fgAcc1" presStyleIdx="0" presStyleCnt="5">
        <dgm:presLayoutVars>
          <dgm:bulletEnabled val="1"/>
        </dgm:presLayoutVars>
      </dgm:prSet>
      <dgm:spPr/>
    </dgm:pt>
    <dgm:pt modelId="{9D736393-A58E-4A85-AE8E-271C25D0569A}" type="pres">
      <dgm:prSet presAssocID="{A194FD92-1DD5-4E90-A0A1-633CE5756D68}" presName="sibTrans" presStyleLbl="sibTrans2D1" presStyleIdx="0" presStyleCnt="4"/>
      <dgm:spPr/>
    </dgm:pt>
    <dgm:pt modelId="{78FDAE6C-F106-44D2-A219-22D6777FF3A7}" type="pres">
      <dgm:prSet presAssocID="{A194FD92-1DD5-4E90-A0A1-633CE5756D68}" presName="connTx" presStyleLbl="sibTrans2D1" presStyleIdx="0" presStyleCnt="4"/>
      <dgm:spPr/>
    </dgm:pt>
    <dgm:pt modelId="{CD00C4EE-2C4F-4DF0-9664-FE0AC8CE448C}" type="pres">
      <dgm:prSet presAssocID="{0F69C40C-268A-467A-8CF5-AA28B15DA996}" presName="composite" presStyleCnt="0"/>
      <dgm:spPr/>
    </dgm:pt>
    <dgm:pt modelId="{21D4B603-E1F4-4380-8506-C02C07A0F22F}" type="pres">
      <dgm:prSet presAssocID="{0F69C40C-268A-467A-8CF5-AA28B15DA996}" presName="parTx" presStyleLbl="node1" presStyleIdx="0" presStyleCnt="5">
        <dgm:presLayoutVars>
          <dgm:chMax val="0"/>
          <dgm:chPref val="0"/>
          <dgm:bulletEnabled val="1"/>
        </dgm:presLayoutVars>
      </dgm:prSet>
      <dgm:spPr/>
    </dgm:pt>
    <dgm:pt modelId="{6EDC940C-3723-4DB9-8BC7-50C53C29A52E}" type="pres">
      <dgm:prSet presAssocID="{0F69C40C-268A-467A-8CF5-AA28B15DA996}" presName="parSh" presStyleLbl="node1" presStyleIdx="1" presStyleCnt="5"/>
      <dgm:spPr/>
    </dgm:pt>
    <dgm:pt modelId="{1481FA46-3EB9-43DB-B640-5F5B6EAD6C4E}" type="pres">
      <dgm:prSet presAssocID="{0F69C40C-268A-467A-8CF5-AA28B15DA996}" presName="desTx" presStyleLbl="fgAcc1" presStyleIdx="1" presStyleCnt="5">
        <dgm:presLayoutVars>
          <dgm:bulletEnabled val="1"/>
        </dgm:presLayoutVars>
      </dgm:prSet>
      <dgm:spPr/>
    </dgm:pt>
    <dgm:pt modelId="{C229A47C-ADCC-4674-9048-1B6EBA1C670D}" type="pres">
      <dgm:prSet presAssocID="{0862C822-2DF0-4164-80AA-FCB70B54EF10}" presName="sibTrans" presStyleLbl="sibTrans2D1" presStyleIdx="1" presStyleCnt="4"/>
      <dgm:spPr/>
    </dgm:pt>
    <dgm:pt modelId="{C7DFC7BA-1B31-4864-B9C2-F229278607CE}" type="pres">
      <dgm:prSet presAssocID="{0862C822-2DF0-4164-80AA-FCB70B54EF10}" presName="connTx" presStyleLbl="sibTrans2D1" presStyleIdx="1" presStyleCnt="4"/>
      <dgm:spPr/>
    </dgm:pt>
    <dgm:pt modelId="{7C312D20-665C-4C16-8A8A-19B519805BB3}" type="pres">
      <dgm:prSet presAssocID="{0EB9C4C3-998D-4963-8F89-153B64C355A9}" presName="composite" presStyleCnt="0"/>
      <dgm:spPr/>
    </dgm:pt>
    <dgm:pt modelId="{C55B2CA9-35D2-4525-B7F0-EEF16FAA0EDA}" type="pres">
      <dgm:prSet presAssocID="{0EB9C4C3-998D-4963-8F89-153B64C355A9}" presName="parTx" presStyleLbl="node1" presStyleIdx="1" presStyleCnt="5">
        <dgm:presLayoutVars>
          <dgm:chMax val="0"/>
          <dgm:chPref val="0"/>
          <dgm:bulletEnabled val="1"/>
        </dgm:presLayoutVars>
      </dgm:prSet>
      <dgm:spPr/>
    </dgm:pt>
    <dgm:pt modelId="{25AD30C7-2E62-4A08-8AB2-10C57A4B9908}" type="pres">
      <dgm:prSet presAssocID="{0EB9C4C3-998D-4963-8F89-153B64C355A9}" presName="parSh" presStyleLbl="node1" presStyleIdx="2" presStyleCnt="5"/>
      <dgm:spPr/>
    </dgm:pt>
    <dgm:pt modelId="{922AF1F7-974A-4EE1-A881-40FCBF5087D7}" type="pres">
      <dgm:prSet presAssocID="{0EB9C4C3-998D-4963-8F89-153B64C355A9}" presName="desTx" presStyleLbl="fgAcc1" presStyleIdx="2" presStyleCnt="5" custScaleX="98983" custLinFactNeighborX="1658" custLinFactNeighborY="-1795">
        <dgm:presLayoutVars>
          <dgm:bulletEnabled val="1"/>
        </dgm:presLayoutVars>
      </dgm:prSet>
      <dgm:spPr/>
    </dgm:pt>
    <dgm:pt modelId="{2E46BFEF-C837-4C0D-BAB3-9B64E817F6E6}" type="pres">
      <dgm:prSet presAssocID="{3A11A744-55D0-4992-88F0-1DAE14728BE6}" presName="sibTrans" presStyleLbl="sibTrans2D1" presStyleIdx="2" presStyleCnt="4"/>
      <dgm:spPr/>
    </dgm:pt>
    <dgm:pt modelId="{94B455E8-C7FD-4B55-A02D-17D627E38F5C}" type="pres">
      <dgm:prSet presAssocID="{3A11A744-55D0-4992-88F0-1DAE14728BE6}" presName="connTx" presStyleLbl="sibTrans2D1" presStyleIdx="2" presStyleCnt="4"/>
      <dgm:spPr/>
    </dgm:pt>
    <dgm:pt modelId="{C6CF65A1-7967-4345-BDF1-B1168E267652}" type="pres">
      <dgm:prSet presAssocID="{333F362B-431D-4264-8596-4F296198D6BD}" presName="composite" presStyleCnt="0"/>
      <dgm:spPr/>
    </dgm:pt>
    <dgm:pt modelId="{990D65D3-91CA-4328-8C58-B066ACFFD12B}" type="pres">
      <dgm:prSet presAssocID="{333F362B-431D-4264-8596-4F296198D6BD}" presName="parTx" presStyleLbl="node1" presStyleIdx="2" presStyleCnt="5">
        <dgm:presLayoutVars>
          <dgm:chMax val="0"/>
          <dgm:chPref val="0"/>
          <dgm:bulletEnabled val="1"/>
        </dgm:presLayoutVars>
      </dgm:prSet>
      <dgm:spPr/>
    </dgm:pt>
    <dgm:pt modelId="{4B475679-DDEA-456F-8A6E-FEB7D5D25C58}" type="pres">
      <dgm:prSet presAssocID="{333F362B-431D-4264-8596-4F296198D6BD}" presName="parSh" presStyleLbl="node1" presStyleIdx="3" presStyleCnt="5" custLinFactNeighborX="622" custLinFactNeighborY="-7211"/>
      <dgm:spPr/>
    </dgm:pt>
    <dgm:pt modelId="{C6B76D92-98F3-4565-9313-0C167739724B}" type="pres">
      <dgm:prSet presAssocID="{333F362B-431D-4264-8596-4F296198D6BD}" presName="desTx" presStyleLbl="fgAcc1" presStyleIdx="3" presStyleCnt="5" custScaleX="131532" custScaleY="92133" custLinFactNeighborX="-2793" custLinFactNeighborY="-2231">
        <dgm:presLayoutVars>
          <dgm:bulletEnabled val="1"/>
        </dgm:presLayoutVars>
      </dgm:prSet>
      <dgm:spPr/>
    </dgm:pt>
    <dgm:pt modelId="{74FF67E7-FE18-4695-90AD-4AC890A9A4FD}" type="pres">
      <dgm:prSet presAssocID="{BA7A8C84-C832-4744-8422-6CB5244F86BF}" presName="sibTrans" presStyleLbl="sibTrans2D1" presStyleIdx="3" presStyleCnt="4"/>
      <dgm:spPr/>
    </dgm:pt>
    <dgm:pt modelId="{9BA61B4B-7AE0-466E-A52E-73A9F5EEFC70}" type="pres">
      <dgm:prSet presAssocID="{BA7A8C84-C832-4744-8422-6CB5244F86BF}" presName="connTx" presStyleLbl="sibTrans2D1" presStyleIdx="3" presStyleCnt="4"/>
      <dgm:spPr/>
    </dgm:pt>
    <dgm:pt modelId="{F4258614-A4ED-4790-972B-7DE52E6EB8E4}" type="pres">
      <dgm:prSet presAssocID="{4C5E22B1-95A6-4671-A408-EB3CF8D20594}" presName="composite" presStyleCnt="0"/>
      <dgm:spPr/>
    </dgm:pt>
    <dgm:pt modelId="{5F20B74B-67AA-4D9F-9DF5-925CB64871CA}" type="pres">
      <dgm:prSet presAssocID="{4C5E22B1-95A6-4671-A408-EB3CF8D20594}" presName="parTx" presStyleLbl="node1" presStyleIdx="3" presStyleCnt="5">
        <dgm:presLayoutVars>
          <dgm:chMax val="0"/>
          <dgm:chPref val="0"/>
          <dgm:bulletEnabled val="1"/>
        </dgm:presLayoutVars>
      </dgm:prSet>
      <dgm:spPr/>
    </dgm:pt>
    <dgm:pt modelId="{7B79A54B-CB89-4E7D-AE81-B545FA96EF35}" type="pres">
      <dgm:prSet presAssocID="{4C5E22B1-95A6-4671-A408-EB3CF8D20594}" presName="parSh" presStyleLbl="node1" presStyleIdx="4" presStyleCnt="5" custLinFactNeighborY="-9143"/>
      <dgm:spPr/>
    </dgm:pt>
    <dgm:pt modelId="{BAAC7BC2-66EE-4189-AB61-1A01F8A2ABED}" type="pres">
      <dgm:prSet presAssocID="{4C5E22B1-95A6-4671-A408-EB3CF8D20594}" presName="desTx" presStyleLbl="fgAcc1" presStyleIdx="4" presStyleCnt="5">
        <dgm:presLayoutVars>
          <dgm:bulletEnabled val="1"/>
        </dgm:presLayoutVars>
      </dgm:prSet>
      <dgm:spPr/>
    </dgm:pt>
  </dgm:ptLst>
  <dgm:cxnLst>
    <dgm:cxn modelId="{4178070B-8F80-4D74-B9C9-3E7DA8A5DCC3}" type="presOf" srcId="{AF9361E6-073D-424D-8796-595F32E972DD}" destId="{C6B76D92-98F3-4565-9313-0C167739724B}" srcOrd="0" destOrd="1" presId="urn:microsoft.com/office/officeart/2005/8/layout/process3"/>
    <dgm:cxn modelId="{5AF2300C-6A58-40EA-B3CC-021F65D41CD4}" srcId="{333F362B-431D-4264-8596-4F296198D6BD}" destId="{7909DE35-D588-43CF-8FEA-9808671D2B6F}" srcOrd="0" destOrd="0" parTransId="{7E90F7E7-3A4E-4B36-99BD-9EF454C1189D}" sibTransId="{0990B903-2250-4677-86C5-97DFDB2C92E4}"/>
    <dgm:cxn modelId="{B7F6A210-A536-4C22-9F99-375E939C0460}" type="presOf" srcId="{A194FD92-1DD5-4E90-A0A1-633CE5756D68}" destId="{9D736393-A58E-4A85-AE8E-271C25D0569A}" srcOrd="0" destOrd="0" presId="urn:microsoft.com/office/officeart/2005/8/layout/process3"/>
    <dgm:cxn modelId="{025B9215-05BE-45B0-AE73-BD34E69ACF85}" srcId="{64B3CE66-34A8-4858-A7AC-E071A085D61D}" destId="{333F362B-431D-4264-8596-4F296198D6BD}" srcOrd="3" destOrd="0" parTransId="{B3107010-C93B-4BD2-BB95-8B2229BBFE4F}" sibTransId="{BA7A8C84-C832-4744-8422-6CB5244F86BF}"/>
    <dgm:cxn modelId="{8729EC17-9D52-4303-A37D-F1FE2201ADCF}" type="presOf" srcId="{F1ABDFB4-F824-45DE-B190-4EE9860F380C}" destId="{922AF1F7-974A-4EE1-A881-40FCBF5087D7}" srcOrd="0" destOrd="1" presId="urn:microsoft.com/office/officeart/2005/8/layout/process3"/>
    <dgm:cxn modelId="{FEC06720-4783-4426-82F5-76754CF0F455}" type="presOf" srcId="{6643DE95-20AA-46E7-91D8-7ADE989BF742}" destId="{71104D4A-DD44-453D-AC1C-47A05871AC9D}" srcOrd="0" destOrd="0" presId="urn:microsoft.com/office/officeart/2005/8/layout/process3"/>
    <dgm:cxn modelId="{6376F32B-7B52-4079-B8CB-0A0ADFC5B8FA}" type="presOf" srcId="{0862C822-2DF0-4164-80AA-FCB70B54EF10}" destId="{C7DFC7BA-1B31-4864-B9C2-F229278607CE}" srcOrd="1" destOrd="0" presId="urn:microsoft.com/office/officeart/2005/8/layout/process3"/>
    <dgm:cxn modelId="{5EE2E92E-D32F-40AC-9971-475F31F97533}" type="presOf" srcId="{0EB9C4C3-998D-4963-8F89-153B64C355A9}" destId="{25AD30C7-2E62-4A08-8AB2-10C57A4B9908}" srcOrd="1" destOrd="0" presId="urn:microsoft.com/office/officeart/2005/8/layout/process3"/>
    <dgm:cxn modelId="{4B5C0830-C7AA-497E-A5AD-57D44EFAB290}" srcId="{64B3CE66-34A8-4858-A7AC-E071A085D61D}" destId="{0EB9C4C3-998D-4963-8F89-153B64C355A9}" srcOrd="2" destOrd="0" parTransId="{CBE30CB4-C1A0-43A5-B220-1C7D06B49721}" sibTransId="{3A11A744-55D0-4992-88F0-1DAE14728BE6}"/>
    <dgm:cxn modelId="{B409B130-EF28-4E3B-A7F9-3915894F3FD3}" type="presOf" srcId="{0F69C40C-268A-467A-8CF5-AA28B15DA996}" destId="{6EDC940C-3723-4DB9-8BC7-50C53C29A52E}" srcOrd="1" destOrd="0" presId="urn:microsoft.com/office/officeart/2005/8/layout/process3"/>
    <dgm:cxn modelId="{81278832-0663-4FC0-99C9-1B402EEED68C}" srcId="{4C5E22B1-95A6-4671-A408-EB3CF8D20594}" destId="{E44CF53E-4827-4D3E-B7A6-020705D16406}" srcOrd="0" destOrd="0" parTransId="{984BC3FC-69AF-4FBA-A37D-59DEF7A75B20}" sibTransId="{3B2F4199-D47B-400B-99DC-9193841C88DF}"/>
    <dgm:cxn modelId="{00EA5E35-18CB-4B18-A109-3A25C8435E6E}" srcId="{64B3CE66-34A8-4858-A7AC-E071A085D61D}" destId="{0F69C40C-268A-467A-8CF5-AA28B15DA996}" srcOrd="1" destOrd="0" parTransId="{C8C7CD75-6D43-4F1E-B1F5-CDD4C20F074F}" sibTransId="{0862C822-2DF0-4164-80AA-FCB70B54EF10}"/>
    <dgm:cxn modelId="{8F09A13D-DF2E-4853-AF8B-45337D274408}" type="presOf" srcId="{BA7A8C84-C832-4744-8422-6CB5244F86BF}" destId="{74FF67E7-FE18-4695-90AD-4AC890A9A4FD}" srcOrd="0" destOrd="0" presId="urn:microsoft.com/office/officeart/2005/8/layout/process3"/>
    <dgm:cxn modelId="{EDC35542-F914-4080-B2D9-63C492174A35}" type="presOf" srcId="{42050AF1-2699-49B5-BE1E-CC10810B7DC7}" destId="{BAAC7BC2-66EE-4189-AB61-1A01F8A2ABED}" srcOrd="0" destOrd="1" presId="urn:microsoft.com/office/officeart/2005/8/layout/process3"/>
    <dgm:cxn modelId="{D306D742-A34D-486D-BE29-D5AB5BB0A434}" type="presOf" srcId="{0F69C40C-268A-467A-8CF5-AA28B15DA996}" destId="{21D4B603-E1F4-4380-8506-C02C07A0F22F}" srcOrd="0" destOrd="0" presId="urn:microsoft.com/office/officeart/2005/8/layout/process3"/>
    <dgm:cxn modelId="{1DBBDF42-87B4-4CDD-BE2F-C94F6D8BF83C}" type="presOf" srcId="{BD1543F4-0731-4410-A4BF-D35B8C9D7FCE}" destId="{C6B76D92-98F3-4565-9313-0C167739724B}" srcOrd="0" destOrd="2" presId="urn:microsoft.com/office/officeart/2005/8/layout/process3"/>
    <dgm:cxn modelId="{3EA42D67-5D52-4441-88A8-F458661A9C25}" type="presOf" srcId="{FE7496C5-9251-4795-BDDC-DE5453B6F105}" destId="{6BF4FF45-F9D7-4E2C-9163-D70D4B6F4306}" srcOrd="0" destOrd="0" presId="urn:microsoft.com/office/officeart/2005/8/layout/process3"/>
    <dgm:cxn modelId="{F40D3E4D-CA9B-4873-84C8-714347928D75}" srcId="{FE7496C5-9251-4795-BDDC-DE5453B6F105}" destId="{6643DE95-20AA-46E7-91D8-7ADE989BF742}" srcOrd="0" destOrd="0" parTransId="{F5011BCC-47AF-492C-AA17-C5FADCAF0F01}" sibTransId="{466CCD1B-2A06-48A0-A459-D26C59B3B9E6}"/>
    <dgm:cxn modelId="{763F9551-866F-4C2C-98E6-BB2571C9020A}" srcId="{0EB9C4C3-998D-4963-8F89-153B64C355A9}" destId="{F1ABDFB4-F824-45DE-B190-4EE9860F380C}" srcOrd="1" destOrd="0" parTransId="{C166979C-190F-41C2-9B5A-B27CF0909F31}" sibTransId="{315F3790-4C47-4E33-8633-67AF8E132819}"/>
    <dgm:cxn modelId="{14713972-B819-47BD-A8C9-E3F79FCE05EF}" type="presOf" srcId="{64B3CE66-34A8-4858-A7AC-E071A085D61D}" destId="{0F6158DE-4629-41B6-AEE4-BDA35CD105A5}" srcOrd="0" destOrd="0" presId="urn:microsoft.com/office/officeart/2005/8/layout/process3"/>
    <dgm:cxn modelId="{DBFE7D52-767C-4E9A-B008-1E8FFB3B3059}" srcId="{64B3CE66-34A8-4858-A7AC-E071A085D61D}" destId="{FE7496C5-9251-4795-BDDC-DE5453B6F105}" srcOrd="0" destOrd="0" parTransId="{CDDA9EDE-C297-4281-B36F-4928A5894B9F}" sibTransId="{A194FD92-1DD5-4E90-A0A1-633CE5756D68}"/>
    <dgm:cxn modelId="{6EE7E952-BB2A-4AE3-86A8-6200E37C6747}" type="presOf" srcId="{3A11A744-55D0-4992-88F0-1DAE14728BE6}" destId="{2E46BFEF-C837-4C0D-BAB3-9B64E817F6E6}" srcOrd="0" destOrd="0" presId="urn:microsoft.com/office/officeart/2005/8/layout/process3"/>
    <dgm:cxn modelId="{1F7C6374-075B-47DF-B1D2-E9A0110EAD2C}" type="presOf" srcId="{1E90840A-34DA-4DE9-B6FC-40A7E63EF1F9}" destId="{1481FA46-3EB9-43DB-B640-5F5B6EAD6C4E}" srcOrd="0" destOrd="0" presId="urn:microsoft.com/office/officeart/2005/8/layout/process3"/>
    <dgm:cxn modelId="{9777CB74-A2A9-4F61-8DD8-34A90B41BAE2}" type="presOf" srcId="{FE7496C5-9251-4795-BDDC-DE5453B6F105}" destId="{1BFC7A6B-635F-4D64-8D74-FFDB70D2670D}" srcOrd="1" destOrd="0" presId="urn:microsoft.com/office/officeart/2005/8/layout/process3"/>
    <dgm:cxn modelId="{152B1E56-1115-42E1-A2ED-9F17C7A26116}" type="presOf" srcId="{333F362B-431D-4264-8596-4F296198D6BD}" destId="{4B475679-DDEA-456F-8A6E-FEB7D5D25C58}" srcOrd="1" destOrd="0" presId="urn:microsoft.com/office/officeart/2005/8/layout/process3"/>
    <dgm:cxn modelId="{3922EA57-B416-42D2-8D74-5D2B9334E7DD}" type="presOf" srcId="{3A11A744-55D0-4992-88F0-1DAE14728BE6}" destId="{94B455E8-C7FD-4B55-A02D-17D627E38F5C}" srcOrd="1" destOrd="0" presId="urn:microsoft.com/office/officeart/2005/8/layout/process3"/>
    <dgm:cxn modelId="{074E3D78-A2B3-4471-A9D7-D3B659586118}" type="presOf" srcId="{0EB9C4C3-998D-4963-8F89-153B64C355A9}" destId="{C55B2CA9-35D2-4525-B7F0-EEF16FAA0EDA}" srcOrd="0" destOrd="0" presId="urn:microsoft.com/office/officeart/2005/8/layout/process3"/>
    <dgm:cxn modelId="{03B1FC59-9F4B-40CC-9E55-F7229D6BFC95}" type="presOf" srcId="{0862C822-2DF0-4164-80AA-FCB70B54EF10}" destId="{C229A47C-ADCC-4674-9048-1B6EBA1C670D}" srcOrd="0" destOrd="0" presId="urn:microsoft.com/office/officeart/2005/8/layout/process3"/>
    <dgm:cxn modelId="{C382258D-D92B-410A-AAF2-73449128EDBB}" srcId="{64B3CE66-34A8-4858-A7AC-E071A085D61D}" destId="{4C5E22B1-95A6-4671-A408-EB3CF8D20594}" srcOrd="4" destOrd="0" parTransId="{00880217-ECC0-4371-BE15-CA5EFC188234}" sibTransId="{3C14BBBB-0FD8-420D-A847-08CB6EEE8D29}"/>
    <dgm:cxn modelId="{8C5E2C8E-224E-4A99-86E0-0E2B3E0694B2}" srcId="{0F69C40C-268A-467A-8CF5-AA28B15DA996}" destId="{1E90840A-34DA-4DE9-B6FC-40A7E63EF1F9}" srcOrd="0" destOrd="0" parTransId="{3B080BF6-0735-4F90-94DE-C9A95190351F}" sibTransId="{231FAA12-ECF4-4FDA-A920-562BBCFC33B0}"/>
    <dgm:cxn modelId="{51118A91-7E59-48C1-A184-65D087165A13}" type="presOf" srcId="{4C5E22B1-95A6-4671-A408-EB3CF8D20594}" destId="{7B79A54B-CB89-4E7D-AE81-B545FA96EF35}" srcOrd="1" destOrd="0" presId="urn:microsoft.com/office/officeart/2005/8/layout/process3"/>
    <dgm:cxn modelId="{CEB54197-A8DC-491C-96E6-63D188D8AC80}" srcId="{333F362B-431D-4264-8596-4F296198D6BD}" destId="{BD1543F4-0731-4410-A4BF-D35B8C9D7FCE}" srcOrd="2" destOrd="0" parTransId="{884D02DC-5BF5-4FBC-8316-ECE499904A93}" sibTransId="{DBB637C7-E575-449B-BF13-38EBECB9EBE7}"/>
    <dgm:cxn modelId="{EDB16699-26F2-4428-B6CA-4DC958DFCDFB}" type="presOf" srcId="{BA7A8C84-C832-4744-8422-6CB5244F86BF}" destId="{9BA61B4B-7AE0-466E-A52E-73A9F5EEFC70}" srcOrd="1" destOrd="0" presId="urn:microsoft.com/office/officeart/2005/8/layout/process3"/>
    <dgm:cxn modelId="{E3EC1DC7-7068-4DA0-9D27-15B504CDEC47}" srcId="{4C5E22B1-95A6-4671-A408-EB3CF8D20594}" destId="{42050AF1-2699-49B5-BE1E-CC10810B7DC7}" srcOrd="1" destOrd="0" parTransId="{5C6D157F-F8D8-4C81-B733-2530609046E9}" sibTransId="{F658F78A-B678-41AA-97A5-AD7BABB657CC}"/>
    <dgm:cxn modelId="{BD5061CD-B676-4A88-BB2E-0FBDDAEAB160}" type="presOf" srcId="{E44CF53E-4827-4D3E-B7A6-020705D16406}" destId="{BAAC7BC2-66EE-4189-AB61-1A01F8A2ABED}" srcOrd="0" destOrd="0" presId="urn:microsoft.com/office/officeart/2005/8/layout/process3"/>
    <dgm:cxn modelId="{15E703CE-6CB2-4ED7-B01D-9BCD693A40FF}" type="presOf" srcId="{A5172B6B-05D9-4A6C-B5BF-A4050FACA106}" destId="{922AF1F7-974A-4EE1-A881-40FCBF5087D7}" srcOrd="0" destOrd="0" presId="urn:microsoft.com/office/officeart/2005/8/layout/process3"/>
    <dgm:cxn modelId="{FA90E6D4-3BA6-4002-AF11-7A67C29BF695}" srcId="{0EB9C4C3-998D-4963-8F89-153B64C355A9}" destId="{A5172B6B-05D9-4A6C-B5BF-A4050FACA106}" srcOrd="0" destOrd="0" parTransId="{90A58749-170B-4B1A-8EE9-8EE982018F3D}" sibTransId="{203A038C-232A-4AC4-8A4C-CE4CF6737DF8}"/>
    <dgm:cxn modelId="{C124F4DF-99EB-4D02-B97C-604B2D28EA49}" type="presOf" srcId="{4C5E22B1-95A6-4671-A408-EB3CF8D20594}" destId="{5F20B74B-67AA-4D9F-9DF5-925CB64871CA}" srcOrd="0" destOrd="0" presId="urn:microsoft.com/office/officeart/2005/8/layout/process3"/>
    <dgm:cxn modelId="{C0404BE0-DB09-4FFC-B147-ED0D6F004A0F}" srcId="{333F362B-431D-4264-8596-4F296198D6BD}" destId="{AF9361E6-073D-424D-8796-595F32E972DD}" srcOrd="1" destOrd="0" parTransId="{635EF32E-0A6D-454C-BED7-73F2FC195731}" sibTransId="{F8238940-1816-4E94-A109-0199F1616EB7}"/>
    <dgm:cxn modelId="{73DCC0E1-87D9-4D03-8891-86C83124E02E}" type="presOf" srcId="{333F362B-431D-4264-8596-4F296198D6BD}" destId="{990D65D3-91CA-4328-8C58-B066ACFFD12B}" srcOrd="0" destOrd="0" presId="urn:microsoft.com/office/officeart/2005/8/layout/process3"/>
    <dgm:cxn modelId="{03BCECF5-964A-49B3-82CF-C67883537AC4}" type="presOf" srcId="{7909DE35-D588-43CF-8FEA-9808671D2B6F}" destId="{C6B76D92-98F3-4565-9313-0C167739724B}" srcOrd="0" destOrd="0" presId="urn:microsoft.com/office/officeart/2005/8/layout/process3"/>
    <dgm:cxn modelId="{DBA380FA-7F2C-4302-80F1-27B005CF07A4}" type="presOf" srcId="{A194FD92-1DD5-4E90-A0A1-633CE5756D68}" destId="{78FDAE6C-F106-44D2-A219-22D6777FF3A7}" srcOrd="1" destOrd="0" presId="urn:microsoft.com/office/officeart/2005/8/layout/process3"/>
    <dgm:cxn modelId="{20BC081D-B9B5-4F59-ADAE-53BB8C1A9DB8}" type="presParOf" srcId="{0F6158DE-4629-41B6-AEE4-BDA35CD105A5}" destId="{BE671A22-D44B-47F0-8F9B-F5E7701305CC}" srcOrd="0" destOrd="0" presId="urn:microsoft.com/office/officeart/2005/8/layout/process3"/>
    <dgm:cxn modelId="{B5923460-B517-432F-813B-ADB675C60B7D}" type="presParOf" srcId="{BE671A22-D44B-47F0-8F9B-F5E7701305CC}" destId="{6BF4FF45-F9D7-4E2C-9163-D70D4B6F4306}" srcOrd="0" destOrd="0" presId="urn:microsoft.com/office/officeart/2005/8/layout/process3"/>
    <dgm:cxn modelId="{21B47E66-8FC2-407D-87DA-78C9D4BA8AB6}" type="presParOf" srcId="{BE671A22-D44B-47F0-8F9B-F5E7701305CC}" destId="{1BFC7A6B-635F-4D64-8D74-FFDB70D2670D}" srcOrd="1" destOrd="0" presId="urn:microsoft.com/office/officeart/2005/8/layout/process3"/>
    <dgm:cxn modelId="{47E0C3AA-D37C-40ED-AB9F-C41CD44E229D}" type="presParOf" srcId="{BE671A22-D44B-47F0-8F9B-F5E7701305CC}" destId="{71104D4A-DD44-453D-AC1C-47A05871AC9D}" srcOrd="2" destOrd="0" presId="urn:microsoft.com/office/officeart/2005/8/layout/process3"/>
    <dgm:cxn modelId="{59DA1A81-C815-405D-82E6-E4EBED165160}" type="presParOf" srcId="{0F6158DE-4629-41B6-AEE4-BDA35CD105A5}" destId="{9D736393-A58E-4A85-AE8E-271C25D0569A}" srcOrd="1" destOrd="0" presId="urn:microsoft.com/office/officeart/2005/8/layout/process3"/>
    <dgm:cxn modelId="{C1566725-B220-4763-A89D-320BBEF89FDC}" type="presParOf" srcId="{9D736393-A58E-4A85-AE8E-271C25D0569A}" destId="{78FDAE6C-F106-44D2-A219-22D6777FF3A7}" srcOrd="0" destOrd="0" presId="urn:microsoft.com/office/officeart/2005/8/layout/process3"/>
    <dgm:cxn modelId="{823FAD2A-DD10-40C4-AC3A-42423B4F58AE}" type="presParOf" srcId="{0F6158DE-4629-41B6-AEE4-BDA35CD105A5}" destId="{CD00C4EE-2C4F-4DF0-9664-FE0AC8CE448C}" srcOrd="2" destOrd="0" presId="urn:microsoft.com/office/officeart/2005/8/layout/process3"/>
    <dgm:cxn modelId="{07566C1C-59EC-47BD-8650-6F15C21B45E9}" type="presParOf" srcId="{CD00C4EE-2C4F-4DF0-9664-FE0AC8CE448C}" destId="{21D4B603-E1F4-4380-8506-C02C07A0F22F}" srcOrd="0" destOrd="0" presId="urn:microsoft.com/office/officeart/2005/8/layout/process3"/>
    <dgm:cxn modelId="{CE068F31-7149-41EB-A7E0-591DF614231F}" type="presParOf" srcId="{CD00C4EE-2C4F-4DF0-9664-FE0AC8CE448C}" destId="{6EDC940C-3723-4DB9-8BC7-50C53C29A52E}" srcOrd="1" destOrd="0" presId="urn:microsoft.com/office/officeart/2005/8/layout/process3"/>
    <dgm:cxn modelId="{D4B9B965-CE47-4688-9FC0-F0618E8F9467}" type="presParOf" srcId="{CD00C4EE-2C4F-4DF0-9664-FE0AC8CE448C}" destId="{1481FA46-3EB9-43DB-B640-5F5B6EAD6C4E}" srcOrd="2" destOrd="0" presId="urn:microsoft.com/office/officeart/2005/8/layout/process3"/>
    <dgm:cxn modelId="{C77AB691-E807-474A-A996-22930E450CAF}" type="presParOf" srcId="{0F6158DE-4629-41B6-AEE4-BDA35CD105A5}" destId="{C229A47C-ADCC-4674-9048-1B6EBA1C670D}" srcOrd="3" destOrd="0" presId="urn:microsoft.com/office/officeart/2005/8/layout/process3"/>
    <dgm:cxn modelId="{7AE2A80D-35D0-42FC-9B04-A818A7BAA5F1}" type="presParOf" srcId="{C229A47C-ADCC-4674-9048-1B6EBA1C670D}" destId="{C7DFC7BA-1B31-4864-B9C2-F229278607CE}" srcOrd="0" destOrd="0" presId="urn:microsoft.com/office/officeart/2005/8/layout/process3"/>
    <dgm:cxn modelId="{91A23F03-94D9-47E2-A28C-7463CE3201C8}" type="presParOf" srcId="{0F6158DE-4629-41B6-AEE4-BDA35CD105A5}" destId="{7C312D20-665C-4C16-8A8A-19B519805BB3}" srcOrd="4" destOrd="0" presId="urn:microsoft.com/office/officeart/2005/8/layout/process3"/>
    <dgm:cxn modelId="{8F764E0C-EECF-41CB-9BD5-B18ADE8E7010}" type="presParOf" srcId="{7C312D20-665C-4C16-8A8A-19B519805BB3}" destId="{C55B2CA9-35D2-4525-B7F0-EEF16FAA0EDA}" srcOrd="0" destOrd="0" presId="urn:microsoft.com/office/officeart/2005/8/layout/process3"/>
    <dgm:cxn modelId="{D9DDB025-DC04-4E4D-862F-F2CC4C1ECFD3}" type="presParOf" srcId="{7C312D20-665C-4C16-8A8A-19B519805BB3}" destId="{25AD30C7-2E62-4A08-8AB2-10C57A4B9908}" srcOrd="1" destOrd="0" presId="urn:microsoft.com/office/officeart/2005/8/layout/process3"/>
    <dgm:cxn modelId="{BEB3C025-BC5A-4844-9F5E-7A48BD3E9080}" type="presParOf" srcId="{7C312D20-665C-4C16-8A8A-19B519805BB3}" destId="{922AF1F7-974A-4EE1-A881-40FCBF5087D7}" srcOrd="2" destOrd="0" presId="urn:microsoft.com/office/officeart/2005/8/layout/process3"/>
    <dgm:cxn modelId="{DBAE6671-0FAF-435B-A468-187172357B4A}" type="presParOf" srcId="{0F6158DE-4629-41B6-AEE4-BDA35CD105A5}" destId="{2E46BFEF-C837-4C0D-BAB3-9B64E817F6E6}" srcOrd="5" destOrd="0" presId="urn:microsoft.com/office/officeart/2005/8/layout/process3"/>
    <dgm:cxn modelId="{0C8EF804-DB56-4439-BA7D-423BA56C15FA}" type="presParOf" srcId="{2E46BFEF-C837-4C0D-BAB3-9B64E817F6E6}" destId="{94B455E8-C7FD-4B55-A02D-17D627E38F5C}" srcOrd="0" destOrd="0" presId="urn:microsoft.com/office/officeart/2005/8/layout/process3"/>
    <dgm:cxn modelId="{3FAC3C9D-33B2-4F34-AAFB-6A46508D9518}" type="presParOf" srcId="{0F6158DE-4629-41B6-AEE4-BDA35CD105A5}" destId="{C6CF65A1-7967-4345-BDF1-B1168E267652}" srcOrd="6" destOrd="0" presId="urn:microsoft.com/office/officeart/2005/8/layout/process3"/>
    <dgm:cxn modelId="{EBFA18BF-3CAE-4B84-B7AB-16E5A21041D4}" type="presParOf" srcId="{C6CF65A1-7967-4345-BDF1-B1168E267652}" destId="{990D65D3-91CA-4328-8C58-B066ACFFD12B}" srcOrd="0" destOrd="0" presId="urn:microsoft.com/office/officeart/2005/8/layout/process3"/>
    <dgm:cxn modelId="{3D706016-1861-461A-9D60-1C6E88B6C343}" type="presParOf" srcId="{C6CF65A1-7967-4345-BDF1-B1168E267652}" destId="{4B475679-DDEA-456F-8A6E-FEB7D5D25C58}" srcOrd="1" destOrd="0" presId="urn:microsoft.com/office/officeart/2005/8/layout/process3"/>
    <dgm:cxn modelId="{0AA0C2D6-C6D1-4C60-AA94-8FF31AA34C94}" type="presParOf" srcId="{C6CF65A1-7967-4345-BDF1-B1168E267652}" destId="{C6B76D92-98F3-4565-9313-0C167739724B}" srcOrd="2" destOrd="0" presId="urn:microsoft.com/office/officeart/2005/8/layout/process3"/>
    <dgm:cxn modelId="{957AD0F3-D823-4F49-976D-623A04877164}" type="presParOf" srcId="{0F6158DE-4629-41B6-AEE4-BDA35CD105A5}" destId="{74FF67E7-FE18-4695-90AD-4AC890A9A4FD}" srcOrd="7" destOrd="0" presId="urn:microsoft.com/office/officeart/2005/8/layout/process3"/>
    <dgm:cxn modelId="{72A0782C-9252-46AF-8E67-DC8C40409244}" type="presParOf" srcId="{74FF67E7-FE18-4695-90AD-4AC890A9A4FD}" destId="{9BA61B4B-7AE0-466E-A52E-73A9F5EEFC70}" srcOrd="0" destOrd="0" presId="urn:microsoft.com/office/officeart/2005/8/layout/process3"/>
    <dgm:cxn modelId="{4CC61D81-E4BD-493B-A779-83A6B8F55E69}" type="presParOf" srcId="{0F6158DE-4629-41B6-AEE4-BDA35CD105A5}" destId="{F4258614-A4ED-4790-972B-7DE52E6EB8E4}" srcOrd="8" destOrd="0" presId="urn:microsoft.com/office/officeart/2005/8/layout/process3"/>
    <dgm:cxn modelId="{0A269728-2B9C-46E5-A7D0-2C84A562E15A}" type="presParOf" srcId="{F4258614-A4ED-4790-972B-7DE52E6EB8E4}" destId="{5F20B74B-67AA-4D9F-9DF5-925CB64871CA}" srcOrd="0" destOrd="0" presId="urn:microsoft.com/office/officeart/2005/8/layout/process3"/>
    <dgm:cxn modelId="{E897A080-82E7-46C7-BACE-E2D307C37529}" type="presParOf" srcId="{F4258614-A4ED-4790-972B-7DE52E6EB8E4}" destId="{7B79A54B-CB89-4E7D-AE81-B545FA96EF35}" srcOrd="1" destOrd="0" presId="urn:microsoft.com/office/officeart/2005/8/layout/process3"/>
    <dgm:cxn modelId="{2D848D3D-FA45-4258-A7C3-22320487722E}" type="presParOf" srcId="{F4258614-A4ED-4790-972B-7DE52E6EB8E4}" destId="{BAAC7BC2-66EE-4189-AB61-1A01F8A2ABED}" srcOrd="2" destOrd="0" presId="urn:microsoft.com/office/officeart/2005/8/layout/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FC7A6B-635F-4D64-8D74-FFDB70D2670D}">
      <dsp:nvSpPr>
        <dsp:cNvPr id="0" name=""/>
        <dsp:cNvSpPr/>
      </dsp:nvSpPr>
      <dsp:spPr>
        <a:xfrm>
          <a:off x="660" y="5618"/>
          <a:ext cx="1500297" cy="8047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45720" numCol="1" spcCol="1270" anchor="t" anchorCtr="0">
          <a:noAutofit/>
        </a:bodyPr>
        <a:lstStyle/>
        <a:p>
          <a:pPr marL="0" lvl="0" indent="0" algn="l" defTabSz="533400">
            <a:lnSpc>
              <a:spcPct val="90000"/>
            </a:lnSpc>
            <a:spcBef>
              <a:spcPct val="0"/>
            </a:spcBef>
            <a:spcAft>
              <a:spcPct val="35000"/>
            </a:spcAft>
            <a:buNone/>
          </a:pPr>
          <a:r>
            <a:rPr lang="en-US" sz="1200" b="1" kern="1200" dirty="0"/>
            <a:t>Waiting Room</a:t>
          </a:r>
        </a:p>
        <a:p>
          <a:pPr marL="0" lvl="0" indent="0" algn="l" defTabSz="533400">
            <a:lnSpc>
              <a:spcPct val="90000"/>
            </a:lnSpc>
            <a:spcBef>
              <a:spcPct val="0"/>
            </a:spcBef>
            <a:spcAft>
              <a:spcPct val="35000"/>
            </a:spcAft>
            <a:buNone/>
          </a:pPr>
          <a:r>
            <a:rPr lang="en-US" sz="1200" kern="1200" dirty="0"/>
            <a:t>Patient Check In</a:t>
          </a:r>
        </a:p>
      </dsp:txBody>
      <dsp:txXfrm>
        <a:off x="660" y="5618"/>
        <a:ext cx="1500297" cy="536489"/>
      </dsp:txXfrm>
    </dsp:sp>
    <dsp:sp modelId="{71104D4A-DD44-453D-AC1C-47A05871AC9D}">
      <dsp:nvSpPr>
        <dsp:cNvPr id="0" name=""/>
        <dsp:cNvSpPr/>
      </dsp:nvSpPr>
      <dsp:spPr>
        <a:xfrm>
          <a:off x="307950" y="542107"/>
          <a:ext cx="1500297" cy="113400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85344"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dirty="0"/>
            <a:t>Front Desk Staff</a:t>
          </a:r>
        </a:p>
      </dsp:txBody>
      <dsp:txXfrm>
        <a:off x="341164" y="575321"/>
        <a:ext cx="1433869" cy="1067572"/>
      </dsp:txXfrm>
    </dsp:sp>
    <dsp:sp modelId="{9D736393-A58E-4A85-AE8E-271C25D0569A}">
      <dsp:nvSpPr>
        <dsp:cNvPr id="0" name=""/>
        <dsp:cNvSpPr/>
      </dsp:nvSpPr>
      <dsp:spPr>
        <a:xfrm>
          <a:off x="1728397" y="87097"/>
          <a:ext cx="482172" cy="37353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1728397" y="161803"/>
        <a:ext cx="370113" cy="224118"/>
      </dsp:txXfrm>
    </dsp:sp>
    <dsp:sp modelId="{6EDC940C-3723-4DB9-8BC7-50C53C29A52E}">
      <dsp:nvSpPr>
        <dsp:cNvPr id="0" name=""/>
        <dsp:cNvSpPr/>
      </dsp:nvSpPr>
      <dsp:spPr>
        <a:xfrm>
          <a:off x="2410717" y="5618"/>
          <a:ext cx="1500297" cy="8047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45720" numCol="1" spcCol="1270" anchor="t" anchorCtr="0">
          <a:noAutofit/>
        </a:bodyPr>
        <a:lstStyle/>
        <a:p>
          <a:pPr marL="0" lvl="0" indent="0" algn="l" defTabSz="533400">
            <a:lnSpc>
              <a:spcPct val="90000"/>
            </a:lnSpc>
            <a:spcBef>
              <a:spcPct val="0"/>
            </a:spcBef>
            <a:spcAft>
              <a:spcPct val="35000"/>
            </a:spcAft>
            <a:buNone/>
          </a:pPr>
          <a:r>
            <a:rPr lang="en-US" sz="1200" b="1" kern="1200" dirty="0"/>
            <a:t>Examination</a:t>
          </a:r>
          <a:r>
            <a:rPr lang="en-US" sz="1000" b="1" kern="1200" dirty="0"/>
            <a:t> </a:t>
          </a:r>
          <a:r>
            <a:rPr lang="en-US" sz="1200" b="1" kern="1200" dirty="0"/>
            <a:t>Room</a:t>
          </a:r>
        </a:p>
        <a:p>
          <a:pPr marL="0" lvl="0" indent="0" algn="l" defTabSz="533400">
            <a:lnSpc>
              <a:spcPct val="90000"/>
            </a:lnSpc>
            <a:spcBef>
              <a:spcPct val="0"/>
            </a:spcBef>
            <a:spcAft>
              <a:spcPct val="35000"/>
            </a:spcAft>
            <a:buNone/>
          </a:pPr>
          <a:r>
            <a:rPr lang="en-US" sz="1200" kern="1200" dirty="0"/>
            <a:t>Patient Roomed</a:t>
          </a:r>
        </a:p>
      </dsp:txBody>
      <dsp:txXfrm>
        <a:off x="2410717" y="5618"/>
        <a:ext cx="1500297" cy="536489"/>
      </dsp:txXfrm>
    </dsp:sp>
    <dsp:sp modelId="{1481FA46-3EB9-43DB-B640-5F5B6EAD6C4E}">
      <dsp:nvSpPr>
        <dsp:cNvPr id="0" name=""/>
        <dsp:cNvSpPr/>
      </dsp:nvSpPr>
      <dsp:spPr>
        <a:xfrm>
          <a:off x="2718007" y="542107"/>
          <a:ext cx="1500297" cy="113400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85344"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dirty="0"/>
            <a:t>MA </a:t>
          </a:r>
        </a:p>
      </dsp:txBody>
      <dsp:txXfrm>
        <a:off x="2751221" y="575321"/>
        <a:ext cx="1433869" cy="1067572"/>
      </dsp:txXfrm>
    </dsp:sp>
    <dsp:sp modelId="{C229A47C-ADCC-4674-9048-1B6EBA1C670D}">
      <dsp:nvSpPr>
        <dsp:cNvPr id="0" name=""/>
        <dsp:cNvSpPr/>
      </dsp:nvSpPr>
      <dsp:spPr>
        <a:xfrm>
          <a:off x="4138454" y="87097"/>
          <a:ext cx="482172" cy="37353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4138454" y="161803"/>
        <a:ext cx="370113" cy="224118"/>
      </dsp:txXfrm>
    </dsp:sp>
    <dsp:sp modelId="{25AD30C7-2E62-4A08-8AB2-10C57A4B9908}">
      <dsp:nvSpPr>
        <dsp:cNvPr id="0" name=""/>
        <dsp:cNvSpPr/>
      </dsp:nvSpPr>
      <dsp:spPr>
        <a:xfrm>
          <a:off x="4820774" y="5618"/>
          <a:ext cx="1500297" cy="8047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45720" numCol="1" spcCol="1270" anchor="t" anchorCtr="0">
          <a:noAutofit/>
        </a:bodyPr>
        <a:lstStyle/>
        <a:p>
          <a:pPr marL="0" lvl="0" indent="0" algn="l" defTabSz="533400">
            <a:lnSpc>
              <a:spcPct val="90000"/>
            </a:lnSpc>
            <a:spcBef>
              <a:spcPct val="0"/>
            </a:spcBef>
            <a:spcAft>
              <a:spcPct val="35000"/>
            </a:spcAft>
            <a:buNone/>
          </a:pPr>
          <a:r>
            <a:rPr lang="en-US" sz="1200" b="1" kern="1200" dirty="0"/>
            <a:t>Examination Room</a:t>
          </a:r>
        </a:p>
        <a:p>
          <a:pPr marL="0" lvl="0" indent="0" algn="l" defTabSz="533400">
            <a:lnSpc>
              <a:spcPct val="90000"/>
            </a:lnSpc>
            <a:spcBef>
              <a:spcPct val="0"/>
            </a:spcBef>
            <a:spcAft>
              <a:spcPct val="35000"/>
            </a:spcAft>
            <a:buNone/>
          </a:pPr>
          <a:r>
            <a:rPr lang="en-US" sz="1200" kern="1200" dirty="0"/>
            <a:t>Clinical Appointment</a:t>
          </a:r>
        </a:p>
      </dsp:txBody>
      <dsp:txXfrm>
        <a:off x="4820774" y="5618"/>
        <a:ext cx="1500297" cy="536489"/>
      </dsp:txXfrm>
    </dsp:sp>
    <dsp:sp modelId="{922AF1F7-974A-4EE1-A881-40FCBF5087D7}">
      <dsp:nvSpPr>
        <dsp:cNvPr id="0" name=""/>
        <dsp:cNvSpPr/>
      </dsp:nvSpPr>
      <dsp:spPr>
        <a:xfrm>
          <a:off x="5160567" y="521752"/>
          <a:ext cx="1485039" cy="113400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85344"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dirty="0"/>
            <a:t>Provider</a:t>
          </a:r>
        </a:p>
        <a:p>
          <a:pPr marL="114300" lvl="1" indent="-114300" algn="l" defTabSz="533400">
            <a:lnSpc>
              <a:spcPct val="90000"/>
            </a:lnSpc>
            <a:spcBef>
              <a:spcPct val="0"/>
            </a:spcBef>
            <a:spcAft>
              <a:spcPct val="15000"/>
            </a:spcAft>
            <a:buChar char="•"/>
          </a:pPr>
          <a:r>
            <a:rPr lang="en-US" sz="1200" kern="1200" dirty="0"/>
            <a:t>Warm handoff (dietitian, other?)</a:t>
          </a:r>
        </a:p>
      </dsp:txBody>
      <dsp:txXfrm>
        <a:off x="5193781" y="554966"/>
        <a:ext cx="1418611" cy="1067572"/>
      </dsp:txXfrm>
    </dsp:sp>
    <dsp:sp modelId="{2E46BFEF-C837-4C0D-BAB3-9B64E817F6E6}">
      <dsp:nvSpPr>
        <dsp:cNvPr id="0" name=""/>
        <dsp:cNvSpPr/>
      </dsp:nvSpPr>
      <dsp:spPr>
        <a:xfrm rot="21591992">
          <a:off x="6548936" y="84256"/>
          <a:ext cx="483076" cy="37353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6548936" y="159093"/>
        <a:ext cx="371017" cy="224118"/>
      </dsp:txXfrm>
    </dsp:sp>
    <dsp:sp modelId="{4B475679-DDEA-456F-8A6E-FEB7D5D25C58}">
      <dsp:nvSpPr>
        <dsp:cNvPr id="0" name=""/>
        <dsp:cNvSpPr/>
      </dsp:nvSpPr>
      <dsp:spPr>
        <a:xfrm>
          <a:off x="7232533" y="0"/>
          <a:ext cx="1500297" cy="8047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45720" numCol="1" spcCol="1270" anchor="t" anchorCtr="0">
          <a:noAutofit/>
        </a:bodyPr>
        <a:lstStyle/>
        <a:p>
          <a:pPr marL="0" lvl="0" indent="0" algn="l" defTabSz="533400">
            <a:lnSpc>
              <a:spcPct val="90000"/>
            </a:lnSpc>
            <a:spcBef>
              <a:spcPct val="0"/>
            </a:spcBef>
            <a:spcAft>
              <a:spcPct val="35000"/>
            </a:spcAft>
            <a:buNone/>
          </a:pPr>
          <a:r>
            <a:rPr lang="en-US" sz="1200" b="1" kern="1200" dirty="0"/>
            <a:t>Referrals during visit</a:t>
          </a:r>
        </a:p>
        <a:p>
          <a:pPr marL="0" lvl="0" indent="0" algn="l" defTabSz="533400">
            <a:lnSpc>
              <a:spcPct val="90000"/>
            </a:lnSpc>
            <a:spcBef>
              <a:spcPct val="0"/>
            </a:spcBef>
            <a:spcAft>
              <a:spcPct val="35000"/>
            </a:spcAft>
            <a:buNone/>
          </a:pPr>
          <a:endParaRPr lang="en-US" sz="1200" kern="1200" dirty="0"/>
        </a:p>
      </dsp:txBody>
      <dsp:txXfrm>
        <a:off x="7232533" y="0"/>
        <a:ext cx="1500297" cy="536489"/>
      </dsp:txXfrm>
    </dsp:sp>
    <dsp:sp modelId="{C6B76D92-98F3-4565-9313-0C167739724B}">
      <dsp:nvSpPr>
        <dsp:cNvPr id="0" name=""/>
        <dsp:cNvSpPr/>
      </dsp:nvSpPr>
      <dsp:spPr>
        <a:xfrm>
          <a:off x="7252051" y="583716"/>
          <a:ext cx="1973371" cy="104478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85344"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dirty="0"/>
            <a:t>Provider, MA</a:t>
          </a:r>
        </a:p>
        <a:p>
          <a:pPr marL="114300" lvl="1" indent="-114300" algn="l" defTabSz="533400">
            <a:lnSpc>
              <a:spcPct val="90000"/>
            </a:lnSpc>
            <a:spcBef>
              <a:spcPct val="0"/>
            </a:spcBef>
            <a:spcAft>
              <a:spcPct val="15000"/>
            </a:spcAft>
            <a:buChar char="•"/>
          </a:pPr>
          <a:r>
            <a:rPr lang="en-US" sz="1200" kern="1200" dirty="0"/>
            <a:t>Behavioral Health Staff</a:t>
          </a:r>
        </a:p>
        <a:p>
          <a:pPr marL="114300" lvl="1" indent="-114300" algn="l" defTabSz="533400">
            <a:lnSpc>
              <a:spcPct val="90000"/>
            </a:lnSpc>
            <a:spcBef>
              <a:spcPct val="0"/>
            </a:spcBef>
            <a:spcAft>
              <a:spcPct val="15000"/>
            </a:spcAft>
            <a:buChar char="•"/>
          </a:pPr>
          <a:r>
            <a:rPr lang="en-US" sz="1200" kern="1200" dirty="0"/>
            <a:t>Social Work/Care Manager</a:t>
          </a:r>
        </a:p>
      </dsp:txBody>
      <dsp:txXfrm>
        <a:off x="7282652" y="614317"/>
        <a:ext cx="1912169" cy="983586"/>
      </dsp:txXfrm>
    </dsp:sp>
    <dsp:sp modelId="{74FF67E7-FE18-4695-90AD-4AC890A9A4FD}">
      <dsp:nvSpPr>
        <dsp:cNvPr id="0" name=""/>
        <dsp:cNvSpPr/>
      </dsp:nvSpPr>
      <dsp:spPr>
        <a:xfrm>
          <a:off x="9017072" y="81479"/>
          <a:ext cx="602590" cy="37353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9017072" y="156185"/>
        <a:ext cx="490531" cy="224118"/>
      </dsp:txXfrm>
    </dsp:sp>
    <dsp:sp modelId="{7B79A54B-CB89-4E7D-AE81-B545FA96EF35}">
      <dsp:nvSpPr>
        <dsp:cNvPr id="0" name=""/>
        <dsp:cNvSpPr/>
      </dsp:nvSpPr>
      <dsp:spPr>
        <a:xfrm>
          <a:off x="9869795" y="0"/>
          <a:ext cx="1500297" cy="8047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45720" numCol="1" spcCol="1270" anchor="t" anchorCtr="0">
          <a:noAutofit/>
        </a:bodyPr>
        <a:lstStyle/>
        <a:p>
          <a:pPr marL="0" lvl="0" indent="0" algn="l" defTabSz="533400">
            <a:lnSpc>
              <a:spcPct val="90000"/>
            </a:lnSpc>
            <a:spcBef>
              <a:spcPct val="0"/>
            </a:spcBef>
            <a:spcAft>
              <a:spcPct val="35000"/>
            </a:spcAft>
            <a:buNone/>
          </a:pPr>
          <a:r>
            <a:rPr lang="en-US" sz="1200" b="1" kern="1200" dirty="0"/>
            <a:t>Post-Visit</a:t>
          </a:r>
        </a:p>
        <a:p>
          <a:pPr marL="0" lvl="0" indent="0" algn="l" defTabSz="533400">
            <a:lnSpc>
              <a:spcPct val="90000"/>
            </a:lnSpc>
            <a:spcBef>
              <a:spcPct val="0"/>
            </a:spcBef>
            <a:spcAft>
              <a:spcPct val="35000"/>
            </a:spcAft>
            <a:buNone/>
          </a:pPr>
          <a:endParaRPr lang="en-US" sz="1200" kern="1200" dirty="0"/>
        </a:p>
      </dsp:txBody>
      <dsp:txXfrm>
        <a:off x="9869795" y="0"/>
        <a:ext cx="1500297" cy="536489"/>
      </dsp:txXfrm>
    </dsp:sp>
    <dsp:sp modelId="{BAAC7BC2-66EE-4189-AB61-1A01F8A2ABED}">
      <dsp:nvSpPr>
        <dsp:cNvPr id="0" name=""/>
        <dsp:cNvSpPr/>
      </dsp:nvSpPr>
      <dsp:spPr>
        <a:xfrm>
          <a:off x="10177085" y="542107"/>
          <a:ext cx="1500297" cy="113400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85344"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dirty="0"/>
            <a:t>MA</a:t>
          </a:r>
        </a:p>
        <a:p>
          <a:pPr marL="114300" lvl="1" indent="-114300" algn="l" defTabSz="533400">
            <a:lnSpc>
              <a:spcPct val="90000"/>
            </a:lnSpc>
            <a:spcBef>
              <a:spcPct val="0"/>
            </a:spcBef>
            <a:spcAft>
              <a:spcPct val="15000"/>
            </a:spcAft>
            <a:buChar char="•"/>
          </a:pPr>
          <a:r>
            <a:rPr lang="en-US" sz="1200" kern="1200" dirty="0"/>
            <a:t>Behavioral Health Staff</a:t>
          </a:r>
        </a:p>
      </dsp:txBody>
      <dsp:txXfrm>
        <a:off x="10210299" y="575321"/>
        <a:ext cx="1433869" cy="106757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FC7A6B-635F-4D64-8D74-FFDB70D2670D}">
      <dsp:nvSpPr>
        <dsp:cNvPr id="0" name=""/>
        <dsp:cNvSpPr/>
      </dsp:nvSpPr>
      <dsp:spPr>
        <a:xfrm>
          <a:off x="660" y="5618"/>
          <a:ext cx="1500297" cy="8047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45720" numCol="1" spcCol="1270" anchor="t" anchorCtr="0">
          <a:noAutofit/>
        </a:bodyPr>
        <a:lstStyle/>
        <a:p>
          <a:pPr marL="0" lvl="0" indent="0" algn="l" defTabSz="533400">
            <a:lnSpc>
              <a:spcPct val="90000"/>
            </a:lnSpc>
            <a:spcBef>
              <a:spcPct val="0"/>
            </a:spcBef>
            <a:spcAft>
              <a:spcPct val="35000"/>
            </a:spcAft>
            <a:buNone/>
          </a:pPr>
          <a:r>
            <a:rPr lang="en-US" sz="1200" b="1" kern="1200" dirty="0"/>
            <a:t>Waiting Room</a:t>
          </a:r>
        </a:p>
        <a:p>
          <a:pPr marL="0" lvl="0" indent="0" algn="l" defTabSz="533400">
            <a:lnSpc>
              <a:spcPct val="90000"/>
            </a:lnSpc>
            <a:spcBef>
              <a:spcPct val="0"/>
            </a:spcBef>
            <a:spcAft>
              <a:spcPct val="35000"/>
            </a:spcAft>
            <a:buNone/>
          </a:pPr>
          <a:r>
            <a:rPr lang="en-US" sz="1200" kern="1200" dirty="0"/>
            <a:t>Patient Check In</a:t>
          </a:r>
        </a:p>
      </dsp:txBody>
      <dsp:txXfrm>
        <a:off x="660" y="5618"/>
        <a:ext cx="1500297" cy="536489"/>
      </dsp:txXfrm>
    </dsp:sp>
    <dsp:sp modelId="{71104D4A-DD44-453D-AC1C-47A05871AC9D}">
      <dsp:nvSpPr>
        <dsp:cNvPr id="0" name=""/>
        <dsp:cNvSpPr/>
      </dsp:nvSpPr>
      <dsp:spPr>
        <a:xfrm>
          <a:off x="307950" y="542107"/>
          <a:ext cx="1500297" cy="113400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85344"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dirty="0"/>
            <a:t>Front Desk Staff</a:t>
          </a:r>
        </a:p>
      </dsp:txBody>
      <dsp:txXfrm>
        <a:off x="341164" y="575321"/>
        <a:ext cx="1433869" cy="1067572"/>
      </dsp:txXfrm>
    </dsp:sp>
    <dsp:sp modelId="{9D736393-A58E-4A85-AE8E-271C25D0569A}">
      <dsp:nvSpPr>
        <dsp:cNvPr id="0" name=""/>
        <dsp:cNvSpPr/>
      </dsp:nvSpPr>
      <dsp:spPr>
        <a:xfrm>
          <a:off x="1728397" y="87097"/>
          <a:ext cx="482172" cy="37353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1728397" y="161803"/>
        <a:ext cx="370113" cy="224118"/>
      </dsp:txXfrm>
    </dsp:sp>
    <dsp:sp modelId="{6EDC940C-3723-4DB9-8BC7-50C53C29A52E}">
      <dsp:nvSpPr>
        <dsp:cNvPr id="0" name=""/>
        <dsp:cNvSpPr/>
      </dsp:nvSpPr>
      <dsp:spPr>
        <a:xfrm>
          <a:off x="2410717" y="5618"/>
          <a:ext cx="1500297" cy="8047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45720" numCol="1" spcCol="1270" anchor="t" anchorCtr="0">
          <a:noAutofit/>
        </a:bodyPr>
        <a:lstStyle/>
        <a:p>
          <a:pPr marL="0" lvl="0" indent="0" algn="l" defTabSz="533400">
            <a:lnSpc>
              <a:spcPct val="90000"/>
            </a:lnSpc>
            <a:spcBef>
              <a:spcPct val="0"/>
            </a:spcBef>
            <a:spcAft>
              <a:spcPct val="35000"/>
            </a:spcAft>
            <a:buNone/>
          </a:pPr>
          <a:r>
            <a:rPr lang="en-US" sz="1200" b="1" kern="1200" dirty="0"/>
            <a:t>Examination</a:t>
          </a:r>
          <a:r>
            <a:rPr lang="en-US" sz="1000" b="1" kern="1200" dirty="0"/>
            <a:t> </a:t>
          </a:r>
          <a:r>
            <a:rPr lang="en-US" sz="1200" b="1" kern="1200" dirty="0"/>
            <a:t>Room</a:t>
          </a:r>
        </a:p>
        <a:p>
          <a:pPr marL="0" lvl="0" indent="0" algn="l" defTabSz="533400">
            <a:lnSpc>
              <a:spcPct val="90000"/>
            </a:lnSpc>
            <a:spcBef>
              <a:spcPct val="0"/>
            </a:spcBef>
            <a:spcAft>
              <a:spcPct val="35000"/>
            </a:spcAft>
            <a:buNone/>
          </a:pPr>
          <a:r>
            <a:rPr lang="en-US" sz="1200" kern="1200" dirty="0"/>
            <a:t>Patient Roomed</a:t>
          </a:r>
        </a:p>
      </dsp:txBody>
      <dsp:txXfrm>
        <a:off x="2410717" y="5618"/>
        <a:ext cx="1500297" cy="536489"/>
      </dsp:txXfrm>
    </dsp:sp>
    <dsp:sp modelId="{1481FA46-3EB9-43DB-B640-5F5B6EAD6C4E}">
      <dsp:nvSpPr>
        <dsp:cNvPr id="0" name=""/>
        <dsp:cNvSpPr/>
      </dsp:nvSpPr>
      <dsp:spPr>
        <a:xfrm>
          <a:off x="2718007" y="542107"/>
          <a:ext cx="1500297" cy="113400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85344"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dirty="0"/>
            <a:t>MA </a:t>
          </a:r>
        </a:p>
      </dsp:txBody>
      <dsp:txXfrm>
        <a:off x="2751221" y="575321"/>
        <a:ext cx="1433869" cy="1067572"/>
      </dsp:txXfrm>
    </dsp:sp>
    <dsp:sp modelId="{C229A47C-ADCC-4674-9048-1B6EBA1C670D}">
      <dsp:nvSpPr>
        <dsp:cNvPr id="0" name=""/>
        <dsp:cNvSpPr/>
      </dsp:nvSpPr>
      <dsp:spPr>
        <a:xfrm>
          <a:off x="4138454" y="87097"/>
          <a:ext cx="482172" cy="37353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4138454" y="161803"/>
        <a:ext cx="370113" cy="224118"/>
      </dsp:txXfrm>
    </dsp:sp>
    <dsp:sp modelId="{25AD30C7-2E62-4A08-8AB2-10C57A4B9908}">
      <dsp:nvSpPr>
        <dsp:cNvPr id="0" name=""/>
        <dsp:cNvSpPr/>
      </dsp:nvSpPr>
      <dsp:spPr>
        <a:xfrm>
          <a:off x="4820774" y="5618"/>
          <a:ext cx="1500297" cy="8047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45720" numCol="1" spcCol="1270" anchor="t" anchorCtr="0">
          <a:noAutofit/>
        </a:bodyPr>
        <a:lstStyle/>
        <a:p>
          <a:pPr marL="0" lvl="0" indent="0" algn="l" defTabSz="533400">
            <a:lnSpc>
              <a:spcPct val="90000"/>
            </a:lnSpc>
            <a:spcBef>
              <a:spcPct val="0"/>
            </a:spcBef>
            <a:spcAft>
              <a:spcPct val="35000"/>
            </a:spcAft>
            <a:buNone/>
          </a:pPr>
          <a:r>
            <a:rPr lang="en-US" sz="1200" b="1" kern="1200" dirty="0"/>
            <a:t>Examination Room</a:t>
          </a:r>
        </a:p>
        <a:p>
          <a:pPr marL="0" lvl="0" indent="0" algn="l" defTabSz="533400">
            <a:lnSpc>
              <a:spcPct val="90000"/>
            </a:lnSpc>
            <a:spcBef>
              <a:spcPct val="0"/>
            </a:spcBef>
            <a:spcAft>
              <a:spcPct val="35000"/>
            </a:spcAft>
            <a:buNone/>
          </a:pPr>
          <a:r>
            <a:rPr lang="en-US" sz="1200" kern="1200" dirty="0"/>
            <a:t>Clinical Appointment</a:t>
          </a:r>
        </a:p>
      </dsp:txBody>
      <dsp:txXfrm>
        <a:off x="4820774" y="5618"/>
        <a:ext cx="1500297" cy="536489"/>
      </dsp:txXfrm>
    </dsp:sp>
    <dsp:sp modelId="{922AF1F7-974A-4EE1-A881-40FCBF5087D7}">
      <dsp:nvSpPr>
        <dsp:cNvPr id="0" name=""/>
        <dsp:cNvSpPr/>
      </dsp:nvSpPr>
      <dsp:spPr>
        <a:xfrm>
          <a:off x="5160567" y="521752"/>
          <a:ext cx="1485039" cy="113400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85344"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dirty="0"/>
            <a:t>Provider</a:t>
          </a:r>
        </a:p>
        <a:p>
          <a:pPr marL="114300" lvl="1" indent="-114300" algn="l" defTabSz="533400">
            <a:lnSpc>
              <a:spcPct val="90000"/>
            </a:lnSpc>
            <a:spcBef>
              <a:spcPct val="0"/>
            </a:spcBef>
            <a:spcAft>
              <a:spcPct val="15000"/>
            </a:spcAft>
            <a:buChar char="•"/>
          </a:pPr>
          <a:r>
            <a:rPr lang="en-US" sz="1200" kern="1200" dirty="0"/>
            <a:t>Warm handoff (dietitian, other?)</a:t>
          </a:r>
        </a:p>
      </dsp:txBody>
      <dsp:txXfrm>
        <a:off x="5193781" y="554966"/>
        <a:ext cx="1418611" cy="1067572"/>
      </dsp:txXfrm>
    </dsp:sp>
    <dsp:sp modelId="{2E46BFEF-C837-4C0D-BAB3-9B64E817F6E6}">
      <dsp:nvSpPr>
        <dsp:cNvPr id="0" name=""/>
        <dsp:cNvSpPr/>
      </dsp:nvSpPr>
      <dsp:spPr>
        <a:xfrm rot="21591992">
          <a:off x="6548936" y="84256"/>
          <a:ext cx="483076" cy="37353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6548936" y="159093"/>
        <a:ext cx="371017" cy="224118"/>
      </dsp:txXfrm>
    </dsp:sp>
    <dsp:sp modelId="{4B475679-DDEA-456F-8A6E-FEB7D5D25C58}">
      <dsp:nvSpPr>
        <dsp:cNvPr id="0" name=""/>
        <dsp:cNvSpPr/>
      </dsp:nvSpPr>
      <dsp:spPr>
        <a:xfrm>
          <a:off x="7232533" y="0"/>
          <a:ext cx="1500297" cy="8047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45720" numCol="1" spcCol="1270" anchor="t" anchorCtr="0">
          <a:noAutofit/>
        </a:bodyPr>
        <a:lstStyle/>
        <a:p>
          <a:pPr marL="0" lvl="0" indent="0" algn="l" defTabSz="533400">
            <a:lnSpc>
              <a:spcPct val="90000"/>
            </a:lnSpc>
            <a:spcBef>
              <a:spcPct val="0"/>
            </a:spcBef>
            <a:spcAft>
              <a:spcPct val="35000"/>
            </a:spcAft>
            <a:buNone/>
          </a:pPr>
          <a:r>
            <a:rPr lang="en-US" sz="1200" b="1" kern="1200" dirty="0"/>
            <a:t>Referrals during visit</a:t>
          </a:r>
        </a:p>
        <a:p>
          <a:pPr marL="0" lvl="0" indent="0" algn="l" defTabSz="533400">
            <a:lnSpc>
              <a:spcPct val="90000"/>
            </a:lnSpc>
            <a:spcBef>
              <a:spcPct val="0"/>
            </a:spcBef>
            <a:spcAft>
              <a:spcPct val="35000"/>
            </a:spcAft>
            <a:buNone/>
          </a:pPr>
          <a:endParaRPr lang="en-US" sz="1200" kern="1200" dirty="0"/>
        </a:p>
      </dsp:txBody>
      <dsp:txXfrm>
        <a:off x="7232533" y="0"/>
        <a:ext cx="1500297" cy="536489"/>
      </dsp:txXfrm>
    </dsp:sp>
    <dsp:sp modelId="{C6B76D92-98F3-4565-9313-0C167739724B}">
      <dsp:nvSpPr>
        <dsp:cNvPr id="0" name=""/>
        <dsp:cNvSpPr/>
      </dsp:nvSpPr>
      <dsp:spPr>
        <a:xfrm>
          <a:off x="7252051" y="583716"/>
          <a:ext cx="1973371" cy="104478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85344"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dirty="0"/>
            <a:t>Provider, MA</a:t>
          </a:r>
        </a:p>
        <a:p>
          <a:pPr marL="114300" lvl="1" indent="-114300" algn="l" defTabSz="533400">
            <a:lnSpc>
              <a:spcPct val="90000"/>
            </a:lnSpc>
            <a:spcBef>
              <a:spcPct val="0"/>
            </a:spcBef>
            <a:spcAft>
              <a:spcPct val="15000"/>
            </a:spcAft>
            <a:buChar char="•"/>
          </a:pPr>
          <a:r>
            <a:rPr lang="en-US" sz="1200" kern="1200" dirty="0"/>
            <a:t>Behavioral Health Staff</a:t>
          </a:r>
        </a:p>
        <a:p>
          <a:pPr marL="114300" lvl="1" indent="-114300" algn="l" defTabSz="533400">
            <a:lnSpc>
              <a:spcPct val="90000"/>
            </a:lnSpc>
            <a:spcBef>
              <a:spcPct val="0"/>
            </a:spcBef>
            <a:spcAft>
              <a:spcPct val="15000"/>
            </a:spcAft>
            <a:buChar char="•"/>
          </a:pPr>
          <a:r>
            <a:rPr lang="en-US" sz="1200" kern="1200" dirty="0"/>
            <a:t>Social Work/Care Manager</a:t>
          </a:r>
        </a:p>
      </dsp:txBody>
      <dsp:txXfrm>
        <a:off x="7282652" y="614317"/>
        <a:ext cx="1912169" cy="983586"/>
      </dsp:txXfrm>
    </dsp:sp>
    <dsp:sp modelId="{74FF67E7-FE18-4695-90AD-4AC890A9A4FD}">
      <dsp:nvSpPr>
        <dsp:cNvPr id="0" name=""/>
        <dsp:cNvSpPr/>
      </dsp:nvSpPr>
      <dsp:spPr>
        <a:xfrm>
          <a:off x="9017072" y="81479"/>
          <a:ext cx="602590" cy="37353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9017072" y="156185"/>
        <a:ext cx="490531" cy="224118"/>
      </dsp:txXfrm>
    </dsp:sp>
    <dsp:sp modelId="{7B79A54B-CB89-4E7D-AE81-B545FA96EF35}">
      <dsp:nvSpPr>
        <dsp:cNvPr id="0" name=""/>
        <dsp:cNvSpPr/>
      </dsp:nvSpPr>
      <dsp:spPr>
        <a:xfrm>
          <a:off x="9869795" y="0"/>
          <a:ext cx="1500297" cy="8047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45720" numCol="1" spcCol="1270" anchor="t" anchorCtr="0">
          <a:noAutofit/>
        </a:bodyPr>
        <a:lstStyle/>
        <a:p>
          <a:pPr marL="0" lvl="0" indent="0" algn="l" defTabSz="533400">
            <a:lnSpc>
              <a:spcPct val="90000"/>
            </a:lnSpc>
            <a:spcBef>
              <a:spcPct val="0"/>
            </a:spcBef>
            <a:spcAft>
              <a:spcPct val="35000"/>
            </a:spcAft>
            <a:buNone/>
          </a:pPr>
          <a:r>
            <a:rPr lang="en-US" sz="1200" b="1" kern="1200" dirty="0"/>
            <a:t>Post-Visit</a:t>
          </a:r>
        </a:p>
        <a:p>
          <a:pPr marL="0" lvl="0" indent="0" algn="l" defTabSz="533400">
            <a:lnSpc>
              <a:spcPct val="90000"/>
            </a:lnSpc>
            <a:spcBef>
              <a:spcPct val="0"/>
            </a:spcBef>
            <a:spcAft>
              <a:spcPct val="35000"/>
            </a:spcAft>
            <a:buNone/>
          </a:pPr>
          <a:endParaRPr lang="en-US" sz="1200" kern="1200" dirty="0"/>
        </a:p>
      </dsp:txBody>
      <dsp:txXfrm>
        <a:off x="9869795" y="0"/>
        <a:ext cx="1500297" cy="536489"/>
      </dsp:txXfrm>
    </dsp:sp>
    <dsp:sp modelId="{BAAC7BC2-66EE-4189-AB61-1A01F8A2ABED}">
      <dsp:nvSpPr>
        <dsp:cNvPr id="0" name=""/>
        <dsp:cNvSpPr/>
      </dsp:nvSpPr>
      <dsp:spPr>
        <a:xfrm>
          <a:off x="10177085" y="542107"/>
          <a:ext cx="1500297" cy="113400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85344"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dirty="0"/>
            <a:t>MA</a:t>
          </a:r>
        </a:p>
        <a:p>
          <a:pPr marL="114300" lvl="1" indent="-114300" algn="l" defTabSz="533400">
            <a:lnSpc>
              <a:spcPct val="90000"/>
            </a:lnSpc>
            <a:spcBef>
              <a:spcPct val="0"/>
            </a:spcBef>
            <a:spcAft>
              <a:spcPct val="15000"/>
            </a:spcAft>
            <a:buChar char="•"/>
          </a:pPr>
          <a:r>
            <a:rPr lang="en-US" sz="1200" kern="1200" dirty="0"/>
            <a:t>Behavioral Health Staff</a:t>
          </a:r>
        </a:p>
      </dsp:txBody>
      <dsp:txXfrm>
        <a:off x="10210299" y="575321"/>
        <a:ext cx="1433869" cy="1067572"/>
      </dsp:txXfrm>
    </dsp:sp>
  </dsp:spTree>
</dsp:drawing>
</file>

<file path=ppt/diagrams/layout1.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A16CC2-B6B3-4004-8792-D132FEC859FF}" type="datetimeFigureOut">
              <a:rPr lang="en-US" smtClean="0"/>
              <a:t>2/11/2025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DDEFE5-3826-4F6B-8146-B3683BA9C16C}" type="slidenum">
              <a:rPr lang="en-US" smtClean="0"/>
              <a:t>‹#›</a:t>
            </a:fld>
            <a:endParaRPr lang="en-US"/>
          </a:p>
        </p:txBody>
      </p:sp>
    </p:spTree>
    <p:extLst>
      <p:ext uri="{BB962C8B-B14F-4D97-AF65-F5344CB8AC3E}">
        <p14:creationId xmlns:p14="http://schemas.microsoft.com/office/powerpoint/2010/main" val="22777375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Title slide: </a:t>
            </a:r>
          </a:p>
          <a:p>
            <a:r>
              <a:rPr lang="en-US" dirty="0"/>
              <a:t>Title the workshop for the tool or other item you are covering for the workshop. </a:t>
            </a:r>
          </a:p>
          <a:p>
            <a:r>
              <a:rPr lang="en-US" dirty="0"/>
              <a:t>Include the date </a:t>
            </a:r>
          </a:p>
          <a:p>
            <a:r>
              <a:rPr lang="en-US" dirty="0"/>
              <a:t>Consider including the name of the team leaders, and other main people presenting</a:t>
            </a:r>
          </a:p>
        </p:txBody>
      </p:sp>
      <p:sp>
        <p:nvSpPr>
          <p:cNvPr id="4" name="Slide Number Placeholder 3"/>
          <p:cNvSpPr>
            <a:spLocks noGrp="1"/>
          </p:cNvSpPr>
          <p:nvPr>
            <p:ph type="sldNum" sz="quarter" idx="5"/>
          </p:nvPr>
        </p:nvSpPr>
        <p:spPr/>
        <p:txBody>
          <a:bodyPr/>
          <a:lstStyle/>
          <a:p>
            <a:fld id="{DBDDEFE5-3826-4F6B-8146-B3683BA9C16C}" type="slidenum">
              <a:rPr lang="en-US" smtClean="0"/>
              <a:t>1</a:t>
            </a:fld>
            <a:endParaRPr lang="en-US"/>
          </a:p>
        </p:txBody>
      </p:sp>
    </p:spTree>
    <p:extLst>
      <p:ext uri="{BB962C8B-B14F-4D97-AF65-F5344CB8AC3E}">
        <p14:creationId xmlns:p14="http://schemas.microsoft.com/office/powerpoint/2010/main" val="18448217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main purpose of workshop 2 was to do a brainwriting exercise on sustainment.</a:t>
            </a:r>
          </a:p>
        </p:txBody>
      </p:sp>
      <p:sp>
        <p:nvSpPr>
          <p:cNvPr id="4" name="Slide Number Placeholder 3"/>
          <p:cNvSpPr>
            <a:spLocks noGrp="1"/>
          </p:cNvSpPr>
          <p:nvPr>
            <p:ph type="sldNum" sz="quarter" idx="5"/>
          </p:nvPr>
        </p:nvSpPr>
        <p:spPr/>
        <p:txBody>
          <a:bodyPr/>
          <a:lstStyle/>
          <a:p>
            <a:fld id="{DBDDEFE5-3826-4F6B-8146-B3683BA9C16C}" type="slidenum">
              <a:rPr lang="en-US" smtClean="0"/>
              <a:t>12</a:t>
            </a:fld>
            <a:endParaRPr lang="en-US"/>
          </a:p>
        </p:txBody>
      </p:sp>
    </p:spTree>
    <p:extLst>
      <p:ext uri="{BB962C8B-B14F-4D97-AF65-F5344CB8AC3E}">
        <p14:creationId xmlns:p14="http://schemas.microsoft.com/office/powerpoint/2010/main" val="2968458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Give needed definitions to your patient and community advisors to help orient the group to the concepts.</a:t>
            </a:r>
          </a:p>
        </p:txBody>
      </p:sp>
      <p:sp>
        <p:nvSpPr>
          <p:cNvPr id="4" name="Slide Number Placeholder 3"/>
          <p:cNvSpPr>
            <a:spLocks noGrp="1"/>
          </p:cNvSpPr>
          <p:nvPr>
            <p:ph type="sldNum" sz="quarter" idx="5"/>
          </p:nvPr>
        </p:nvSpPr>
        <p:spPr/>
        <p:txBody>
          <a:bodyPr/>
          <a:lstStyle/>
          <a:p>
            <a:fld id="{DBDDEFE5-3826-4F6B-8146-B3683BA9C16C}" type="slidenum">
              <a:rPr lang="en-US" smtClean="0"/>
              <a:t>13</a:t>
            </a:fld>
            <a:endParaRPr lang="en-US"/>
          </a:p>
        </p:txBody>
      </p:sp>
    </p:spTree>
    <p:extLst>
      <p:ext uri="{BB962C8B-B14F-4D97-AF65-F5344CB8AC3E}">
        <p14:creationId xmlns:p14="http://schemas.microsoft.com/office/powerpoint/2010/main" val="40120948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 a brainwriting exercise for the success and failure of the intervention.</a:t>
            </a:r>
          </a:p>
        </p:txBody>
      </p:sp>
      <p:sp>
        <p:nvSpPr>
          <p:cNvPr id="4" name="Slide Number Placeholder 3"/>
          <p:cNvSpPr>
            <a:spLocks noGrp="1"/>
          </p:cNvSpPr>
          <p:nvPr>
            <p:ph type="sldNum" sz="quarter" idx="5"/>
          </p:nvPr>
        </p:nvSpPr>
        <p:spPr/>
        <p:txBody>
          <a:bodyPr/>
          <a:lstStyle/>
          <a:p>
            <a:fld id="{DBDDEFE5-3826-4F6B-8146-B3683BA9C16C}" type="slidenum">
              <a:rPr lang="en-US" smtClean="0"/>
              <a:t>14</a:t>
            </a:fld>
            <a:endParaRPr lang="en-US"/>
          </a:p>
        </p:txBody>
      </p:sp>
    </p:spTree>
    <p:extLst>
      <p:ext uri="{BB962C8B-B14F-4D97-AF65-F5344CB8AC3E}">
        <p14:creationId xmlns:p14="http://schemas.microsoft.com/office/powerpoint/2010/main" val="1075521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Update the years to be a 2 or 3 years out from the current year</a:t>
            </a:r>
          </a:p>
          <a:p>
            <a:endParaRPr lang="en-US" dirty="0"/>
          </a:p>
          <a:p>
            <a:r>
              <a:rPr lang="en-US" dirty="0"/>
              <a:t>Brainwriting exercise: thinking of the hypotheticals of why something would continue to be used a few years into the future.</a:t>
            </a:r>
          </a:p>
          <a:p>
            <a:r>
              <a:rPr lang="en-US" dirty="0"/>
              <a:t>Ask participants to share their ideas in the chat feature of zoom. </a:t>
            </a:r>
          </a:p>
          <a:p>
            <a:r>
              <a:rPr lang="en-US" dirty="0"/>
              <a:t>Have a second research team member on the call consolidate like items to create 5-8 items to enter into the zoom poll for participants to vote on likelihood for sustainment into the future. </a:t>
            </a:r>
          </a:p>
          <a:p>
            <a:endParaRPr lang="en-US" dirty="0"/>
          </a:p>
        </p:txBody>
      </p:sp>
      <p:sp>
        <p:nvSpPr>
          <p:cNvPr id="4" name="Slide Number Placeholder 3"/>
          <p:cNvSpPr>
            <a:spLocks noGrp="1"/>
          </p:cNvSpPr>
          <p:nvPr>
            <p:ph type="sldNum" sz="quarter" idx="5"/>
          </p:nvPr>
        </p:nvSpPr>
        <p:spPr/>
        <p:txBody>
          <a:bodyPr/>
          <a:lstStyle/>
          <a:p>
            <a:fld id="{DBDDEFE5-3826-4F6B-8146-B3683BA9C16C}" type="slidenum">
              <a:rPr lang="en-US" smtClean="0"/>
              <a:t>15</a:t>
            </a:fld>
            <a:endParaRPr lang="en-US"/>
          </a:p>
        </p:txBody>
      </p:sp>
    </p:spTree>
    <p:extLst>
      <p:ext uri="{BB962C8B-B14F-4D97-AF65-F5344CB8AC3E}">
        <p14:creationId xmlns:p14="http://schemas.microsoft.com/office/powerpoint/2010/main" val="27385305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DDEFE5-3826-4F6B-8146-B3683BA9C16C}" type="slidenum">
              <a:rPr lang="en-US" smtClean="0"/>
              <a:t>16</a:t>
            </a:fld>
            <a:endParaRPr lang="en-US"/>
          </a:p>
        </p:txBody>
      </p:sp>
    </p:spTree>
    <p:extLst>
      <p:ext uri="{BB962C8B-B14F-4D97-AF65-F5344CB8AC3E}">
        <p14:creationId xmlns:p14="http://schemas.microsoft.com/office/powerpoint/2010/main" val="29781380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workflow diagram helps orientate the conversation to specific parts of the workflow to identify barriers or issues that lead to failure or success. Modify the workflow as needed for the </a:t>
            </a:r>
            <a:r>
              <a:rPr lang="en-US" i="1" dirty="0"/>
              <a:t>EBI/P/T.</a:t>
            </a:r>
            <a:endParaRPr lang="en-US" dirty="0"/>
          </a:p>
        </p:txBody>
      </p:sp>
      <p:sp>
        <p:nvSpPr>
          <p:cNvPr id="4" name="Slide Number Placeholder 3"/>
          <p:cNvSpPr>
            <a:spLocks noGrp="1"/>
          </p:cNvSpPr>
          <p:nvPr>
            <p:ph type="sldNum" sz="quarter" idx="5"/>
          </p:nvPr>
        </p:nvSpPr>
        <p:spPr/>
        <p:txBody>
          <a:bodyPr/>
          <a:lstStyle/>
          <a:p>
            <a:fld id="{DBDDEFE5-3826-4F6B-8146-B3683BA9C16C}" type="slidenum">
              <a:rPr lang="en-US" smtClean="0"/>
              <a:t>17</a:t>
            </a:fld>
            <a:endParaRPr lang="en-US"/>
          </a:p>
        </p:txBody>
      </p:sp>
    </p:spTree>
    <p:extLst>
      <p:ext uri="{BB962C8B-B14F-4D97-AF65-F5344CB8AC3E}">
        <p14:creationId xmlns:p14="http://schemas.microsoft.com/office/powerpoint/2010/main" val="32902101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Zoom has a poll function that allows the host to create polls during the meeting.</a:t>
            </a:r>
          </a:p>
          <a:p>
            <a:r>
              <a:rPr lang="en-US" dirty="0"/>
              <a:t>Input the barriers or issues leading to failure developed from the discussion as the poll options and have your participants rate the options. This will facilitate a more in-depth discussion on the topic.</a:t>
            </a:r>
          </a:p>
          <a:p>
            <a:endParaRPr lang="en-US" dirty="0"/>
          </a:p>
          <a:p>
            <a:r>
              <a:rPr lang="en-US" dirty="0"/>
              <a:t>Gauge how much time you have if you can cover polls on the issues brought up.</a:t>
            </a:r>
          </a:p>
        </p:txBody>
      </p:sp>
      <p:sp>
        <p:nvSpPr>
          <p:cNvPr id="4" name="Slide Number Placeholder 3"/>
          <p:cNvSpPr>
            <a:spLocks noGrp="1"/>
          </p:cNvSpPr>
          <p:nvPr>
            <p:ph type="sldNum" sz="quarter" idx="5"/>
          </p:nvPr>
        </p:nvSpPr>
        <p:spPr/>
        <p:txBody>
          <a:bodyPr/>
          <a:lstStyle/>
          <a:p>
            <a:fld id="{DBDDEFE5-3826-4F6B-8146-B3683BA9C16C}" type="slidenum">
              <a:rPr lang="en-US" smtClean="0"/>
              <a:t>18</a:t>
            </a:fld>
            <a:endParaRPr lang="en-US"/>
          </a:p>
        </p:txBody>
      </p:sp>
    </p:spTree>
    <p:extLst>
      <p:ext uri="{BB962C8B-B14F-4D97-AF65-F5344CB8AC3E}">
        <p14:creationId xmlns:p14="http://schemas.microsoft.com/office/powerpoint/2010/main" val="33150729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DDEFE5-3826-4F6B-8146-B3683BA9C16C}" type="slidenum">
              <a:rPr lang="en-US" smtClean="0"/>
              <a:t>19</a:t>
            </a:fld>
            <a:endParaRPr lang="en-US"/>
          </a:p>
        </p:txBody>
      </p:sp>
    </p:spTree>
    <p:extLst>
      <p:ext uri="{BB962C8B-B14F-4D97-AF65-F5344CB8AC3E}">
        <p14:creationId xmlns:p14="http://schemas.microsoft.com/office/powerpoint/2010/main" val="35993311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workflow diagram helps orientate the conversation to specific parts of the workflow to identify barriers or issues that lead to failure or success. Modify the workflow as needed for the </a:t>
            </a:r>
            <a:r>
              <a:rPr lang="en-US" i="1" dirty="0"/>
              <a:t>EBI/P/T.</a:t>
            </a:r>
            <a:endParaRPr lang="en-US" dirty="0"/>
          </a:p>
        </p:txBody>
      </p:sp>
      <p:sp>
        <p:nvSpPr>
          <p:cNvPr id="4" name="Slide Number Placeholder 3"/>
          <p:cNvSpPr>
            <a:spLocks noGrp="1"/>
          </p:cNvSpPr>
          <p:nvPr>
            <p:ph type="sldNum" sz="quarter" idx="5"/>
          </p:nvPr>
        </p:nvSpPr>
        <p:spPr/>
        <p:txBody>
          <a:bodyPr/>
          <a:lstStyle/>
          <a:p>
            <a:fld id="{DBDDEFE5-3826-4F6B-8146-B3683BA9C16C}" type="slidenum">
              <a:rPr lang="en-US" smtClean="0"/>
              <a:t>20</a:t>
            </a:fld>
            <a:endParaRPr lang="en-US"/>
          </a:p>
        </p:txBody>
      </p:sp>
    </p:spTree>
    <p:extLst>
      <p:ext uri="{BB962C8B-B14F-4D97-AF65-F5344CB8AC3E}">
        <p14:creationId xmlns:p14="http://schemas.microsoft.com/office/powerpoint/2010/main" val="30444699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Zoom has a poll function that allows the host to create polls during the meeting.</a:t>
            </a:r>
          </a:p>
          <a:p>
            <a:r>
              <a:rPr lang="en-US" dirty="0"/>
              <a:t>Input the facilitators or issues leading to success developed from the discussion as the poll options and have your participants rate the options. This will facilitate a more in-depth discussion on the topic.</a:t>
            </a:r>
          </a:p>
          <a:p>
            <a:endParaRPr lang="en-US" dirty="0"/>
          </a:p>
          <a:p>
            <a:r>
              <a:rPr lang="en-US" dirty="0"/>
              <a:t>Gauge how much time you have if you can cover polls on the issues brought up.</a:t>
            </a:r>
          </a:p>
        </p:txBody>
      </p:sp>
      <p:sp>
        <p:nvSpPr>
          <p:cNvPr id="4" name="Slide Number Placeholder 3"/>
          <p:cNvSpPr>
            <a:spLocks noGrp="1"/>
          </p:cNvSpPr>
          <p:nvPr>
            <p:ph type="sldNum" sz="quarter" idx="5"/>
          </p:nvPr>
        </p:nvSpPr>
        <p:spPr/>
        <p:txBody>
          <a:bodyPr/>
          <a:lstStyle/>
          <a:p>
            <a:fld id="{DBDDEFE5-3826-4F6B-8146-B3683BA9C16C}" type="slidenum">
              <a:rPr lang="en-US" smtClean="0"/>
              <a:t>21</a:t>
            </a:fld>
            <a:endParaRPr lang="en-US"/>
          </a:p>
        </p:txBody>
      </p:sp>
    </p:spTree>
    <p:extLst>
      <p:ext uri="{BB962C8B-B14F-4D97-AF65-F5344CB8AC3E}">
        <p14:creationId xmlns:p14="http://schemas.microsoft.com/office/powerpoint/2010/main" val="17454757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recommend recording the workshop for future reference. Do ask the participants for permission to record regardless of the type of recording method you are using.</a:t>
            </a:r>
          </a:p>
        </p:txBody>
      </p:sp>
      <p:sp>
        <p:nvSpPr>
          <p:cNvPr id="4" name="Slide Number Placeholder 3"/>
          <p:cNvSpPr>
            <a:spLocks noGrp="1"/>
          </p:cNvSpPr>
          <p:nvPr>
            <p:ph type="sldNum" sz="quarter" idx="5"/>
          </p:nvPr>
        </p:nvSpPr>
        <p:spPr/>
        <p:txBody>
          <a:bodyPr/>
          <a:lstStyle/>
          <a:p>
            <a:fld id="{DBDDEFE5-3826-4F6B-8146-B3683BA9C16C}" type="slidenum">
              <a:rPr lang="en-US" smtClean="0"/>
              <a:t>2</a:t>
            </a:fld>
            <a:endParaRPr lang="en-US"/>
          </a:p>
        </p:txBody>
      </p:sp>
    </p:spTree>
    <p:extLst>
      <p:ext uri="{BB962C8B-B14F-4D97-AF65-F5344CB8AC3E}">
        <p14:creationId xmlns:p14="http://schemas.microsoft.com/office/powerpoint/2010/main" val="7720226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 the results of the </a:t>
            </a:r>
            <a:r>
              <a:rPr lang="en-US" i="1" dirty="0"/>
              <a:t>clinic</a:t>
            </a:r>
            <a:r>
              <a:rPr lang="en-US" i="0" dirty="0"/>
              <a:t> workshop brainwriting exercise on sustainment. Share these results with the patients to facilitate conversation and further discussion on these topics and barriers.</a:t>
            </a:r>
            <a:endParaRPr lang="en-US" dirty="0"/>
          </a:p>
        </p:txBody>
      </p:sp>
      <p:sp>
        <p:nvSpPr>
          <p:cNvPr id="4" name="Slide Number Placeholder 3"/>
          <p:cNvSpPr>
            <a:spLocks noGrp="1"/>
          </p:cNvSpPr>
          <p:nvPr>
            <p:ph type="sldNum" sz="quarter" idx="5"/>
          </p:nvPr>
        </p:nvSpPr>
        <p:spPr/>
        <p:txBody>
          <a:bodyPr/>
          <a:lstStyle/>
          <a:p>
            <a:fld id="{DBDDEFE5-3826-4F6B-8146-B3683BA9C16C}" type="slidenum">
              <a:rPr lang="en-US" smtClean="0"/>
              <a:t>23</a:t>
            </a:fld>
            <a:endParaRPr lang="en-US"/>
          </a:p>
        </p:txBody>
      </p:sp>
    </p:spTree>
    <p:extLst>
      <p:ext uri="{BB962C8B-B14F-4D97-AF65-F5344CB8AC3E}">
        <p14:creationId xmlns:p14="http://schemas.microsoft.com/office/powerpoint/2010/main" val="30578486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clinic staff side of this table was already created. </a:t>
            </a:r>
          </a:p>
          <a:p>
            <a:r>
              <a:rPr lang="en-US" dirty="0"/>
              <a:t>A project staff member input the results of this workshop’s poll into this table during the workshop. This table compares and contrasts the reasons the project is projected to fail given by clinic staff and patients and community members.</a:t>
            </a:r>
          </a:p>
        </p:txBody>
      </p:sp>
      <p:sp>
        <p:nvSpPr>
          <p:cNvPr id="4" name="Slide Number Placeholder 3"/>
          <p:cNvSpPr>
            <a:spLocks noGrp="1"/>
          </p:cNvSpPr>
          <p:nvPr>
            <p:ph type="sldNum" sz="quarter" idx="5"/>
          </p:nvPr>
        </p:nvSpPr>
        <p:spPr/>
        <p:txBody>
          <a:bodyPr/>
          <a:lstStyle/>
          <a:p>
            <a:fld id="{DBDDEFE5-3826-4F6B-8146-B3683BA9C16C}" type="slidenum">
              <a:rPr lang="en-US" smtClean="0"/>
              <a:t>24</a:t>
            </a:fld>
            <a:endParaRPr lang="en-US"/>
          </a:p>
        </p:txBody>
      </p:sp>
    </p:spTree>
    <p:extLst>
      <p:ext uri="{BB962C8B-B14F-4D97-AF65-F5344CB8AC3E}">
        <p14:creationId xmlns:p14="http://schemas.microsoft.com/office/powerpoint/2010/main" val="9126993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Add the results of the </a:t>
            </a:r>
            <a:r>
              <a:rPr lang="en-US" i="1" dirty="0"/>
              <a:t>clinic</a:t>
            </a:r>
            <a:r>
              <a:rPr lang="en-US" i="0" dirty="0"/>
              <a:t> workshop brainwriting exercise on sustainment. Share these results with the patients to facilitate conversation and further discussion on these topics and barriers.</a:t>
            </a:r>
            <a:endParaRPr lang="en-US" dirty="0"/>
          </a:p>
          <a:p>
            <a:endParaRPr lang="en-US" dirty="0"/>
          </a:p>
        </p:txBody>
      </p:sp>
      <p:sp>
        <p:nvSpPr>
          <p:cNvPr id="4" name="Slide Number Placeholder 3"/>
          <p:cNvSpPr>
            <a:spLocks noGrp="1"/>
          </p:cNvSpPr>
          <p:nvPr>
            <p:ph type="sldNum" sz="quarter" idx="5"/>
          </p:nvPr>
        </p:nvSpPr>
        <p:spPr/>
        <p:txBody>
          <a:bodyPr/>
          <a:lstStyle/>
          <a:p>
            <a:fld id="{DBDDEFE5-3826-4F6B-8146-B3683BA9C16C}" type="slidenum">
              <a:rPr lang="en-US" smtClean="0"/>
              <a:t>25</a:t>
            </a:fld>
            <a:endParaRPr lang="en-US"/>
          </a:p>
        </p:txBody>
      </p:sp>
    </p:spTree>
    <p:extLst>
      <p:ext uri="{BB962C8B-B14F-4D97-AF65-F5344CB8AC3E}">
        <p14:creationId xmlns:p14="http://schemas.microsoft.com/office/powerpoint/2010/main" val="6786860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clinic staff side of this table was already created. </a:t>
            </a:r>
          </a:p>
          <a:p>
            <a:r>
              <a:rPr lang="en-US" dirty="0"/>
              <a:t>A project staff member input the results of this workshop’s poll into this table during the workshop. This table compares and contrasts the reasons the project is projected to fail given by clinic staff and patients and community members.</a:t>
            </a:r>
          </a:p>
        </p:txBody>
      </p:sp>
      <p:sp>
        <p:nvSpPr>
          <p:cNvPr id="4" name="Slide Number Placeholder 3"/>
          <p:cNvSpPr>
            <a:spLocks noGrp="1"/>
          </p:cNvSpPr>
          <p:nvPr>
            <p:ph type="sldNum" sz="quarter" idx="5"/>
          </p:nvPr>
        </p:nvSpPr>
        <p:spPr/>
        <p:txBody>
          <a:bodyPr/>
          <a:lstStyle/>
          <a:p>
            <a:fld id="{DBDDEFE5-3826-4F6B-8146-B3683BA9C16C}" type="slidenum">
              <a:rPr lang="en-US" smtClean="0"/>
              <a:t>26</a:t>
            </a:fld>
            <a:endParaRPr lang="en-US"/>
          </a:p>
        </p:txBody>
      </p:sp>
    </p:spTree>
    <p:extLst>
      <p:ext uri="{BB962C8B-B14F-4D97-AF65-F5344CB8AC3E}">
        <p14:creationId xmlns:p14="http://schemas.microsoft.com/office/powerpoint/2010/main" val="950396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recommend recording the workshop for future reference. Do ask the participants for permission to record regardless of the type of recording method you are using.</a:t>
            </a:r>
          </a:p>
        </p:txBody>
      </p:sp>
      <p:sp>
        <p:nvSpPr>
          <p:cNvPr id="4" name="Slide Number Placeholder 3"/>
          <p:cNvSpPr>
            <a:spLocks noGrp="1"/>
          </p:cNvSpPr>
          <p:nvPr>
            <p:ph type="sldNum" sz="quarter" idx="5"/>
          </p:nvPr>
        </p:nvSpPr>
        <p:spPr/>
        <p:txBody>
          <a:bodyPr/>
          <a:lstStyle/>
          <a:p>
            <a:fld id="{DBDDEFE5-3826-4F6B-8146-B3683BA9C16C}" type="slidenum">
              <a:rPr lang="en-US" smtClean="0"/>
              <a:t>3</a:t>
            </a:fld>
            <a:endParaRPr lang="en-US"/>
          </a:p>
        </p:txBody>
      </p:sp>
    </p:spTree>
    <p:extLst>
      <p:ext uri="{BB962C8B-B14F-4D97-AF65-F5344CB8AC3E}">
        <p14:creationId xmlns:p14="http://schemas.microsoft.com/office/powerpoint/2010/main" val="21249141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a:t>
            </a:r>
            <a:r>
              <a:rPr lang="en-US" dirty="0" err="1"/>
              <a:t>reorientate</a:t>
            </a:r>
            <a:r>
              <a:rPr lang="en-US" dirty="0"/>
              <a:t> your partners, give a very brief recap of the intervention, tool, or policy. Briefly mention how it came to be and how it has been validated or is evidence based.</a:t>
            </a:r>
          </a:p>
          <a:p>
            <a:r>
              <a:rPr lang="en-US" dirty="0"/>
              <a:t>Explain the values of the intervention: why do we want to do this?</a:t>
            </a:r>
          </a:p>
          <a:p>
            <a:r>
              <a:rPr lang="en-US" dirty="0"/>
              <a:t>For the next slide, consider showing an example of the intervention, tool, or policy (like a screen shot, or logo, or some other identifying element)</a:t>
            </a:r>
          </a:p>
        </p:txBody>
      </p:sp>
      <p:sp>
        <p:nvSpPr>
          <p:cNvPr id="4" name="Slide Number Placeholder 3"/>
          <p:cNvSpPr>
            <a:spLocks noGrp="1"/>
          </p:cNvSpPr>
          <p:nvPr>
            <p:ph type="sldNum" sz="quarter" idx="5"/>
          </p:nvPr>
        </p:nvSpPr>
        <p:spPr/>
        <p:txBody>
          <a:bodyPr/>
          <a:lstStyle/>
          <a:p>
            <a:fld id="{DBDDEFE5-3826-4F6B-8146-B3683BA9C16C}" type="slidenum">
              <a:rPr lang="en-US" smtClean="0"/>
              <a:t>5</a:t>
            </a:fld>
            <a:endParaRPr lang="en-US"/>
          </a:p>
        </p:txBody>
      </p:sp>
    </p:spTree>
    <p:extLst>
      <p:ext uri="{BB962C8B-B14F-4D97-AF65-F5344CB8AC3E}">
        <p14:creationId xmlns:p14="http://schemas.microsoft.com/office/powerpoint/2010/main" val="2286063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Amy</a:t>
            </a:r>
          </a:p>
        </p:txBody>
      </p:sp>
      <p:sp>
        <p:nvSpPr>
          <p:cNvPr id="4" name="Slide Number Placeholder 3"/>
          <p:cNvSpPr>
            <a:spLocks noGrp="1"/>
          </p:cNvSpPr>
          <p:nvPr>
            <p:ph type="sldNum" sz="quarter" idx="5"/>
          </p:nvPr>
        </p:nvSpPr>
        <p:spPr/>
        <p:txBody>
          <a:bodyPr/>
          <a:lstStyle/>
          <a:p>
            <a:fld id="{DBDDEFE5-3826-4F6B-8146-B3683BA9C16C}" type="slidenum">
              <a:rPr lang="en-US" smtClean="0"/>
              <a:t>7</a:t>
            </a:fld>
            <a:endParaRPr lang="en-US"/>
          </a:p>
        </p:txBody>
      </p:sp>
    </p:spTree>
    <p:extLst>
      <p:ext uri="{BB962C8B-B14F-4D97-AF65-F5344CB8AC3E}">
        <p14:creationId xmlns:p14="http://schemas.microsoft.com/office/powerpoint/2010/main" val="34093777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List out the core goals or functions of the intervention, tool, or policy</a:t>
            </a:r>
          </a:p>
          <a:p>
            <a:r>
              <a:rPr lang="en-US" dirty="0"/>
              <a:t>Explain the core forms, or strategies, procedures or steps, to operationalize the intervention</a:t>
            </a:r>
          </a:p>
        </p:txBody>
      </p:sp>
      <p:sp>
        <p:nvSpPr>
          <p:cNvPr id="4" name="Slide Number Placeholder 3"/>
          <p:cNvSpPr>
            <a:spLocks noGrp="1"/>
          </p:cNvSpPr>
          <p:nvPr>
            <p:ph type="sldNum" sz="quarter" idx="5"/>
          </p:nvPr>
        </p:nvSpPr>
        <p:spPr/>
        <p:txBody>
          <a:bodyPr/>
          <a:lstStyle/>
          <a:p>
            <a:fld id="{DBDDEFE5-3826-4F6B-8146-B3683BA9C16C}" type="slidenum">
              <a:rPr lang="en-US" smtClean="0"/>
              <a:t>8</a:t>
            </a:fld>
            <a:endParaRPr lang="en-US"/>
          </a:p>
        </p:txBody>
      </p:sp>
    </p:spTree>
    <p:extLst>
      <p:ext uri="{BB962C8B-B14F-4D97-AF65-F5344CB8AC3E}">
        <p14:creationId xmlns:p14="http://schemas.microsoft.com/office/powerpoint/2010/main" val="23278703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List out the core goals or functions of the intervention, tool, or policy</a:t>
            </a:r>
          </a:p>
          <a:p>
            <a:r>
              <a:rPr lang="en-US" dirty="0"/>
              <a:t>Explain the core forms, or strategies, procedures or steps, to operationalize the intervention</a:t>
            </a:r>
          </a:p>
          <a:p>
            <a:r>
              <a:rPr lang="en-US" dirty="0"/>
              <a:t>Consider a snap shot of your (EBI/P/T) to show the functions</a:t>
            </a:r>
          </a:p>
        </p:txBody>
      </p:sp>
      <p:sp>
        <p:nvSpPr>
          <p:cNvPr id="4" name="Slide Number Placeholder 3"/>
          <p:cNvSpPr>
            <a:spLocks noGrp="1"/>
          </p:cNvSpPr>
          <p:nvPr>
            <p:ph type="sldNum" sz="quarter" idx="5"/>
          </p:nvPr>
        </p:nvSpPr>
        <p:spPr/>
        <p:txBody>
          <a:bodyPr/>
          <a:lstStyle/>
          <a:p>
            <a:fld id="{DBDDEFE5-3826-4F6B-8146-B3683BA9C16C}" type="slidenum">
              <a:rPr lang="en-US" smtClean="0"/>
              <a:t>9</a:t>
            </a:fld>
            <a:endParaRPr lang="en-US"/>
          </a:p>
        </p:txBody>
      </p:sp>
    </p:spTree>
    <p:extLst>
      <p:ext uri="{BB962C8B-B14F-4D97-AF65-F5344CB8AC3E}">
        <p14:creationId xmlns:p14="http://schemas.microsoft.com/office/powerpoint/2010/main" val="26404013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ask patients the questions the team has about the (EBI/P/T)</a:t>
            </a:r>
          </a:p>
        </p:txBody>
      </p:sp>
      <p:sp>
        <p:nvSpPr>
          <p:cNvPr id="4" name="Slide Number Placeholder 3"/>
          <p:cNvSpPr>
            <a:spLocks noGrp="1"/>
          </p:cNvSpPr>
          <p:nvPr>
            <p:ph type="sldNum" sz="quarter" idx="5"/>
          </p:nvPr>
        </p:nvSpPr>
        <p:spPr/>
        <p:txBody>
          <a:bodyPr/>
          <a:lstStyle/>
          <a:p>
            <a:fld id="{DBDDEFE5-3826-4F6B-8146-B3683BA9C16C}" type="slidenum">
              <a:rPr lang="en-US" smtClean="0"/>
              <a:t>10</a:t>
            </a:fld>
            <a:endParaRPr lang="en-US"/>
          </a:p>
        </p:txBody>
      </p:sp>
    </p:spTree>
    <p:extLst>
      <p:ext uri="{BB962C8B-B14F-4D97-AF65-F5344CB8AC3E}">
        <p14:creationId xmlns:p14="http://schemas.microsoft.com/office/powerpoint/2010/main" val="27685153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Insert summaries from the patient co-creation workshop 1. It is important to remind your participants of what was discussed and that the research team is listening and considering their input.</a:t>
            </a:r>
          </a:p>
        </p:txBody>
      </p:sp>
      <p:sp>
        <p:nvSpPr>
          <p:cNvPr id="4" name="Slide Number Placeholder 3"/>
          <p:cNvSpPr>
            <a:spLocks noGrp="1"/>
          </p:cNvSpPr>
          <p:nvPr>
            <p:ph type="sldNum" sz="quarter" idx="5"/>
          </p:nvPr>
        </p:nvSpPr>
        <p:spPr/>
        <p:txBody>
          <a:bodyPr/>
          <a:lstStyle/>
          <a:p>
            <a:fld id="{DBDDEFE5-3826-4F6B-8146-B3683BA9C16C}" type="slidenum">
              <a:rPr lang="en-US" smtClean="0"/>
              <a:t>11</a:t>
            </a:fld>
            <a:endParaRPr lang="en-US"/>
          </a:p>
        </p:txBody>
      </p:sp>
    </p:spTree>
    <p:extLst>
      <p:ext uri="{BB962C8B-B14F-4D97-AF65-F5344CB8AC3E}">
        <p14:creationId xmlns:p14="http://schemas.microsoft.com/office/powerpoint/2010/main" val="23791595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F7523F-1178-4CB6-9344-F6378FF07F3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713FABC-872F-402B-9163-48FC571CCD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2227A89-FC1A-4076-9CBF-302E18D8621B}"/>
              </a:ext>
            </a:extLst>
          </p:cNvPr>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5" name="Footer Placeholder 4">
            <a:extLst>
              <a:ext uri="{FF2B5EF4-FFF2-40B4-BE49-F238E27FC236}">
                <a16:creationId xmlns:a16="http://schemas.microsoft.com/office/drawing/2014/main" id="{E583D84A-0258-4B79-8594-CA4E3A72173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F2D3509-18E5-4F22-B429-6E84B7E7E197}"/>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40062787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1D48EA-5D13-4890-9F0A-51DC9662BFD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2DCD471-923D-4AE0-8FE0-4EDF0FB1F238}"/>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8D1A62C-8567-4005-95F7-D6B2D2776F05}"/>
              </a:ext>
            </a:extLst>
          </p:cNvPr>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5" name="Footer Placeholder 4">
            <a:extLst>
              <a:ext uri="{FF2B5EF4-FFF2-40B4-BE49-F238E27FC236}">
                <a16:creationId xmlns:a16="http://schemas.microsoft.com/office/drawing/2014/main" id="{7D638FD4-4902-4D14-8273-283ED172CA7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A410FA2-9D09-4DDD-B87A-2B66A17AF9CF}"/>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4000895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C157942-C733-4362-867D-AFCB15403B1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D898F8A-BE68-46EC-9A83-348373EBC375}"/>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10AE29-9622-4A24-8C9C-677668692EF1}"/>
              </a:ext>
            </a:extLst>
          </p:cNvPr>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5" name="Footer Placeholder 4">
            <a:extLst>
              <a:ext uri="{FF2B5EF4-FFF2-40B4-BE49-F238E27FC236}">
                <a16:creationId xmlns:a16="http://schemas.microsoft.com/office/drawing/2014/main" id="{8C24F81D-5DBD-43D7-AC32-993ABD6BCCD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CD2CC8D-61F3-41B3-AD2C-28900FAFE5FE}"/>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282512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2749A5-6482-4FC7-A0E1-3941AC6F5E7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B1464DD-1C7B-4326-97CC-573AD045595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D19F807-2D2D-4B15-9F24-4CECC8E924BE}"/>
              </a:ext>
            </a:extLst>
          </p:cNvPr>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5" name="Footer Placeholder 4">
            <a:extLst>
              <a:ext uri="{FF2B5EF4-FFF2-40B4-BE49-F238E27FC236}">
                <a16:creationId xmlns:a16="http://schemas.microsoft.com/office/drawing/2014/main" id="{A6AAE67D-D4E4-4545-BFF1-60E1E1B4864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046227C4-DBD0-4E17-B810-B7F1A2047DAD}"/>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5296116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6D4468-E72C-4D0B-9C43-573444311DB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59360C0-AE67-45B1-A9C8-A7F52486D72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BBCD0BB2-115F-4C0E-81B0-B13B452E4E43}"/>
              </a:ext>
            </a:extLst>
          </p:cNvPr>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5" name="Footer Placeholder 4">
            <a:extLst>
              <a:ext uri="{FF2B5EF4-FFF2-40B4-BE49-F238E27FC236}">
                <a16:creationId xmlns:a16="http://schemas.microsoft.com/office/drawing/2014/main" id="{82AD4E1C-C76B-4D89-A8C8-444E229048D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3687EAB-AC36-49CF-BACF-347F6D43F4B5}"/>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6517364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B476D1-9827-4470-8750-6A51F20A689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D035B58-582F-4A86-ACE7-8E69FE6A7241}"/>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6813DB4-B35D-4116-8129-12529B00BC2D}"/>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7866CAB-7BD8-4613-970F-66DB37386C5B}"/>
              </a:ext>
            </a:extLst>
          </p:cNvPr>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6" name="Footer Placeholder 5">
            <a:extLst>
              <a:ext uri="{FF2B5EF4-FFF2-40B4-BE49-F238E27FC236}">
                <a16:creationId xmlns:a16="http://schemas.microsoft.com/office/drawing/2014/main" id="{D86D4C13-1CFA-459D-ADF4-069BC806F28F}"/>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A1B57EF-F16C-4B90-B42A-50FCA7FD19FD}"/>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3634650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F04C8-7018-4E1B-BED8-8086004E854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B10FBC5-3DB8-4DCA-9E03-CCA88FD8D3E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DB614079-A8E9-4571-AA0A-0369C042815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91ADC59-373D-4DA1-8551-3D4D7281AFB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97F334B-5B20-4A01-8DC8-6B9D00082448}"/>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5578873-21F9-4F00-A98C-4F4741BFA4A6}"/>
              </a:ext>
            </a:extLst>
          </p:cNvPr>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8" name="Footer Placeholder 7">
            <a:extLst>
              <a:ext uri="{FF2B5EF4-FFF2-40B4-BE49-F238E27FC236}">
                <a16:creationId xmlns:a16="http://schemas.microsoft.com/office/drawing/2014/main" id="{EBEFB3B8-16A6-4D68-97A6-0C5A25A51B3D}"/>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31ABF6D1-E4D0-4E3D-B5C3-616C04F7F3D2}"/>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9923686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8B39D0-1380-4011-9DB4-A9B0C3325C7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B04BAAA-AEB6-40D8-82D7-2EAEC20D3930}"/>
              </a:ext>
            </a:extLst>
          </p:cNvPr>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4" name="Footer Placeholder 3">
            <a:extLst>
              <a:ext uri="{FF2B5EF4-FFF2-40B4-BE49-F238E27FC236}">
                <a16:creationId xmlns:a16="http://schemas.microsoft.com/office/drawing/2014/main" id="{09F27719-5332-42F3-941E-19E00F408B95}"/>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6E7CA74E-CE21-4CAC-8DAE-7153FF1551E9}"/>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996416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81C8C82-AE06-45C3-975F-17E6134A19E9}"/>
              </a:ext>
            </a:extLst>
          </p:cNvPr>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3" name="Footer Placeholder 2">
            <a:extLst>
              <a:ext uri="{FF2B5EF4-FFF2-40B4-BE49-F238E27FC236}">
                <a16:creationId xmlns:a16="http://schemas.microsoft.com/office/drawing/2014/main" id="{29528384-C0BD-4BFA-8714-10510FAD5FE4}"/>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4C1A0A2B-E283-4AD1-93F8-B46E3937FD29}"/>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8538243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F57EB1-2182-47CA-A363-A163F2AC811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61AC50E-6FA3-4A11-A816-EE612819DA1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26599E3-45AB-426A-986E-26D9A638D26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6F0247EF-27B0-43FE-AE3D-DE6E4F7A440A}"/>
              </a:ext>
            </a:extLst>
          </p:cNvPr>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6" name="Footer Placeholder 5">
            <a:extLst>
              <a:ext uri="{FF2B5EF4-FFF2-40B4-BE49-F238E27FC236}">
                <a16:creationId xmlns:a16="http://schemas.microsoft.com/office/drawing/2014/main" id="{45740282-ACEE-4480-A982-416D6EC5F8E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887C8FD0-B779-42B8-99CE-D3CE42A7305E}"/>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7942853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3FED04-4278-4CF8-A72F-02EDCF3E7B3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4206301-EB34-4D3D-8572-60993A7F15F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404854B-77DE-4B4D-9424-4248A069DA0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C8FF3B7-0CAD-463A-99CB-252CB4B338F9}"/>
              </a:ext>
            </a:extLst>
          </p:cNvPr>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6" name="Footer Placeholder 5">
            <a:extLst>
              <a:ext uri="{FF2B5EF4-FFF2-40B4-BE49-F238E27FC236}">
                <a16:creationId xmlns:a16="http://schemas.microsoft.com/office/drawing/2014/main" id="{5AF2F429-CEB4-474F-8F55-E8D804AC864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777A7794-6FE3-4430-A4E1-571697BEE851}"/>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0875961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04D1E6C-4EBD-464A-B7F0-4C735B4B6FD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4DD25CB-527F-484C-8B52-EDEFDDF9C74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B497471-9D99-4395-BB1C-6A859763600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86B75A-687E-405C-8A0B-8D00578BA2C3}" type="datetimeFigureOut">
              <a:rPr lang="en-US" smtClean="0"/>
              <a:pPr/>
              <a:t>2/11/2025</a:t>
            </a:fld>
            <a:endParaRPr lang="en-US" dirty="0"/>
          </a:p>
        </p:txBody>
      </p:sp>
      <p:sp>
        <p:nvSpPr>
          <p:cNvPr id="5" name="Footer Placeholder 4">
            <a:extLst>
              <a:ext uri="{FF2B5EF4-FFF2-40B4-BE49-F238E27FC236}">
                <a16:creationId xmlns:a16="http://schemas.microsoft.com/office/drawing/2014/main" id="{7CC97FDB-ECD8-49BB-82A8-13A2769AE44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F5F253D5-DC4B-4D28-A030-DF65907EDBA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4240541836"/>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EA07AC-0731-4538-91D1-35CAC63FEA11}"/>
              </a:ext>
            </a:extLst>
          </p:cNvPr>
          <p:cNvSpPr>
            <a:spLocks noGrp="1"/>
          </p:cNvSpPr>
          <p:nvPr>
            <p:ph type="ctrTitle"/>
          </p:nvPr>
        </p:nvSpPr>
        <p:spPr/>
        <p:txBody>
          <a:bodyPr>
            <a:normAutofit/>
          </a:bodyPr>
          <a:lstStyle/>
          <a:p>
            <a:r>
              <a:rPr lang="en-US" sz="4400" dirty="0">
                <a:latin typeface="Arial Black" panose="020B0A04020102020204" pitchFamily="34" charset="0"/>
              </a:rPr>
              <a:t>Gathering Your Input on </a:t>
            </a:r>
            <a:br>
              <a:rPr lang="en-US" sz="4400" dirty="0">
                <a:latin typeface="Arial Black" panose="020B0A04020102020204" pitchFamily="34" charset="0"/>
              </a:rPr>
            </a:br>
            <a:r>
              <a:rPr lang="en-US" sz="4400" i="1" dirty="0">
                <a:latin typeface="Arial Black" panose="020B0A04020102020204" pitchFamily="34" charset="0"/>
              </a:rPr>
              <a:t>Title of Intervention, Project, or Tool</a:t>
            </a:r>
          </a:p>
        </p:txBody>
      </p:sp>
      <p:sp>
        <p:nvSpPr>
          <p:cNvPr id="3" name="Subtitle 2">
            <a:extLst>
              <a:ext uri="{FF2B5EF4-FFF2-40B4-BE49-F238E27FC236}">
                <a16:creationId xmlns:a16="http://schemas.microsoft.com/office/drawing/2014/main" id="{55BD34A5-CEB0-4D1A-94EC-86A22F4FEDB6}"/>
              </a:ext>
            </a:extLst>
          </p:cNvPr>
          <p:cNvSpPr>
            <a:spLocks noGrp="1"/>
          </p:cNvSpPr>
          <p:nvPr>
            <p:ph type="subTitle" idx="1"/>
          </p:nvPr>
        </p:nvSpPr>
        <p:spPr/>
        <p:txBody>
          <a:bodyPr>
            <a:normAutofit/>
          </a:bodyPr>
          <a:lstStyle/>
          <a:p>
            <a:r>
              <a:rPr lang="en-US" dirty="0"/>
              <a:t>Workshop 2 with Patient</a:t>
            </a:r>
          </a:p>
          <a:p>
            <a:r>
              <a:rPr lang="en-US" dirty="0"/>
              <a:t>Date</a:t>
            </a:r>
          </a:p>
          <a:p>
            <a:r>
              <a:rPr lang="en-US" dirty="0"/>
              <a:t>Names of Leaders</a:t>
            </a:r>
          </a:p>
        </p:txBody>
      </p:sp>
    </p:spTree>
    <p:extLst>
      <p:ext uri="{BB962C8B-B14F-4D97-AF65-F5344CB8AC3E}">
        <p14:creationId xmlns:p14="http://schemas.microsoft.com/office/powerpoint/2010/main" val="13451289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9E128A-4456-4789-BEFD-EE712C2CF133}"/>
              </a:ext>
            </a:extLst>
          </p:cNvPr>
          <p:cNvSpPr>
            <a:spLocks noGrp="1"/>
          </p:cNvSpPr>
          <p:nvPr>
            <p:ph type="title"/>
          </p:nvPr>
        </p:nvSpPr>
        <p:spPr/>
        <p:txBody>
          <a:bodyPr>
            <a:normAutofit/>
          </a:bodyPr>
          <a:lstStyle/>
          <a:p>
            <a:r>
              <a:rPr lang="en-US" dirty="0"/>
              <a:t>Our questions to you about [EBI/P/T]</a:t>
            </a:r>
          </a:p>
        </p:txBody>
      </p:sp>
      <p:sp>
        <p:nvSpPr>
          <p:cNvPr id="4" name="Content Placeholder 2">
            <a:extLst>
              <a:ext uri="{FF2B5EF4-FFF2-40B4-BE49-F238E27FC236}">
                <a16:creationId xmlns:a16="http://schemas.microsoft.com/office/drawing/2014/main" id="{2962CEB8-C393-478F-8736-94FD2ABB356F}"/>
              </a:ext>
            </a:extLst>
          </p:cNvPr>
          <p:cNvSpPr txBox="1">
            <a:spLocks/>
          </p:cNvSpPr>
          <p:nvPr/>
        </p:nvSpPr>
        <p:spPr>
          <a:xfrm>
            <a:off x="838200" y="1690688"/>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How relevant are the </a:t>
            </a:r>
            <a:r>
              <a:rPr lang="en-US" sz="2400" i="1" dirty="0"/>
              <a:t>(EBI/P/T)</a:t>
            </a:r>
            <a:r>
              <a:rPr lang="en-US" sz="2400" dirty="0"/>
              <a:t> goals to you?</a:t>
            </a:r>
          </a:p>
          <a:p>
            <a:pPr marL="0" indent="0">
              <a:buFont typeface="Arial" panose="020B0604020202020204" pitchFamily="34" charset="0"/>
              <a:buNone/>
            </a:pPr>
            <a:r>
              <a:rPr lang="en-US" sz="2400" dirty="0"/>
              <a:t>	</a:t>
            </a:r>
            <a:r>
              <a:rPr lang="en-US" sz="2400" b="1" i="1" dirty="0"/>
              <a:t>List goals here</a:t>
            </a:r>
            <a:endParaRPr lang="en-US" sz="2400" dirty="0"/>
          </a:p>
          <a:p>
            <a:r>
              <a:rPr lang="en-US" sz="2400" dirty="0"/>
              <a:t>What are concrete activities that your clinic/providers can offer to encourage your use of this </a:t>
            </a:r>
            <a:r>
              <a:rPr lang="en-US" sz="2400" i="1" dirty="0"/>
              <a:t>(EBI/P/T)</a:t>
            </a:r>
            <a:r>
              <a:rPr lang="en-US" sz="2400" dirty="0"/>
              <a:t> on an ongoing basis?</a:t>
            </a:r>
          </a:p>
          <a:p>
            <a:r>
              <a:rPr lang="en-US" sz="2400" dirty="0"/>
              <a:t>Think about your usual experience during a provider visit – how could you see this </a:t>
            </a:r>
            <a:r>
              <a:rPr lang="en-US" sz="2400" i="1" dirty="0"/>
              <a:t>(EBI/P/T)</a:t>
            </a:r>
            <a:r>
              <a:rPr lang="en-US" sz="2400" dirty="0"/>
              <a:t> changing that experience?  </a:t>
            </a:r>
          </a:p>
          <a:p>
            <a:pPr lvl="1"/>
            <a:r>
              <a:rPr lang="en-US" sz="2200" dirty="0"/>
              <a:t>What could improve?  What might worsen? </a:t>
            </a:r>
          </a:p>
        </p:txBody>
      </p:sp>
    </p:spTree>
    <p:extLst>
      <p:ext uri="{BB962C8B-B14F-4D97-AF65-F5344CB8AC3E}">
        <p14:creationId xmlns:p14="http://schemas.microsoft.com/office/powerpoint/2010/main" val="23437588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D36770-DE71-473C-AA46-EC4B281CF9C7}"/>
              </a:ext>
            </a:extLst>
          </p:cNvPr>
          <p:cNvSpPr>
            <a:spLocks noGrp="1"/>
          </p:cNvSpPr>
          <p:nvPr>
            <p:ph type="title"/>
          </p:nvPr>
        </p:nvSpPr>
        <p:spPr/>
        <p:txBody>
          <a:bodyPr>
            <a:normAutofit/>
          </a:bodyPr>
          <a:lstStyle/>
          <a:p>
            <a:r>
              <a:rPr lang="en-US" dirty="0"/>
              <a:t>Recap: What we heard from community members last time on the </a:t>
            </a:r>
            <a:r>
              <a:rPr lang="en-US" i="1" dirty="0"/>
              <a:t>(EBI/P/T)</a:t>
            </a:r>
            <a:endParaRPr lang="en-US" dirty="0"/>
          </a:p>
        </p:txBody>
      </p:sp>
      <p:sp>
        <p:nvSpPr>
          <p:cNvPr id="7" name="Content Placeholder 2">
            <a:extLst>
              <a:ext uri="{FF2B5EF4-FFF2-40B4-BE49-F238E27FC236}">
                <a16:creationId xmlns:a16="http://schemas.microsoft.com/office/drawing/2014/main" id="{451CE16A-EE98-4C7A-A52A-139A3C87AF9E}"/>
              </a:ext>
            </a:extLst>
          </p:cNvPr>
          <p:cNvSpPr>
            <a:spLocks noGrp="1"/>
          </p:cNvSpPr>
          <p:nvPr>
            <p:ph idx="1"/>
          </p:nvPr>
        </p:nvSpPr>
        <p:spPr>
          <a:xfrm>
            <a:off x="838200" y="1825625"/>
            <a:ext cx="10515600" cy="4351338"/>
          </a:xfrm>
        </p:spPr>
        <p:txBody>
          <a:bodyPr>
            <a:normAutofit/>
          </a:bodyPr>
          <a:lstStyle/>
          <a:p>
            <a:pPr lvl="0"/>
            <a:r>
              <a:rPr lang="en-US" sz="2400" dirty="0"/>
              <a:t>How relevant are the </a:t>
            </a:r>
            <a:r>
              <a:rPr lang="en-US" sz="2400" i="1" dirty="0"/>
              <a:t>(EBI/P/T)</a:t>
            </a:r>
            <a:r>
              <a:rPr lang="en-US" sz="2400" dirty="0"/>
              <a:t> goals to you?</a:t>
            </a:r>
          </a:p>
          <a:p>
            <a:pPr lvl="1"/>
            <a:r>
              <a:rPr lang="en-US" sz="2000" b="1" i="1" dirty="0"/>
              <a:t>Insert summary here</a:t>
            </a:r>
            <a:endParaRPr lang="en-US" sz="2000" dirty="0"/>
          </a:p>
          <a:p>
            <a:pPr lvl="0"/>
            <a:r>
              <a:rPr lang="en-US" sz="2400" dirty="0"/>
              <a:t>What are concrete activities that your clinic/providers can offer to encourage your use of this </a:t>
            </a:r>
            <a:r>
              <a:rPr lang="en-US" sz="2400" i="1" dirty="0"/>
              <a:t>(EBI/P/T)</a:t>
            </a:r>
            <a:r>
              <a:rPr lang="en-US" sz="2400" dirty="0"/>
              <a:t> on an ongoing basis?</a:t>
            </a:r>
          </a:p>
          <a:p>
            <a:pPr lvl="1"/>
            <a:r>
              <a:rPr lang="en-US" sz="2000" b="1" i="1" dirty="0"/>
              <a:t>Insert summary here</a:t>
            </a:r>
            <a:endParaRPr lang="en-US" sz="2400" dirty="0"/>
          </a:p>
          <a:p>
            <a:pPr lvl="0"/>
            <a:r>
              <a:rPr lang="en-US" sz="2400" dirty="0"/>
              <a:t>Think about your usual experience during a provider visit – how could you see this </a:t>
            </a:r>
            <a:r>
              <a:rPr lang="en-US" sz="2400" i="1" dirty="0"/>
              <a:t>(EBI/P/T)</a:t>
            </a:r>
            <a:r>
              <a:rPr lang="en-US" sz="2400" dirty="0"/>
              <a:t> changing that experience?  </a:t>
            </a:r>
          </a:p>
          <a:p>
            <a:pPr lvl="1"/>
            <a:r>
              <a:rPr lang="en-US" sz="2000" b="1" i="1" dirty="0"/>
              <a:t>Insert summary here</a:t>
            </a:r>
            <a:endParaRPr lang="en-US" sz="2000" dirty="0"/>
          </a:p>
          <a:p>
            <a:pPr lvl="1"/>
            <a:r>
              <a:rPr lang="en-US" sz="2200" dirty="0"/>
              <a:t>What could improve?  What might worsen? </a:t>
            </a:r>
          </a:p>
          <a:p>
            <a:pPr lvl="2"/>
            <a:r>
              <a:rPr lang="en-US" sz="1600" b="1" i="1" dirty="0"/>
              <a:t>Insert summary here</a:t>
            </a:r>
            <a:endParaRPr lang="en-US" sz="1600" dirty="0"/>
          </a:p>
        </p:txBody>
      </p:sp>
    </p:spTree>
    <p:extLst>
      <p:ext uri="{BB962C8B-B14F-4D97-AF65-F5344CB8AC3E}">
        <p14:creationId xmlns:p14="http://schemas.microsoft.com/office/powerpoint/2010/main" val="22583922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83A58DB-0448-46E3-8ABD-70777ED2360E}"/>
              </a:ext>
            </a:extLst>
          </p:cNvPr>
          <p:cNvSpPr>
            <a:spLocks noGrp="1"/>
          </p:cNvSpPr>
          <p:nvPr>
            <p:ph type="title"/>
          </p:nvPr>
        </p:nvSpPr>
        <p:spPr/>
        <p:txBody>
          <a:bodyPr vert="horz" lIns="91440" tIns="45720" rIns="91440" bIns="45720" rtlCol="0" anchor="b">
            <a:normAutofit/>
          </a:bodyPr>
          <a:lstStyle/>
          <a:p>
            <a:pPr algn="ctr"/>
            <a:r>
              <a:rPr lang="en-US" sz="5000" spc="-100" dirty="0"/>
              <a:t>Thinking about Sustainment together</a:t>
            </a:r>
          </a:p>
        </p:txBody>
      </p:sp>
      <p:pic>
        <p:nvPicPr>
          <p:cNvPr id="5" name="Picture 4">
            <a:extLst>
              <a:ext uri="{FF2B5EF4-FFF2-40B4-BE49-F238E27FC236}">
                <a16:creationId xmlns:a16="http://schemas.microsoft.com/office/drawing/2014/main" id="{DE1C6B87-51A1-00BA-B6AB-23F537E80B72}"/>
              </a:ext>
            </a:extLst>
          </p:cNvPr>
          <p:cNvPicPr>
            <a:picLocks noChangeAspect="1"/>
          </p:cNvPicPr>
          <p:nvPr/>
        </p:nvPicPr>
        <p:blipFill rotWithShape="1">
          <a:blip r:embed="rId3"/>
          <a:srcRect r="-1" b="21755"/>
          <a:stretch/>
        </p:blipFill>
        <p:spPr>
          <a:xfrm>
            <a:off x="2965692" y="1690688"/>
            <a:ext cx="5917393" cy="4954014"/>
          </a:xfrm>
          <a:prstGeom prst="rect">
            <a:avLst/>
          </a:prstGeom>
        </p:spPr>
      </p:pic>
    </p:spTree>
    <p:extLst>
      <p:ext uri="{BB962C8B-B14F-4D97-AF65-F5344CB8AC3E}">
        <p14:creationId xmlns:p14="http://schemas.microsoft.com/office/powerpoint/2010/main" val="13118314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83A58DB-0448-46E3-8ABD-70777ED2360E}"/>
              </a:ext>
            </a:extLst>
          </p:cNvPr>
          <p:cNvSpPr>
            <a:spLocks noGrp="1"/>
          </p:cNvSpPr>
          <p:nvPr>
            <p:ph type="title"/>
          </p:nvPr>
        </p:nvSpPr>
        <p:spPr>
          <a:xfrm>
            <a:off x="643467" y="1298448"/>
            <a:ext cx="3685070" cy="3255264"/>
          </a:xfrm>
        </p:spPr>
        <p:txBody>
          <a:bodyPr vert="horz" lIns="91440" tIns="45720" rIns="91440" bIns="45720" rtlCol="0" anchor="b">
            <a:normAutofit/>
          </a:bodyPr>
          <a:lstStyle/>
          <a:p>
            <a:r>
              <a:rPr lang="en-US" sz="5000" spc="-100" dirty="0"/>
              <a:t>Definition of Sustainment </a:t>
            </a:r>
          </a:p>
        </p:txBody>
      </p:sp>
      <p:pic>
        <p:nvPicPr>
          <p:cNvPr id="2" name="Picture 1">
            <a:extLst>
              <a:ext uri="{FF2B5EF4-FFF2-40B4-BE49-F238E27FC236}">
                <a16:creationId xmlns:a16="http://schemas.microsoft.com/office/drawing/2014/main" id="{26D15614-0081-BA91-FF94-7DB60E7D8D4F}"/>
              </a:ext>
            </a:extLst>
          </p:cNvPr>
          <p:cNvPicPr>
            <a:picLocks noChangeAspect="1"/>
          </p:cNvPicPr>
          <p:nvPr/>
        </p:nvPicPr>
        <p:blipFill>
          <a:blip r:embed="rId3"/>
          <a:stretch>
            <a:fillRect/>
          </a:stretch>
        </p:blipFill>
        <p:spPr>
          <a:xfrm>
            <a:off x="192024" y="2394234"/>
            <a:ext cx="11815864" cy="2162526"/>
          </a:xfrm>
          <a:prstGeom prst="rect">
            <a:avLst/>
          </a:prstGeom>
        </p:spPr>
      </p:pic>
      <p:pic>
        <p:nvPicPr>
          <p:cNvPr id="3" name="Picture 2">
            <a:extLst>
              <a:ext uri="{FF2B5EF4-FFF2-40B4-BE49-F238E27FC236}">
                <a16:creationId xmlns:a16="http://schemas.microsoft.com/office/drawing/2014/main" id="{F60E83AD-D767-5DFB-C4E9-4BEE04A14283}"/>
              </a:ext>
            </a:extLst>
          </p:cNvPr>
          <p:cNvPicPr>
            <a:picLocks noChangeAspect="1"/>
          </p:cNvPicPr>
          <p:nvPr/>
        </p:nvPicPr>
        <p:blipFill>
          <a:blip r:embed="rId4"/>
          <a:stretch>
            <a:fillRect/>
          </a:stretch>
        </p:blipFill>
        <p:spPr>
          <a:xfrm>
            <a:off x="6068051" y="5186275"/>
            <a:ext cx="5582429" cy="1467055"/>
          </a:xfrm>
          <a:prstGeom prst="rect">
            <a:avLst/>
          </a:prstGeom>
        </p:spPr>
      </p:pic>
    </p:spTree>
    <p:extLst>
      <p:ext uri="{BB962C8B-B14F-4D97-AF65-F5344CB8AC3E}">
        <p14:creationId xmlns:p14="http://schemas.microsoft.com/office/powerpoint/2010/main" val="20423061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83A58DB-0448-46E3-8ABD-70777ED2360E}"/>
              </a:ext>
            </a:extLst>
          </p:cNvPr>
          <p:cNvSpPr>
            <a:spLocks noGrp="1"/>
          </p:cNvSpPr>
          <p:nvPr>
            <p:ph type="title"/>
          </p:nvPr>
        </p:nvSpPr>
        <p:spPr/>
        <p:txBody>
          <a:bodyPr/>
          <a:lstStyle/>
          <a:p>
            <a:r>
              <a:rPr lang="en-US" dirty="0"/>
              <a:t>Thinking about Sustainment together</a:t>
            </a:r>
          </a:p>
        </p:txBody>
      </p:sp>
      <p:sp>
        <p:nvSpPr>
          <p:cNvPr id="2" name="Content Placeholder 1">
            <a:extLst>
              <a:ext uri="{FF2B5EF4-FFF2-40B4-BE49-F238E27FC236}">
                <a16:creationId xmlns:a16="http://schemas.microsoft.com/office/drawing/2014/main" id="{2ED15314-37A5-4EFE-AE47-F21CD12DC892}"/>
              </a:ext>
            </a:extLst>
          </p:cNvPr>
          <p:cNvSpPr>
            <a:spLocks noGrp="1"/>
          </p:cNvSpPr>
          <p:nvPr>
            <p:ph idx="1"/>
          </p:nvPr>
        </p:nvSpPr>
        <p:spPr/>
        <p:txBody>
          <a:bodyPr/>
          <a:lstStyle/>
          <a:p>
            <a:r>
              <a:rPr lang="en-US" dirty="0"/>
              <a:t>Why would your clinic </a:t>
            </a:r>
            <a:r>
              <a:rPr lang="en-US" i="1" dirty="0"/>
              <a:t>keep using the (EBI/P/T)</a:t>
            </a:r>
            <a:r>
              <a:rPr lang="en-US" dirty="0"/>
              <a:t>?</a:t>
            </a:r>
          </a:p>
          <a:p>
            <a:endParaRPr lang="en-US" dirty="0"/>
          </a:p>
          <a:p>
            <a:r>
              <a:rPr lang="en-US" dirty="0"/>
              <a:t>Why would your clinic </a:t>
            </a:r>
            <a:r>
              <a:rPr lang="en-US" i="1" dirty="0"/>
              <a:t>stop using the (EBI/P/T)</a:t>
            </a:r>
            <a:r>
              <a:rPr lang="en-US" dirty="0"/>
              <a:t>?</a:t>
            </a:r>
          </a:p>
          <a:p>
            <a:endParaRPr lang="en-US" dirty="0"/>
          </a:p>
        </p:txBody>
      </p:sp>
    </p:spTree>
    <p:extLst>
      <p:ext uri="{BB962C8B-B14F-4D97-AF65-F5344CB8AC3E}">
        <p14:creationId xmlns:p14="http://schemas.microsoft.com/office/powerpoint/2010/main" val="35987850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FC8CFCD4-6483-478B-9108-18C003D8F73A}"/>
              </a:ext>
            </a:extLst>
          </p:cNvPr>
          <p:cNvSpPr>
            <a:spLocks noGrp="1"/>
          </p:cNvSpPr>
          <p:nvPr>
            <p:ph idx="1"/>
          </p:nvPr>
        </p:nvSpPr>
        <p:spPr/>
        <p:txBody>
          <a:bodyPr>
            <a:normAutofit/>
          </a:bodyPr>
          <a:lstStyle/>
          <a:p>
            <a:r>
              <a:rPr lang="en-US" sz="2400" dirty="0"/>
              <a:t>Let’s pretend the year is 20XX</a:t>
            </a:r>
          </a:p>
          <a:p>
            <a:r>
              <a:rPr lang="en-US" sz="2400" dirty="0"/>
              <a:t>Your clinic was using the </a:t>
            </a:r>
            <a:r>
              <a:rPr lang="en-US" sz="2400" i="1" dirty="0"/>
              <a:t>(EBI/P/T) </a:t>
            </a:r>
            <a:r>
              <a:rPr lang="en-US" sz="2400" dirty="0"/>
              <a:t>throughout the previous year</a:t>
            </a:r>
          </a:p>
          <a:p>
            <a:pPr lvl="1"/>
            <a:r>
              <a:rPr lang="en-US" sz="2200" dirty="0"/>
              <a:t>it was working well during the previous year</a:t>
            </a:r>
          </a:p>
          <a:p>
            <a:pPr lvl="1"/>
            <a:r>
              <a:rPr lang="en-US" sz="2200" dirty="0"/>
              <a:t>something happened - now your clinic is no longer using it</a:t>
            </a:r>
          </a:p>
          <a:p>
            <a:r>
              <a:rPr lang="en-US" sz="2400" dirty="0"/>
              <a:t>What happened – </a:t>
            </a:r>
            <a:r>
              <a:rPr lang="en-US" sz="2400" b="1" dirty="0"/>
              <a:t>why would your clinic stop using it?</a:t>
            </a:r>
          </a:p>
          <a:p>
            <a:r>
              <a:rPr lang="en-US" sz="2400" dirty="0"/>
              <a:t>On the flip side – </a:t>
            </a:r>
            <a:r>
              <a:rPr lang="en-US" sz="2400" b="1" dirty="0"/>
              <a:t>why did your clinic keep using </a:t>
            </a:r>
            <a:r>
              <a:rPr lang="en-US" sz="2400" b="1" i="1" dirty="0"/>
              <a:t>the (EBI/P/T)</a:t>
            </a:r>
            <a:r>
              <a:rPr lang="en-US" sz="2400" b="1" dirty="0"/>
              <a:t> throughout the year?  </a:t>
            </a:r>
            <a:r>
              <a:rPr lang="en-US" sz="2400" dirty="0"/>
              <a:t>What was going well?</a:t>
            </a:r>
          </a:p>
        </p:txBody>
      </p:sp>
      <p:sp>
        <p:nvSpPr>
          <p:cNvPr id="6" name="Title 7">
            <a:extLst>
              <a:ext uri="{FF2B5EF4-FFF2-40B4-BE49-F238E27FC236}">
                <a16:creationId xmlns:a16="http://schemas.microsoft.com/office/drawing/2014/main" id="{874E67C5-BB09-4271-8FBF-FA59CECF6E93}"/>
              </a:ext>
            </a:extLst>
          </p:cNvPr>
          <p:cNvSpPr txBox="1">
            <a:spLocks/>
          </p:cNvSpPr>
          <p:nvPr/>
        </p:nvSpPr>
        <p:spPr>
          <a:xfrm>
            <a:off x="934616" y="50006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Brainstorm Factors related to Sustainment</a:t>
            </a:r>
          </a:p>
        </p:txBody>
      </p:sp>
    </p:spTree>
    <p:extLst>
      <p:ext uri="{BB962C8B-B14F-4D97-AF65-F5344CB8AC3E}">
        <p14:creationId xmlns:p14="http://schemas.microsoft.com/office/powerpoint/2010/main" val="12388261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83A58DB-0448-46E3-8ABD-70777ED2360E}"/>
              </a:ext>
            </a:extLst>
          </p:cNvPr>
          <p:cNvSpPr>
            <a:spLocks noGrp="1"/>
          </p:cNvSpPr>
          <p:nvPr>
            <p:ph type="title"/>
          </p:nvPr>
        </p:nvSpPr>
        <p:spPr/>
        <p:txBody>
          <a:bodyPr>
            <a:normAutofit/>
          </a:bodyPr>
          <a:lstStyle/>
          <a:p>
            <a:r>
              <a:rPr lang="en-US" dirty="0"/>
              <a:t>Brainstorm Factors related to Sustainment</a:t>
            </a:r>
          </a:p>
        </p:txBody>
      </p:sp>
      <p:sp>
        <p:nvSpPr>
          <p:cNvPr id="6" name="Content Placeholder 8">
            <a:extLst>
              <a:ext uri="{FF2B5EF4-FFF2-40B4-BE49-F238E27FC236}">
                <a16:creationId xmlns:a16="http://schemas.microsoft.com/office/drawing/2014/main" id="{C5313B15-FE2C-4711-B3C8-EB31078A3CD8}"/>
              </a:ext>
            </a:extLst>
          </p:cNvPr>
          <p:cNvSpPr>
            <a:spLocks noGrp="1"/>
          </p:cNvSpPr>
          <p:nvPr>
            <p:ph idx="1"/>
          </p:nvPr>
        </p:nvSpPr>
        <p:spPr>
          <a:xfrm>
            <a:off x="838200" y="1825625"/>
            <a:ext cx="10515600" cy="4351338"/>
          </a:xfrm>
        </p:spPr>
        <p:txBody>
          <a:bodyPr>
            <a:normAutofit/>
          </a:bodyPr>
          <a:lstStyle/>
          <a:p>
            <a:r>
              <a:rPr lang="en-US" sz="2400" dirty="0">
                <a:solidFill>
                  <a:schemeClr val="bg2">
                    <a:lumMod val="90000"/>
                  </a:schemeClr>
                </a:solidFill>
              </a:rPr>
              <a:t>Let’s pretend the year is 20XX</a:t>
            </a:r>
          </a:p>
          <a:p>
            <a:r>
              <a:rPr lang="en-US" sz="2400" dirty="0">
                <a:solidFill>
                  <a:schemeClr val="bg2">
                    <a:lumMod val="90000"/>
                  </a:schemeClr>
                </a:solidFill>
              </a:rPr>
              <a:t>Your clinic was using the </a:t>
            </a:r>
            <a:r>
              <a:rPr lang="en-US" sz="2400" i="1" dirty="0">
                <a:solidFill>
                  <a:schemeClr val="bg2">
                    <a:lumMod val="90000"/>
                  </a:schemeClr>
                </a:solidFill>
              </a:rPr>
              <a:t>(EBI/P/T) </a:t>
            </a:r>
            <a:r>
              <a:rPr lang="en-US" sz="2400" dirty="0">
                <a:solidFill>
                  <a:schemeClr val="bg2">
                    <a:lumMod val="90000"/>
                  </a:schemeClr>
                </a:solidFill>
              </a:rPr>
              <a:t>throughout the previous year</a:t>
            </a:r>
          </a:p>
          <a:p>
            <a:pPr lvl="1"/>
            <a:r>
              <a:rPr lang="en-US" sz="2200" dirty="0">
                <a:solidFill>
                  <a:schemeClr val="bg2">
                    <a:lumMod val="90000"/>
                  </a:schemeClr>
                </a:solidFill>
              </a:rPr>
              <a:t>it was working well during the previous year</a:t>
            </a:r>
          </a:p>
          <a:p>
            <a:pPr lvl="1"/>
            <a:r>
              <a:rPr lang="en-US" sz="2200" dirty="0">
                <a:solidFill>
                  <a:schemeClr val="bg2">
                    <a:lumMod val="90000"/>
                  </a:schemeClr>
                </a:solidFill>
              </a:rPr>
              <a:t>something happened - now your clinic is no longer using it</a:t>
            </a:r>
          </a:p>
          <a:p>
            <a:r>
              <a:rPr lang="en-US" sz="2400" dirty="0"/>
              <a:t>What happened – </a:t>
            </a:r>
            <a:r>
              <a:rPr lang="en-US" sz="2400" b="1" dirty="0"/>
              <a:t>why would your clinic stop using it?</a:t>
            </a:r>
          </a:p>
          <a:p>
            <a:r>
              <a:rPr lang="en-US" sz="2400" dirty="0">
                <a:solidFill>
                  <a:schemeClr val="bg2">
                    <a:lumMod val="90000"/>
                  </a:schemeClr>
                </a:solidFill>
              </a:rPr>
              <a:t>On the flip side – </a:t>
            </a:r>
            <a:r>
              <a:rPr lang="en-US" sz="2400" b="1" dirty="0">
                <a:solidFill>
                  <a:schemeClr val="bg2">
                    <a:lumMod val="90000"/>
                  </a:schemeClr>
                </a:solidFill>
              </a:rPr>
              <a:t>why did your clinic keep using </a:t>
            </a:r>
            <a:r>
              <a:rPr lang="en-US" sz="2400" b="1" i="1" dirty="0">
                <a:solidFill>
                  <a:schemeClr val="bg2">
                    <a:lumMod val="90000"/>
                  </a:schemeClr>
                </a:solidFill>
              </a:rPr>
              <a:t>the (EBI/P/T)</a:t>
            </a:r>
            <a:r>
              <a:rPr lang="en-US" sz="2400" b="1" dirty="0">
                <a:solidFill>
                  <a:schemeClr val="bg2">
                    <a:lumMod val="90000"/>
                  </a:schemeClr>
                </a:solidFill>
              </a:rPr>
              <a:t> throughout the year?  </a:t>
            </a:r>
            <a:r>
              <a:rPr lang="en-US" sz="2400" dirty="0">
                <a:solidFill>
                  <a:schemeClr val="bg2">
                    <a:lumMod val="90000"/>
                  </a:schemeClr>
                </a:solidFill>
              </a:rPr>
              <a:t>What was going well?</a:t>
            </a:r>
          </a:p>
        </p:txBody>
      </p:sp>
    </p:spTree>
    <p:extLst>
      <p:ext uri="{BB962C8B-B14F-4D97-AF65-F5344CB8AC3E}">
        <p14:creationId xmlns:p14="http://schemas.microsoft.com/office/powerpoint/2010/main" val="2052385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DFE7D10E-6605-42B1-B590-856C7745AD51}"/>
              </a:ext>
            </a:extLst>
          </p:cNvPr>
          <p:cNvGraphicFramePr/>
          <p:nvPr>
            <p:extLst>
              <p:ext uri="{D42A27DB-BD31-4B8C-83A1-F6EECF244321}">
                <p14:modId xmlns:p14="http://schemas.microsoft.com/office/powerpoint/2010/main" val="3519059973"/>
              </p:ext>
            </p:extLst>
          </p:nvPr>
        </p:nvGraphicFramePr>
        <p:xfrm>
          <a:off x="178676" y="70396"/>
          <a:ext cx="11678044" cy="16817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Content Placeholder 4">
            <a:extLst>
              <a:ext uri="{FF2B5EF4-FFF2-40B4-BE49-F238E27FC236}">
                <a16:creationId xmlns:a16="http://schemas.microsoft.com/office/drawing/2014/main" id="{B0198A5E-D739-4FE4-B7F7-C1736296698F}"/>
              </a:ext>
            </a:extLst>
          </p:cNvPr>
          <p:cNvPicPr>
            <a:picLocks noChangeAspect="1"/>
          </p:cNvPicPr>
          <p:nvPr/>
        </p:nvPicPr>
        <p:blipFill>
          <a:blip r:embed="rId8"/>
          <a:stretch>
            <a:fillRect/>
          </a:stretch>
        </p:blipFill>
        <p:spPr>
          <a:xfrm>
            <a:off x="2433020" y="1892123"/>
            <a:ext cx="7325959" cy="4120852"/>
          </a:xfrm>
          <a:prstGeom prst="rect">
            <a:avLst/>
          </a:prstGeom>
        </p:spPr>
      </p:pic>
    </p:spTree>
    <p:extLst>
      <p:ext uri="{BB962C8B-B14F-4D97-AF65-F5344CB8AC3E}">
        <p14:creationId xmlns:p14="http://schemas.microsoft.com/office/powerpoint/2010/main" val="30535001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9E128A-4456-4789-BEFD-EE712C2CF133}"/>
              </a:ext>
            </a:extLst>
          </p:cNvPr>
          <p:cNvSpPr>
            <a:spLocks noGrp="1"/>
          </p:cNvSpPr>
          <p:nvPr>
            <p:ph type="title"/>
          </p:nvPr>
        </p:nvSpPr>
        <p:spPr/>
        <p:txBody>
          <a:bodyPr>
            <a:normAutofit fontScale="90000"/>
          </a:bodyPr>
          <a:lstStyle/>
          <a:p>
            <a:br>
              <a:rPr lang="en-US" dirty="0"/>
            </a:br>
            <a:r>
              <a:rPr lang="en-US" dirty="0"/>
              <a:t>Let’s vote on it – Why was the </a:t>
            </a:r>
            <a:r>
              <a:rPr lang="en-US" i="1" dirty="0"/>
              <a:t>(EBI/P/T)</a:t>
            </a:r>
            <a:r>
              <a:rPr lang="en-US" dirty="0"/>
              <a:t> no longer offered in 20XX?</a:t>
            </a:r>
            <a:br>
              <a:rPr lang="en-US" dirty="0"/>
            </a:br>
            <a:endParaRPr lang="en-US" dirty="0"/>
          </a:p>
        </p:txBody>
      </p:sp>
      <p:pic>
        <p:nvPicPr>
          <p:cNvPr id="1026" name="Picture 2">
            <a:extLst>
              <a:ext uri="{FF2B5EF4-FFF2-40B4-BE49-F238E27FC236}">
                <a16:creationId xmlns:a16="http://schemas.microsoft.com/office/drawing/2014/main" id="{281DD259-2EBA-D60D-DB13-E40DF0C14D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20633" y="1978025"/>
            <a:ext cx="4514850" cy="451485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25EAE753-7A13-4852-ABCD-E62D3FEC22A0}"/>
              </a:ext>
            </a:extLst>
          </p:cNvPr>
          <p:cNvSpPr txBox="1"/>
          <p:nvPr/>
        </p:nvSpPr>
        <p:spPr>
          <a:xfrm>
            <a:off x="755778" y="2547257"/>
            <a:ext cx="5738328" cy="523220"/>
          </a:xfrm>
          <a:prstGeom prst="rect">
            <a:avLst/>
          </a:prstGeom>
          <a:noFill/>
        </p:spPr>
        <p:txBody>
          <a:bodyPr wrap="square" rtlCol="0">
            <a:spAutoFit/>
          </a:bodyPr>
          <a:lstStyle/>
          <a:p>
            <a:r>
              <a:rPr lang="en-US" sz="2800"/>
              <a:t>Why would your clinic stop using it?</a:t>
            </a:r>
            <a:endParaRPr lang="en-US" sz="2800" dirty="0"/>
          </a:p>
        </p:txBody>
      </p:sp>
    </p:spTree>
    <p:extLst>
      <p:ext uri="{BB962C8B-B14F-4D97-AF65-F5344CB8AC3E}">
        <p14:creationId xmlns:p14="http://schemas.microsoft.com/office/powerpoint/2010/main" val="27010569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83A58DB-0448-46E3-8ABD-70777ED2360E}"/>
              </a:ext>
            </a:extLst>
          </p:cNvPr>
          <p:cNvSpPr>
            <a:spLocks noGrp="1"/>
          </p:cNvSpPr>
          <p:nvPr>
            <p:ph type="title"/>
          </p:nvPr>
        </p:nvSpPr>
        <p:spPr/>
        <p:txBody>
          <a:bodyPr>
            <a:normAutofit/>
          </a:bodyPr>
          <a:lstStyle/>
          <a:p>
            <a:r>
              <a:rPr lang="en-US" dirty="0"/>
              <a:t>Brainstorm Factors related to Sustainment</a:t>
            </a:r>
          </a:p>
        </p:txBody>
      </p:sp>
      <p:sp>
        <p:nvSpPr>
          <p:cNvPr id="6" name="Content Placeholder 8">
            <a:extLst>
              <a:ext uri="{FF2B5EF4-FFF2-40B4-BE49-F238E27FC236}">
                <a16:creationId xmlns:a16="http://schemas.microsoft.com/office/drawing/2014/main" id="{C5313B15-FE2C-4711-B3C8-EB31078A3CD8}"/>
              </a:ext>
            </a:extLst>
          </p:cNvPr>
          <p:cNvSpPr>
            <a:spLocks noGrp="1"/>
          </p:cNvSpPr>
          <p:nvPr>
            <p:ph idx="1"/>
          </p:nvPr>
        </p:nvSpPr>
        <p:spPr>
          <a:xfrm>
            <a:off x="838200" y="1825625"/>
            <a:ext cx="10515600" cy="4351338"/>
          </a:xfrm>
        </p:spPr>
        <p:txBody>
          <a:bodyPr>
            <a:normAutofit/>
          </a:bodyPr>
          <a:lstStyle/>
          <a:p>
            <a:r>
              <a:rPr lang="en-US" sz="2400" dirty="0">
                <a:solidFill>
                  <a:schemeClr val="bg2">
                    <a:lumMod val="90000"/>
                  </a:schemeClr>
                </a:solidFill>
              </a:rPr>
              <a:t>Let’s pretend the year is 20XX</a:t>
            </a:r>
          </a:p>
          <a:p>
            <a:r>
              <a:rPr lang="en-US" sz="2400" dirty="0">
                <a:solidFill>
                  <a:schemeClr val="bg2">
                    <a:lumMod val="90000"/>
                  </a:schemeClr>
                </a:solidFill>
              </a:rPr>
              <a:t>Your clinic was using the </a:t>
            </a:r>
            <a:r>
              <a:rPr lang="en-US" sz="2400" i="1" dirty="0">
                <a:solidFill>
                  <a:schemeClr val="bg2">
                    <a:lumMod val="90000"/>
                  </a:schemeClr>
                </a:solidFill>
              </a:rPr>
              <a:t>(EBI/P/T) </a:t>
            </a:r>
            <a:r>
              <a:rPr lang="en-US" sz="2400" dirty="0">
                <a:solidFill>
                  <a:schemeClr val="bg2">
                    <a:lumMod val="90000"/>
                  </a:schemeClr>
                </a:solidFill>
              </a:rPr>
              <a:t>throughout the previous year</a:t>
            </a:r>
          </a:p>
          <a:p>
            <a:pPr lvl="1"/>
            <a:r>
              <a:rPr lang="en-US" sz="2200" dirty="0">
                <a:solidFill>
                  <a:schemeClr val="bg2">
                    <a:lumMod val="90000"/>
                  </a:schemeClr>
                </a:solidFill>
              </a:rPr>
              <a:t>it was working well during the previous year</a:t>
            </a:r>
          </a:p>
          <a:p>
            <a:pPr lvl="1"/>
            <a:r>
              <a:rPr lang="en-US" sz="2200" dirty="0">
                <a:solidFill>
                  <a:schemeClr val="bg2">
                    <a:lumMod val="90000"/>
                  </a:schemeClr>
                </a:solidFill>
              </a:rPr>
              <a:t>something happened - now your clinic is no longer using it</a:t>
            </a:r>
          </a:p>
          <a:p>
            <a:r>
              <a:rPr lang="en-US" sz="2400" dirty="0">
                <a:solidFill>
                  <a:schemeClr val="bg2">
                    <a:lumMod val="90000"/>
                  </a:schemeClr>
                </a:solidFill>
              </a:rPr>
              <a:t>What happened – </a:t>
            </a:r>
            <a:r>
              <a:rPr lang="en-US" sz="2400" b="1" dirty="0">
                <a:solidFill>
                  <a:schemeClr val="bg2">
                    <a:lumMod val="90000"/>
                  </a:schemeClr>
                </a:solidFill>
              </a:rPr>
              <a:t>why would your clinic stop using it?</a:t>
            </a:r>
          </a:p>
          <a:p>
            <a:r>
              <a:rPr lang="en-US" sz="2400" dirty="0"/>
              <a:t>On the flip side – </a:t>
            </a:r>
            <a:r>
              <a:rPr lang="en-US" sz="2400" b="1" dirty="0"/>
              <a:t>why did your clinic keep using </a:t>
            </a:r>
            <a:r>
              <a:rPr lang="en-US" sz="2400" b="1" i="1" dirty="0"/>
              <a:t>the (EBI/P/T)</a:t>
            </a:r>
            <a:r>
              <a:rPr lang="en-US" sz="2400" b="1" dirty="0"/>
              <a:t> throughout the year?  </a:t>
            </a:r>
            <a:r>
              <a:rPr lang="en-US" sz="2400" dirty="0"/>
              <a:t>What was going well?</a:t>
            </a:r>
          </a:p>
        </p:txBody>
      </p:sp>
    </p:spTree>
    <p:extLst>
      <p:ext uri="{BB962C8B-B14F-4D97-AF65-F5344CB8AC3E}">
        <p14:creationId xmlns:p14="http://schemas.microsoft.com/office/powerpoint/2010/main" val="28195303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194DC0-F61F-46CF-9CBE-C86921E58715}"/>
              </a:ext>
            </a:extLst>
          </p:cNvPr>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en-US" dirty="0"/>
              <a:t>Introductions</a:t>
            </a:r>
          </a:p>
        </p:txBody>
      </p:sp>
      <p:sp>
        <p:nvSpPr>
          <p:cNvPr id="3" name="Content Placeholder 2">
            <a:extLst>
              <a:ext uri="{FF2B5EF4-FFF2-40B4-BE49-F238E27FC236}">
                <a16:creationId xmlns:a16="http://schemas.microsoft.com/office/drawing/2014/main" id="{5893864F-4844-449F-A57E-C9B87017E153}"/>
              </a:ext>
            </a:extLst>
          </p:cNvPr>
          <p:cNvSpPr>
            <a:spLocks noGrp="1"/>
          </p:cNvSpPr>
          <p:nvPr>
            <p:ph idx="1"/>
          </p:nvPr>
        </p:nvSpPr>
        <p:spPr/>
        <p:txBody>
          <a:bodyPr>
            <a:normAutofit/>
          </a:bodyPr>
          <a:lstStyle/>
          <a:p>
            <a:r>
              <a:rPr lang="en-US" dirty="0"/>
              <a:t>List your research team:</a:t>
            </a:r>
          </a:p>
          <a:p>
            <a:r>
              <a:rPr lang="en-US" dirty="0"/>
              <a:t>List your clinics represented today: </a:t>
            </a:r>
          </a:p>
          <a:p>
            <a:r>
              <a:rPr lang="en-US" dirty="0"/>
              <a:t>Icebreaker:</a:t>
            </a:r>
          </a:p>
          <a:p>
            <a:pPr lvl="1"/>
            <a:r>
              <a:rPr lang="en-US" dirty="0"/>
              <a:t>Please use the chat to tell us your name and </a:t>
            </a:r>
            <a:r>
              <a:rPr lang="en-US" dirty="0">
                <a:solidFill>
                  <a:srgbClr val="FF0000"/>
                </a:solidFill>
              </a:rPr>
              <a:t>[a fun fact about your name or a nickname ---  its meaning or why you are named that -- or something else fun to share about your name]</a:t>
            </a:r>
          </a:p>
        </p:txBody>
      </p:sp>
    </p:spTree>
    <p:extLst>
      <p:ext uri="{BB962C8B-B14F-4D97-AF65-F5344CB8AC3E}">
        <p14:creationId xmlns:p14="http://schemas.microsoft.com/office/powerpoint/2010/main" val="8134552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DFE7D10E-6605-42B1-B590-856C7745AD51}"/>
              </a:ext>
            </a:extLst>
          </p:cNvPr>
          <p:cNvGraphicFramePr/>
          <p:nvPr>
            <p:extLst/>
          </p:nvPr>
        </p:nvGraphicFramePr>
        <p:xfrm>
          <a:off x="178676" y="70396"/>
          <a:ext cx="11678044" cy="16817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Content Placeholder 4">
            <a:extLst>
              <a:ext uri="{FF2B5EF4-FFF2-40B4-BE49-F238E27FC236}">
                <a16:creationId xmlns:a16="http://schemas.microsoft.com/office/drawing/2014/main" id="{B0198A5E-D739-4FE4-B7F7-C1736296698F}"/>
              </a:ext>
            </a:extLst>
          </p:cNvPr>
          <p:cNvPicPr>
            <a:picLocks noChangeAspect="1"/>
          </p:cNvPicPr>
          <p:nvPr/>
        </p:nvPicPr>
        <p:blipFill>
          <a:blip r:embed="rId8"/>
          <a:stretch>
            <a:fillRect/>
          </a:stretch>
        </p:blipFill>
        <p:spPr>
          <a:xfrm>
            <a:off x="2433020" y="1892123"/>
            <a:ext cx="7325959" cy="4120852"/>
          </a:xfrm>
          <a:prstGeom prst="rect">
            <a:avLst/>
          </a:prstGeom>
        </p:spPr>
      </p:pic>
    </p:spTree>
    <p:extLst>
      <p:ext uri="{BB962C8B-B14F-4D97-AF65-F5344CB8AC3E}">
        <p14:creationId xmlns:p14="http://schemas.microsoft.com/office/powerpoint/2010/main" val="17266821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9E128A-4456-4789-BEFD-EE712C2CF133}"/>
              </a:ext>
            </a:extLst>
          </p:cNvPr>
          <p:cNvSpPr>
            <a:spLocks noGrp="1"/>
          </p:cNvSpPr>
          <p:nvPr>
            <p:ph type="title"/>
          </p:nvPr>
        </p:nvSpPr>
        <p:spPr/>
        <p:txBody>
          <a:bodyPr>
            <a:normAutofit fontScale="90000"/>
          </a:bodyPr>
          <a:lstStyle/>
          <a:p>
            <a:br>
              <a:rPr lang="en-US" dirty="0"/>
            </a:br>
            <a:r>
              <a:rPr lang="en-US" dirty="0"/>
              <a:t>Let’s vote on it – Why was the </a:t>
            </a:r>
            <a:r>
              <a:rPr lang="en-US" i="1" dirty="0"/>
              <a:t>(EBI/P/T)</a:t>
            </a:r>
            <a:r>
              <a:rPr lang="en-US" dirty="0"/>
              <a:t> still offered in 20XX?</a:t>
            </a:r>
            <a:br>
              <a:rPr lang="en-US" dirty="0"/>
            </a:br>
            <a:endParaRPr lang="en-US" dirty="0"/>
          </a:p>
        </p:txBody>
      </p:sp>
      <p:pic>
        <p:nvPicPr>
          <p:cNvPr id="1026" name="Picture 2">
            <a:extLst>
              <a:ext uri="{FF2B5EF4-FFF2-40B4-BE49-F238E27FC236}">
                <a16:creationId xmlns:a16="http://schemas.microsoft.com/office/drawing/2014/main" id="{281DD259-2EBA-D60D-DB13-E40DF0C14D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20633" y="1978025"/>
            <a:ext cx="4514850" cy="451485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25EAE753-7A13-4852-ABCD-E62D3FEC22A0}"/>
              </a:ext>
            </a:extLst>
          </p:cNvPr>
          <p:cNvSpPr txBox="1"/>
          <p:nvPr/>
        </p:nvSpPr>
        <p:spPr>
          <a:xfrm>
            <a:off x="940837" y="2603242"/>
            <a:ext cx="5738328" cy="523220"/>
          </a:xfrm>
          <a:prstGeom prst="rect">
            <a:avLst/>
          </a:prstGeom>
          <a:noFill/>
        </p:spPr>
        <p:txBody>
          <a:bodyPr wrap="square" rtlCol="0">
            <a:spAutoFit/>
          </a:bodyPr>
          <a:lstStyle/>
          <a:p>
            <a:r>
              <a:rPr lang="en-US" sz="2800" dirty="0"/>
              <a:t>What was going well?</a:t>
            </a:r>
          </a:p>
        </p:txBody>
      </p:sp>
    </p:spTree>
    <p:extLst>
      <p:ext uri="{BB962C8B-B14F-4D97-AF65-F5344CB8AC3E}">
        <p14:creationId xmlns:p14="http://schemas.microsoft.com/office/powerpoint/2010/main" val="4681961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C6D05-84FD-42E9-85D8-42A09FAAFC91}"/>
              </a:ext>
            </a:extLst>
          </p:cNvPr>
          <p:cNvSpPr>
            <a:spLocks noGrp="1"/>
          </p:cNvSpPr>
          <p:nvPr>
            <p:ph type="title"/>
          </p:nvPr>
        </p:nvSpPr>
        <p:spPr/>
        <p:txBody>
          <a:bodyPr/>
          <a:lstStyle/>
          <a:p>
            <a:r>
              <a:rPr lang="en-US" dirty="0"/>
              <a:t>Sustainment Outcomes Discussion </a:t>
            </a:r>
          </a:p>
        </p:txBody>
      </p:sp>
      <p:sp>
        <p:nvSpPr>
          <p:cNvPr id="3" name="Content Placeholder 2">
            <a:extLst>
              <a:ext uri="{FF2B5EF4-FFF2-40B4-BE49-F238E27FC236}">
                <a16:creationId xmlns:a16="http://schemas.microsoft.com/office/drawing/2014/main" id="{041F40BA-3E34-4B5B-B6A2-F5A2A3E37EC6}"/>
              </a:ext>
            </a:extLst>
          </p:cNvPr>
          <p:cNvSpPr>
            <a:spLocks noGrp="1"/>
          </p:cNvSpPr>
          <p:nvPr>
            <p:ph idx="1"/>
          </p:nvPr>
        </p:nvSpPr>
        <p:spPr/>
        <p:txBody>
          <a:bodyPr/>
          <a:lstStyle/>
          <a:p>
            <a:r>
              <a:rPr lang="en-US" dirty="0"/>
              <a:t>Ideas and questions to consider for sustainment of </a:t>
            </a:r>
            <a:r>
              <a:rPr lang="en-US" i="1" dirty="0"/>
              <a:t>(EBI/P/T)</a:t>
            </a:r>
            <a:r>
              <a:rPr lang="en-US" dirty="0"/>
              <a:t> in clinics</a:t>
            </a:r>
          </a:p>
        </p:txBody>
      </p:sp>
    </p:spTree>
    <p:extLst>
      <p:ext uri="{BB962C8B-B14F-4D97-AF65-F5344CB8AC3E}">
        <p14:creationId xmlns:p14="http://schemas.microsoft.com/office/powerpoint/2010/main" val="30619170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40E916-6EB8-4BB9-B1B2-678BC970CF84}"/>
              </a:ext>
            </a:extLst>
          </p:cNvPr>
          <p:cNvSpPr>
            <a:spLocks noGrp="1"/>
          </p:cNvSpPr>
          <p:nvPr>
            <p:ph type="title"/>
          </p:nvPr>
        </p:nvSpPr>
        <p:spPr/>
        <p:txBody>
          <a:bodyPr>
            <a:normAutofit fontScale="90000"/>
          </a:bodyPr>
          <a:lstStyle/>
          <a:p>
            <a:r>
              <a:rPr lang="en-US" dirty="0"/>
              <a:t>Sustainment ideas and votes from Clinical Staff -</a:t>
            </a:r>
            <a:br>
              <a:rPr lang="en-US" dirty="0"/>
            </a:br>
            <a:r>
              <a:rPr lang="en-US" dirty="0"/>
              <a:t>Why did it fail?</a:t>
            </a:r>
          </a:p>
        </p:txBody>
      </p:sp>
      <p:sp>
        <p:nvSpPr>
          <p:cNvPr id="3" name="Content Placeholder 2">
            <a:extLst>
              <a:ext uri="{FF2B5EF4-FFF2-40B4-BE49-F238E27FC236}">
                <a16:creationId xmlns:a16="http://schemas.microsoft.com/office/drawing/2014/main" id="{A186D307-2AA2-412A-A757-A3FF16C5B261}"/>
              </a:ext>
            </a:extLst>
          </p:cNvPr>
          <p:cNvSpPr>
            <a:spLocks noGrp="1"/>
          </p:cNvSpPr>
          <p:nvPr>
            <p:ph idx="1"/>
          </p:nvPr>
        </p:nvSpPr>
        <p:spPr>
          <a:xfrm>
            <a:off x="970384" y="1791478"/>
            <a:ext cx="10214083" cy="4805965"/>
          </a:xfrm>
        </p:spPr>
        <p:txBody>
          <a:bodyPr>
            <a:normAutofit/>
          </a:bodyPr>
          <a:lstStyle/>
          <a:p>
            <a:r>
              <a:rPr lang="en-US" dirty="0"/>
              <a:t>Insert results of the brainwriting exercise and poll from the clinical staff workshop</a:t>
            </a:r>
          </a:p>
          <a:p>
            <a:endParaRPr lang="en-US" dirty="0"/>
          </a:p>
        </p:txBody>
      </p:sp>
    </p:spTree>
    <p:extLst>
      <p:ext uri="{BB962C8B-B14F-4D97-AF65-F5344CB8AC3E}">
        <p14:creationId xmlns:p14="http://schemas.microsoft.com/office/powerpoint/2010/main" val="11417297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A3D931DD-9D86-4CD0-B150-64B7DA10E57C}"/>
              </a:ext>
            </a:extLst>
          </p:cNvPr>
          <p:cNvGraphicFramePr>
            <a:graphicFrameLocks noGrp="1"/>
          </p:cNvGraphicFramePr>
          <p:nvPr>
            <p:extLst>
              <p:ext uri="{D42A27DB-BD31-4B8C-83A1-F6EECF244321}">
                <p14:modId xmlns:p14="http://schemas.microsoft.com/office/powerpoint/2010/main" val="694719915"/>
              </p:ext>
            </p:extLst>
          </p:nvPr>
        </p:nvGraphicFramePr>
        <p:xfrm>
          <a:off x="0" y="2"/>
          <a:ext cx="12192000" cy="6857998"/>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2682509389"/>
                    </a:ext>
                  </a:extLst>
                </a:gridCol>
                <a:gridCol w="6096000">
                  <a:extLst>
                    <a:ext uri="{9D8B030D-6E8A-4147-A177-3AD203B41FA5}">
                      <a16:colId xmlns:a16="http://schemas.microsoft.com/office/drawing/2014/main" val="1877243521"/>
                    </a:ext>
                  </a:extLst>
                </a:gridCol>
              </a:tblGrid>
              <a:tr h="769542">
                <a:tc>
                  <a:txBody>
                    <a:bodyPr/>
                    <a:lstStyle/>
                    <a:p>
                      <a:r>
                        <a:rPr lang="en-US" sz="1600" dirty="0"/>
                        <a:t>Why did it fail?</a:t>
                      </a:r>
                    </a:p>
                    <a:p>
                      <a:r>
                        <a:rPr lang="en-US" sz="1600" dirty="0"/>
                        <a:t>Clinical Staff said:</a:t>
                      </a:r>
                    </a:p>
                  </a:txBody>
                  <a:tcPr/>
                </a:tc>
                <a:tc>
                  <a:txBody>
                    <a:bodyPr/>
                    <a:lstStyle/>
                    <a:p>
                      <a:r>
                        <a:rPr lang="en-US" sz="1600" dirty="0"/>
                        <a:t>Why did it fail?</a:t>
                      </a:r>
                    </a:p>
                    <a:p>
                      <a:r>
                        <a:rPr lang="en-US" sz="1600" dirty="0"/>
                        <a:t>Patients said:</a:t>
                      </a:r>
                    </a:p>
                  </a:txBody>
                  <a:tcPr/>
                </a:tc>
                <a:extLst>
                  <a:ext uri="{0D108BD9-81ED-4DB2-BD59-A6C34878D82A}">
                    <a16:rowId xmlns:a16="http://schemas.microsoft.com/office/drawing/2014/main" val="1911654021"/>
                  </a:ext>
                </a:extLst>
              </a:tr>
              <a:tr h="7695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Insert results of the brainwriting exercise and poll from the clinical staff workshop</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effectLst/>
                          <a:latin typeface="+mn-lt"/>
                          <a:ea typeface="+mn-ea"/>
                          <a:cs typeface="+mn-cs"/>
                        </a:rPr>
                        <a:t>Insert results of the current workshop here</a:t>
                      </a:r>
                    </a:p>
                  </a:txBody>
                  <a:tcPr/>
                </a:tc>
                <a:extLst>
                  <a:ext uri="{0D108BD9-81ED-4DB2-BD59-A6C34878D82A}">
                    <a16:rowId xmlns:a16="http://schemas.microsoft.com/office/drawing/2014/main" val="3338063196"/>
                  </a:ext>
                </a:extLst>
              </a:tr>
              <a:tr h="7695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Insert results of the brainwriting exercise and poll from the clinical staff workshop</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effectLst/>
                          <a:latin typeface="+mn-lt"/>
                          <a:ea typeface="+mn-ea"/>
                          <a:cs typeface="+mn-cs"/>
                        </a:rPr>
                        <a:t>Insert results of the current workshop here</a:t>
                      </a:r>
                    </a:p>
                  </a:txBody>
                  <a:tcPr/>
                </a:tc>
                <a:extLst>
                  <a:ext uri="{0D108BD9-81ED-4DB2-BD59-A6C34878D82A}">
                    <a16:rowId xmlns:a16="http://schemas.microsoft.com/office/drawing/2014/main" val="612327938"/>
                  </a:ext>
                </a:extLst>
              </a:tr>
              <a:tr h="109860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Insert results of the brainwriting exercise and poll from the clinical staff workshop</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effectLst/>
                          <a:latin typeface="+mn-lt"/>
                          <a:ea typeface="+mn-ea"/>
                          <a:cs typeface="+mn-cs"/>
                        </a:rPr>
                        <a:t>Insert results of the current workshop here</a:t>
                      </a:r>
                    </a:p>
                    <a:p>
                      <a:endParaRPr lang="en-US" sz="1600" dirty="0"/>
                    </a:p>
                  </a:txBody>
                  <a:tcPr/>
                </a:tc>
                <a:extLst>
                  <a:ext uri="{0D108BD9-81ED-4DB2-BD59-A6C34878D82A}">
                    <a16:rowId xmlns:a16="http://schemas.microsoft.com/office/drawing/2014/main" val="3273206000"/>
                  </a:ext>
                </a:extLst>
              </a:tr>
              <a:tr h="7695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Insert results of the brainwriting exercise and poll from the clinical staff workshop</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effectLst/>
                          <a:latin typeface="+mn-lt"/>
                          <a:ea typeface="+mn-ea"/>
                          <a:cs typeface="+mn-cs"/>
                        </a:rPr>
                        <a:t>Insert results of the current workshop here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dirty="0"/>
                    </a:p>
                  </a:txBody>
                  <a:tcPr/>
                </a:tc>
                <a:extLst>
                  <a:ext uri="{0D108BD9-81ED-4DB2-BD59-A6C34878D82A}">
                    <a16:rowId xmlns:a16="http://schemas.microsoft.com/office/drawing/2014/main" val="140799016"/>
                  </a:ext>
                </a:extLst>
              </a:tr>
              <a:tr h="77398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Insert results of the brainwriting exercise and poll from the clinical staff workshop</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effectLst/>
                          <a:latin typeface="+mn-lt"/>
                          <a:ea typeface="+mn-ea"/>
                          <a:cs typeface="+mn-cs"/>
                        </a:rPr>
                        <a:t>Insert results of the current workshop here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kern="1200" dirty="0">
                        <a:solidFill>
                          <a:schemeClr val="dk1"/>
                        </a:solidFill>
                        <a:effectLst/>
                        <a:latin typeface="+mn-lt"/>
                        <a:ea typeface="+mn-ea"/>
                        <a:cs typeface="+mn-cs"/>
                      </a:endParaRPr>
                    </a:p>
                  </a:txBody>
                  <a:tcPr/>
                </a:tc>
                <a:extLst>
                  <a:ext uri="{0D108BD9-81ED-4DB2-BD59-A6C34878D82A}">
                    <a16:rowId xmlns:a16="http://schemas.microsoft.com/office/drawing/2014/main" val="2379447211"/>
                  </a:ext>
                </a:extLst>
              </a:tr>
              <a:tr h="92510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Insert results of the brainwriting exercise and poll from the clinical staff workshop</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effectLst/>
                          <a:latin typeface="+mn-lt"/>
                          <a:ea typeface="+mn-ea"/>
                          <a:cs typeface="+mn-cs"/>
                        </a:rPr>
                        <a:t>Insert results of the current workshop here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dirty="0"/>
                    </a:p>
                  </a:txBody>
                  <a:tcPr/>
                </a:tc>
                <a:extLst>
                  <a:ext uri="{0D108BD9-81ED-4DB2-BD59-A6C34878D82A}">
                    <a16:rowId xmlns:a16="http://schemas.microsoft.com/office/drawing/2014/main" val="3783992272"/>
                  </a:ext>
                </a:extLst>
              </a:tr>
              <a:tr h="9821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Insert results of the brainwriting exercise and poll from the clinical staff workshop</a:t>
                      </a:r>
                    </a:p>
                    <a:p>
                      <a:endParaRPr 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effectLst/>
                          <a:latin typeface="+mn-lt"/>
                          <a:ea typeface="+mn-ea"/>
                          <a:cs typeface="+mn-cs"/>
                        </a:rPr>
                        <a:t>Insert results of the current workshop here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kern="1200" dirty="0">
                        <a:solidFill>
                          <a:schemeClr val="dk1"/>
                        </a:solidFill>
                        <a:effectLst/>
                        <a:latin typeface="+mn-lt"/>
                        <a:ea typeface="+mn-ea"/>
                        <a:cs typeface="+mn-cs"/>
                      </a:endParaRPr>
                    </a:p>
                  </a:txBody>
                  <a:tcPr/>
                </a:tc>
                <a:extLst>
                  <a:ext uri="{0D108BD9-81ED-4DB2-BD59-A6C34878D82A}">
                    <a16:rowId xmlns:a16="http://schemas.microsoft.com/office/drawing/2014/main" val="157209299"/>
                  </a:ext>
                </a:extLst>
              </a:tr>
            </a:tbl>
          </a:graphicData>
        </a:graphic>
      </p:graphicFrame>
    </p:spTree>
    <p:extLst>
      <p:ext uri="{BB962C8B-B14F-4D97-AF65-F5344CB8AC3E}">
        <p14:creationId xmlns:p14="http://schemas.microsoft.com/office/powerpoint/2010/main" val="13689186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6BCFB-0391-4D13-9A8E-8066688A9CB6}"/>
              </a:ext>
            </a:extLst>
          </p:cNvPr>
          <p:cNvSpPr>
            <a:spLocks noGrp="1"/>
          </p:cNvSpPr>
          <p:nvPr>
            <p:ph type="title"/>
          </p:nvPr>
        </p:nvSpPr>
        <p:spPr/>
        <p:txBody>
          <a:bodyPr>
            <a:normAutofit fontScale="90000"/>
          </a:bodyPr>
          <a:lstStyle/>
          <a:p>
            <a:r>
              <a:rPr lang="en-US" dirty="0"/>
              <a:t>Sustainment ideas and votes from Clinical Staff</a:t>
            </a:r>
            <a:br>
              <a:rPr lang="en-US" dirty="0"/>
            </a:br>
            <a:r>
              <a:rPr lang="en-US" dirty="0"/>
              <a:t>- Why did it succeed? </a:t>
            </a:r>
          </a:p>
        </p:txBody>
      </p:sp>
      <p:sp>
        <p:nvSpPr>
          <p:cNvPr id="3" name="Content Placeholder 2">
            <a:extLst>
              <a:ext uri="{FF2B5EF4-FFF2-40B4-BE49-F238E27FC236}">
                <a16:creationId xmlns:a16="http://schemas.microsoft.com/office/drawing/2014/main" id="{2C195E7A-7A3F-490D-B17C-93A4E28E1E36}"/>
              </a:ext>
            </a:extLst>
          </p:cNvPr>
          <p:cNvSpPr>
            <a:spLocks noGrp="1"/>
          </p:cNvSpPr>
          <p:nvPr>
            <p:ph idx="1"/>
          </p:nvPr>
        </p:nvSpPr>
        <p:spPr>
          <a:xfrm>
            <a:off x="838200" y="1931437"/>
            <a:ext cx="10346268" cy="4725001"/>
          </a:xfrm>
        </p:spPr>
        <p:txBody>
          <a:bodyPr>
            <a:normAutofit/>
          </a:bodyPr>
          <a:lstStyle/>
          <a:p>
            <a:r>
              <a:rPr lang="en-US" dirty="0"/>
              <a:t>Insert results of the brainwriting exercise and poll from the clinical staff workshop</a:t>
            </a:r>
          </a:p>
          <a:p>
            <a:endParaRPr lang="en-US" dirty="0"/>
          </a:p>
        </p:txBody>
      </p:sp>
    </p:spTree>
    <p:extLst>
      <p:ext uri="{BB962C8B-B14F-4D97-AF65-F5344CB8AC3E}">
        <p14:creationId xmlns:p14="http://schemas.microsoft.com/office/powerpoint/2010/main" val="7852263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A3D931DD-9D86-4CD0-B150-64B7DA10E57C}"/>
              </a:ext>
            </a:extLst>
          </p:cNvPr>
          <p:cNvGraphicFramePr>
            <a:graphicFrameLocks noGrp="1"/>
          </p:cNvGraphicFramePr>
          <p:nvPr>
            <p:extLst>
              <p:ext uri="{D42A27DB-BD31-4B8C-83A1-F6EECF244321}">
                <p14:modId xmlns:p14="http://schemas.microsoft.com/office/powerpoint/2010/main" val="515932499"/>
              </p:ext>
            </p:extLst>
          </p:nvPr>
        </p:nvGraphicFramePr>
        <p:xfrm>
          <a:off x="0" y="2"/>
          <a:ext cx="12192000" cy="6857998"/>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2682509389"/>
                    </a:ext>
                  </a:extLst>
                </a:gridCol>
                <a:gridCol w="6096000">
                  <a:extLst>
                    <a:ext uri="{9D8B030D-6E8A-4147-A177-3AD203B41FA5}">
                      <a16:colId xmlns:a16="http://schemas.microsoft.com/office/drawing/2014/main" val="1877243521"/>
                    </a:ext>
                  </a:extLst>
                </a:gridCol>
              </a:tblGrid>
              <a:tr h="769542">
                <a:tc>
                  <a:txBody>
                    <a:bodyPr/>
                    <a:lstStyle/>
                    <a:p>
                      <a:r>
                        <a:rPr lang="en-US" sz="1600" dirty="0"/>
                        <a:t>Why did it succeed?</a:t>
                      </a:r>
                    </a:p>
                    <a:p>
                      <a:r>
                        <a:rPr lang="en-US" sz="1600" dirty="0"/>
                        <a:t>Clinical Staff said:</a:t>
                      </a:r>
                    </a:p>
                  </a:txBody>
                  <a:tcPr/>
                </a:tc>
                <a:tc>
                  <a:txBody>
                    <a:bodyPr/>
                    <a:lstStyle/>
                    <a:p>
                      <a:r>
                        <a:rPr lang="en-US" sz="1600" dirty="0"/>
                        <a:t>Why did it succeed?</a:t>
                      </a:r>
                    </a:p>
                    <a:p>
                      <a:r>
                        <a:rPr lang="en-US" sz="1600" dirty="0"/>
                        <a:t>Patients said:</a:t>
                      </a:r>
                    </a:p>
                  </a:txBody>
                  <a:tcPr/>
                </a:tc>
                <a:extLst>
                  <a:ext uri="{0D108BD9-81ED-4DB2-BD59-A6C34878D82A}">
                    <a16:rowId xmlns:a16="http://schemas.microsoft.com/office/drawing/2014/main" val="1911654021"/>
                  </a:ext>
                </a:extLst>
              </a:tr>
              <a:tr h="7695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Insert results of the brainwriting exercise and poll from the clinical staff workshop</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effectLst/>
                          <a:latin typeface="+mn-lt"/>
                          <a:ea typeface="+mn-ea"/>
                          <a:cs typeface="+mn-cs"/>
                        </a:rPr>
                        <a:t>Insert results of the current workshop here</a:t>
                      </a:r>
                    </a:p>
                  </a:txBody>
                  <a:tcPr/>
                </a:tc>
                <a:extLst>
                  <a:ext uri="{0D108BD9-81ED-4DB2-BD59-A6C34878D82A}">
                    <a16:rowId xmlns:a16="http://schemas.microsoft.com/office/drawing/2014/main" val="3338063196"/>
                  </a:ext>
                </a:extLst>
              </a:tr>
              <a:tr h="7695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Insert results of the brainwriting exercise and poll from the clinical staff workshop</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effectLst/>
                          <a:latin typeface="+mn-lt"/>
                          <a:ea typeface="+mn-ea"/>
                          <a:cs typeface="+mn-cs"/>
                        </a:rPr>
                        <a:t>Insert results of the current workshop here</a:t>
                      </a:r>
                    </a:p>
                  </a:txBody>
                  <a:tcPr/>
                </a:tc>
                <a:extLst>
                  <a:ext uri="{0D108BD9-81ED-4DB2-BD59-A6C34878D82A}">
                    <a16:rowId xmlns:a16="http://schemas.microsoft.com/office/drawing/2014/main" val="612327938"/>
                  </a:ext>
                </a:extLst>
              </a:tr>
              <a:tr h="109860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Insert results of the brainwriting exercise and poll from the clinical staff workshop</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effectLst/>
                          <a:latin typeface="+mn-lt"/>
                          <a:ea typeface="+mn-ea"/>
                          <a:cs typeface="+mn-cs"/>
                        </a:rPr>
                        <a:t>Insert results of the current workshop here</a:t>
                      </a:r>
                    </a:p>
                    <a:p>
                      <a:endParaRPr lang="en-US" sz="1600" dirty="0"/>
                    </a:p>
                  </a:txBody>
                  <a:tcPr/>
                </a:tc>
                <a:extLst>
                  <a:ext uri="{0D108BD9-81ED-4DB2-BD59-A6C34878D82A}">
                    <a16:rowId xmlns:a16="http://schemas.microsoft.com/office/drawing/2014/main" val="3273206000"/>
                  </a:ext>
                </a:extLst>
              </a:tr>
              <a:tr h="7695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Insert results of the brainwriting exercise and poll from the clinical staff workshop</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effectLst/>
                          <a:latin typeface="+mn-lt"/>
                          <a:ea typeface="+mn-ea"/>
                          <a:cs typeface="+mn-cs"/>
                        </a:rPr>
                        <a:t>Insert results of the current workshop here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dirty="0"/>
                    </a:p>
                  </a:txBody>
                  <a:tcPr/>
                </a:tc>
                <a:extLst>
                  <a:ext uri="{0D108BD9-81ED-4DB2-BD59-A6C34878D82A}">
                    <a16:rowId xmlns:a16="http://schemas.microsoft.com/office/drawing/2014/main" val="140799016"/>
                  </a:ext>
                </a:extLst>
              </a:tr>
              <a:tr h="77398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Insert results of the brainwriting exercise and poll from the clinical staff workshop</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effectLst/>
                          <a:latin typeface="+mn-lt"/>
                          <a:ea typeface="+mn-ea"/>
                          <a:cs typeface="+mn-cs"/>
                        </a:rPr>
                        <a:t>Insert results of the current workshop here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kern="1200" dirty="0">
                        <a:solidFill>
                          <a:schemeClr val="dk1"/>
                        </a:solidFill>
                        <a:effectLst/>
                        <a:latin typeface="+mn-lt"/>
                        <a:ea typeface="+mn-ea"/>
                        <a:cs typeface="+mn-cs"/>
                      </a:endParaRPr>
                    </a:p>
                  </a:txBody>
                  <a:tcPr/>
                </a:tc>
                <a:extLst>
                  <a:ext uri="{0D108BD9-81ED-4DB2-BD59-A6C34878D82A}">
                    <a16:rowId xmlns:a16="http://schemas.microsoft.com/office/drawing/2014/main" val="2379447211"/>
                  </a:ext>
                </a:extLst>
              </a:tr>
              <a:tr h="92510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Insert results of the brainwriting exercise and poll from the clinical staff workshop</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effectLst/>
                          <a:latin typeface="+mn-lt"/>
                          <a:ea typeface="+mn-ea"/>
                          <a:cs typeface="+mn-cs"/>
                        </a:rPr>
                        <a:t>Insert results of the current workshop here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dirty="0"/>
                    </a:p>
                  </a:txBody>
                  <a:tcPr/>
                </a:tc>
                <a:extLst>
                  <a:ext uri="{0D108BD9-81ED-4DB2-BD59-A6C34878D82A}">
                    <a16:rowId xmlns:a16="http://schemas.microsoft.com/office/drawing/2014/main" val="3783992272"/>
                  </a:ext>
                </a:extLst>
              </a:tr>
              <a:tr h="9821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Insert results of the brainwriting exercise and poll from the clinical staff workshop</a:t>
                      </a:r>
                    </a:p>
                    <a:p>
                      <a:endParaRPr 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effectLst/>
                          <a:latin typeface="+mn-lt"/>
                          <a:ea typeface="+mn-ea"/>
                          <a:cs typeface="+mn-cs"/>
                        </a:rPr>
                        <a:t>Insert results of the current workshop here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kern="1200" dirty="0">
                        <a:solidFill>
                          <a:schemeClr val="dk1"/>
                        </a:solidFill>
                        <a:effectLst/>
                        <a:latin typeface="+mn-lt"/>
                        <a:ea typeface="+mn-ea"/>
                        <a:cs typeface="+mn-cs"/>
                      </a:endParaRPr>
                    </a:p>
                  </a:txBody>
                  <a:tcPr/>
                </a:tc>
                <a:extLst>
                  <a:ext uri="{0D108BD9-81ED-4DB2-BD59-A6C34878D82A}">
                    <a16:rowId xmlns:a16="http://schemas.microsoft.com/office/drawing/2014/main" val="157209299"/>
                  </a:ext>
                </a:extLst>
              </a:tr>
            </a:tbl>
          </a:graphicData>
        </a:graphic>
      </p:graphicFrame>
    </p:spTree>
    <p:extLst>
      <p:ext uri="{BB962C8B-B14F-4D97-AF65-F5344CB8AC3E}">
        <p14:creationId xmlns:p14="http://schemas.microsoft.com/office/powerpoint/2010/main" val="40043095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C593BF49-3324-44DF-8FCA-B9B6F819557E}"/>
              </a:ext>
            </a:extLst>
          </p:cNvPr>
          <p:cNvSpPr>
            <a:spLocks noGrp="1"/>
          </p:cNvSpPr>
          <p:nvPr>
            <p:ph type="title"/>
          </p:nvPr>
        </p:nvSpPr>
        <p:spPr/>
        <p:txBody>
          <a:bodyPr/>
          <a:lstStyle/>
          <a:p>
            <a:r>
              <a:rPr lang="en-US" dirty="0"/>
              <a:t>Open Discussion</a:t>
            </a:r>
          </a:p>
        </p:txBody>
      </p:sp>
      <p:sp>
        <p:nvSpPr>
          <p:cNvPr id="11" name="Content Placeholder 10">
            <a:extLst>
              <a:ext uri="{FF2B5EF4-FFF2-40B4-BE49-F238E27FC236}">
                <a16:creationId xmlns:a16="http://schemas.microsoft.com/office/drawing/2014/main" id="{00EB4CF5-7370-40FC-B1C0-79C91082BA06}"/>
              </a:ext>
            </a:extLst>
          </p:cNvPr>
          <p:cNvSpPr>
            <a:spLocks noGrp="1"/>
          </p:cNvSpPr>
          <p:nvPr>
            <p:ph idx="1"/>
          </p:nvPr>
        </p:nvSpPr>
        <p:spPr/>
        <p:txBody>
          <a:bodyPr/>
          <a:lstStyle/>
          <a:p>
            <a:r>
              <a:rPr lang="en-US" dirty="0"/>
              <a:t>Questions, comments, concerns</a:t>
            </a:r>
          </a:p>
        </p:txBody>
      </p:sp>
    </p:spTree>
    <p:extLst>
      <p:ext uri="{BB962C8B-B14F-4D97-AF65-F5344CB8AC3E}">
        <p14:creationId xmlns:p14="http://schemas.microsoft.com/office/powerpoint/2010/main" val="1998880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C593BF49-3324-44DF-8FCA-B9B6F819557E}"/>
              </a:ext>
            </a:extLst>
          </p:cNvPr>
          <p:cNvSpPr>
            <a:spLocks noGrp="1"/>
          </p:cNvSpPr>
          <p:nvPr>
            <p:ph type="title"/>
          </p:nvPr>
        </p:nvSpPr>
        <p:spPr/>
        <p:txBody>
          <a:bodyPr/>
          <a:lstStyle/>
          <a:p>
            <a:r>
              <a:rPr lang="en-US" dirty="0"/>
              <a:t>Preview of coming workshop topics – others you would recommend?</a:t>
            </a:r>
          </a:p>
        </p:txBody>
      </p:sp>
      <p:sp>
        <p:nvSpPr>
          <p:cNvPr id="11" name="Content Placeholder 10">
            <a:extLst>
              <a:ext uri="{FF2B5EF4-FFF2-40B4-BE49-F238E27FC236}">
                <a16:creationId xmlns:a16="http://schemas.microsoft.com/office/drawing/2014/main" id="{00EB4CF5-7370-40FC-B1C0-79C91082BA06}"/>
              </a:ext>
            </a:extLst>
          </p:cNvPr>
          <p:cNvSpPr>
            <a:spLocks noGrp="1"/>
          </p:cNvSpPr>
          <p:nvPr>
            <p:ph idx="1"/>
          </p:nvPr>
        </p:nvSpPr>
        <p:spPr>
          <a:xfrm>
            <a:off x="838201" y="1875452"/>
            <a:ext cx="10515599" cy="4109295"/>
          </a:xfrm>
        </p:spPr>
        <p:txBody>
          <a:bodyPr>
            <a:normAutofit/>
          </a:bodyPr>
          <a:lstStyle/>
          <a:p>
            <a:r>
              <a:rPr lang="en-US" dirty="0"/>
              <a:t>List out the items to be covered and discussed in the next workshop or engagement encounter</a:t>
            </a:r>
            <a:endParaRPr lang="en-US" b="1" dirty="0"/>
          </a:p>
        </p:txBody>
      </p:sp>
    </p:spTree>
    <p:extLst>
      <p:ext uri="{BB962C8B-B14F-4D97-AF65-F5344CB8AC3E}">
        <p14:creationId xmlns:p14="http://schemas.microsoft.com/office/powerpoint/2010/main" val="6435390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2806FF-EEA6-4DCA-A66C-3C7221792627}"/>
              </a:ext>
            </a:extLst>
          </p:cNvPr>
          <p:cNvSpPr>
            <a:spLocks noGrp="1"/>
          </p:cNvSpPr>
          <p:nvPr>
            <p:ph type="ctrTitle"/>
          </p:nvPr>
        </p:nvSpPr>
        <p:spPr/>
        <p:txBody>
          <a:bodyPr/>
          <a:lstStyle/>
          <a:p>
            <a:r>
              <a:rPr lang="en-US" dirty="0"/>
              <a:t>Thank you for your participation!</a:t>
            </a:r>
          </a:p>
        </p:txBody>
      </p:sp>
      <p:sp>
        <p:nvSpPr>
          <p:cNvPr id="3" name="Subtitle 2">
            <a:extLst>
              <a:ext uri="{FF2B5EF4-FFF2-40B4-BE49-F238E27FC236}">
                <a16:creationId xmlns:a16="http://schemas.microsoft.com/office/drawing/2014/main" id="{38A88104-A5A2-4756-8C74-C73150DAEB07}"/>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40655570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C7B12-78ED-48AE-ADDF-D9E63C20CFD8}"/>
              </a:ext>
            </a:extLst>
          </p:cNvPr>
          <p:cNvSpPr>
            <a:spLocks noGrp="1"/>
          </p:cNvSpPr>
          <p:nvPr>
            <p:ph type="title"/>
          </p:nvPr>
        </p:nvSpPr>
        <p:spPr/>
        <p:txBody>
          <a:bodyPr/>
          <a:lstStyle/>
          <a:p>
            <a:r>
              <a:rPr lang="en-US" dirty="0"/>
              <a:t>Request to Record</a:t>
            </a:r>
          </a:p>
        </p:txBody>
      </p:sp>
      <p:sp>
        <p:nvSpPr>
          <p:cNvPr id="3" name="Content Placeholder 2">
            <a:extLst>
              <a:ext uri="{FF2B5EF4-FFF2-40B4-BE49-F238E27FC236}">
                <a16:creationId xmlns:a16="http://schemas.microsoft.com/office/drawing/2014/main" id="{4F1E3A49-47BA-4445-8A48-6DF86568556B}"/>
              </a:ext>
            </a:extLst>
          </p:cNvPr>
          <p:cNvSpPr>
            <a:spLocks noGrp="1"/>
          </p:cNvSpPr>
          <p:nvPr>
            <p:ph idx="1"/>
          </p:nvPr>
        </p:nvSpPr>
        <p:spPr/>
        <p:txBody>
          <a:bodyPr/>
          <a:lstStyle/>
          <a:p>
            <a:r>
              <a:rPr lang="en-US" dirty="0"/>
              <a:t>We would like to record our conversation today using the Zoom recording feature</a:t>
            </a:r>
          </a:p>
          <a:p>
            <a:r>
              <a:rPr lang="en-US" dirty="0"/>
              <a:t>All efforts will be made to ensure your privacy and confidentiality</a:t>
            </a:r>
          </a:p>
          <a:p>
            <a:pPr lvl="1"/>
            <a:r>
              <a:rPr lang="en-US" dirty="0"/>
              <a:t>Say where the recordings will be stored</a:t>
            </a:r>
          </a:p>
          <a:p>
            <a:r>
              <a:rPr lang="en-US" dirty="0"/>
              <a:t>This research project has been reviewed by a research ethics board</a:t>
            </a:r>
          </a:p>
        </p:txBody>
      </p:sp>
    </p:spTree>
    <p:extLst>
      <p:ext uri="{BB962C8B-B14F-4D97-AF65-F5344CB8AC3E}">
        <p14:creationId xmlns:p14="http://schemas.microsoft.com/office/powerpoint/2010/main" val="24135329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854BF3-AE26-4DC7-AF63-EFDBF88DBE17}"/>
              </a:ext>
            </a:extLst>
          </p:cNvPr>
          <p:cNvSpPr>
            <a:spLocks noGrp="1"/>
          </p:cNvSpPr>
          <p:nvPr>
            <p:ph type="title"/>
          </p:nvPr>
        </p:nvSpPr>
        <p:spPr/>
        <p:txBody>
          <a:bodyPr/>
          <a:lstStyle/>
          <a:p>
            <a:r>
              <a:rPr lang="en-US" dirty="0"/>
              <a:t>Agenda</a:t>
            </a:r>
          </a:p>
        </p:txBody>
      </p:sp>
      <p:sp>
        <p:nvSpPr>
          <p:cNvPr id="3" name="Content Placeholder 2">
            <a:extLst>
              <a:ext uri="{FF2B5EF4-FFF2-40B4-BE49-F238E27FC236}">
                <a16:creationId xmlns:a16="http://schemas.microsoft.com/office/drawing/2014/main" id="{0EAF0833-D025-44DA-8A21-9E0AAAC2B603}"/>
              </a:ext>
            </a:extLst>
          </p:cNvPr>
          <p:cNvSpPr>
            <a:spLocks noGrp="1"/>
          </p:cNvSpPr>
          <p:nvPr>
            <p:ph idx="1"/>
          </p:nvPr>
        </p:nvSpPr>
        <p:spPr/>
        <p:txBody>
          <a:bodyPr>
            <a:normAutofit/>
          </a:bodyPr>
          <a:lstStyle/>
          <a:p>
            <a:r>
              <a:rPr lang="en-US" dirty="0"/>
              <a:t>Demo, or introduction to [</a:t>
            </a:r>
            <a:r>
              <a:rPr lang="en-US" b="1" i="1" dirty="0"/>
              <a:t>evidence-based intervention, program, tool (EBI/P/T</a:t>
            </a:r>
            <a:r>
              <a:rPr lang="en-US" i="1" dirty="0"/>
              <a:t>)</a:t>
            </a:r>
            <a:r>
              <a:rPr lang="en-US" dirty="0"/>
              <a:t>]</a:t>
            </a:r>
          </a:p>
          <a:p>
            <a:r>
              <a:rPr lang="en-US" dirty="0"/>
              <a:t>Thinking about Sustainment together</a:t>
            </a:r>
          </a:p>
          <a:p>
            <a:pPr lvl="1"/>
            <a:r>
              <a:rPr lang="en-US" dirty="0"/>
              <a:t>Why would your clinic </a:t>
            </a:r>
            <a:r>
              <a:rPr lang="en-US" i="1" dirty="0"/>
              <a:t>keep </a:t>
            </a:r>
            <a:r>
              <a:rPr lang="en-US" dirty="0"/>
              <a:t>using the </a:t>
            </a:r>
            <a:r>
              <a:rPr lang="en-US" i="1" dirty="0"/>
              <a:t>(EBI/P/T)?</a:t>
            </a:r>
          </a:p>
          <a:p>
            <a:pPr lvl="1"/>
            <a:r>
              <a:rPr lang="en-US" dirty="0"/>
              <a:t>Why would your clinic </a:t>
            </a:r>
            <a:r>
              <a:rPr lang="en-US" i="1" dirty="0"/>
              <a:t>stop </a:t>
            </a:r>
            <a:r>
              <a:rPr lang="en-US" dirty="0"/>
              <a:t>using the </a:t>
            </a:r>
            <a:r>
              <a:rPr lang="en-US" i="1" dirty="0"/>
              <a:t>(EBI/P/T)?</a:t>
            </a:r>
          </a:p>
          <a:p>
            <a:r>
              <a:rPr lang="en-US" dirty="0"/>
              <a:t>Looking ahead – tentative plans for upcoming workshops</a:t>
            </a:r>
          </a:p>
          <a:p>
            <a:r>
              <a:rPr lang="en-US" dirty="0"/>
              <a:t>Thank you!</a:t>
            </a:r>
          </a:p>
          <a:p>
            <a:endParaRPr lang="en-US" dirty="0"/>
          </a:p>
        </p:txBody>
      </p:sp>
    </p:spTree>
    <p:extLst>
      <p:ext uri="{BB962C8B-B14F-4D97-AF65-F5344CB8AC3E}">
        <p14:creationId xmlns:p14="http://schemas.microsoft.com/office/powerpoint/2010/main" val="29302115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83A58DB-0448-46E3-8ABD-70777ED2360E}"/>
              </a:ext>
            </a:extLst>
          </p:cNvPr>
          <p:cNvSpPr>
            <a:spLocks noGrp="1"/>
          </p:cNvSpPr>
          <p:nvPr>
            <p:ph type="title"/>
          </p:nvPr>
        </p:nvSpPr>
        <p:spPr>
          <a:xfrm>
            <a:off x="838200" y="365125"/>
            <a:ext cx="10754710" cy="1325563"/>
          </a:xfrm>
        </p:spPr>
        <p:txBody>
          <a:bodyPr/>
          <a:lstStyle/>
          <a:p>
            <a:r>
              <a:rPr lang="en-US" dirty="0"/>
              <a:t>Introduce the [</a:t>
            </a:r>
            <a:r>
              <a:rPr lang="en-US" i="1" dirty="0"/>
              <a:t>EBI/P/T</a:t>
            </a:r>
            <a:r>
              <a:rPr lang="en-US" dirty="0"/>
              <a:t>]</a:t>
            </a:r>
          </a:p>
        </p:txBody>
      </p:sp>
      <p:sp>
        <p:nvSpPr>
          <p:cNvPr id="9" name="Content Placeholder 8">
            <a:extLst>
              <a:ext uri="{FF2B5EF4-FFF2-40B4-BE49-F238E27FC236}">
                <a16:creationId xmlns:a16="http://schemas.microsoft.com/office/drawing/2014/main" id="{FC8CFCD4-6483-478B-9108-18C003D8F73A}"/>
              </a:ext>
            </a:extLst>
          </p:cNvPr>
          <p:cNvSpPr>
            <a:spLocks noGrp="1"/>
          </p:cNvSpPr>
          <p:nvPr>
            <p:ph idx="1"/>
          </p:nvPr>
        </p:nvSpPr>
        <p:spPr/>
        <p:txBody>
          <a:bodyPr>
            <a:normAutofit/>
          </a:bodyPr>
          <a:lstStyle/>
          <a:p>
            <a:r>
              <a:rPr lang="en-US" dirty="0"/>
              <a:t>What is the [</a:t>
            </a:r>
            <a:r>
              <a:rPr lang="en-US" i="1" dirty="0"/>
              <a:t>EBI/P/T</a:t>
            </a:r>
            <a:r>
              <a:rPr lang="en-US" dirty="0"/>
              <a:t>] </a:t>
            </a:r>
          </a:p>
          <a:p>
            <a:r>
              <a:rPr lang="en-US" dirty="0"/>
              <a:t>Brief background</a:t>
            </a:r>
          </a:p>
          <a:p>
            <a:pPr lvl="1"/>
            <a:r>
              <a:rPr lang="en-US" dirty="0"/>
              <a:t>Consider explaining its use in other context that has made it evidence based</a:t>
            </a:r>
          </a:p>
          <a:p>
            <a:pPr lvl="1"/>
            <a:r>
              <a:rPr lang="en-US" dirty="0"/>
              <a:t>Need that brought its development</a:t>
            </a:r>
          </a:p>
          <a:p>
            <a:r>
              <a:rPr lang="en-US" dirty="0"/>
              <a:t>What are the values of the [</a:t>
            </a:r>
            <a:r>
              <a:rPr lang="en-US" i="1" dirty="0"/>
              <a:t>EBI/P/T</a:t>
            </a:r>
            <a:r>
              <a:rPr lang="en-US" dirty="0"/>
              <a:t>] </a:t>
            </a:r>
          </a:p>
          <a:p>
            <a:pPr lvl="1"/>
            <a:r>
              <a:rPr lang="en-US" dirty="0"/>
              <a:t>Why do we want to do/use this?</a:t>
            </a:r>
          </a:p>
        </p:txBody>
      </p:sp>
    </p:spTree>
    <p:extLst>
      <p:ext uri="{BB962C8B-B14F-4D97-AF65-F5344CB8AC3E}">
        <p14:creationId xmlns:p14="http://schemas.microsoft.com/office/powerpoint/2010/main" val="4397255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B4565C-8BF9-4885-8FDE-DD1D59B8D7C1}"/>
              </a:ext>
            </a:extLst>
          </p:cNvPr>
          <p:cNvSpPr>
            <a:spLocks noGrp="1"/>
          </p:cNvSpPr>
          <p:nvPr>
            <p:ph type="title"/>
          </p:nvPr>
        </p:nvSpPr>
        <p:spPr/>
        <p:txBody>
          <a:bodyPr/>
          <a:lstStyle/>
          <a:p>
            <a:r>
              <a:rPr lang="en-US" dirty="0"/>
              <a:t>Snap Shot of [</a:t>
            </a:r>
            <a:r>
              <a:rPr lang="en-US" i="1" dirty="0"/>
              <a:t>EBI/P/T</a:t>
            </a:r>
            <a:r>
              <a:rPr lang="en-US" dirty="0"/>
              <a:t>]</a:t>
            </a:r>
          </a:p>
        </p:txBody>
      </p:sp>
      <p:pic>
        <p:nvPicPr>
          <p:cNvPr id="5" name="Content Placeholder 4">
            <a:extLst>
              <a:ext uri="{FF2B5EF4-FFF2-40B4-BE49-F238E27FC236}">
                <a16:creationId xmlns:a16="http://schemas.microsoft.com/office/drawing/2014/main" id="{E8D6EB0F-9898-43E5-934E-BB70A7BA085C}"/>
              </a:ext>
            </a:extLst>
          </p:cNvPr>
          <p:cNvPicPr>
            <a:picLocks noGrp="1" noChangeAspect="1"/>
          </p:cNvPicPr>
          <p:nvPr>
            <p:ph idx="1"/>
          </p:nvPr>
        </p:nvPicPr>
        <p:blipFill>
          <a:blip r:embed="rId2"/>
          <a:stretch>
            <a:fillRect/>
          </a:stretch>
        </p:blipFill>
        <p:spPr>
          <a:xfrm>
            <a:off x="2433020" y="1892123"/>
            <a:ext cx="7325959" cy="4120852"/>
          </a:xfrm>
        </p:spPr>
      </p:pic>
    </p:spTree>
    <p:extLst>
      <p:ext uri="{BB962C8B-B14F-4D97-AF65-F5344CB8AC3E}">
        <p14:creationId xmlns:p14="http://schemas.microsoft.com/office/powerpoint/2010/main" val="20651917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4E0BB4-49EC-4F1F-B27B-B4F05A1444EF}"/>
              </a:ext>
            </a:extLst>
          </p:cNvPr>
          <p:cNvSpPr>
            <a:spLocks noGrp="1"/>
          </p:cNvSpPr>
          <p:nvPr>
            <p:ph type="title"/>
          </p:nvPr>
        </p:nvSpPr>
        <p:spPr/>
        <p:txBody>
          <a:bodyPr/>
          <a:lstStyle/>
          <a:p>
            <a:r>
              <a:rPr lang="en-US" dirty="0"/>
              <a:t>Questions? Reactions to this demo?</a:t>
            </a:r>
          </a:p>
        </p:txBody>
      </p:sp>
      <p:sp>
        <p:nvSpPr>
          <p:cNvPr id="3" name="Content Placeholder 2">
            <a:extLst>
              <a:ext uri="{FF2B5EF4-FFF2-40B4-BE49-F238E27FC236}">
                <a16:creationId xmlns:a16="http://schemas.microsoft.com/office/drawing/2014/main" id="{0864316D-D3D0-42F2-9AFD-396E11B4BA41}"/>
              </a:ext>
            </a:extLst>
          </p:cNvPr>
          <p:cNvSpPr>
            <a:spLocks noGrp="1"/>
          </p:cNvSpPr>
          <p:nvPr>
            <p:ph idx="1"/>
          </p:nvPr>
        </p:nvSpPr>
        <p:spPr/>
        <p:txBody>
          <a:bodyPr/>
          <a:lstStyle/>
          <a:p>
            <a:r>
              <a:rPr lang="en-US" sz="2400" dirty="0"/>
              <a:t>What do you see as the value or benefits for this </a:t>
            </a:r>
            <a:r>
              <a:rPr lang="en-US" sz="2400" i="1" dirty="0"/>
              <a:t>(EBI/P/T)</a:t>
            </a:r>
            <a:r>
              <a:rPr lang="en-US" sz="2400" dirty="0"/>
              <a:t>?</a:t>
            </a:r>
          </a:p>
          <a:p>
            <a:r>
              <a:rPr lang="en-US" sz="2400" dirty="0"/>
              <a:t>Are there any irritations (headaches or pain points) in your clinic that the </a:t>
            </a:r>
            <a:r>
              <a:rPr lang="en-US" sz="2400" i="1" dirty="0"/>
              <a:t>(EBI/P/T) </a:t>
            </a:r>
            <a:r>
              <a:rPr lang="en-US" sz="2400" dirty="0"/>
              <a:t>helps with for you as a patient?  </a:t>
            </a:r>
          </a:p>
          <a:p>
            <a:r>
              <a:rPr lang="en-US" sz="2400" dirty="0"/>
              <a:t>Do you see any issues or problems with your clinician using </a:t>
            </a:r>
            <a:r>
              <a:rPr lang="en-US" sz="2400" i="1" dirty="0"/>
              <a:t>(EBI/P/T) </a:t>
            </a:r>
            <a:r>
              <a:rPr lang="en-US" sz="2400" dirty="0"/>
              <a:t>in the clinic?</a:t>
            </a:r>
          </a:p>
          <a:p>
            <a:endParaRPr lang="en-US" dirty="0"/>
          </a:p>
        </p:txBody>
      </p:sp>
      <p:sp>
        <p:nvSpPr>
          <p:cNvPr id="4" name="Text Placeholder 3">
            <a:extLst>
              <a:ext uri="{FF2B5EF4-FFF2-40B4-BE49-F238E27FC236}">
                <a16:creationId xmlns:a16="http://schemas.microsoft.com/office/drawing/2014/main" id="{9F99F17E-1038-4E72-A0F4-97F7443DBD26}"/>
              </a:ext>
            </a:extLst>
          </p:cNvPr>
          <p:cNvSpPr>
            <a:spLocks noGrp="1"/>
          </p:cNvSpPr>
          <p:nvPr>
            <p:ph type="body" sz="half" idx="2"/>
          </p:nvPr>
        </p:nvSpPr>
        <p:spPr/>
        <p:txBody>
          <a:bodyPr/>
          <a:lstStyle/>
          <a:p>
            <a:endParaRPr lang="en-US" dirty="0"/>
          </a:p>
          <a:p>
            <a:r>
              <a:rPr lang="en-US" sz="1800" i="1" dirty="0"/>
              <a:t>Why do we need this program?</a:t>
            </a:r>
          </a:p>
        </p:txBody>
      </p:sp>
    </p:spTree>
    <p:extLst>
      <p:ext uri="{BB962C8B-B14F-4D97-AF65-F5344CB8AC3E}">
        <p14:creationId xmlns:p14="http://schemas.microsoft.com/office/powerpoint/2010/main" val="14080895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D472CC-442E-44AB-925F-0DD17C8423A5}"/>
              </a:ext>
            </a:extLst>
          </p:cNvPr>
          <p:cNvSpPr>
            <a:spLocks noGrp="1"/>
          </p:cNvSpPr>
          <p:nvPr>
            <p:ph type="title"/>
          </p:nvPr>
        </p:nvSpPr>
        <p:spPr/>
        <p:txBody>
          <a:bodyPr/>
          <a:lstStyle/>
          <a:p>
            <a:r>
              <a:rPr lang="en-US" dirty="0"/>
              <a:t>Core Goals [</a:t>
            </a:r>
            <a:r>
              <a:rPr lang="en-US" i="1" dirty="0"/>
              <a:t>EBI/P/T]</a:t>
            </a:r>
            <a:endParaRPr lang="en-US" dirty="0"/>
          </a:p>
        </p:txBody>
      </p:sp>
      <p:sp>
        <p:nvSpPr>
          <p:cNvPr id="21" name="Content Placeholder 20">
            <a:extLst>
              <a:ext uri="{FF2B5EF4-FFF2-40B4-BE49-F238E27FC236}">
                <a16:creationId xmlns:a16="http://schemas.microsoft.com/office/drawing/2014/main" id="{48013DA6-559D-4516-A651-3B346D5AA665}"/>
              </a:ext>
            </a:extLst>
          </p:cNvPr>
          <p:cNvSpPr>
            <a:spLocks noGrp="1"/>
          </p:cNvSpPr>
          <p:nvPr>
            <p:ph idx="1"/>
          </p:nvPr>
        </p:nvSpPr>
        <p:spPr/>
        <p:txBody>
          <a:bodyPr>
            <a:normAutofit/>
          </a:bodyPr>
          <a:lstStyle/>
          <a:p>
            <a:r>
              <a:rPr lang="en-US" sz="2200" dirty="0"/>
              <a:t>Core Goals or Functions are:</a:t>
            </a:r>
          </a:p>
          <a:p>
            <a:pPr lvl="1"/>
            <a:r>
              <a:rPr lang="en-US" sz="1800" dirty="0"/>
              <a:t>Core Goal 1</a:t>
            </a:r>
          </a:p>
          <a:p>
            <a:pPr lvl="1"/>
            <a:r>
              <a:rPr lang="en-US" sz="1800" dirty="0"/>
              <a:t>Core Goal 2</a:t>
            </a:r>
          </a:p>
          <a:p>
            <a:pPr lvl="1"/>
            <a:r>
              <a:rPr lang="en-US" sz="1800" dirty="0"/>
              <a:t>Core Goal 3</a:t>
            </a:r>
          </a:p>
          <a:p>
            <a:r>
              <a:rPr lang="en-US" sz="2200" dirty="0"/>
              <a:t>Explain the core forms of the intervention to meet these goals or functions</a:t>
            </a:r>
          </a:p>
          <a:p>
            <a:pPr lvl="1"/>
            <a:r>
              <a:rPr lang="en-US" sz="1800" dirty="0"/>
              <a:t>Forms are specific ways (e.g., steps, procedures, strategies) to operationalize the intervention, tool, or policy</a:t>
            </a:r>
          </a:p>
          <a:p>
            <a:endParaRPr lang="en-US" dirty="0"/>
          </a:p>
        </p:txBody>
      </p:sp>
    </p:spTree>
    <p:extLst>
      <p:ext uri="{BB962C8B-B14F-4D97-AF65-F5344CB8AC3E}">
        <p14:creationId xmlns:p14="http://schemas.microsoft.com/office/powerpoint/2010/main" val="7712188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D472CC-442E-44AB-925F-0DD17C8423A5}"/>
              </a:ext>
            </a:extLst>
          </p:cNvPr>
          <p:cNvSpPr>
            <a:spLocks noGrp="1"/>
          </p:cNvSpPr>
          <p:nvPr>
            <p:ph type="title"/>
          </p:nvPr>
        </p:nvSpPr>
        <p:spPr/>
        <p:txBody>
          <a:bodyPr/>
          <a:lstStyle/>
          <a:p>
            <a:r>
              <a:rPr lang="en-US" dirty="0"/>
              <a:t>Core Functions [</a:t>
            </a:r>
            <a:r>
              <a:rPr lang="en-US" i="1" dirty="0"/>
              <a:t>EBI/P/T]</a:t>
            </a:r>
            <a:endParaRPr lang="en-US" dirty="0"/>
          </a:p>
        </p:txBody>
      </p:sp>
      <p:sp>
        <p:nvSpPr>
          <p:cNvPr id="21" name="Content Placeholder 20">
            <a:extLst>
              <a:ext uri="{FF2B5EF4-FFF2-40B4-BE49-F238E27FC236}">
                <a16:creationId xmlns:a16="http://schemas.microsoft.com/office/drawing/2014/main" id="{48013DA6-559D-4516-A651-3B346D5AA665}"/>
              </a:ext>
            </a:extLst>
          </p:cNvPr>
          <p:cNvSpPr>
            <a:spLocks noGrp="1"/>
          </p:cNvSpPr>
          <p:nvPr>
            <p:ph idx="1"/>
          </p:nvPr>
        </p:nvSpPr>
        <p:spPr/>
        <p:txBody>
          <a:bodyPr>
            <a:normAutofit/>
          </a:bodyPr>
          <a:lstStyle/>
          <a:p>
            <a:r>
              <a:rPr lang="en-US" sz="2200" dirty="0"/>
              <a:t>Core Functions are:</a:t>
            </a:r>
          </a:p>
          <a:p>
            <a:pPr lvl="1"/>
            <a:r>
              <a:rPr lang="en-US" sz="1800" dirty="0"/>
              <a:t>Core Function 1</a:t>
            </a:r>
          </a:p>
          <a:p>
            <a:pPr lvl="1"/>
            <a:r>
              <a:rPr lang="en-US" sz="1800" dirty="0"/>
              <a:t>Core Function 2</a:t>
            </a:r>
          </a:p>
          <a:p>
            <a:pPr lvl="1"/>
            <a:r>
              <a:rPr lang="en-US" sz="1800" dirty="0"/>
              <a:t>Core Function 3</a:t>
            </a:r>
          </a:p>
          <a:p>
            <a:r>
              <a:rPr lang="en-US" sz="2200" dirty="0"/>
              <a:t>Explain the core forms of the intervention to meet these functions</a:t>
            </a:r>
          </a:p>
          <a:p>
            <a:pPr lvl="1"/>
            <a:r>
              <a:rPr lang="en-US" sz="1800" dirty="0"/>
              <a:t>Forms are specific ways (e.g., steps, procedures, strategies) to operationalize the intervention, tool, or policy</a:t>
            </a:r>
          </a:p>
          <a:p>
            <a:endParaRPr lang="en-US" dirty="0"/>
          </a:p>
        </p:txBody>
      </p:sp>
    </p:spTree>
    <p:extLst>
      <p:ext uri="{BB962C8B-B14F-4D97-AF65-F5344CB8AC3E}">
        <p14:creationId xmlns:p14="http://schemas.microsoft.com/office/powerpoint/2010/main" val="242127485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3134</TotalTime>
  <Words>2362</Words>
  <Application>Microsoft Office PowerPoint</Application>
  <PresentationFormat>Widescreen</PresentationFormat>
  <Paragraphs>240</Paragraphs>
  <Slides>29</Slides>
  <Notes>23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Arial</vt:lpstr>
      <vt:lpstr>Arial Black</vt:lpstr>
      <vt:lpstr>Calibri</vt:lpstr>
      <vt:lpstr>Calibri Light</vt:lpstr>
      <vt:lpstr>Office Theme</vt:lpstr>
      <vt:lpstr>Gathering Your Input on  Title of Intervention, Project, or Tool</vt:lpstr>
      <vt:lpstr>Introductions</vt:lpstr>
      <vt:lpstr>Request to Record</vt:lpstr>
      <vt:lpstr>Agenda</vt:lpstr>
      <vt:lpstr>Introduce the [EBI/P/T]</vt:lpstr>
      <vt:lpstr>Snap Shot of [EBI/P/T]</vt:lpstr>
      <vt:lpstr>Questions? Reactions to this demo?</vt:lpstr>
      <vt:lpstr>Core Goals [EBI/P/T]</vt:lpstr>
      <vt:lpstr>Core Functions [EBI/P/T]</vt:lpstr>
      <vt:lpstr>Our questions to you about [EBI/P/T]</vt:lpstr>
      <vt:lpstr>Recap: What we heard from community members last time on the (EBI/P/T)</vt:lpstr>
      <vt:lpstr>Thinking about Sustainment together</vt:lpstr>
      <vt:lpstr>Definition of Sustainment </vt:lpstr>
      <vt:lpstr>Thinking about Sustainment together</vt:lpstr>
      <vt:lpstr>PowerPoint Presentation</vt:lpstr>
      <vt:lpstr>Brainstorm Factors related to Sustainment</vt:lpstr>
      <vt:lpstr>PowerPoint Presentation</vt:lpstr>
      <vt:lpstr> Let’s vote on it – Why was the (EBI/P/T) no longer offered in 20XX? </vt:lpstr>
      <vt:lpstr>Brainstorm Factors related to Sustainment</vt:lpstr>
      <vt:lpstr>PowerPoint Presentation</vt:lpstr>
      <vt:lpstr> Let’s vote on it – Why was the (EBI/P/T) still offered in 20XX? </vt:lpstr>
      <vt:lpstr>Sustainment Outcomes Discussion </vt:lpstr>
      <vt:lpstr>Sustainment ideas and votes from Clinical Staff - Why did it fail?</vt:lpstr>
      <vt:lpstr>PowerPoint Presentation</vt:lpstr>
      <vt:lpstr>Sustainment ideas and votes from Clinical Staff - Why did it succeed? </vt:lpstr>
      <vt:lpstr>PowerPoint Presentation</vt:lpstr>
      <vt:lpstr>Open Discussion</vt:lpstr>
      <vt:lpstr>Preview of coming workshop topics – others you would recommend?</vt:lpstr>
      <vt:lpstr>Thank you for your participation!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My Own Health Report Workshop</dc:title>
  <dc:creator>Gomes, Rebekah</dc:creator>
  <cp:lastModifiedBy>Gomes, Rebekah</cp:lastModifiedBy>
  <cp:revision>70</cp:revision>
  <dcterms:created xsi:type="dcterms:W3CDTF">2022-09-06T16:30:39Z</dcterms:created>
  <dcterms:modified xsi:type="dcterms:W3CDTF">2025-02-11T20:54:15Z</dcterms:modified>
</cp:coreProperties>
</file>