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6" r:id="rId3"/>
    <p:sldId id="263" r:id="rId4"/>
    <p:sldId id="260" r:id="rId5"/>
    <p:sldId id="262" r:id="rId6"/>
    <p:sldId id="264" r:id="rId7"/>
    <p:sldId id="261" r:id="rId8"/>
    <p:sldId id="267" r:id="rId9"/>
    <p:sldId id="269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4B92DB"/>
    <a:srgbClr val="A2A3A4"/>
    <a:srgbClr val="D3B979"/>
    <a:srgbClr val="565A5C"/>
    <a:srgbClr val="A2A4A3"/>
    <a:srgbClr val="CFB879"/>
    <a:srgbClr val="D2C121"/>
    <a:srgbClr val="D2BF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05DE6-C277-924F-8311-3BFB599BEC9D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B769B-6749-4F45-A182-F6BB8337C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887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38DB9-EC00-0540-B633-E7304989F43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71E7D-F8A7-1E4A-93A0-27B802C24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99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3977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/>
            </a:lvl1pPr>
          </a:lstStyle>
          <a:p>
            <a:r>
              <a:rPr lang="en-US" dirty="0" smtClean="0"/>
              <a:t>Title goes here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5225"/>
            <a:ext cx="6400800" cy="22129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08037"/>
            <a:ext cx="82296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43400"/>
          </a:xfrm>
        </p:spPr>
        <p:txBody>
          <a:bodyPr/>
          <a:lstStyle>
            <a:lvl1pPr marL="342900" indent="-342900">
              <a:buClr>
                <a:srgbClr val="4F81BD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4F81BD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4F81BD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4F81BD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4F81BD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8423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09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080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209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8606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22209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8606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92DB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-152400" y="5928360"/>
            <a:ext cx="9448800" cy="944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6043054"/>
            <a:ext cx="3204916" cy="586346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4667252" y="6216134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pc="20" dirty="0" smtClean="0">
                <a:solidFill>
                  <a:schemeClr val="bg1"/>
                </a:solidFill>
                <a:latin typeface="HelveticaNeue LT 55 Roman" pitchFamily="34" charset="0"/>
              </a:rPr>
              <a:t>Physical</a:t>
            </a:r>
            <a:r>
              <a:rPr lang="en-US" b="1" spc="20" baseline="0" dirty="0" smtClean="0">
                <a:solidFill>
                  <a:schemeClr val="bg1"/>
                </a:solidFill>
                <a:latin typeface="HelveticaNeue LT 55 Roman" pitchFamily="34" charset="0"/>
              </a:rPr>
              <a:t> Therapy Program </a:t>
            </a:r>
            <a:endParaRPr lang="en-US" b="1" spc="20" dirty="0">
              <a:solidFill>
                <a:schemeClr val="bg1"/>
              </a:solidFill>
              <a:latin typeface="HelveticaNeue LT 55 Roma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HelveticaNeueLT Std"/>
          <a:ea typeface="+mj-ea"/>
          <a:cs typeface="HelveticaNeueLT St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B92DB"/>
        </a:buClr>
        <a:buFont typeface="Arial" pitchFamily="34" charset="0"/>
        <a:buChar char="•"/>
        <a:defRPr sz="2800" b="0" i="0" kern="1200">
          <a:solidFill>
            <a:srgbClr val="565A5C"/>
          </a:solidFill>
          <a:latin typeface="HelveticaNeueLT Std"/>
          <a:ea typeface="+mn-ea"/>
          <a:cs typeface="HelveticaNeueLT Std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B92DB"/>
        </a:buClr>
        <a:buFont typeface="Arial" pitchFamily="34" charset="0"/>
        <a:buChar char="•"/>
        <a:defRPr sz="26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B92DB"/>
        </a:buClr>
        <a:buFont typeface="Arial" pitchFamily="34" charset="0"/>
        <a:buChar char="•"/>
        <a:defRPr sz="2400" b="0" i="1" kern="1200">
          <a:solidFill>
            <a:srgbClr val="565A5C"/>
          </a:solidFill>
          <a:latin typeface="HelveticaNeueLT Std"/>
          <a:ea typeface="+mn-ea"/>
          <a:cs typeface="HelveticaNeueLT Std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B92DB"/>
        </a:buClr>
        <a:buFont typeface="Arial" pitchFamily="34" charset="0"/>
        <a:buChar char="•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B92DB"/>
        </a:buClr>
        <a:buFont typeface="Arial" pitchFamily="34" charset="0"/>
        <a:buChar char="•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Student Projects for the Clinic</a:t>
            </a:r>
            <a:endParaRPr lang="en-US" dirty="0"/>
          </a:p>
        </p:txBody>
      </p:sp>
      <p:pic>
        <p:nvPicPr>
          <p:cNvPr id="1026" name="Picture 2" descr="C:\Documents and Settings\sawyere\Desktop\PPT images\faculty-student-collabo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459494" cy="3324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4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Project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Development of a customer service satisfaction survey</a:t>
            </a:r>
          </a:p>
          <a:p>
            <a:r>
              <a:rPr lang="en-US" dirty="0" smtClean="0"/>
              <a:t>Start a journal club</a:t>
            </a:r>
          </a:p>
          <a:p>
            <a:r>
              <a:rPr lang="en-US" dirty="0" smtClean="0"/>
              <a:t>Apps &amp; technology uses in the clinic (HEP with digital photos, </a:t>
            </a:r>
            <a:r>
              <a:rPr lang="en-US" dirty="0" err="1" smtClean="0"/>
              <a:t>eg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 development &amp;/or promotional materials</a:t>
            </a:r>
          </a:p>
          <a:p>
            <a:r>
              <a:rPr lang="en-US" dirty="0" smtClean="0"/>
              <a:t>HEP form development</a:t>
            </a:r>
          </a:p>
          <a:p>
            <a:r>
              <a:rPr lang="en-US" dirty="0" smtClean="0"/>
              <a:t>Quick reference forms for equipment</a:t>
            </a:r>
          </a:p>
          <a:p>
            <a:r>
              <a:rPr lang="en-US" dirty="0" smtClean="0"/>
              <a:t>Psychometric properties of common tests &amp; measures</a:t>
            </a:r>
          </a:p>
          <a:p>
            <a:r>
              <a:rPr lang="en-US" dirty="0" smtClean="0"/>
              <a:t>Implementation of outcomes measures in the clinical setting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CSIF form completion</a:t>
            </a:r>
          </a:p>
          <a:p>
            <a:r>
              <a:rPr lang="en-US" dirty="0" smtClean="0"/>
              <a:t>Form  or content development </a:t>
            </a:r>
          </a:p>
          <a:p>
            <a:pPr lvl="1"/>
            <a:r>
              <a:rPr lang="en-US" dirty="0" smtClean="0"/>
              <a:t>Skill competencies</a:t>
            </a:r>
          </a:p>
          <a:p>
            <a:pPr lvl="1"/>
            <a:r>
              <a:rPr lang="en-US" dirty="0" smtClean="0"/>
              <a:t>Equipment competencies</a:t>
            </a:r>
          </a:p>
          <a:p>
            <a:r>
              <a:rPr lang="en-US" dirty="0" smtClean="0"/>
              <a:t>Prognostic indicators in various practice settings</a:t>
            </a:r>
          </a:p>
          <a:p>
            <a:r>
              <a:rPr lang="en-US" dirty="0" err="1" smtClean="0"/>
              <a:t>Inservices</a:t>
            </a:r>
            <a:r>
              <a:rPr lang="en-US" dirty="0" smtClean="0"/>
              <a:t> (topics such as: APTA shift to ICF model language, EBP on areas of practice, etc)</a:t>
            </a:r>
          </a:p>
          <a:p>
            <a:r>
              <a:rPr lang="en-US" dirty="0" smtClean="0"/>
              <a:t>Skills fairs for other disciplines (transfer &amp; gait training for CNAs/RNs)</a:t>
            </a:r>
          </a:p>
          <a:p>
            <a:r>
              <a:rPr lang="en-US" dirty="0" smtClean="0"/>
              <a:t>Development of patient education materials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Win-Win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343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Project must be interesting &amp; relevant to the student so that you get his/her best effort</a:t>
            </a:r>
          </a:p>
          <a:p>
            <a:endParaRPr lang="en-US" dirty="0" smtClean="0"/>
          </a:p>
          <a:p>
            <a:r>
              <a:rPr lang="en-US" dirty="0" smtClean="0"/>
              <a:t>It must fit a clear need in the clinic (Utility)</a:t>
            </a:r>
          </a:p>
          <a:p>
            <a:endParaRPr lang="en-US" dirty="0" smtClean="0"/>
          </a:p>
          <a:p>
            <a:r>
              <a:rPr lang="en-US" smtClean="0"/>
              <a:t>Project </a:t>
            </a:r>
            <a:r>
              <a:rPr lang="en-US" smtClean="0"/>
              <a:t>Liaison</a:t>
            </a:r>
            <a:r>
              <a:rPr lang="en-US" smtClean="0"/>
              <a:t> </a:t>
            </a:r>
            <a:r>
              <a:rPr lang="en-US" dirty="0" smtClean="0"/>
              <a:t>must be available for weekly consultation &amp; provide objective feedback to the student throughout the project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43400"/>
          </a:xfrm>
        </p:spPr>
        <p:txBody>
          <a:bodyPr/>
          <a:lstStyle/>
          <a:p>
            <a:pPr lvl="1"/>
            <a:r>
              <a:rPr lang="en-US" dirty="0" smtClean="0"/>
              <a:t>Describe how a student project can provide value to the clinic</a:t>
            </a:r>
          </a:p>
          <a:p>
            <a:pPr lvl="1"/>
            <a:r>
              <a:rPr lang="en-US" dirty="0" smtClean="0"/>
              <a:t>Describe the process and players involved</a:t>
            </a:r>
          </a:p>
          <a:p>
            <a:pPr lvl="1"/>
            <a:r>
              <a:rPr lang="en-US" dirty="0" smtClean="0"/>
              <a:t>Provide examples of student projects to stimulate brainstorming ideas that would be pertinent at the clinical site and add value to the student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Value to the Student </a:t>
            </a:r>
            <a:r>
              <a:rPr lang="en-US" i="1" dirty="0" smtClean="0"/>
              <a:t>and</a:t>
            </a:r>
            <a:r>
              <a:rPr lang="en-US" dirty="0" smtClean="0"/>
              <a:t> the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Can start &amp;/or finish those projects the staff hasn’t had time to complete</a:t>
            </a:r>
          </a:p>
          <a:p>
            <a:r>
              <a:rPr lang="en-US" sz="2400" dirty="0" smtClean="0"/>
              <a:t>Provides the student with opportunities to:</a:t>
            </a:r>
          </a:p>
          <a:p>
            <a:pPr lvl="1"/>
            <a:r>
              <a:rPr lang="en-US" sz="2200" dirty="0" smtClean="0"/>
              <a:t>demonstrate initiative and accountability</a:t>
            </a:r>
          </a:p>
          <a:p>
            <a:pPr lvl="1"/>
            <a:r>
              <a:rPr lang="en-US" sz="2200" dirty="0" smtClean="0"/>
              <a:t>understand the role of a PT as a team member </a:t>
            </a:r>
          </a:p>
          <a:p>
            <a:pPr lvl="1"/>
            <a:r>
              <a:rPr lang="en-US" sz="2200" dirty="0" smtClean="0"/>
              <a:t>understand the role of a PT in quality improvement/quality control</a:t>
            </a:r>
          </a:p>
          <a:p>
            <a:pPr lvl="1"/>
            <a:r>
              <a:rPr lang="en-US" sz="2200" dirty="0" smtClean="0"/>
              <a:t>develop an understanding of administrative/managerial areas</a:t>
            </a:r>
          </a:p>
          <a:p>
            <a:r>
              <a:rPr lang="en-US" sz="2400" dirty="0" smtClean="0"/>
              <a:t>Allows the student to share their knowledge with the staff &amp; develop presentation skills in some instances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Who are the players in the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343400"/>
          </a:xfrm>
        </p:spPr>
        <p:txBody>
          <a:bodyPr/>
          <a:lstStyle/>
          <a:p>
            <a:r>
              <a:rPr lang="en-US" dirty="0" smtClean="0"/>
              <a:t>Student</a:t>
            </a:r>
          </a:p>
          <a:p>
            <a:r>
              <a:rPr lang="en-US" dirty="0" smtClean="0"/>
              <a:t>Site Project Liaison</a:t>
            </a:r>
            <a:endParaRPr lang="en-US" dirty="0" smtClean="0"/>
          </a:p>
          <a:p>
            <a:pPr lvl="1"/>
            <a:r>
              <a:rPr lang="en-US" dirty="0" smtClean="0"/>
              <a:t>Suggested to be different from CI to offload their work &amp; time involvement</a:t>
            </a:r>
          </a:p>
          <a:p>
            <a:pPr lvl="1"/>
            <a:r>
              <a:rPr lang="en-US" dirty="0" smtClean="0"/>
              <a:t>Can function for multiple students at site simultaneously</a:t>
            </a:r>
          </a:p>
          <a:p>
            <a:pPr lvl="1"/>
            <a:r>
              <a:rPr lang="en-US" dirty="0" smtClean="0"/>
              <a:t>Allows student to work with additional staff members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267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Project </a:t>
            </a:r>
            <a:r>
              <a:rPr lang="en-US" u="sng" dirty="0" smtClean="0"/>
              <a:t>Liaison</a:t>
            </a:r>
            <a:endParaRPr lang="en-US" dirty="0" smtClean="0"/>
          </a:p>
          <a:p>
            <a:r>
              <a:rPr lang="en-US" dirty="0" smtClean="0"/>
              <a:t>Provides &amp; discusses project options</a:t>
            </a:r>
          </a:p>
          <a:p>
            <a:r>
              <a:rPr lang="en-US" dirty="0" smtClean="0"/>
              <a:t>Offers </a:t>
            </a:r>
            <a:r>
              <a:rPr lang="en-US" dirty="0" smtClean="0"/>
              <a:t>guidance and resources </a:t>
            </a:r>
            <a:r>
              <a:rPr lang="en-US" dirty="0" smtClean="0"/>
              <a:t>as needed</a:t>
            </a:r>
          </a:p>
          <a:p>
            <a:r>
              <a:rPr lang="en-US" dirty="0" smtClean="0"/>
              <a:t>Provides timeline</a:t>
            </a:r>
          </a:p>
          <a:p>
            <a:r>
              <a:rPr lang="en-US" dirty="0" smtClean="0"/>
              <a:t>Clearly communicates what the project outcome should 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267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Student</a:t>
            </a:r>
            <a:endParaRPr lang="en-US" dirty="0" smtClean="0"/>
          </a:p>
          <a:p>
            <a:r>
              <a:rPr lang="en-US" dirty="0" smtClean="0"/>
              <a:t>Completes project</a:t>
            </a:r>
          </a:p>
          <a:p>
            <a:r>
              <a:rPr lang="en-US" dirty="0" smtClean="0"/>
              <a:t>Communicates with </a:t>
            </a:r>
            <a:r>
              <a:rPr lang="en-US" dirty="0" smtClean="0"/>
              <a:t>P</a:t>
            </a:r>
            <a:r>
              <a:rPr lang="en-US" dirty="0" smtClean="0"/>
              <a:t>roject Liaison </a:t>
            </a:r>
            <a:r>
              <a:rPr lang="en-US" dirty="0" smtClean="0"/>
              <a:t>&amp; seeks </a:t>
            </a:r>
            <a:r>
              <a:rPr lang="en-US" dirty="0" smtClean="0"/>
              <a:t>resources as needed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Project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timeline for completion (# of weeks to complete) </a:t>
            </a:r>
          </a:p>
          <a:p>
            <a:pPr lvl="1"/>
            <a:r>
              <a:rPr lang="en-US" dirty="0" smtClean="0"/>
              <a:t>Set weekly, attainable project goals/checkpoints</a:t>
            </a:r>
          </a:p>
          <a:p>
            <a:endParaRPr lang="en-US" dirty="0" smtClean="0"/>
          </a:p>
          <a:p>
            <a:r>
              <a:rPr lang="en-US" dirty="0" smtClean="0"/>
              <a:t>Clinically relevant to the student’s patient population</a:t>
            </a:r>
          </a:p>
          <a:p>
            <a:endParaRPr lang="en-US" dirty="0" smtClean="0"/>
          </a:p>
          <a:p>
            <a:r>
              <a:rPr lang="en-US" dirty="0" smtClean="0"/>
              <a:t>Consider all aspects of PT practice (patient care, documentation, reimbursement, skill or equipment competency, community outreach or marketing, PTA/tech supervision, standards of care, student management, clinical research, etc)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Idea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43400"/>
          </a:xfrm>
        </p:spPr>
        <p:txBody>
          <a:bodyPr/>
          <a:lstStyle/>
          <a:p>
            <a:r>
              <a:rPr lang="en-US" dirty="0" smtClean="0"/>
              <a:t>Have a standing document in the department</a:t>
            </a:r>
          </a:p>
          <a:p>
            <a:r>
              <a:rPr lang="en-US" dirty="0" smtClean="0"/>
              <a:t>Anyone can add an idea to the list</a:t>
            </a:r>
          </a:p>
          <a:p>
            <a:r>
              <a:rPr lang="en-US" dirty="0" smtClean="0"/>
              <a:t>Review it at staff meetings for appropriateness</a:t>
            </a:r>
          </a:p>
          <a:p>
            <a:r>
              <a:rPr lang="en-US" dirty="0" smtClean="0"/>
              <a:t>Allow the student to choose from list or present/develop his or her own </a:t>
            </a:r>
            <a:r>
              <a:rPr lang="en-US" dirty="0" smtClean="0"/>
              <a:t>idea based on observations of the unit and how it functions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Inservices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43400"/>
          </a:xfrm>
        </p:spPr>
        <p:txBody>
          <a:bodyPr/>
          <a:lstStyle/>
          <a:p>
            <a:r>
              <a:rPr lang="en-US" dirty="0" smtClean="0"/>
              <a:t>Traditional way of students contributing to clinic</a:t>
            </a:r>
          </a:p>
          <a:p>
            <a:endParaRPr lang="en-US" dirty="0" smtClean="0"/>
          </a:p>
          <a:p>
            <a:r>
              <a:rPr lang="en-US" dirty="0" smtClean="0"/>
              <a:t>Appropriate for EBP knowledge dissemination, literature search strategies, etc.</a:t>
            </a:r>
          </a:p>
          <a:p>
            <a:endParaRPr lang="en-US" dirty="0" smtClean="0"/>
          </a:p>
          <a:p>
            <a:r>
              <a:rPr lang="en-US" dirty="0" smtClean="0"/>
              <a:t>Only one of </a:t>
            </a:r>
            <a:r>
              <a:rPr lang="en-US" u="sng" dirty="0" smtClean="0"/>
              <a:t>many</a:t>
            </a:r>
            <a:r>
              <a:rPr lang="en-US" i="1" dirty="0" smtClean="0"/>
              <a:t> </a:t>
            </a:r>
            <a:r>
              <a:rPr lang="en-US" dirty="0" smtClean="0"/>
              <a:t>options for student projects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Topic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0386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Coding/Billing procedures</a:t>
            </a:r>
          </a:p>
          <a:p>
            <a:r>
              <a:rPr lang="en-US" dirty="0" smtClean="0"/>
              <a:t>Policies &amp; Procedures</a:t>
            </a:r>
          </a:p>
          <a:p>
            <a:r>
              <a:rPr lang="en-US" dirty="0" smtClean="0"/>
              <a:t>Staff recruitment/retention</a:t>
            </a:r>
          </a:p>
          <a:p>
            <a:r>
              <a:rPr lang="en-US" dirty="0" smtClean="0"/>
              <a:t>Patient satisfaction assessment</a:t>
            </a:r>
          </a:p>
          <a:p>
            <a:r>
              <a:rPr lang="en-US" dirty="0" smtClean="0"/>
              <a:t>Job descriptions</a:t>
            </a:r>
          </a:p>
          <a:p>
            <a:r>
              <a:rPr lang="en-US" dirty="0" smtClean="0"/>
              <a:t>Facility accreditation</a:t>
            </a:r>
          </a:p>
          <a:p>
            <a:r>
              <a:rPr lang="en-US" dirty="0" smtClean="0"/>
              <a:t>Budgeting/finance</a:t>
            </a:r>
          </a:p>
          <a:p>
            <a:r>
              <a:rPr lang="en-US" dirty="0" smtClean="0"/>
              <a:t>Risk management</a:t>
            </a:r>
          </a:p>
          <a:p>
            <a:r>
              <a:rPr lang="en-US" dirty="0" smtClean="0"/>
              <a:t>Supervision/delegation of support staff</a:t>
            </a:r>
          </a:p>
          <a:p>
            <a:r>
              <a:rPr lang="en-US" dirty="0" smtClean="0"/>
              <a:t>Quality improvement/control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0386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Medicare compliance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Documentation reviews</a:t>
            </a:r>
          </a:p>
          <a:p>
            <a:r>
              <a:rPr lang="en-US" dirty="0" smtClean="0"/>
              <a:t>Inventory tracking</a:t>
            </a:r>
          </a:p>
          <a:p>
            <a:r>
              <a:rPr lang="en-US" dirty="0" smtClean="0"/>
              <a:t>Program development</a:t>
            </a:r>
          </a:p>
          <a:p>
            <a:r>
              <a:rPr lang="en-US" dirty="0" smtClean="0"/>
              <a:t>Productivity assessment</a:t>
            </a:r>
          </a:p>
          <a:p>
            <a:r>
              <a:rPr lang="en-US" dirty="0" smtClean="0"/>
              <a:t>Outcomes assessment</a:t>
            </a:r>
          </a:p>
          <a:p>
            <a:r>
              <a:rPr lang="en-US" dirty="0" smtClean="0"/>
              <a:t>Student orientation &amp; experiences</a:t>
            </a:r>
          </a:p>
          <a:p>
            <a:r>
              <a:rPr lang="en-US" dirty="0" smtClean="0"/>
              <a:t>Forms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mc_white_st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201BFCE451B4783E67066C7F5FC39" ma:contentTypeVersion="1" ma:contentTypeDescription="Create a new document." ma:contentTypeScope="" ma:versionID="65c70ca64621c0e43f161277e0d75f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5B6ECA-CD60-4C6A-BD5D-B997446A362B}"/>
</file>

<file path=customXml/itemProps2.xml><?xml version="1.0" encoding="utf-8"?>
<ds:datastoreItem xmlns:ds="http://schemas.openxmlformats.org/officeDocument/2006/customXml" ds:itemID="{520F399A-2BD0-48CD-A30B-21768276D65E}"/>
</file>

<file path=customXml/itemProps3.xml><?xml version="1.0" encoding="utf-8"?>
<ds:datastoreItem xmlns:ds="http://schemas.openxmlformats.org/officeDocument/2006/customXml" ds:itemID="{3C7B2C92-2AF1-4A5F-9BAE-9FDB4CA13484}"/>
</file>

<file path=docProps/app.xml><?xml version="1.0" encoding="utf-8"?>
<Properties xmlns="http://schemas.openxmlformats.org/officeDocument/2006/extended-properties" xmlns:vt="http://schemas.openxmlformats.org/officeDocument/2006/docPropsVTypes">
  <Template>amc_white_std</Template>
  <TotalTime>179</TotalTime>
  <Words>545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amc_white_std</vt:lpstr>
      <vt:lpstr>Student Projects for the Clinic</vt:lpstr>
      <vt:lpstr>Objectives</vt:lpstr>
      <vt:lpstr>Value to the Student and the Clinic</vt:lpstr>
      <vt:lpstr>Who are the players in the process?</vt:lpstr>
      <vt:lpstr>Responsibilities</vt:lpstr>
      <vt:lpstr>Project Selection</vt:lpstr>
      <vt:lpstr>The Idea List</vt:lpstr>
      <vt:lpstr>Inservices</vt:lpstr>
      <vt:lpstr>Topic Areas</vt:lpstr>
      <vt:lpstr>Project Examples</vt:lpstr>
      <vt:lpstr>The Win-Win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Caffarek</dc:creator>
  <cp:lastModifiedBy>sawyere</cp:lastModifiedBy>
  <cp:revision>24</cp:revision>
  <dcterms:created xsi:type="dcterms:W3CDTF">2011-05-12T17:28:57Z</dcterms:created>
  <dcterms:modified xsi:type="dcterms:W3CDTF">2013-02-14T04:03:03Z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0x0101008E6201BFCE451B4783E67066C7F5FC39</vt:lpwstr>
  </property>
</Properties>
</file>