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15"/>
  </p:notesMasterIdLst>
  <p:sldIdLst>
    <p:sldId id="256" r:id="rId2"/>
    <p:sldId id="258" r:id="rId3"/>
    <p:sldId id="278" r:id="rId4"/>
    <p:sldId id="279" r:id="rId5"/>
    <p:sldId id="281" r:id="rId6"/>
    <p:sldId id="272" r:id="rId7"/>
    <p:sldId id="274" r:id="rId8"/>
    <p:sldId id="282" r:id="rId9"/>
    <p:sldId id="273" r:id="rId10"/>
    <p:sldId id="283" r:id="rId11"/>
    <p:sldId id="280" r:id="rId12"/>
    <p:sldId id="275" r:id="rId13"/>
    <p:sldId id="276"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172" autoAdjust="0"/>
  </p:normalViewPr>
  <p:slideViewPr>
    <p:cSldViewPr snapToGrid="0" snapToObjects="1">
      <p:cViewPr varScale="1">
        <p:scale>
          <a:sx n="54" d="100"/>
          <a:sy n="54" d="100"/>
        </p:scale>
        <p:origin x="186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BF4F4B-C6D8-EA4B-B2E8-F61641F35F6F}" type="datetimeFigureOut">
              <a:rPr lang="en-US" smtClean="0"/>
              <a:t>4/20/2018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CEDC58-A56B-0C44-95D3-4F5EBB4E8028}" type="slidenum">
              <a:rPr lang="en-US" smtClean="0"/>
              <a:t>‹#›</a:t>
            </a:fld>
            <a:endParaRPr lang="en-US"/>
          </a:p>
        </p:txBody>
      </p:sp>
    </p:spTree>
    <p:extLst>
      <p:ext uri="{BB962C8B-B14F-4D97-AF65-F5344CB8AC3E}">
        <p14:creationId xmlns:p14="http://schemas.microsoft.com/office/powerpoint/2010/main" val="1576862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CCEDC58-A56B-0C44-95D3-4F5EBB4E8028}" type="slidenum">
              <a:rPr lang="en-US" smtClean="0"/>
              <a:t>1</a:t>
            </a:fld>
            <a:endParaRPr lang="en-US"/>
          </a:p>
        </p:txBody>
      </p:sp>
    </p:spTree>
    <p:extLst>
      <p:ext uri="{BB962C8B-B14F-4D97-AF65-F5344CB8AC3E}">
        <p14:creationId xmlns:p14="http://schemas.microsoft.com/office/powerpoint/2010/main" val="3593828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CCEDC58-A56B-0C44-95D3-4F5EBB4E8028}" type="slidenum">
              <a:rPr lang="en-US" smtClean="0"/>
              <a:t>11</a:t>
            </a:fld>
            <a:endParaRPr lang="en-US"/>
          </a:p>
        </p:txBody>
      </p:sp>
    </p:spTree>
    <p:extLst>
      <p:ext uri="{BB962C8B-B14F-4D97-AF65-F5344CB8AC3E}">
        <p14:creationId xmlns:p14="http://schemas.microsoft.com/office/powerpoint/2010/main" val="1920380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CCEDC58-A56B-0C44-95D3-4F5EBB4E8028}" type="slidenum">
              <a:rPr lang="en-US" smtClean="0"/>
              <a:t>12</a:t>
            </a:fld>
            <a:endParaRPr lang="en-US"/>
          </a:p>
        </p:txBody>
      </p:sp>
    </p:spTree>
    <p:extLst>
      <p:ext uri="{BB962C8B-B14F-4D97-AF65-F5344CB8AC3E}">
        <p14:creationId xmlns:p14="http://schemas.microsoft.com/office/powerpoint/2010/main" val="2801991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 Should</a:t>
            </a:r>
            <a:r>
              <a:rPr lang="en-US" baseline="0" dirty="0" smtClean="0"/>
              <a:t> divide by location and put local logos- I am fine either way</a:t>
            </a:r>
            <a:endParaRPr lang="en-US" dirty="0"/>
          </a:p>
        </p:txBody>
      </p:sp>
      <p:sp>
        <p:nvSpPr>
          <p:cNvPr id="4" name="Slide Number Placeholder 3"/>
          <p:cNvSpPr>
            <a:spLocks noGrp="1"/>
          </p:cNvSpPr>
          <p:nvPr>
            <p:ph type="sldNum" sz="quarter" idx="10"/>
          </p:nvPr>
        </p:nvSpPr>
        <p:spPr/>
        <p:txBody>
          <a:bodyPr/>
          <a:lstStyle/>
          <a:p>
            <a:fld id="{CCCEDC58-A56B-0C44-95D3-4F5EBB4E8028}" type="slidenum">
              <a:rPr lang="en-US" smtClean="0"/>
              <a:t>13</a:t>
            </a:fld>
            <a:endParaRPr lang="en-US"/>
          </a:p>
        </p:txBody>
      </p:sp>
    </p:spTree>
    <p:extLst>
      <p:ext uri="{BB962C8B-B14F-4D97-AF65-F5344CB8AC3E}">
        <p14:creationId xmlns:p14="http://schemas.microsoft.com/office/powerpoint/2010/main" val="3562079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171450" indent="-171450">
              <a:buFont typeface="Arial" panose="020B0604020202020204" pitchFamily="34" charset="0"/>
              <a:buChar char="•"/>
            </a:pPr>
            <a:r>
              <a:rPr lang="en-US" dirty="0" smtClean="0"/>
              <a:t>Mention</a:t>
            </a:r>
            <a:r>
              <a:rPr lang="en-US" baseline="0" dirty="0" smtClean="0"/>
              <a:t> likely extension to other sites</a:t>
            </a:r>
          </a:p>
          <a:p>
            <a:pPr marL="171450" indent="-171450">
              <a:buFont typeface="Arial" panose="020B0604020202020204" pitchFamily="34" charset="0"/>
              <a:buChar char="•"/>
            </a:pPr>
            <a:r>
              <a:rPr lang="en-US" baseline="0" dirty="0" smtClean="0"/>
              <a:t>Summarize methods/database/video and continuously measured VS?</a:t>
            </a:r>
            <a:endParaRPr lang="en-US" dirty="0"/>
          </a:p>
        </p:txBody>
      </p:sp>
      <p:sp>
        <p:nvSpPr>
          <p:cNvPr id="4" name="Slide Number Placeholder 3"/>
          <p:cNvSpPr>
            <a:spLocks noGrp="1"/>
          </p:cNvSpPr>
          <p:nvPr>
            <p:ph type="sldNum" sz="quarter" idx="10"/>
          </p:nvPr>
        </p:nvSpPr>
        <p:spPr/>
        <p:txBody>
          <a:bodyPr/>
          <a:lstStyle/>
          <a:p>
            <a:fld id="{CCCEDC58-A56B-0C44-95D3-4F5EBB4E8028}" type="slidenum">
              <a:rPr lang="en-US" smtClean="0"/>
              <a:t>2</a:t>
            </a:fld>
            <a:endParaRPr lang="en-US"/>
          </a:p>
        </p:txBody>
      </p:sp>
    </p:spTree>
    <p:extLst>
      <p:ext uri="{BB962C8B-B14F-4D97-AF65-F5344CB8AC3E}">
        <p14:creationId xmlns:p14="http://schemas.microsoft.com/office/powerpoint/2010/main" val="3004651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171450" indent="-171450">
              <a:buFont typeface="Arial" panose="020B0604020202020204" pitchFamily="34" charset="0"/>
              <a:buChar char="•"/>
            </a:pPr>
            <a:r>
              <a:rPr lang="en-US" dirty="0" smtClean="0"/>
              <a:t>Mention that we combine video with direct collection of VS data from the monitor </a:t>
            </a:r>
            <a:endParaRPr lang="en-US" dirty="0"/>
          </a:p>
        </p:txBody>
      </p:sp>
      <p:sp>
        <p:nvSpPr>
          <p:cNvPr id="4" name="Slide Number Placeholder 3"/>
          <p:cNvSpPr>
            <a:spLocks noGrp="1"/>
          </p:cNvSpPr>
          <p:nvPr>
            <p:ph type="sldNum" sz="quarter" idx="10"/>
          </p:nvPr>
        </p:nvSpPr>
        <p:spPr/>
        <p:txBody>
          <a:bodyPr/>
          <a:lstStyle/>
          <a:p>
            <a:fld id="{CCCEDC58-A56B-0C44-95D3-4F5EBB4E8028}" type="slidenum">
              <a:rPr lang="en-US" smtClean="0"/>
              <a:t>3</a:t>
            </a:fld>
            <a:endParaRPr lang="en-US"/>
          </a:p>
        </p:txBody>
      </p:sp>
    </p:spTree>
    <p:extLst>
      <p:ext uri="{BB962C8B-B14F-4D97-AF65-F5344CB8AC3E}">
        <p14:creationId xmlns:p14="http://schemas.microsoft.com/office/powerpoint/2010/main" val="2300676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171450" indent="-171450">
              <a:buFont typeface="Arial" panose="020B0604020202020204" pitchFamily="34" charset="0"/>
              <a:buChar char="•"/>
            </a:pPr>
            <a:r>
              <a:rPr lang="en-US" dirty="0" smtClean="0"/>
              <a:t>Mention that</a:t>
            </a:r>
            <a:r>
              <a:rPr lang="en-US" baseline="0" dirty="0" smtClean="0"/>
              <a:t> numerous data for TI were abstracted from the registry, including technical aspects of the procedure and outcomes. Because we used video, we were able to parse each procedure into its various components, including pre-ox, laryngoscopy, tube insertion, and confirmation. Typically, the relative duration of each is difficult/impossible to determine from the chart/self-report.</a:t>
            </a:r>
            <a:endParaRPr lang="en-US" dirty="0"/>
          </a:p>
        </p:txBody>
      </p:sp>
      <p:sp>
        <p:nvSpPr>
          <p:cNvPr id="4" name="Slide Number Placeholder 3"/>
          <p:cNvSpPr>
            <a:spLocks noGrp="1"/>
          </p:cNvSpPr>
          <p:nvPr>
            <p:ph type="sldNum" sz="quarter" idx="10"/>
          </p:nvPr>
        </p:nvSpPr>
        <p:spPr/>
        <p:txBody>
          <a:bodyPr/>
          <a:lstStyle/>
          <a:p>
            <a:fld id="{CCCEDC58-A56B-0C44-95D3-4F5EBB4E8028}" type="slidenum">
              <a:rPr lang="en-US" smtClean="0"/>
              <a:t>4</a:t>
            </a:fld>
            <a:endParaRPr lang="en-US"/>
          </a:p>
        </p:txBody>
      </p:sp>
    </p:spTree>
    <p:extLst>
      <p:ext uri="{BB962C8B-B14F-4D97-AF65-F5344CB8AC3E}">
        <p14:creationId xmlns:p14="http://schemas.microsoft.com/office/powerpoint/2010/main" val="862388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CCEDC58-A56B-0C44-95D3-4F5EBB4E8028}" type="slidenum">
              <a:rPr lang="en-US" smtClean="0"/>
              <a:t>5</a:t>
            </a:fld>
            <a:endParaRPr lang="en-US"/>
          </a:p>
        </p:txBody>
      </p:sp>
    </p:spTree>
    <p:extLst>
      <p:ext uri="{BB962C8B-B14F-4D97-AF65-F5344CB8AC3E}">
        <p14:creationId xmlns:p14="http://schemas.microsoft.com/office/powerpoint/2010/main" val="641741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Maybe make the</a:t>
            </a:r>
            <a:r>
              <a:rPr lang="en-US" baseline="0" dirty="0" smtClean="0"/>
              <a:t> time ones </a:t>
            </a:r>
            <a:r>
              <a:rPr lang="en-US" dirty="0" smtClean="0"/>
              <a:t>into bar</a:t>
            </a:r>
            <a:r>
              <a:rPr lang="en-US" baseline="0" dirty="0" smtClean="0"/>
              <a:t> graph</a:t>
            </a:r>
          </a:p>
          <a:p>
            <a:endParaRPr lang="en-US" baseline="0" dirty="0" smtClean="0"/>
          </a:p>
          <a:p>
            <a:r>
              <a:rPr lang="en-US" baseline="0" dirty="0" smtClean="0"/>
              <a:t>I think that the people will most want to know:</a:t>
            </a:r>
          </a:p>
          <a:p>
            <a:endParaRPr lang="en-US" baseline="0" dirty="0" smtClean="0"/>
          </a:p>
          <a:p>
            <a:pPr marL="228600" indent="-228600">
              <a:buAutoNum type="arabicPeriod"/>
            </a:pPr>
            <a:r>
              <a:rPr lang="en-US" baseline="0" dirty="0" smtClean="0"/>
              <a:t>First attempt success/total attempts</a:t>
            </a:r>
          </a:p>
          <a:p>
            <a:pPr marL="228600" indent="-228600">
              <a:buAutoNum type="arabicPeriod"/>
            </a:pPr>
            <a:r>
              <a:rPr lang="en-US" baseline="0" dirty="0" smtClean="0"/>
              <a:t>Duration of attempts</a:t>
            </a:r>
          </a:p>
          <a:p>
            <a:pPr marL="228600" indent="-228600">
              <a:buAutoNum type="arabicPeriod"/>
            </a:pPr>
            <a:r>
              <a:rPr lang="en-US" baseline="0" dirty="0" err="1" smtClean="0"/>
              <a:t>Desats</a:t>
            </a:r>
            <a:endParaRPr lang="en-US" baseline="0" dirty="0" smtClean="0"/>
          </a:p>
          <a:p>
            <a:pPr marL="228600" indent="-228600">
              <a:buAutoNum type="arabicPeriod"/>
            </a:pPr>
            <a:r>
              <a:rPr lang="en-US" baseline="0" dirty="0" smtClean="0"/>
              <a:t>Times</a:t>
            </a:r>
          </a:p>
          <a:p>
            <a:pPr marL="228600" indent="-228600">
              <a:buAutoNum type="arabicPeriod"/>
            </a:pPr>
            <a:r>
              <a:rPr lang="en-US" baseline="0" dirty="0" smtClean="0"/>
              <a:t>Adjunctive maneuvers</a:t>
            </a:r>
          </a:p>
          <a:p>
            <a:pPr marL="228600" indent="-228600">
              <a:buAutoNum type="arabicPeriod"/>
            </a:pPr>
            <a:endParaRPr lang="en-US" baseline="0" dirty="0" smtClean="0"/>
          </a:p>
          <a:p>
            <a:pPr marL="228600" indent="-228600">
              <a:buAutoNum type="arabicPeriod"/>
            </a:pPr>
            <a:endParaRPr lang="en-US" baseline="0" dirty="0" smtClean="0"/>
          </a:p>
          <a:p>
            <a:pPr marL="0" indent="0">
              <a:buNone/>
            </a:pPr>
            <a:r>
              <a:rPr lang="en-US" baseline="0" dirty="0" smtClean="0"/>
              <a:t>I suggest presenting </a:t>
            </a:r>
          </a:p>
        </p:txBody>
      </p:sp>
      <p:sp>
        <p:nvSpPr>
          <p:cNvPr id="4" name="Slide Number Placeholder 3"/>
          <p:cNvSpPr>
            <a:spLocks noGrp="1"/>
          </p:cNvSpPr>
          <p:nvPr>
            <p:ph type="sldNum" sz="quarter" idx="10"/>
          </p:nvPr>
        </p:nvSpPr>
        <p:spPr/>
        <p:txBody>
          <a:bodyPr/>
          <a:lstStyle/>
          <a:p>
            <a:fld id="{CCCEDC58-A56B-0C44-95D3-4F5EBB4E8028}" type="slidenum">
              <a:rPr lang="en-US" smtClean="0"/>
              <a:t>6</a:t>
            </a:fld>
            <a:endParaRPr lang="en-US"/>
          </a:p>
        </p:txBody>
      </p:sp>
    </p:spTree>
    <p:extLst>
      <p:ext uri="{BB962C8B-B14F-4D97-AF65-F5344CB8AC3E}">
        <p14:creationId xmlns:p14="http://schemas.microsoft.com/office/powerpoint/2010/main" val="1780904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err="1" smtClean="0"/>
              <a:t>desat</a:t>
            </a:r>
            <a:r>
              <a:rPr lang="en-US" baseline="0" dirty="0" smtClean="0"/>
              <a:t> &lt;90%</a:t>
            </a:r>
            <a:endParaRPr lang="en-US" dirty="0"/>
          </a:p>
        </p:txBody>
      </p:sp>
      <p:sp>
        <p:nvSpPr>
          <p:cNvPr id="4" name="Slide Number Placeholder 3"/>
          <p:cNvSpPr>
            <a:spLocks noGrp="1"/>
          </p:cNvSpPr>
          <p:nvPr>
            <p:ph type="sldNum" sz="quarter" idx="10"/>
          </p:nvPr>
        </p:nvSpPr>
        <p:spPr/>
        <p:txBody>
          <a:bodyPr/>
          <a:lstStyle/>
          <a:p>
            <a:fld id="{CCCEDC58-A56B-0C44-95D3-4F5EBB4E8028}" type="slidenum">
              <a:rPr lang="en-US" smtClean="0"/>
              <a:t>7</a:t>
            </a:fld>
            <a:endParaRPr lang="en-US"/>
          </a:p>
        </p:txBody>
      </p:sp>
    </p:spTree>
    <p:extLst>
      <p:ext uri="{BB962C8B-B14F-4D97-AF65-F5344CB8AC3E}">
        <p14:creationId xmlns:p14="http://schemas.microsoft.com/office/powerpoint/2010/main" val="3856445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Maybe make the</a:t>
            </a:r>
            <a:r>
              <a:rPr lang="en-US" baseline="0" dirty="0" smtClean="0"/>
              <a:t> time ones </a:t>
            </a:r>
            <a:r>
              <a:rPr lang="en-US" dirty="0" smtClean="0"/>
              <a:t>into bar</a:t>
            </a:r>
            <a:r>
              <a:rPr lang="en-US" baseline="0" dirty="0" smtClean="0"/>
              <a:t> graph</a:t>
            </a:r>
          </a:p>
          <a:p>
            <a:endParaRPr lang="en-US" baseline="0" dirty="0" smtClean="0"/>
          </a:p>
          <a:p>
            <a:r>
              <a:rPr lang="en-US" baseline="0" dirty="0" smtClean="0"/>
              <a:t>I think that the people will most want to know:</a:t>
            </a:r>
          </a:p>
          <a:p>
            <a:endParaRPr lang="en-US" baseline="0" dirty="0" smtClean="0"/>
          </a:p>
          <a:p>
            <a:pPr marL="228600" indent="-228600">
              <a:buAutoNum type="arabicPeriod"/>
            </a:pPr>
            <a:r>
              <a:rPr lang="en-US" baseline="0" dirty="0" smtClean="0"/>
              <a:t>First attempt success/total attempts</a:t>
            </a:r>
          </a:p>
          <a:p>
            <a:pPr marL="228600" indent="-228600">
              <a:buAutoNum type="arabicPeriod"/>
            </a:pPr>
            <a:r>
              <a:rPr lang="en-US" baseline="0" dirty="0" smtClean="0"/>
              <a:t>Duration of attempts</a:t>
            </a:r>
          </a:p>
          <a:p>
            <a:pPr marL="228600" indent="-228600">
              <a:buAutoNum type="arabicPeriod"/>
            </a:pPr>
            <a:r>
              <a:rPr lang="en-US" baseline="0" dirty="0" err="1" smtClean="0"/>
              <a:t>Desats</a:t>
            </a:r>
            <a:endParaRPr lang="en-US" baseline="0" dirty="0" smtClean="0"/>
          </a:p>
          <a:p>
            <a:pPr marL="228600" indent="-228600">
              <a:buAutoNum type="arabicPeriod"/>
            </a:pPr>
            <a:r>
              <a:rPr lang="en-US" baseline="0" dirty="0" smtClean="0"/>
              <a:t>Times</a:t>
            </a:r>
          </a:p>
          <a:p>
            <a:pPr marL="228600" indent="-228600">
              <a:buAutoNum type="arabicPeriod"/>
            </a:pPr>
            <a:r>
              <a:rPr lang="en-US" baseline="0" dirty="0" smtClean="0"/>
              <a:t>Adjunctive maneuvers</a:t>
            </a:r>
          </a:p>
          <a:p>
            <a:pPr marL="228600" indent="-228600">
              <a:buAutoNum type="arabicPeriod"/>
            </a:pPr>
            <a:endParaRPr lang="en-US" baseline="0" dirty="0" smtClean="0"/>
          </a:p>
          <a:p>
            <a:pPr marL="228600" indent="-228600">
              <a:buAutoNum type="arabicPeriod"/>
            </a:pPr>
            <a:endParaRPr lang="en-US" baseline="0" dirty="0" smtClean="0"/>
          </a:p>
          <a:p>
            <a:pPr marL="0" indent="0">
              <a:buNone/>
            </a:pPr>
            <a:r>
              <a:rPr lang="en-US" baseline="0" dirty="0" smtClean="0"/>
              <a:t>I suggest presenting </a:t>
            </a:r>
          </a:p>
        </p:txBody>
      </p:sp>
      <p:sp>
        <p:nvSpPr>
          <p:cNvPr id="4" name="Slide Number Placeholder 3"/>
          <p:cNvSpPr>
            <a:spLocks noGrp="1"/>
          </p:cNvSpPr>
          <p:nvPr>
            <p:ph type="sldNum" sz="quarter" idx="10"/>
          </p:nvPr>
        </p:nvSpPr>
        <p:spPr/>
        <p:txBody>
          <a:bodyPr/>
          <a:lstStyle/>
          <a:p>
            <a:fld id="{CCCEDC58-A56B-0C44-95D3-4F5EBB4E8028}" type="slidenum">
              <a:rPr lang="en-US" smtClean="0"/>
              <a:t>8</a:t>
            </a:fld>
            <a:endParaRPr lang="en-US"/>
          </a:p>
        </p:txBody>
      </p:sp>
    </p:spTree>
    <p:extLst>
      <p:ext uri="{BB962C8B-B14F-4D97-AF65-F5344CB8AC3E}">
        <p14:creationId xmlns:p14="http://schemas.microsoft.com/office/powerpoint/2010/main" val="2494360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CCEDC58-A56B-0C44-95D3-4F5EBB4E8028}" type="slidenum">
              <a:rPr lang="en-US" smtClean="0"/>
              <a:t>9</a:t>
            </a:fld>
            <a:endParaRPr lang="en-US"/>
          </a:p>
        </p:txBody>
      </p:sp>
    </p:spTree>
    <p:extLst>
      <p:ext uri="{BB962C8B-B14F-4D97-AF65-F5344CB8AC3E}">
        <p14:creationId xmlns:p14="http://schemas.microsoft.com/office/powerpoint/2010/main" val="276040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B485D8-4967-F144-A536-FF0B669EC861}"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470E0-23E8-884C-A860-0AF3925F471E}" type="slidenum">
              <a:rPr lang="en-US" smtClean="0"/>
              <a:t>‹#›</a:t>
            </a:fld>
            <a:endParaRPr lang="en-US"/>
          </a:p>
        </p:txBody>
      </p:sp>
    </p:spTree>
    <p:extLst>
      <p:ext uri="{BB962C8B-B14F-4D97-AF65-F5344CB8AC3E}">
        <p14:creationId xmlns:p14="http://schemas.microsoft.com/office/powerpoint/2010/main" val="4245077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B485D8-4967-F144-A536-FF0B669EC861}"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470E0-23E8-884C-A860-0AF3925F471E}" type="slidenum">
              <a:rPr lang="en-US" smtClean="0"/>
              <a:t>‹#›</a:t>
            </a:fld>
            <a:endParaRPr lang="en-US"/>
          </a:p>
        </p:txBody>
      </p:sp>
    </p:spTree>
    <p:extLst>
      <p:ext uri="{BB962C8B-B14F-4D97-AF65-F5344CB8AC3E}">
        <p14:creationId xmlns:p14="http://schemas.microsoft.com/office/powerpoint/2010/main" val="13736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B485D8-4967-F144-A536-FF0B669EC861}"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470E0-23E8-884C-A860-0AF3925F471E}"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42455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B485D8-4967-F144-A536-FF0B669EC861}"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470E0-23E8-884C-A860-0AF3925F471E}" type="slidenum">
              <a:rPr lang="en-US" smtClean="0"/>
              <a:t>‹#›</a:t>
            </a:fld>
            <a:endParaRPr lang="en-US"/>
          </a:p>
        </p:txBody>
      </p:sp>
    </p:spTree>
    <p:extLst>
      <p:ext uri="{BB962C8B-B14F-4D97-AF65-F5344CB8AC3E}">
        <p14:creationId xmlns:p14="http://schemas.microsoft.com/office/powerpoint/2010/main" val="3500513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B485D8-4967-F144-A536-FF0B669EC861}"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470E0-23E8-884C-A860-0AF3925F471E}"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12052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B485D8-4967-F144-A536-FF0B669EC861}"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470E0-23E8-884C-A860-0AF3925F471E}" type="slidenum">
              <a:rPr lang="en-US" smtClean="0"/>
              <a:t>‹#›</a:t>
            </a:fld>
            <a:endParaRPr lang="en-US"/>
          </a:p>
        </p:txBody>
      </p:sp>
    </p:spTree>
    <p:extLst>
      <p:ext uri="{BB962C8B-B14F-4D97-AF65-F5344CB8AC3E}">
        <p14:creationId xmlns:p14="http://schemas.microsoft.com/office/powerpoint/2010/main" val="4077454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B485D8-4967-F144-A536-FF0B669EC861}"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470E0-23E8-884C-A860-0AF3925F471E}" type="slidenum">
              <a:rPr lang="en-US" smtClean="0"/>
              <a:t>‹#›</a:t>
            </a:fld>
            <a:endParaRPr lang="en-US"/>
          </a:p>
        </p:txBody>
      </p:sp>
    </p:spTree>
    <p:extLst>
      <p:ext uri="{BB962C8B-B14F-4D97-AF65-F5344CB8AC3E}">
        <p14:creationId xmlns:p14="http://schemas.microsoft.com/office/powerpoint/2010/main" val="2457600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B485D8-4967-F144-A536-FF0B669EC861}"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470E0-23E8-884C-A860-0AF3925F471E}" type="slidenum">
              <a:rPr lang="en-US" smtClean="0"/>
              <a:t>‹#›</a:t>
            </a:fld>
            <a:endParaRPr lang="en-US"/>
          </a:p>
        </p:txBody>
      </p:sp>
    </p:spTree>
    <p:extLst>
      <p:ext uri="{BB962C8B-B14F-4D97-AF65-F5344CB8AC3E}">
        <p14:creationId xmlns:p14="http://schemas.microsoft.com/office/powerpoint/2010/main" val="4024687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B485D8-4967-F144-A536-FF0B669EC861}"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470E0-23E8-884C-A860-0AF3925F471E}" type="slidenum">
              <a:rPr lang="en-US" smtClean="0"/>
              <a:t>‹#›</a:t>
            </a:fld>
            <a:endParaRPr lang="en-US"/>
          </a:p>
        </p:txBody>
      </p:sp>
    </p:spTree>
    <p:extLst>
      <p:ext uri="{BB962C8B-B14F-4D97-AF65-F5344CB8AC3E}">
        <p14:creationId xmlns:p14="http://schemas.microsoft.com/office/powerpoint/2010/main" val="4196729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B485D8-4967-F144-A536-FF0B669EC861}"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470E0-23E8-884C-A860-0AF3925F471E}" type="slidenum">
              <a:rPr lang="en-US" smtClean="0"/>
              <a:t>‹#›</a:t>
            </a:fld>
            <a:endParaRPr lang="en-US"/>
          </a:p>
        </p:txBody>
      </p:sp>
    </p:spTree>
    <p:extLst>
      <p:ext uri="{BB962C8B-B14F-4D97-AF65-F5344CB8AC3E}">
        <p14:creationId xmlns:p14="http://schemas.microsoft.com/office/powerpoint/2010/main" val="4168895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B485D8-4967-F144-A536-FF0B669EC861}"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4470E0-23E8-884C-A860-0AF3925F471E}" type="slidenum">
              <a:rPr lang="en-US" smtClean="0"/>
              <a:t>‹#›</a:t>
            </a:fld>
            <a:endParaRPr lang="en-US"/>
          </a:p>
        </p:txBody>
      </p:sp>
    </p:spTree>
    <p:extLst>
      <p:ext uri="{BB962C8B-B14F-4D97-AF65-F5344CB8AC3E}">
        <p14:creationId xmlns:p14="http://schemas.microsoft.com/office/powerpoint/2010/main" val="3964049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B485D8-4967-F144-A536-FF0B669EC861}" type="datetimeFigureOut">
              <a:rPr lang="en-US" smtClean="0"/>
              <a:t>4/20/2018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4470E0-23E8-884C-A860-0AF3925F471E}" type="slidenum">
              <a:rPr lang="en-US" smtClean="0"/>
              <a:t>‹#›</a:t>
            </a:fld>
            <a:endParaRPr lang="en-US"/>
          </a:p>
        </p:txBody>
      </p:sp>
    </p:spTree>
    <p:extLst>
      <p:ext uri="{BB962C8B-B14F-4D97-AF65-F5344CB8AC3E}">
        <p14:creationId xmlns:p14="http://schemas.microsoft.com/office/powerpoint/2010/main" val="3323526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B485D8-4967-F144-A536-FF0B669EC861}" type="datetimeFigureOut">
              <a:rPr lang="en-US" smtClean="0"/>
              <a:t>4/20/2018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4470E0-23E8-884C-A860-0AF3925F471E}" type="slidenum">
              <a:rPr lang="en-US" smtClean="0"/>
              <a:t>‹#›</a:t>
            </a:fld>
            <a:endParaRPr lang="en-US"/>
          </a:p>
        </p:txBody>
      </p:sp>
    </p:spTree>
    <p:extLst>
      <p:ext uri="{BB962C8B-B14F-4D97-AF65-F5344CB8AC3E}">
        <p14:creationId xmlns:p14="http://schemas.microsoft.com/office/powerpoint/2010/main" val="3964347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B485D8-4967-F144-A536-FF0B669EC861}" type="datetimeFigureOut">
              <a:rPr lang="en-US" smtClean="0"/>
              <a:t>4/20/2018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4470E0-23E8-884C-A860-0AF3925F471E}" type="slidenum">
              <a:rPr lang="en-US" smtClean="0"/>
              <a:t>‹#›</a:t>
            </a:fld>
            <a:endParaRPr lang="en-US"/>
          </a:p>
        </p:txBody>
      </p:sp>
    </p:spTree>
    <p:extLst>
      <p:ext uri="{BB962C8B-B14F-4D97-AF65-F5344CB8AC3E}">
        <p14:creationId xmlns:p14="http://schemas.microsoft.com/office/powerpoint/2010/main" val="2876122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B485D8-4967-F144-A536-FF0B669EC861}"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4470E0-23E8-884C-A860-0AF3925F471E}" type="slidenum">
              <a:rPr lang="en-US" smtClean="0"/>
              <a:t>‹#›</a:t>
            </a:fld>
            <a:endParaRPr lang="en-US"/>
          </a:p>
        </p:txBody>
      </p:sp>
    </p:spTree>
    <p:extLst>
      <p:ext uri="{BB962C8B-B14F-4D97-AF65-F5344CB8AC3E}">
        <p14:creationId xmlns:p14="http://schemas.microsoft.com/office/powerpoint/2010/main" val="3188335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B485D8-4967-F144-A536-FF0B669EC861}"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4470E0-23E8-884C-A860-0AF3925F471E}" type="slidenum">
              <a:rPr lang="en-US" smtClean="0"/>
              <a:t>‹#›</a:t>
            </a:fld>
            <a:endParaRPr lang="en-US"/>
          </a:p>
        </p:txBody>
      </p:sp>
    </p:spTree>
    <p:extLst>
      <p:ext uri="{BB962C8B-B14F-4D97-AF65-F5344CB8AC3E}">
        <p14:creationId xmlns:p14="http://schemas.microsoft.com/office/powerpoint/2010/main" val="1648862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cxnSp>
          <p:nvCxnSpPr>
            <p:cNvPr id="7" name="Straight Connector 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BB485D8-4967-F144-A536-FF0B669EC861}" type="datetimeFigureOut">
              <a:rPr lang="en-US" smtClean="0"/>
              <a:t>4/20/2018</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D4470E0-23E8-884C-A860-0AF3925F471E}" type="slidenum">
              <a:rPr lang="en-US" smtClean="0"/>
              <a:t>‹#›</a:t>
            </a:fld>
            <a:endParaRPr lang="en-US"/>
          </a:p>
        </p:txBody>
      </p:sp>
    </p:spTree>
    <p:extLst>
      <p:ext uri="{BB962C8B-B14F-4D97-AF65-F5344CB8AC3E}">
        <p14:creationId xmlns:p14="http://schemas.microsoft.com/office/powerpoint/2010/main" val="206538831"/>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83" y="735107"/>
            <a:ext cx="7207622" cy="3023374"/>
          </a:xfrm>
        </p:spPr>
        <p:txBody>
          <a:bodyPr>
            <a:normAutofit fontScale="90000"/>
          </a:bodyPr>
          <a:lstStyle/>
          <a:p>
            <a:r>
              <a:rPr lang="en-US" sz="4400" dirty="0"/>
              <a:t>Tracheal Intubation in the Pediatric Emergency </a:t>
            </a:r>
            <a:r>
              <a:rPr lang="en-US" sz="4400" dirty="0" smtClean="0"/>
              <a:t>Department</a:t>
            </a:r>
            <a:r>
              <a:rPr lang="en-US" sz="4400" dirty="0" smtClean="0">
                <a:solidFill>
                  <a:srgbClr val="92D050"/>
                </a:solidFill>
              </a:rPr>
              <a:t>:</a:t>
            </a:r>
            <a:br>
              <a:rPr lang="en-US" sz="4400" dirty="0" smtClean="0">
                <a:solidFill>
                  <a:srgbClr val="92D050"/>
                </a:solidFill>
              </a:rPr>
            </a:br>
            <a:r>
              <a:rPr lang="en-US" sz="3600" dirty="0" smtClean="0">
                <a:solidFill>
                  <a:srgbClr val="92D050"/>
                </a:solidFill>
              </a:rPr>
              <a:t>Initial Findings from the VIPER Collaborative</a:t>
            </a:r>
            <a:endParaRPr lang="en-US" sz="3600" dirty="0">
              <a:solidFill>
                <a:srgbClr val="92D050"/>
              </a:solidFill>
            </a:endParaRPr>
          </a:p>
        </p:txBody>
      </p:sp>
      <p:sp>
        <p:nvSpPr>
          <p:cNvPr id="3" name="Subtitle 2"/>
          <p:cNvSpPr>
            <a:spLocks noGrp="1"/>
          </p:cNvSpPr>
          <p:nvPr>
            <p:ph type="subTitle" idx="1"/>
          </p:nvPr>
        </p:nvSpPr>
        <p:spPr>
          <a:xfrm>
            <a:off x="2241131" y="3703690"/>
            <a:ext cx="5167192" cy="1752600"/>
          </a:xfrm>
        </p:spPr>
        <p:txBody>
          <a:bodyPr/>
          <a:lstStyle/>
          <a:p>
            <a:r>
              <a:rPr lang="en-US" sz="2800" dirty="0" smtClean="0"/>
              <a:t>Sage Myers, MD MSCE</a:t>
            </a:r>
          </a:p>
          <a:p>
            <a:r>
              <a:rPr lang="en-US" sz="2400" dirty="0"/>
              <a:t>o</a:t>
            </a:r>
            <a:r>
              <a:rPr lang="en-US" sz="2400" dirty="0" smtClean="0"/>
              <a:t>n behalf of VIPER Collaborative</a:t>
            </a:r>
            <a:endParaRPr lang="en-US" sz="2400" dirty="0"/>
          </a:p>
        </p:txBody>
      </p:sp>
      <p:pic>
        <p:nvPicPr>
          <p:cNvPr id="6" name="Picture 5"/>
          <p:cNvPicPr>
            <a:picLocks noChangeAspect="1"/>
          </p:cNvPicPr>
          <p:nvPr/>
        </p:nvPicPr>
        <p:blipFill>
          <a:blip r:embed="rId3"/>
          <a:stretch>
            <a:fillRect/>
          </a:stretch>
        </p:blipFill>
        <p:spPr>
          <a:xfrm>
            <a:off x="3338259" y="4826299"/>
            <a:ext cx="3980419" cy="1572307"/>
          </a:xfrm>
          <a:prstGeom prst="rect">
            <a:avLst/>
          </a:prstGeom>
        </p:spPr>
      </p:pic>
    </p:spTree>
    <p:extLst>
      <p:ext uri="{BB962C8B-B14F-4D97-AF65-F5344CB8AC3E}">
        <p14:creationId xmlns:p14="http://schemas.microsoft.com/office/powerpoint/2010/main" val="3153436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35106"/>
          </a:xfrm>
        </p:spPr>
        <p:txBody>
          <a:bodyPr/>
          <a:lstStyle/>
          <a:p>
            <a:r>
              <a:rPr lang="en-US" dirty="0" smtClean="0"/>
              <a:t>Limitations</a:t>
            </a:r>
            <a:endParaRPr lang="en-US" dirty="0"/>
          </a:p>
        </p:txBody>
      </p:sp>
      <p:sp>
        <p:nvSpPr>
          <p:cNvPr id="3" name="Content Placeholder 2"/>
          <p:cNvSpPr>
            <a:spLocks noGrp="1"/>
          </p:cNvSpPr>
          <p:nvPr>
            <p:ph idx="1"/>
          </p:nvPr>
        </p:nvSpPr>
        <p:spPr>
          <a:xfrm>
            <a:off x="609599" y="1425485"/>
            <a:ext cx="6347714" cy="3880773"/>
          </a:xfrm>
        </p:spPr>
        <p:txBody>
          <a:bodyPr/>
          <a:lstStyle/>
          <a:p>
            <a:r>
              <a:rPr lang="en-US" dirty="0" smtClean="0"/>
              <a:t>Uneven enrollment</a:t>
            </a:r>
          </a:p>
          <a:p>
            <a:r>
              <a:rPr lang="en-US" dirty="0"/>
              <a:t>?</a:t>
            </a:r>
          </a:p>
        </p:txBody>
      </p:sp>
    </p:spTree>
    <p:extLst>
      <p:ext uri="{BB962C8B-B14F-4D97-AF65-F5344CB8AC3E}">
        <p14:creationId xmlns:p14="http://schemas.microsoft.com/office/powerpoint/2010/main" val="1711808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88894"/>
          </a:xfrm>
        </p:spPr>
        <p:txBody>
          <a:bodyPr/>
          <a:lstStyle/>
          <a:p>
            <a:r>
              <a:rPr lang="en-US" dirty="0" smtClean="0"/>
              <a:t>Future Directions</a:t>
            </a:r>
            <a:endParaRPr lang="en-US" dirty="0"/>
          </a:p>
        </p:txBody>
      </p:sp>
      <p:sp>
        <p:nvSpPr>
          <p:cNvPr id="3" name="Content Placeholder 2"/>
          <p:cNvSpPr>
            <a:spLocks noGrp="1"/>
          </p:cNvSpPr>
          <p:nvPr>
            <p:ph idx="1"/>
          </p:nvPr>
        </p:nvSpPr>
        <p:spPr>
          <a:xfrm>
            <a:off x="609599" y="1425484"/>
            <a:ext cx="6347714" cy="3880773"/>
          </a:xfrm>
        </p:spPr>
        <p:txBody>
          <a:bodyPr>
            <a:normAutofit/>
          </a:bodyPr>
          <a:lstStyle/>
          <a:p>
            <a:r>
              <a:rPr lang="en-US" sz="2400" dirty="0" smtClean="0"/>
              <a:t>GBR</a:t>
            </a:r>
            <a:endParaRPr lang="en-US" sz="2400" dirty="0"/>
          </a:p>
        </p:txBody>
      </p:sp>
    </p:spTree>
    <p:extLst>
      <p:ext uri="{BB962C8B-B14F-4D97-AF65-F5344CB8AC3E}">
        <p14:creationId xmlns:p14="http://schemas.microsoft.com/office/powerpoint/2010/main" val="4226577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70965"/>
          </a:xfrm>
        </p:spPr>
        <p:txBody>
          <a:bodyPr/>
          <a:lstStyle/>
          <a:p>
            <a:r>
              <a:rPr lang="en-US" dirty="0" smtClean="0"/>
              <a:t>Conclusions</a:t>
            </a:r>
            <a:endParaRPr lang="en-US" dirty="0"/>
          </a:p>
        </p:txBody>
      </p:sp>
      <p:sp>
        <p:nvSpPr>
          <p:cNvPr id="3" name="Content Placeholder 2"/>
          <p:cNvSpPr>
            <a:spLocks noGrp="1"/>
          </p:cNvSpPr>
          <p:nvPr>
            <p:ph idx="1"/>
          </p:nvPr>
        </p:nvSpPr>
        <p:spPr>
          <a:xfrm>
            <a:off x="609599" y="1407555"/>
            <a:ext cx="6347714" cy="3880773"/>
          </a:xfrm>
        </p:spPr>
        <p:txBody>
          <a:bodyPr/>
          <a:lstStyle/>
          <a:p>
            <a:r>
              <a:rPr lang="en-US" dirty="0" smtClean="0"/>
              <a:t>First attempt failure, prolonged attempts and adverse events relatively common</a:t>
            </a:r>
          </a:p>
          <a:p>
            <a:r>
              <a:rPr lang="en-US" dirty="0" smtClean="0"/>
              <a:t>Adjunctive maneuvers to improve success and prevent hypoxemia relatively rare</a:t>
            </a:r>
          </a:p>
          <a:p>
            <a:r>
              <a:rPr lang="en-US" dirty="0" smtClean="0"/>
              <a:t>Video-based data registry allows accurate and comprehensive assessment of TI performance across multiple sites</a:t>
            </a:r>
          </a:p>
        </p:txBody>
      </p:sp>
    </p:spTree>
    <p:extLst>
      <p:ext uri="{BB962C8B-B14F-4D97-AF65-F5344CB8AC3E}">
        <p14:creationId xmlns:p14="http://schemas.microsoft.com/office/powerpoint/2010/main" val="989116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VIPER Collaborative</a:t>
            </a:r>
            <a:endParaRPr lang="en-US" dirty="0"/>
          </a:p>
        </p:txBody>
      </p:sp>
      <p:sp>
        <p:nvSpPr>
          <p:cNvPr id="3" name="Content Placeholder 2"/>
          <p:cNvSpPr>
            <a:spLocks noGrp="1"/>
          </p:cNvSpPr>
          <p:nvPr>
            <p:ph idx="1"/>
          </p:nvPr>
        </p:nvSpPr>
        <p:spPr>
          <a:xfrm>
            <a:off x="609598" y="1568920"/>
            <a:ext cx="6347714" cy="3880773"/>
          </a:xfrm>
        </p:spPr>
        <p:txBody>
          <a:bodyPr>
            <a:normAutofit fontScale="92500" lnSpcReduction="10000"/>
          </a:bodyPr>
          <a:lstStyle/>
          <a:p>
            <a:r>
              <a:rPr lang="en-US" dirty="0" smtClean="0"/>
              <a:t>CHOP</a:t>
            </a:r>
          </a:p>
          <a:p>
            <a:pPr lvl="1"/>
            <a:r>
              <a:rPr lang="en-US" dirty="0" smtClean="0"/>
              <a:t>Aaron Donoghue, MD MSCE</a:t>
            </a:r>
          </a:p>
          <a:p>
            <a:pPr lvl="1"/>
            <a:r>
              <a:rPr lang="en-US" dirty="0" smtClean="0"/>
              <a:t>Sage Myers</a:t>
            </a:r>
          </a:p>
          <a:p>
            <a:r>
              <a:rPr lang="en-US" dirty="0" smtClean="0"/>
              <a:t>CNMC</a:t>
            </a:r>
          </a:p>
          <a:p>
            <a:pPr lvl="1"/>
            <a:r>
              <a:rPr lang="en-US" dirty="0"/>
              <a:t>Karen O’Connell, MD</a:t>
            </a:r>
          </a:p>
          <a:p>
            <a:pPr lvl="1"/>
            <a:r>
              <a:rPr lang="en-US" dirty="0"/>
              <a:t>Allison Mak</a:t>
            </a:r>
          </a:p>
          <a:p>
            <a:pPr lvl="1"/>
            <a:r>
              <a:rPr lang="en-US" dirty="0"/>
              <a:t>Alexis Sandler</a:t>
            </a:r>
          </a:p>
          <a:p>
            <a:r>
              <a:rPr lang="en-US" dirty="0" smtClean="0"/>
              <a:t>CCHMC</a:t>
            </a:r>
          </a:p>
          <a:p>
            <a:pPr lvl="1"/>
            <a:r>
              <a:rPr lang="en-US" dirty="0" smtClean="0"/>
              <a:t>Benjamin Kerrey, MD </a:t>
            </a:r>
          </a:p>
          <a:p>
            <a:pPr lvl="1"/>
            <a:r>
              <a:rPr lang="en-US" dirty="0" smtClean="0"/>
              <a:t>Mary Frey</a:t>
            </a:r>
          </a:p>
          <a:p>
            <a:pPr lvl="1"/>
            <a:r>
              <a:rPr lang="en-US" dirty="0" smtClean="0"/>
              <a:t>Stephanie Boyd, </a:t>
            </a:r>
            <a:r>
              <a:rPr lang="en-US" dirty="0" err="1" smtClean="0"/>
              <a:t>pHD</a:t>
            </a:r>
            <a:endParaRPr lang="en-US" dirty="0"/>
          </a:p>
        </p:txBody>
      </p:sp>
    </p:spTree>
    <p:extLst>
      <p:ext uri="{BB962C8B-B14F-4D97-AF65-F5344CB8AC3E}">
        <p14:creationId xmlns:p14="http://schemas.microsoft.com/office/powerpoint/2010/main" val="3036131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VIPER: </a:t>
            </a:r>
            <a:r>
              <a:rPr lang="en-US" u="sng" dirty="0" smtClean="0"/>
              <a:t>V</a:t>
            </a:r>
            <a:r>
              <a:rPr lang="en-US" dirty="0" smtClean="0"/>
              <a:t>ideography </a:t>
            </a:r>
            <a:r>
              <a:rPr lang="en-US" u="sng" dirty="0" smtClean="0"/>
              <a:t>I</a:t>
            </a:r>
            <a:r>
              <a:rPr lang="en-US" dirty="0" smtClean="0"/>
              <a:t>n </a:t>
            </a:r>
            <a:r>
              <a:rPr lang="en-US" u="sng" dirty="0"/>
              <a:t>P</a:t>
            </a:r>
            <a:r>
              <a:rPr lang="en-US" dirty="0"/>
              <a:t>ediatric </a:t>
            </a:r>
            <a:r>
              <a:rPr lang="en-US" u="sng" dirty="0"/>
              <a:t>E</a:t>
            </a:r>
            <a:r>
              <a:rPr lang="en-US" dirty="0"/>
              <a:t>mergency </a:t>
            </a:r>
            <a:r>
              <a:rPr lang="en-US" u="sng" dirty="0"/>
              <a:t>R</a:t>
            </a:r>
            <a:r>
              <a:rPr lang="en-US" dirty="0"/>
              <a:t>esuscitation (VIPER</a:t>
            </a:r>
            <a:r>
              <a:rPr lang="en-US" dirty="0" smtClean="0"/>
              <a:t>)</a:t>
            </a:r>
            <a:endParaRPr lang="en-US" dirty="0"/>
          </a:p>
        </p:txBody>
      </p:sp>
      <p:sp>
        <p:nvSpPr>
          <p:cNvPr id="3" name="Content Placeholder 2"/>
          <p:cNvSpPr>
            <a:spLocks noGrp="1"/>
          </p:cNvSpPr>
          <p:nvPr>
            <p:ph idx="1"/>
          </p:nvPr>
        </p:nvSpPr>
        <p:spPr/>
        <p:txBody>
          <a:bodyPr>
            <a:noAutofit/>
          </a:bodyPr>
          <a:lstStyle/>
          <a:p>
            <a:r>
              <a:rPr lang="en-US" sz="2400" dirty="0" smtClean="0"/>
              <a:t>Resuscitation events relatively uncommon</a:t>
            </a:r>
          </a:p>
          <a:p>
            <a:pPr lvl="1"/>
            <a:r>
              <a:rPr lang="en-US" sz="2400" dirty="0" smtClean="0"/>
              <a:t>Detailed study requires multiple centers</a:t>
            </a:r>
          </a:p>
          <a:p>
            <a:pPr lvl="1"/>
            <a:r>
              <a:rPr lang="en-US" sz="2400" dirty="0" smtClean="0"/>
              <a:t>Valid data collection difficult </a:t>
            </a:r>
          </a:p>
          <a:p>
            <a:r>
              <a:rPr lang="en-US" sz="2400" dirty="0" smtClean="0"/>
              <a:t>Collaborative of 3 sites</a:t>
            </a:r>
          </a:p>
          <a:p>
            <a:pPr lvl="1"/>
            <a:r>
              <a:rPr lang="en-US" sz="2400" dirty="0" smtClean="0"/>
              <a:t>Children’s Hospital of Philadelphia</a:t>
            </a:r>
          </a:p>
          <a:p>
            <a:pPr lvl="1"/>
            <a:r>
              <a:rPr lang="en-US" sz="2400" dirty="0" smtClean="0"/>
              <a:t>Children’s National Medical Center</a:t>
            </a:r>
          </a:p>
          <a:p>
            <a:pPr lvl="1"/>
            <a:r>
              <a:rPr lang="en-US" sz="2400" dirty="0" smtClean="0"/>
              <a:t>Cincinnati Children’s Hospital and Medical Center</a:t>
            </a:r>
            <a:endParaRPr lang="en-US" sz="2400" dirty="0"/>
          </a:p>
        </p:txBody>
      </p:sp>
    </p:spTree>
    <p:extLst>
      <p:ext uri="{BB962C8B-B14F-4D97-AF65-F5344CB8AC3E}">
        <p14:creationId xmlns:p14="http://schemas.microsoft.com/office/powerpoint/2010/main" val="2125781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6" y="609600"/>
            <a:ext cx="7046260" cy="734353"/>
          </a:xfrm>
        </p:spPr>
        <p:txBody>
          <a:bodyPr/>
          <a:lstStyle/>
          <a:p>
            <a:r>
              <a:rPr lang="en-US" dirty="0" smtClean="0"/>
              <a:t>Background: Tracheal Intubation</a:t>
            </a:r>
            <a:endParaRPr lang="en-US" dirty="0"/>
          </a:p>
        </p:txBody>
      </p:sp>
      <p:sp>
        <p:nvSpPr>
          <p:cNvPr id="3" name="Content Placeholder 2"/>
          <p:cNvSpPr>
            <a:spLocks noGrp="1"/>
          </p:cNvSpPr>
          <p:nvPr>
            <p:ph idx="1"/>
          </p:nvPr>
        </p:nvSpPr>
        <p:spPr>
          <a:xfrm>
            <a:off x="609599" y="1533061"/>
            <a:ext cx="6347714" cy="3880773"/>
          </a:xfrm>
        </p:spPr>
        <p:txBody>
          <a:bodyPr>
            <a:noAutofit/>
          </a:bodyPr>
          <a:lstStyle/>
          <a:p>
            <a:r>
              <a:rPr lang="en-US" sz="2800" dirty="0" smtClean="0"/>
              <a:t>Essential but uncommon for individual providers in a </a:t>
            </a:r>
            <a:r>
              <a:rPr lang="en-US" sz="2800" dirty="0"/>
              <a:t>P</a:t>
            </a:r>
            <a:r>
              <a:rPr lang="en-US" sz="2800" dirty="0" smtClean="0"/>
              <a:t>ED</a:t>
            </a:r>
          </a:p>
          <a:p>
            <a:r>
              <a:rPr lang="en-US" sz="2800" dirty="0" smtClean="0"/>
              <a:t>Self-report/chart review: unreliable for data on success/adverse events*</a:t>
            </a:r>
          </a:p>
          <a:p>
            <a:r>
              <a:rPr lang="en-US" sz="2800" dirty="0" smtClean="0"/>
              <a:t>Video review allows accurate and comprehensive data collection</a:t>
            </a:r>
          </a:p>
        </p:txBody>
      </p:sp>
      <p:sp>
        <p:nvSpPr>
          <p:cNvPr id="4" name="TextBox 3"/>
          <p:cNvSpPr txBox="1"/>
          <p:nvPr/>
        </p:nvSpPr>
        <p:spPr>
          <a:xfrm>
            <a:off x="457200" y="6147826"/>
            <a:ext cx="4233467" cy="369332"/>
          </a:xfrm>
          <a:prstGeom prst="rect">
            <a:avLst/>
          </a:prstGeom>
          <a:noFill/>
        </p:spPr>
        <p:txBody>
          <a:bodyPr wrap="none" rtlCol="0">
            <a:spAutoFit/>
          </a:bodyPr>
          <a:lstStyle/>
          <a:p>
            <a:r>
              <a:rPr lang="en-US" dirty="0" smtClean="0"/>
              <a:t>*Kerrey et al 2012, Rinderknecht et al 2017</a:t>
            </a:r>
          </a:p>
        </p:txBody>
      </p:sp>
      <p:pic>
        <p:nvPicPr>
          <p:cNvPr id="5" name="Picture 4"/>
          <p:cNvPicPr preferRelativeResize="0">
            <a:picLocks noChangeAspect="1"/>
          </p:cNvPicPr>
          <p:nvPr/>
        </p:nvPicPr>
        <p:blipFill>
          <a:blip r:embed="rId3" cstate="print">
            <a:extLst>
              <a:ext uri="{28A0092B-C50C-407E-A947-70E740481C1C}">
                <a14:useLocalDpi xmlns:a14="http://schemas.microsoft.com/office/drawing/2010/main" val="0"/>
              </a:ext>
            </a:extLst>
          </a:blip>
          <a:srcRect l="60403" b="13950"/>
          <a:stretch>
            <a:fillRect/>
          </a:stretch>
        </p:blipFill>
        <p:spPr bwMode="auto">
          <a:xfrm>
            <a:off x="6131659" y="4823167"/>
            <a:ext cx="3012341" cy="2034833"/>
          </a:xfrm>
          <a:prstGeom prst="rect">
            <a:avLst/>
          </a:prstGeom>
          <a:noFill/>
          <a:ln w="9525">
            <a:noFill/>
            <a:miter lim="800000"/>
            <a:headEnd/>
            <a:tailEnd/>
          </a:ln>
          <a:effectLst/>
        </p:spPr>
      </p:pic>
    </p:spTree>
    <p:extLst>
      <p:ext uri="{BB962C8B-B14F-4D97-AF65-F5344CB8AC3E}">
        <p14:creationId xmlns:p14="http://schemas.microsoft.com/office/powerpoint/2010/main" val="1006391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34746"/>
          </a:xfrm>
        </p:spPr>
        <p:txBody>
          <a:bodyPr/>
          <a:lstStyle/>
          <a:p>
            <a:r>
              <a:rPr lang="en-US" dirty="0" smtClean="0"/>
              <a:t>Methods: Tracheal Intubation</a:t>
            </a:r>
            <a:endParaRPr lang="en-US" dirty="0"/>
          </a:p>
        </p:txBody>
      </p:sp>
      <p:sp>
        <p:nvSpPr>
          <p:cNvPr id="10" name="Text Placeholder 9"/>
          <p:cNvSpPr>
            <a:spLocks noGrp="1"/>
          </p:cNvSpPr>
          <p:nvPr>
            <p:ph type="body" idx="1"/>
          </p:nvPr>
        </p:nvSpPr>
        <p:spPr>
          <a:xfrm>
            <a:off x="609599" y="1461751"/>
            <a:ext cx="3090672" cy="576262"/>
          </a:xfrm>
        </p:spPr>
        <p:txBody>
          <a:bodyPr/>
          <a:lstStyle/>
          <a:p>
            <a:r>
              <a:rPr lang="en-US" sz="3200" dirty="0" smtClean="0"/>
              <a:t>Outcomes</a:t>
            </a:r>
            <a:endParaRPr lang="en-US" dirty="0"/>
          </a:p>
        </p:txBody>
      </p:sp>
      <p:sp>
        <p:nvSpPr>
          <p:cNvPr id="11" name="Content Placeholder 10"/>
          <p:cNvSpPr>
            <a:spLocks noGrp="1"/>
          </p:cNvSpPr>
          <p:nvPr>
            <p:ph sz="half" idx="2"/>
          </p:nvPr>
        </p:nvSpPr>
        <p:spPr>
          <a:xfrm>
            <a:off x="609599" y="2038014"/>
            <a:ext cx="3090672" cy="3304117"/>
          </a:xfrm>
        </p:spPr>
        <p:txBody>
          <a:bodyPr>
            <a:noAutofit/>
          </a:bodyPr>
          <a:lstStyle/>
          <a:p>
            <a:r>
              <a:rPr lang="en-US" sz="2400" dirty="0"/>
              <a:t>Attempt success/number</a:t>
            </a:r>
          </a:p>
          <a:p>
            <a:r>
              <a:rPr lang="en-US" sz="2400" dirty="0"/>
              <a:t>Occurrence and duration/depth of hypoxemia</a:t>
            </a:r>
          </a:p>
          <a:p>
            <a:endParaRPr lang="en-US" sz="2400" dirty="0"/>
          </a:p>
        </p:txBody>
      </p:sp>
      <p:sp>
        <p:nvSpPr>
          <p:cNvPr id="12" name="Text Placeholder 11"/>
          <p:cNvSpPr>
            <a:spLocks noGrp="1"/>
          </p:cNvSpPr>
          <p:nvPr>
            <p:ph type="body" sz="quarter" idx="3"/>
          </p:nvPr>
        </p:nvSpPr>
        <p:spPr>
          <a:xfrm>
            <a:off x="3866640" y="1461751"/>
            <a:ext cx="3090672" cy="576262"/>
          </a:xfrm>
        </p:spPr>
        <p:txBody>
          <a:bodyPr/>
          <a:lstStyle/>
          <a:p>
            <a:r>
              <a:rPr lang="en-US" sz="3200" dirty="0" smtClean="0"/>
              <a:t>Technical</a:t>
            </a:r>
            <a:endParaRPr lang="en-US" dirty="0"/>
          </a:p>
        </p:txBody>
      </p:sp>
      <p:sp>
        <p:nvSpPr>
          <p:cNvPr id="13" name="Content Placeholder 12"/>
          <p:cNvSpPr>
            <a:spLocks noGrp="1"/>
          </p:cNvSpPr>
          <p:nvPr>
            <p:ph sz="quarter" idx="4"/>
          </p:nvPr>
        </p:nvSpPr>
        <p:spPr>
          <a:xfrm>
            <a:off x="3866639" y="2038014"/>
            <a:ext cx="3257041" cy="3304117"/>
          </a:xfrm>
        </p:spPr>
        <p:txBody>
          <a:bodyPr>
            <a:normAutofit fontScale="92500" lnSpcReduction="20000"/>
          </a:bodyPr>
          <a:lstStyle/>
          <a:p>
            <a:r>
              <a:rPr lang="en-US" sz="2400" dirty="0"/>
              <a:t>Adjunctive maneuvers</a:t>
            </a:r>
          </a:p>
          <a:p>
            <a:r>
              <a:rPr lang="en-US" sz="2400" dirty="0"/>
              <a:t>Duration of pre-oxygenation</a:t>
            </a:r>
          </a:p>
          <a:p>
            <a:r>
              <a:rPr lang="en-US" sz="2400" dirty="0"/>
              <a:t>Duration of laryngoscopy</a:t>
            </a:r>
          </a:p>
          <a:p>
            <a:r>
              <a:rPr lang="en-US" sz="2400" dirty="0"/>
              <a:t>Time to tube insertion</a:t>
            </a:r>
          </a:p>
          <a:p>
            <a:r>
              <a:rPr lang="en-US" sz="2400" dirty="0"/>
              <a:t>Time to ETCO2 </a:t>
            </a:r>
            <a:r>
              <a:rPr lang="en-US" sz="2400" dirty="0" smtClean="0"/>
              <a:t>detection</a:t>
            </a:r>
            <a:endParaRPr lang="en-US" sz="2400" dirty="0"/>
          </a:p>
        </p:txBody>
      </p:sp>
      <p:pic>
        <p:nvPicPr>
          <p:cNvPr id="7" name="Picture 6"/>
          <p:cNvPicPr>
            <a:picLocks noChangeAspect="1"/>
          </p:cNvPicPr>
          <p:nvPr/>
        </p:nvPicPr>
        <p:blipFill>
          <a:blip r:embed="rId3"/>
          <a:stretch>
            <a:fillRect/>
          </a:stretch>
        </p:blipFill>
        <p:spPr>
          <a:xfrm>
            <a:off x="766161" y="4404617"/>
            <a:ext cx="2503555" cy="1875028"/>
          </a:xfrm>
          <a:prstGeom prst="rect">
            <a:avLst/>
          </a:prstGeom>
        </p:spPr>
      </p:pic>
    </p:spTree>
    <p:extLst>
      <p:ext uri="{BB962C8B-B14F-4D97-AF65-F5344CB8AC3E}">
        <p14:creationId xmlns:p14="http://schemas.microsoft.com/office/powerpoint/2010/main" val="1080449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7" name="Content Placeholder 6"/>
          <p:cNvSpPr>
            <a:spLocks noGrp="1"/>
          </p:cNvSpPr>
          <p:nvPr>
            <p:ph idx="1"/>
          </p:nvPr>
        </p:nvSpPr>
        <p:spPr>
          <a:xfrm>
            <a:off x="609599" y="1604778"/>
            <a:ext cx="6347714" cy="3880773"/>
          </a:xfrm>
        </p:spPr>
        <p:txBody>
          <a:bodyPr>
            <a:normAutofit/>
          </a:bodyPr>
          <a:lstStyle/>
          <a:p>
            <a:r>
              <a:rPr lang="en-US" sz="2800" dirty="0" smtClean="0"/>
              <a:t>140 patients with complete data</a:t>
            </a:r>
          </a:p>
          <a:p>
            <a:pPr lvl="1"/>
            <a:r>
              <a:rPr lang="en-US" sz="2600" dirty="0" smtClean="0"/>
              <a:t> 216 attempts</a:t>
            </a:r>
          </a:p>
          <a:p>
            <a:r>
              <a:rPr lang="en-US" sz="2800" dirty="0" smtClean="0"/>
              <a:t>By center:</a:t>
            </a:r>
          </a:p>
          <a:p>
            <a:pPr lvl="1"/>
            <a:r>
              <a:rPr lang="en-US" sz="2600" dirty="0" smtClean="0"/>
              <a:t>CHOP:</a:t>
            </a:r>
          </a:p>
          <a:p>
            <a:pPr lvl="1"/>
            <a:r>
              <a:rPr lang="en-US" sz="2600" dirty="0" smtClean="0"/>
              <a:t>CNMC:</a:t>
            </a:r>
          </a:p>
          <a:p>
            <a:pPr lvl="1"/>
            <a:r>
              <a:rPr lang="en-US" sz="2600" dirty="0" smtClean="0"/>
              <a:t>CCHMC:</a:t>
            </a:r>
          </a:p>
          <a:p>
            <a:endParaRPr lang="en-US" sz="2800" dirty="0"/>
          </a:p>
        </p:txBody>
      </p:sp>
    </p:spTree>
    <p:extLst>
      <p:ext uri="{BB962C8B-B14F-4D97-AF65-F5344CB8AC3E}">
        <p14:creationId xmlns:p14="http://schemas.microsoft.com/office/powerpoint/2010/main" val="2823949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Attempt Success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90628517"/>
              </p:ext>
            </p:extLst>
          </p:nvPr>
        </p:nvGraphicFramePr>
        <p:xfrm>
          <a:off x="457200" y="1762053"/>
          <a:ext cx="8229600" cy="2595880"/>
        </p:xfrm>
        <a:graphic>
          <a:graphicData uri="http://schemas.openxmlformats.org/drawingml/2006/table">
            <a:tbl>
              <a:tblPr firstRow="1" bandRow="1">
                <a:tableStyleId>{5C22544A-7EE6-4342-B048-85BDC9FD1C3A}</a:tableStyleId>
              </a:tblPr>
              <a:tblGrid>
                <a:gridCol w="4699090"/>
                <a:gridCol w="1958473"/>
                <a:gridCol w="1572037"/>
              </a:tblGrid>
              <a:tr h="370840">
                <a:tc>
                  <a:txBody>
                    <a:bodyPr/>
                    <a:lstStyle/>
                    <a:p>
                      <a:r>
                        <a:rPr lang="en-US" dirty="0" smtClean="0"/>
                        <a:t>Technical aspects</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First attempt success</a:t>
                      </a:r>
                      <a:endParaRPr lang="en-US" dirty="0"/>
                    </a:p>
                  </a:txBody>
                  <a:tcPr/>
                </a:tc>
                <a:tc>
                  <a:txBody>
                    <a:bodyPr/>
                    <a:lstStyle/>
                    <a:p>
                      <a:r>
                        <a:rPr lang="en-US" dirty="0" smtClean="0"/>
                        <a:t>89 (64%)</a:t>
                      </a:r>
                      <a:endParaRPr lang="en-US" dirty="0"/>
                    </a:p>
                  </a:txBody>
                  <a:tcPr/>
                </a:tc>
                <a:tc>
                  <a:txBody>
                    <a:bodyPr/>
                    <a:lstStyle/>
                    <a:p>
                      <a:endParaRPr lang="en-US"/>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245860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Hypoxemia</a:t>
            </a:r>
            <a:endParaRPr lang="en-US" dirty="0"/>
          </a:p>
        </p:txBody>
      </p:sp>
      <p:graphicFrame>
        <p:nvGraphicFramePr>
          <p:cNvPr id="4" name="Table 3"/>
          <p:cNvGraphicFramePr>
            <a:graphicFrameLocks noGrp="1"/>
          </p:cNvGraphicFramePr>
          <p:nvPr>
            <p:extLst/>
          </p:nvPr>
        </p:nvGraphicFramePr>
        <p:xfrm>
          <a:off x="457200" y="3625981"/>
          <a:ext cx="8229600" cy="1112520"/>
        </p:xfrm>
        <a:graphic>
          <a:graphicData uri="http://schemas.openxmlformats.org/drawingml/2006/table">
            <a:tbl>
              <a:tblPr firstRow="1" bandRow="1">
                <a:tableStyleId>{5C22544A-7EE6-4342-B048-85BDC9FD1C3A}</a:tableStyleId>
              </a:tblPr>
              <a:tblGrid>
                <a:gridCol w="5295812"/>
                <a:gridCol w="1560658"/>
                <a:gridCol w="1373130"/>
              </a:tblGrid>
              <a:tr h="370840">
                <a:tc>
                  <a:txBody>
                    <a:bodyPr/>
                    <a:lstStyle/>
                    <a:p>
                      <a:r>
                        <a:rPr lang="en-US" dirty="0" smtClean="0"/>
                        <a:t>Outcomes</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Desaturation</a:t>
                      </a:r>
                      <a:r>
                        <a:rPr lang="en-US" baseline="0" dirty="0" smtClean="0"/>
                        <a:t> (among those not in cardiac arrest)</a:t>
                      </a:r>
                      <a:endParaRPr lang="en-US" dirty="0"/>
                    </a:p>
                  </a:txBody>
                  <a:tcPr/>
                </a:tc>
                <a:tc>
                  <a:txBody>
                    <a:bodyPr/>
                    <a:lstStyle/>
                    <a:p>
                      <a:r>
                        <a:rPr lang="en-US" dirty="0" smtClean="0"/>
                        <a:t>42 (24%)</a:t>
                      </a:r>
                      <a:endParaRPr lang="en-US" dirty="0"/>
                    </a:p>
                  </a:txBody>
                  <a:tcPr/>
                </a:tc>
                <a:tc>
                  <a:txBody>
                    <a:bodyPr/>
                    <a:lstStyle/>
                    <a:p>
                      <a:endParaRPr lang="en-US"/>
                    </a:p>
                  </a:txBody>
                  <a:tcPr/>
                </a:tc>
              </a:tr>
              <a:tr h="370840">
                <a:tc>
                  <a:txBody>
                    <a:bodyPr/>
                    <a:lstStyle/>
                    <a:p>
                      <a:r>
                        <a:rPr lang="en-US" dirty="0" smtClean="0"/>
                        <a:t>Median duration of hypoxemia</a:t>
                      </a:r>
                      <a:endParaRPr lang="en-US" dirty="0"/>
                    </a:p>
                  </a:txBody>
                  <a:tcPr/>
                </a:tc>
                <a:tc>
                  <a:txBody>
                    <a:bodyPr/>
                    <a:lstStyle/>
                    <a:p>
                      <a:r>
                        <a:rPr lang="en-US" dirty="0" smtClean="0"/>
                        <a:t>165 sec</a:t>
                      </a:r>
                      <a:endParaRPr lang="en-US" dirty="0"/>
                    </a:p>
                  </a:txBody>
                  <a:tcPr/>
                </a:tc>
                <a:tc>
                  <a:txBody>
                    <a:bodyPr/>
                    <a:lstStyle/>
                    <a:p>
                      <a:r>
                        <a:rPr lang="en-US" dirty="0" smtClean="0"/>
                        <a:t>+/-</a:t>
                      </a:r>
                      <a:r>
                        <a:rPr lang="en-US" baseline="0" dirty="0" smtClean="0"/>
                        <a:t> 300 sec</a:t>
                      </a:r>
                      <a:endParaRPr lang="en-US" dirty="0"/>
                    </a:p>
                  </a:txBody>
                  <a:tcPr/>
                </a:tc>
              </a:tr>
            </a:tbl>
          </a:graphicData>
        </a:graphic>
      </p:graphicFrame>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1603345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Technical</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3277083"/>
              </p:ext>
            </p:extLst>
          </p:nvPr>
        </p:nvGraphicFramePr>
        <p:xfrm>
          <a:off x="457200" y="1762053"/>
          <a:ext cx="8229600" cy="2763520"/>
        </p:xfrm>
        <a:graphic>
          <a:graphicData uri="http://schemas.openxmlformats.org/drawingml/2006/table">
            <a:tbl>
              <a:tblPr firstRow="1" bandRow="1">
                <a:tableStyleId>{5C22544A-7EE6-4342-B048-85BDC9FD1C3A}</a:tableStyleId>
              </a:tblPr>
              <a:tblGrid>
                <a:gridCol w="4699090"/>
                <a:gridCol w="1958473"/>
                <a:gridCol w="1572037"/>
              </a:tblGrid>
              <a:tr h="370840">
                <a:tc>
                  <a:txBody>
                    <a:bodyPr/>
                    <a:lstStyle/>
                    <a:p>
                      <a:r>
                        <a:rPr lang="en-US" dirty="0" smtClean="0"/>
                        <a:t>Technical aspects</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Mean duration </a:t>
                      </a:r>
                      <a:r>
                        <a:rPr lang="en-US" dirty="0" err="1" smtClean="0"/>
                        <a:t>preoxygenation</a:t>
                      </a:r>
                      <a:r>
                        <a:rPr lang="en-US" dirty="0" smtClean="0"/>
                        <a:t> first attempt</a:t>
                      </a:r>
                      <a:endParaRPr lang="en-US" dirty="0"/>
                    </a:p>
                  </a:txBody>
                  <a:tcPr/>
                </a:tc>
                <a:tc>
                  <a:txBody>
                    <a:bodyPr/>
                    <a:lstStyle/>
                    <a:p>
                      <a:r>
                        <a:rPr lang="en-US" dirty="0" smtClean="0"/>
                        <a:t>727 sec</a:t>
                      </a:r>
                      <a:endParaRPr lang="en-US" dirty="0"/>
                    </a:p>
                  </a:txBody>
                  <a:tcPr/>
                </a:tc>
                <a:tc>
                  <a:txBody>
                    <a:bodyPr/>
                    <a:lstStyle/>
                    <a:p>
                      <a:r>
                        <a:rPr lang="en-US" dirty="0" smtClean="0"/>
                        <a:t>+/- 667</a:t>
                      </a:r>
                      <a:r>
                        <a:rPr lang="en-US" baseline="0" dirty="0" smtClean="0"/>
                        <a:t> sec</a:t>
                      </a:r>
                      <a:endParaRPr lang="en-US" dirty="0"/>
                    </a:p>
                  </a:txBody>
                  <a:tcPr/>
                </a:tc>
              </a:tr>
              <a:tr h="370840">
                <a:tc>
                  <a:txBody>
                    <a:bodyPr/>
                    <a:lstStyle/>
                    <a:p>
                      <a:r>
                        <a:rPr lang="en-US" dirty="0" smtClean="0"/>
                        <a:t>Mean duration </a:t>
                      </a:r>
                      <a:r>
                        <a:rPr lang="en-US" dirty="0" err="1" smtClean="0"/>
                        <a:t>preoxygenation</a:t>
                      </a:r>
                      <a:r>
                        <a:rPr lang="en-US" baseline="0" dirty="0" smtClean="0"/>
                        <a:t> subsequent attempts</a:t>
                      </a:r>
                      <a:endParaRPr lang="en-US" dirty="0"/>
                    </a:p>
                  </a:txBody>
                  <a:tcPr/>
                </a:tc>
                <a:tc>
                  <a:txBody>
                    <a:bodyPr/>
                    <a:lstStyle/>
                    <a:p>
                      <a:r>
                        <a:rPr lang="en-US" dirty="0" smtClean="0"/>
                        <a:t>154 sec</a:t>
                      </a:r>
                      <a:endParaRPr lang="en-US" dirty="0"/>
                    </a:p>
                  </a:txBody>
                  <a:tcPr/>
                </a:tc>
                <a:tc>
                  <a:txBody>
                    <a:bodyPr/>
                    <a:lstStyle/>
                    <a:p>
                      <a:r>
                        <a:rPr lang="en-US" dirty="0" smtClean="0"/>
                        <a:t>+/-184 sec</a:t>
                      </a:r>
                      <a:endParaRPr lang="en-US" dirty="0"/>
                    </a:p>
                  </a:txBody>
                  <a:tcPr/>
                </a:tc>
              </a:tr>
              <a:tr h="370840">
                <a:tc>
                  <a:txBody>
                    <a:bodyPr/>
                    <a:lstStyle/>
                    <a:p>
                      <a:r>
                        <a:rPr lang="en-US" dirty="0" smtClean="0"/>
                        <a:t>Mean duration</a:t>
                      </a:r>
                      <a:r>
                        <a:rPr lang="en-US" baseline="0" dirty="0" smtClean="0"/>
                        <a:t> of laryngoscopy</a:t>
                      </a:r>
                      <a:endParaRPr lang="en-US" dirty="0"/>
                    </a:p>
                  </a:txBody>
                  <a:tcPr/>
                </a:tc>
                <a:tc>
                  <a:txBody>
                    <a:bodyPr/>
                    <a:lstStyle/>
                    <a:p>
                      <a:r>
                        <a:rPr lang="en-US" dirty="0" smtClean="0"/>
                        <a:t>42 sec</a:t>
                      </a:r>
                      <a:endParaRPr lang="en-US" dirty="0"/>
                    </a:p>
                  </a:txBody>
                  <a:tcPr/>
                </a:tc>
                <a:tc>
                  <a:txBody>
                    <a:bodyPr/>
                    <a:lstStyle/>
                    <a:p>
                      <a:r>
                        <a:rPr lang="en-US" dirty="0" smtClean="0"/>
                        <a:t>+/-</a:t>
                      </a:r>
                      <a:r>
                        <a:rPr lang="en-US" baseline="0" dirty="0" smtClean="0"/>
                        <a:t> 27 sec</a:t>
                      </a:r>
                      <a:endParaRPr lang="en-US" dirty="0"/>
                    </a:p>
                  </a:txBody>
                  <a:tcPr/>
                </a:tc>
              </a:tr>
              <a:tr h="370840">
                <a:tc>
                  <a:txBody>
                    <a:bodyPr/>
                    <a:lstStyle/>
                    <a:p>
                      <a:r>
                        <a:rPr lang="en-US" dirty="0" smtClean="0"/>
                        <a:t>Mean time to tube insertion</a:t>
                      </a:r>
                      <a:endParaRPr lang="en-US" dirty="0"/>
                    </a:p>
                  </a:txBody>
                  <a:tcPr/>
                </a:tc>
                <a:tc>
                  <a:txBody>
                    <a:bodyPr/>
                    <a:lstStyle/>
                    <a:p>
                      <a:r>
                        <a:rPr lang="en-US" dirty="0" smtClean="0"/>
                        <a:t>23 sec</a:t>
                      </a:r>
                      <a:endParaRPr lang="en-US" dirty="0"/>
                    </a:p>
                  </a:txBody>
                  <a:tcPr/>
                </a:tc>
                <a:tc>
                  <a:txBody>
                    <a:bodyPr/>
                    <a:lstStyle/>
                    <a:p>
                      <a:r>
                        <a:rPr lang="en-US" dirty="0" smtClean="0"/>
                        <a:t>+/-</a:t>
                      </a:r>
                      <a:r>
                        <a:rPr lang="en-US" baseline="0" dirty="0" smtClean="0"/>
                        <a:t> 16 sec</a:t>
                      </a:r>
                      <a:endParaRPr lang="en-US" dirty="0"/>
                    </a:p>
                  </a:txBody>
                  <a:tcPr/>
                </a:tc>
              </a:tr>
              <a:tr h="370840">
                <a:tc>
                  <a:txBody>
                    <a:bodyPr/>
                    <a:lstStyle/>
                    <a:p>
                      <a:r>
                        <a:rPr lang="en-US" dirty="0" smtClean="0"/>
                        <a:t>Mean time to ETCO2 detection for successful attempts</a:t>
                      </a:r>
                      <a:endParaRPr lang="en-US" dirty="0"/>
                    </a:p>
                  </a:txBody>
                  <a:tcPr/>
                </a:tc>
                <a:tc>
                  <a:txBody>
                    <a:bodyPr/>
                    <a:lstStyle/>
                    <a:p>
                      <a:r>
                        <a:rPr lang="en-US" dirty="0" smtClean="0"/>
                        <a:t>71 sec</a:t>
                      </a:r>
                      <a:endParaRPr lang="en-US" dirty="0"/>
                    </a:p>
                  </a:txBody>
                  <a:tcPr/>
                </a:tc>
                <a:tc>
                  <a:txBody>
                    <a:bodyPr/>
                    <a:lstStyle/>
                    <a:p>
                      <a:r>
                        <a:rPr lang="en-US" dirty="0" smtClean="0"/>
                        <a:t>+/- 102 sec</a:t>
                      </a:r>
                      <a:endParaRPr lang="en-US" dirty="0"/>
                    </a:p>
                  </a:txBody>
                  <a:tcPr/>
                </a:tc>
              </a:tr>
            </a:tbl>
          </a:graphicData>
        </a:graphic>
      </p:graphicFrame>
    </p:spTree>
    <p:extLst>
      <p:ext uri="{BB962C8B-B14F-4D97-AF65-F5344CB8AC3E}">
        <p14:creationId xmlns:p14="http://schemas.microsoft.com/office/powerpoint/2010/main" val="3149609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25178041"/>
              </p:ext>
            </p:extLst>
          </p:nvPr>
        </p:nvGraphicFramePr>
        <p:xfrm>
          <a:off x="457200" y="1930340"/>
          <a:ext cx="8229600" cy="1854200"/>
        </p:xfrm>
        <a:graphic>
          <a:graphicData uri="http://schemas.openxmlformats.org/drawingml/2006/table">
            <a:tbl>
              <a:tblPr firstRow="1" bandRow="1">
                <a:tableStyleId>{5C22544A-7EE6-4342-B048-85BDC9FD1C3A}</a:tableStyleId>
              </a:tblPr>
              <a:tblGrid>
                <a:gridCol w="5418217"/>
                <a:gridCol w="1560657"/>
                <a:gridCol w="1250726"/>
              </a:tblGrid>
              <a:tr h="370840">
                <a:tc>
                  <a:txBody>
                    <a:bodyPr/>
                    <a:lstStyle/>
                    <a:p>
                      <a:r>
                        <a:rPr lang="en-US" dirty="0" smtClean="0"/>
                        <a:t>Adjunctive</a:t>
                      </a:r>
                      <a:r>
                        <a:rPr lang="en-US" baseline="0" dirty="0" smtClean="0"/>
                        <a:t> Maneuvers</a:t>
                      </a:r>
                      <a:endParaRPr lang="en-US" dirty="0"/>
                    </a:p>
                  </a:txBody>
                  <a:tcPr/>
                </a:tc>
                <a:tc>
                  <a:txBody>
                    <a:bodyPr/>
                    <a:lstStyle/>
                    <a:p>
                      <a:pPr algn="ctr"/>
                      <a:r>
                        <a:rPr lang="en-US" dirty="0" smtClean="0"/>
                        <a:t>n</a:t>
                      </a:r>
                      <a:endParaRPr lang="en-US" dirty="0"/>
                    </a:p>
                  </a:txBody>
                  <a:tcPr/>
                </a:tc>
                <a:tc>
                  <a:txBody>
                    <a:bodyPr/>
                    <a:lstStyle/>
                    <a:p>
                      <a:pPr algn="ctr"/>
                      <a:r>
                        <a:rPr lang="en-US" dirty="0" smtClean="0"/>
                        <a:t>%</a:t>
                      </a:r>
                      <a:endParaRPr lang="en-US" dirty="0"/>
                    </a:p>
                  </a:txBody>
                  <a:tcPr/>
                </a:tc>
              </a:tr>
              <a:tr h="370840">
                <a:tc>
                  <a:txBody>
                    <a:bodyPr/>
                    <a:lstStyle/>
                    <a:p>
                      <a:r>
                        <a:rPr lang="en-US" dirty="0" smtClean="0"/>
                        <a:t>Cricoid</a:t>
                      </a:r>
                      <a:r>
                        <a:rPr lang="en-US" baseline="0" dirty="0" smtClean="0"/>
                        <a:t> pressure</a:t>
                      </a:r>
                      <a:endParaRPr lang="en-US" dirty="0"/>
                    </a:p>
                  </a:txBody>
                  <a:tcPr/>
                </a:tc>
                <a:tc>
                  <a:txBody>
                    <a:bodyPr/>
                    <a:lstStyle/>
                    <a:p>
                      <a:pPr algn="ctr"/>
                      <a:r>
                        <a:rPr lang="en-US" dirty="0" smtClean="0"/>
                        <a:t>59</a:t>
                      </a:r>
                      <a:endParaRPr lang="en-US" dirty="0"/>
                    </a:p>
                  </a:txBody>
                  <a:tcPr/>
                </a:tc>
                <a:tc>
                  <a:txBody>
                    <a:bodyPr/>
                    <a:lstStyle/>
                    <a:p>
                      <a:pPr algn="ctr"/>
                      <a:r>
                        <a:rPr lang="en-US" dirty="0" smtClean="0"/>
                        <a:t>27%</a:t>
                      </a:r>
                      <a:endParaRPr lang="en-US" dirty="0"/>
                    </a:p>
                  </a:txBody>
                  <a:tcPr/>
                </a:tc>
              </a:tr>
              <a:tr h="370840">
                <a:tc>
                  <a:txBody>
                    <a:bodyPr/>
                    <a:lstStyle/>
                    <a:p>
                      <a:r>
                        <a:rPr lang="en-US" dirty="0" smtClean="0"/>
                        <a:t>External</a:t>
                      </a:r>
                      <a:r>
                        <a:rPr lang="en-US" baseline="0" dirty="0" smtClean="0"/>
                        <a:t> laryngeal </a:t>
                      </a:r>
                      <a:r>
                        <a:rPr lang="en-US" baseline="0" dirty="0" err="1" smtClean="0"/>
                        <a:t>maipulation</a:t>
                      </a:r>
                      <a:endParaRPr lang="en-US" dirty="0"/>
                    </a:p>
                  </a:txBody>
                  <a:tcPr/>
                </a:tc>
                <a:tc>
                  <a:txBody>
                    <a:bodyPr/>
                    <a:lstStyle/>
                    <a:p>
                      <a:pPr algn="ctr"/>
                      <a:r>
                        <a:rPr lang="en-US" dirty="0" smtClean="0"/>
                        <a:t>9</a:t>
                      </a:r>
                      <a:endParaRPr lang="en-US" dirty="0"/>
                    </a:p>
                  </a:txBody>
                  <a:tcPr/>
                </a:tc>
                <a:tc>
                  <a:txBody>
                    <a:bodyPr/>
                    <a:lstStyle/>
                    <a:p>
                      <a:pPr algn="ctr"/>
                      <a:r>
                        <a:rPr lang="en-US" dirty="0" smtClean="0"/>
                        <a:t>4%</a:t>
                      </a:r>
                      <a:endParaRPr lang="en-US" dirty="0"/>
                    </a:p>
                  </a:txBody>
                  <a:tcPr/>
                </a:tc>
              </a:tr>
              <a:tr h="370840">
                <a:tc>
                  <a:txBody>
                    <a:bodyPr/>
                    <a:lstStyle/>
                    <a:p>
                      <a:r>
                        <a:rPr lang="en-US" dirty="0" smtClean="0"/>
                        <a:t>Apneic oxygenation</a:t>
                      </a:r>
                      <a:endParaRPr lang="en-US" dirty="0"/>
                    </a:p>
                  </a:txBody>
                  <a:tcPr/>
                </a:tc>
                <a:tc>
                  <a:txBody>
                    <a:bodyPr/>
                    <a:lstStyle/>
                    <a:p>
                      <a:pPr algn="ctr"/>
                      <a:r>
                        <a:rPr lang="en-US" dirty="0" smtClean="0"/>
                        <a:t>8</a:t>
                      </a:r>
                      <a:endParaRPr lang="en-US" dirty="0"/>
                    </a:p>
                  </a:txBody>
                  <a:tcPr/>
                </a:tc>
                <a:tc>
                  <a:txBody>
                    <a:bodyPr/>
                    <a:lstStyle/>
                    <a:p>
                      <a:pPr algn="ctr"/>
                      <a:r>
                        <a:rPr lang="en-US" dirty="0" smtClean="0"/>
                        <a:t>8%</a:t>
                      </a:r>
                      <a:endParaRPr lang="en-US" dirty="0"/>
                    </a:p>
                  </a:txBody>
                  <a:tcPr/>
                </a:tc>
              </a:tr>
              <a:tr h="370840">
                <a:tc>
                  <a:txBody>
                    <a:bodyPr/>
                    <a:lstStyle/>
                    <a:p>
                      <a:r>
                        <a:rPr lang="en-US" dirty="0" smtClean="0"/>
                        <a:t>Retraction</a:t>
                      </a:r>
                      <a:r>
                        <a:rPr lang="en-US" baseline="0" dirty="0" smtClean="0"/>
                        <a:t> of right corner of mouth</a:t>
                      </a:r>
                      <a:endParaRPr lang="en-US" dirty="0"/>
                    </a:p>
                  </a:txBody>
                  <a:tcPr/>
                </a:tc>
                <a:tc>
                  <a:txBody>
                    <a:bodyPr/>
                    <a:lstStyle/>
                    <a:p>
                      <a:pPr algn="ctr"/>
                      <a:r>
                        <a:rPr lang="en-US" dirty="0" smtClean="0"/>
                        <a:t>16</a:t>
                      </a:r>
                      <a:endParaRPr lang="en-US" dirty="0"/>
                    </a:p>
                  </a:txBody>
                  <a:tcPr/>
                </a:tc>
                <a:tc>
                  <a:txBody>
                    <a:bodyPr/>
                    <a:lstStyle/>
                    <a:p>
                      <a:pPr algn="ctr"/>
                      <a:r>
                        <a:rPr lang="en-US" dirty="0" smtClean="0"/>
                        <a:t>9%</a:t>
                      </a:r>
                      <a:endParaRPr lang="en-US" dirty="0"/>
                    </a:p>
                  </a:txBody>
                  <a:tcPr/>
                </a:tc>
              </a:tr>
            </a:tbl>
          </a:graphicData>
        </a:graphic>
      </p:graphicFrame>
    </p:spTree>
    <p:extLst>
      <p:ext uri="{BB962C8B-B14F-4D97-AF65-F5344CB8AC3E}">
        <p14:creationId xmlns:p14="http://schemas.microsoft.com/office/powerpoint/2010/main" val="34637595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Facet</Template>
  <TotalTime>1413</TotalTime>
  <Words>533</Words>
  <Application>Microsoft Office PowerPoint</Application>
  <PresentationFormat>On-screen Show (4:3)</PresentationFormat>
  <Paragraphs>140</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Trebuchet MS</vt:lpstr>
      <vt:lpstr>Wingdings 3</vt:lpstr>
      <vt:lpstr>Facet</vt:lpstr>
      <vt:lpstr>Tracheal Intubation in the Pediatric Emergency Department: Initial Findings from the VIPER Collaborative</vt:lpstr>
      <vt:lpstr>VIPER: Videography In Pediatric Emergency Resuscitation (VIPER)</vt:lpstr>
      <vt:lpstr>Background: Tracheal Intubation</vt:lpstr>
      <vt:lpstr>Methods: Tracheal Intubation</vt:lpstr>
      <vt:lpstr>Results</vt:lpstr>
      <vt:lpstr>Results: Attempt Success</vt:lpstr>
      <vt:lpstr>Results: Hypoxemia</vt:lpstr>
      <vt:lpstr>Results: Technical</vt:lpstr>
      <vt:lpstr>Results</vt:lpstr>
      <vt:lpstr>Limitations</vt:lpstr>
      <vt:lpstr>Future Directions</vt:lpstr>
      <vt:lpstr>Conclusions</vt:lpstr>
      <vt:lpstr>VIPER Collaborative</vt:lpstr>
    </vt:vector>
  </TitlesOfParts>
  <Company>The Children's Hospital Of Philadelphia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CHOP</dc:creator>
  <cp:lastModifiedBy>Kerrey, Benjamin</cp:lastModifiedBy>
  <cp:revision>21</cp:revision>
  <dcterms:created xsi:type="dcterms:W3CDTF">2018-04-17T20:59:43Z</dcterms:created>
  <dcterms:modified xsi:type="dcterms:W3CDTF">2018-04-20T19:50:44Z</dcterms:modified>
</cp:coreProperties>
</file>