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16459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dkarni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00"/>
    <a:srgbClr val="E8EAF6"/>
    <a:srgbClr val="FFFF80"/>
    <a:srgbClr val="FFFF99"/>
    <a:srgbClr val="A50021"/>
    <a:srgbClr val="BFBFBF"/>
    <a:srgbClr val="1F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8944" autoAdjust="0"/>
  </p:normalViewPr>
  <p:slideViewPr>
    <p:cSldViewPr snapToGrid="0">
      <p:cViewPr varScale="1">
        <p:scale>
          <a:sx n="31" d="100"/>
          <a:sy n="31" d="100"/>
        </p:scale>
        <p:origin x="780" y="108"/>
      </p:cViewPr>
      <p:guideLst>
        <p:guide orient="horz" pos="518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39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2" tIns="46060" rIns="92122" bIns="46060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39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2" tIns="46060" rIns="92122" bIns="4606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6688"/>
            <a:ext cx="39639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2" tIns="46060" rIns="92122" bIns="46060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6688"/>
            <a:ext cx="39639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2" tIns="46060" rIns="92122" bIns="4606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2E738F-8425-42CF-974C-B5D0ECF38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C9CFC4-2228-4BDA-9758-11136D4BDA3F}" type="datetimeFigureOut">
              <a:rPr lang="en-US"/>
              <a:pPr>
                <a:defRPr/>
              </a:pPr>
              <a:t>4/25/2016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34535C-4F1C-4A3F-B0DF-42690C66C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05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4BDC5-0CBE-441B-A21D-B1014F635CD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795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5113338"/>
            <a:ext cx="27981275" cy="35274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9326563"/>
            <a:ext cx="23044150" cy="4206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8813"/>
            <a:ext cx="29625925" cy="274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3840163"/>
            <a:ext cx="29625925" cy="10863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658813"/>
            <a:ext cx="7405688" cy="140446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658813"/>
            <a:ext cx="22067837" cy="14044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8813"/>
            <a:ext cx="29625925" cy="274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3840163"/>
            <a:ext cx="29625925" cy="10863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0575925"/>
            <a:ext cx="27981275" cy="32702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6975475"/>
            <a:ext cx="27981275" cy="3600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8813"/>
            <a:ext cx="29625925" cy="274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3840163"/>
            <a:ext cx="14736762" cy="1086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3840163"/>
            <a:ext cx="14736763" cy="1086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8813"/>
            <a:ext cx="29625925" cy="27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3684588"/>
            <a:ext cx="14544675" cy="153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5219700"/>
            <a:ext cx="14544675" cy="9483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3684588"/>
            <a:ext cx="14549438" cy="153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5219700"/>
            <a:ext cx="14549438" cy="9483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8813"/>
            <a:ext cx="29625925" cy="274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655638"/>
            <a:ext cx="10829925" cy="27892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655638"/>
            <a:ext cx="18402300" cy="140477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3444875"/>
            <a:ext cx="10829925" cy="11258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1522075"/>
            <a:ext cx="19751675" cy="13589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470025"/>
            <a:ext cx="19751675" cy="987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2880975"/>
            <a:ext cx="19751675" cy="1931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468313" y="3448050"/>
            <a:ext cx="31929387" cy="12036425"/>
          </a:xfrm>
          <a:prstGeom prst="rect">
            <a:avLst/>
          </a:prstGeom>
          <a:gradFill rotWithShape="1">
            <a:gsLst>
              <a:gs pos="0">
                <a:srgbClr val="C5E2FF"/>
              </a:gs>
              <a:gs pos="100000">
                <a:srgbClr val="EBF5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2pPr>
      <a:lvl3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3pPr>
      <a:lvl4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4pPr>
      <a:lvl5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5pPr>
      <a:lvl6pPr marL="457200" algn="ctr" defTabSz="2820988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6pPr>
      <a:lvl7pPr marL="914400" algn="ctr" defTabSz="2820988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7pPr>
      <a:lvl8pPr marL="1371600" algn="ctr" defTabSz="2820988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8pPr>
      <a:lvl9pPr marL="1828800" algn="ctr" defTabSz="2820988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</a:defRPr>
      </a:lvl9pPr>
    </p:titleStyle>
    <p:bodyStyle>
      <a:lvl1pPr marL="1058863" indent="-1058863" algn="l" defTabSz="2820988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92350" indent="-881063" algn="l" defTabSz="2820988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7425" indent="-706438" algn="l" defTabSz="2820988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7125" indent="-704850" algn="l" defTabSz="2820988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8413" indent="-704850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805613" indent="-704850" algn="l" defTabSz="2820988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262813" indent="-704850" algn="l" defTabSz="2820988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720013" indent="-704850" algn="l" defTabSz="2820988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8177213" indent="-704850" algn="l" defTabSz="2820988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4553" y="4240713"/>
            <a:ext cx="7539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3 simulations reviewed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Feasibility </a:t>
            </a:r>
            <a:r>
              <a:rPr lang="en-US" sz="3600" dirty="0" smtClean="0">
                <a:solidFill>
                  <a:srgbClr val="000000"/>
                </a:solidFill>
              </a:rPr>
              <a:t>(</a:t>
            </a:r>
            <a:r>
              <a:rPr lang="en-US" sz="3600" dirty="0" smtClean="0">
                <a:solidFill>
                  <a:srgbClr val="000000"/>
                </a:solidFill>
              </a:rPr>
              <a:t>178</a:t>
            </a:r>
            <a:r>
              <a:rPr lang="en-US" sz="3600" dirty="0" smtClean="0">
                <a:solidFill>
                  <a:srgbClr val="000000"/>
                </a:solidFill>
              </a:rPr>
              <a:t> data </a:t>
            </a:r>
            <a:r>
              <a:rPr lang="en-US" sz="3600" dirty="0" smtClean="0">
                <a:solidFill>
                  <a:srgbClr val="000000"/>
                </a:solidFill>
              </a:rPr>
              <a:t>fields)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000000"/>
                </a:solidFill>
              </a:rPr>
              <a:t>4</a:t>
            </a:r>
            <a:r>
              <a:rPr lang="en-US" sz="3600" dirty="0" smtClean="0">
                <a:solidFill>
                  <a:srgbClr val="000000"/>
                </a:solidFill>
              </a:rPr>
              <a:t>% </a:t>
            </a:r>
            <a:r>
              <a:rPr lang="en-US" sz="3600" dirty="0" smtClean="0">
                <a:solidFill>
                  <a:srgbClr val="000000"/>
                </a:solidFill>
              </a:rPr>
              <a:t>indeterminate </a:t>
            </a:r>
            <a:r>
              <a:rPr lang="en-US" sz="3600" dirty="0" smtClean="0">
                <a:solidFill>
                  <a:srgbClr val="000000"/>
                </a:solidFill>
              </a:rPr>
              <a:t>(</a:t>
            </a:r>
            <a:r>
              <a:rPr lang="en-US" sz="3600" dirty="0" smtClean="0">
                <a:solidFill>
                  <a:srgbClr val="000000"/>
                </a:solidFill>
              </a:rPr>
              <a:t>67 of 1,602 fields among 3 simulations and 3 reviewers)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Reliability </a:t>
            </a:r>
            <a:r>
              <a:rPr lang="en-US" sz="3600" dirty="0" smtClean="0">
                <a:solidFill>
                  <a:srgbClr val="000000"/>
                </a:solidFill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</a:rPr>
              <a:t>Table</a:t>
            </a:r>
            <a:r>
              <a:rPr lang="en-US" sz="3600" dirty="0" smtClean="0">
                <a:solidFill>
                  <a:srgbClr val="000000"/>
                </a:solidFill>
              </a:rPr>
              <a:t>) </a:t>
            </a:r>
            <a:r>
              <a:rPr lang="en-US" sz="3600" dirty="0" smtClean="0">
                <a:solidFill>
                  <a:srgbClr val="000000"/>
                </a:solidFill>
              </a:rPr>
              <a:t>measures high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000000"/>
                </a:solidFill>
              </a:rPr>
              <a:t>except primary</a:t>
            </a:r>
            <a:r>
              <a:rPr lang="en-US" sz="3600" baseline="30000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survey</a:t>
            </a:r>
          </a:p>
        </p:txBody>
      </p:sp>
      <p:sp>
        <p:nvSpPr>
          <p:cNvPr id="2053" name="Rectangle 214"/>
          <p:cNvSpPr>
            <a:spLocks noChangeArrowheads="1"/>
          </p:cNvSpPr>
          <p:nvPr/>
        </p:nvSpPr>
        <p:spPr bwMode="auto">
          <a:xfrm>
            <a:off x="541244" y="391925"/>
            <a:ext cx="31905575" cy="2912079"/>
          </a:xfrm>
          <a:prstGeom prst="rect">
            <a:avLst/>
          </a:prstGeom>
          <a:solidFill>
            <a:srgbClr val="000080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218"/>
          <p:cNvSpPr txBox="1">
            <a:spLocks noChangeArrowheads="1"/>
          </p:cNvSpPr>
          <p:nvPr/>
        </p:nvSpPr>
        <p:spPr bwMode="auto">
          <a:xfrm>
            <a:off x="758063" y="7667129"/>
            <a:ext cx="7410185" cy="39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7" tIns="45687" rIns="91377" bIns="45687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Studies </a:t>
            </a:r>
            <a:r>
              <a:rPr lang="en-US" sz="2800" b="1" dirty="0">
                <a:solidFill>
                  <a:srgbClr val="000000"/>
                </a:solidFill>
              </a:rPr>
              <a:t>of resuscitative care </a:t>
            </a:r>
            <a:r>
              <a:rPr lang="en-US" sz="2800" b="1" dirty="0" smtClean="0">
                <a:solidFill>
                  <a:srgbClr val="000000"/>
                </a:solidFill>
              </a:rPr>
              <a:t>in an </a:t>
            </a:r>
            <a:r>
              <a:rPr lang="en-US" sz="2800" b="1" dirty="0">
                <a:solidFill>
                  <a:srgbClr val="000000"/>
                </a:solidFill>
              </a:rPr>
              <a:t>emergency department (ED) </a:t>
            </a:r>
            <a:r>
              <a:rPr lang="en-US" sz="2800" b="1" dirty="0" smtClean="0">
                <a:solidFill>
                  <a:srgbClr val="000000"/>
                </a:solidFill>
              </a:rPr>
              <a:t>are limited by single center nature (limited </a:t>
            </a:r>
            <a:r>
              <a:rPr lang="en-US" sz="2800" b="1" dirty="0">
                <a:solidFill>
                  <a:srgbClr val="000000"/>
                </a:solidFill>
              </a:rPr>
              <a:t>power and generalizability) </a:t>
            </a:r>
            <a:r>
              <a:rPr lang="en-US" sz="2800" b="1" dirty="0" smtClean="0">
                <a:solidFill>
                  <a:srgbClr val="000000"/>
                </a:solidFill>
              </a:rPr>
              <a:t>and standard </a:t>
            </a:r>
            <a:r>
              <a:rPr lang="en-US" sz="2800" b="1" dirty="0">
                <a:solidFill>
                  <a:srgbClr val="000000"/>
                </a:solidFill>
              </a:rPr>
              <a:t>methods of data collection (chart review, self-report</a:t>
            </a:r>
            <a:r>
              <a:rPr lang="en-US" sz="2800" b="1" dirty="0" smtClean="0">
                <a:solidFill>
                  <a:srgbClr val="000000"/>
                </a:solidFill>
              </a:rPr>
              <a:t>). We </a:t>
            </a:r>
            <a:r>
              <a:rPr lang="en-US" sz="2800" b="1" dirty="0">
                <a:solidFill>
                  <a:srgbClr val="000000"/>
                </a:solidFill>
              </a:rPr>
              <a:t>developed </a:t>
            </a:r>
            <a:r>
              <a:rPr lang="en-US" sz="2800" b="1" dirty="0" smtClean="0">
                <a:solidFill>
                  <a:srgbClr val="000000"/>
                </a:solidFill>
              </a:rPr>
              <a:t>a multicenter, video-based collaborative (VIPER) to facilitate high quality clinical research and quality improvement initiatives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9138" y="6963866"/>
            <a:ext cx="7480300" cy="685800"/>
            <a:chOff x="719138" y="8698071"/>
            <a:chExt cx="7480300" cy="685800"/>
          </a:xfrm>
        </p:grpSpPr>
        <p:sp>
          <p:nvSpPr>
            <p:cNvPr id="2050" name="Rectangle 216"/>
            <p:cNvSpPr>
              <a:spLocks noChangeArrowheads="1"/>
            </p:cNvSpPr>
            <p:nvPr/>
          </p:nvSpPr>
          <p:spPr bwMode="auto">
            <a:xfrm>
              <a:off x="719138" y="8698071"/>
              <a:ext cx="7480300" cy="68580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Text Box 217"/>
            <p:cNvSpPr txBox="1">
              <a:spLocks noChangeArrowheads="1"/>
            </p:cNvSpPr>
            <p:nvPr/>
          </p:nvSpPr>
          <p:spPr bwMode="auto">
            <a:xfrm>
              <a:off x="2703513" y="8747284"/>
              <a:ext cx="3514725" cy="579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1377" tIns="45687" rIns="91377" bIns="45687">
              <a:spAutoFit/>
            </a:bodyPr>
            <a:lstStyle/>
            <a:p>
              <a:pPr algn="ctr" defTabSz="2820988">
                <a:spcBef>
                  <a:spcPct val="50000"/>
                </a:spcBef>
              </a:pPr>
              <a:r>
                <a:rPr lang="en-US" sz="3200" b="1" dirty="0"/>
                <a:t>Background</a:t>
              </a:r>
            </a:p>
          </p:txBody>
        </p:sp>
      </p:grpSp>
      <p:grpSp>
        <p:nvGrpSpPr>
          <p:cNvPr id="2059" name="Group 157"/>
          <p:cNvGrpSpPr>
            <a:grpSpLocks/>
          </p:cNvGrpSpPr>
          <p:nvPr/>
        </p:nvGrpSpPr>
        <p:grpSpPr bwMode="auto">
          <a:xfrm>
            <a:off x="719138" y="12387166"/>
            <a:ext cx="7480301" cy="711195"/>
            <a:chOff x="662667" y="6413521"/>
            <a:chExt cx="3595477" cy="711195"/>
          </a:xfrm>
          <a:solidFill>
            <a:srgbClr val="000080"/>
          </a:solidFill>
        </p:grpSpPr>
        <p:sp>
          <p:nvSpPr>
            <p:cNvPr id="2134" name="Rectangle 385"/>
            <p:cNvSpPr>
              <a:spLocks noChangeArrowheads="1"/>
            </p:cNvSpPr>
            <p:nvPr/>
          </p:nvSpPr>
          <p:spPr bwMode="auto">
            <a:xfrm>
              <a:off x="662667" y="6413521"/>
              <a:ext cx="3595477" cy="7111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Text Box 260"/>
            <p:cNvSpPr txBox="1">
              <a:spLocks noChangeArrowheads="1"/>
            </p:cNvSpPr>
            <p:nvPr/>
          </p:nvSpPr>
          <p:spPr bwMode="auto">
            <a:xfrm>
              <a:off x="722077" y="6450703"/>
              <a:ext cx="3521075" cy="57943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1377" tIns="45687" rIns="91377" bIns="45687">
              <a:spAutoFit/>
            </a:bodyPr>
            <a:lstStyle/>
            <a:p>
              <a:pPr algn="ctr" defTabSz="2820988">
                <a:spcBef>
                  <a:spcPct val="50000"/>
                </a:spcBef>
              </a:pPr>
              <a:r>
                <a:rPr lang="en-US" sz="3200" b="1" dirty="0" smtClean="0"/>
                <a:t>Objective</a:t>
              </a:r>
              <a:endParaRPr lang="en-US" sz="3200" b="1" dirty="0"/>
            </a:p>
          </p:txBody>
        </p:sp>
      </p:grpSp>
      <p:sp>
        <p:nvSpPr>
          <p:cNvPr id="2063" name="Text Box 396"/>
          <p:cNvSpPr txBox="1">
            <a:spLocks noChangeArrowheads="1"/>
          </p:cNvSpPr>
          <p:nvPr/>
        </p:nvSpPr>
        <p:spPr bwMode="auto">
          <a:xfrm>
            <a:off x="695169" y="13210179"/>
            <a:ext cx="7473079" cy="138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7" tIns="45687" rIns="91377" bIns="45687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To determine the feasibility </a:t>
            </a:r>
            <a:r>
              <a:rPr lang="en-US" sz="2800" b="1" dirty="0">
                <a:solidFill>
                  <a:srgbClr val="000000"/>
                </a:solidFill>
              </a:rPr>
              <a:t>and </a:t>
            </a:r>
            <a:r>
              <a:rPr lang="en-US" sz="2800" b="1" dirty="0" smtClean="0">
                <a:solidFill>
                  <a:srgbClr val="000000"/>
                </a:solidFill>
              </a:rPr>
              <a:t>reliability of the VIPER </a:t>
            </a:r>
            <a:r>
              <a:rPr lang="en-US" sz="2800" b="1" dirty="0">
                <a:solidFill>
                  <a:srgbClr val="000000"/>
                </a:solidFill>
              </a:rPr>
              <a:t>registry </a:t>
            </a:r>
            <a:r>
              <a:rPr lang="en-US" sz="2800" b="1" dirty="0" smtClean="0">
                <a:solidFill>
                  <a:srgbClr val="000000"/>
                </a:solidFill>
              </a:rPr>
              <a:t>using multi-rater video review of in situ simulations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065" name="Text Box 411"/>
          <p:cNvSpPr txBox="1">
            <a:spLocks noChangeArrowheads="1"/>
          </p:cNvSpPr>
          <p:nvPr/>
        </p:nvSpPr>
        <p:spPr bwMode="auto">
          <a:xfrm>
            <a:off x="0" y="518678"/>
            <a:ext cx="32918400" cy="15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square" lIns="91377" tIns="45687" rIns="91377" bIns="45687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T</a:t>
            </a:r>
            <a:r>
              <a:rPr lang="en-US" sz="4800" b="1" dirty="0" smtClean="0">
                <a:solidFill>
                  <a:srgbClr val="FFFF00"/>
                </a:solidFill>
              </a:rPr>
              <a:t>he Videography </a:t>
            </a:r>
            <a:r>
              <a:rPr lang="en-US" sz="4800" b="1" dirty="0">
                <a:solidFill>
                  <a:srgbClr val="FFFF00"/>
                </a:solidFill>
              </a:rPr>
              <a:t>In Pediatric Emergency </a:t>
            </a:r>
            <a:r>
              <a:rPr lang="en-US" sz="4800" b="1" dirty="0" smtClean="0">
                <a:solidFill>
                  <a:srgbClr val="FFFF00"/>
                </a:solidFill>
              </a:rPr>
              <a:t>Resuscitation (VIPER) Collaborative: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Simulation </a:t>
            </a:r>
            <a:r>
              <a:rPr lang="en-US" sz="4400" b="1" dirty="0">
                <a:solidFill>
                  <a:srgbClr val="FFFF00"/>
                </a:solidFill>
              </a:rPr>
              <a:t>to Assess Feasibility and </a:t>
            </a:r>
            <a:r>
              <a:rPr lang="en-US" sz="4400" b="1" dirty="0" smtClean="0">
                <a:solidFill>
                  <a:srgbClr val="FFFF00"/>
                </a:solidFill>
              </a:rPr>
              <a:t>Reliability of a Video-based Resuscitation Registry</a:t>
            </a:r>
          </a:p>
        </p:txBody>
      </p:sp>
      <p:sp>
        <p:nvSpPr>
          <p:cNvPr id="3484" name="Text Box 412"/>
          <p:cNvSpPr txBox="1">
            <a:spLocks noChangeArrowheads="1"/>
          </p:cNvSpPr>
          <p:nvPr/>
        </p:nvSpPr>
        <p:spPr bwMode="auto">
          <a:xfrm>
            <a:off x="622005" y="2090126"/>
            <a:ext cx="31905575" cy="11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91377" tIns="45687" rIns="91377" bIns="45687">
            <a:spAutoFit/>
          </a:bodyPr>
          <a:lstStyle/>
          <a:p>
            <a:pPr algn="ctr" defTabSz="2820988">
              <a:lnSpc>
                <a:spcPct val="95000"/>
              </a:lnSpc>
              <a:spcBef>
                <a:spcPct val="35000"/>
              </a:spcBef>
              <a:defRPr/>
            </a:pPr>
            <a:r>
              <a:rPr lang="en-US" sz="2800" b="1" dirty="0" smtClean="0">
                <a:latin typeface="Arial" pitchFamily="34" charset="0"/>
              </a:rPr>
              <a:t>Ben T. Kerrey</a:t>
            </a:r>
            <a:r>
              <a:rPr lang="en-US" sz="2800" b="1" baseline="30000" dirty="0" smtClean="0">
                <a:latin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</a:rPr>
              <a:t>, Karen J. O'Connell</a:t>
            </a:r>
            <a:r>
              <a:rPr lang="en-US" sz="2800" b="1" baseline="30000" dirty="0" smtClean="0">
                <a:latin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</a:rPr>
              <a:t>, Sage R. Myers</a:t>
            </a:r>
            <a:r>
              <a:rPr lang="en-US" sz="2800" b="1" baseline="30000" dirty="0" smtClean="0">
                <a:latin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</a:rPr>
              <a:t>, Allison L. Mak</a:t>
            </a:r>
            <a:r>
              <a:rPr lang="en-US" sz="2800" b="1" baseline="30000" dirty="0" smtClean="0">
                <a:latin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</a:rPr>
              <a:t>, Aaron J. Donoghue</a:t>
            </a:r>
            <a:r>
              <a:rPr lang="en-US" sz="2800" b="1" baseline="30000" dirty="0" smtClean="0">
                <a:latin typeface="Arial" pitchFamily="34" charset="0"/>
              </a:rPr>
              <a:t>3,4</a:t>
            </a:r>
          </a:p>
          <a:p>
            <a:pPr algn="ctr" defTabSz="2820988">
              <a:lnSpc>
                <a:spcPct val="95000"/>
              </a:lnSpc>
              <a:spcBef>
                <a:spcPct val="35000"/>
              </a:spcBef>
              <a:defRPr/>
            </a:pPr>
            <a:r>
              <a:rPr lang="en-US" sz="2000" b="1" dirty="0" smtClean="0">
                <a:latin typeface="Arial" pitchFamily="34" charset="0"/>
              </a:rPr>
              <a:t>1 Division </a:t>
            </a:r>
            <a:r>
              <a:rPr lang="en-US" sz="2000" b="1" dirty="0">
                <a:latin typeface="Arial" pitchFamily="34" charset="0"/>
              </a:rPr>
              <a:t>of Emergency Medicine and the Center for Simulation and Research, Cincinnati Children's Hospital Medical Center, Cincinnati, OH, </a:t>
            </a:r>
            <a:r>
              <a:rPr lang="en-US" sz="2000" b="1" dirty="0" smtClean="0">
                <a:latin typeface="Arial" pitchFamily="34" charset="0"/>
              </a:rPr>
              <a:t>2 Division </a:t>
            </a:r>
            <a:r>
              <a:rPr lang="en-US" sz="2000" b="1" dirty="0">
                <a:latin typeface="Arial" pitchFamily="34" charset="0"/>
              </a:rPr>
              <a:t>of Emergency Medicine, Children's National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                                                           Medical </a:t>
            </a:r>
            <a:r>
              <a:rPr lang="en-US" sz="2000" b="1" dirty="0">
                <a:latin typeface="Arial" pitchFamily="34" charset="0"/>
              </a:rPr>
              <a:t>Center, Washington, D.C., </a:t>
            </a:r>
            <a:r>
              <a:rPr lang="en-US" sz="2000" b="1" dirty="0" smtClean="0">
                <a:latin typeface="Arial" pitchFamily="34" charset="0"/>
              </a:rPr>
              <a:t>3 Division </a:t>
            </a:r>
            <a:r>
              <a:rPr lang="en-US" sz="2000" b="1" dirty="0">
                <a:latin typeface="Arial" pitchFamily="34" charset="0"/>
              </a:rPr>
              <a:t>of Emergency </a:t>
            </a:r>
            <a:r>
              <a:rPr lang="en-US" sz="2000" b="1" dirty="0" smtClean="0">
                <a:latin typeface="Arial" pitchFamily="34" charset="0"/>
              </a:rPr>
              <a:t> Medicine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and 4Critical Care Medicine, Children’s Hospital of Philadelphia, PA, USA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067" name="Picture 414" descr="MaryCHOPlogoonlywhite"/>
          <p:cNvSpPr>
            <a:spLocks noChangeAspect="1" noChangeArrowheads="1"/>
          </p:cNvSpPr>
          <p:nvPr/>
        </p:nvSpPr>
        <p:spPr bwMode="auto">
          <a:xfrm>
            <a:off x="1008063" y="495300"/>
            <a:ext cx="16176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Text Box 518"/>
          <p:cNvSpPr txBox="1">
            <a:spLocks noChangeArrowheads="1"/>
          </p:cNvSpPr>
          <p:nvPr/>
        </p:nvSpPr>
        <p:spPr bwMode="auto">
          <a:xfrm>
            <a:off x="8493951" y="4165205"/>
            <a:ext cx="7905750" cy="120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7" tIns="45687" rIns="91377" bIns="45687">
            <a:spAutoFit/>
          </a:bodyPr>
          <a:lstStyle/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Prospective, observational study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Simulated </a:t>
            </a:r>
            <a:r>
              <a:rPr lang="en-US" sz="2000" b="1" dirty="0">
                <a:solidFill>
                  <a:srgbClr val="000000"/>
                </a:solidFill>
              </a:rPr>
              <a:t>pediatric resuscitations in </a:t>
            </a:r>
            <a:r>
              <a:rPr lang="en-US" sz="2000" b="1" dirty="0" smtClean="0">
                <a:solidFill>
                  <a:srgbClr val="000000"/>
                </a:solidFill>
              </a:rPr>
              <a:t>a PED</a:t>
            </a:r>
            <a:endParaRPr lang="en-US" sz="2000" b="1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00"/>
                </a:solidFill>
              </a:rPr>
              <a:t>Existing resident education curriculum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Three VIPER PEDs: resuscitation equipped with digital cameras/microphones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VIPER registry drafted by expert consensus and refined via iterative process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00"/>
                </a:solidFill>
              </a:rPr>
              <a:t>Data fields: our studies/AHA guidelines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4 main domains for data field: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</a:rPr>
              <a:t>Monitors and vitals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</a:rPr>
              <a:t>Primary survey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</a:rPr>
              <a:t>Basic interventions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</a:rPr>
              <a:t>Tracheal intubation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3 investigators independently reviewed simulations of pediatric resuscitation</a:t>
            </a:r>
          </a:p>
          <a:p>
            <a:pPr marL="292100" indent="-292100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Analysis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00"/>
                </a:solidFill>
              </a:rPr>
              <a:t>Feasibility: indeterminate fields (%)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00"/>
                </a:solidFill>
              </a:rPr>
              <a:t>Reliability: weighted Cohen’s </a:t>
            </a:r>
            <a:r>
              <a:rPr lang="en-US" sz="2000" b="1" dirty="0">
                <a:solidFill>
                  <a:srgbClr val="000000"/>
                </a:solidFill>
              </a:rPr>
              <a:t>kappa </a:t>
            </a:r>
            <a:r>
              <a:rPr lang="en-US" sz="2000" b="1" dirty="0" smtClean="0">
                <a:solidFill>
                  <a:srgbClr val="000000"/>
                </a:solidFill>
              </a:rPr>
              <a:t>and intra-class correlation coefficients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69" name="Rectangle 8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0" name="Line 31"/>
          <p:cNvSpPr>
            <a:spLocks noChangeShapeType="1"/>
          </p:cNvSpPr>
          <p:nvPr/>
        </p:nvSpPr>
        <p:spPr bwMode="auto">
          <a:xfrm flipH="1">
            <a:off x="32426274" y="3440113"/>
            <a:ext cx="0" cy="12864306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3319"/>
          <p:cNvSpPr txBox="1">
            <a:spLocks noChangeArrowheads="1"/>
          </p:cNvSpPr>
          <p:nvPr/>
        </p:nvSpPr>
        <p:spPr bwMode="auto">
          <a:xfrm>
            <a:off x="31283275" y="25400"/>
            <a:ext cx="1560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08" rIns="91420" bIns="45708">
            <a:spAutoFit/>
          </a:bodyPr>
          <a:lstStyle/>
          <a:p>
            <a:pPr algn="r" defTabSz="2820988"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</a:rPr>
              <a:t>88</a:t>
            </a:r>
          </a:p>
        </p:txBody>
      </p:sp>
      <p:pic>
        <p:nvPicPr>
          <p:cNvPr id="2072" name="Picture 6" descr="CHOPLOGO"/>
          <p:cNvPicPr>
            <a:picLocks noChangeAspect="1" noChangeArrowheads="1"/>
          </p:cNvPicPr>
          <p:nvPr/>
        </p:nvPicPr>
        <p:blipFill>
          <a:blip r:embed="rId3" cstate="print"/>
          <a:srcRect l="12926" t="7417" r="4848" b="4533"/>
          <a:stretch>
            <a:fillRect/>
          </a:stretch>
        </p:blipFill>
        <p:spPr bwMode="auto">
          <a:xfrm>
            <a:off x="30585102" y="2019782"/>
            <a:ext cx="1753587" cy="12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" name="TextBox 60"/>
          <p:cNvSpPr txBox="1">
            <a:spLocks noChangeArrowheads="1"/>
          </p:cNvSpPr>
          <p:nvPr/>
        </p:nvSpPr>
        <p:spPr bwMode="auto">
          <a:xfrm>
            <a:off x="17640300" y="8145777"/>
            <a:ext cx="198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5</a:t>
            </a:r>
          </a:p>
        </p:txBody>
      </p:sp>
      <p:pic>
        <p:nvPicPr>
          <p:cNvPr id="51" name="Picture 5" descr="Penn logo 1"/>
          <p:cNvPicPr>
            <a:picLocks noChangeAspect="1" noChangeArrowheads="1"/>
          </p:cNvPicPr>
          <p:nvPr/>
        </p:nvPicPr>
        <p:blipFill>
          <a:blip r:embed="rId4" cstate="print">
            <a:lum bright="10000" contrast="42000"/>
          </a:blip>
          <a:srcRect/>
          <a:stretch>
            <a:fillRect/>
          </a:stretch>
        </p:blipFill>
        <p:spPr bwMode="auto">
          <a:xfrm>
            <a:off x="30585102" y="462552"/>
            <a:ext cx="1736859" cy="145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396"/>
          <p:cNvSpPr txBox="1">
            <a:spLocks noChangeArrowheads="1"/>
          </p:cNvSpPr>
          <p:nvPr/>
        </p:nvSpPr>
        <p:spPr bwMode="auto">
          <a:xfrm>
            <a:off x="24690385" y="4298573"/>
            <a:ext cx="7467558" cy="72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7" tIns="45687" rIns="91377" bIns="45687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</a:rPr>
              <a:t>Refine 1</a:t>
            </a:r>
            <a:r>
              <a:rPr lang="en-US" sz="3600" baseline="30000" dirty="0" smtClean="0">
                <a:solidFill>
                  <a:srgbClr val="000000"/>
                </a:solidFill>
              </a:rPr>
              <a:t>◦</a:t>
            </a:r>
            <a:r>
              <a:rPr lang="en-US" sz="3600" dirty="0" smtClean="0">
                <a:solidFill>
                  <a:srgbClr val="000000"/>
                </a:solidFill>
              </a:rPr>
              <a:t> survey fields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</a:rPr>
              <a:t>Add CPR </a:t>
            </a:r>
            <a:r>
              <a:rPr lang="en-US" sz="3600" dirty="0">
                <a:solidFill>
                  <a:srgbClr val="000000"/>
                </a:solidFill>
              </a:rPr>
              <a:t>and </a:t>
            </a:r>
            <a:r>
              <a:rPr lang="en-US" sz="3600" dirty="0" smtClean="0">
                <a:solidFill>
                  <a:srgbClr val="000000"/>
                </a:solidFill>
              </a:rPr>
              <a:t>teamwork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</a:rPr>
              <a:t>Validate for </a:t>
            </a:r>
            <a:r>
              <a:rPr lang="en-US" sz="3600" dirty="0">
                <a:solidFill>
                  <a:srgbClr val="000000"/>
                </a:solidFill>
              </a:rPr>
              <a:t>actual </a:t>
            </a:r>
            <a:r>
              <a:rPr lang="en-US" sz="3600" dirty="0" smtClean="0">
                <a:solidFill>
                  <a:srgbClr val="000000"/>
                </a:solidFill>
              </a:rPr>
              <a:t>pts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</a:rPr>
              <a:t>Add centers </a:t>
            </a:r>
          </a:p>
          <a:p>
            <a:pPr lvl="1"/>
            <a:endParaRPr lang="en-US" sz="3600" b="1" dirty="0" smtClean="0">
              <a:solidFill>
                <a:srgbClr val="000000"/>
              </a:solidFill>
            </a:endParaRPr>
          </a:p>
          <a:p>
            <a:endParaRPr lang="en-US" sz="3600" b="1" dirty="0" smtClean="0">
              <a:solidFill>
                <a:srgbClr val="000000"/>
              </a:solidFill>
            </a:endParaRPr>
          </a:p>
          <a:p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b="1" dirty="0" smtClean="0">
                <a:solidFill>
                  <a:srgbClr val="000000"/>
                </a:solidFill>
              </a:rPr>
              <a:t>GOAL: </a:t>
            </a:r>
            <a:r>
              <a:rPr lang="en-US" sz="3600" dirty="0" smtClean="0">
                <a:solidFill>
                  <a:srgbClr val="000000"/>
                </a:solidFill>
              </a:rPr>
              <a:t>create </a:t>
            </a:r>
            <a:r>
              <a:rPr lang="en-US" sz="3600" dirty="0">
                <a:solidFill>
                  <a:srgbClr val="000000"/>
                </a:solidFill>
              </a:rPr>
              <a:t>opportunities to conduct </a:t>
            </a:r>
            <a:r>
              <a:rPr lang="en-US" sz="3600" dirty="0" smtClean="0">
                <a:solidFill>
                  <a:srgbClr val="000000"/>
                </a:solidFill>
              </a:rPr>
              <a:t>robust </a:t>
            </a:r>
            <a:r>
              <a:rPr lang="en-US" sz="3600" dirty="0">
                <a:solidFill>
                  <a:srgbClr val="000000"/>
                </a:solidFill>
              </a:rPr>
              <a:t>research on rare pediatric resuscitation events and evaluate needed interventions to improve care and outcomes for </a:t>
            </a:r>
            <a:r>
              <a:rPr lang="en-US" sz="3600" dirty="0" smtClean="0">
                <a:solidFill>
                  <a:srgbClr val="000000"/>
                </a:solidFill>
              </a:rPr>
              <a:t>a vulnerable population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8222718" y="5084064"/>
            <a:ext cx="140017" cy="5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6447363" y="5899728"/>
            <a:ext cx="2071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0592" r="12071" b="18326"/>
          <a:stretch/>
        </p:blipFill>
        <p:spPr bwMode="auto">
          <a:xfrm>
            <a:off x="8726715" y="6156679"/>
            <a:ext cx="7608938" cy="45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5" y="532186"/>
            <a:ext cx="1989159" cy="8066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2" y="1456375"/>
            <a:ext cx="1954343" cy="176979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450103" y="3463861"/>
            <a:ext cx="7993446" cy="626607"/>
            <a:chOff x="713582" y="10060352"/>
            <a:chExt cx="15646320" cy="769309"/>
          </a:xfrm>
        </p:grpSpPr>
        <p:sp>
          <p:nvSpPr>
            <p:cNvPr id="40" name="Rectangle 397"/>
            <p:cNvSpPr>
              <a:spLocks noChangeArrowheads="1"/>
            </p:cNvSpPr>
            <p:nvPr/>
          </p:nvSpPr>
          <p:spPr bwMode="auto">
            <a:xfrm>
              <a:off x="713582" y="10060352"/>
              <a:ext cx="15646320" cy="769309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398"/>
            <p:cNvSpPr txBox="1">
              <a:spLocks noChangeArrowheads="1"/>
            </p:cNvSpPr>
            <p:nvPr/>
          </p:nvSpPr>
          <p:spPr bwMode="auto">
            <a:xfrm>
              <a:off x="713582" y="10133134"/>
              <a:ext cx="15568134" cy="632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91377" tIns="45687" rIns="91377" bIns="45687">
              <a:spAutoFit/>
            </a:bodyPr>
            <a:lstStyle/>
            <a:p>
              <a:pPr algn="ctr" defTabSz="2820988">
                <a:spcBef>
                  <a:spcPct val="50000"/>
                </a:spcBef>
              </a:pPr>
              <a:r>
                <a:rPr lang="en-US" sz="3200" b="1" dirty="0" smtClean="0"/>
                <a:t>Methods</a:t>
              </a:r>
              <a:endParaRPr lang="en-US" sz="32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5886"/>
              </p:ext>
            </p:extLst>
          </p:nvPr>
        </p:nvGraphicFramePr>
        <p:xfrm>
          <a:off x="16865166" y="8959900"/>
          <a:ext cx="7397850" cy="710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6066"/>
                <a:gridCol w="2111784"/>
              </a:tblGrid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ysClr val="windowText" lastClr="000000"/>
                          </a:solidFill>
                        </a:rPr>
                        <a:t>Table</a:t>
                      </a:r>
                      <a:endParaRPr lang="en-US" sz="3600" b="1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i="0" dirty="0" smtClean="0">
                        <a:solidFill>
                          <a:sysClr val="windowText" lastClr="000000"/>
                        </a:solidFill>
                        <a:latin typeface="Symbol" panose="05050102010706020507" pitchFamily="18" charset="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ysClr val="windowText" lastClr="000000"/>
                          </a:solidFill>
                        </a:rPr>
                        <a:t>Dichotomous Fields</a:t>
                      </a:r>
                      <a:endParaRPr lang="en-US" sz="3600" b="1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sz="3600" b="1" i="0" dirty="0" smtClean="0">
                        <a:solidFill>
                          <a:sysClr val="windowText" lastClr="000000"/>
                        </a:solidFill>
                        <a:latin typeface="Symbol" panose="05050102010706020507" pitchFamily="18" charset="2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All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0.83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Monitor</a:t>
                      </a:r>
                      <a:r>
                        <a:rPr lang="en-US" sz="3600" baseline="0" dirty="0" smtClean="0">
                          <a:solidFill>
                            <a:sysClr val="windowText" lastClr="000000"/>
                          </a:solidFill>
                        </a:rPr>
                        <a:t>s and vital signs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0.93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Primary Survey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0.48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Basic Interventions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0.84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Tracheal Intubation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0.96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ysClr val="windowText" lastClr="000000"/>
                          </a:solidFill>
                        </a:rPr>
                        <a:t>Continuous</a:t>
                      </a:r>
                      <a:r>
                        <a:rPr lang="en-US" sz="3600" b="1" baseline="0" dirty="0" smtClean="0">
                          <a:solidFill>
                            <a:sysClr val="windowText" lastClr="000000"/>
                          </a:solidFill>
                        </a:rPr>
                        <a:t> fields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ysClr val="windowText" lastClr="000000"/>
                          </a:solidFill>
                        </a:rPr>
                        <a:t>ICC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All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0.99</a:t>
                      </a:r>
                      <a:r>
                        <a:rPr lang="en-US" sz="3600" baseline="30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02">
                <a:tc>
                  <a:txBody>
                    <a:bodyPr/>
                    <a:lstStyle/>
                    <a:p>
                      <a:pPr algn="l"/>
                      <a:r>
                        <a:rPr lang="en-US" sz="2000" baseline="30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95% CI = (0.98, 1.0); </a:t>
                      </a: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ICC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= intra-class coefficient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7" name="Rectangle 216"/>
          <p:cNvSpPr>
            <a:spLocks noChangeArrowheads="1"/>
          </p:cNvSpPr>
          <p:nvPr/>
        </p:nvSpPr>
        <p:spPr bwMode="auto">
          <a:xfrm>
            <a:off x="16590319" y="3476049"/>
            <a:ext cx="7779406" cy="63261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398"/>
          <p:cNvSpPr txBox="1">
            <a:spLocks noChangeArrowheads="1"/>
          </p:cNvSpPr>
          <p:nvPr/>
        </p:nvSpPr>
        <p:spPr bwMode="auto">
          <a:xfrm>
            <a:off x="16605076" y="3505759"/>
            <a:ext cx="7728845" cy="584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1377" tIns="45687" rIns="91377" bIns="45687">
            <a:spAutoFit/>
          </a:bodyPr>
          <a:lstStyle/>
          <a:p>
            <a:pPr algn="ctr" defTabSz="2820988">
              <a:spcBef>
                <a:spcPct val="50000"/>
              </a:spcBef>
            </a:pPr>
            <a:r>
              <a:rPr lang="en-US" sz="3200" b="1" dirty="0" smtClean="0"/>
              <a:t>Results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534461" y="3489497"/>
            <a:ext cx="7894449" cy="632619"/>
            <a:chOff x="24534461" y="3524660"/>
            <a:chExt cx="7894449" cy="632619"/>
          </a:xfrm>
        </p:grpSpPr>
        <p:sp>
          <p:nvSpPr>
            <p:cNvPr id="46" name="Rectangle 216"/>
            <p:cNvSpPr>
              <a:spLocks noChangeArrowheads="1"/>
            </p:cNvSpPr>
            <p:nvPr/>
          </p:nvSpPr>
          <p:spPr bwMode="auto">
            <a:xfrm>
              <a:off x="24534461" y="3524660"/>
              <a:ext cx="7779406" cy="632619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398"/>
            <p:cNvSpPr txBox="1">
              <a:spLocks noChangeArrowheads="1"/>
            </p:cNvSpPr>
            <p:nvPr/>
          </p:nvSpPr>
          <p:spPr bwMode="auto">
            <a:xfrm>
              <a:off x="24700065" y="3571813"/>
              <a:ext cx="7728845" cy="5847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91377" tIns="45687" rIns="91377" bIns="45687">
              <a:spAutoFit/>
            </a:bodyPr>
            <a:lstStyle/>
            <a:p>
              <a:pPr algn="ctr" defTabSz="2820988">
                <a:spcBef>
                  <a:spcPct val="50000"/>
                </a:spcBef>
              </a:pPr>
              <a:r>
                <a:rPr lang="en-US" sz="3200" b="1" dirty="0" smtClean="0"/>
                <a:t>Next Steps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441083" y="13064423"/>
            <a:ext cx="7894783" cy="2186679"/>
            <a:chOff x="24472614" y="14038245"/>
            <a:chExt cx="7894783" cy="2186679"/>
          </a:xfrm>
        </p:grpSpPr>
        <p:sp>
          <p:nvSpPr>
            <p:cNvPr id="64" name="Rectangle 216"/>
            <p:cNvSpPr>
              <a:spLocks noChangeArrowheads="1"/>
            </p:cNvSpPr>
            <p:nvPr/>
          </p:nvSpPr>
          <p:spPr bwMode="auto">
            <a:xfrm>
              <a:off x="24472614" y="14038245"/>
              <a:ext cx="7780821" cy="68580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398"/>
            <p:cNvSpPr txBox="1">
              <a:spLocks noChangeArrowheads="1"/>
            </p:cNvSpPr>
            <p:nvPr/>
          </p:nvSpPr>
          <p:spPr bwMode="auto">
            <a:xfrm>
              <a:off x="24638552" y="14178164"/>
              <a:ext cx="7728845" cy="5847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91377" tIns="45687" rIns="91377" bIns="45687">
              <a:spAutoFit/>
            </a:bodyPr>
            <a:lstStyle/>
            <a:p>
              <a:pPr algn="ctr" defTabSz="2820988">
                <a:spcBef>
                  <a:spcPct val="50000"/>
                </a:spcBef>
              </a:pPr>
              <a:r>
                <a:rPr lang="en-US" sz="3200" b="1" dirty="0" smtClean="0"/>
                <a:t>Acknowledgements</a:t>
              </a:r>
              <a:endParaRPr lang="en-US" sz="3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735835" y="14932262"/>
              <a:ext cx="732769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000000"/>
                  </a:solidFill>
                </a:rPr>
                <a:t>The authors thank the </a:t>
              </a:r>
              <a:r>
                <a:rPr lang="en-US" sz="2600" b="1" dirty="0" err="1" smtClean="0">
                  <a:solidFill>
                    <a:srgbClr val="000000"/>
                  </a:solidFill>
                </a:rPr>
                <a:t>Zoll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 Foundation and their respective Divisions of PEM for their support of this research</a:t>
              </a:r>
            </a:p>
          </p:txBody>
        </p:sp>
      </p:grpSp>
      <p:sp>
        <p:nvSpPr>
          <p:cNvPr id="52" name="Text Box 218"/>
          <p:cNvSpPr txBox="1">
            <a:spLocks noChangeArrowheads="1"/>
          </p:cNvSpPr>
          <p:nvPr/>
        </p:nvSpPr>
        <p:spPr bwMode="auto">
          <a:xfrm>
            <a:off x="758063" y="3530609"/>
            <a:ext cx="7526072" cy="28622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377" tIns="45687" rIns="91377" bIns="45687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TAKE HOME: A video-based </a:t>
            </a:r>
            <a:r>
              <a:rPr lang="en-US" sz="3600" b="1" dirty="0">
                <a:solidFill>
                  <a:srgbClr val="000000"/>
                </a:solidFill>
              </a:rPr>
              <a:t>data </a:t>
            </a:r>
            <a:r>
              <a:rPr lang="en-US" sz="3600" b="1" dirty="0" smtClean="0">
                <a:solidFill>
                  <a:srgbClr val="000000"/>
                </a:solidFill>
              </a:rPr>
              <a:t>registry developed through </a:t>
            </a:r>
            <a:r>
              <a:rPr lang="en-US" sz="3600" b="1" i="1" dirty="0">
                <a:solidFill>
                  <a:srgbClr val="000000"/>
                </a:solidFill>
              </a:rPr>
              <a:t>simulated</a:t>
            </a:r>
            <a:r>
              <a:rPr lang="en-US" sz="3600" b="1" dirty="0">
                <a:solidFill>
                  <a:srgbClr val="000000"/>
                </a:solidFill>
              </a:rPr>
              <a:t> resuscitations in a pediatric ED is generally feasible and reliable.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20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20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416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Symbol</vt:lpstr>
      <vt:lpstr>Default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 poster format</dc:title>
  <dc:subject>3x6' poster  610-626-2364</dc:subject>
  <dc:creator>slidemaker@aol.com</dc:creator>
  <cp:lastModifiedBy>Kerrey, Benjamin</cp:lastModifiedBy>
  <cp:revision>587</cp:revision>
  <dcterms:created xsi:type="dcterms:W3CDTF">2006-01-30T21:11:15Z</dcterms:created>
  <dcterms:modified xsi:type="dcterms:W3CDTF">2016-04-25T15:56:32Z</dcterms:modified>
</cp:coreProperties>
</file>