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918400" cy="16459200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dkarni" initials="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99"/>
    <a:srgbClr val="E8EAF6"/>
    <a:srgbClr val="FFFF80"/>
    <a:srgbClr val="000080"/>
    <a:srgbClr val="A50021"/>
    <a:srgbClr val="BFBFBF"/>
    <a:srgbClr val="1F7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8944" autoAdjust="0"/>
  </p:normalViewPr>
  <p:slideViewPr>
    <p:cSldViewPr snapToGrid="0">
      <p:cViewPr>
        <p:scale>
          <a:sx n="30" d="100"/>
          <a:sy n="30" d="100"/>
        </p:scale>
        <p:origin x="732" y="162"/>
      </p:cViewPr>
      <p:guideLst>
        <p:guide orient="horz" pos="5184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39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2" tIns="46060" rIns="92122" bIns="46060" numCol="1" anchor="t" anchorCtr="0" compatLnSpc="1">
            <a:prstTxWarp prst="textNoShape">
              <a:avLst/>
            </a:prstTxWarp>
          </a:bodyPr>
          <a:lstStyle>
            <a:lvl1pPr defTabSz="9207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3987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2" tIns="46060" rIns="92122" bIns="46060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6688"/>
            <a:ext cx="396398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2" tIns="46060" rIns="92122" bIns="46060" numCol="1" anchor="b" anchorCtr="0" compatLnSpc="1">
            <a:prstTxWarp prst="textNoShape">
              <a:avLst/>
            </a:prstTxWarp>
          </a:bodyPr>
          <a:lstStyle>
            <a:lvl1pPr defTabSz="9207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6688"/>
            <a:ext cx="3963987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2" tIns="46060" rIns="92122" bIns="46060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92E738F-8425-42CF-974C-B5D0ECF38C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60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4C9CFC4-2228-4BDA-9758-11136D4BDA3F}" type="datetimeFigureOut">
              <a:rPr lang="en-US"/>
              <a:pPr>
                <a:defRPr/>
              </a:pPr>
              <a:t>4/26/2016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0250" y="514350"/>
            <a:ext cx="51435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234535C-4F1C-4A3F-B0DF-42690C66CF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105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34BDC5-0CBE-441B-A21D-B1014F635CD5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7957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113338"/>
            <a:ext cx="27981275" cy="35274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9326563"/>
            <a:ext cx="23044150" cy="42068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8813"/>
            <a:ext cx="29625925" cy="2743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3840163"/>
            <a:ext cx="29625925" cy="108632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5" y="658813"/>
            <a:ext cx="7405688" cy="140446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658813"/>
            <a:ext cx="22067837" cy="140446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8813"/>
            <a:ext cx="29625925" cy="2743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238" y="3840163"/>
            <a:ext cx="29625925" cy="108632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0575925"/>
            <a:ext cx="27981275" cy="32702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6975475"/>
            <a:ext cx="27981275" cy="36004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8813"/>
            <a:ext cx="29625925" cy="2743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238" y="3840163"/>
            <a:ext cx="14736762" cy="1086326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3840163"/>
            <a:ext cx="14736763" cy="1086326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8813"/>
            <a:ext cx="29625925" cy="2743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3684588"/>
            <a:ext cx="14544675" cy="15351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5219700"/>
            <a:ext cx="14544675" cy="94837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3684588"/>
            <a:ext cx="14549438" cy="15351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5219700"/>
            <a:ext cx="14549438" cy="94837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8813"/>
            <a:ext cx="29625925" cy="2743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5638"/>
            <a:ext cx="10829925" cy="27892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655638"/>
            <a:ext cx="18402300" cy="140477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3444875"/>
            <a:ext cx="10829925" cy="11258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1522075"/>
            <a:ext cx="19751675" cy="13589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470025"/>
            <a:ext cx="19751675" cy="98758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2880975"/>
            <a:ext cx="19751675" cy="1931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468313" y="3448050"/>
            <a:ext cx="31929387" cy="12036425"/>
          </a:xfrm>
          <a:prstGeom prst="rect">
            <a:avLst/>
          </a:prstGeom>
          <a:gradFill rotWithShape="1">
            <a:gsLst>
              <a:gs pos="0">
                <a:srgbClr val="C5E2FF"/>
              </a:gs>
              <a:gs pos="100000">
                <a:srgbClr val="EBF5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20988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820988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pitchFamily="34" charset="0"/>
        </a:defRPr>
      </a:lvl2pPr>
      <a:lvl3pPr algn="ctr" defTabSz="2820988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pitchFamily="34" charset="0"/>
        </a:defRPr>
      </a:lvl3pPr>
      <a:lvl4pPr algn="ctr" defTabSz="2820988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pitchFamily="34" charset="0"/>
        </a:defRPr>
      </a:lvl4pPr>
      <a:lvl5pPr algn="ctr" defTabSz="2820988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pitchFamily="34" charset="0"/>
        </a:defRPr>
      </a:lvl5pPr>
      <a:lvl6pPr marL="457200" algn="ctr" defTabSz="2820988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pitchFamily="34" charset="0"/>
        </a:defRPr>
      </a:lvl6pPr>
      <a:lvl7pPr marL="914400" algn="ctr" defTabSz="2820988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pitchFamily="34" charset="0"/>
        </a:defRPr>
      </a:lvl7pPr>
      <a:lvl8pPr marL="1371600" algn="ctr" defTabSz="2820988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pitchFamily="34" charset="0"/>
        </a:defRPr>
      </a:lvl8pPr>
      <a:lvl9pPr marL="1828800" algn="ctr" defTabSz="2820988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pitchFamily="34" charset="0"/>
        </a:defRPr>
      </a:lvl9pPr>
    </p:titleStyle>
    <p:bodyStyle>
      <a:lvl1pPr marL="1058863" indent="-1058863" algn="l" defTabSz="2820988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  <a:ea typeface="+mn-ea"/>
          <a:cs typeface="+mn-cs"/>
        </a:defRPr>
      </a:lvl1pPr>
      <a:lvl2pPr marL="2292350" indent="-881063" algn="l" defTabSz="2820988" rtl="0" eaLnBrk="0" fontAlgn="base" hangingPunct="0">
        <a:spcBef>
          <a:spcPct val="20000"/>
        </a:spcBef>
        <a:spcAft>
          <a:spcPct val="0"/>
        </a:spcAft>
        <a:buChar char="–"/>
        <a:defRPr sz="8600">
          <a:solidFill>
            <a:schemeClr val="tx1"/>
          </a:solidFill>
          <a:latin typeface="+mn-lt"/>
        </a:defRPr>
      </a:lvl2pPr>
      <a:lvl3pPr marL="3527425" indent="-706438" algn="l" defTabSz="2820988" rtl="0" eaLnBrk="0" fontAlgn="base" hangingPunct="0">
        <a:spcBef>
          <a:spcPct val="20000"/>
        </a:spcBef>
        <a:spcAft>
          <a:spcPct val="0"/>
        </a:spcAft>
        <a:buChar char="•"/>
        <a:defRPr sz="7400">
          <a:solidFill>
            <a:schemeClr val="tx1"/>
          </a:solidFill>
          <a:latin typeface="+mn-lt"/>
        </a:defRPr>
      </a:lvl3pPr>
      <a:lvl4pPr marL="4937125" indent="-704850" algn="l" defTabSz="2820988" rtl="0" eaLnBrk="0" fontAlgn="base" hangingPunct="0">
        <a:spcBef>
          <a:spcPct val="20000"/>
        </a:spcBef>
        <a:spcAft>
          <a:spcPct val="0"/>
        </a:spcAft>
        <a:buChar char="–"/>
        <a:defRPr sz="6200">
          <a:solidFill>
            <a:schemeClr val="tx1"/>
          </a:solidFill>
          <a:latin typeface="+mn-lt"/>
        </a:defRPr>
      </a:lvl4pPr>
      <a:lvl5pPr marL="6348413" indent="-704850" algn="l" defTabSz="2820988" rtl="0" eaLnBrk="0" fontAlgn="base" hangingPunct="0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5pPr>
      <a:lvl6pPr marL="6805613" indent="-704850" algn="l" defTabSz="2820988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6pPr>
      <a:lvl7pPr marL="7262813" indent="-704850" algn="l" defTabSz="2820988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7pPr>
      <a:lvl8pPr marL="7720013" indent="-704850" algn="l" defTabSz="2820988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8pPr>
      <a:lvl9pPr marL="8177213" indent="-704850" algn="l" defTabSz="2820988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6"/>
          <p:cNvSpPr>
            <a:spLocks noChangeArrowheads="1"/>
          </p:cNvSpPr>
          <p:nvPr/>
        </p:nvSpPr>
        <p:spPr bwMode="auto">
          <a:xfrm>
            <a:off x="427325" y="3498240"/>
            <a:ext cx="7480300" cy="6858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83"/>
          <p:cNvSpPr>
            <a:spLocks noChangeArrowheads="1"/>
          </p:cNvSpPr>
          <p:nvPr/>
        </p:nvSpPr>
        <p:spPr bwMode="auto">
          <a:xfrm>
            <a:off x="16526480" y="3495612"/>
            <a:ext cx="15896623" cy="6858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384"/>
          <p:cNvSpPr>
            <a:spLocks noChangeArrowheads="1"/>
          </p:cNvSpPr>
          <p:nvPr/>
        </p:nvSpPr>
        <p:spPr bwMode="auto">
          <a:xfrm>
            <a:off x="24935028" y="9524122"/>
            <a:ext cx="7616423" cy="6962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214"/>
          <p:cNvSpPr>
            <a:spLocks noChangeArrowheads="1"/>
          </p:cNvSpPr>
          <p:nvPr/>
        </p:nvSpPr>
        <p:spPr bwMode="auto">
          <a:xfrm>
            <a:off x="541244" y="391925"/>
            <a:ext cx="31905575" cy="2912079"/>
          </a:xfrm>
          <a:prstGeom prst="rect">
            <a:avLst/>
          </a:prstGeom>
          <a:solidFill>
            <a:srgbClr val="000080"/>
          </a:solidFill>
          <a:ln w="38100" cmpd="dbl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218"/>
          <p:cNvSpPr txBox="1">
            <a:spLocks noChangeArrowheads="1"/>
          </p:cNvSpPr>
          <p:nvPr/>
        </p:nvSpPr>
        <p:spPr bwMode="auto">
          <a:xfrm>
            <a:off x="555700" y="4203199"/>
            <a:ext cx="7595036" cy="8279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77" tIns="45687" rIns="91377" bIns="45687">
            <a:spAutoFit/>
          </a:bodyPr>
          <a:lstStyle/>
          <a:p>
            <a:pPr marL="238125" indent="-238125">
              <a:spcAft>
                <a:spcPts val="600"/>
              </a:spcAft>
              <a:buFont typeface="Arial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Medical resuscitation teams are ad hoc, inter-disciplinary and deploy for potentially critically ill patients </a:t>
            </a:r>
          </a:p>
          <a:p>
            <a:pPr marL="238125" indent="-238125">
              <a:spcAft>
                <a:spcPts val="600"/>
              </a:spcAft>
              <a:buFont typeface="Arial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Effective team performance relies on both technical and nontechnical skills</a:t>
            </a:r>
          </a:p>
          <a:p>
            <a:pPr marL="238125" indent="-238125">
              <a:spcAft>
                <a:spcPts val="600"/>
              </a:spcAft>
              <a:buFont typeface="Arial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Nontechnical skills focus on key principles of crisis resource management (CRM): </a:t>
            </a:r>
          </a:p>
          <a:p>
            <a:pPr marL="695325" lvl="1" indent="-238125">
              <a:spcAft>
                <a:spcPts val="600"/>
              </a:spcAft>
              <a:buFont typeface="Arial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Leadership</a:t>
            </a:r>
          </a:p>
          <a:p>
            <a:pPr marL="695325" lvl="1" indent="-238125">
              <a:spcAft>
                <a:spcPts val="600"/>
              </a:spcAft>
              <a:buFont typeface="Arial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Followership</a:t>
            </a:r>
          </a:p>
          <a:p>
            <a:pPr marL="695325" lvl="1" indent="-238125">
              <a:spcAft>
                <a:spcPts val="600"/>
              </a:spcAft>
              <a:buFont typeface="Arial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Communication</a:t>
            </a:r>
          </a:p>
          <a:p>
            <a:pPr marL="695325" lvl="1" indent="-238125">
              <a:spcAft>
                <a:spcPts val="600"/>
              </a:spcAft>
              <a:buFont typeface="Arial" charset="0"/>
              <a:buChar char="•"/>
            </a:pPr>
            <a:r>
              <a:rPr lang="en-US" sz="2400" b="1" dirty="0">
                <a:solidFill>
                  <a:srgbClr val="000000"/>
                </a:solidFill>
              </a:rPr>
              <a:t>H</a:t>
            </a:r>
            <a:r>
              <a:rPr lang="en-US" sz="2400" b="1" dirty="0" smtClean="0">
                <a:solidFill>
                  <a:srgbClr val="000000"/>
                </a:solidFill>
              </a:rPr>
              <a:t>uman and material resource utilization</a:t>
            </a:r>
          </a:p>
          <a:p>
            <a:pPr marL="695325" lvl="1" indent="-238125">
              <a:spcAft>
                <a:spcPts val="600"/>
              </a:spcAft>
              <a:buFont typeface="Arial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Situational awareness</a:t>
            </a:r>
          </a:p>
          <a:p>
            <a:pPr marL="238125" indent="-238125">
              <a:spcAft>
                <a:spcPts val="600"/>
              </a:spcAft>
              <a:buFont typeface="Arial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Multiple published instruments exist for quantifying CRM performance in clinical environments</a:t>
            </a:r>
          </a:p>
          <a:p>
            <a:pPr marL="238125" indent="-238125">
              <a:spcAft>
                <a:spcPts val="600"/>
              </a:spcAft>
              <a:buFont typeface="Arial" charset="0"/>
              <a:buChar char="•"/>
            </a:pPr>
            <a:r>
              <a:rPr lang="en-US" sz="2400" b="1" i="1" dirty="0" smtClean="0">
                <a:solidFill>
                  <a:srgbClr val="000000"/>
                </a:solidFill>
              </a:rPr>
              <a:t>Our research collaborative plans to study CRM performance measured by video review of actual pediatric resuscitations</a:t>
            </a:r>
          </a:p>
          <a:p>
            <a:pPr marL="238125" indent="-238125">
              <a:spcAft>
                <a:spcPts val="600"/>
              </a:spcAft>
              <a:buFont typeface="Arial" charset="0"/>
              <a:buChar char="•"/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 marL="695325" lvl="1" indent="-238125">
              <a:spcAft>
                <a:spcPts val="600"/>
              </a:spcAft>
              <a:buFont typeface="Arial" charset="0"/>
              <a:buChar char="•"/>
            </a:pPr>
            <a:endParaRPr lang="en-US" sz="2600" b="1" dirty="0" smtClean="0">
              <a:solidFill>
                <a:srgbClr val="000000"/>
              </a:solidFill>
            </a:endParaRPr>
          </a:p>
        </p:txBody>
      </p:sp>
      <p:sp>
        <p:nvSpPr>
          <p:cNvPr id="2058" name="Text Box 217"/>
          <p:cNvSpPr txBox="1">
            <a:spLocks noChangeArrowheads="1"/>
          </p:cNvSpPr>
          <p:nvPr/>
        </p:nvSpPr>
        <p:spPr bwMode="auto">
          <a:xfrm>
            <a:off x="462894" y="3505632"/>
            <a:ext cx="7480300" cy="5847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lIns="91377" tIns="45687" rIns="91377" bIns="45687">
            <a:spAutoFit/>
          </a:bodyPr>
          <a:lstStyle/>
          <a:p>
            <a:pPr algn="ctr" defTabSz="2820988">
              <a:spcBef>
                <a:spcPct val="50000"/>
              </a:spcBef>
            </a:pPr>
            <a:r>
              <a:rPr lang="en-US" sz="3200" b="1" dirty="0"/>
              <a:t>Background</a:t>
            </a:r>
          </a:p>
        </p:txBody>
      </p:sp>
      <p:grpSp>
        <p:nvGrpSpPr>
          <p:cNvPr id="2059" name="Group 157"/>
          <p:cNvGrpSpPr>
            <a:grpSpLocks/>
          </p:cNvGrpSpPr>
          <p:nvPr/>
        </p:nvGrpSpPr>
        <p:grpSpPr bwMode="auto">
          <a:xfrm>
            <a:off x="396214" y="11737292"/>
            <a:ext cx="7504269" cy="685800"/>
            <a:chOff x="662667" y="6067806"/>
            <a:chExt cx="6335511" cy="685800"/>
          </a:xfrm>
        </p:grpSpPr>
        <p:sp>
          <p:nvSpPr>
            <p:cNvPr id="2134" name="Rectangle 385"/>
            <p:cNvSpPr>
              <a:spLocks noChangeArrowheads="1"/>
            </p:cNvSpPr>
            <p:nvPr/>
          </p:nvSpPr>
          <p:spPr bwMode="auto">
            <a:xfrm>
              <a:off x="662667" y="6067806"/>
              <a:ext cx="6335511" cy="685800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5" name="Text Box 260"/>
            <p:cNvSpPr txBox="1">
              <a:spLocks noChangeArrowheads="1"/>
            </p:cNvSpPr>
            <p:nvPr/>
          </p:nvSpPr>
          <p:spPr bwMode="auto">
            <a:xfrm>
              <a:off x="2086033" y="6103345"/>
              <a:ext cx="3521075" cy="5794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lIns="91377" tIns="45687" rIns="91377" bIns="45687">
              <a:spAutoFit/>
            </a:bodyPr>
            <a:lstStyle/>
            <a:p>
              <a:pPr algn="ctr" defTabSz="2820988">
                <a:spcBef>
                  <a:spcPct val="50000"/>
                </a:spcBef>
              </a:pPr>
              <a:r>
                <a:rPr lang="en-US" sz="3200" b="1" dirty="0" smtClean="0"/>
                <a:t>Objectives</a:t>
              </a:r>
              <a:endParaRPr lang="en-US" sz="3200" b="1" dirty="0"/>
            </a:p>
          </p:txBody>
        </p:sp>
      </p:grpSp>
      <p:sp>
        <p:nvSpPr>
          <p:cNvPr id="2060" name="Text Box 269"/>
          <p:cNvSpPr txBox="1">
            <a:spLocks noChangeArrowheads="1"/>
          </p:cNvSpPr>
          <p:nvPr/>
        </p:nvSpPr>
        <p:spPr bwMode="auto">
          <a:xfrm>
            <a:off x="16985416" y="3491673"/>
            <a:ext cx="14297859" cy="5847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lIns="91377" tIns="45687" rIns="91377" bIns="45687">
            <a:spAutoFit/>
          </a:bodyPr>
          <a:lstStyle/>
          <a:p>
            <a:pPr algn="ctr" defTabSz="2820988">
              <a:spcBef>
                <a:spcPct val="50000"/>
              </a:spcBef>
            </a:pPr>
            <a:r>
              <a:rPr lang="en-US" sz="3200" b="1" dirty="0" smtClean="0"/>
              <a:t>Results</a:t>
            </a:r>
            <a:endParaRPr lang="en-US" sz="3200" b="1" dirty="0"/>
          </a:p>
        </p:txBody>
      </p:sp>
      <p:sp>
        <p:nvSpPr>
          <p:cNvPr id="2061" name="Text Box 272"/>
          <p:cNvSpPr txBox="1">
            <a:spLocks noChangeArrowheads="1"/>
          </p:cNvSpPr>
          <p:nvPr/>
        </p:nvSpPr>
        <p:spPr bwMode="auto">
          <a:xfrm>
            <a:off x="24819007" y="9475988"/>
            <a:ext cx="757999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lIns="91377" tIns="45687" rIns="91377" bIns="45687">
            <a:spAutoFit/>
          </a:bodyPr>
          <a:lstStyle/>
          <a:p>
            <a:pPr algn="ctr" defTabSz="2820988">
              <a:spcBef>
                <a:spcPct val="50000"/>
              </a:spcBef>
            </a:pPr>
            <a:r>
              <a:rPr lang="en-US" sz="3200" b="1" dirty="0" smtClean="0"/>
              <a:t>Next Steps</a:t>
            </a:r>
            <a:endParaRPr lang="en-US" sz="3200" b="1" dirty="0"/>
          </a:p>
        </p:txBody>
      </p:sp>
      <p:sp>
        <p:nvSpPr>
          <p:cNvPr id="2063" name="Text Box 396"/>
          <p:cNvSpPr txBox="1">
            <a:spLocks noChangeArrowheads="1"/>
          </p:cNvSpPr>
          <p:nvPr/>
        </p:nvSpPr>
        <p:spPr bwMode="auto">
          <a:xfrm>
            <a:off x="427325" y="12598596"/>
            <a:ext cx="7515869" cy="369325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 lIns="91377" tIns="45687" rIns="91377" bIns="45687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0000"/>
                </a:solidFill>
              </a:rPr>
              <a:t>T</a:t>
            </a:r>
            <a:r>
              <a:rPr lang="en-US" sz="2600" b="1" dirty="0" smtClean="0">
                <a:solidFill>
                  <a:srgbClr val="000000"/>
                </a:solidFill>
              </a:rPr>
              <a:t>o evaluate the psychometrics of four published CRM assessment tools during simulated pediatric resuscitations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rgbClr val="000000"/>
                </a:solidFill>
              </a:rPr>
              <a:t>To survey expert clinicians as to which tool is most preferred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i="1" dirty="0" smtClean="0">
                <a:solidFill>
                  <a:srgbClr val="000000"/>
                </a:solidFill>
              </a:rPr>
              <a:t>To select one tool to be used prospectively during video review of actual pediatric resuscitations in a three-center research collaborative (VIPER)</a:t>
            </a:r>
            <a:endParaRPr lang="en-US" sz="2600" b="1" i="1" dirty="0">
              <a:solidFill>
                <a:srgbClr val="000000"/>
              </a:solidFill>
            </a:endParaRPr>
          </a:p>
        </p:txBody>
      </p:sp>
      <p:sp>
        <p:nvSpPr>
          <p:cNvPr id="2065" name="Text Box 411"/>
          <p:cNvSpPr txBox="1">
            <a:spLocks noChangeArrowheads="1"/>
          </p:cNvSpPr>
          <p:nvPr/>
        </p:nvSpPr>
        <p:spPr bwMode="auto">
          <a:xfrm>
            <a:off x="-177978" y="411208"/>
            <a:ext cx="32918400" cy="2308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2212194" algn="ctr" rotWithShape="0">
              <a:srgbClr val="000000"/>
            </a:outerShdw>
          </a:effectLst>
        </p:spPr>
        <p:txBody>
          <a:bodyPr wrap="square" lIns="91377" tIns="45687" rIns="91377" bIns="45687">
            <a:sp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</a:rPr>
              <a:t>Measuring Teamwork during Simulated Pediatric Resuscitations: An Assessment of Existing </a:t>
            </a:r>
            <a:r>
              <a:rPr lang="en-US" sz="4400" b="1" dirty="0" smtClean="0">
                <a:solidFill>
                  <a:srgbClr val="FFFF00"/>
                </a:solidFill>
              </a:rPr>
              <a:t>Tools</a:t>
            </a:r>
          </a:p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A Report from the Videography In Pediatric Emergency Resuscitation (VIPER) Collaborative</a:t>
            </a:r>
            <a:endParaRPr lang="en-US" sz="4400" b="1" dirty="0">
              <a:solidFill>
                <a:srgbClr val="FFFF00"/>
              </a:solidFill>
            </a:endParaRPr>
          </a:p>
          <a:p>
            <a:pPr algn="ctr"/>
            <a:r>
              <a:rPr lang="en-US" sz="2800" dirty="0" smtClean="0"/>
              <a:t>Karen </a:t>
            </a:r>
            <a:r>
              <a:rPr lang="en-US" sz="2800" dirty="0"/>
              <a:t>J. </a:t>
            </a:r>
            <a:r>
              <a:rPr lang="en-US" sz="2800" dirty="0" smtClean="0"/>
              <a:t>O‘Connell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, Benjamin </a:t>
            </a:r>
            <a:r>
              <a:rPr lang="en-US" sz="2800" dirty="0"/>
              <a:t>T. </a:t>
            </a:r>
            <a:r>
              <a:rPr lang="en-US" sz="2800" dirty="0" smtClean="0"/>
              <a:t>Kerrey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, </a:t>
            </a:r>
            <a:r>
              <a:rPr lang="en-US" sz="2800" dirty="0"/>
              <a:t>Sage R. </a:t>
            </a:r>
            <a:r>
              <a:rPr lang="en-US" sz="2800" dirty="0" smtClean="0"/>
              <a:t>Myers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, </a:t>
            </a:r>
            <a:r>
              <a:rPr lang="en-US" sz="2800" dirty="0"/>
              <a:t>Jennifer </a:t>
            </a:r>
            <a:r>
              <a:rPr lang="en-US" sz="2800" dirty="0" smtClean="0"/>
              <a:t>Lapin</a:t>
            </a:r>
            <a:r>
              <a:rPr lang="en-US" sz="2800" baseline="30000" dirty="0"/>
              <a:t>4</a:t>
            </a:r>
            <a:r>
              <a:rPr lang="en-US" sz="2800" dirty="0" smtClean="0"/>
              <a:t>, </a:t>
            </a:r>
            <a:r>
              <a:rPr lang="en-US" sz="2800" dirty="0"/>
              <a:t>Judy </a:t>
            </a:r>
            <a:r>
              <a:rPr lang="en-US" sz="2800" dirty="0" smtClean="0"/>
              <a:t>Shea</a:t>
            </a:r>
            <a:r>
              <a:rPr lang="en-US" sz="2800" baseline="30000" dirty="0"/>
              <a:t>4</a:t>
            </a:r>
            <a:r>
              <a:rPr lang="en-US" sz="2800" dirty="0" smtClean="0"/>
              <a:t>, </a:t>
            </a:r>
            <a:r>
              <a:rPr lang="en-US" sz="2800" dirty="0"/>
              <a:t>Paul </a:t>
            </a:r>
            <a:r>
              <a:rPr lang="en-US" sz="2800" dirty="0" smtClean="0"/>
              <a:t>Mullan</a:t>
            </a:r>
            <a:r>
              <a:rPr lang="en-US" sz="2800" baseline="30000" dirty="0" smtClean="0"/>
              <a:t>5</a:t>
            </a:r>
            <a:r>
              <a:rPr lang="en-US" sz="2800" dirty="0" smtClean="0"/>
              <a:t>, Xian Zhao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,  Grace Good</a:t>
            </a:r>
            <a:r>
              <a:rPr lang="en-US" sz="2800" baseline="30000" dirty="0"/>
              <a:t>3</a:t>
            </a:r>
            <a:r>
              <a:rPr lang="en-US" sz="2800" dirty="0" smtClean="0"/>
              <a:t>, </a:t>
            </a:r>
            <a:r>
              <a:rPr lang="en-US" sz="2800" dirty="0"/>
              <a:t>Lauren E. </a:t>
            </a:r>
            <a:r>
              <a:rPr lang="en-US" sz="2800" dirty="0" smtClean="0"/>
              <a:t>Zinns</a:t>
            </a:r>
            <a:r>
              <a:rPr lang="en-US" sz="2800" baseline="30000" dirty="0"/>
              <a:t>3</a:t>
            </a:r>
            <a:r>
              <a:rPr lang="en-US" sz="2800" dirty="0" smtClean="0"/>
              <a:t>, </a:t>
            </a:r>
            <a:r>
              <a:rPr lang="en-US" sz="2800" dirty="0"/>
              <a:t>Marleny </a:t>
            </a:r>
            <a:r>
              <a:rPr lang="en-US" sz="2800" dirty="0" smtClean="0"/>
              <a:t>Franco</a:t>
            </a:r>
            <a:r>
              <a:rPr lang="en-US" sz="2800" baseline="30000" dirty="0"/>
              <a:t>3</a:t>
            </a:r>
            <a:r>
              <a:rPr lang="en-US" sz="2800" dirty="0" smtClean="0"/>
              <a:t>,</a:t>
            </a:r>
          </a:p>
          <a:p>
            <a:pPr algn="ctr"/>
            <a:r>
              <a:rPr lang="en-US" sz="2800" dirty="0" smtClean="0"/>
              <a:t>Desiree Seeyave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, Eva </a:t>
            </a:r>
            <a:r>
              <a:rPr lang="en-US" sz="2800" dirty="0"/>
              <a:t>M. </a:t>
            </a:r>
            <a:r>
              <a:rPr lang="en-US" sz="2800" dirty="0" smtClean="0"/>
              <a:t>Delgado</a:t>
            </a:r>
            <a:r>
              <a:rPr lang="en-US" sz="2800" baseline="30000" dirty="0"/>
              <a:t>3</a:t>
            </a:r>
            <a:r>
              <a:rPr lang="en-US" sz="2800" dirty="0" smtClean="0"/>
              <a:t>, </a:t>
            </a:r>
            <a:r>
              <a:rPr lang="en-US" sz="2800" dirty="0"/>
              <a:t>Andrea </a:t>
            </a:r>
            <a:r>
              <a:rPr lang="en-US" sz="2800" dirty="0" smtClean="0"/>
              <a:t>Rinderknecht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, Kristen Crandall</a:t>
            </a:r>
            <a:r>
              <a:rPr lang="en-US" sz="2800" baseline="30000" dirty="0"/>
              <a:t>1</a:t>
            </a:r>
            <a:r>
              <a:rPr lang="en-US" sz="2800" dirty="0" smtClean="0"/>
              <a:t>, Payal Gala</a:t>
            </a:r>
            <a:r>
              <a:rPr lang="en-US" sz="2800" baseline="30000" dirty="0"/>
              <a:t>3</a:t>
            </a:r>
            <a:r>
              <a:rPr lang="en-US" sz="2800" dirty="0" smtClean="0"/>
              <a:t>, Aaron </a:t>
            </a:r>
            <a:r>
              <a:rPr lang="en-US" sz="2800" dirty="0"/>
              <a:t>J. </a:t>
            </a:r>
            <a:r>
              <a:rPr lang="en-US" sz="2800" dirty="0" smtClean="0"/>
              <a:t>Donoghue</a:t>
            </a:r>
            <a:r>
              <a:rPr lang="en-US" sz="2800" baseline="30000" dirty="0"/>
              <a:t>6</a:t>
            </a:r>
            <a:r>
              <a:rPr lang="en-US" sz="2800" baseline="30000" dirty="0" smtClean="0"/>
              <a:t>,3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3484" name="Text Box 412"/>
          <p:cNvSpPr txBox="1">
            <a:spLocks noChangeArrowheads="1"/>
          </p:cNvSpPr>
          <p:nvPr/>
        </p:nvSpPr>
        <p:spPr bwMode="auto">
          <a:xfrm>
            <a:off x="2343310" y="2614714"/>
            <a:ext cx="29276326" cy="64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 lIns="91377" tIns="45687" rIns="91377" bIns="45687">
            <a:spAutoFit/>
          </a:bodyPr>
          <a:lstStyle/>
          <a:p>
            <a:pPr algn="ctr"/>
            <a:r>
              <a:rPr lang="en-US" sz="1800" baseline="30000" dirty="0"/>
              <a:t>1</a:t>
            </a:r>
            <a:r>
              <a:rPr lang="en-US" sz="1800" dirty="0"/>
              <a:t>Division of Emergency Medicine, Children's National Medical Center, Washington, </a:t>
            </a:r>
            <a:r>
              <a:rPr lang="en-US" sz="1800" dirty="0" smtClean="0"/>
              <a:t>DC; </a:t>
            </a:r>
            <a:r>
              <a:rPr lang="en-US" sz="1800" baseline="30000" dirty="0"/>
              <a:t>2</a:t>
            </a:r>
            <a:r>
              <a:rPr lang="en-US" sz="1800" dirty="0"/>
              <a:t>Division of Emergency </a:t>
            </a:r>
            <a:r>
              <a:rPr lang="en-US" sz="1800" dirty="0" smtClean="0"/>
              <a:t>Medicine, Cincinnati Children’s Hospital Medical Center, Cincinnati</a:t>
            </a:r>
            <a:r>
              <a:rPr lang="en-US" sz="1800" dirty="0"/>
              <a:t>, </a:t>
            </a:r>
            <a:r>
              <a:rPr lang="en-US" sz="1800" dirty="0" smtClean="0"/>
              <a:t>OH; </a:t>
            </a:r>
            <a:r>
              <a:rPr lang="en-US" sz="1800" baseline="30000" dirty="0"/>
              <a:t>3</a:t>
            </a:r>
            <a:r>
              <a:rPr lang="en-US" sz="1800" dirty="0" smtClean="0"/>
              <a:t>Division of Emergency Medicine, Children’s Hospital of Philadelphia, PA, </a:t>
            </a:r>
            <a:r>
              <a:rPr lang="en-US" sz="1800" baseline="30000" dirty="0" smtClean="0"/>
              <a:t>4</a:t>
            </a:r>
            <a:r>
              <a:rPr lang="en-US" sz="1800" dirty="0" smtClean="0"/>
              <a:t>University </a:t>
            </a:r>
            <a:r>
              <a:rPr lang="en-US" sz="1800" dirty="0"/>
              <a:t>of Pennsylvania, Philadelphia, </a:t>
            </a:r>
            <a:r>
              <a:rPr lang="en-US" sz="1800" dirty="0" smtClean="0"/>
              <a:t>PA; </a:t>
            </a:r>
            <a:r>
              <a:rPr lang="en-US" sz="1800" baseline="30000" dirty="0"/>
              <a:t>5</a:t>
            </a:r>
            <a:r>
              <a:rPr lang="en-US" sz="1800" dirty="0" smtClean="0"/>
              <a:t>Division </a:t>
            </a:r>
            <a:r>
              <a:rPr lang="en-US" sz="1800" dirty="0"/>
              <a:t>of Emergency Medicine, </a:t>
            </a:r>
            <a:r>
              <a:rPr lang="en-US" sz="1800" dirty="0" smtClean="0"/>
              <a:t>Children’s Hospital of the King’s Daughters, Norfolk, VA; </a:t>
            </a:r>
            <a:r>
              <a:rPr lang="en-US" sz="1800" baseline="30000" dirty="0" smtClean="0"/>
              <a:t>6</a:t>
            </a:r>
            <a:r>
              <a:rPr lang="en-US" sz="1800" dirty="0" smtClean="0"/>
              <a:t>Division of Critical Care</a:t>
            </a:r>
            <a:r>
              <a:rPr lang="en-US" sz="1800" dirty="0"/>
              <a:t> </a:t>
            </a:r>
            <a:r>
              <a:rPr lang="en-US" sz="1800" dirty="0" smtClean="0"/>
              <a:t>Medicine, Children’s Hospital of Philadelphia</a:t>
            </a:r>
            <a:r>
              <a:rPr lang="en-US" sz="1800" dirty="0"/>
              <a:t>, PA, </a:t>
            </a:r>
            <a:r>
              <a:rPr lang="en-US" sz="1800" dirty="0" smtClean="0"/>
              <a:t>United States</a:t>
            </a:r>
            <a:endParaRPr lang="en-US" sz="1800" b="1" dirty="0">
              <a:latin typeface="Arial" pitchFamily="34" charset="0"/>
            </a:endParaRPr>
          </a:p>
        </p:txBody>
      </p:sp>
      <p:sp>
        <p:nvSpPr>
          <p:cNvPr id="2067" name="Picture 414" descr="MaryCHOPlogoonlywhite"/>
          <p:cNvSpPr>
            <a:spLocks noChangeAspect="1" noChangeArrowheads="1"/>
          </p:cNvSpPr>
          <p:nvPr/>
        </p:nvSpPr>
        <p:spPr bwMode="auto">
          <a:xfrm>
            <a:off x="1008063" y="495300"/>
            <a:ext cx="1617662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Text Box 518"/>
          <p:cNvSpPr txBox="1">
            <a:spLocks noChangeArrowheads="1"/>
          </p:cNvSpPr>
          <p:nvPr/>
        </p:nvSpPr>
        <p:spPr bwMode="auto">
          <a:xfrm>
            <a:off x="8433864" y="4247345"/>
            <a:ext cx="7727772" cy="7832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77" tIns="45687" rIns="91377" bIns="45687">
            <a:spAutoFit/>
          </a:bodyPr>
          <a:lstStyle/>
          <a:p>
            <a:pPr marL="292100" indent="-292100">
              <a:spcAft>
                <a:spcPts val="600"/>
              </a:spcAft>
              <a:buFont typeface="Arial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Prospective, observational study of video recorded, simulated pediatric resuscitations</a:t>
            </a:r>
          </a:p>
          <a:p>
            <a:pPr marL="749300" lvl="1" indent="-292100">
              <a:spcAft>
                <a:spcPts val="600"/>
              </a:spcAft>
              <a:buFont typeface="Arial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8 scenarios total: 4 cases run in pairs, with a pre- and post-debriefing session </a:t>
            </a:r>
          </a:p>
          <a:p>
            <a:pPr marL="749300" lvl="1" indent="-292100">
              <a:spcAft>
                <a:spcPts val="600"/>
              </a:spcAft>
              <a:buFont typeface="Arial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10 </a:t>
            </a:r>
            <a:r>
              <a:rPr lang="en-US" sz="2400" b="1" dirty="0">
                <a:solidFill>
                  <a:srgbClr val="000000"/>
                </a:solidFill>
              </a:rPr>
              <a:t>independent </a:t>
            </a:r>
            <a:r>
              <a:rPr lang="en-US" sz="2400" b="1" dirty="0" smtClean="0">
                <a:solidFill>
                  <a:srgbClr val="000000"/>
                </a:solidFill>
              </a:rPr>
              <a:t>clinician raters scored a </a:t>
            </a:r>
            <a:r>
              <a:rPr lang="en-US" sz="2400" b="1" dirty="0">
                <a:solidFill>
                  <a:srgbClr val="000000"/>
                </a:solidFill>
              </a:rPr>
              <a:t>random sample of 4 </a:t>
            </a:r>
            <a:r>
              <a:rPr lang="en-US" sz="2400" b="1" dirty="0" smtClean="0">
                <a:solidFill>
                  <a:srgbClr val="000000"/>
                </a:solidFill>
              </a:rPr>
              <a:t>out of </a:t>
            </a:r>
            <a:r>
              <a:rPr lang="en-US" sz="2400" b="1" dirty="0">
                <a:solidFill>
                  <a:srgbClr val="000000"/>
                </a:solidFill>
              </a:rPr>
              <a:t>8 </a:t>
            </a:r>
            <a:r>
              <a:rPr lang="en-US" sz="2400" b="1" dirty="0" smtClean="0">
                <a:solidFill>
                  <a:srgbClr val="000000"/>
                </a:solidFill>
              </a:rPr>
              <a:t>sessions</a:t>
            </a:r>
            <a:endParaRPr lang="en-US" sz="2400" b="1" dirty="0">
              <a:solidFill>
                <a:srgbClr val="000000"/>
              </a:solidFill>
            </a:endParaRPr>
          </a:p>
          <a:p>
            <a:pPr marL="292100" indent="-292100">
              <a:spcAft>
                <a:spcPts val="600"/>
              </a:spcAft>
              <a:buFont typeface="Arial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Four published tools used to evaluate team performance (randomly assigned to raters, 3 tools per case reviewed) (see below)</a:t>
            </a:r>
          </a:p>
          <a:p>
            <a:pPr marL="292100" indent="-292100">
              <a:spcAft>
                <a:spcPts val="600"/>
              </a:spcAft>
              <a:buFont typeface="Arial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Raters were asked to rank tools in order of preferences following completion of reviews</a:t>
            </a:r>
          </a:p>
          <a:p>
            <a:pPr marL="292100" indent="-292100">
              <a:spcAft>
                <a:spcPts val="600"/>
              </a:spcAft>
              <a:buFont typeface="Arial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Analysis:</a:t>
            </a:r>
          </a:p>
          <a:p>
            <a:pPr marL="749300" lvl="1" indent="-292100">
              <a:spcAft>
                <a:spcPts val="600"/>
              </a:spcAft>
              <a:buFont typeface="Arial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Generalizability study to evaluate variance components from Raters, Scenarios, and Items</a:t>
            </a:r>
          </a:p>
          <a:p>
            <a:pPr marL="749300" lvl="1" indent="-292100">
              <a:spcAft>
                <a:spcPts val="600"/>
              </a:spcAft>
              <a:buFont typeface="Arial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Decision study to assess changes in coefficients under different conditions</a:t>
            </a:r>
          </a:p>
          <a:p>
            <a:pPr marL="749300" lvl="1" indent="-292100">
              <a:spcAft>
                <a:spcPts val="600"/>
              </a:spcAft>
              <a:buFont typeface="Arial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Rater preference among tools (descriptive)</a:t>
            </a:r>
          </a:p>
          <a:p>
            <a:pPr marL="292100" indent="-292100">
              <a:spcAft>
                <a:spcPts val="600"/>
              </a:spcAft>
              <a:buFont typeface="Arial" charset="0"/>
              <a:buChar char="•"/>
            </a:pPr>
            <a:endParaRPr lang="en-US" sz="2600" b="1" dirty="0">
              <a:solidFill>
                <a:srgbClr val="000000"/>
              </a:solidFill>
            </a:endParaRPr>
          </a:p>
        </p:txBody>
      </p:sp>
      <p:sp>
        <p:nvSpPr>
          <p:cNvPr id="2069" name="Rectangle 8"/>
          <p:cNvSpPr>
            <a:spLocks noChangeArrowheads="1"/>
          </p:cNvSpPr>
          <p:nvPr/>
        </p:nvSpPr>
        <p:spPr bwMode="auto">
          <a:xfrm>
            <a:off x="0" y="-261610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800" dirty="0"/>
          </a:p>
        </p:txBody>
      </p:sp>
      <p:sp>
        <p:nvSpPr>
          <p:cNvPr id="2071" name="Text Box 3319"/>
          <p:cNvSpPr txBox="1">
            <a:spLocks noChangeArrowheads="1"/>
          </p:cNvSpPr>
          <p:nvPr/>
        </p:nvSpPr>
        <p:spPr bwMode="auto">
          <a:xfrm>
            <a:off x="31283275" y="25400"/>
            <a:ext cx="156051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0" tIns="45708" rIns="91420" bIns="45708">
            <a:spAutoFit/>
          </a:bodyPr>
          <a:lstStyle/>
          <a:p>
            <a:pPr algn="r" defTabSz="2820988">
              <a:spcBef>
                <a:spcPct val="50000"/>
              </a:spcBef>
            </a:pPr>
            <a:r>
              <a:rPr lang="en-US" sz="2200" b="1">
                <a:solidFill>
                  <a:srgbClr val="000000"/>
                </a:solidFill>
              </a:rPr>
              <a:t>88</a:t>
            </a:r>
          </a:p>
        </p:txBody>
      </p:sp>
      <p:pic>
        <p:nvPicPr>
          <p:cNvPr id="2072" name="Picture 6" descr="CHOPLOGO"/>
          <p:cNvPicPr>
            <a:picLocks noChangeAspect="1" noChangeArrowheads="1"/>
          </p:cNvPicPr>
          <p:nvPr/>
        </p:nvPicPr>
        <p:blipFill>
          <a:blip r:embed="rId3" cstate="print"/>
          <a:srcRect l="12926" t="7417" r="4848" b="4533"/>
          <a:stretch>
            <a:fillRect/>
          </a:stretch>
        </p:blipFill>
        <p:spPr bwMode="auto">
          <a:xfrm>
            <a:off x="658385" y="1598175"/>
            <a:ext cx="1423774" cy="1067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14" name="TextBox 60"/>
          <p:cNvSpPr txBox="1">
            <a:spLocks noChangeArrowheads="1"/>
          </p:cNvSpPr>
          <p:nvPr/>
        </p:nvSpPr>
        <p:spPr bwMode="auto">
          <a:xfrm>
            <a:off x="17640300" y="14752638"/>
            <a:ext cx="19843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/>
              <a:t>5</a:t>
            </a:r>
          </a:p>
        </p:txBody>
      </p:sp>
      <p:pic>
        <p:nvPicPr>
          <p:cNvPr id="51" name="Picture 5" descr="Penn logo 1"/>
          <p:cNvPicPr>
            <a:picLocks noChangeAspect="1" noChangeArrowheads="1"/>
          </p:cNvPicPr>
          <p:nvPr/>
        </p:nvPicPr>
        <p:blipFill>
          <a:blip r:embed="rId4" cstate="print">
            <a:lum bright="10000" contrast="42000"/>
          </a:blip>
          <a:srcRect/>
          <a:stretch>
            <a:fillRect/>
          </a:stretch>
        </p:blipFill>
        <p:spPr bwMode="auto">
          <a:xfrm>
            <a:off x="719139" y="518679"/>
            <a:ext cx="1097756" cy="919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Arrow Connector 2"/>
          <p:cNvCxnSpPr/>
          <p:nvPr/>
        </p:nvCxnSpPr>
        <p:spPr bwMode="auto">
          <a:xfrm flipH="1">
            <a:off x="28222718" y="5084064"/>
            <a:ext cx="140017" cy="579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26447363" y="5899728"/>
            <a:ext cx="20717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8" name="Group 77"/>
          <p:cNvGrpSpPr>
            <a:grpSpLocks/>
          </p:cNvGrpSpPr>
          <p:nvPr/>
        </p:nvGrpSpPr>
        <p:grpSpPr bwMode="auto">
          <a:xfrm>
            <a:off x="24935028" y="13237227"/>
            <a:ext cx="7475537" cy="685800"/>
            <a:chOff x="24611164" y="7954963"/>
            <a:chExt cx="7475537" cy="685800"/>
          </a:xfrm>
        </p:grpSpPr>
        <p:sp>
          <p:nvSpPr>
            <p:cNvPr id="49" name="Rectangle 388"/>
            <p:cNvSpPr>
              <a:spLocks noChangeArrowheads="1"/>
            </p:cNvSpPr>
            <p:nvPr/>
          </p:nvSpPr>
          <p:spPr bwMode="auto">
            <a:xfrm>
              <a:off x="24611164" y="7954963"/>
              <a:ext cx="7475537" cy="685800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Text Box 393"/>
            <p:cNvSpPr txBox="1">
              <a:spLocks noChangeArrowheads="1"/>
            </p:cNvSpPr>
            <p:nvPr/>
          </p:nvSpPr>
          <p:spPr bwMode="auto">
            <a:xfrm>
              <a:off x="25843064" y="8006383"/>
              <a:ext cx="5011738" cy="5794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lIns="91377" tIns="45687" rIns="91377" bIns="45687">
              <a:spAutoFit/>
            </a:bodyPr>
            <a:lstStyle/>
            <a:p>
              <a:pPr algn="ctr" defTabSz="2820988">
                <a:spcBef>
                  <a:spcPct val="50000"/>
                </a:spcBef>
              </a:pPr>
              <a:r>
                <a:rPr lang="en-US" sz="3200" b="1" dirty="0" smtClean="0"/>
                <a:t>References</a:t>
              </a:r>
              <a:endParaRPr lang="en-US" sz="3200" b="1" dirty="0"/>
            </a:p>
          </p:txBody>
        </p:sp>
      </p:grpSp>
      <p:pic>
        <p:nvPicPr>
          <p:cNvPr id="53" name="Picture 5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4226" y="653123"/>
            <a:ext cx="1704362" cy="50866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9355" y="1325121"/>
            <a:ext cx="1249233" cy="108796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4935748" y="13917457"/>
            <a:ext cx="726483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000000"/>
                </a:solidFill>
              </a:rPr>
              <a:t>1. </a:t>
            </a:r>
            <a:r>
              <a:rPr lang="en-US" sz="1500" b="1" dirty="0" err="1" smtClean="0">
                <a:solidFill>
                  <a:srgbClr val="000000"/>
                </a:solidFill>
              </a:rPr>
              <a:t>Steinemann</a:t>
            </a:r>
            <a:r>
              <a:rPr lang="en-US" sz="1500" b="1" dirty="0" smtClean="0">
                <a:solidFill>
                  <a:srgbClr val="000000"/>
                </a:solidFill>
              </a:rPr>
              <a:t> </a:t>
            </a:r>
            <a:r>
              <a:rPr lang="en-US" sz="1500" b="1" dirty="0">
                <a:solidFill>
                  <a:srgbClr val="000000"/>
                </a:solidFill>
              </a:rPr>
              <a:t>S, </a:t>
            </a:r>
            <a:r>
              <a:rPr lang="en-US" sz="1500" b="1" dirty="0" smtClean="0">
                <a:solidFill>
                  <a:srgbClr val="000000"/>
                </a:solidFill>
              </a:rPr>
              <a:t>et al,. </a:t>
            </a:r>
            <a:r>
              <a:rPr lang="en-US" sz="1500" b="1" dirty="0">
                <a:solidFill>
                  <a:srgbClr val="000000"/>
                </a:solidFill>
              </a:rPr>
              <a:t>Assessing teamwork in </a:t>
            </a:r>
            <a:r>
              <a:rPr lang="en-US" sz="1500" b="1" dirty="0" smtClean="0">
                <a:solidFill>
                  <a:srgbClr val="000000"/>
                </a:solidFill>
              </a:rPr>
              <a:t>the trauma </a:t>
            </a:r>
            <a:r>
              <a:rPr lang="en-US" sz="1500" b="1" dirty="0">
                <a:solidFill>
                  <a:srgbClr val="000000"/>
                </a:solidFill>
              </a:rPr>
              <a:t>bay: introduction of a modified "NOTECHS" scale for trauma. </a:t>
            </a:r>
            <a:r>
              <a:rPr lang="en-US" sz="1500" b="1" i="1" dirty="0" smtClean="0">
                <a:solidFill>
                  <a:srgbClr val="000000"/>
                </a:solidFill>
              </a:rPr>
              <a:t>Am </a:t>
            </a:r>
            <a:r>
              <a:rPr lang="en-US" sz="1500" b="1" i="1" dirty="0">
                <a:solidFill>
                  <a:srgbClr val="000000"/>
                </a:solidFill>
              </a:rPr>
              <a:t>J </a:t>
            </a:r>
            <a:r>
              <a:rPr lang="en-US" sz="1500" b="1" i="1" dirty="0" smtClean="0">
                <a:solidFill>
                  <a:srgbClr val="000000"/>
                </a:solidFill>
              </a:rPr>
              <a:t>Surgery </a:t>
            </a:r>
            <a:r>
              <a:rPr lang="en-US" sz="1500" b="1" dirty="0" smtClean="0">
                <a:solidFill>
                  <a:srgbClr val="000000"/>
                </a:solidFill>
              </a:rPr>
              <a:t>2012</a:t>
            </a:r>
            <a:endParaRPr lang="en-US" sz="1500" b="1" dirty="0" smtClean="0">
              <a:solidFill>
                <a:srgbClr val="000000"/>
              </a:solidFill>
            </a:endParaRPr>
          </a:p>
          <a:p>
            <a:r>
              <a:rPr lang="en-US" sz="1500" b="1" dirty="0" smtClean="0">
                <a:solidFill>
                  <a:srgbClr val="000000"/>
                </a:solidFill>
              </a:rPr>
              <a:t>2. Cooper </a:t>
            </a:r>
            <a:r>
              <a:rPr lang="en-US" sz="1500" b="1" dirty="0">
                <a:solidFill>
                  <a:srgbClr val="000000"/>
                </a:solidFill>
              </a:rPr>
              <a:t>S, </a:t>
            </a:r>
            <a:r>
              <a:rPr lang="en-US" sz="1500" b="1" dirty="0" smtClean="0">
                <a:solidFill>
                  <a:srgbClr val="000000"/>
                </a:solidFill>
              </a:rPr>
              <a:t>et al., Rating </a:t>
            </a:r>
            <a:r>
              <a:rPr lang="en-US" sz="1500" b="1" dirty="0">
                <a:solidFill>
                  <a:srgbClr val="000000"/>
                </a:solidFill>
              </a:rPr>
              <a:t>medical emergency </a:t>
            </a:r>
            <a:r>
              <a:rPr lang="en-US" sz="1500" b="1" dirty="0" smtClean="0">
                <a:solidFill>
                  <a:srgbClr val="000000"/>
                </a:solidFill>
              </a:rPr>
              <a:t>teamwork performance</a:t>
            </a:r>
            <a:r>
              <a:rPr lang="en-US" sz="1500" b="1" dirty="0">
                <a:solidFill>
                  <a:srgbClr val="000000"/>
                </a:solidFill>
              </a:rPr>
              <a:t>: Development of the Team Emergency Assessment Measure (TEAM). </a:t>
            </a:r>
            <a:r>
              <a:rPr lang="en-US" sz="1500" b="1" i="1" dirty="0">
                <a:solidFill>
                  <a:srgbClr val="000000"/>
                </a:solidFill>
              </a:rPr>
              <a:t>Resuscitation</a:t>
            </a:r>
            <a:r>
              <a:rPr lang="en-US" sz="1500" b="1" dirty="0">
                <a:solidFill>
                  <a:srgbClr val="000000"/>
                </a:solidFill>
              </a:rPr>
              <a:t> </a:t>
            </a:r>
            <a:r>
              <a:rPr lang="en-US" sz="1500" b="1" dirty="0" smtClean="0">
                <a:solidFill>
                  <a:srgbClr val="000000"/>
                </a:solidFill>
              </a:rPr>
              <a:t>2010</a:t>
            </a:r>
            <a:endParaRPr lang="en-US" sz="1500" b="1" dirty="0">
              <a:solidFill>
                <a:srgbClr val="000000"/>
              </a:solidFill>
            </a:endParaRPr>
          </a:p>
          <a:p>
            <a:r>
              <a:rPr lang="en-US" sz="1500" b="1" dirty="0">
                <a:solidFill>
                  <a:srgbClr val="000000"/>
                </a:solidFill>
              </a:rPr>
              <a:t>3. Frankel A, </a:t>
            </a:r>
            <a:r>
              <a:rPr lang="en-US" sz="1500" b="1" dirty="0" smtClean="0">
                <a:solidFill>
                  <a:srgbClr val="000000"/>
                </a:solidFill>
              </a:rPr>
              <a:t>et al., Using </a:t>
            </a:r>
            <a:r>
              <a:rPr lang="en-US" sz="1500" b="1" dirty="0">
                <a:solidFill>
                  <a:srgbClr val="000000"/>
                </a:solidFill>
              </a:rPr>
              <a:t>the Communication and Teamwork Skills (</a:t>
            </a:r>
            <a:r>
              <a:rPr lang="en-US" sz="1500" b="1" dirty="0" smtClean="0">
                <a:solidFill>
                  <a:srgbClr val="000000"/>
                </a:solidFill>
              </a:rPr>
              <a:t>CATS) </a:t>
            </a:r>
            <a:r>
              <a:rPr lang="en-US" sz="1500" b="1" dirty="0">
                <a:solidFill>
                  <a:srgbClr val="000000"/>
                </a:solidFill>
              </a:rPr>
              <a:t>Assessment </a:t>
            </a:r>
            <a:r>
              <a:rPr lang="en-US" sz="1500" b="1" dirty="0" smtClean="0">
                <a:solidFill>
                  <a:srgbClr val="000000"/>
                </a:solidFill>
              </a:rPr>
              <a:t>to measure </a:t>
            </a:r>
            <a:r>
              <a:rPr lang="en-US" sz="1500" b="1" dirty="0">
                <a:solidFill>
                  <a:srgbClr val="000000"/>
                </a:solidFill>
              </a:rPr>
              <a:t>health care </a:t>
            </a:r>
            <a:r>
              <a:rPr lang="en-US" sz="1500" b="1" dirty="0" smtClean="0">
                <a:solidFill>
                  <a:srgbClr val="000000"/>
                </a:solidFill>
              </a:rPr>
              <a:t>team performance</a:t>
            </a:r>
            <a:r>
              <a:rPr lang="en-US" sz="1500" b="1" dirty="0">
                <a:solidFill>
                  <a:srgbClr val="000000"/>
                </a:solidFill>
              </a:rPr>
              <a:t>. </a:t>
            </a:r>
            <a:r>
              <a:rPr lang="en-US" sz="1500" b="1" i="1" dirty="0">
                <a:solidFill>
                  <a:srgbClr val="000000"/>
                </a:solidFill>
              </a:rPr>
              <a:t>The Joint Commission J of </a:t>
            </a:r>
            <a:r>
              <a:rPr lang="en-US" sz="1500" b="1" i="1" dirty="0" err="1">
                <a:solidFill>
                  <a:srgbClr val="000000"/>
                </a:solidFill>
              </a:rPr>
              <a:t>Qual</a:t>
            </a:r>
            <a:r>
              <a:rPr lang="en-US" sz="1500" b="1" i="1" dirty="0">
                <a:solidFill>
                  <a:srgbClr val="000000"/>
                </a:solidFill>
              </a:rPr>
              <a:t> and Patient Safety</a:t>
            </a:r>
            <a:r>
              <a:rPr lang="en-US" sz="1500" b="1" dirty="0">
                <a:solidFill>
                  <a:srgbClr val="000000"/>
                </a:solidFill>
              </a:rPr>
              <a:t> </a:t>
            </a:r>
            <a:r>
              <a:rPr lang="en-US" sz="1500" b="1" dirty="0" smtClean="0">
                <a:solidFill>
                  <a:srgbClr val="000000"/>
                </a:solidFill>
              </a:rPr>
              <a:t>2007</a:t>
            </a:r>
            <a:endParaRPr lang="en-US" sz="1500" b="1" dirty="0">
              <a:solidFill>
                <a:srgbClr val="000000"/>
              </a:solidFill>
            </a:endParaRPr>
          </a:p>
          <a:p>
            <a:r>
              <a:rPr lang="en-US" sz="1500" b="1" dirty="0">
                <a:solidFill>
                  <a:srgbClr val="000000"/>
                </a:solidFill>
              </a:rPr>
              <a:t>4. </a:t>
            </a:r>
            <a:r>
              <a:rPr lang="en-US" sz="1500" b="1" dirty="0" err="1">
                <a:solidFill>
                  <a:srgbClr val="000000"/>
                </a:solidFill>
              </a:rPr>
              <a:t>LeFlore</a:t>
            </a:r>
            <a:r>
              <a:rPr lang="en-US" sz="1500" b="1" dirty="0">
                <a:solidFill>
                  <a:srgbClr val="000000"/>
                </a:solidFill>
              </a:rPr>
              <a:t> JL, </a:t>
            </a:r>
            <a:r>
              <a:rPr lang="en-US" sz="1500" b="1" dirty="0" smtClean="0">
                <a:solidFill>
                  <a:srgbClr val="000000"/>
                </a:solidFill>
              </a:rPr>
              <a:t>et al., Alternative </a:t>
            </a:r>
            <a:r>
              <a:rPr lang="en-US" sz="1500" b="1" dirty="0">
                <a:solidFill>
                  <a:srgbClr val="000000"/>
                </a:solidFill>
              </a:rPr>
              <a:t>educational models for interdisciplinary student teams. </a:t>
            </a:r>
            <a:r>
              <a:rPr lang="en-US" sz="1500" b="1" i="1" dirty="0">
                <a:solidFill>
                  <a:srgbClr val="000000"/>
                </a:solidFill>
              </a:rPr>
              <a:t>Simul </a:t>
            </a:r>
            <a:r>
              <a:rPr lang="en-US" sz="1500" b="1" i="1" dirty="0" err="1" smtClean="0">
                <a:solidFill>
                  <a:srgbClr val="000000"/>
                </a:solidFill>
              </a:rPr>
              <a:t>Healthc</a:t>
            </a:r>
            <a:r>
              <a:rPr lang="en-US" sz="1500" b="1" i="1" dirty="0">
                <a:solidFill>
                  <a:srgbClr val="000000"/>
                </a:solidFill>
              </a:rPr>
              <a:t> </a:t>
            </a:r>
            <a:r>
              <a:rPr lang="en-US" sz="1500" b="1" dirty="0" smtClean="0">
                <a:solidFill>
                  <a:srgbClr val="000000"/>
                </a:solidFill>
              </a:rPr>
              <a:t>2009</a:t>
            </a:r>
            <a:endParaRPr lang="en-US" sz="1500" b="1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281222" y="9662356"/>
            <a:ext cx="8460249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indent="-292100">
              <a:spcAft>
                <a:spcPts val="600"/>
              </a:spcAft>
              <a:buFont typeface="Arial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Scores were higher during post-debriefing scenarios for all cases and all tools</a:t>
            </a:r>
          </a:p>
          <a:p>
            <a:pPr marL="292100" indent="-292100">
              <a:spcAft>
                <a:spcPts val="600"/>
              </a:spcAft>
              <a:buFont typeface="Arial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All 4 instruments had low variability ascribable to Rater (see Table); the BAT </a:t>
            </a:r>
            <a:r>
              <a:rPr lang="en-US" sz="2400" b="1" dirty="0" smtClean="0">
                <a:solidFill>
                  <a:srgbClr val="000000"/>
                </a:solidFill>
              </a:rPr>
              <a:t>and NOTECHS showed </a:t>
            </a:r>
            <a:r>
              <a:rPr lang="en-US" sz="2400" b="1" dirty="0" smtClean="0">
                <a:solidFill>
                  <a:srgbClr val="000000"/>
                </a:solidFill>
              </a:rPr>
              <a:t>the lowest Rater variance </a:t>
            </a:r>
            <a:r>
              <a:rPr lang="en-US" sz="2400" b="1" dirty="0" smtClean="0">
                <a:solidFill>
                  <a:srgbClr val="000000"/>
                </a:solidFill>
              </a:rPr>
              <a:t>components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marL="292100" indent="-292100">
              <a:spcAft>
                <a:spcPts val="600"/>
              </a:spcAft>
              <a:buFont typeface="Arial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D-study results: increasing the number of Raters or Scenarios would have no effect </a:t>
            </a:r>
            <a:endParaRPr lang="en-US" sz="2400" b="1" dirty="0">
              <a:solidFill>
                <a:srgbClr val="000000"/>
              </a:solidFill>
            </a:endParaRPr>
          </a:p>
          <a:p>
            <a:pPr marL="292100" indent="-292100">
              <a:spcAft>
                <a:spcPts val="600"/>
              </a:spcAft>
              <a:buFont typeface="Arial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BAT was ranked as most preferred by </a:t>
            </a:r>
            <a:r>
              <a:rPr lang="en-US" sz="2400" b="1" dirty="0">
                <a:solidFill>
                  <a:srgbClr val="000000"/>
                </a:solidFill>
              </a:rPr>
              <a:t>6</a:t>
            </a:r>
            <a:r>
              <a:rPr lang="en-US" sz="2400" b="1" dirty="0" smtClean="0">
                <a:solidFill>
                  <a:srgbClr val="000000"/>
                </a:solidFill>
              </a:rPr>
              <a:t>/10 raters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24957799" y="10292197"/>
            <a:ext cx="7452766" cy="2754600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marL="292100" indent="-292100">
              <a:spcAft>
                <a:spcPts val="600"/>
              </a:spcAft>
              <a:buFont typeface="Arial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Study team members from the VIPER Collaborative will use the BAT to score CRM performance in actual pediatric resuscitations</a:t>
            </a:r>
          </a:p>
          <a:p>
            <a:pPr marL="292100" indent="-292100">
              <a:spcAft>
                <a:spcPts val="600"/>
              </a:spcAft>
              <a:buFont typeface="Arial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Interrater agreement will be prospectively analyzed during the first year of data collection with the anticipation that reliability will be high enough not to require multiple raters</a:t>
            </a:r>
            <a:endParaRPr lang="en-US" sz="2400" b="1" dirty="0">
              <a:solidFill>
                <a:srgbClr val="00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378293"/>
              </p:ext>
            </p:extLst>
          </p:nvPr>
        </p:nvGraphicFramePr>
        <p:xfrm>
          <a:off x="16526480" y="4295389"/>
          <a:ext cx="8306707" cy="5190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5555"/>
                <a:gridCol w="1638031"/>
                <a:gridCol w="1377350"/>
                <a:gridCol w="1657124"/>
                <a:gridCol w="1678647"/>
              </a:tblGrid>
              <a:tr h="531610">
                <a:tc rowSpan="2">
                  <a:txBody>
                    <a:bodyPr/>
                    <a:lstStyle/>
                    <a:p>
                      <a:pPr algn="ctr" fontAlgn="b"/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</a:t>
                      </a:r>
                      <a:r>
                        <a:rPr lang="en-US" sz="2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 of observed variance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71067">
                <a:tc v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BAT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CATS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NOTECH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TEAM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5316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Rater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0.00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0.04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0.00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0.02</a:t>
                      </a:r>
                      <a:endParaRPr lang="en-US" sz="2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5316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Scenario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0.56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0.14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0.40</a:t>
                      </a:r>
                      <a:endParaRPr lang="en-US" sz="2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0.37</a:t>
                      </a:r>
                      <a:endParaRPr lang="en-US" sz="2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5316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>
                          <a:solidFill>
                            <a:srgbClr val="000000"/>
                          </a:solidFill>
                          <a:effectLst/>
                        </a:rPr>
                        <a:t>Item</a:t>
                      </a:r>
                      <a:endParaRPr lang="en-US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0.00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0.15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0.03</a:t>
                      </a:r>
                      <a:endParaRPr lang="en-US" sz="2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0.01</a:t>
                      </a:r>
                      <a:endParaRPr lang="en-US" sz="2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5316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>
                          <a:solidFill>
                            <a:srgbClr val="000000"/>
                          </a:solidFill>
                          <a:effectLst/>
                        </a:rPr>
                        <a:t>R x S</a:t>
                      </a:r>
                      <a:endParaRPr lang="en-US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0.00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0.05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0.27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0.14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5316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>
                          <a:solidFill>
                            <a:srgbClr val="000000"/>
                          </a:solidFill>
                          <a:effectLst/>
                        </a:rPr>
                        <a:t>R x I</a:t>
                      </a:r>
                      <a:endParaRPr lang="en-US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0.14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0.16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0.06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0.06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5316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>
                          <a:solidFill>
                            <a:srgbClr val="000000"/>
                          </a:solidFill>
                          <a:effectLst/>
                        </a:rPr>
                        <a:t>S x I</a:t>
                      </a:r>
                      <a:endParaRPr lang="en-US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0.06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0.11</a:t>
                      </a:r>
                      <a:endParaRPr lang="en-US" sz="2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0.02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0.04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53161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S x I x R</a:t>
                      </a:r>
                      <a:endParaRPr lang="pt-B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0.24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0.36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0.22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0.36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53161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 coefficient</a:t>
                      </a:r>
                      <a:endParaRPr lang="pt-B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0.90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0.15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0.78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643294"/>
              </p:ext>
            </p:extLst>
          </p:nvPr>
        </p:nvGraphicFramePr>
        <p:xfrm>
          <a:off x="8380843" y="11689993"/>
          <a:ext cx="7718139" cy="3885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4172"/>
                <a:gridCol w="3743967"/>
              </a:tblGrid>
              <a:tr h="2108690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>
                          <a:solidFill>
                            <a:srgbClr val="000000"/>
                          </a:solidFill>
                        </a:rPr>
                        <a:t>BAT:</a:t>
                      </a:r>
                      <a:r>
                        <a:rPr lang="en-US" sz="2400" u="sng" baseline="0" dirty="0" smtClean="0">
                          <a:solidFill>
                            <a:srgbClr val="000000"/>
                          </a:solidFill>
                        </a:rPr>
                        <a:t> Behavioral Assessment Tool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5 point scale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10 items</a:t>
                      </a:r>
                    </a:p>
                  </a:txBody>
                  <a:tcPr anchor="ctr">
                    <a:solidFill>
                      <a:schemeClr val="accent4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sz="2400" b="1" u="sng" dirty="0" smtClean="0">
                          <a:solidFill>
                            <a:srgbClr val="000000"/>
                          </a:solidFill>
                        </a:rPr>
                        <a:t>CATS: Communication</a:t>
                      </a:r>
                      <a:r>
                        <a:rPr lang="en-US" sz="2400" b="1" u="sng" baseline="0" dirty="0" smtClean="0">
                          <a:solidFill>
                            <a:srgbClr val="000000"/>
                          </a:solidFill>
                        </a:rPr>
                        <a:t> and Teamwork Skills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baseline="0" dirty="0" smtClean="0">
                          <a:solidFill>
                            <a:srgbClr val="000000"/>
                          </a:solidFill>
                        </a:rPr>
                        <a:t>3 point scale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baseline="0" dirty="0" smtClean="0">
                          <a:solidFill>
                            <a:srgbClr val="000000"/>
                          </a:solidFill>
                        </a:rPr>
                        <a:t>18 items, 4 </a:t>
                      </a:r>
                      <a:r>
                        <a:rPr lang="en-US" sz="2400" b="1" baseline="0" dirty="0" smtClean="0">
                          <a:solidFill>
                            <a:srgbClr val="000000"/>
                          </a:solidFill>
                        </a:rPr>
                        <a:t>domains</a:t>
                      </a:r>
                      <a:endParaRPr lang="en-US" sz="2400" b="1" baseline="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90000"/>
                      </a:schemeClr>
                    </a:solidFill>
                  </a:tcPr>
                </a:tc>
              </a:tr>
              <a:tr h="1776526">
                <a:tc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>
                          <a:solidFill>
                            <a:srgbClr val="000000"/>
                          </a:solidFill>
                        </a:rPr>
                        <a:t>NOTECHS: Nontechnical</a:t>
                      </a:r>
                      <a:r>
                        <a:rPr lang="en-US" sz="2400" b="1" u="sng" baseline="0" dirty="0" smtClean="0">
                          <a:solidFill>
                            <a:srgbClr val="000000"/>
                          </a:solidFill>
                        </a:rPr>
                        <a:t> Skills Scale for Trauma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baseline="0" dirty="0" smtClean="0">
                          <a:solidFill>
                            <a:srgbClr val="000000"/>
                          </a:solidFill>
                        </a:rPr>
                        <a:t>5 point scale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baseline="0" dirty="0" smtClean="0">
                          <a:solidFill>
                            <a:srgbClr val="000000"/>
                          </a:solidFill>
                        </a:rPr>
                        <a:t>5 items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>
                          <a:solidFill>
                            <a:srgbClr val="000000"/>
                          </a:solidFill>
                        </a:rPr>
                        <a:t>TEAM:</a:t>
                      </a:r>
                      <a:r>
                        <a:rPr lang="en-US" sz="2400" b="1" u="sng" baseline="0" dirty="0" smtClean="0">
                          <a:solidFill>
                            <a:srgbClr val="000000"/>
                          </a:solidFill>
                        </a:rPr>
                        <a:t> Team Emergency Assessment Measure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baseline="0" dirty="0" smtClean="0">
                          <a:solidFill>
                            <a:srgbClr val="000000"/>
                          </a:solidFill>
                        </a:rPr>
                        <a:t>5 point scale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baseline="0" dirty="0" smtClean="0">
                          <a:solidFill>
                            <a:srgbClr val="000000"/>
                          </a:solidFill>
                        </a:rPr>
                        <a:t>11 items, 4 domains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grpSp>
        <p:nvGrpSpPr>
          <p:cNvPr id="42" name="Group 77"/>
          <p:cNvGrpSpPr>
            <a:grpSpLocks/>
          </p:cNvGrpSpPr>
          <p:nvPr/>
        </p:nvGrpSpPr>
        <p:grpSpPr bwMode="auto">
          <a:xfrm>
            <a:off x="16403620" y="13000690"/>
            <a:ext cx="8451774" cy="727456"/>
            <a:chOff x="24611164" y="7954963"/>
            <a:chExt cx="7475537" cy="685800"/>
          </a:xfrm>
        </p:grpSpPr>
        <p:sp>
          <p:nvSpPr>
            <p:cNvPr id="43" name="Rectangle 388"/>
            <p:cNvSpPr>
              <a:spLocks noChangeArrowheads="1"/>
            </p:cNvSpPr>
            <p:nvPr/>
          </p:nvSpPr>
          <p:spPr bwMode="auto">
            <a:xfrm>
              <a:off x="24611164" y="7954963"/>
              <a:ext cx="7475537" cy="685800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Text Box 393"/>
            <p:cNvSpPr txBox="1">
              <a:spLocks noChangeArrowheads="1"/>
            </p:cNvSpPr>
            <p:nvPr/>
          </p:nvSpPr>
          <p:spPr bwMode="auto">
            <a:xfrm>
              <a:off x="25843064" y="8006383"/>
              <a:ext cx="5011738" cy="46663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lIns="91377" tIns="45687" rIns="91377" bIns="45687">
              <a:spAutoFit/>
            </a:bodyPr>
            <a:lstStyle/>
            <a:p>
              <a:pPr algn="ctr" defTabSz="2820988">
                <a:spcBef>
                  <a:spcPct val="50000"/>
                </a:spcBef>
              </a:pPr>
              <a:r>
                <a:rPr lang="en-US" sz="3200" b="1" dirty="0" smtClean="0"/>
                <a:t>Conclusions</a:t>
              </a:r>
              <a:endParaRPr lang="en-US" sz="3200" b="1" dirty="0"/>
            </a:p>
          </p:txBody>
        </p:sp>
      </p:grpSp>
      <p:sp>
        <p:nvSpPr>
          <p:cNvPr id="45" name="Rectangle 44"/>
          <p:cNvSpPr/>
          <p:nvPr/>
        </p:nvSpPr>
        <p:spPr>
          <a:xfrm>
            <a:off x="16398133" y="13782689"/>
            <a:ext cx="8420873" cy="1769715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marL="292100" indent="-292100">
              <a:spcAft>
                <a:spcPts val="600"/>
              </a:spcAft>
              <a:buFont typeface="Arial" charset="0"/>
              <a:buChar char="•"/>
            </a:pPr>
            <a:r>
              <a:rPr lang="en-US" sz="2600" b="1" dirty="0" smtClean="0">
                <a:solidFill>
                  <a:srgbClr val="000000"/>
                </a:solidFill>
              </a:rPr>
              <a:t>All 4 tools exhibited favorable psychometrics</a:t>
            </a:r>
          </a:p>
          <a:p>
            <a:pPr marL="292100" indent="-292100">
              <a:spcAft>
                <a:spcPts val="600"/>
              </a:spcAft>
              <a:buFont typeface="Arial" charset="0"/>
              <a:buChar char="•"/>
            </a:pPr>
            <a:r>
              <a:rPr lang="en-US" sz="2600" b="1" i="1" dirty="0" smtClean="0">
                <a:solidFill>
                  <a:srgbClr val="000000"/>
                </a:solidFill>
              </a:rPr>
              <a:t>Based on psychometric analysis and expert opinion, the Behavioral Assessment Tool will be used for CRM analysis in the VIPER Collaborative</a:t>
            </a:r>
            <a:endParaRPr lang="en-US" sz="2600" b="1" i="1" dirty="0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1"/>
          <a:stretch/>
        </p:blipFill>
        <p:spPr>
          <a:xfrm>
            <a:off x="25045675" y="4506530"/>
            <a:ext cx="7262913" cy="441269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059790" y="9009456"/>
            <a:ext cx="72487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Rater preference among tools: #1 BAT, #2 TEAM, #3 NOTECHS, #4 CATS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50736" y="15752912"/>
            <a:ext cx="16668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000000"/>
                </a:solidFill>
              </a:rPr>
              <a:t>The authors thank and acknowledge the </a:t>
            </a:r>
            <a:r>
              <a:rPr lang="en-US" sz="2800" b="1" i="1" dirty="0" err="1" smtClean="0">
                <a:solidFill>
                  <a:srgbClr val="000000"/>
                </a:solidFill>
              </a:rPr>
              <a:t>Zoll</a:t>
            </a:r>
            <a:r>
              <a:rPr lang="en-US" sz="2800" b="1" i="1" dirty="0" smtClean="0">
                <a:solidFill>
                  <a:srgbClr val="000000"/>
                </a:solidFill>
              </a:rPr>
              <a:t> Foundation for their support of this research.</a:t>
            </a:r>
            <a:endParaRPr lang="en-US" sz="2800" b="1" i="1" dirty="0">
              <a:solidFill>
                <a:srgbClr val="000000"/>
              </a:solidFill>
            </a:endParaRPr>
          </a:p>
        </p:txBody>
      </p:sp>
      <p:sp>
        <p:nvSpPr>
          <p:cNvPr id="47" name="Rectangle 216"/>
          <p:cNvSpPr>
            <a:spLocks noChangeArrowheads="1"/>
          </p:cNvSpPr>
          <p:nvPr/>
        </p:nvSpPr>
        <p:spPr bwMode="auto">
          <a:xfrm>
            <a:off x="8433864" y="3481707"/>
            <a:ext cx="7480300" cy="6858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 Box 217"/>
          <p:cNvSpPr txBox="1">
            <a:spLocks noChangeArrowheads="1"/>
          </p:cNvSpPr>
          <p:nvPr/>
        </p:nvSpPr>
        <p:spPr bwMode="auto">
          <a:xfrm>
            <a:off x="8555510" y="3532252"/>
            <a:ext cx="7480300" cy="5847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lIns="91377" tIns="45687" rIns="91377" bIns="45687">
            <a:spAutoFit/>
          </a:bodyPr>
          <a:lstStyle/>
          <a:p>
            <a:pPr algn="ctr" defTabSz="2820988">
              <a:spcBef>
                <a:spcPct val="50000"/>
              </a:spcBef>
            </a:pPr>
            <a:r>
              <a:rPr lang="en-US" sz="3200" b="1" dirty="0" smtClean="0"/>
              <a:t>Methods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6348</TotalTime>
  <Words>795</Words>
  <Application>Microsoft Office PowerPoint</Application>
  <PresentationFormat>Custom</PresentationFormat>
  <Paragraphs>108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CCM poster format</dc:title>
  <dc:subject>3x6' poster  610-626-2364</dc:subject>
  <dc:creator>slidemaker@aol.com</dc:creator>
  <cp:lastModifiedBy>Donoghue, Aaron J</cp:lastModifiedBy>
  <cp:revision>615</cp:revision>
  <cp:lastPrinted>2016-04-12T13:59:55Z</cp:lastPrinted>
  <dcterms:created xsi:type="dcterms:W3CDTF">2006-01-30T21:11:15Z</dcterms:created>
  <dcterms:modified xsi:type="dcterms:W3CDTF">2016-04-26T15:55:33Z</dcterms:modified>
</cp:coreProperties>
</file>