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1" r:id="rId2"/>
    <p:sldId id="266" r:id="rId3"/>
    <p:sldId id="267" r:id="rId4"/>
    <p:sldId id="256" r:id="rId5"/>
    <p:sldId id="257" r:id="rId6"/>
    <p:sldId id="262" r:id="rId7"/>
    <p:sldId id="263" r:id="rId8"/>
    <p:sldId id="264"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50"/>
    <p:restoredTop sz="74452"/>
  </p:normalViewPr>
  <p:slideViewPr>
    <p:cSldViewPr snapToGrid="0" showGuides="1">
      <p:cViewPr>
        <p:scale>
          <a:sx n="94" d="100"/>
          <a:sy n="94" d="100"/>
        </p:scale>
        <p:origin x="144" y="168"/>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389F1-4515-974A-A80F-894DCFE372BA}" type="datetimeFigureOut">
              <a:rPr lang="en-US" smtClean="0"/>
              <a:t>11/4/25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E69E0-1208-0846-9DCD-04FB0B81371D}" type="slidenum">
              <a:rPr lang="en-US" smtClean="0"/>
              <a:t>‹#›</a:t>
            </a:fld>
            <a:endParaRPr lang="en-US"/>
          </a:p>
        </p:txBody>
      </p:sp>
    </p:spTree>
    <p:extLst>
      <p:ext uri="{BB962C8B-B14F-4D97-AF65-F5344CB8AC3E}">
        <p14:creationId xmlns:p14="http://schemas.microsoft.com/office/powerpoint/2010/main" val="152442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 want to thank Dr Mandava for having the department organize today’s events around my retirement.</a:t>
            </a:r>
          </a:p>
          <a:p>
            <a:r>
              <a:rPr lang="en-US" sz="1400" dirty="0"/>
              <a:t> And Bethany for organizing the logistics and Rachel for the communications pieces.</a:t>
            </a:r>
          </a:p>
          <a:p>
            <a:endParaRPr lang="en-US" sz="1400" dirty="0"/>
          </a:p>
          <a:p>
            <a:r>
              <a:rPr lang="en-US" sz="1400" dirty="0"/>
              <a:t>It is such an honor to be recognized in this way, and to have Phil, Kun-Che, Dan, and Vasilis interrupt their schedules to come today and share their stories.</a:t>
            </a:r>
          </a:p>
          <a:p>
            <a:endParaRPr lang="en-US" sz="1400" dirty="0"/>
          </a:p>
          <a:p>
            <a:r>
              <a:rPr lang="en-US" sz="1400" dirty="0"/>
              <a:t>I wanted to use my time today to reflect back on the projects and people that have been at the center of my research life for the past 40 years. </a:t>
            </a:r>
          </a:p>
        </p:txBody>
      </p:sp>
      <p:sp>
        <p:nvSpPr>
          <p:cNvPr id="4" name="Slide Number Placeholder 3"/>
          <p:cNvSpPr>
            <a:spLocks noGrp="1"/>
          </p:cNvSpPr>
          <p:nvPr>
            <p:ph type="sldNum" sz="quarter" idx="5"/>
          </p:nvPr>
        </p:nvSpPr>
        <p:spPr/>
        <p:txBody>
          <a:bodyPr/>
          <a:lstStyle/>
          <a:p>
            <a:fld id="{9A6E69E0-1208-0846-9DCD-04FB0B81371D}" type="slidenum">
              <a:rPr lang="en-US" smtClean="0"/>
              <a:t>1</a:t>
            </a:fld>
            <a:endParaRPr lang="en-US"/>
          </a:p>
        </p:txBody>
      </p:sp>
    </p:spTree>
    <p:extLst>
      <p:ext uri="{BB962C8B-B14F-4D97-AF65-F5344CB8AC3E}">
        <p14:creationId xmlns:p14="http://schemas.microsoft.com/office/powerpoint/2010/main" val="3031380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also gives me tremendous pride is the impact our ophthalmology research faculty have on the community of science at the Anschutz Medical Campus (University of Colorado) and in service to the national and international research community.</a:t>
            </a:r>
          </a:p>
          <a:p>
            <a:endParaRPr lang="en-US" dirty="0"/>
          </a:p>
          <a:p>
            <a:r>
              <a:rPr lang="en-US" dirty="0"/>
              <a:t>I believe CU Anschutz is a better place because of our faculty, and the sacrifices they make to make this a better place to do research, to teach, and due to your service to your colleagues, the department is a better place to work and thrive in our careers.</a:t>
            </a:r>
          </a:p>
          <a:p>
            <a:endParaRPr lang="en-US" dirty="0"/>
          </a:p>
          <a:p>
            <a:r>
              <a:rPr lang="en-US" dirty="0"/>
              <a:t>I am so thankful to have had the opportunity to lead in this effort and to help shape our environment for research. </a:t>
            </a:r>
          </a:p>
        </p:txBody>
      </p:sp>
      <p:sp>
        <p:nvSpPr>
          <p:cNvPr id="4" name="Slide Number Placeholder 3"/>
          <p:cNvSpPr>
            <a:spLocks noGrp="1"/>
          </p:cNvSpPr>
          <p:nvPr>
            <p:ph type="sldNum" sz="quarter" idx="5"/>
          </p:nvPr>
        </p:nvSpPr>
        <p:spPr/>
        <p:txBody>
          <a:bodyPr/>
          <a:lstStyle/>
          <a:p>
            <a:fld id="{9A6E69E0-1208-0846-9DCD-04FB0B81371D}" type="slidenum">
              <a:rPr lang="en-US" smtClean="0"/>
              <a:t>10</a:t>
            </a:fld>
            <a:endParaRPr lang="en-US"/>
          </a:p>
        </p:txBody>
      </p:sp>
    </p:spTree>
    <p:extLst>
      <p:ext uri="{BB962C8B-B14F-4D97-AF65-F5344CB8AC3E}">
        <p14:creationId xmlns:p14="http://schemas.microsoft.com/office/powerpoint/2010/main" val="1830012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69E0-1208-0846-9DCD-04FB0B81371D}" type="slidenum">
              <a:rPr lang="en-US" smtClean="0"/>
              <a:t>11</a:t>
            </a:fld>
            <a:endParaRPr lang="en-US"/>
          </a:p>
        </p:txBody>
      </p:sp>
    </p:spTree>
    <p:extLst>
      <p:ext uri="{BB962C8B-B14F-4D97-AF65-F5344CB8AC3E}">
        <p14:creationId xmlns:p14="http://schemas.microsoft.com/office/powerpoint/2010/main" val="409360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undergraduate study at the University of Texas at Austin, I enrolled in the Graduate School of Biomedical Sciences at the UT Medical Branch in Galveston, TX in the Human Biological Chemistry &amp; Genetics PhD program. There I had the good fortune of joining the laboratory of Satish Srivastava, where I began my studies on inborn errors of metabolism and genetic disease.</a:t>
            </a:r>
          </a:p>
          <a:p>
            <a:endParaRPr lang="en-US" dirty="0"/>
          </a:p>
          <a:p>
            <a:r>
              <a:rPr lang="en-US" dirty="0"/>
              <a:t>From there, I went to NYU for a postdoctoral fellowship with John Chen. Dr. Chen was famous for early studies of RNA transcription for coding of lens </a:t>
            </a:r>
            <a:r>
              <a:rPr lang="en-US" dirty="0" err="1"/>
              <a:t>crystallins</a:t>
            </a:r>
            <a:r>
              <a:rPr lang="en-US" dirty="0"/>
              <a:t>, the major proteins in lens. At that time, which was 1981, the technology for cDNA cloning was just beginning to develop, and I wanted more than anything to identify genes that could be involved in cataract formation.</a:t>
            </a:r>
          </a:p>
          <a:p>
            <a:endParaRPr lang="en-US" dirty="0"/>
          </a:p>
          <a:p>
            <a:r>
              <a:rPr lang="en-US" dirty="0"/>
              <a:t>I was awarded an NIH postdoctoral fellowship, which funded my work at NYU for 3 years to study the gene structure for aldose reductase, an enzyme linked to the pathogenesis of diabetic cataracts and retinopathy.</a:t>
            </a:r>
          </a:p>
          <a:p>
            <a:endParaRPr lang="en-US" dirty="0"/>
          </a:p>
          <a:p>
            <a:r>
              <a:rPr lang="en-US" dirty="0"/>
              <a:t>While at NYU in my last year of PDF support, I presented  my work at ARVO. One visitor to my poster was Bob Church, who had just been hired as Research Director to develop an eye research group for the new Emory Eye Clinic in Atlanta. Bob essentially hired me on the spot at ARVO, and paved the way for me to start my research career at Emory. At Emory, I got my first individual NEI grant, a new investigator award, that provided enough money for a postdoc and some supplies.</a:t>
            </a:r>
          </a:p>
          <a:p>
            <a:endParaRPr lang="en-US" dirty="0"/>
          </a:p>
          <a:p>
            <a:r>
              <a:rPr lang="en-US" dirty="0"/>
              <a:t>Things went well at Emory where we published several small papers on lens crystallin gene families in my first three years. In 1987, Henry Kaplan, then at Emory, was recruited as chair of ophthalmology at Washington University in St Louis. Hank asked me to join him there to start a molecular biology unit in the department. Needless to say, this was an amazing opportunity, which led us to move to St Louis and work with Dr Kaplan to build an amazing research faculty. After 10 years, Kaplan left Wash U and was succeeded by Michael Kass, a glaucoma leader and co-PI, along with Mae Gordon, of the OHTS trial. Dr Kass was also supportive of basic research, but did not share my enthusiasm to develop an ocular stem cell research program.</a:t>
            </a:r>
          </a:p>
          <a:p>
            <a:r>
              <a:rPr lang="en-US" dirty="0"/>
              <a:t>At that time, Dr </a:t>
            </a:r>
            <a:r>
              <a:rPr lang="en-US" dirty="0" err="1"/>
              <a:t>Mandava</a:t>
            </a:r>
            <a:r>
              <a:rPr lang="en-US" dirty="0"/>
              <a:t> had just been appointed chair of ophthalmology at CU and convened a group of scientists on campus to plan for recruitment of a research leader. Vasilis </a:t>
            </a:r>
            <a:r>
              <a:rPr lang="en-US" dirty="0" err="1"/>
              <a:t>Vasiliou</a:t>
            </a:r>
            <a:r>
              <a:rPr lang="en-US" dirty="0"/>
              <a:t>, an acquaintance from my research area, was part of that group, and suggested my name as a possibility.</a:t>
            </a:r>
          </a:p>
          <a:p>
            <a:r>
              <a:rPr lang="en-US" dirty="0"/>
              <a:t>Dr. </a:t>
            </a:r>
            <a:r>
              <a:rPr lang="en-US" dirty="0" err="1"/>
              <a:t>Mandava</a:t>
            </a:r>
            <a:r>
              <a:rPr lang="en-US" dirty="0"/>
              <a:t> and I quickly realized we shared many dreams about what could be created for eye research in Denver. To make this happen, right away I went to my family to convince them we were moving to Colorado. And I went to Phil </a:t>
            </a:r>
            <a:r>
              <a:rPr lang="en-US" dirty="0" err="1"/>
              <a:t>Ruzycki</a:t>
            </a:r>
            <a:r>
              <a:rPr lang="en-US" dirty="0"/>
              <a:t> to convince him he needed to come with me to help transition by lab from St Louis to Denver. In both cases, I succeeded.</a:t>
            </a:r>
          </a:p>
          <a:p>
            <a:endParaRPr lang="en-US" dirty="0"/>
          </a:p>
          <a:p>
            <a:r>
              <a:rPr lang="en-US" dirty="0"/>
              <a:t>I want to mention two other people whose work has enriched my scientific career. Joanne Angle, the late executive director of ARVO, recognized my commitment to eye research and to the next generation of scientists. She helped me make connections through ARVO to other scientific leaders in vision research, and to become engaged in leadership of ARVO on the Board of Trustees. She was instrumental in helping me establish a Research Directors Council as part of the Association for University Professors of Ophthalmology (AUPO).  Iris Rush, who succeeded her as Executive Director, continued that wonderful support and has been a tremendous partner in our efforts to develop programs to support vision research and vision scientists, young and old, worldwide.</a:t>
            </a:r>
          </a:p>
          <a:p>
            <a:r>
              <a:rPr lang="en-US" dirty="0"/>
              <a:t>And most important of all, I thank my family for supporting my work all these years and being willing to put up with me when the stress of grant writing and deadlines made me somewhat less pleasant to be around. </a:t>
            </a:r>
          </a:p>
        </p:txBody>
      </p:sp>
      <p:sp>
        <p:nvSpPr>
          <p:cNvPr id="4" name="Slide Number Placeholder 3"/>
          <p:cNvSpPr>
            <a:spLocks noGrp="1"/>
          </p:cNvSpPr>
          <p:nvPr>
            <p:ph type="sldNum" sz="quarter" idx="5"/>
          </p:nvPr>
        </p:nvSpPr>
        <p:spPr/>
        <p:txBody>
          <a:bodyPr/>
          <a:lstStyle/>
          <a:p>
            <a:fld id="{9A6E69E0-1208-0846-9DCD-04FB0B81371D}" type="slidenum">
              <a:rPr lang="en-US" smtClean="0"/>
              <a:t>2</a:t>
            </a:fld>
            <a:endParaRPr lang="en-US"/>
          </a:p>
        </p:txBody>
      </p:sp>
    </p:spTree>
    <p:extLst>
      <p:ext uri="{BB962C8B-B14F-4D97-AF65-F5344CB8AC3E}">
        <p14:creationId xmlns:p14="http://schemas.microsoft.com/office/powerpoint/2010/main" val="303506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over-arching goal of my research career was to find ways to prevent diabetic blindness.</a:t>
            </a:r>
          </a:p>
          <a:p>
            <a:endParaRPr lang="en-US" dirty="0"/>
          </a:p>
          <a:p>
            <a:r>
              <a:rPr lang="en-US" dirty="0"/>
              <a:t>My foundational thinking is that metabolic imbalances result from the action of enzymes and signaling proteins, and we can use genetics and an ever-expanding DNA toolbox to get at understanding how these disease effectors work.</a:t>
            </a:r>
          </a:p>
          <a:p>
            <a:endParaRPr lang="en-US" dirty="0"/>
          </a:p>
          <a:p>
            <a:r>
              <a:rPr lang="en-US" dirty="0"/>
              <a:t>We have used this basic approach in our studies of glucose metabolism and metabolic imbalances in diabetic target tissues.</a:t>
            </a:r>
          </a:p>
        </p:txBody>
      </p:sp>
      <p:sp>
        <p:nvSpPr>
          <p:cNvPr id="4" name="Slide Number Placeholder 3"/>
          <p:cNvSpPr>
            <a:spLocks noGrp="1"/>
          </p:cNvSpPr>
          <p:nvPr>
            <p:ph type="sldNum" sz="quarter" idx="5"/>
          </p:nvPr>
        </p:nvSpPr>
        <p:spPr/>
        <p:txBody>
          <a:bodyPr/>
          <a:lstStyle/>
          <a:p>
            <a:fld id="{9A6E69E0-1208-0846-9DCD-04FB0B81371D}" type="slidenum">
              <a:rPr lang="en-US" smtClean="0"/>
              <a:t>3</a:t>
            </a:fld>
            <a:endParaRPr lang="en-US"/>
          </a:p>
        </p:txBody>
      </p:sp>
    </p:spTree>
    <p:extLst>
      <p:ext uri="{BB962C8B-B14F-4D97-AF65-F5344CB8AC3E}">
        <p14:creationId xmlns:p14="http://schemas.microsoft.com/office/powerpoint/2010/main" val="148686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main focus in diabetic eye disease has been on glucose metabolism through the polyol pathway. Chronically elevated blood sugars activate a pathway catalyzed by Aldose Reductase, an </a:t>
            </a:r>
            <a:r>
              <a:rPr lang="en-US" dirty="0" err="1"/>
              <a:t>aldo</a:t>
            </a:r>
            <a:r>
              <a:rPr lang="en-US" dirty="0"/>
              <a:t>-keto reductase, which converts it to sorbitol, using NADPH to reduce the aldehyde to an alcohol. The pathway is completed by sorbitol dehydrogenase, which oxidizes sorbitol to fructose, using stoichiometric amounts of NAD. Activation of this pathway has many deleterious effects, including build up of sorbitol, which can induce osmotic stress in cells. Also, production of fructose which itself is toxic to cells and results in ATP depletion. NADPH can also be depleted in cells, which incudes oxidative stress due to inadequate regeneration of reduced glutathione, an essential antioxidant in cells and the most abundant antioxidant in lens and red blood cells. </a:t>
            </a:r>
          </a:p>
          <a:p>
            <a:endParaRPr lang="en-US" dirty="0"/>
          </a:p>
          <a:p>
            <a:r>
              <a:rPr lang="en-US" dirty="0"/>
              <a:t>Given the key role of AR in this pathway, there was intense interest to understand how the enzyme works and how it is regulated. To answer these questions, we cloned the gene for AR and developed methods to overexpress it in E coli shake flask cultures. This led to a series of papers in the JBC where we used site directed mutagenesis, guided by structural information from crystallography, to develop an understanding the catalytic mechanism and regulatory domains on the enzyme. Many collaborators contributed to this work, including my grad student Ivan </a:t>
            </a:r>
            <a:r>
              <a:rPr lang="en-US" dirty="0" err="1"/>
              <a:t>Tarle</a:t>
            </a:r>
            <a:r>
              <a:rPr lang="en-US" dirty="0"/>
              <a:t> (went on to oculoplastic surgery career) and the laboratories of Satish Srivastava (UTMB), Flo Quiocho (Baylor),  and Umberto Mura (University of Pisa).</a:t>
            </a:r>
          </a:p>
        </p:txBody>
      </p:sp>
      <p:sp>
        <p:nvSpPr>
          <p:cNvPr id="4" name="Slide Number Placeholder 3"/>
          <p:cNvSpPr>
            <a:spLocks noGrp="1"/>
          </p:cNvSpPr>
          <p:nvPr>
            <p:ph type="sldNum" sz="quarter" idx="5"/>
          </p:nvPr>
        </p:nvSpPr>
        <p:spPr/>
        <p:txBody>
          <a:bodyPr/>
          <a:lstStyle/>
          <a:p>
            <a:fld id="{9A6E69E0-1208-0846-9DCD-04FB0B81371D}" type="slidenum">
              <a:rPr lang="en-US" smtClean="0"/>
              <a:t>4</a:t>
            </a:fld>
            <a:endParaRPr lang="en-US"/>
          </a:p>
        </p:txBody>
      </p:sp>
    </p:spTree>
    <p:extLst>
      <p:ext uri="{BB962C8B-B14F-4D97-AF65-F5344CB8AC3E}">
        <p14:creationId xmlns:p14="http://schemas.microsoft.com/office/powerpoint/2010/main" val="370393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mutagenesis work would  have been much more difficult and less productive had it not been for a structural model based on x-ray crystallography. For this work, we collaborated first with David Borhani at University of Alabama, Birmingham and then with Florante Quiocho and his then grad student David Wilson at Baylor College of Medicine in Houston. This was an amazing collaboration that led to structural models for the enzyme active site, cofactor binding mechanism, and showed for the first time that AR inhibitors then in clinical trials bound at the enzyme’s active site. My postdoctoral fellow, Yuki Nakano, did a fabulous job validating the structural model based on a static structure with enzyme kinetic studies published in </a:t>
            </a:r>
            <a:r>
              <a:rPr lang="en-US" i="1" dirty="0"/>
              <a:t>Biochemistry</a:t>
            </a:r>
            <a:r>
              <a:rPr lang="en-US" dirty="0"/>
              <a:t>. </a:t>
            </a:r>
          </a:p>
        </p:txBody>
      </p:sp>
      <p:sp>
        <p:nvSpPr>
          <p:cNvPr id="4" name="Slide Number Placeholder 3"/>
          <p:cNvSpPr>
            <a:spLocks noGrp="1"/>
          </p:cNvSpPr>
          <p:nvPr>
            <p:ph type="sldNum" sz="quarter" idx="5"/>
          </p:nvPr>
        </p:nvSpPr>
        <p:spPr/>
        <p:txBody>
          <a:bodyPr/>
          <a:lstStyle/>
          <a:p>
            <a:fld id="{9A6E69E0-1208-0846-9DCD-04FB0B81371D}" type="slidenum">
              <a:rPr lang="en-US" smtClean="0"/>
              <a:t>5</a:t>
            </a:fld>
            <a:endParaRPr lang="en-US"/>
          </a:p>
        </p:txBody>
      </p:sp>
    </p:spTree>
    <p:extLst>
      <p:ext uri="{BB962C8B-B14F-4D97-AF65-F5344CB8AC3E}">
        <p14:creationId xmlns:p14="http://schemas.microsoft.com/office/powerpoint/2010/main" val="198097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the good fortune to make a collaboration with Bhanu Reddy from the National Nutrition Institute in Hyderabad, India. Bhanu’s lab were interested in studying natural products that were considered helpful against some chronic diseases such as diabetes. We collaborated on a study of Indian gooseberry, or </a:t>
            </a:r>
            <a:r>
              <a:rPr lang="en-US" dirty="0" err="1"/>
              <a:t>Emblica</a:t>
            </a:r>
            <a:r>
              <a:rPr lang="en-US" dirty="0"/>
              <a:t> Officinalis, and demonstrated that gooseberry extracts delayed the onset and progression of cataracts in diabetic rats. Two of Bhanu’s postdoctoral fellows then came to my lab just as I arrived to CU: Palla Suryanarayana and </a:t>
            </a:r>
            <a:r>
              <a:rPr lang="en-US" dirty="0" err="1"/>
              <a:t>Muthenna</a:t>
            </a:r>
            <a:r>
              <a:rPr lang="en-US" dirty="0"/>
              <a:t> Puppala. Working with Dan </a:t>
            </a:r>
            <a:r>
              <a:rPr lang="en-US" dirty="0" err="1"/>
              <a:t>Labarbera’s</a:t>
            </a:r>
            <a:r>
              <a:rPr lang="en-US" dirty="0"/>
              <a:t> lab, our teams identified </a:t>
            </a:r>
            <a:r>
              <a:rPr lang="en-US" dirty="0">
                <a:latin typeface="Symbol" pitchFamily="2" charset="2"/>
              </a:rPr>
              <a:t>b</a:t>
            </a:r>
            <a:r>
              <a:rPr lang="en-US" dirty="0"/>
              <a:t>-</a:t>
            </a:r>
            <a:r>
              <a:rPr lang="en-US" dirty="0" err="1"/>
              <a:t>glucogallin</a:t>
            </a:r>
            <a:r>
              <a:rPr lang="en-US" dirty="0"/>
              <a:t> as a potent inhibitor of the polyol pathway, and indeed was a good aldose reductase inhibitor. Dan’s postdoc, </a:t>
            </a:r>
            <a:r>
              <a:rPr lang="en-US" dirty="0" err="1"/>
              <a:t>Linfeng</a:t>
            </a:r>
            <a:r>
              <a:rPr lang="en-US" dirty="0"/>
              <a:t> Li, went on to design a derivative of b-</a:t>
            </a:r>
            <a:r>
              <a:rPr lang="en-US" dirty="0" err="1"/>
              <a:t>glucogallin</a:t>
            </a:r>
            <a:r>
              <a:rPr lang="en-US" dirty="0"/>
              <a:t> which would be more stable in the eye. This was an amazing study, as it led to the identification of a natural product inhibitor of AR that bound perfectly into the enzyme’s active site. About that time, Kun-Che Chang in my lab initiated a study of goji berry extracts due to the use of goji berries in Chinese traditional medicines. Working with Dan’s lab, Kun-Che showed that emodin, a major anthraquinone in goji berry extract, showed good inhibitory activity against AR, and was selective for AR over other structurally-similar enzymes of the </a:t>
            </a:r>
            <a:r>
              <a:rPr lang="en-US" dirty="0" err="1"/>
              <a:t>aldo</a:t>
            </a:r>
            <a:r>
              <a:rPr lang="en-US" dirty="0"/>
              <a:t>-keto reductase enzyme superfamily. They were able to show that emodin suppressed sorbitol production in the diabetic lens and partially blocked lens vacuole formation and opacification in a mouse model. </a:t>
            </a:r>
          </a:p>
        </p:txBody>
      </p:sp>
      <p:sp>
        <p:nvSpPr>
          <p:cNvPr id="4" name="Slide Number Placeholder 3"/>
          <p:cNvSpPr>
            <a:spLocks noGrp="1"/>
          </p:cNvSpPr>
          <p:nvPr>
            <p:ph type="sldNum" sz="quarter" idx="5"/>
          </p:nvPr>
        </p:nvSpPr>
        <p:spPr/>
        <p:txBody>
          <a:bodyPr/>
          <a:lstStyle/>
          <a:p>
            <a:fld id="{9A6E69E0-1208-0846-9DCD-04FB0B81371D}" type="slidenum">
              <a:rPr lang="en-US" smtClean="0"/>
              <a:t>6</a:t>
            </a:fld>
            <a:endParaRPr lang="en-US"/>
          </a:p>
        </p:txBody>
      </p:sp>
    </p:spTree>
    <p:extLst>
      <p:ext uri="{BB962C8B-B14F-4D97-AF65-F5344CB8AC3E}">
        <p14:creationId xmlns:p14="http://schemas.microsoft.com/office/powerpoint/2010/main" val="134558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Posterior capsule opacification is one of the most common complications of cataract surgery, and it involves epithelial-to-mesenchymal transition of lens epithelial cells left behind after lens extraction. Kun-Che Chang, then a PhD student in my lab, worked with Leo </a:t>
            </a:r>
            <a:r>
              <a:rPr lang="en-US" dirty="0" err="1"/>
              <a:t>Zukin</a:t>
            </a:r>
            <a:r>
              <a:rPr lang="en-US" dirty="0"/>
              <a:t>, then a medical student, to demonstrate a role for AR in the EMT process, showing that AR inhibitors, or ablation of the AR gene, protects against PCO in a mouse model. They published their work in a series of beautiful papers in IOVS. </a:t>
            </a:r>
            <a:r>
              <a:rPr lang="en-US" dirty="0" err="1"/>
              <a:t>Dixa</a:t>
            </a:r>
            <a:r>
              <a:rPr lang="en-US" dirty="0"/>
              <a:t> Gautam, a masters student in bioengineering, followed this by developing a nanogel-based formulation to release AR inhibitors from a mouse-lens sized IOL, prepared under the guidance of Devatha Nair, PhD, a professor at CU.</a:t>
            </a:r>
          </a:p>
        </p:txBody>
      </p:sp>
      <p:sp>
        <p:nvSpPr>
          <p:cNvPr id="4" name="Slide Number Placeholder 3"/>
          <p:cNvSpPr>
            <a:spLocks noGrp="1"/>
          </p:cNvSpPr>
          <p:nvPr>
            <p:ph type="sldNum" sz="quarter" idx="5"/>
          </p:nvPr>
        </p:nvSpPr>
        <p:spPr/>
        <p:txBody>
          <a:bodyPr/>
          <a:lstStyle/>
          <a:p>
            <a:fld id="{9A6E69E0-1208-0846-9DCD-04FB0B81371D}" type="slidenum">
              <a:rPr lang="en-US" smtClean="0"/>
              <a:t>7</a:t>
            </a:fld>
            <a:endParaRPr lang="en-US"/>
          </a:p>
        </p:txBody>
      </p:sp>
    </p:spTree>
    <p:extLst>
      <p:ext uri="{BB962C8B-B14F-4D97-AF65-F5344CB8AC3E}">
        <p14:creationId xmlns:p14="http://schemas.microsoft.com/office/powerpoint/2010/main" val="38085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looking back over my research career, I can say that my most rewarding work came about through collaboration. I had the honor to work with these four outstanding scientists and individuals, who brought their love for research and commitment to high standards of integrity to our collaborations. Each, in their own way, elevated my work and facilitated my success in science. I also want to acknowledge the importance of networking in science. I include a picture from the 2018 conference of Carbonyl Metabolism Dr Vasiliou and I hosted in Breckenridge. This international group of scientists met every other year for over 30 years, discussing and debating ideas often late into the night. Some of my best ideas and publications came about after meeting with this group over the years. It was at a meeting of this group in 1992 in Dublin, Ireland that I met the young Dr. Vasilis Vasiliou who had just accepted his position in the School of Pharmacy at University of Colorado, and from that point onwards he has been a trusted friend and collaborator. Also shown are Dan </a:t>
            </a:r>
            <a:r>
              <a:rPr lang="en-US" dirty="0" err="1"/>
              <a:t>Labarbera</a:t>
            </a:r>
            <a:r>
              <a:rPr lang="en-US" dirty="0"/>
              <a:t>, PhD, Philip Ruzycki, PhD, Kun-Che Chang, PhD, and Vasilis Vasiliou, PhD.</a:t>
            </a:r>
          </a:p>
          <a:p>
            <a:endParaRPr lang="en-US" dirty="0"/>
          </a:p>
        </p:txBody>
      </p:sp>
      <p:sp>
        <p:nvSpPr>
          <p:cNvPr id="4" name="Slide Number Placeholder 3"/>
          <p:cNvSpPr>
            <a:spLocks noGrp="1"/>
          </p:cNvSpPr>
          <p:nvPr>
            <p:ph type="sldNum" sz="quarter" idx="5"/>
          </p:nvPr>
        </p:nvSpPr>
        <p:spPr/>
        <p:txBody>
          <a:bodyPr/>
          <a:lstStyle/>
          <a:p>
            <a:fld id="{9A6E69E0-1208-0846-9DCD-04FB0B81371D}" type="slidenum">
              <a:rPr lang="en-US" smtClean="0"/>
              <a:t>8</a:t>
            </a:fld>
            <a:endParaRPr lang="en-US"/>
          </a:p>
        </p:txBody>
      </p:sp>
    </p:spTree>
    <p:extLst>
      <p:ext uri="{BB962C8B-B14F-4D97-AF65-F5344CB8AC3E}">
        <p14:creationId xmlns:p14="http://schemas.microsoft.com/office/powerpoint/2010/main" val="326556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take tremendous pride in the research faculty we have assembled in the Department of Ophthalmology.</a:t>
            </a:r>
          </a:p>
          <a:p>
            <a:r>
              <a:rPr lang="en-US" dirty="0"/>
              <a:t>When I came in 2008, there were 2 of us in research: me and David Ammar.</a:t>
            </a:r>
          </a:p>
          <a:p>
            <a:endParaRPr lang="en-US" dirty="0"/>
          </a:p>
          <a:p>
            <a:r>
              <a:rPr lang="en-US" dirty="0"/>
              <a:t>And over the next 16 year, the research faculty grew to 16, thanks to the tremendous support and vision of Dr Mandava. Our basic research strengths are in the areas of eye development, drug discovery, cataract and lens disorders, and in the development of stem cell-based therapies for degenerative eye diseases. We have amazing faculty expertise in ocular epidemiology and systematic review of clinical trials and outcomes research, artificial intelligence, and machine learning. Our areas of greatest strength in research are at the cutting edge of scientific technology development worldwide.</a:t>
            </a:r>
          </a:p>
          <a:p>
            <a:endParaRPr lang="en-US" dirty="0"/>
          </a:p>
          <a:p>
            <a:endParaRPr lang="en-US" dirty="0"/>
          </a:p>
        </p:txBody>
      </p:sp>
      <p:sp>
        <p:nvSpPr>
          <p:cNvPr id="4" name="Slide Number Placeholder 3"/>
          <p:cNvSpPr>
            <a:spLocks noGrp="1"/>
          </p:cNvSpPr>
          <p:nvPr>
            <p:ph type="sldNum" sz="quarter" idx="5"/>
          </p:nvPr>
        </p:nvSpPr>
        <p:spPr/>
        <p:txBody>
          <a:bodyPr/>
          <a:lstStyle/>
          <a:p>
            <a:fld id="{9A6E69E0-1208-0846-9DCD-04FB0B81371D}" type="slidenum">
              <a:rPr lang="en-US" smtClean="0"/>
              <a:t>9</a:t>
            </a:fld>
            <a:endParaRPr lang="en-US"/>
          </a:p>
        </p:txBody>
      </p:sp>
    </p:spTree>
    <p:extLst>
      <p:ext uri="{BB962C8B-B14F-4D97-AF65-F5344CB8AC3E}">
        <p14:creationId xmlns:p14="http://schemas.microsoft.com/office/powerpoint/2010/main" val="82008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A067-2089-6F4B-FFA6-CAF4E8A3B0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57B6E8-886A-90AC-C65D-2BF9A9D33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EC6C9B-9A4B-DDC0-981C-D1479D5D0EEE}"/>
              </a:ext>
            </a:extLst>
          </p:cNvPr>
          <p:cNvSpPr>
            <a:spLocks noGrp="1"/>
          </p:cNvSpPr>
          <p:nvPr>
            <p:ph type="dt" sz="half" idx="10"/>
          </p:nvPr>
        </p:nvSpPr>
        <p:spPr/>
        <p:txBody>
          <a:bodyPr/>
          <a:lstStyle/>
          <a:p>
            <a:fld id="{6EF70C6F-F477-B141-A37C-600A4D5BE5C4}" type="datetimeFigureOut">
              <a:rPr lang="en-US" smtClean="0"/>
              <a:t>11/4/25</a:t>
            </a:fld>
            <a:endParaRPr lang="en-US"/>
          </a:p>
        </p:txBody>
      </p:sp>
      <p:sp>
        <p:nvSpPr>
          <p:cNvPr id="5" name="Footer Placeholder 4">
            <a:extLst>
              <a:ext uri="{FF2B5EF4-FFF2-40B4-BE49-F238E27FC236}">
                <a16:creationId xmlns:a16="http://schemas.microsoft.com/office/drawing/2014/main" id="{26FFD576-D686-EFDD-963E-6FBAEFD44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926FB-186B-4B68-3B21-86674BDCE4C8}"/>
              </a:ext>
            </a:extLst>
          </p:cNvPr>
          <p:cNvSpPr>
            <a:spLocks noGrp="1"/>
          </p:cNvSpPr>
          <p:nvPr>
            <p:ph type="sldNum" sz="quarter" idx="12"/>
          </p:nvPr>
        </p:nvSpPr>
        <p:spPr/>
        <p:txBody>
          <a:bodyPr/>
          <a:lstStyle/>
          <a:p>
            <a:fld id="{D5F05402-417E-C942-B69D-F66FD74603EC}" type="slidenum">
              <a:rPr lang="en-US" smtClean="0"/>
              <a:t>‹#›</a:t>
            </a:fld>
            <a:endParaRPr lang="en-US"/>
          </a:p>
        </p:txBody>
      </p:sp>
    </p:spTree>
    <p:extLst>
      <p:ext uri="{BB962C8B-B14F-4D97-AF65-F5344CB8AC3E}">
        <p14:creationId xmlns:p14="http://schemas.microsoft.com/office/powerpoint/2010/main" val="3511310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98C8-D8C7-B966-D47B-02CD6FEAD9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84837D-ABDF-737C-492E-6FCAB0C36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C4568-CB08-4E2E-1DDE-1C5E0DF923B2}"/>
              </a:ext>
            </a:extLst>
          </p:cNvPr>
          <p:cNvSpPr>
            <a:spLocks noGrp="1"/>
          </p:cNvSpPr>
          <p:nvPr>
            <p:ph type="dt" sz="half" idx="10"/>
          </p:nvPr>
        </p:nvSpPr>
        <p:spPr/>
        <p:txBody>
          <a:bodyPr/>
          <a:lstStyle/>
          <a:p>
            <a:fld id="{6EF70C6F-F477-B141-A37C-600A4D5BE5C4}" type="datetimeFigureOut">
              <a:rPr lang="en-US" smtClean="0"/>
              <a:t>11/4/25</a:t>
            </a:fld>
            <a:endParaRPr lang="en-US"/>
          </a:p>
        </p:txBody>
      </p:sp>
      <p:sp>
        <p:nvSpPr>
          <p:cNvPr id="5" name="Footer Placeholder 4">
            <a:extLst>
              <a:ext uri="{FF2B5EF4-FFF2-40B4-BE49-F238E27FC236}">
                <a16:creationId xmlns:a16="http://schemas.microsoft.com/office/drawing/2014/main" id="{33A8D3EE-A11E-30CB-1CF3-A2F0DE613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7720E-AFCD-65CF-82AE-3888D3F7E9E4}"/>
              </a:ext>
            </a:extLst>
          </p:cNvPr>
          <p:cNvSpPr>
            <a:spLocks noGrp="1"/>
          </p:cNvSpPr>
          <p:nvPr>
            <p:ph type="sldNum" sz="quarter" idx="12"/>
          </p:nvPr>
        </p:nvSpPr>
        <p:spPr/>
        <p:txBody>
          <a:bodyPr/>
          <a:lstStyle/>
          <a:p>
            <a:fld id="{D5F05402-417E-C942-B69D-F66FD74603EC}" type="slidenum">
              <a:rPr lang="en-US" smtClean="0"/>
              <a:t>‹#›</a:t>
            </a:fld>
            <a:endParaRPr lang="en-US"/>
          </a:p>
        </p:txBody>
      </p:sp>
    </p:spTree>
    <p:extLst>
      <p:ext uri="{BB962C8B-B14F-4D97-AF65-F5344CB8AC3E}">
        <p14:creationId xmlns:p14="http://schemas.microsoft.com/office/powerpoint/2010/main" val="33882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8DE9AF-4FD3-6EDB-FDD4-FE71753A4A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59DD52-74AD-32D6-9E9F-C4E0015F3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E97DE-E318-9661-CEA8-A72B33024CAE}"/>
              </a:ext>
            </a:extLst>
          </p:cNvPr>
          <p:cNvSpPr>
            <a:spLocks noGrp="1"/>
          </p:cNvSpPr>
          <p:nvPr>
            <p:ph type="dt" sz="half" idx="10"/>
          </p:nvPr>
        </p:nvSpPr>
        <p:spPr/>
        <p:txBody>
          <a:bodyPr/>
          <a:lstStyle/>
          <a:p>
            <a:fld id="{6EF70C6F-F477-B141-A37C-600A4D5BE5C4}" type="datetimeFigureOut">
              <a:rPr lang="en-US" smtClean="0"/>
              <a:t>11/4/25</a:t>
            </a:fld>
            <a:endParaRPr lang="en-US"/>
          </a:p>
        </p:txBody>
      </p:sp>
      <p:sp>
        <p:nvSpPr>
          <p:cNvPr id="5" name="Footer Placeholder 4">
            <a:extLst>
              <a:ext uri="{FF2B5EF4-FFF2-40B4-BE49-F238E27FC236}">
                <a16:creationId xmlns:a16="http://schemas.microsoft.com/office/drawing/2014/main" id="{4CB463A3-4D31-7BFC-135E-FF979E067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8C4B3-2306-64FB-0D14-7DAA7BCCC37A}"/>
              </a:ext>
            </a:extLst>
          </p:cNvPr>
          <p:cNvSpPr>
            <a:spLocks noGrp="1"/>
          </p:cNvSpPr>
          <p:nvPr>
            <p:ph type="sldNum" sz="quarter" idx="12"/>
          </p:nvPr>
        </p:nvSpPr>
        <p:spPr/>
        <p:txBody>
          <a:bodyPr/>
          <a:lstStyle/>
          <a:p>
            <a:fld id="{D5F05402-417E-C942-B69D-F66FD74603EC}" type="slidenum">
              <a:rPr lang="en-US" smtClean="0"/>
              <a:t>‹#›</a:t>
            </a:fld>
            <a:endParaRPr lang="en-US"/>
          </a:p>
        </p:txBody>
      </p:sp>
    </p:spTree>
    <p:extLst>
      <p:ext uri="{BB962C8B-B14F-4D97-AF65-F5344CB8AC3E}">
        <p14:creationId xmlns:p14="http://schemas.microsoft.com/office/powerpoint/2010/main" val="105089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87FC0-2E97-3AE5-0E66-D5353B2CE0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643F0E-855F-5599-7C16-055C733F3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45C9D-0D2F-CAB4-7C88-9A20A6163941}"/>
              </a:ext>
            </a:extLst>
          </p:cNvPr>
          <p:cNvSpPr>
            <a:spLocks noGrp="1"/>
          </p:cNvSpPr>
          <p:nvPr>
            <p:ph type="dt" sz="half" idx="10"/>
          </p:nvPr>
        </p:nvSpPr>
        <p:spPr/>
        <p:txBody>
          <a:bodyPr/>
          <a:lstStyle/>
          <a:p>
            <a:fld id="{6EF70C6F-F477-B141-A37C-600A4D5BE5C4}" type="datetimeFigureOut">
              <a:rPr lang="en-US" smtClean="0"/>
              <a:t>11/4/25</a:t>
            </a:fld>
            <a:endParaRPr lang="en-US"/>
          </a:p>
        </p:txBody>
      </p:sp>
      <p:sp>
        <p:nvSpPr>
          <p:cNvPr id="5" name="Footer Placeholder 4">
            <a:extLst>
              <a:ext uri="{FF2B5EF4-FFF2-40B4-BE49-F238E27FC236}">
                <a16:creationId xmlns:a16="http://schemas.microsoft.com/office/drawing/2014/main" id="{DDCA6A81-009D-9EBE-D420-E12D2F0E0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159F5-1F53-745B-CC1C-7E8DF4EA440A}"/>
              </a:ext>
            </a:extLst>
          </p:cNvPr>
          <p:cNvSpPr>
            <a:spLocks noGrp="1"/>
          </p:cNvSpPr>
          <p:nvPr>
            <p:ph type="sldNum" sz="quarter" idx="12"/>
          </p:nvPr>
        </p:nvSpPr>
        <p:spPr/>
        <p:txBody>
          <a:bodyPr/>
          <a:lstStyle/>
          <a:p>
            <a:fld id="{D5F05402-417E-C942-B69D-F66FD74603EC}" type="slidenum">
              <a:rPr lang="en-US" smtClean="0"/>
              <a:t>‹#›</a:t>
            </a:fld>
            <a:endParaRPr lang="en-US"/>
          </a:p>
        </p:txBody>
      </p:sp>
    </p:spTree>
    <p:extLst>
      <p:ext uri="{BB962C8B-B14F-4D97-AF65-F5344CB8AC3E}">
        <p14:creationId xmlns:p14="http://schemas.microsoft.com/office/powerpoint/2010/main" val="97237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2018-A905-F30C-FA10-11FCEC6DA4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2B098-28ED-180A-777A-C612C673E3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8B431E-9B99-FB2B-5597-BD2523C6FC22}"/>
              </a:ext>
            </a:extLst>
          </p:cNvPr>
          <p:cNvSpPr>
            <a:spLocks noGrp="1"/>
          </p:cNvSpPr>
          <p:nvPr>
            <p:ph type="dt" sz="half" idx="10"/>
          </p:nvPr>
        </p:nvSpPr>
        <p:spPr/>
        <p:txBody>
          <a:bodyPr/>
          <a:lstStyle/>
          <a:p>
            <a:fld id="{6EF70C6F-F477-B141-A37C-600A4D5BE5C4}" type="datetimeFigureOut">
              <a:rPr lang="en-US" smtClean="0"/>
              <a:t>11/4/25</a:t>
            </a:fld>
            <a:endParaRPr lang="en-US"/>
          </a:p>
        </p:txBody>
      </p:sp>
      <p:sp>
        <p:nvSpPr>
          <p:cNvPr id="5" name="Footer Placeholder 4">
            <a:extLst>
              <a:ext uri="{FF2B5EF4-FFF2-40B4-BE49-F238E27FC236}">
                <a16:creationId xmlns:a16="http://schemas.microsoft.com/office/drawing/2014/main" id="{77E1DEE9-840D-DB36-FB97-DD670D345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BBA0C-191C-35CF-1347-9B4CC49F8870}"/>
              </a:ext>
            </a:extLst>
          </p:cNvPr>
          <p:cNvSpPr>
            <a:spLocks noGrp="1"/>
          </p:cNvSpPr>
          <p:nvPr>
            <p:ph type="sldNum" sz="quarter" idx="12"/>
          </p:nvPr>
        </p:nvSpPr>
        <p:spPr/>
        <p:txBody>
          <a:bodyPr/>
          <a:lstStyle/>
          <a:p>
            <a:fld id="{D5F05402-417E-C942-B69D-F66FD74603EC}" type="slidenum">
              <a:rPr lang="en-US" smtClean="0"/>
              <a:t>‹#›</a:t>
            </a:fld>
            <a:endParaRPr lang="en-US"/>
          </a:p>
        </p:txBody>
      </p:sp>
    </p:spTree>
    <p:extLst>
      <p:ext uri="{BB962C8B-B14F-4D97-AF65-F5344CB8AC3E}">
        <p14:creationId xmlns:p14="http://schemas.microsoft.com/office/powerpoint/2010/main" val="387288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2391-109B-2880-4261-156CD52C8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D6842-772F-0181-0733-DD232C40C5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6684F8-77B1-D073-7995-9E78418D52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F628C4-64E0-1F92-F5BA-B1DF0E7921E9}"/>
              </a:ext>
            </a:extLst>
          </p:cNvPr>
          <p:cNvSpPr>
            <a:spLocks noGrp="1"/>
          </p:cNvSpPr>
          <p:nvPr>
            <p:ph type="dt" sz="half" idx="10"/>
          </p:nvPr>
        </p:nvSpPr>
        <p:spPr/>
        <p:txBody>
          <a:bodyPr/>
          <a:lstStyle/>
          <a:p>
            <a:fld id="{6EF70C6F-F477-B141-A37C-600A4D5BE5C4}" type="datetimeFigureOut">
              <a:rPr lang="en-US" smtClean="0"/>
              <a:t>11/4/25</a:t>
            </a:fld>
            <a:endParaRPr lang="en-US"/>
          </a:p>
        </p:txBody>
      </p:sp>
      <p:sp>
        <p:nvSpPr>
          <p:cNvPr id="6" name="Footer Placeholder 5">
            <a:extLst>
              <a:ext uri="{FF2B5EF4-FFF2-40B4-BE49-F238E27FC236}">
                <a16:creationId xmlns:a16="http://schemas.microsoft.com/office/drawing/2014/main" id="{B153164C-2EDC-488B-A751-50E1159A3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CC323-6A42-2402-A40F-C9C774BF8D4C}"/>
              </a:ext>
            </a:extLst>
          </p:cNvPr>
          <p:cNvSpPr>
            <a:spLocks noGrp="1"/>
          </p:cNvSpPr>
          <p:nvPr>
            <p:ph type="sldNum" sz="quarter" idx="12"/>
          </p:nvPr>
        </p:nvSpPr>
        <p:spPr/>
        <p:txBody>
          <a:bodyPr/>
          <a:lstStyle/>
          <a:p>
            <a:fld id="{D5F05402-417E-C942-B69D-F66FD74603EC}" type="slidenum">
              <a:rPr lang="en-US" smtClean="0"/>
              <a:t>‹#›</a:t>
            </a:fld>
            <a:endParaRPr lang="en-US"/>
          </a:p>
        </p:txBody>
      </p:sp>
    </p:spTree>
    <p:extLst>
      <p:ext uri="{BB962C8B-B14F-4D97-AF65-F5344CB8AC3E}">
        <p14:creationId xmlns:p14="http://schemas.microsoft.com/office/powerpoint/2010/main" val="134651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52F4-2126-6DB0-F9BF-AB604C5C89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76F11-79F7-FD3D-7877-5D464C508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2FED2-6734-7651-7886-7351190E6C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9EB7B9-D268-8965-D43A-D3FA50E1E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1A2919-052D-507C-4733-35EF99A49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684BA0-DAC6-FF87-A3C9-B3A2B4B51121}"/>
              </a:ext>
            </a:extLst>
          </p:cNvPr>
          <p:cNvSpPr>
            <a:spLocks noGrp="1"/>
          </p:cNvSpPr>
          <p:nvPr>
            <p:ph type="dt" sz="half" idx="10"/>
          </p:nvPr>
        </p:nvSpPr>
        <p:spPr/>
        <p:txBody>
          <a:bodyPr/>
          <a:lstStyle/>
          <a:p>
            <a:fld id="{6EF70C6F-F477-B141-A37C-600A4D5BE5C4}" type="datetimeFigureOut">
              <a:rPr lang="en-US" smtClean="0"/>
              <a:t>11/4/25</a:t>
            </a:fld>
            <a:endParaRPr lang="en-US"/>
          </a:p>
        </p:txBody>
      </p:sp>
      <p:sp>
        <p:nvSpPr>
          <p:cNvPr id="8" name="Footer Placeholder 7">
            <a:extLst>
              <a:ext uri="{FF2B5EF4-FFF2-40B4-BE49-F238E27FC236}">
                <a16:creationId xmlns:a16="http://schemas.microsoft.com/office/drawing/2014/main" id="{EE668FD3-68E3-573E-6F01-C8ACB7CAC9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E74F62-43C7-44F7-398B-42317F47A9CD}"/>
              </a:ext>
            </a:extLst>
          </p:cNvPr>
          <p:cNvSpPr>
            <a:spLocks noGrp="1"/>
          </p:cNvSpPr>
          <p:nvPr>
            <p:ph type="sldNum" sz="quarter" idx="12"/>
          </p:nvPr>
        </p:nvSpPr>
        <p:spPr/>
        <p:txBody>
          <a:bodyPr/>
          <a:lstStyle/>
          <a:p>
            <a:fld id="{D5F05402-417E-C942-B69D-F66FD74603EC}" type="slidenum">
              <a:rPr lang="en-US" smtClean="0"/>
              <a:t>‹#›</a:t>
            </a:fld>
            <a:endParaRPr lang="en-US"/>
          </a:p>
        </p:txBody>
      </p:sp>
    </p:spTree>
    <p:extLst>
      <p:ext uri="{BB962C8B-B14F-4D97-AF65-F5344CB8AC3E}">
        <p14:creationId xmlns:p14="http://schemas.microsoft.com/office/powerpoint/2010/main" val="323392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5F58-7A3C-F495-F79A-DC7B8D66A3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B50403-17D2-1A9B-6CFB-BF8C9FA85573}"/>
              </a:ext>
            </a:extLst>
          </p:cNvPr>
          <p:cNvSpPr>
            <a:spLocks noGrp="1"/>
          </p:cNvSpPr>
          <p:nvPr>
            <p:ph type="dt" sz="half" idx="10"/>
          </p:nvPr>
        </p:nvSpPr>
        <p:spPr/>
        <p:txBody>
          <a:bodyPr/>
          <a:lstStyle/>
          <a:p>
            <a:fld id="{6EF70C6F-F477-B141-A37C-600A4D5BE5C4}" type="datetimeFigureOut">
              <a:rPr lang="en-US" smtClean="0"/>
              <a:t>11/4/25</a:t>
            </a:fld>
            <a:endParaRPr lang="en-US"/>
          </a:p>
        </p:txBody>
      </p:sp>
      <p:sp>
        <p:nvSpPr>
          <p:cNvPr id="4" name="Footer Placeholder 3">
            <a:extLst>
              <a:ext uri="{FF2B5EF4-FFF2-40B4-BE49-F238E27FC236}">
                <a16:creationId xmlns:a16="http://schemas.microsoft.com/office/drawing/2014/main" id="{F7F10206-BA32-22DA-03EC-855AE164D0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40C755-112F-A695-CDCC-23D62914E8EA}"/>
              </a:ext>
            </a:extLst>
          </p:cNvPr>
          <p:cNvSpPr>
            <a:spLocks noGrp="1"/>
          </p:cNvSpPr>
          <p:nvPr>
            <p:ph type="sldNum" sz="quarter" idx="12"/>
          </p:nvPr>
        </p:nvSpPr>
        <p:spPr/>
        <p:txBody>
          <a:bodyPr/>
          <a:lstStyle/>
          <a:p>
            <a:fld id="{D5F05402-417E-C942-B69D-F66FD74603EC}" type="slidenum">
              <a:rPr lang="en-US" smtClean="0"/>
              <a:t>‹#›</a:t>
            </a:fld>
            <a:endParaRPr lang="en-US"/>
          </a:p>
        </p:txBody>
      </p:sp>
    </p:spTree>
    <p:extLst>
      <p:ext uri="{BB962C8B-B14F-4D97-AF65-F5344CB8AC3E}">
        <p14:creationId xmlns:p14="http://schemas.microsoft.com/office/powerpoint/2010/main" val="293947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D11A9-0C86-EDD5-A4BA-5651F65B095E}"/>
              </a:ext>
            </a:extLst>
          </p:cNvPr>
          <p:cNvSpPr>
            <a:spLocks noGrp="1"/>
          </p:cNvSpPr>
          <p:nvPr>
            <p:ph type="dt" sz="half" idx="10"/>
          </p:nvPr>
        </p:nvSpPr>
        <p:spPr/>
        <p:txBody>
          <a:bodyPr/>
          <a:lstStyle/>
          <a:p>
            <a:fld id="{6EF70C6F-F477-B141-A37C-600A4D5BE5C4}" type="datetimeFigureOut">
              <a:rPr lang="en-US" smtClean="0"/>
              <a:t>11/4/25</a:t>
            </a:fld>
            <a:endParaRPr lang="en-US"/>
          </a:p>
        </p:txBody>
      </p:sp>
      <p:sp>
        <p:nvSpPr>
          <p:cNvPr id="3" name="Footer Placeholder 2">
            <a:extLst>
              <a:ext uri="{FF2B5EF4-FFF2-40B4-BE49-F238E27FC236}">
                <a16:creationId xmlns:a16="http://schemas.microsoft.com/office/drawing/2014/main" id="{8E0407E9-BC78-7230-E464-64FDC707AB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3C502A-2F34-6F77-C037-C0F1BC586F21}"/>
              </a:ext>
            </a:extLst>
          </p:cNvPr>
          <p:cNvSpPr>
            <a:spLocks noGrp="1"/>
          </p:cNvSpPr>
          <p:nvPr>
            <p:ph type="sldNum" sz="quarter" idx="12"/>
          </p:nvPr>
        </p:nvSpPr>
        <p:spPr/>
        <p:txBody>
          <a:bodyPr/>
          <a:lstStyle/>
          <a:p>
            <a:fld id="{D5F05402-417E-C942-B69D-F66FD74603EC}" type="slidenum">
              <a:rPr lang="en-US" smtClean="0"/>
              <a:t>‹#›</a:t>
            </a:fld>
            <a:endParaRPr lang="en-US"/>
          </a:p>
        </p:txBody>
      </p:sp>
    </p:spTree>
    <p:extLst>
      <p:ext uri="{BB962C8B-B14F-4D97-AF65-F5344CB8AC3E}">
        <p14:creationId xmlns:p14="http://schemas.microsoft.com/office/powerpoint/2010/main" val="125168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E763-06FB-741F-84DC-A99C92B1E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FE978E-A173-9D23-9E27-5D1B51C7FF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65E13A-62A8-0278-D14C-7979B5BB6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F05B85-539B-1B2A-C46C-FCE3CFB71ABE}"/>
              </a:ext>
            </a:extLst>
          </p:cNvPr>
          <p:cNvSpPr>
            <a:spLocks noGrp="1"/>
          </p:cNvSpPr>
          <p:nvPr>
            <p:ph type="dt" sz="half" idx="10"/>
          </p:nvPr>
        </p:nvSpPr>
        <p:spPr/>
        <p:txBody>
          <a:bodyPr/>
          <a:lstStyle/>
          <a:p>
            <a:fld id="{6EF70C6F-F477-B141-A37C-600A4D5BE5C4}" type="datetimeFigureOut">
              <a:rPr lang="en-US" smtClean="0"/>
              <a:t>11/4/25</a:t>
            </a:fld>
            <a:endParaRPr lang="en-US"/>
          </a:p>
        </p:txBody>
      </p:sp>
      <p:sp>
        <p:nvSpPr>
          <p:cNvPr id="6" name="Footer Placeholder 5">
            <a:extLst>
              <a:ext uri="{FF2B5EF4-FFF2-40B4-BE49-F238E27FC236}">
                <a16:creationId xmlns:a16="http://schemas.microsoft.com/office/drawing/2014/main" id="{49DE30A0-1DF2-F973-3BCD-14C981EE6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0026-9EBB-1C22-D604-87E31974CBB1}"/>
              </a:ext>
            </a:extLst>
          </p:cNvPr>
          <p:cNvSpPr>
            <a:spLocks noGrp="1"/>
          </p:cNvSpPr>
          <p:nvPr>
            <p:ph type="sldNum" sz="quarter" idx="12"/>
          </p:nvPr>
        </p:nvSpPr>
        <p:spPr/>
        <p:txBody>
          <a:bodyPr/>
          <a:lstStyle/>
          <a:p>
            <a:fld id="{D5F05402-417E-C942-B69D-F66FD74603EC}" type="slidenum">
              <a:rPr lang="en-US" smtClean="0"/>
              <a:t>‹#›</a:t>
            </a:fld>
            <a:endParaRPr lang="en-US"/>
          </a:p>
        </p:txBody>
      </p:sp>
    </p:spTree>
    <p:extLst>
      <p:ext uri="{BB962C8B-B14F-4D97-AF65-F5344CB8AC3E}">
        <p14:creationId xmlns:p14="http://schemas.microsoft.com/office/powerpoint/2010/main" val="380856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E1C1-5717-8F32-89A5-82BBE7E61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02DB6-BAE8-2E9C-AE56-E331EF88A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A16A12-B715-9F51-3950-3F4B9B197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F67F4-6359-3A9A-BE18-B7FF943429DE}"/>
              </a:ext>
            </a:extLst>
          </p:cNvPr>
          <p:cNvSpPr>
            <a:spLocks noGrp="1"/>
          </p:cNvSpPr>
          <p:nvPr>
            <p:ph type="dt" sz="half" idx="10"/>
          </p:nvPr>
        </p:nvSpPr>
        <p:spPr/>
        <p:txBody>
          <a:bodyPr/>
          <a:lstStyle/>
          <a:p>
            <a:fld id="{6EF70C6F-F477-B141-A37C-600A4D5BE5C4}" type="datetimeFigureOut">
              <a:rPr lang="en-US" smtClean="0"/>
              <a:t>11/4/25</a:t>
            </a:fld>
            <a:endParaRPr lang="en-US"/>
          </a:p>
        </p:txBody>
      </p:sp>
      <p:sp>
        <p:nvSpPr>
          <p:cNvPr id="6" name="Footer Placeholder 5">
            <a:extLst>
              <a:ext uri="{FF2B5EF4-FFF2-40B4-BE49-F238E27FC236}">
                <a16:creationId xmlns:a16="http://schemas.microsoft.com/office/drawing/2014/main" id="{B56D628A-5477-9405-0572-45ABA6F3D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F4E45-A740-BA89-7057-6185B8F6C628}"/>
              </a:ext>
            </a:extLst>
          </p:cNvPr>
          <p:cNvSpPr>
            <a:spLocks noGrp="1"/>
          </p:cNvSpPr>
          <p:nvPr>
            <p:ph type="sldNum" sz="quarter" idx="12"/>
          </p:nvPr>
        </p:nvSpPr>
        <p:spPr/>
        <p:txBody>
          <a:bodyPr/>
          <a:lstStyle/>
          <a:p>
            <a:fld id="{D5F05402-417E-C942-B69D-F66FD74603EC}" type="slidenum">
              <a:rPr lang="en-US" smtClean="0"/>
              <a:t>‹#›</a:t>
            </a:fld>
            <a:endParaRPr lang="en-US"/>
          </a:p>
        </p:txBody>
      </p:sp>
    </p:spTree>
    <p:extLst>
      <p:ext uri="{BB962C8B-B14F-4D97-AF65-F5344CB8AC3E}">
        <p14:creationId xmlns:p14="http://schemas.microsoft.com/office/powerpoint/2010/main" val="356453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E60AF-00AB-6310-1727-B5196A064C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D423D7-ABE2-2A2F-9AD3-CA0C28E19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58EAF-B2AF-3185-EED7-0BEA4D286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F70C6F-F477-B141-A37C-600A4D5BE5C4}" type="datetimeFigureOut">
              <a:rPr lang="en-US" smtClean="0"/>
              <a:t>11/4/25</a:t>
            </a:fld>
            <a:endParaRPr lang="en-US"/>
          </a:p>
        </p:txBody>
      </p:sp>
      <p:sp>
        <p:nvSpPr>
          <p:cNvPr id="5" name="Footer Placeholder 4">
            <a:extLst>
              <a:ext uri="{FF2B5EF4-FFF2-40B4-BE49-F238E27FC236}">
                <a16:creationId xmlns:a16="http://schemas.microsoft.com/office/drawing/2014/main" id="{24816E54-A531-117C-AC42-B30A83CCF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117D7C-E67A-B49E-D4E4-B422CF286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F05402-417E-C942-B69D-F66FD74603EC}" type="slidenum">
              <a:rPr lang="en-US" smtClean="0"/>
              <a:t>‹#›</a:t>
            </a:fld>
            <a:endParaRPr lang="en-US"/>
          </a:p>
        </p:txBody>
      </p:sp>
    </p:spTree>
    <p:extLst>
      <p:ext uri="{BB962C8B-B14F-4D97-AF65-F5344CB8AC3E}">
        <p14:creationId xmlns:p14="http://schemas.microsoft.com/office/powerpoint/2010/main" val="3726877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3623F37-A8C4-480F-BCB1-CF9E49F0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32712"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E1596259-F091-EE9C-3309-276F4F75A514}"/>
              </a:ext>
            </a:extLst>
          </p:cNvPr>
          <p:cNvSpPr>
            <a:spLocks noGrp="1"/>
          </p:cNvSpPr>
          <p:nvPr>
            <p:ph type="ctrTitle"/>
          </p:nvPr>
        </p:nvSpPr>
        <p:spPr>
          <a:xfrm>
            <a:off x="731521" y="1170431"/>
            <a:ext cx="4875904" cy="5138923"/>
          </a:xfrm>
        </p:spPr>
        <p:txBody>
          <a:bodyPr vert="horz" lIns="91440" tIns="45720" rIns="91440" bIns="45720" rtlCol="0" anchor="ctr">
            <a:normAutofit/>
          </a:bodyPr>
          <a:lstStyle/>
          <a:p>
            <a:pPr algn="l"/>
            <a:r>
              <a:rPr lang="en-US" sz="5400" kern="1200" dirty="0">
                <a:solidFill>
                  <a:schemeClr val="tx2"/>
                </a:solidFill>
                <a:latin typeface="+mj-lt"/>
                <a:ea typeface="+mj-ea"/>
                <a:cs typeface="+mj-cs"/>
              </a:rPr>
              <a:t>Reflections on Four Decades of Scientific Partnerships</a:t>
            </a:r>
          </a:p>
        </p:txBody>
      </p:sp>
      <p:cxnSp>
        <p:nvCxnSpPr>
          <p:cNvPr id="18" name="Straight Connector 17">
            <a:extLst>
              <a:ext uri="{FF2B5EF4-FFF2-40B4-BE49-F238E27FC236}">
                <a16:creationId xmlns:a16="http://schemas.microsoft.com/office/drawing/2014/main" id="{A2CF87F1-3B54-482D-A798-9F4A99449E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8">
            <a:extLst>
              <a:ext uri="{FF2B5EF4-FFF2-40B4-BE49-F238E27FC236}">
                <a16:creationId xmlns:a16="http://schemas.microsoft.com/office/drawing/2014/main" id="{979779D7-3E22-CB1B-6C08-EAE89746559C}"/>
              </a:ext>
            </a:extLst>
          </p:cNvPr>
          <p:cNvSpPr>
            <a:spLocks noGrp="1"/>
          </p:cNvSpPr>
          <p:nvPr>
            <p:ph type="subTitle" idx="1"/>
          </p:nvPr>
        </p:nvSpPr>
        <p:spPr>
          <a:xfrm>
            <a:off x="6555441" y="1170432"/>
            <a:ext cx="5002187" cy="5138920"/>
          </a:xfrm>
        </p:spPr>
        <p:txBody>
          <a:bodyPr vert="horz" lIns="91440" tIns="45720" rIns="91440" bIns="45720" rtlCol="0" anchor="ctr">
            <a:normAutofit/>
          </a:bodyPr>
          <a:lstStyle/>
          <a:p>
            <a:pPr indent="-228600" algn="l">
              <a:buFont typeface="Arial" panose="020B0604020202020204" pitchFamily="34" charset="0"/>
              <a:buChar char="•"/>
            </a:pPr>
            <a:r>
              <a:rPr lang="en-US" sz="1800">
                <a:solidFill>
                  <a:schemeClr val="tx2"/>
                </a:solidFill>
              </a:rPr>
              <a:t>J. Mark Petrash, Ph.D.</a:t>
            </a:r>
          </a:p>
          <a:p>
            <a:pPr indent="-228600" algn="l">
              <a:buFont typeface="Arial" panose="020B0604020202020204" pitchFamily="34" charset="0"/>
              <a:buChar char="•"/>
            </a:pPr>
            <a:r>
              <a:rPr lang="en-US" sz="1800">
                <a:solidFill>
                  <a:schemeClr val="tx2"/>
                </a:solidFill>
              </a:rPr>
              <a:t>Professor and Vice Chair for Research</a:t>
            </a:r>
          </a:p>
          <a:p>
            <a:pPr indent="-228600" algn="l">
              <a:buFont typeface="Arial" panose="020B0604020202020204" pitchFamily="34" charset="0"/>
              <a:buChar char="•"/>
            </a:pPr>
            <a:r>
              <a:rPr lang="en-US" sz="1800">
                <a:solidFill>
                  <a:schemeClr val="tx2"/>
                </a:solidFill>
              </a:rPr>
              <a:t>Department of Ophthalmology</a:t>
            </a:r>
          </a:p>
          <a:p>
            <a:pPr indent="-228600" algn="l">
              <a:buFont typeface="Arial" panose="020B0604020202020204" pitchFamily="34" charset="0"/>
              <a:buChar char="•"/>
            </a:pPr>
            <a:endParaRPr lang="en-US" sz="1800">
              <a:solidFill>
                <a:schemeClr val="tx2"/>
              </a:solidFill>
            </a:endParaRPr>
          </a:p>
        </p:txBody>
      </p:sp>
      <p:cxnSp>
        <p:nvCxnSpPr>
          <p:cNvPr id="20" name="Straight Connector 19">
            <a:extLst>
              <a:ext uri="{FF2B5EF4-FFF2-40B4-BE49-F238E27FC236}">
                <a16:creationId xmlns:a16="http://schemas.microsoft.com/office/drawing/2014/main" id="{C3994C9B-C550-4E20-89C5-83F12CB5A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16AE491-4898-437E-9E32-86A2F19209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23" name="Straight Connector 22">
              <a:extLst>
                <a:ext uri="{FF2B5EF4-FFF2-40B4-BE49-F238E27FC236}">
                  <a16:creationId xmlns:a16="http://schemas.microsoft.com/office/drawing/2014/main" id="{17F55C76-861C-49BA-925A-099CA01184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94BE9A-C1C3-41FE-B2E9-6DBE5EBA2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4834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C3818-0A7E-61C1-2EC1-945A77D9FE25}"/>
              </a:ext>
            </a:extLst>
          </p:cNvPr>
          <p:cNvSpPr>
            <a:spLocks noGrp="1"/>
          </p:cNvSpPr>
          <p:nvPr>
            <p:ph type="title"/>
          </p:nvPr>
        </p:nvSpPr>
        <p:spPr>
          <a:xfrm>
            <a:off x="263048" y="235644"/>
            <a:ext cx="6351216" cy="1708242"/>
          </a:xfrm>
        </p:spPr>
        <p:txBody>
          <a:bodyPr anchor="ctr">
            <a:normAutofit/>
          </a:bodyPr>
          <a:lstStyle/>
          <a:p>
            <a:r>
              <a:rPr lang="en-US" sz="3700" dirty="0"/>
              <a:t>Community Impact of Ophthalmology Research Faculty</a:t>
            </a:r>
          </a:p>
        </p:txBody>
      </p:sp>
      <p:sp>
        <p:nvSpPr>
          <p:cNvPr id="3" name="Content Placeholder 2">
            <a:extLst>
              <a:ext uri="{FF2B5EF4-FFF2-40B4-BE49-F238E27FC236}">
                <a16:creationId xmlns:a16="http://schemas.microsoft.com/office/drawing/2014/main" id="{A71AB92E-4249-1BC2-13A3-4AE5270E05A6}"/>
              </a:ext>
            </a:extLst>
          </p:cNvPr>
          <p:cNvSpPr>
            <a:spLocks noGrp="1"/>
          </p:cNvSpPr>
          <p:nvPr>
            <p:ph idx="1"/>
          </p:nvPr>
        </p:nvSpPr>
        <p:spPr>
          <a:xfrm>
            <a:off x="263048" y="2179530"/>
            <a:ext cx="5832950" cy="4060550"/>
          </a:xfrm>
        </p:spPr>
        <p:txBody>
          <a:bodyPr numCol="2" anchor="ctr">
            <a:normAutofit fontScale="62500" lnSpcReduction="20000"/>
          </a:bodyPr>
          <a:lstStyle/>
          <a:p>
            <a:r>
              <a:rPr lang="en-US" sz="2300" dirty="0"/>
              <a:t>Anschutz Accelerator Initiative: 2 Awards</a:t>
            </a:r>
          </a:p>
          <a:p>
            <a:r>
              <a:rPr lang="en-US" sz="2300" dirty="0"/>
              <a:t>Gates Grubstake Awards: 4 Awards</a:t>
            </a:r>
          </a:p>
          <a:p>
            <a:r>
              <a:rPr lang="en-US" sz="2300" dirty="0"/>
              <a:t>Gates Institute charter members</a:t>
            </a:r>
          </a:p>
          <a:p>
            <a:r>
              <a:rPr lang="en-US" sz="2300" dirty="0"/>
              <a:t>SPARK|REACH</a:t>
            </a:r>
          </a:p>
          <a:p>
            <a:r>
              <a:rPr lang="en-US" sz="2300" dirty="0"/>
              <a:t>Vice Chancellor’s Advisory Committee</a:t>
            </a:r>
          </a:p>
          <a:p>
            <a:r>
              <a:rPr lang="en-US" sz="2300" dirty="0"/>
              <a:t>Faculty Promotions Committee</a:t>
            </a:r>
          </a:p>
          <a:p>
            <a:r>
              <a:rPr lang="en-US" sz="2300" dirty="0"/>
              <a:t>Strategic Infrastructure for Research Committee (SIRC)</a:t>
            </a:r>
          </a:p>
          <a:p>
            <a:pPr marL="236538" indent="-225425"/>
            <a:r>
              <a:rPr lang="en-US" sz="2300" dirty="0"/>
              <a:t>Faculty Wellness Committee</a:t>
            </a:r>
          </a:p>
          <a:p>
            <a:pPr marL="236538" indent="-225425"/>
            <a:r>
              <a:rPr lang="en-US" sz="2300" dirty="0"/>
              <a:t>Research track for medical students</a:t>
            </a:r>
          </a:p>
          <a:p>
            <a:pPr marL="236538" indent="-225425"/>
            <a:r>
              <a:rPr lang="en-US" sz="2300" dirty="0"/>
              <a:t>Vision course for medical students</a:t>
            </a:r>
          </a:p>
          <a:p>
            <a:pPr marL="236538" indent="-225425"/>
            <a:r>
              <a:rPr lang="en-US" sz="2300" dirty="0"/>
              <a:t>Graduate Faculty multiple programs</a:t>
            </a:r>
          </a:p>
          <a:p>
            <a:pPr marL="460375" indent="-223838"/>
            <a:r>
              <a:rPr lang="en-US" sz="2300" dirty="0"/>
              <a:t>Faculty advisors to MS/ PhD students and summer Interns, co-director GSIP</a:t>
            </a:r>
          </a:p>
          <a:p>
            <a:pPr marL="460375" indent="-223838"/>
            <a:r>
              <a:rPr lang="en-US" sz="2300" dirty="0"/>
              <a:t>Faculty to NIH Training Grants</a:t>
            </a:r>
          </a:p>
          <a:p>
            <a:pPr marL="460375" indent="-223838"/>
            <a:r>
              <a:rPr lang="en-US" sz="2300" dirty="0"/>
              <a:t>Service to refugee community (Project </a:t>
            </a:r>
            <a:r>
              <a:rPr lang="en-US" sz="2300" dirty="0" err="1"/>
              <a:t>Worthmore</a:t>
            </a:r>
            <a:r>
              <a:rPr lang="en-US" sz="2300" dirty="0"/>
              <a:t>)</a:t>
            </a:r>
          </a:p>
          <a:p>
            <a:pPr marL="460375" indent="-223838"/>
            <a:r>
              <a:rPr lang="en-US" sz="2300" dirty="0"/>
              <a:t> NIH grant reviewers and advisory panelists</a:t>
            </a:r>
          </a:p>
          <a:p>
            <a:pPr marL="460375" indent="-223838"/>
            <a:r>
              <a:rPr lang="en-US" sz="2300" dirty="0"/>
              <a:t>ARVO officers and elected committee members</a:t>
            </a:r>
          </a:p>
          <a:p>
            <a:pPr marL="460375" indent="-223838"/>
            <a:endParaRPr lang="en-US" sz="2000" dirty="0"/>
          </a:p>
          <a:p>
            <a:pPr marL="236537" indent="0">
              <a:buNone/>
            </a:pPr>
            <a:endParaRPr lang="en-US" sz="2000" dirty="0"/>
          </a:p>
        </p:txBody>
      </p:sp>
      <p:pic>
        <p:nvPicPr>
          <p:cNvPr id="5" name="Picture 4" descr="Abstract blurred public library with bookshelves">
            <a:extLst>
              <a:ext uri="{FF2B5EF4-FFF2-40B4-BE49-F238E27FC236}">
                <a16:creationId xmlns:a16="http://schemas.microsoft.com/office/drawing/2014/main" id="{977C8C92-BE3D-24D2-0EC2-59CBC47418D4}"/>
              </a:ext>
            </a:extLst>
          </p:cNvPr>
          <p:cNvPicPr>
            <a:picLocks noChangeAspect="1"/>
          </p:cNvPicPr>
          <p:nvPr/>
        </p:nvPicPr>
        <p:blipFill rotWithShape="1">
          <a:blip r:embed="rId3"/>
          <a:srcRect l="12912" r="3525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63936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6EE44-B216-FD74-B33B-5932DE0C3A36}"/>
              </a:ext>
            </a:extLst>
          </p:cNvPr>
          <p:cNvSpPr>
            <a:spLocks noGrp="1"/>
          </p:cNvSpPr>
          <p:nvPr>
            <p:ph type="title"/>
          </p:nvPr>
        </p:nvSpPr>
        <p:spPr>
          <a:xfrm>
            <a:off x="640080" y="640080"/>
            <a:ext cx="6894575" cy="3566160"/>
          </a:xfrm>
        </p:spPr>
        <p:txBody>
          <a:bodyPr vert="horz" lIns="91440" tIns="45720" rIns="91440" bIns="45720" rtlCol="0" anchor="b">
            <a:normAutofit/>
          </a:bodyPr>
          <a:lstStyle/>
          <a:p>
            <a:r>
              <a:rPr lang="en-US" sz="6600" dirty="0"/>
              <a:t>Thank You</a:t>
            </a:r>
            <a:br>
              <a:rPr lang="en-US" sz="6600" dirty="0"/>
            </a:br>
            <a:r>
              <a:rPr lang="en-US" sz="6600" dirty="0"/>
              <a:t> </a:t>
            </a:r>
          </a:p>
        </p:txBody>
      </p:sp>
      <p:sp>
        <p:nvSpPr>
          <p:cNvPr id="18"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arklers on glass jar">
            <a:extLst>
              <a:ext uri="{FF2B5EF4-FFF2-40B4-BE49-F238E27FC236}">
                <a16:creationId xmlns:a16="http://schemas.microsoft.com/office/drawing/2014/main" id="{E64B5F4E-1896-608A-4EF1-49E90CB58CF2}"/>
              </a:ext>
            </a:extLst>
          </p:cNvPr>
          <p:cNvPicPr>
            <a:picLocks noChangeAspect="1"/>
          </p:cNvPicPr>
          <p:nvPr/>
        </p:nvPicPr>
        <p:blipFill rotWithShape="1">
          <a:blip r:embed="rId3"/>
          <a:srcRect l="29040" r="31519" b="-1"/>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389113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8ED5-FC29-8A70-65D0-EBDAAF8299DC}"/>
              </a:ext>
            </a:extLst>
          </p:cNvPr>
          <p:cNvSpPr>
            <a:spLocks noGrp="1"/>
          </p:cNvSpPr>
          <p:nvPr>
            <p:ph type="title"/>
          </p:nvPr>
        </p:nvSpPr>
        <p:spPr>
          <a:xfrm>
            <a:off x="838200" y="365125"/>
            <a:ext cx="8220075" cy="1325563"/>
          </a:xfrm>
        </p:spPr>
        <p:txBody>
          <a:bodyPr/>
          <a:lstStyle/>
          <a:p>
            <a:r>
              <a:rPr lang="en-US" dirty="0"/>
              <a:t>Amazing Support Along My Journey</a:t>
            </a:r>
          </a:p>
        </p:txBody>
      </p:sp>
      <p:sp>
        <p:nvSpPr>
          <p:cNvPr id="3" name="Content Placeholder 2">
            <a:extLst>
              <a:ext uri="{FF2B5EF4-FFF2-40B4-BE49-F238E27FC236}">
                <a16:creationId xmlns:a16="http://schemas.microsoft.com/office/drawing/2014/main" id="{CCB7D27F-9ACB-7134-62A8-943A247139EA}"/>
              </a:ext>
            </a:extLst>
          </p:cNvPr>
          <p:cNvSpPr>
            <a:spLocks noGrp="1"/>
          </p:cNvSpPr>
          <p:nvPr>
            <p:ph idx="1"/>
          </p:nvPr>
        </p:nvSpPr>
        <p:spPr/>
        <p:txBody>
          <a:bodyPr>
            <a:normAutofit fontScale="92500" lnSpcReduction="10000"/>
          </a:bodyPr>
          <a:lstStyle/>
          <a:p>
            <a:r>
              <a:rPr lang="en-US" dirty="0"/>
              <a:t>Satish Srivastava, PhD; Professor, University of Texas, Galveston</a:t>
            </a:r>
          </a:p>
          <a:p>
            <a:r>
              <a:rPr lang="en-US" dirty="0"/>
              <a:t>John Chen, PhD; Professor, New York University</a:t>
            </a:r>
          </a:p>
          <a:p>
            <a:r>
              <a:rPr lang="en-US" dirty="0"/>
              <a:t>Robert Church, PhD; Research Director, Emory Eye Clinic, Atlanta</a:t>
            </a:r>
          </a:p>
          <a:p>
            <a:r>
              <a:rPr lang="en-US" dirty="0"/>
              <a:t>Henry Kaplan, MD; Chair of Ophthalmology and Visual Sciences, Washington University, St Louis, MO</a:t>
            </a:r>
          </a:p>
          <a:p>
            <a:r>
              <a:rPr lang="en-US" dirty="0"/>
              <a:t>Michael </a:t>
            </a:r>
            <a:r>
              <a:rPr lang="en-US" dirty="0" err="1"/>
              <a:t>Kass</a:t>
            </a:r>
            <a:r>
              <a:rPr lang="en-US" dirty="0"/>
              <a:t>, MD; Chair of Ophthalmology and Visual Sciences, Washington University, St Louis, MO</a:t>
            </a:r>
          </a:p>
          <a:p>
            <a:r>
              <a:rPr lang="en-US" dirty="0"/>
              <a:t>Naresh Mandava, MD; Chair of Ophthalmology, Univ of Colorado</a:t>
            </a:r>
          </a:p>
          <a:p>
            <a:r>
              <a:rPr lang="en-US" dirty="0"/>
              <a:t>Joanne Angle, Iris Rush; Executive Directors, ARVO</a:t>
            </a:r>
          </a:p>
          <a:p>
            <a:r>
              <a:rPr lang="en-US" dirty="0"/>
              <a:t>My family!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5708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108936-C0B5-6E0F-9B54-2AD0702BCDB9}"/>
              </a:ext>
            </a:extLst>
          </p:cNvPr>
          <p:cNvSpPr>
            <a:spLocks noGrp="1"/>
          </p:cNvSpPr>
          <p:nvPr>
            <p:ph type="title"/>
          </p:nvPr>
        </p:nvSpPr>
        <p:spPr>
          <a:xfrm>
            <a:off x="761803" y="350196"/>
            <a:ext cx="4646904" cy="1624520"/>
          </a:xfrm>
        </p:spPr>
        <p:txBody>
          <a:bodyPr anchor="ctr">
            <a:normAutofit/>
          </a:bodyPr>
          <a:lstStyle/>
          <a:p>
            <a:r>
              <a:rPr lang="en-US" sz="3700" dirty="0"/>
              <a:t>Career Research Aim: Prevent Diabetic Blindness</a:t>
            </a:r>
          </a:p>
        </p:txBody>
      </p:sp>
      <p:sp>
        <p:nvSpPr>
          <p:cNvPr id="3" name="Content Placeholder 2">
            <a:extLst>
              <a:ext uri="{FF2B5EF4-FFF2-40B4-BE49-F238E27FC236}">
                <a16:creationId xmlns:a16="http://schemas.microsoft.com/office/drawing/2014/main" id="{EB935226-13A0-7EA8-CAF9-D73D532BA6A2}"/>
              </a:ext>
            </a:extLst>
          </p:cNvPr>
          <p:cNvSpPr>
            <a:spLocks noGrp="1"/>
          </p:cNvSpPr>
          <p:nvPr>
            <p:ph idx="1"/>
          </p:nvPr>
        </p:nvSpPr>
        <p:spPr>
          <a:xfrm>
            <a:off x="761802" y="2743200"/>
            <a:ext cx="4646905" cy="3613149"/>
          </a:xfrm>
        </p:spPr>
        <p:txBody>
          <a:bodyPr anchor="ctr">
            <a:normAutofit/>
          </a:bodyPr>
          <a:lstStyle/>
          <a:p>
            <a:r>
              <a:rPr lang="en-US" sz="2000" dirty="0"/>
              <a:t>Elucidate genetic origins of metabolic imbalances in diabetic target tissues</a:t>
            </a:r>
          </a:p>
          <a:p>
            <a:r>
              <a:rPr lang="en-US" sz="2000" dirty="0"/>
              <a:t>Develop therapeutic strategies</a:t>
            </a:r>
          </a:p>
          <a:p>
            <a:r>
              <a:rPr lang="en-US" sz="2000" dirty="0"/>
              <a:t>Innovate</a:t>
            </a:r>
          </a:p>
          <a:p>
            <a:r>
              <a:rPr lang="en-US" sz="2000" dirty="0"/>
              <a:t>Test and refine</a:t>
            </a:r>
          </a:p>
          <a:p>
            <a:endParaRPr lang="en-US" sz="2000" dirty="0"/>
          </a:p>
        </p:txBody>
      </p:sp>
      <p:pic>
        <p:nvPicPr>
          <p:cNvPr id="15" name="Picture 14" descr="Molecular structure and periodic table on a desk">
            <a:extLst>
              <a:ext uri="{FF2B5EF4-FFF2-40B4-BE49-F238E27FC236}">
                <a16:creationId xmlns:a16="http://schemas.microsoft.com/office/drawing/2014/main" id="{65379163-083F-F795-664A-8D76F52F9901}"/>
              </a:ext>
            </a:extLst>
          </p:cNvPr>
          <p:cNvPicPr>
            <a:picLocks noChangeAspect="1"/>
          </p:cNvPicPr>
          <p:nvPr/>
        </p:nvPicPr>
        <p:blipFill rotWithShape="1">
          <a:blip r:embed="rId3"/>
          <a:srcRect l="3542" r="37057" b="-2"/>
          <a:stretch/>
        </p:blipFill>
        <p:spPr>
          <a:xfrm>
            <a:off x="6096000" y="1"/>
            <a:ext cx="6102825" cy="6858000"/>
          </a:xfrm>
          <a:prstGeom prst="rect">
            <a:avLst/>
          </a:prstGeom>
        </p:spPr>
      </p:pic>
    </p:spTree>
    <p:extLst>
      <p:ext uri="{BB962C8B-B14F-4D97-AF65-F5344CB8AC3E}">
        <p14:creationId xmlns:p14="http://schemas.microsoft.com/office/powerpoint/2010/main" val="20515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14" name="Title 13">
            <a:extLst>
              <a:ext uri="{FF2B5EF4-FFF2-40B4-BE49-F238E27FC236}">
                <a16:creationId xmlns:a16="http://schemas.microsoft.com/office/drawing/2014/main" id="{771120D7-B983-B80E-AE40-65C79596F320}"/>
              </a:ext>
            </a:extLst>
          </p:cNvPr>
          <p:cNvSpPr>
            <a:spLocks noGrp="1"/>
          </p:cNvSpPr>
          <p:nvPr>
            <p:ph type="title"/>
          </p:nvPr>
        </p:nvSpPr>
        <p:spPr>
          <a:xfrm>
            <a:off x="633868" y="719769"/>
            <a:ext cx="4343688" cy="1606163"/>
          </a:xfrm>
        </p:spPr>
        <p:txBody>
          <a:bodyPr vert="horz" lIns="91440" tIns="45720" rIns="91440" bIns="45720" rtlCol="0" anchor="b">
            <a:normAutofit/>
          </a:bodyPr>
          <a:lstStyle/>
          <a:p>
            <a:r>
              <a:rPr lang="en-US" sz="3400" dirty="0"/>
              <a:t>Aldose Reductase: Catalytic Mechanism and Regulation</a:t>
            </a:r>
          </a:p>
        </p:txBody>
      </p:sp>
      <p:pic>
        <p:nvPicPr>
          <p:cNvPr id="9" name="Picture 8" descr="A close-up of a document&#10;&#10;Description automatically generated">
            <a:extLst>
              <a:ext uri="{FF2B5EF4-FFF2-40B4-BE49-F238E27FC236}">
                <a16:creationId xmlns:a16="http://schemas.microsoft.com/office/drawing/2014/main" id="{ACDFBCEF-A0A3-767A-10B3-8915434E6AB1}"/>
              </a:ext>
            </a:extLst>
          </p:cNvPr>
          <p:cNvPicPr>
            <a:picLocks noChangeAspect="1"/>
          </p:cNvPicPr>
          <p:nvPr/>
        </p:nvPicPr>
        <p:blipFill>
          <a:blip r:embed="rId3"/>
          <a:stretch>
            <a:fillRect/>
          </a:stretch>
        </p:blipFill>
        <p:spPr>
          <a:xfrm>
            <a:off x="7044853" y="4538696"/>
            <a:ext cx="4371155" cy="1103716"/>
          </a:xfrm>
          <a:prstGeom prst="rect">
            <a:avLst/>
          </a:prstGeom>
        </p:spPr>
      </p:pic>
      <p:pic>
        <p:nvPicPr>
          <p:cNvPr id="13" name="Picture 12" descr="A close-up of a document&#10;&#10;Description automatically generated">
            <a:extLst>
              <a:ext uri="{FF2B5EF4-FFF2-40B4-BE49-F238E27FC236}">
                <a16:creationId xmlns:a16="http://schemas.microsoft.com/office/drawing/2014/main" id="{3DE41EDE-A26C-5D78-6C25-71E560F0C6B9}"/>
              </a:ext>
            </a:extLst>
          </p:cNvPr>
          <p:cNvPicPr>
            <a:picLocks noChangeAspect="1"/>
          </p:cNvPicPr>
          <p:nvPr/>
        </p:nvPicPr>
        <p:blipFill>
          <a:blip r:embed="rId4"/>
          <a:stretch>
            <a:fillRect/>
          </a:stretch>
        </p:blipFill>
        <p:spPr>
          <a:xfrm>
            <a:off x="7044853" y="3021736"/>
            <a:ext cx="4371155" cy="1158356"/>
          </a:xfrm>
          <a:prstGeom prst="rect">
            <a:avLst/>
          </a:prstGeom>
        </p:spPr>
      </p:pic>
      <p:pic>
        <p:nvPicPr>
          <p:cNvPr id="7" name="Picture 6" descr="A close-up of a document&#10;&#10;Description automatically generated">
            <a:extLst>
              <a:ext uri="{FF2B5EF4-FFF2-40B4-BE49-F238E27FC236}">
                <a16:creationId xmlns:a16="http://schemas.microsoft.com/office/drawing/2014/main" id="{DC5A1B34-A325-AD85-E798-28D696E04CC8}"/>
              </a:ext>
            </a:extLst>
          </p:cNvPr>
          <p:cNvPicPr>
            <a:picLocks noChangeAspect="1"/>
          </p:cNvPicPr>
          <p:nvPr/>
        </p:nvPicPr>
        <p:blipFill>
          <a:blip r:embed="rId5"/>
          <a:stretch>
            <a:fillRect/>
          </a:stretch>
        </p:blipFill>
        <p:spPr>
          <a:xfrm>
            <a:off x="7044854" y="1630286"/>
            <a:ext cx="4371155" cy="983509"/>
          </a:xfrm>
          <a:prstGeom prst="rect">
            <a:avLst/>
          </a:prstGeom>
        </p:spPr>
      </p:pic>
      <p:grpSp>
        <p:nvGrpSpPr>
          <p:cNvPr id="16" name="Group 4">
            <a:extLst>
              <a:ext uri="{FF2B5EF4-FFF2-40B4-BE49-F238E27FC236}">
                <a16:creationId xmlns:a16="http://schemas.microsoft.com/office/drawing/2014/main" id="{081C0DE1-E42D-BF98-12D0-C5D42F4C660C}"/>
              </a:ext>
            </a:extLst>
          </p:cNvPr>
          <p:cNvGrpSpPr>
            <a:grpSpLocks/>
          </p:cNvGrpSpPr>
          <p:nvPr/>
        </p:nvGrpSpPr>
        <p:grpSpPr bwMode="auto">
          <a:xfrm>
            <a:off x="285750" y="3101681"/>
            <a:ext cx="5536260" cy="3259602"/>
            <a:chOff x="2559636" y="2399698"/>
            <a:chExt cx="4526964" cy="2936034"/>
          </a:xfrm>
        </p:grpSpPr>
        <p:sp>
          <p:nvSpPr>
            <p:cNvPr id="17" name="Rectangle: Rounded Corners 96">
              <a:extLst>
                <a:ext uri="{FF2B5EF4-FFF2-40B4-BE49-F238E27FC236}">
                  <a16:creationId xmlns:a16="http://schemas.microsoft.com/office/drawing/2014/main" id="{68F0A1FF-35C8-2ADE-6862-6894CC44A2F6}"/>
                </a:ext>
              </a:extLst>
            </p:cNvPr>
            <p:cNvSpPr/>
            <p:nvPr/>
          </p:nvSpPr>
          <p:spPr>
            <a:xfrm>
              <a:off x="2559636" y="2780892"/>
              <a:ext cx="1000470" cy="280290"/>
            </a:xfrm>
            <a:prstGeom prst="roundRect">
              <a:avLst>
                <a:gd name="adj" fmla="val 37399"/>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Glucose</a:t>
              </a:r>
            </a:p>
          </p:txBody>
        </p:sp>
        <p:sp>
          <p:nvSpPr>
            <p:cNvPr id="18" name="Rectangle: Rounded Corners 97">
              <a:extLst>
                <a:ext uri="{FF2B5EF4-FFF2-40B4-BE49-F238E27FC236}">
                  <a16:creationId xmlns:a16="http://schemas.microsoft.com/office/drawing/2014/main" id="{85FC217F-B906-6E41-5AE6-4AD53C1B2707}"/>
                </a:ext>
              </a:extLst>
            </p:cNvPr>
            <p:cNvSpPr/>
            <p:nvPr/>
          </p:nvSpPr>
          <p:spPr>
            <a:xfrm>
              <a:off x="6007113" y="2776688"/>
              <a:ext cx="1079487" cy="280290"/>
            </a:xfrm>
            <a:prstGeom prst="roundRect">
              <a:avLst>
                <a:gd name="adj" fmla="val 37399"/>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Fructose</a:t>
              </a:r>
            </a:p>
          </p:txBody>
        </p:sp>
        <p:sp>
          <p:nvSpPr>
            <p:cNvPr id="20" name="Rectangle: Rounded Corners 98">
              <a:extLst>
                <a:ext uri="{FF2B5EF4-FFF2-40B4-BE49-F238E27FC236}">
                  <a16:creationId xmlns:a16="http://schemas.microsoft.com/office/drawing/2014/main" id="{38914EB8-DF4B-4FB1-4F4D-935C06A2CA19}"/>
                </a:ext>
              </a:extLst>
            </p:cNvPr>
            <p:cNvSpPr/>
            <p:nvPr/>
          </p:nvSpPr>
          <p:spPr>
            <a:xfrm>
              <a:off x="2804337" y="4487856"/>
              <a:ext cx="755769" cy="280290"/>
            </a:xfrm>
            <a:prstGeom prst="roundRect">
              <a:avLst>
                <a:gd name="adj" fmla="val 37399"/>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GSSG</a:t>
              </a:r>
            </a:p>
          </p:txBody>
        </p:sp>
        <p:sp>
          <p:nvSpPr>
            <p:cNvPr id="22" name="Rectangle: Rounded Corners 99">
              <a:extLst>
                <a:ext uri="{FF2B5EF4-FFF2-40B4-BE49-F238E27FC236}">
                  <a16:creationId xmlns:a16="http://schemas.microsoft.com/office/drawing/2014/main" id="{49BBB9BF-288B-5C16-1767-0C82A66601E1}"/>
                </a:ext>
              </a:extLst>
            </p:cNvPr>
            <p:cNvSpPr/>
            <p:nvPr/>
          </p:nvSpPr>
          <p:spPr>
            <a:xfrm>
              <a:off x="4136172" y="4487856"/>
              <a:ext cx="847531" cy="280290"/>
            </a:xfrm>
            <a:prstGeom prst="roundRect">
              <a:avLst>
                <a:gd name="adj" fmla="val 37399"/>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2 GSH</a:t>
              </a:r>
            </a:p>
          </p:txBody>
        </p:sp>
        <p:sp>
          <p:nvSpPr>
            <p:cNvPr id="23" name="Rectangle 22">
              <a:extLst>
                <a:ext uri="{FF2B5EF4-FFF2-40B4-BE49-F238E27FC236}">
                  <a16:creationId xmlns:a16="http://schemas.microsoft.com/office/drawing/2014/main" id="{A426B047-B91D-448E-2B76-90EF80C31B48}"/>
                </a:ext>
              </a:extLst>
            </p:cNvPr>
            <p:cNvSpPr/>
            <p:nvPr/>
          </p:nvSpPr>
          <p:spPr>
            <a:xfrm>
              <a:off x="3874903" y="3649790"/>
              <a:ext cx="655084" cy="248057"/>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prstClr val="white"/>
                  </a:solidFill>
                </a:rPr>
                <a:t>NADP</a:t>
              </a:r>
            </a:p>
          </p:txBody>
        </p:sp>
        <p:sp>
          <p:nvSpPr>
            <p:cNvPr id="24" name="Oval 23">
              <a:extLst>
                <a:ext uri="{FF2B5EF4-FFF2-40B4-BE49-F238E27FC236}">
                  <a16:creationId xmlns:a16="http://schemas.microsoft.com/office/drawing/2014/main" id="{0BE48073-DC27-D4A3-6F30-A9E27B17F5A0}"/>
                </a:ext>
              </a:extLst>
            </p:cNvPr>
            <p:cNvSpPr/>
            <p:nvPr/>
          </p:nvSpPr>
          <p:spPr>
            <a:xfrm>
              <a:off x="3458147" y="2399698"/>
              <a:ext cx="669103" cy="4414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AR</a:t>
              </a:r>
            </a:p>
          </p:txBody>
        </p:sp>
        <p:cxnSp>
          <p:nvCxnSpPr>
            <p:cNvPr id="25" name="Straight Arrow Connector 24">
              <a:extLst>
                <a:ext uri="{FF2B5EF4-FFF2-40B4-BE49-F238E27FC236}">
                  <a16:creationId xmlns:a16="http://schemas.microsoft.com/office/drawing/2014/main" id="{46791DF3-C28F-D410-DDE8-BE3A279BA0CB}"/>
                </a:ext>
              </a:extLst>
            </p:cNvPr>
            <p:cNvCxnSpPr>
              <a:stCxn id="17" idx="3"/>
              <a:endCxn id="37" idx="1"/>
            </p:cNvCxnSpPr>
            <p:nvPr/>
          </p:nvCxnSpPr>
          <p:spPr>
            <a:xfrm>
              <a:off x="3560106" y="2921037"/>
              <a:ext cx="5760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F946D41-61A2-4E80-B194-FD5FEB46884A}"/>
                </a:ext>
              </a:extLst>
            </p:cNvPr>
            <p:cNvCxnSpPr>
              <a:cxnSpLocks/>
              <a:stCxn id="37" idx="3"/>
              <a:endCxn id="18" idx="1"/>
            </p:cNvCxnSpPr>
            <p:nvPr/>
          </p:nvCxnSpPr>
          <p:spPr>
            <a:xfrm flipV="1">
              <a:off x="5135367" y="2916833"/>
              <a:ext cx="871746" cy="42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104">
              <a:extLst>
                <a:ext uri="{FF2B5EF4-FFF2-40B4-BE49-F238E27FC236}">
                  <a16:creationId xmlns:a16="http://schemas.microsoft.com/office/drawing/2014/main" id="{D5A0BF79-3F58-63D3-1B76-F0D09B4DD3C2}"/>
                </a:ext>
              </a:extLst>
            </p:cNvPr>
            <p:cNvSpPr txBox="1">
              <a:spLocks noChangeArrowheads="1"/>
            </p:cNvSpPr>
            <p:nvPr/>
          </p:nvSpPr>
          <p:spPr bwMode="auto">
            <a:xfrm>
              <a:off x="5260919" y="2436939"/>
              <a:ext cx="514082" cy="33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Century Gothic" panose="020B0502020202020204" pitchFamily="34" charset="0"/>
                </a:rPr>
                <a:t>SDH</a:t>
              </a:r>
            </a:p>
          </p:txBody>
        </p:sp>
        <p:sp>
          <p:nvSpPr>
            <p:cNvPr id="28" name="TextBox 105">
              <a:extLst>
                <a:ext uri="{FF2B5EF4-FFF2-40B4-BE49-F238E27FC236}">
                  <a16:creationId xmlns:a16="http://schemas.microsoft.com/office/drawing/2014/main" id="{AB10669D-3252-B854-559E-7FF55D78837C}"/>
                </a:ext>
              </a:extLst>
            </p:cNvPr>
            <p:cNvSpPr txBox="1">
              <a:spLocks noChangeArrowheads="1"/>
            </p:cNvSpPr>
            <p:nvPr/>
          </p:nvSpPr>
          <p:spPr bwMode="auto">
            <a:xfrm>
              <a:off x="3603916" y="4627601"/>
              <a:ext cx="422371" cy="32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FFFF"/>
                  </a:solidFill>
                  <a:latin typeface="Century Gothic" panose="020B0502020202020204" pitchFamily="34" charset="0"/>
                </a:rPr>
                <a:t>GR</a:t>
              </a:r>
            </a:p>
          </p:txBody>
        </p:sp>
        <p:cxnSp>
          <p:nvCxnSpPr>
            <p:cNvPr id="29" name="Straight Arrow Connector 28">
              <a:extLst>
                <a:ext uri="{FF2B5EF4-FFF2-40B4-BE49-F238E27FC236}">
                  <a16:creationId xmlns:a16="http://schemas.microsoft.com/office/drawing/2014/main" id="{7719742D-535E-230C-8558-691FBF4C7533}"/>
                </a:ext>
              </a:extLst>
            </p:cNvPr>
            <p:cNvCxnSpPr>
              <a:cxnSpLocks/>
              <a:stCxn id="20" idx="3"/>
              <a:endCxn id="22" idx="1"/>
            </p:cNvCxnSpPr>
            <p:nvPr/>
          </p:nvCxnSpPr>
          <p:spPr>
            <a:xfrm>
              <a:off x="3560106" y="4628000"/>
              <a:ext cx="5760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Freeform: Shape 107">
              <a:extLst>
                <a:ext uri="{FF2B5EF4-FFF2-40B4-BE49-F238E27FC236}">
                  <a16:creationId xmlns:a16="http://schemas.microsoft.com/office/drawing/2014/main" id="{D311C9E5-FE53-150D-5650-547D0EB7E014}"/>
                </a:ext>
              </a:extLst>
            </p:cNvPr>
            <p:cNvSpPr/>
            <p:nvPr/>
          </p:nvSpPr>
          <p:spPr>
            <a:xfrm rot="21388917">
              <a:off x="3345992" y="2944862"/>
              <a:ext cx="911255" cy="717541"/>
            </a:xfrm>
            <a:custGeom>
              <a:avLst/>
              <a:gdLst>
                <a:gd name="connsiteX0" fmla="*/ 0 w 1085850"/>
                <a:gd name="connsiteY0" fmla="*/ 676362 h 714462"/>
                <a:gd name="connsiteX1" fmla="*/ 542925 w 1085850"/>
                <a:gd name="connsiteY1" fmla="*/ 87 h 714462"/>
                <a:gd name="connsiteX2" fmla="*/ 1085850 w 1085850"/>
                <a:gd name="connsiteY2" fmla="*/ 714462 h 714462"/>
              </a:gdLst>
              <a:ahLst/>
              <a:cxnLst>
                <a:cxn ang="0">
                  <a:pos x="connsiteX0" y="connsiteY0"/>
                </a:cxn>
                <a:cxn ang="0">
                  <a:pos x="connsiteX1" y="connsiteY1"/>
                </a:cxn>
                <a:cxn ang="0">
                  <a:pos x="connsiteX2" y="connsiteY2"/>
                </a:cxn>
              </a:cxnLst>
              <a:rect l="l" t="t" r="r" b="b"/>
              <a:pathLst>
                <a:path w="1085850" h="714462">
                  <a:moveTo>
                    <a:pt x="0" y="676362"/>
                  </a:moveTo>
                  <a:cubicBezTo>
                    <a:pt x="180975" y="335049"/>
                    <a:pt x="361950" y="-6263"/>
                    <a:pt x="542925" y="87"/>
                  </a:cubicBezTo>
                  <a:cubicBezTo>
                    <a:pt x="723900" y="6437"/>
                    <a:pt x="969963" y="460462"/>
                    <a:pt x="1085850" y="714462"/>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Freeform: Shape 108">
              <a:extLst>
                <a:ext uri="{FF2B5EF4-FFF2-40B4-BE49-F238E27FC236}">
                  <a16:creationId xmlns:a16="http://schemas.microsoft.com/office/drawing/2014/main" id="{28B56BBF-B179-6612-A101-5A00CDA1C52A}"/>
                </a:ext>
              </a:extLst>
            </p:cNvPr>
            <p:cNvSpPr/>
            <p:nvPr/>
          </p:nvSpPr>
          <p:spPr>
            <a:xfrm rot="10800000">
              <a:off x="3337071" y="3897846"/>
              <a:ext cx="929099" cy="699322"/>
            </a:xfrm>
            <a:custGeom>
              <a:avLst/>
              <a:gdLst>
                <a:gd name="connsiteX0" fmla="*/ 0 w 1085850"/>
                <a:gd name="connsiteY0" fmla="*/ 676362 h 714462"/>
                <a:gd name="connsiteX1" fmla="*/ 542925 w 1085850"/>
                <a:gd name="connsiteY1" fmla="*/ 87 h 714462"/>
                <a:gd name="connsiteX2" fmla="*/ 1085850 w 1085850"/>
                <a:gd name="connsiteY2" fmla="*/ 714462 h 714462"/>
              </a:gdLst>
              <a:ahLst/>
              <a:cxnLst>
                <a:cxn ang="0">
                  <a:pos x="connsiteX0" y="connsiteY0"/>
                </a:cxn>
                <a:cxn ang="0">
                  <a:pos x="connsiteX1" y="connsiteY1"/>
                </a:cxn>
                <a:cxn ang="0">
                  <a:pos x="connsiteX2" y="connsiteY2"/>
                </a:cxn>
              </a:cxnLst>
              <a:rect l="l" t="t" r="r" b="b"/>
              <a:pathLst>
                <a:path w="1085850" h="714462">
                  <a:moveTo>
                    <a:pt x="0" y="676362"/>
                  </a:moveTo>
                  <a:cubicBezTo>
                    <a:pt x="180975" y="335049"/>
                    <a:pt x="361950" y="-6263"/>
                    <a:pt x="542925" y="87"/>
                  </a:cubicBezTo>
                  <a:cubicBezTo>
                    <a:pt x="723900" y="6437"/>
                    <a:pt x="969963" y="460462"/>
                    <a:pt x="1085850" y="714462"/>
                  </a:cubicBezTo>
                </a:path>
              </a:pathLst>
            </a:custGeom>
            <a:noFill/>
            <a:ln w="381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2" name="Explosion: 14 Points 109">
              <a:extLst>
                <a:ext uri="{FF2B5EF4-FFF2-40B4-BE49-F238E27FC236}">
                  <a16:creationId xmlns:a16="http://schemas.microsoft.com/office/drawing/2014/main" id="{63366544-2ABA-1AF1-077F-FE110365C1B8}"/>
                </a:ext>
              </a:extLst>
            </p:cNvPr>
            <p:cNvSpPr/>
            <p:nvPr/>
          </p:nvSpPr>
          <p:spPr>
            <a:xfrm>
              <a:off x="5422125" y="4353317"/>
              <a:ext cx="1338207" cy="982415"/>
            </a:xfrm>
            <a:prstGeom prst="irregularSeal2">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ROS</a:t>
              </a:r>
            </a:p>
          </p:txBody>
        </p:sp>
        <p:sp>
          <p:nvSpPr>
            <p:cNvPr id="33" name="Freeform: Shape 110">
              <a:extLst>
                <a:ext uri="{FF2B5EF4-FFF2-40B4-BE49-F238E27FC236}">
                  <a16:creationId xmlns:a16="http://schemas.microsoft.com/office/drawing/2014/main" id="{1FEB7451-2CA6-4909-EF59-5F6D50826350}"/>
                </a:ext>
              </a:extLst>
            </p:cNvPr>
            <p:cNvSpPr/>
            <p:nvPr/>
          </p:nvSpPr>
          <p:spPr>
            <a:xfrm rot="21211687">
              <a:off x="5214385" y="2944862"/>
              <a:ext cx="753219" cy="744168"/>
            </a:xfrm>
            <a:custGeom>
              <a:avLst/>
              <a:gdLst>
                <a:gd name="connsiteX0" fmla="*/ 0 w 1085850"/>
                <a:gd name="connsiteY0" fmla="*/ 676362 h 714462"/>
                <a:gd name="connsiteX1" fmla="*/ 542925 w 1085850"/>
                <a:gd name="connsiteY1" fmla="*/ 87 h 714462"/>
                <a:gd name="connsiteX2" fmla="*/ 1085850 w 1085850"/>
                <a:gd name="connsiteY2" fmla="*/ 714462 h 714462"/>
              </a:gdLst>
              <a:ahLst/>
              <a:cxnLst>
                <a:cxn ang="0">
                  <a:pos x="connsiteX0" y="connsiteY0"/>
                </a:cxn>
                <a:cxn ang="0">
                  <a:pos x="connsiteX1" y="connsiteY1"/>
                </a:cxn>
                <a:cxn ang="0">
                  <a:pos x="connsiteX2" y="connsiteY2"/>
                </a:cxn>
              </a:cxnLst>
              <a:rect l="l" t="t" r="r" b="b"/>
              <a:pathLst>
                <a:path w="1085850" h="714462">
                  <a:moveTo>
                    <a:pt x="0" y="676362"/>
                  </a:moveTo>
                  <a:cubicBezTo>
                    <a:pt x="180975" y="335049"/>
                    <a:pt x="361950" y="-6263"/>
                    <a:pt x="542925" y="87"/>
                  </a:cubicBezTo>
                  <a:cubicBezTo>
                    <a:pt x="723900" y="6437"/>
                    <a:pt x="969963" y="460462"/>
                    <a:pt x="1085850" y="714462"/>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Rectangle 33">
              <a:extLst>
                <a:ext uri="{FF2B5EF4-FFF2-40B4-BE49-F238E27FC236}">
                  <a16:creationId xmlns:a16="http://schemas.microsoft.com/office/drawing/2014/main" id="{EF85D8C8-9FD8-04F4-050B-8888F5A0AB21}"/>
                </a:ext>
              </a:extLst>
            </p:cNvPr>
            <p:cNvSpPr/>
            <p:nvPr/>
          </p:nvSpPr>
          <p:spPr>
            <a:xfrm>
              <a:off x="2971294" y="3649790"/>
              <a:ext cx="768513" cy="248057"/>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prstClr val="white"/>
                  </a:solidFill>
                </a:rPr>
                <a:t>NADPH</a:t>
              </a:r>
            </a:p>
          </p:txBody>
        </p:sp>
        <p:sp>
          <p:nvSpPr>
            <p:cNvPr id="35" name="Rectangle 34">
              <a:extLst>
                <a:ext uri="{FF2B5EF4-FFF2-40B4-BE49-F238E27FC236}">
                  <a16:creationId xmlns:a16="http://schemas.microsoft.com/office/drawing/2014/main" id="{6821D059-1A53-E690-14C5-F0CED38239A6}"/>
                </a:ext>
              </a:extLst>
            </p:cNvPr>
            <p:cNvSpPr/>
            <p:nvPr/>
          </p:nvSpPr>
          <p:spPr>
            <a:xfrm>
              <a:off x="4899587" y="3644184"/>
              <a:ext cx="655084" cy="249458"/>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prstClr val="white"/>
                  </a:solidFill>
                </a:rPr>
                <a:t>NAD</a:t>
              </a:r>
            </a:p>
          </p:txBody>
        </p:sp>
        <p:cxnSp>
          <p:nvCxnSpPr>
            <p:cNvPr id="36" name="Straight Arrow Connector 35">
              <a:extLst>
                <a:ext uri="{FF2B5EF4-FFF2-40B4-BE49-F238E27FC236}">
                  <a16:creationId xmlns:a16="http://schemas.microsoft.com/office/drawing/2014/main" id="{2BF33FDC-5AB1-6C8E-3CEB-1B36B4A3DFE8}"/>
                </a:ext>
              </a:extLst>
            </p:cNvPr>
            <p:cNvCxnSpPr>
              <a:stCxn id="38" idx="2"/>
              <a:endCxn id="32" idx="0"/>
            </p:cNvCxnSpPr>
            <p:nvPr/>
          </p:nvCxnSpPr>
          <p:spPr>
            <a:xfrm>
              <a:off x="6018583" y="3890839"/>
              <a:ext cx="6373" cy="5479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114">
              <a:extLst>
                <a:ext uri="{FF2B5EF4-FFF2-40B4-BE49-F238E27FC236}">
                  <a16:creationId xmlns:a16="http://schemas.microsoft.com/office/drawing/2014/main" id="{1F2ADC71-F8BE-7B7C-F05B-FD2EEDB1C338}"/>
                </a:ext>
              </a:extLst>
            </p:cNvPr>
            <p:cNvSpPr/>
            <p:nvPr/>
          </p:nvSpPr>
          <p:spPr>
            <a:xfrm>
              <a:off x="4136172" y="2780892"/>
              <a:ext cx="999195" cy="280290"/>
            </a:xfrm>
            <a:prstGeom prst="roundRect">
              <a:avLst>
                <a:gd name="adj" fmla="val 37399"/>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Sorbitol</a:t>
              </a:r>
            </a:p>
          </p:txBody>
        </p:sp>
        <p:sp>
          <p:nvSpPr>
            <p:cNvPr id="38" name="Rectangle 37">
              <a:extLst>
                <a:ext uri="{FF2B5EF4-FFF2-40B4-BE49-F238E27FC236}">
                  <a16:creationId xmlns:a16="http://schemas.microsoft.com/office/drawing/2014/main" id="{61A32223-CA90-414D-6455-453AEE279926}"/>
                </a:ext>
              </a:extLst>
            </p:cNvPr>
            <p:cNvSpPr/>
            <p:nvPr/>
          </p:nvSpPr>
          <p:spPr>
            <a:xfrm>
              <a:off x="5689767" y="3642783"/>
              <a:ext cx="656359" cy="248056"/>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prstClr val="white"/>
                  </a:solidFill>
                </a:rPr>
                <a:t>NADH</a:t>
              </a:r>
            </a:p>
          </p:txBody>
        </p:sp>
      </p:grpSp>
    </p:spTree>
    <p:extLst>
      <p:ext uri="{BB962C8B-B14F-4D97-AF65-F5344CB8AC3E}">
        <p14:creationId xmlns:p14="http://schemas.microsoft.com/office/powerpoint/2010/main" val="54906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12" name="Title 11">
            <a:extLst>
              <a:ext uri="{FF2B5EF4-FFF2-40B4-BE49-F238E27FC236}">
                <a16:creationId xmlns:a16="http://schemas.microsoft.com/office/drawing/2014/main" id="{C14D42F2-24AF-4DAA-4655-2C2DAE9A0AA5}"/>
              </a:ext>
            </a:extLst>
          </p:cNvPr>
          <p:cNvSpPr>
            <a:spLocks noGrp="1"/>
          </p:cNvSpPr>
          <p:nvPr>
            <p:ph type="title"/>
          </p:nvPr>
        </p:nvSpPr>
        <p:spPr>
          <a:xfrm>
            <a:off x="506233" y="2218655"/>
            <a:ext cx="4343688" cy="1606163"/>
          </a:xfrm>
        </p:spPr>
        <p:txBody>
          <a:bodyPr vert="horz" lIns="91440" tIns="45720" rIns="91440" bIns="45720" rtlCol="0" anchor="b">
            <a:normAutofit/>
          </a:bodyPr>
          <a:lstStyle/>
          <a:p>
            <a:r>
              <a:rPr lang="en-US" dirty="0"/>
              <a:t>Insights from Crystallography</a:t>
            </a:r>
          </a:p>
        </p:txBody>
      </p:sp>
      <p:pic>
        <p:nvPicPr>
          <p:cNvPr id="11" name="Picture 10" descr="A close-up of a document&#10;&#10;Description automatically generated">
            <a:extLst>
              <a:ext uri="{FF2B5EF4-FFF2-40B4-BE49-F238E27FC236}">
                <a16:creationId xmlns:a16="http://schemas.microsoft.com/office/drawing/2014/main" id="{FE897005-B749-12B3-566C-2B5F0DE30C2B}"/>
              </a:ext>
            </a:extLst>
          </p:cNvPr>
          <p:cNvPicPr>
            <a:picLocks noChangeAspect="1"/>
          </p:cNvPicPr>
          <p:nvPr/>
        </p:nvPicPr>
        <p:blipFill>
          <a:blip r:embed="rId3"/>
          <a:stretch>
            <a:fillRect/>
          </a:stretch>
        </p:blipFill>
        <p:spPr>
          <a:xfrm>
            <a:off x="6096000" y="727891"/>
            <a:ext cx="5556825" cy="1264178"/>
          </a:xfrm>
          <a:prstGeom prst="rect">
            <a:avLst/>
          </a:prstGeom>
        </p:spPr>
      </p:pic>
      <p:pic>
        <p:nvPicPr>
          <p:cNvPr id="5" name="Picture 4" descr="A white background with black text&#10;&#10;Description automatically generated">
            <a:extLst>
              <a:ext uri="{FF2B5EF4-FFF2-40B4-BE49-F238E27FC236}">
                <a16:creationId xmlns:a16="http://schemas.microsoft.com/office/drawing/2014/main" id="{9E0B53B6-147D-9F93-D938-49AD50AE4964}"/>
              </a:ext>
            </a:extLst>
          </p:cNvPr>
          <p:cNvPicPr>
            <a:picLocks noChangeAspect="1"/>
          </p:cNvPicPr>
          <p:nvPr/>
        </p:nvPicPr>
        <p:blipFill>
          <a:blip r:embed="rId4"/>
          <a:stretch>
            <a:fillRect/>
          </a:stretch>
        </p:blipFill>
        <p:spPr>
          <a:xfrm>
            <a:off x="6185415" y="2742270"/>
            <a:ext cx="5640594" cy="1353741"/>
          </a:xfrm>
          <a:prstGeom prst="rect">
            <a:avLst/>
          </a:prstGeom>
        </p:spPr>
      </p:pic>
      <p:pic>
        <p:nvPicPr>
          <p:cNvPr id="14" name="Picture 13" descr="A close-up of a white card&#10;&#10;Description automatically generated">
            <a:extLst>
              <a:ext uri="{FF2B5EF4-FFF2-40B4-BE49-F238E27FC236}">
                <a16:creationId xmlns:a16="http://schemas.microsoft.com/office/drawing/2014/main" id="{19C528FD-CC5D-F7BD-F3B5-9FD86EF6A29B}"/>
              </a:ext>
            </a:extLst>
          </p:cNvPr>
          <p:cNvPicPr>
            <a:picLocks noChangeAspect="1"/>
          </p:cNvPicPr>
          <p:nvPr/>
        </p:nvPicPr>
        <p:blipFill>
          <a:blip r:embed="rId5"/>
          <a:stretch>
            <a:fillRect/>
          </a:stretch>
        </p:blipFill>
        <p:spPr>
          <a:xfrm>
            <a:off x="6185415" y="4557705"/>
            <a:ext cx="5781023" cy="1023945"/>
          </a:xfrm>
          <a:prstGeom prst="rect">
            <a:avLst/>
          </a:prstGeom>
        </p:spPr>
      </p:pic>
      <p:pic>
        <p:nvPicPr>
          <p:cNvPr id="20" name="Picture 5">
            <a:extLst>
              <a:ext uri="{FF2B5EF4-FFF2-40B4-BE49-F238E27FC236}">
                <a16:creationId xmlns:a16="http://schemas.microsoft.com/office/drawing/2014/main" id="{7C11F1CF-9F0F-260F-55FE-A873B6670D8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97272" y="4001294"/>
            <a:ext cx="2417496" cy="254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30400AB0-5616-1957-9B92-BF78DB940C0B}"/>
              </a:ext>
            </a:extLst>
          </p:cNvPr>
          <p:cNvGrpSpPr/>
          <p:nvPr/>
        </p:nvGrpSpPr>
        <p:grpSpPr>
          <a:xfrm>
            <a:off x="4309080" y="2868992"/>
            <a:ext cx="1444626" cy="1100295"/>
            <a:chOff x="10385954" y="5638801"/>
            <a:chExt cx="1444626" cy="1100295"/>
          </a:xfrm>
        </p:grpSpPr>
        <p:pic>
          <p:nvPicPr>
            <p:cNvPr id="22" name="Picture 21" descr="A picture containing text, person, person&#10;&#10;Description automatically generated">
              <a:extLst>
                <a:ext uri="{FF2B5EF4-FFF2-40B4-BE49-F238E27FC236}">
                  <a16:creationId xmlns:a16="http://schemas.microsoft.com/office/drawing/2014/main" id="{1190D1E9-CBA3-4DD0-A5F4-BAA19BFCFE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0388" y="5638801"/>
              <a:ext cx="836168" cy="836168"/>
            </a:xfrm>
            <a:prstGeom prst="rect">
              <a:avLst/>
            </a:prstGeom>
            <a:effectLst>
              <a:softEdge rad="31750"/>
            </a:effectLst>
          </p:spPr>
        </p:pic>
        <p:sp>
          <p:nvSpPr>
            <p:cNvPr id="23" name="TextBox 22">
              <a:extLst>
                <a:ext uri="{FF2B5EF4-FFF2-40B4-BE49-F238E27FC236}">
                  <a16:creationId xmlns:a16="http://schemas.microsoft.com/office/drawing/2014/main" id="{B857E396-1F04-438B-FB55-10190D922A07}"/>
                </a:ext>
              </a:extLst>
            </p:cNvPr>
            <p:cNvSpPr txBox="1"/>
            <p:nvPr/>
          </p:nvSpPr>
          <p:spPr>
            <a:xfrm>
              <a:off x="10385954" y="6492875"/>
              <a:ext cx="1444626" cy="246221"/>
            </a:xfrm>
            <a:prstGeom prst="rect">
              <a:avLst/>
            </a:prstGeom>
            <a:noFill/>
          </p:spPr>
          <p:txBody>
            <a:bodyPr wrap="none" rtlCol="0">
              <a:spAutoFit/>
            </a:bodyPr>
            <a:lstStyle/>
            <a:p>
              <a:r>
                <a:rPr lang="en-US" sz="1000" dirty="0"/>
                <a:t>Florante </a:t>
              </a:r>
              <a:r>
                <a:rPr lang="en-US" sz="1000" dirty="0" err="1"/>
                <a:t>Quiocho</a:t>
              </a:r>
              <a:r>
                <a:rPr lang="en-US" sz="1000" dirty="0"/>
                <a:t>, PhD</a:t>
              </a:r>
            </a:p>
          </p:txBody>
        </p:sp>
      </p:grpSp>
      <p:pic>
        <p:nvPicPr>
          <p:cNvPr id="2" name="Picture 4" descr="BINARY1">
            <a:extLst>
              <a:ext uri="{FF2B5EF4-FFF2-40B4-BE49-F238E27FC236}">
                <a16:creationId xmlns:a16="http://schemas.microsoft.com/office/drawing/2014/main" id="{64A11655-9DA0-5C72-0A4E-496C13E76341}"/>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l="18112" t="18494" r="17473" b="9589"/>
          <a:stretch/>
        </p:blipFill>
        <p:spPr>
          <a:xfrm>
            <a:off x="4463728" y="727891"/>
            <a:ext cx="1289978" cy="1121813"/>
          </a:xfrm>
        </p:spPr>
      </p:pic>
    </p:spTree>
    <p:extLst>
      <p:ext uri="{BB962C8B-B14F-4D97-AF65-F5344CB8AC3E}">
        <p14:creationId xmlns:p14="http://schemas.microsoft.com/office/powerpoint/2010/main" val="28929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Title 11">
            <a:extLst>
              <a:ext uri="{FF2B5EF4-FFF2-40B4-BE49-F238E27FC236}">
                <a16:creationId xmlns:a16="http://schemas.microsoft.com/office/drawing/2014/main" id="{98D57B6B-96AF-F2AB-0061-215B358ADE11}"/>
              </a:ext>
            </a:extLst>
          </p:cNvPr>
          <p:cNvSpPr>
            <a:spLocks noGrp="1"/>
          </p:cNvSpPr>
          <p:nvPr>
            <p:ph type="title"/>
          </p:nvPr>
        </p:nvSpPr>
        <p:spPr>
          <a:xfrm>
            <a:off x="666928" y="3429000"/>
            <a:ext cx="6331904" cy="1146013"/>
          </a:xfrm>
        </p:spPr>
        <p:txBody>
          <a:bodyPr vert="horz" lIns="91440" tIns="45720" rIns="91440" bIns="45720" rtlCol="0" anchor="t">
            <a:normAutofit/>
          </a:bodyPr>
          <a:lstStyle/>
          <a:p>
            <a:r>
              <a:rPr lang="en-US" sz="3700" dirty="0">
                <a:solidFill>
                  <a:schemeClr val="tx2"/>
                </a:solidFill>
              </a:rPr>
              <a:t>Natural Product Cataract Inhibitors</a:t>
            </a:r>
          </a:p>
        </p:txBody>
      </p:sp>
      <p:grpSp>
        <p:nvGrpSpPr>
          <p:cNvPr id="21" name="Group 20">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2" name="Freeform: Shape 21">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close-up of a text&#10;&#10;Description automatically generated">
            <a:extLst>
              <a:ext uri="{FF2B5EF4-FFF2-40B4-BE49-F238E27FC236}">
                <a16:creationId xmlns:a16="http://schemas.microsoft.com/office/drawing/2014/main" id="{1E83EAD8-685E-1054-60D8-49BC0B7C76A6}"/>
              </a:ext>
            </a:extLst>
          </p:cNvPr>
          <p:cNvPicPr>
            <a:picLocks noChangeAspect="1"/>
          </p:cNvPicPr>
          <p:nvPr/>
        </p:nvPicPr>
        <p:blipFill>
          <a:blip r:embed="rId3"/>
          <a:stretch>
            <a:fillRect/>
          </a:stretch>
        </p:blipFill>
        <p:spPr>
          <a:xfrm>
            <a:off x="7803462" y="3429000"/>
            <a:ext cx="3657600" cy="1170432"/>
          </a:xfrm>
          <a:prstGeom prst="rect">
            <a:avLst/>
          </a:prstGeom>
        </p:spPr>
      </p:pic>
      <p:pic>
        <p:nvPicPr>
          <p:cNvPr id="9" name="Picture 8" descr="A close-up of a sign&#10;&#10;Description automatically generated">
            <a:extLst>
              <a:ext uri="{FF2B5EF4-FFF2-40B4-BE49-F238E27FC236}">
                <a16:creationId xmlns:a16="http://schemas.microsoft.com/office/drawing/2014/main" id="{171677B3-849D-AA3D-6A29-05281CC29C2E}"/>
              </a:ext>
            </a:extLst>
          </p:cNvPr>
          <p:cNvPicPr>
            <a:picLocks noChangeAspect="1"/>
          </p:cNvPicPr>
          <p:nvPr/>
        </p:nvPicPr>
        <p:blipFill>
          <a:blip r:embed="rId4"/>
          <a:stretch>
            <a:fillRect/>
          </a:stretch>
        </p:blipFill>
        <p:spPr>
          <a:xfrm>
            <a:off x="7803462" y="1713946"/>
            <a:ext cx="3657600" cy="1060704"/>
          </a:xfrm>
          <a:prstGeom prst="rect">
            <a:avLst/>
          </a:prstGeom>
        </p:spPr>
      </p:pic>
      <p:pic>
        <p:nvPicPr>
          <p:cNvPr id="7" name="Picture 6" descr="A close-up of a white background&#10;&#10;Description automatically generated">
            <a:extLst>
              <a:ext uri="{FF2B5EF4-FFF2-40B4-BE49-F238E27FC236}">
                <a16:creationId xmlns:a16="http://schemas.microsoft.com/office/drawing/2014/main" id="{796502F8-0925-5634-1FB5-AD81295A146C}"/>
              </a:ext>
            </a:extLst>
          </p:cNvPr>
          <p:cNvPicPr>
            <a:picLocks noChangeAspect="1"/>
          </p:cNvPicPr>
          <p:nvPr/>
        </p:nvPicPr>
        <p:blipFill>
          <a:blip r:embed="rId5"/>
          <a:stretch>
            <a:fillRect/>
          </a:stretch>
        </p:blipFill>
        <p:spPr>
          <a:xfrm>
            <a:off x="7803462" y="460249"/>
            <a:ext cx="3657600" cy="941832"/>
          </a:xfrm>
          <a:prstGeom prst="rect">
            <a:avLst/>
          </a:prstGeom>
        </p:spPr>
      </p:pic>
      <p:pic>
        <p:nvPicPr>
          <p:cNvPr id="15" name="Picture 14" descr="A close-up of a text&#10;&#10;Description automatically generated">
            <a:extLst>
              <a:ext uri="{FF2B5EF4-FFF2-40B4-BE49-F238E27FC236}">
                <a16:creationId xmlns:a16="http://schemas.microsoft.com/office/drawing/2014/main" id="{836336C3-0B74-AD81-84A0-4E427BD4A367}"/>
              </a:ext>
            </a:extLst>
          </p:cNvPr>
          <p:cNvPicPr>
            <a:picLocks noChangeAspect="1"/>
          </p:cNvPicPr>
          <p:nvPr/>
        </p:nvPicPr>
        <p:blipFill>
          <a:blip r:embed="rId6"/>
          <a:stretch>
            <a:fillRect/>
          </a:stretch>
        </p:blipFill>
        <p:spPr>
          <a:xfrm>
            <a:off x="7803462" y="5037220"/>
            <a:ext cx="3926640" cy="1467096"/>
          </a:xfrm>
          <a:prstGeom prst="rect">
            <a:avLst/>
          </a:prstGeom>
        </p:spPr>
      </p:pic>
      <p:pic>
        <p:nvPicPr>
          <p:cNvPr id="18" name="Picture 17" descr="A structure of a molecule&#10;&#10;Description automatically generated">
            <a:extLst>
              <a:ext uri="{FF2B5EF4-FFF2-40B4-BE49-F238E27FC236}">
                <a16:creationId xmlns:a16="http://schemas.microsoft.com/office/drawing/2014/main" id="{3066C106-09ED-A2AB-7A9D-A3B2DA93EA5F}"/>
              </a:ext>
            </a:extLst>
          </p:cNvPr>
          <p:cNvPicPr>
            <a:picLocks noChangeAspect="1"/>
          </p:cNvPicPr>
          <p:nvPr/>
        </p:nvPicPr>
        <p:blipFill>
          <a:blip r:embed="rId7"/>
          <a:stretch>
            <a:fillRect/>
          </a:stretch>
        </p:blipFill>
        <p:spPr>
          <a:xfrm>
            <a:off x="4183693" y="5135528"/>
            <a:ext cx="2514514" cy="1368788"/>
          </a:xfrm>
          <a:prstGeom prst="rect">
            <a:avLst/>
          </a:prstGeom>
        </p:spPr>
      </p:pic>
    </p:spTree>
    <p:extLst>
      <p:ext uri="{BB962C8B-B14F-4D97-AF65-F5344CB8AC3E}">
        <p14:creationId xmlns:p14="http://schemas.microsoft.com/office/powerpoint/2010/main" val="4063223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12" name="Title 11">
            <a:extLst>
              <a:ext uri="{FF2B5EF4-FFF2-40B4-BE49-F238E27FC236}">
                <a16:creationId xmlns:a16="http://schemas.microsoft.com/office/drawing/2014/main" id="{B752C6F9-28B3-7F82-FBEE-189A6369C222}"/>
              </a:ext>
            </a:extLst>
          </p:cNvPr>
          <p:cNvSpPr>
            <a:spLocks noGrp="1"/>
          </p:cNvSpPr>
          <p:nvPr>
            <p:ph type="title"/>
          </p:nvPr>
        </p:nvSpPr>
        <p:spPr>
          <a:xfrm>
            <a:off x="506233" y="2218655"/>
            <a:ext cx="4343688" cy="1606163"/>
          </a:xfrm>
        </p:spPr>
        <p:txBody>
          <a:bodyPr vert="horz" lIns="91440" tIns="45720" rIns="91440" bIns="45720" rtlCol="0" anchor="b">
            <a:normAutofit/>
          </a:bodyPr>
          <a:lstStyle/>
          <a:p>
            <a:r>
              <a:rPr lang="en-US" dirty="0"/>
              <a:t>Posterior Capsule Opacification</a:t>
            </a:r>
          </a:p>
        </p:txBody>
      </p:sp>
      <p:pic>
        <p:nvPicPr>
          <p:cNvPr id="5" name="Picture 4" descr="A close-up of a white background&#10;&#10;Description automatically generated">
            <a:extLst>
              <a:ext uri="{FF2B5EF4-FFF2-40B4-BE49-F238E27FC236}">
                <a16:creationId xmlns:a16="http://schemas.microsoft.com/office/drawing/2014/main" id="{4B22C704-AA8B-D9FC-C4A3-BBA24BF3139A}"/>
              </a:ext>
            </a:extLst>
          </p:cNvPr>
          <p:cNvPicPr>
            <a:picLocks noChangeAspect="1"/>
          </p:cNvPicPr>
          <p:nvPr/>
        </p:nvPicPr>
        <p:blipFill>
          <a:blip r:embed="rId3"/>
          <a:stretch>
            <a:fillRect/>
          </a:stretch>
        </p:blipFill>
        <p:spPr>
          <a:xfrm>
            <a:off x="6538622" y="1631364"/>
            <a:ext cx="4866663" cy="948998"/>
          </a:xfrm>
          <a:prstGeom prst="rect">
            <a:avLst/>
          </a:prstGeom>
        </p:spPr>
      </p:pic>
      <p:pic>
        <p:nvPicPr>
          <p:cNvPr id="9" name="Picture 8" descr="A close up of a box&#10;&#10;Description automatically generated">
            <a:extLst>
              <a:ext uri="{FF2B5EF4-FFF2-40B4-BE49-F238E27FC236}">
                <a16:creationId xmlns:a16="http://schemas.microsoft.com/office/drawing/2014/main" id="{073C9D57-75B8-F865-2F77-F37D4D00A61E}"/>
              </a:ext>
            </a:extLst>
          </p:cNvPr>
          <p:cNvPicPr>
            <a:picLocks noChangeAspect="1"/>
          </p:cNvPicPr>
          <p:nvPr/>
        </p:nvPicPr>
        <p:blipFill>
          <a:blip r:embed="rId4"/>
          <a:stretch>
            <a:fillRect/>
          </a:stretch>
        </p:blipFill>
        <p:spPr>
          <a:xfrm>
            <a:off x="6538622" y="4311694"/>
            <a:ext cx="4944330" cy="1174278"/>
          </a:xfrm>
          <a:prstGeom prst="rect">
            <a:avLst/>
          </a:prstGeom>
        </p:spPr>
      </p:pic>
      <p:pic>
        <p:nvPicPr>
          <p:cNvPr id="7" name="Picture 6" descr="A close-up of a sign&#10;&#10;Description automatically generated">
            <a:extLst>
              <a:ext uri="{FF2B5EF4-FFF2-40B4-BE49-F238E27FC236}">
                <a16:creationId xmlns:a16="http://schemas.microsoft.com/office/drawing/2014/main" id="{6FFE7958-A969-71CA-88EA-B7B320F61610}"/>
              </a:ext>
            </a:extLst>
          </p:cNvPr>
          <p:cNvPicPr>
            <a:picLocks noChangeAspect="1"/>
          </p:cNvPicPr>
          <p:nvPr/>
        </p:nvPicPr>
        <p:blipFill>
          <a:blip r:embed="rId5"/>
          <a:stretch>
            <a:fillRect/>
          </a:stretch>
        </p:blipFill>
        <p:spPr>
          <a:xfrm>
            <a:off x="6538622" y="415628"/>
            <a:ext cx="5553047" cy="860721"/>
          </a:xfrm>
          <a:prstGeom prst="rect">
            <a:avLst/>
          </a:prstGeom>
        </p:spPr>
      </p:pic>
      <p:pic>
        <p:nvPicPr>
          <p:cNvPr id="16" name="Picture 15" descr="A close-up of a sign&#10;&#10;Description automatically generated">
            <a:extLst>
              <a:ext uri="{FF2B5EF4-FFF2-40B4-BE49-F238E27FC236}">
                <a16:creationId xmlns:a16="http://schemas.microsoft.com/office/drawing/2014/main" id="{9CC6C3AF-1C53-4B60-810D-470E9E8FB00F}"/>
              </a:ext>
            </a:extLst>
          </p:cNvPr>
          <p:cNvPicPr>
            <a:picLocks noChangeAspect="1"/>
          </p:cNvPicPr>
          <p:nvPr/>
        </p:nvPicPr>
        <p:blipFill>
          <a:blip r:embed="rId6"/>
          <a:stretch>
            <a:fillRect/>
          </a:stretch>
        </p:blipFill>
        <p:spPr>
          <a:xfrm>
            <a:off x="6460955" y="2866471"/>
            <a:ext cx="4944330" cy="1125057"/>
          </a:xfrm>
          <a:prstGeom prst="rect">
            <a:avLst/>
          </a:prstGeom>
        </p:spPr>
      </p:pic>
      <p:grpSp>
        <p:nvGrpSpPr>
          <p:cNvPr id="10" name="Group 9">
            <a:extLst>
              <a:ext uri="{FF2B5EF4-FFF2-40B4-BE49-F238E27FC236}">
                <a16:creationId xmlns:a16="http://schemas.microsoft.com/office/drawing/2014/main" id="{274F897D-9629-AFD1-271F-459FE033ACF2}"/>
              </a:ext>
            </a:extLst>
          </p:cNvPr>
          <p:cNvGrpSpPr/>
          <p:nvPr/>
        </p:nvGrpSpPr>
        <p:grpSpPr>
          <a:xfrm>
            <a:off x="783673" y="4711147"/>
            <a:ext cx="3708814" cy="1834764"/>
            <a:chOff x="783673" y="4711147"/>
            <a:chExt cx="3708814" cy="1834764"/>
          </a:xfrm>
        </p:grpSpPr>
        <p:pic>
          <p:nvPicPr>
            <p:cNvPr id="2" name="Content Placeholder 11">
              <a:extLst>
                <a:ext uri="{FF2B5EF4-FFF2-40B4-BE49-F238E27FC236}">
                  <a16:creationId xmlns:a16="http://schemas.microsoft.com/office/drawing/2014/main" id="{D7DCA2FD-9C17-0548-8241-97DA8EF3FD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83673" y="5467445"/>
              <a:ext cx="2217889" cy="1078466"/>
            </a:xfrm>
            <a:prstGeom prst="rect">
              <a:avLst/>
            </a:prstGeom>
          </p:spPr>
        </p:pic>
        <p:grpSp>
          <p:nvGrpSpPr>
            <p:cNvPr id="8" name="Group 7">
              <a:extLst>
                <a:ext uri="{FF2B5EF4-FFF2-40B4-BE49-F238E27FC236}">
                  <a16:creationId xmlns:a16="http://schemas.microsoft.com/office/drawing/2014/main" id="{8E975A73-D20C-144A-F01C-A009461FF95A}"/>
                </a:ext>
              </a:extLst>
            </p:cNvPr>
            <p:cNvGrpSpPr/>
            <p:nvPr/>
          </p:nvGrpSpPr>
          <p:grpSpPr>
            <a:xfrm rot="10800000">
              <a:off x="3078989" y="4711147"/>
              <a:ext cx="1413498" cy="1834763"/>
              <a:chOff x="6875464" y="1981200"/>
              <a:chExt cx="2763837" cy="4114800"/>
            </a:xfrm>
          </p:grpSpPr>
          <p:pic>
            <p:nvPicPr>
              <p:cNvPr id="4" name="Content Placeholder 5">
                <a:extLst>
                  <a:ext uri="{FF2B5EF4-FFF2-40B4-BE49-F238E27FC236}">
                    <a16:creationId xmlns:a16="http://schemas.microsoft.com/office/drawing/2014/main" id="{6A0D08D1-AF52-85ED-3795-C3FAB02073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897689" y="1981200"/>
                <a:ext cx="2719387" cy="1981200"/>
              </a:xfrm>
              <a:prstGeom prst="rect">
                <a:avLst/>
              </a:prstGeom>
            </p:spPr>
          </p:pic>
          <p:pic>
            <p:nvPicPr>
              <p:cNvPr id="6" name="Content Placeholder 5">
                <a:extLst>
                  <a:ext uri="{FF2B5EF4-FFF2-40B4-BE49-F238E27FC236}">
                    <a16:creationId xmlns:a16="http://schemas.microsoft.com/office/drawing/2014/main" id="{CB2BC689-D4A1-4F5E-8FCF-6907EE620C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6875464" y="4114800"/>
                <a:ext cx="2763837" cy="1981200"/>
              </a:xfrm>
              <a:prstGeom prst="rect">
                <a:avLst/>
              </a:prstGeom>
            </p:spPr>
          </p:pic>
        </p:grpSp>
      </p:grpSp>
    </p:spTree>
    <p:extLst>
      <p:ext uri="{BB962C8B-B14F-4D97-AF65-F5344CB8AC3E}">
        <p14:creationId xmlns:p14="http://schemas.microsoft.com/office/powerpoint/2010/main" val="22996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erson wearing a suit and glasses&#10;&#10;Description automatically generated">
            <a:extLst>
              <a:ext uri="{FF2B5EF4-FFF2-40B4-BE49-F238E27FC236}">
                <a16:creationId xmlns:a16="http://schemas.microsoft.com/office/drawing/2014/main" id="{3D23C074-3CFE-E141-22E0-1F32548AD791}"/>
              </a:ext>
            </a:extLst>
          </p:cNvPr>
          <p:cNvPicPr>
            <a:picLocks noChangeAspect="1"/>
          </p:cNvPicPr>
          <p:nvPr/>
        </p:nvPicPr>
        <p:blipFill rotWithShape="1">
          <a:blip r:embed="rId3"/>
          <a:srcRect t="223" r="-2" b="31472"/>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5" name="Picture 4" descr="A group of people posing for a photo&#10;&#10;Description automatically generated">
            <a:extLst>
              <a:ext uri="{FF2B5EF4-FFF2-40B4-BE49-F238E27FC236}">
                <a16:creationId xmlns:a16="http://schemas.microsoft.com/office/drawing/2014/main" id="{60E1A9E5-4C69-CCD6-FA04-D5228A8B9CA6}"/>
              </a:ext>
            </a:extLst>
          </p:cNvPr>
          <p:cNvPicPr>
            <a:picLocks noChangeAspect="1"/>
          </p:cNvPicPr>
          <p:nvPr/>
        </p:nvPicPr>
        <p:blipFill rotWithShape="1">
          <a:blip r:embed="rId4"/>
          <a:srcRect t="15215" r="-3" b="15434"/>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10" name="Picture 9" descr="Two men holding ice cream cones&#10;&#10;Description automatically generated">
            <a:extLst>
              <a:ext uri="{FF2B5EF4-FFF2-40B4-BE49-F238E27FC236}">
                <a16:creationId xmlns:a16="http://schemas.microsoft.com/office/drawing/2014/main" id="{1F5A961A-C703-B0D9-429D-1FE98D6ADB84}"/>
              </a:ext>
            </a:extLst>
          </p:cNvPr>
          <p:cNvPicPr>
            <a:picLocks noChangeAspect="1"/>
          </p:cNvPicPr>
          <p:nvPr/>
        </p:nvPicPr>
        <p:blipFill rotWithShape="1">
          <a:blip r:embed="rId5"/>
          <a:srcRect r="5" b="9173"/>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7" name="Picture 6" descr="A person sitting at a table&#10;&#10;Description automatically generated">
            <a:extLst>
              <a:ext uri="{FF2B5EF4-FFF2-40B4-BE49-F238E27FC236}">
                <a16:creationId xmlns:a16="http://schemas.microsoft.com/office/drawing/2014/main" id="{F254126B-89DA-9728-B08A-006E49317ED8}"/>
              </a:ext>
            </a:extLst>
          </p:cNvPr>
          <p:cNvPicPr>
            <a:picLocks noChangeAspect="1"/>
          </p:cNvPicPr>
          <p:nvPr/>
        </p:nvPicPr>
        <p:blipFill rotWithShape="1">
          <a:blip r:embed="rId6"/>
          <a:srcRect r="-2" b="21414"/>
          <a:stretch/>
        </p:blipFill>
        <p:spPr>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38"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2F47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B145F8-53E4-2702-5E0C-5861CFE7AFC9}"/>
              </a:ext>
            </a:extLst>
          </p:cNvPr>
          <p:cNvSpPr>
            <a:spLocks noGrp="1"/>
          </p:cNvSpPr>
          <p:nvPr>
            <p:ph type="title"/>
          </p:nvPr>
        </p:nvSpPr>
        <p:spPr>
          <a:xfrm>
            <a:off x="6619164" y="4189864"/>
            <a:ext cx="4997354" cy="2163872"/>
          </a:xfrm>
        </p:spPr>
        <p:txBody>
          <a:bodyPr vert="horz" lIns="91440" tIns="45720" rIns="91440" bIns="45720" rtlCol="0" anchor="t">
            <a:normAutofit/>
          </a:bodyPr>
          <a:lstStyle/>
          <a:p>
            <a:pPr algn="r"/>
            <a:r>
              <a:rPr lang="en-US" sz="6000" kern="1200">
                <a:solidFill>
                  <a:srgbClr val="FFFFFF"/>
                </a:solidFill>
                <a:latin typeface="+mj-lt"/>
                <a:ea typeface="+mj-ea"/>
                <a:cs typeface="+mj-cs"/>
              </a:rPr>
              <a:t>The Magic is Collaboration </a:t>
            </a:r>
          </a:p>
        </p:txBody>
      </p:sp>
      <p:pic>
        <p:nvPicPr>
          <p:cNvPr id="12" name="Picture 11" descr="A person on a bicycle by a river&#10;&#10;Description automatically generated">
            <a:extLst>
              <a:ext uri="{FF2B5EF4-FFF2-40B4-BE49-F238E27FC236}">
                <a16:creationId xmlns:a16="http://schemas.microsoft.com/office/drawing/2014/main" id="{C92F63D0-2903-3CCB-AD24-249435D0DACE}"/>
              </a:ext>
            </a:extLst>
          </p:cNvPr>
          <p:cNvPicPr>
            <a:picLocks noChangeAspect="1"/>
          </p:cNvPicPr>
          <p:nvPr/>
        </p:nvPicPr>
        <p:blipFill rotWithShape="1">
          <a:blip r:embed="rId7"/>
          <a:srcRect r="2" b="1676"/>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366810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76001-1A37-327C-E434-A3DAE7B56D04}"/>
              </a:ext>
            </a:extLst>
          </p:cNvPr>
          <p:cNvSpPr>
            <a:spLocks noGrp="1"/>
          </p:cNvSpPr>
          <p:nvPr>
            <p:ph type="title"/>
          </p:nvPr>
        </p:nvSpPr>
        <p:spPr>
          <a:xfrm>
            <a:off x="361851" y="756558"/>
            <a:ext cx="5334197" cy="1708242"/>
          </a:xfrm>
        </p:spPr>
        <p:txBody>
          <a:bodyPr anchor="ctr">
            <a:normAutofit/>
          </a:bodyPr>
          <a:lstStyle/>
          <a:p>
            <a:r>
              <a:rPr lang="en-US" sz="4000" dirty="0"/>
              <a:t>Ophthalmology research faculty at CU</a:t>
            </a:r>
          </a:p>
        </p:txBody>
      </p:sp>
      <p:sp>
        <p:nvSpPr>
          <p:cNvPr id="3" name="Content Placeholder 2">
            <a:extLst>
              <a:ext uri="{FF2B5EF4-FFF2-40B4-BE49-F238E27FC236}">
                <a16:creationId xmlns:a16="http://schemas.microsoft.com/office/drawing/2014/main" id="{B31C1803-A282-785A-E70D-B560DC20D1A8}"/>
              </a:ext>
            </a:extLst>
          </p:cNvPr>
          <p:cNvSpPr>
            <a:spLocks noGrp="1"/>
          </p:cNvSpPr>
          <p:nvPr>
            <p:ph idx="1"/>
          </p:nvPr>
        </p:nvSpPr>
        <p:spPr>
          <a:xfrm>
            <a:off x="361852" y="2464800"/>
            <a:ext cx="5734145" cy="3936000"/>
          </a:xfrm>
        </p:spPr>
        <p:txBody>
          <a:bodyPr numCol="2" anchor="ctr">
            <a:normAutofit fontScale="92500" lnSpcReduction="20000"/>
          </a:bodyPr>
          <a:lstStyle/>
          <a:p>
            <a:pPr marL="0" indent="0">
              <a:buNone/>
            </a:pPr>
            <a:r>
              <a:rPr lang="en-US" sz="1900" dirty="0"/>
              <a:t>2008</a:t>
            </a:r>
          </a:p>
          <a:p>
            <a:pPr marL="0" indent="0">
              <a:buNone/>
            </a:pPr>
            <a:r>
              <a:rPr lang="en-US" sz="1900" dirty="0"/>
              <a:t>David Ammar</a:t>
            </a:r>
          </a:p>
          <a:p>
            <a:pPr marL="0" indent="0">
              <a:buNone/>
            </a:pPr>
            <a:r>
              <a:rPr lang="en-US" sz="1900" dirty="0"/>
              <a:t>Mark Petrash</a:t>
            </a:r>
          </a:p>
          <a:p>
            <a:pPr marL="0" indent="0">
              <a:buNone/>
            </a:pPr>
            <a:endParaRPr lang="en-US" sz="1900" dirty="0"/>
          </a:p>
          <a:p>
            <a:pPr marL="0" indent="0">
              <a:buNone/>
            </a:pPr>
            <a:r>
              <a:rPr lang="en-US" sz="1900" dirty="0"/>
              <a:t>2024</a:t>
            </a:r>
          </a:p>
          <a:p>
            <a:pPr marL="17463" lvl="1" indent="0">
              <a:buNone/>
            </a:pPr>
            <a:r>
              <a:rPr lang="en-US" sz="1900" dirty="0"/>
              <a:t>Miguel Flores-Bellver</a:t>
            </a:r>
          </a:p>
          <a:p>
            <a:pPr marL="17463" lvl="1" indent="0">
              <a:buNone/>
            </a:pPr>
            <a:r>
              <a:rPr lang="en-US" sz="1900" dirty="0"/>
              <a:t>Joseph Brzezinski</a:t>
            </a:r>
          </a:p>
          <a:p>
            <a:pPr marL="17463" lvl="1" indent="0">
              <a:buNone/>
            </a:pPr>
            <a:r>
              <a:rPr lang="en-US" sz="1900" dirty="0"/>
              <a:t>Valeria Canto-Soler</a:t>
            </a:r>
          </a:p>
          <a:p>
            <a:pPr marL="17463" lvl="1" indent="0">
              <a:buNone/>
            </a:pPr>
            <a:r>
              <a:rPr lang="en-US" sz="1900" dirty="0"/>
              <a:t>Lynn </a:t>
            </a:r>
            <a:r>
              <a:rPr lang="en-US" sz="1900" dirty="0" err="1"/>
              <a:t>Hassman</a:t>
            </a:r>
            <a:endParaRPr lang="en-US" sz="1900" dirty="0"/>
          </a:p>
          <a:p>
            <a:pPr marL="17463" lvl="1" indent="0">
              <a:buNone/>
            </a:pPr>
            <a:r>
              <a:rPr lang="en-US" sz="1900" dirty="0"/>
              <a:t>Ram Nagaraj</a:t>
            </a:r>
          </a:p>
          <a:p>
            <a:pPr marL="17463" lvl="1" indent="0">
              <a:buNone/>
            </a:pPr>
            <a:r>
              <a:rPr lang="en-US" sz="1900" dirty="0"/>
              <a:t>Mi-Hyun Nam</a:t>
            </a:r>
          </a:p>
          <a:p>
            <a:pPr marL="17463" lvl="1" indent="0">
              <a:buNone/>
            </a:pPr>
            <a:r>
              <a:rPr lang="en-US" sz="1900" dirty="0"/>
              <a:t>Mark Petrash</a:t>
            </a:r>
          </a:p>
          <a:p>
            <a:pPr marL="17463" lvl="1" indent="0">
              <a:buNone/>
            </a:pPr>
            <a:r>
              <a:rPr lang="en-US" sz="1900" dirty="0"/>
              <a:t>Natalia Vergara</a:t>
            </a:r>
          </a:p>
          <a:p>
            <a:pPr marL="457200" lvl="1" indent="0">
              <a:buNone/>
            </a:pPr>
            <a:endParaRPr lang="en-US" sz="1900" dirty="0"/>
          </a:p>
          <a:p>
            <a:pPr marL="457200" lvl="1" indent="0">
              <a:buNone/>
            </a:pPr>
            <a:endParaRPr lang="en-US" sz="1900" dirty="0"/>
          </a:p>
          <a:p>
            <a:pPr marL="457200" lvl="1" indent="0">
              <a:buNone/>
            </a:pPr>
            <a:endParaRPr lang="en-US" sz="1900" dirty="0"/>
          </a:p>
          <a:p>
            <a:pPr marL="457200" lvl="1" indent="0">
              <a:buNone/>
            </a:pPr>
            <a:endParaRPr lang="en-US" sz="1900" dirty="0"/>
          </a:p>
          <a:p>
            <a:pPr marL="457200" lvl="1" indent="0">
              <a:buNone/>
            </a:pPr>
            <a:endParaRPr lang="en-US" sz="1900" dirty="0"/>
          </a:p>
          <a:p>
            <a:pPr marL="457200" lvl="1" indent="0">
              <a:buNone/>
            </a:pPr>
            <a:r>
              <a:rPr lang="en-US" sz="1900" dirty="0"/>
              <a:t>Jayashree </a:t>
            </a:r>
            <a:r>
              <a:rPr lang="en-US" sz="1900" dirty="0" err="1"/>
              <a:t>Kalpathy</a:t>
            </a:r>
            <a:r>
              <a:rPr lang="en-US" sz="1900" dirty="0"/>
              <a:t>-Cramer</a:t>
            </a:r>
          </a:p>
          <a:p>
            <a:pPr marL="457200" lvl="1" indent="0">
              <a:buNone/>
            </a:pPr>
            <a:r>
              <a:rPr lang="en-US" sz="1900" dirty="0" err="1"/>
              <a:t>Tianjing</a:t>
            </a:r>
            <a:r>
              <a:rPr lang="en-US" sz="1900" dirty="0"/>
              <a:t> Li</a:t>
            </a:r>
          </a:p>
          <a:p>
            <a:pPr marL="457200" lvl="1" indent="0">
              <a:buNone/>
            </a:pPr>
            <a:r>
              <a:rPr lang="en-US" sz="1900" dirty="0"/>
              <a:t>Alison </a:t>
            </a:r>
            <a:r>
              <a:rPr lang="en-US" sz="1900" dirty="0" err="1"/>
              <a:t>Suhsun</a:t>
            </a:r>
            <a:r>
              <a:rPr lang="en-US" sz="1900" dirty="0"/>
              <a:t> Liu</a:t>
            </a:r>
          </a:p>
          <a:p>
            <a:pPr marL="457200" lvl="1" indent="0">
              <a:buNone/>
            </a:pPr>
            <a:r>
              <a:rPr lang="en-US" sz="1900" dirty="0"/>
              <a:t>Anne Lynch</a:t>
            </a:r>
          </a:p>
          <a:p>
            <a:pPr marL="457200" lvl="1" indent="0">
              <a:buNone/>
            </a:pPr>
            <a:r>
              <a:rPr lang="en-US" sz="1900" dirty="0"/>
              <a:t>Steve McNamara</a:t>
            </a:r>
          </a:p>
          <a:p>
            <a:pPr marL="457200" lvl="1" indent="0">
              <a:buNone/>
            </a:pPr>
            <a:r>
              <a:rPr lang="en-US" sz="1900" dirty="0"/>
              <a:t>Jennifer Patnaik</a:t>
            </a:r>
          </a:p>
          <a:p>
            <a:pPr marL="457200" lvl="1" indent="0">
              <a:buNone/>
            </a:pPr>
            <a:r>
              <a:rPr lang="en-US" sz="1900" dirty="0"/>
              <a:t>Riaz Qureshi</a:t>
            </a:r>
          </a:p>
          <a:p>
            <a:pPr marL="457200" lvl="1" indent="0">
              <a:buNone/>
            </a:pPr>
            <a:r>
              <a:rPr lang="en-US" sz="1900" dirty="0"/>
              <a:t>Praveer Singh</a:t>
            </a:r>
          </a:p>
          <a:p>
            <a:pPr lvl="1"/>
            <a:endParaRPr lang="en-US" sz="1900" dirty="0"/>
          </a:p>
          <a:p>
            <a:endParaRPr lang="en-US" sz="1900" dirty="0"/>
          </a:p>
        </p:txBody>
      </p:sp>
      <p:pic>
        <p:nvPicPr>
          <p:cNvPr id="5" name="Picture 4" descr="Rocket launch">
            <a:extLst>
              <a:ext uri="{FF2B5EF4-FFF2-40B4-BE49-F238E27FC236}">
                <a16:creationId xmlns:a16="http://schemas.microsoft.com/office/drawing/2014/main" id="{63CB5081-AB1C-74A3-ED34-75E3C597F03C}"/>
              </a:ext>
            </a:extLst>
          </p:cNvPr>
          <p:cNvPicPr>
            <a:picLocks noChangeAspect="1"/>
          </p:cNvPicPr>
          <p:nvPr/>
        </p:nvPicPr>
        <p:blipFill rotWithShape="1">
          <a:blip r:embed="rId3"/>
          <a:srcRect l="37774" r="1038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984514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4717</TotalTime>
  <Words>2531</Words>
  <Application>Microsoft Macintosh PowerPoint</Application>
  <PresentationFormat>Widescreen</PresentationFormat>
  <Paragraphs>134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Century Gothic</vt:lpstr>
      <vt:lpstr>Symbol</vt:lpstr>
      <vt:lpstr>Office Theme</vt:lpstr>
      <vt:lpstr>Reflections on Four Decades of Scientific Partnerships</vt:lpstr>
      <vt:lpstr>Amazing Support Along My Journey</vt:lpstr>
      <vt:lpstr>Career Research Aim: Prevent Diabetic Blindness</vt:lpstr>
      <vt:lpstr>Aldose Reductase: Catalytic Mechanism and Regulation</vt:lpstr>
      <vt:lpstr>Insights from Crystallography</vt:lpstr>
      <vt:lpstr>Natural Product Cataract Inhibitors</vt:lpstr>
      <vt:lpstr>Posterior Capsule Opacification</vt:lpstr>
      <vt:lpstr>The Magic is Collaboration </vt:lpstr>
      <vt:lpstr>Ophthalmology research faculty at CU</vt:lpstr>
      <vt:lpstr>Community Impact of Ophthalmology Research Faculty</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Petrash, Mark</dc:creator>
  <cp:lastModifiedBy>Petrash, Mark</cp:lastModifiedBy>
  <cp:revision>15</cp:revision>
  <dcterms:created xsi:type="dcterms:W3CDTF">2024-06-24T16:48:09Z</dcterms:created>
  <dcterms:modified xsi:type="dcterms:W3CDTF">2025-11-05T19:04:49Z</dcterms:modified>
</cp:coreProperties>
</file>