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7"/>
  </p:notesMasterIdLst>
  <p:sldIdLst>
    <p:sldId id="257" r:id="rId3"/>
    <p:sldId id="260" r:id="rId4"/>
    <p:sldId id="261" r:id="rId5"/>
    <p:sldId id="262" r:id="rId6"/>
    <p:sldId id="263" r:id="rId7"/>
    <p:sldId id="264" r:id="rId8"/>
    <p:sldId id="279" r:id="rId9"/>
    <p:sldId id="268" r:id="rId10"/>
    <p:sldId id="266" r:id="rId11"/>
    <p:sldId id="267" r:id="rId12"/>
    <p:sldId id="270" r:id="rId13"/>
    <p:sldId id="272" r:id="rId14"/>
    <p:sldId id="273" r:id="rId15"/>
    <p:sldId id="274" r:id="rId16"/>
    <p:sldId id="275" r:id="rId17"/>
    <p:sldId id="276" r:id="rId18"/>
    <p:sldId id="298" r:id="rId19"/>
    <p:sldId id="277" r:id="rId20"/>
    <p:sldId id="281" r:id="rId21"/>
    <p:sldId id="278" r:id="rId22"/>
    <p:sldId id="280" r:id="rId23"/>
    <p:sldId id="288" r:id="rId24"/>
    <p:sldId id="282" r:id="rId25"/>
    <p:sldId id="284" r:id="rId26"/>
    <p:sldId id="285" r:id="rId27"/>
    <p:sldId id="286" r:id="rId28"/>
    <p:sldId id="289" r:id="rId29"/>
    <p:sldId id="287" r:id="rId30"/>
    <p:sldId id="290" r:id="rId31"/>
    <p:sldId id="291" r:id="rId32"/>
    <p:sldId id="292" r:id="rId33"/>
    <p:sldId id="294" r:id="rId34"/>
    <p:sldId id="295" r:id="rId35"/>
    <p:sldId id="296" r:id="rId36"/>
    <p:sldId id="297" r:id="rId37"/>
    <p:sldId id="299" r:id="rId38"/>
    <p:sldId id="300" r:id="rId39"/>
    <p:sldId id="301" r:id="rId40"/>
    <p:sldId id="302" r:id="rId41"/>
    <p:sldId id="303" r:id="rId42"/>
    <p:sldId id="305" r:id="rId43"/>
    <p:sldId id="304" r:id="rId44"/>
    <p:sldId id="306" r:id="rId45"/>
    <p:sldId id="307" r:id="rId46"/>
    <p:sldId id="308" r:id="rId47"/>
    <p:sldId id="309" r:id="rId48"/>
    <p:sldId id="310" r:id="rId49"/>
    <p:sldId id="312" r:id="rId50"/>
    <p:sldId id="313" r:id="rId51"/>
    <p:sldId id="316" r:id="rId52"/>
    <p:sldId id="317" r:id="rId53"/>
    <p:sldId id="318" r:id="rId54"/>
    <p:sldId id="319" r:id="rId55"/>
    <p:sldId id="32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BF1C2-D6AD-477A-8823-E716643F0F60}" type="doc">
      <dgm:prSet loTypeId="urn:microsoft.com/office/officeart/2005/8/layout/venn1" loCatId="relationship" qsTypeId="urn:microsoft.com/office/officeart/2005/8/quickstyle/simple1" qsCatId="simple" csTypeId="urn:microsoft.com/office/officeart/2005/8/colors/accent1_2" csCatId="accent1" phldr="1"/>
      <dgm:spPr/>
    </dgm:pt>
    <dgm:pt modelId="{247EAA53-1250-4719-85F2-75D73F06694F}">
      <dgm:prSet phldrT="[Text]"/>
      <dgm:spPr/>
      <dgm:t>
        <a:bodyPr/>
        <a:lstStyle/>
        <a:p>
          <a:r>
            <a:rPr lang="en-US" dirty="0" smtClean="0"/>
            <a:t>Crisis Standards of Care </a:t>
          </a:r>
          <a:endParaRPr lang="en-US" dirty="0"/>
        </a:p>
      </dgm:t>
    </dgm:pt>
    <dgm:pt modelId="{0F292DCA-905A-45D9-B93E-D1A63AC6ED2F}" type="parTrans" cxnId="{9EF96B83-E888-46CE-B9B6-5ED6DB72D9FA}">
      <dgm:prSet/>
      <dgm:spPr/>
      <dgm:t>
        <a:bodyPr/>
        <a:lstStyle/>
        <a:p>
          <a:endParaRPr lang="en-US"/>
        </a:p>
      </dgm:t>
    </dgm:pt>
    <dgm:pt modelId="{962B6D5F-FC3C-43DF-AF31-6753E683C5E6}" type="sibTrans" cxnId="{9EF96B83-E888-46CE-B9B6-5ED6DB72D9FA}">
      <dgm:prSet/>
      <dgm:spPr/>
      <dgm:t>
        <a:bodyPr/>
        <a:lstStyle/>
        <a:p>
          <a:endParaRPr lang="en-US"/>
        </a:p>
      </dgm:t>
    </dgm:pt>
    <dgm:pt modelId="{5E74AC42-DF10-4397-9D8B-B39C9C6C1605}">
      <dgm:prSet phldrT="[Text]"/>
      <dgm:spPr/>
      <dgm:t>
        <a:bodyPr/>
        <a:lstStyle/>
        <a:p>
          <a:r>
            <a:rPr lang="en-US" dirty="0" smtClean="0"/>
            <a:t>Politics</a:t>
          </a:r>
          <a:endParaRPr lang="en-US" dirty="0"/>
        </a:p>
      </dgm:t>
    </dgm:pt>
    <dgm:pt modelId="{DC27D85C-3AC4-4FD8-8DA7-98E06624704B}" type="parTrans" cxnId="{54EA6BD5-6DDB-48E7-B867-527DE80B44D2}">
      <dgm:prSet/>
      <dgm:spPr/>
      <dgm:t>
        <a:bodyPr/>
        <a:lstStyle/>
        <a:p>
          <a:endParaRPr lang="en-US"/>
        </a:p>
      </dgm:t>
    </dgm:pt>
    <dgm:pt modelId="{94551E14-FF3B-455F-9EAB-51A2010260E8}" type="sibTrans" cxnId="{54EA6BD5-6DDB-48E7-B867-527DE80B44D2}">
      <dgm:prSet/>
      <dgm:spPr/>
      <dgm:t>
        <a:bodyPr/>
        <a:lstStyle/>
        <a:p>
          <a:endParaRPr lang="en-US"/>
        </a:p>
      </dgm:t>
    </dgm:pt>
    <dgm:pt modelId="{43E5315B-D245-48CD-8517-E86FD63A2564}" type="pres">
      <dgm:prSet presAssocID="{ED3BF1C2-D6AD-477A-8823-E716643F0F60}" presName="compositeShape" presStyleCnt="0">
        <dgm:presLayoutVars>
          <dgm:chMax val="7"/>
          <dgm:dir/>
          <dgm:resizeHandles val="exact"/>
        </dgm:presLayoutVars>
      </dgm:prSet>
      <dgm:spPr/>
    </dgm:pt>
    <dgm:pt modelId="{2C19FCF6-75EC-46F2-A280-98215DE8ABC8}" type="pres">
      <dgm:prSet presAssocID="{247EAA53-1250-4719-85F2-75D73F06694F}" presName="circ1" presStyleLbl="vennNode1" presStyleIdx="0" presStyleCnt="2"/>
      <dgm:spPr/>
    </dgm:pt>
    <dgm:pt modelId="{EB9B394C-D6BA-4CFE-91DB-504760BFD06E}" type="pres">
      <dgm:prSet presAssocID="{247EAA53-1250-4719-85F2-75D73F06694F}" presName="circ1Tx" presStyleLbl="revTx" presStyleIdx="0" presStyleCnt="0">
        <dgm:presLayoutVars>
          <dgm:chMax val="0"/>
          <dgm:chPref val="0"/>
          <dgm:bulletEnabled val="1"/>
        </dgm:presLayoutVars>
      </dgm:prSet>
      <dgm:spPr/>
    </dgm:pt>
    <dgm:pt modelId="{1F7B2D61-5FBB-40F7-8839-3782B4E6F375}" type="pres">
      <dgm:prSet presAssocID="{5E74AC42-DF10-4397-9D8B-B39C9C6C1605}" presName="circ2" presStyleLbl="vennNode1" presStyleIdx="1" presStyleCnt="2"/>
      <dgm:spPr/>
    </dgm:pt>
    <dgm:pt modelId="{734831F7-6FA9-405A-90DE-637A4074C4D0}" type="pres">
      <dgm:prSet presAssocID="{5E74AC42-DF10-4397-9D8B-B39C9C6C1605}" presName="circ2Tx" presStyleLbl="revTx" presStyleIdx="0" presStyleCnt="0">
        <dgm:presLayoutVars>
          <dgm:chMax val="0"/>
          <dgm:chPref val="0"/>
          <dgm:bulletEnabled val="1"/>
        </dgm:presLayoutVars>
      </dgm:prSet>
      <dgm:spPr/>
    </dgm:pt>
  </dgm:ptLst>
  <dgm:cxnLst>
    <dgm:cxn modelId="{87A694BE-AC72-4A7F-8215-318F26037128}" type="presOf" srcId="{247EAA53-1250-4719-85F2-75D73F06694F}" destId="{EB9B394C-D6BA-4CFE-91DB-504760BFD06E}" srcOrd="1" destOrd="0" presId="urn:microsoft.com/office/officeart/2005/8/layout/venn1"/>
    <dgm:cxn modelId="{54EA6BD5-6DDB-48E7-B867-527DE80B44D2}" srcId="{ED3BF1C2-D6AD-477A-8823-E716643F0F60}" destId="{5E74AC42-DF10-4397-9D8B-B39C9C6C1605}" srcOrd="1" destOrd="0" parTransId="{DC27D85C-3AC4-4FD8-8DA7-98E06624704B}" sibTransId="{94551E14-FF3B-455F-9EAB-51A2010260E8}"/>
    <dgm:cxn modelId="{DC18CFF7-EBC9-421C-B916-E66BA734872C}" type="presOf" srcId="{ED3BF1C2-D6AD-477A-8823-E716643F0F60}" destId="{43E5315B-D245-48CD-8517-E86FD63A2564}" srcOrd="0" destOrd="0" presId="urn:microsoft.com/office/officeart/2005/8/layout/venn1"/>
    <dgm:cxn modelId="{9EF96B83-E888-46CE-B9B6-5ED6DB72D9FA}" srcId="{ED3BF1C2-D6AD-477A-8823-E716643F0F60}" destId="{247EAA53-1250-4719-85F2-75D73F06694F}" srcOrd="0" destOrd="0" parTransId="{0F292DCA-905A-45D9-B93E-D1A63AC6ED2F}" sibTransId="{962B6D5F-FC3C-43DF-AF31-6753E683C5E6}"/>
    <dgm:cxn modelId="{DED39EFC-16BA-4267-B7CE-103CD45CA222}" type="presOf" srcId="{5E74AC42-DF10-4397-9D8B-B39C9C6C1605}" destId="{734831F7-6FA9-405A-90DE-637A4074C4D0}" srcOrd="1" destOrd="0" presId="urn:microsoft.com/office/officeart/2005/8/layout/venn1"/>
    <dgm:cxn modelId="{1D0F2C03-44F2-4A79-9E93-8E327F7CC137}" type="presOf" srcId="{5E74AC42-DF10-4397-9D8B-B39C9C6C1605}" destId="{1F7B2D61-5FBB-40F7-8839-3782B4E6F375}" srcOrd="0" destOrd="0" presId="urn:microsoft.com/office/officeart/2005/8/layout/venn1"/>
    <dgm:cxn modelId="{859B9864-E82B-4AB0-BE21-DA6C146FB869}" type="presOf" srcId="{247EAA53-1250-4719-85F2-75D73F06694F}" destId="{2C19FCF6-75EC-46F2-A280-98215DE8ABC8}" srcOrd="0" destOrd="0" presId="urn:microsoft.com/office/officeart/2005/8/layout/venn1"/>
    <dgm:cxn modelId="{970382E6-6322-44B5-B069-D97569509E79}" type="presParOf" srcId="{43E5315B-D245-48CD-8517-E86FD63A2564}" destId="{2C19FCF6-75EC-46F2-A280-98215DE8ABC8}" srcOrd="0" destOrd="0" presId="urn:microsoft.com/office/officeart/2005/8/layout/venn1"/>
    <dgm:cxn modelId="{D11AC68A-5928-4057-9FC0-A5FB1738553E}" type="presParOf" srcId="{43E5315B-D245-48CD-8517-E86FD63A2564}" destId="{EB9B394C-D6BA-4CFE-91DB-504760BFD06E}" srcOrd="1" destOrd="0" presId="urn:microsoft.com/office/officeart/2005/8/layout/venn1"/>
    <dgm:cxn modelId="{59094782-1D13-4AED-A7FB-1A0787AB5112}" type="presParOf" srcId="{43E5315B-D245-48CD-8517-E86FD63A2564}" destId="{1F7B2D61-5FBB-40F7-8839-3782B4E6F375}" srcOrd="2" destOrd="0" presId="urn:microsoft.com/office/officeart/2005/8/layout/venn1"/>
    <dgm:cxn modelId="{12CBECB1-51DA-4659-8DBC-F3DEFB6B953F}" type="presParOf" srcId="{43E5315B-D245-48CD-8517-E86FD63A2564}" destId="{734831F7-6FA9-405A-90DE-637A4074C4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9FCF6-75EC-46F2-A280-98215DE8ABC8}">
      <dsp:nvSpPr>
        <dsp:cNvPr id="0" name=""/>
        <dsp:cNvSpPr/>
      </dsp:nvSpPr>
      <dsp:spPr>
        <a:xfrm>
          <a:off x="182879" y="453813"/>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lang="en-US" sz="5000" kern="1200" dirty="0" smtClean="0"/>
            <a:t>Crisis Standards of Care </a:t>
          </a:r>
          <a:endParaRPr lang="en-US" sz="5000" kern="1200" dirty="0"/>
        </a:p>
      </dsp:txBody>
      <dsp:txXfrm>
        <a:off x="812799" y="985762"/>
        <a:ext cx="2600960" cy="3447142"/>
      </dsp:txXfrm>
    </dsp:sp>
    <dsp:sp modelId="{1F7B2D61-5FBB-40F7-8839-3782B4E6F375}">
      <dsp:nvSpPr>
        <dsp:cNvPr id="0" name=""/>
        <dsp:cNvSpPr/>
      </dsp:nvSpPr>
      <dsp:spPr>
        <a:xfrm>
          <a:off x="3434080" y="453813"/>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lang="en-US" sz="5000" kern="1200" dirty="0" smtClean="0"/>
            <a:t>Politics</a:t>
          </a:r>
          <a:endParaRPr lang="en-US" sz="5000" kern="1200" dirty="0"/>
        </a:p>
      </dsp:txBody>
      <dsp:txXfrm>
        <a:off x="4714240" y="985762"/>
        <a:ext cx="2600960" cy="34471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B5E1F-ADB2-4504-A762-1EEEEE2D1E1B}"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3B1ED-68C4-42AC-967F-E37919D042D8}" type="slidenum">
              <a:rPr lang="en-US" smtClean="0"/>
              <a:t>‹#›</a:t>
            </a:fld>
            <a:endParaRPr lang="en-US"/>
          </a:p>
        </p:txBody>
      </p:sp>
    </p:spTree>
    <p:extLst>
      <p:ext uri="{BB962C8B-B14F-4D97-AF65-F5344CB8AC3E}">
        <p14:creationId xmlns:p14="http://schemas.microsoft.com/office/powerpoint/2010/main" val="90018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t>24</a:t>
            </a:fld>
            <a:endParaRPr lang="en-US"/>
          </a:p>
        </p:txBody>
      </p:sp>
    </p:spTree>
    <p:extLst>
      <p:ext uri="{BB962C8B-B14F-4D97-AF65-F5344CB8AC3E}">
        <p14:creationId xmlns:p14="http://schemas.microsoft.com/office/powerpoint/2010/main" val="192266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29041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902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087C8-A7A4-4E96-9288-43781116740F}"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6321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087C8-A7A4-4E96-9288-43781116740F}"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263017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087C8-A7A4-4E96-9288-43781116740F}"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190229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 y="0"/>
            <a:ext cx="12190700" cy="6858000"/>
          </a:xfrm>
          <a:prstGeom prst="rect">
            <a:avLst/>
          </a:prstGeom>
        </p:spPr>
      </p:pic>
    </p:spTree>
    <p:extLst>
      <p:ext uri="{BB962C8B-B14F-4D97-AF65-F5344CB8AC3E}">
        <p14:creationId xmlns:p14="http://schemas.microsoft.com/office/powerpoint/2010/main" val="199257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42510693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55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21359-3627-4E5D-BB96-FC1AE2F10B33}"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670B-597C-444C-A416-D4EC29066375}"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4715" t="85157" r="34904" b="4025"/>
          <a:stretch/>
        </p:blipFill>
        <p:spPr>
          <a:xfrm>
            <a:off x="4707148" y="6116127"/>
            <a:ext cx="2777705" cy="741873"/>
          </a:xfrm>
          <a:prstGeom prst="rect">
            <a:avLst/>
          </a:prstGeom>
        </p:spPr>
      </p:pic>
      <p:pic>
        <p:nvPicPr>
          <p:cNvPr id="8" name="Picture 4" descr="CMYK Logo No Taglin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38862"/>
            <a:ext cx="27559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userDrawn="1"/>
        </p:nvPicPr>
        <p:blipFill rotWithShape="1">
          <a:blip r:embed="rId4">
            <a:extLst>
              <a:ext uri="{28A0092B-C50C-407E-A947-70E740481C1C}">
                <a14:useLocalDpi xmlns:a14="http://schemas.microsoft.com/office/drawing/2010/main" val="0"/>
              </a:ext>
            </a:extLst>
          </a:blip>
          <a:srcRect l="14834" t="-3375" r="19634" b="43206"/>
          <a:stretch/>
        </p:blipFill>
        <p:spPr bwMode="auto">
          <a:xfrm>
            <a:off x="9594378" y="6138863"/>
            <a:ext cx="2593073" cy="712316"/>
          </a:xfrm>
          <a:prstGeom prst="rect">
            <a:avLst/>
          </a:prstGeom>
          <a:noFill/>
          <a:ln>
            <a:noFill/>
          </a:ln>
        </p:spPr>
      </p:pic>
    </p:spTree>
    <p:extLst>
      <p:ext uri="{BB962C8B-B14F-4D97-AF65-F5344CB8AC3E}">
        <p14:creationId xmlns:p14="http://schemas.microsoft.com/office/powerpoint/2010/main" val="2864583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21359-3627-4E5D-BB96-FC1AE2F10B33}"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960388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021359-3627-4E5D-BB96-FC1AE2F10B33}"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627672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021359-3627-4E5D-BB96-FC1AE2F10B33}"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167666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021359-3627-4E5D-BB96-FC1AE2F10B33}"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306583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087C8-A7A4-4E96-9288-43781116740F}"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1083148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21359-3627-4E5D-BB96-FC1AE2F10B33}"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410770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21359-3627-4E5D-BB96-FC1AE2F10B33}"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355735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021359-3627-4E5D-BB96-FC1AE2F10B33}"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604952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021359-3627-4E5D-BB96-FC1AE2F10B33}"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2298529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21359-3627-4E5D-BB96-FC1AE2F10B33}"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2612417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21359-3627-4E5D-BB96-FC1AE2F10B33}"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670B-597C-444C-A416-D4EC29066375}" type="slidenum">
              <a:rPr lang="en-US" smtClean="0"/>
              <a:t>‹#›</a:t>
            </a:fld>
            <a:endParaRPr lang="en-US"/>
          </a:p>
        </p:txBody>
      </p:sp>
    </p:spTree>
    <p:extLst>
      <p:ext uri="{BB962C8B-B14F-4D97-AF65-F5344CB8AC3E}">
        <p14:creationId xmlns:p14="http://schemas.microsoft.com/office/powerpoint/2010/main" val="23918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5087C8-A7A4-4E96-9288-43781116740F}"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84676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087C8-A7A4-4E96-9288-43781116740F}"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342441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087C8-A7A4-4E96-9288-43781116740F}"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264580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087C8-A7A4-4E96-9288-43781116740F}"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83982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087C8-A7A4-4E96-9288-43781116740F}"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53527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5087C8-A7A4-4E96-9288-43781116740F}"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183444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5087C8-A7A4-4E96-9288-43781116740F}"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12148-AAAD-4209-838A-D0CFF37830BC}" type="slidenum">
              <a:rPr lang="en-US" smtClean="0"/>
              <a:t>‹#›</a:t>
            </a:fld>
            <a:endParaRPr lang="en-US"/>
          </a:p>
        </p:txBody>
      </p:sp>
    </p:spTree>
    <p:extLst>
      <p:ext uri="{BB962C8B-B14F-4D97-AF65-F5344CB8AC3E}">
        <p14:creationId xmlns:p14="http://schemas.microsoft.com/office/powerpoint/2010/main" val="339116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087C8-A7A4-4E96-9288-43781116740F}" type="datetimeFigureOut">
              <a:rPr lang="en-US" smtClean="0"/>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12148-AAAD-4209-838A-D0CFF37830BC}" type="slidenum">
              <a:rPr lang="en-US" smtClean="0"/>
              <a:t>‹#›</a:t>
            </a:fld>
            <a:endParaRPr lang="en-US"/>
          </a:p>
        </p:txBody>
      </p:sp>
    </p:spTree>
    <p:extLst>
      <p:ext uri="{BB962C8B-B14F-4D97-AF65-F5344CB8AC3E}">
        <p14:creationId xmlns:p14="http://schemas.microsoft.com/office/powerpoint/2010/main" val="4005865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21359-3627-4E5D-BB96-FC1AE2F10B33}" type="datetimeFigureOut">
              <a:rPr lang="en-US" smtClean="0"/>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C670B-597C-444C-A416-D4EC29066375}" type="slidenum">
              <a:rPr lang="en-US" smtClean="0"/>
              <a:t>‹#›</a:t>
            </a:fld>
            <a:endParaRPr lang="en-US"/>
          </a:p>
        </p:txBody>
      </p:sp>
    </p:spTree>
    <p:extLst>
      <p:ext uri="{BB962C8B-B14F-4D97-AF65-F5344CB8AC3E}">
        <p14:creationId xmlns:p14="http://schemas.microsoft.com/office/powerpoint/2010/main" val="37325712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gis.cdc.gov/grasp/diabetes/diabetesatla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cdc.gov/cancer/dataviz"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nchs/hus/topics/heart-disease-deaths.htm" TargetMode="External"/><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tsdr.cdc.gov/placeandhealth/svi/index.html"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6.x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hyperlink" Target="mailto:anuj.mehta@cuanschutz.edu"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657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Classic conceptualizations of ‘triage’</a:t>
            </a:r>
            <a:endParaRPr lang="en-US" dirty="0"/>
          </a:p>
        </p:txBody>
      </p:sp>
      <p:pic>
        <p:nvPicPr>
          <p:cNvPr id="4098" name="Picture 2" descr="M*A*S*H (TV serie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37" y="1527528"/>
            <a:ext cx="6659774" cy="50081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5480" y="1777929"/>
            <a:ext cx="4914016" cy="4339650"/>
          </a:xfrm>
          <a:prstGeom prst="rect">
            <a:avLst/>
          </a:prstGeom>
          <a:noFill/>
        </p:spPr>
        <p:txBody>
          <a:bodyPr wrap="square" rtlCol="0">
            <a:spAutoFit/>
          </a:bodyPr>
          <a:lstStyle/>
          <a:p>
            <a:pPr>
              <a:spcAft>
                <a:spcPts val="600"/>
              </a:spcAft>
            </a:pPr>
            <a:r>
              <a:rPr lang="en-US" b="1" u="sng" dirty="0" smtClean="0"/>
              <a:t>Col. Blake</a:t>
            </a:r>
            <a:r>
              <a:rPr lang="en-US" b="1" dirty="0" smtClean="0"/>
              <a:t>: It’s at least 8 hours work. </a:t>
            </a:r>
          </a:p>
          <a:p>
            <a:pPr>
              <a:spcAft>
                <a:spcPts val="600"/>
              </a:spcAft>
            </a:pPr>
            <a:r>
              <a:rPr lang="en-US" b="1" u="sng" dirty="0" smtClean="0"/>
              <a:t>Hawkeye</a:t>
            </a:r>
            <a:r>
              <a:rPr lang="en-US" b="1" dirty="0" smtClean="0"/>
              <a:t>: His liver’s gone. </a:t>
            </a:r>
          </a:p>
          <a:p>
            <a:pPr>
              <a:spcAft>
                <a:spcPts val="600"/>
              </a:spcAft>
            </a:pPr>
            <a:r>
              <a:rPr lang="en-US" b="1" u="sng" dirty="0" smtClean="0"/>
              <a:t>Col. Blake</a:t>
            </a:r>
            <a:r>
              <a:rPr lang="en-US" b="1" dirty="0" smtClean="0"/>
              <a:t>: There’s a dozen kids outside that can be saved. He’ll take two surgeons and who knows how many units of blood. And what’s worse, he’ll never make it.</a:t>
            </a:r>
          </a:p>
          <a:p>
            <a:pPr>
              <a:spcAft>
                <a:spcPts val="600"/>
              </a:spcAft>
            </a:pPr>
            <a:r>
              <a:rPr lang="en-US" b="1" u="sng" dirty="0" smtClean="0"/>
              <a:t>Hawkeye</a:t>
            </a:r>
            <a:r>
              <a:rPr lang="en-US" b="1" dirty="0" smtClean="0"/>
              <a:t>: And meanwhile, we may lose some of the others.</a:t>
            </a:r>
          </a:p>
          <a:p>
            <a:pPr>
              <a:spcAft>
                <a:spcPts val="600"/>
              </a:spcAft>
            </a:pPr>
            <a:r>
              <a:rPr lang="en-US" b="1" u="sng" dirty="0" smtClean="0"/>
              <a:t>Col. Blake</a:t>
            </a:r>
            <a:r>
              <a:rPr lang="en-US" b="1" dirty="0" smtClean="0"/>
              <a:t>: Pierce, I have a lot of trouble with this kind of decision.</a:t>
            </a:r>
          </a:p>
          <a:p>
            <a:pPr>
              <a:spcAft>
                <a:spcPts val="600"/>
              </a:spcAft>
            </a:pPr>
            <a:r>
              <a:rPr lang="en-US" b="1" u="sng" dirty="0" smtClean="0"/>
              <a:t>Hawkeye</a:t>
            </a:r>
            <a:r>
              <a:rPr lang="en-US" b="1" dirty="0" smtClean="0"/>
              <a:t>: Henry, he never should’ve been brought in here in the first place.</a:t>
            </a:r>
          </a:p>
          <a:p>
            <a:r>
              <a:rPr lang="en-US" sz="1200" i="1" dirty="0" smtClean="0"/>
              <a:t>(Season 3, Episode 6</a:t>
            </a:r>
            <a:r>
              <a:rPr lang="en-US" sz="1200" dirty="0" smtClean="0"/>
              <a:t>)</a:t>
            </a:r>
            <a:endParaRPr lang="en-US" sz="1200" i="1" dirty="0" smtClean="0"/>
          </a:p>
          <a:p>
            <a:endParaRPr lang="en-US" dirty="0"/>
          </a:p>
        </p:txBody>
      </p:sp>
    </p:spTree>
    <p:extLst>
      <p:ext uri="{BB962C8B-B14F-4D97-AF65-F5344CB8AC3E}">
        <p14:creationId xmlns:p14="http://schemas.microsoft.com/office/powerpoint/2010/main" val="3696078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rved Down Arrow 23"/>
          <p:cNvSpPr/>
          <p:nvPr/>
        </p:nvSpPr>
        <p:spPr>
          <a:xfrm rot="20993022" flipH="1" flipV="1">
            <a:off x="6359046" y="4892030"/>
            <a:ext cx="2387649" cy="865481"/>
          </a:xfrm>
          <a:prstGeom prst="curvedDownArrow">
            <a:avLst>
              <a:gd name="adj1" fmla="val 19880"/>
              <a:gd name="adj2" fmla="val 510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Curved Down Arrow 1"/>
          <p:cNvSpPr/>
          <p:nvPr/>
        </p:nvSpPr>
        <p:spPr>
          <a:xfrm rot="606978" flipH="1">
            <a:off x="6338031" y="1975358"/>
            <a:ext cx="2387649" cy="865481"/>
          </a:xfrm>
          <a:prstGeom prst="curvedDownArrow">
            <a:avLst>
              <a:gd name="adj1" fmla="val 19880"/>
              <a:gd name="adj2" fmla="val 510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161827" y="113808"/>
            <a:ext cx="11868346" cy="798346"/>
          </a:xfrm>
        </p:spPr>
        <p:txBody>
          <a:bodyPr>
            <a:normAutofit/>
          </a:bodyPr>
          <a:lstStyle/>
          <a:p>
            <a:r>
              <a:rPr lang="en-US" sz="4000" b="1" dirty="0" smtClean="0"/>
              <a:t>Classic conceptualizations of triage during the pandemic</a:t>
            </a:r>
            <a:endParaRPr lang="en-US" sz="4000" b="1" dirty="0"/>
          </a:p>
        </p:txBody>
      </p:sp>
      <p:sp>
        <p:nvSpPr>
          <p:cNvPr id="5" name="Rounded Rectangle 4"/>
          <p:cNvSpPr/>
          <p:nvPr/>
        </p:nvSpPr>
        <p:spPr>
          <a:xfrm>
            <a:off x="1112809" y="1466491"/>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36M, single, 1 organ failure, type 1 DM</a:t>
            </a:r>
          </a:p>
        </p:txBody>
      </p:sp>
      <p:sp>
        <p:nvSpPr>
          <p:cNvPr id="6" name="Rounded Rectangle 5"/>
          <p:cNvSpPr/>
          <p:nvPr/>
        </p:nvSpPr>
        <p:spPr>
          <a:xfrm>
            <a:off x="1112807" y="2799361"/>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78F, widowed, hypoxic and AKI, metastatic breast CA</a:t>
            </a:r>
          </a:p>
        </p:txBody>
      </p:sp>
      <p:sp>
        <p:nvSpPr>
          <p:cNvPr id="7" name="Rounded Rectangle 6"/>
          <p:cNvSpPr/>
          <p:nvPr/>
        </p:nvSpPr>
        <p:spPr>
          <a:xfrm>
            <a:off x="1112807" y="4132232"/>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48F, married, RN, hypoxic, AKI, low BP, no comorbidities</a:t>
            </a:r>
          </a:p>
        </p:txBody>
      </p:sp>
      <p:sp>
        <p:nvSpPr>
          <p:cNvPr id="8" name="Rounded Rectangle 7"/>
          <p:cNvSpPr/>
          <p:nvPr/>
        </p:nvSpPr>
        <p:spPr>
          <a:xfrm>
            <a:off x="1112805" y="5465101"/>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26F, single mother, hypoxic, morbid obesity, uncontrolled </a:t>
            </a:r>
            <a:r>
              <a:rPr lang="en-US" sz="1801" dirty="0" smtClean="0"/>
              <a:t>DM </a:t>
            </a:r>
            <a:endParaRPr lang="en-US" sz="1801" dirty="0"/>
          </a:p>
        </p:txBody>
      </p:sp>
      <p:sp>
        <p:nvSpPr>
          <p:cNvPr id="9" name="Oval 8"/>
          <p:cNvSpPr/>
          <p:nvPr/>
        </p:nvSpPr>
        <p:spPr>
          <a:xfrm>
            <a:off x="5865962" y="2706626"/>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10" name="Oval 9"/>
          <p:cNvSpPr/>
          <p:nvPr/>
        </p:nvSpPr>
        <p:spPr>
          <a:xfrm>
            <a:off x="5865962" y="4132232"/>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cxnSp>
        <p:nvCxnSpPr>
          <p:cNvPr id="12" name="Straight Arrow Connector 11"/>
          <p:cNvCxnSpPr>
            <a:stCxn id="5" idx="3"/>
          </p:cNvCxnSpPr>
          <p:nvPr/>
        </p:nvCxnSpPr>
        <p:spPr>
          <a:xfrm>
            <a:off x="3666228" y="1902125"/>
            <a:ext cx="1716656" cy="11516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a:off x="3666226" y="3234995"/>
            <a:ext cx="1716658" cy="2501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3666226" y="4231346"/>
            <a:ext cx="1716658" cy="3365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p:cNvCxnSpPr>
          <p:nvPr/>
        </p:nvCxnSpPr>
        <p:spPr>
          <a:xfrm flipV="1">
            <a:off x="3666225" y="4848223"/>
            <a:ext cx="1863308" cy="10525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936967" y="2822991"/>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36M, single, 1 organ failure, type 1 DM</a:t>
            </a:r>
            <a:endParaRPr lang="en-US" sz="1801" dirty="0"/>
          </a:p>
        </p:txBody>
      </p:sp>
      <p:sp>
        <p:nvSpPr>
          <p:cNvPr id="21" name="Rounded Rectangle 20"/>
          <p:cNvSpPr/>
          <p:nvPr/>
        </p:nvSpPr>
        <p:spPr>
          <a:xfrm>
            <a:off x="8936967" y="3968242"/>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48F, married, RN, hypoxic, AKI, low BP, no </a:t>
            </a:r>
            <a:r>
              <a:rPr lang="en-US" sz="1801" dirty="0" smtClean="0"/>
              <a:t>comorbidities</a:t>
            </a:r>
            <a:endParaRPr lang="en-US" sz="1801" dirty="0"/>
          </a:p>
        </p:txBody>
      </p:sp>
      <p:sp>
        <p:nvSpPr>
          <p:cNvPr id="22" name="Oval 21"/>
          <p:cNvSpPr/>
          <p:nvPr/>
        </p:nvSpPr>
        <p:spPr>
          <a:xfrm>
            <a:off x="8347495" y="2822991"/>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23" name="Oval 22"/>
          <p:cNvSpPr/>
          <p:nvPr/>
        </p:nvSpPr>
        <p:spPr>
          <a:xfrm>
            <a:off x="8348931" y="3976959"/>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cxnSp>
        <p:nvCxnSpPr>
          <p:cNvPr id="25" name="Straight Arrow Connector 24"/>
          <p:cNvCxnSpPr>
            <a:stCxn id="9" idx="6"/>
            <a:endCxn id="22" idx="2"/>
          </p:cNvCxnSpPr>
          <p:nvPr/>
        </p:nvCxnSpPr>
        <p:spPr>
          <a:xfrm>
            <a:off x="6737230" y="3142262"/>
            <a:ext cx="1610265" cy="1163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6"/>
            <a:endCxn id="23" idx="2"/>
          </p:cNvCxnSpPr>
          <p:nvPr/>
        </p:nvCxnSpPr>
        <p:spPr>
          <a:xfrm flipV="1">
            <a:off x="6737230" y="4412594"/>
            <a:ext cx="1611701" cy="155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8261232" y="1178587"/>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78F, widowed, hypoxic and AKI, metastatic breast CA</a:t>
            </a:r>
            <a:endParaRPr lang="en-US" sz="1801" dirty="0"/>
          </a:p>
        </p:txBody>
      </p:sp>
      <p:sp>
        <p:nvSpPr>
          <p:cNvPr id="29" name="Rounded Rectangle 28"/>
          <p:cNvSpPr/>
          <p:nvPr/>
        </p:nvSpPr>
        <p:spPr>
          <a:xfrm>
            <a:off x="8261230" y="5682923"/>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a:t>26F, single mother, hypoxic, morbid obesity, uncontrolled DM </a:t>
            </a:r>
            <a:endParaRPr lang="en-US" sz="1801" dirty="0"/>
          </a:p>
        </p:txBody>
      </p:sp>
      <p:sp>
        <p:nvSpPr>
          <p:cNvPr id="30" name="Multiply 29"/>
          <p:cNvSpPr/>
          <p:nvPr/>
        </p:nvSpPr>
        <p:spPr>
          <a:xfrm>
            <a:off x="8429446" y="501411"/>
            <a:ext cx="2216988" cy="2216988"/>
          </a:xfrm>
          <a:prstGeom prst="mathMultiply">
            <a:avLst/>
          </a:prstGeom>
          <a:solidFill>
            <a:srgbClr val="FF0000">
              <a:alpha val="3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31" name="Multiply 30"/>
          <p:cNvSpPr/>
          <p:nvPr/>
        </p:nvSpPr>
        <p:spPr>
          <a:xfrm>
            <a:off x="8429446" y="5003500"/>
            <a:ext cx="2216988" cy="2216988"/>
          </a:xfrm>
          <a:prstGeom prst="mathMultiply">
            <a:avLst/>
          </a:prstGeom>
          <a:solidFill>
            <a:srgbClr val="FF0000">
              <a:alpha val="3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Tree>
    <p:extLst>
      <p:ext uri="{BB962C8B-B14F-4D97-AF65-F5344CB8AC3E}">
        <p14:creationId xmlns:p14="http://schemas.microsoft.com/office/powerpoint/2010/main" val="63841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right)">
                                      <p:cBhvr>
                                        <p:cTn id="59" dur="500"/>
                                        <p:tgtEl>
                                          <p:spTgt spid="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righ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5" grpId="0" animBg="1"/>
      <p:bldP spid="6" grpId="0" animBg="1"/>
      <p:bldP spid="7" grpId="0" animBg="1"/>
      <p:bldP spid="8" grpId="0" animBg="1"/>
      <p:bldP spid="20" grpId="0" animBg="1"/>
      <p:bldP spid="21" grpId="0" animBg="1"/>
      <p:bldP spid="22" grpId="0" animBg="1"/>
      <p:bldP spid="23"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t>
            </a:r>
            <a:r>
              <a:rPr lang="en-US" b="1" dirty="0" smtClean="0"/>
              <a:t>triage is really like in a pandemic</a:t>
            </a:r>
            <a:endParaRPr lang="en-US" b="1" dirty="0"/>
          </a:p>
        </p:txBody>
      </p:sp>
      <p:sp>
        <p:nvSpPr>
          <p:cNvPr id="3" name="Right Arrow 2"/>
          <p:cNvSpPr/>
          <p:nvPr/>
        </p:nvSpPr>
        <p:spPr>
          <a:xfrm>
            <a:off x="370936" y="3683481"/>
            <a:ext cx="11179835" cy="638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Time</a:t>
            </a:r>
          </a:p>
        </p:txBody>
      </p:sp>
      <p:sp>
        <p:nvSpPr>
          <p:cNvPr id="4" name="Oval 3"/>
          <p:cNvSpPr/>
          <p:nvPr/>
        </p:nvSpPr>
        <p:spPr>
          <a:xfrm>
            <a:off x="6297283"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5" name="Oval 4"/>
          <p:cNvSpPr/>
          <p:nvPr/>
        </p:nvSpPr>
        <p:spPr>
          <a:xfrm>
            <a:off x="4157932"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6" name="Rounded Rectangle 5"/>
          <p:cNvSpPr/>
          <p:nvPr/>
        </p:nvSpPr>
        <p:spPr>
          <a:xfrm>
            <a:off x="9500556"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36M, single, 1 organ failure, type 1 DM</a:t>
            </a:r>
          </a:p>
        </p:txBody>
      </p:sp>
      <p:sp>
        <p:nvSpPr>
          <p:cNvPr id="7" name="Rounded Rectangle 6"/>
          <p:cNvSpPr/>
          <p:nvPr/>
        </p:nvSpPr>
        <p:spPr>
          <a:xfrm>
            <a:off x="3414565"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78F, widowed, hypoxic and AKI, metastatic breast CA</a:t>
            </a:r>
          </a:p>
        </p:txBody>
      </p:sp>
      <p:sp>
        <p:nvSpPr>
          <p:cNvPr id="8" name="Rounded Rectangle 7"/>
          <p:cNvSpPr/>
          <p:nvPr/>
        </p:nvSpPr>
        <p:spPr>
          <a:xfrm>
            <a:off x="6521568"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48F, married, RN, hypoxic, AKI, low BP, no comorbidities</a:t>
            </a:r>
          </a:p>
        </p:txBody>
      </p:sp>
      <p:sp>
        <p:nvSpPr>
          <p:cNvPr id="9" name="Rounded Rectangle 8"/>
          <p:cNvSpPr/>
          <p:nvPr/>
        </p:nvSpPr>
        <p:spPr>
          <a:xfrm>
            <a:off x="370937"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26F, single mother, hypoxic, morbid obesity, uncontrolled DM, </a:t>
            </a:r>
          </a:p>
        </p:txBody>
      </p:sp>
      <p:cxnSp>
        <p:nvCxnSpPr>
          <p:cNvPr id="11" name="Straight Arrow Connector 10"/>
          <p:cNvCxnSpPr>
            <a:stCxn id="9" idx="2"/>
          </p:cNvCxnSpPr>
          <p:nvPr/>
        </p:nvCxnSpPr>
        <p:spPr>
          <a:xfrm flipH="1">
            <a:off x="164764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flipH="1">
            <a:off x="4691275" y="3558486"/>
            <a:ext cx="2" cy="2975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flipH="1">
            <a:off x="7798278" y="3558487"/>
            <a:ext cx="2" cy="2802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1077726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58383" y="4436094"/>
            <a:ext cx="609601" cy="584775"/>
          </a:xfrm>
          <a:prstGeom prst="rect">
            <a:avLst/>
          </a:prstGeom>
          <a:noFill/>
        </p:spPr>
        <p:txBody>
          <a:bodyPr wrap="square" rtlCol="0">
            <a:spAutoFit/>
          </a:bodyPr>
          <a:lstStyle/>
          <a:p>
            <a:r>
              <a:rPr lang="en-US" sz="32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9040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t>
            </a:r>
            <a:r>
              <a:rPr lang="en-US" b="1" dirty="0" smtClean="0"/>
              <a:t>triage is really like in a pandemic</a:t>
            </a:r>
            <a:endParaRPr lang="en-US" b="1" dirty="0"/>
          </a:p>
        </p:txBody>
      </p:sp>
      <p:sp>
        <p:nvSpPr>
          <p:cNvPr id="3" name="Right Arrow 2"/>
          <p:cNvSpPr/>
          <p:nvPr/>
        </p:nvSpPr>
        <p:spPr>
          <a:xfrm>
            <a:off x="370936" y="3683481"/>
            <a:ext cx="11179835" cy="638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Time</a:t>
            </a:r>
          </a:p>
        </p:txBody>
      </p:sp>
      <p:sp>
        <p:nvSpPr>
          <p:cNvPr id="4" name="Oval 3"/>
          <p:cNvSpPr/>
          <p:nvPr/>
        </p:nvSpPr>
        <p:spPr>
          <a:xfrm>
            <a:off x="6297283"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5" name="Oval 4"/>
          <p:cNvSpPr/>
          <p:nvPr/>
        </p:nvSpPr>
        <p:spPr>
          <a:xfrm>
            <a:off x="4157932"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6" name="Rounded Rectangle 5"/>
          <p:cNvSpPr/>
          <p:nvPr/>
        </p:nvSpPr>
        <p:spPr>
          <a:xfrm>
            <a:off x="9500556"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36M, single, 1 organ failure, type 1 DM</a:t>
            </a:r>
          </a:p>
        </p:txBody>
      </p:sp>
      <p:sp>
        <p:nvSpPr>
          <p:cNvPr id="7" name="Rounded Rectangle 6"/>
          <p:cNvSpPr/>
          <p:nvPr/>
        </p:nvSpPr>
        <p:spPr>
          <a:xfrm>
            <a:off x="3414565"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78F, widowed, hypoxic and AKI, metastatic breast CA</a:t>
            </a:r>
          </a:p>
        </p:txBody>
      </p:sp>
      <p:sp>
        <p:nvSpPr>
          <p:cNvPr id="8" name="Rounded Rectangle 7"/>
          <p:cNvSpPr/>
          <p:nvPr/>
        </p:nvSpPr>
        <p:spPr>
          <a:xfrm>
            <a:off x="6521568"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48F, married, RN, hypoxic, AKI, low BP, no comorbidities</a:t>
            </a:r>
          </a:p>
        </p:txBody>
      </p:sp>
      <p:sp>
        <p:nvSpPr>
          <p:cNvPr id="9" name="Rounded Rectangle 8"/>
          <p:cNvSpPr/>
          <p:nvPr/>
        </p:nvSpPr>
        <p:spPr>
          <a:xfrm>
            <a:off x="370937"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26F, single mother, hypoxic, morbid obesity, uncontrolled DM, </a:t>
            </a:r>
          </a:p>
        </p:txBody>
      </p:sp>
      <p:cxnSp>
        <p:nvCxnSpPr>
          <p:cNvPr id="11" name="Straight Arrow Connector 10"/>
          <p:cNvCxnSpPr>
            <a:stCxn id="9" idx="2"/>
          </p:cNvCxnSpPr>
          <p:nvPr/>
        </p:nvCxnSpPr>
        <p:spPr>
          <a:xfrm flipH="1">
            <a:off x="164764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flipH="1">
            <a:off x="4691275" y="3558486"/>
            <a:ext cx="2" cy="2975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flipH="1">
            <a:off x="7798278" y="3558487"/>
            <a:ext cx="2" cy="2802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1077726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p:cNvCxnSpPr>
          <p:nvPr/>
        </p:nvCxnSpPr>
        <p:spPr>
          <a:xfrm flipH="1" flipV="1">
            <a:off x="1764792" y="4206240"/>
            <a:ext cx="2393140" cy="10344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1"/>
          </p:cNvCxnSpPr>
          <p:nvPr/>
        </p:nvCxnSpPr>
        <p:spPr>
          <a:xfrm flipH="1" flipV="1">
            <a:off x="4764024" y="4187952"/>
            <a:ext cx="1660853" cy="744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42068" y="6126480"/>
            <a:ext cx="3907865" cy="584775"/>
          </a:xfrm>
          <a:prstGeom prst="rect">
            <a:avLst/>
          </a:prstGeom>
          <a:noFill/>
        </p:spPr>
        <p:txBody>
          <a:bodyPr wrap="none" rtlCol="0">
            <a:spAutoFit/>
          </a:bodyPr>
          <a:lstStyle/>
          <a:p>
            <a:r>
              <a:rPr lang="en-US" sz="3200" b="1" dirty="0" smtClean="0">
                <a:solidFill>
                  <a:srgbClr val="FF0000"/>
                </a:solidFill>
              </a:rPr>
              <a:t>First come first serve?</a:t>
            </a:r>
            <a:endParaRPr lang="en-US" sz="3200" b="1" dirty="0">
              <a:solidFill>
                <a:srgbClr val="FF0000"/>
              </a:solidFill>
            </a:endParaRPr>
          </a:p>
        </p:txBody>
      </p:sp>
    </p:spTree>
    <p:extLst>
      <p:ext uri="{BB962C8B-B14F-4D97-AF65-F5344CB8AC3E}">
        <p14:creationId xmlns:p14="http://schemas.microsoft.com/office/powerpoint/2010/main" val="1672942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t>
            </a:r>
            <a:r>
              <a:rPr lang="en-US" b="1" dirty="0" smtClean="0"/>
              <a:t>triage is really like in a pandemic</a:t>
            </a:r>
            <a:endParaRPr lang="en-US" b="1" dirty="0"/>
          </a:p>
        </p:txBody>
      </p:sp>
      <p:sp>
        <p:nvSpPr>
          <p:cNvPr id="3" name="Right Arrow 2"/>
          <p:cNvSpPr/>
          <p:nvPr/>
        </p:nvSpPr>
        <p:spPr>
          <a:xfrm>
            <a:off x="370936" y="3683481"/>
            <a:ext cx="11179835" cy="638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Time</a:t>
            </a:r>
          </a:p>
        </p:txBody>
      </p:sp>
      <p:sp>
        <p:nvSpPr>
          <p:cNvPr id="4" name="Oval 3"/>
          <p:cNvSpPr/>
          <p:nvPr/>
        </p:nvSpPr>
        <p:spPr>
          <a:xfrm>
            <a:off x="6297283"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5" name="Oval 4"/>
          <p:cNvSpPr/>
          <p:nvPr/>
        </p:nvSpPr>
        <p:spPr>
          <a:xfrm>
            <a:off x="4157932"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6" name="Rounded Rectangle 5"/>
          <p:cNvSpPr/>
          <p:nvPr/>
        </p:nvSpPr>
        <p:spPr>
          <a:xfrm>
            <a:off x="9500556"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36M, single, 1 organ failure, type 1 DM</a:t>
            </a:r>
          </a:p>
        </p:txBody>
      </p:sp>
      <p:sp>
        <p:nvSpPr>
          <p:cNvPr id="7" name="Rounded Rectangle 6"/>
          <p:cNvSpPr/>
          <p:nvPr/>
        </p:nvSpPr>
        <p:spPr>
          <a:xfrm>
            <a:off x="3414565"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78F, widowed, hypoxic and AKI, metastatic breast CA</a:t>
            </a:r>
          </a:p>
        </p:txBody>
      </p:sp>
      <p:sp>
        <p:nvSpPr>
          <p:cNvPr id="8" name="Rounded Rectangle 7"/>
          <p:cNvSpPr/>
          <p:nvPr/>
        </p:nvSpPr>
        <p:spPr>
          <a:xfrm>
            <a:off x="6521568"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48F, married, RN, hypoxic, AKI, low BP, no comorbidities</a:t>
            </a:r>
          </a:p>
        </p:txBody>
      </p:sp>
      <p:sp>
        <p:nvSpPr>
          <p:cNvPr id="9" name="Rounded Rectangle 8"/>
          <p:cNvSpPr/>
          <p:nvPr/>
        </p:nvSpPr>
        <p:spPr>
          <a:xfrm>
            <a:off x="370937"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26F, single mother, hypoxic, morbid obesity, uncontrolled DM, </a:t>
            </a:r>
          </a:p>
        </p:txBody>
      </p:sp>
      <p:cxnSp>
        <p:nvCxnSpPr>
          <p:cNvPr id="11" name="Straight Arrow Connector 10"/>
          <p:cNvCxnSpPr>
            <a:stCxn id="9" idx="2"/>
          </p:cNvCxnSpPr>
          <p:nvPr/>
        </p:nvCxnSpPr>
        <p:spPr>
          <a:xfrm flipH="1">
            <a:off x="164764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flipH="1">
            <a:off x="4691275" y="3558486"/>
            <a:ext cx="2" cy="2975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flipH="1">
            <a:off x="7798278" y="3558487"/>
            <a:ext cx="2" cy="2802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1077726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p:cNvCxnSpPr>
          <p:nvPr/>
        </p:nvCxnSpPr>
        <p:spPr>
          <a:xfrm flipH="1" flipV="1">
            <a:off x="1764792" y="4206240"/>
            <a:ext cx="2393140" cy="10344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23619" y="6126480"/>
            <a:ext cx="1944763" cy="584775"/>
          </a:xfrm>
          <a:prstGeom prst="rect">
            <a:avLst/>
          </a:prstGeom>
          <a:noFill/>
        </p:spPr>
        <p:txBody>
          <a:bodyPr wrap="none" rtlCol="0">
            <a:spAutoFit/>
          </a:bodyPr>
          <a:lstStyle/>
          <a:p>
            <a:r>
              <a:rPr lang="en-US" sz="3200" b="1" dirty="0" smtClean="0">
                <a:solidFill>
                  <a:srgbClr val="FF0000"/>
                </a:solidFill>
              </a:rPr>
              <a:t>Under 65?</a:t>
            </a:r>
            <a:endParaRPr lang="en-US" sz="3200" b="1" dirty="0">
              <a:solidFill>
                <a:srgbClr val="FF0000"/>
              </a:solidFill>
            </a:endParaRPr>
          </a:p>
        </p:txBody>
      </p:sp>
      <p:cxnSp>
        <p:nvCxnSpPr>
          <p:cNvPr id="21" name="Straight Arrow Connector 20"/>
          <p:cNvCxnSpPr>
            <a:stCxn id="4" idx="7"/>
          </p:cNvCxnSpPr>
          <p:nvPr/>
        </p:nvCxnSpPr>
        <p:spPr>
          <a:xfrm flipV="1">
            <a:off x="7040957" y="4206240"/>
            <a:ext cx="685723" cy="7264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768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t>
            </a:r>
            <a:r>
              <a:rPr lang="en-US" b="1" dirty="0" smtClean="0"/>
              <a:t>triage is really like in a pandemic</a:t>
            </a:r>
            <a:endParaRPr lang="en-US" b="1" dirty="0"/>
          </a:p>
        </p:txBody>
      </p:sp>
      <p:sp>
        <p:nvSpPr>
          <p:cNvPr id="3" name="Right Arrow 2"/>
          <p:cNvSpPr/>
          <p:nvPr/>
        </p:nvSpPr>
        <p:spPr>
          <a:xfrm>
            <a:off x="370936" y="3683481"/>
            <a:ext cx="11179835" cy="638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Time</a:t>
            </a:r>
          </a:p>
        </p:txBody>
      </p:sp>
      <p:sp>
        <p:nvSpPr>
          <p:cNvPr id="4" name="Oval 3"/>
          <p:cNvSpPr/>
          <p:nvPr/>
        </p:nvSpPr>
        <p:spPr>
          <a:xfrm>
            <a:off x="6297283"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5" name="Oval 4"/>
          <p:cNvSpPr/>
          <p:nvPr/>
        </p:nvSpPr>
        <p:spPr>
          <a:xfrm>
            <a:off x="4157932"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6" name="Rounded Rectangle 5"/>
          <p:cNvSpPr/>
          <p:nvPr/>
        </p:nvSpPr>
        <p:spPr>
          <a:xfrm>
            <a:off x="9500556"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36M, single, 1 organ failure, type 1 DM</a:t>
            </a:r>
          </a:p>
        </p:txBody>
      </p:sp>
      <p:sp>
        <p:nvSpPr>
          <p:cNvPr id="7" name="Rounded Rectangle 6"/>
          <p:cNvSpPr/>
          <p:nvPr/>
        </p:nvSpPr>
        <p:spPr>
          <a:xfrm>
            <a:off x="3414565"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78F, widowed, hypoxic and AKI, metastatic breast CA</a:t>
            </a:r>
          </a:p>
        </p:txBody>
      </p:sp>
      <p:sp>
        <p:nvSpPr>
          <p:cNvPr id="8" name="Rounded Rectangle 7"/>
          <p:cNvSpPr/>
          <p:nvPr/>
        </p:nvSpPr>
        <p:spPr>
          <a:xfrm>
            <a:off x="6521568"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48F, married, RN, hypoxic, AKI, low BP, no comorbidities</a:t>
            </a:r>
          </a:p>
        </p:txBody>
      </p:sp>
      <p:sp>
        <p:nvSpPr>
          <p:cNvPr id="9" name="Rounded Rectangle 8"/>
          <p:cNvSpPr/>
          <p:nvPr/>
        </p:nvSpPr>
        <p:spPr>
          <a:xfrm>
            <a:off x="370937"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26F, single mother, hypoxic, morbid obesity, uncontrolled DM, </a:t>
            </a:r>
          </a:p>
        </p:txBody>
      </p:sp>
      <p:cxnSp>
        <p:nvCxnSpPr>
          <p:cNvPr id="11" name="Straight Arrow Connector 10"/>
          <p:cNvCxnSpPr>
            <a:stCxn id="9" idx="2"/>
          </p:cNvCxnSpPr>
          <p:nvPr/>
        </p:nvCxnSpPr>
        <p:spPr>
          <a:xfrm flipH="1">
            <a:off x="164764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flipH="1">
            <a:off x="4691275" y="3558486"/>
            <a:ext cx="2" cy="2975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flipH="1">
            <a:off x="7798278" y="3558487"/>
            <a:ext cx="2" cy="2802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1077726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p:cNvCxnSpPr>
          <p:nvPr/>
        </p:nvCxnSpPr>
        <p:spPr>
          <a:xfrm flipH="1" flipV="1">
            <a:off x="1764792" y="4206240"/>
            <a:ext cx="2393140" cy="10344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23619" y="6126480"/>
            <a:ext cx="1944763" cy="584775"/>
          </a:xfrm>
          <a:prstGeom prst="rect">
            <a:avLst/>
          </a:prstGeom>
          <a:noFill/>
        </p:spPr>
        <p:txBody>
          <a:bodyPr wrap="none" rtlCol="0">
            <a:spAutoFit/>
          </a:bodyPr>
          <a:lstStyle/>
          <a:p>
            <a:r>
              <a:rPr lang="en-US" sz="3200" b="1" dirty="0" smtClean="0">
                <a:solidFill>
                  <a:srgbClr val="FF0000"/>
                </a:solidFill>
              </a:rPr>
              <a:t>Under 40?</a:t>
            </a:r>
            <a:endParaRPr lang="en-US" sz="3200" b="1" dirty="0">
              <a:solidFill>
                <a:srgbClr val="FF0000"/>
              </a:solidFill>
            </a:endParaRPr>
          </a:p>
        </p:txBody>
      </p:sp>
      <p:cxnSp>
        <p:nvCxnSpPr>
          <p:cNvPr id="12" name="Straight Arrow Connector 11"/>
          <p:cNvCxnSpPr>
            <a:stCxn id="4" idx="6"/>
          </p:cNvCxnSpPr>
          <p:nvPr/>
        </p:nvCxnSpPr>
        <p:spPr>
          <a:xfrm flipV="1">
            <a:off x="7168551" y="4206240"/>
            <a:ext cx="3447633" cy="10344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111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t>
            </a:r>
            <a:r>
              <a:rPr lang="en-US" b="1" dirty="0" smtClean="0"/>
              <a:t>triage is really like in a pandemic</a:t>
            </a:r>
            <a:endParaRPr lang="en-US" b="1" dirty="0"/>
          </a:p>
        </p:txBody>
      </p:sp>
      <p:sp>
        <p:nvSpPr>
          <p:cNvPr id="3" name="Right Arrow 2"/>
          <p:cNvSpPr/>
          <p:nvPr/>
        </p:nvSpPr>
        <p:spPr>
          <a:xfrm>
            <a:off x="370936" y="3683481"/>
            <a:ext cx="11179835" cy="638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Time</a:t>
            </a:r>
          </a:p>
        </p:txBody>
      </p:sp>
      <p:sp>
        <p:nvSpPr>
          <p:cNvPr id="4" name="Oval 3"/>
          <p:cNvSpPr/>
          <p:nvPr/>
        </p:nvSpPr>
        <p:spPr>
          <a:xfrm>
            <a:off x="6297283"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5" name="Oval 4"/>
          <p:cNvSpPr/>
          <p:nvPr/>
        </p:nvSpPr>
        <p:spPr>
          <a:xfrm>
            <a:off x="4157932" y="4805090"/>
            <a:ext cx="871268"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b="1" dirty="0"/>
              <a:t>V</a:t>
            </a:r>
          </a:p>
        </p:txBody>
      </p:sp>
      <p:sp>
        <p:nvSpPr>
          <p:cNvPr id="6" name="Rounded Rectangle 5"/>
          <p:cNvSpPr/>
          <p:nvPr/>
        </p:nvSpPr>
        <p:spPr>
          <a:xfrm>
            <a:off x="9500556"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36M, single, 1 organ failure, type 1 DM</a:t>
            </a:r>
          </a:p>
        </p:txBody>
      </p:sp>
      <p:sp>
        <p:nvSpPr>
          <p:cNvPr id="7" name="Rounded Rectangle 6"/>
          <p:cNvSpPr/>
          <p:nvPr/>
        </p:nvSpPr>
        <p:spPr>
          <a:xfrm>
            <a:off x="3414565"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78F, widowed, hypoxic and AKI, metastatic breast CA</a:t>
            </a:r>
          </a:p>
        </p:txBody>
      </p:sp>
      <p:sp>
        <p:nvSpPr>
          <p:cNvPr id="8" name="Rounded Rectangle 7"/>
          <p:cNvSpPr/>
          <p:nvPr/>
        </p:nvSpPr>
        <p:spPr>
          <a:xfrm>
            <a:off x="6521568" y="2687218"/>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48F, married, RN, hypoxic, AKI, low BP, no comorbidities</a:t>
            </a:r>
          </a:p>
        </p:txBody>
      </p:sp>
      <p:sp>
        <p:nvSpPr>
          <p:cNvPr id="9" name="Rounded Rectangle 8"/>
          <p:cNvSpPr/>
          <p:nvPr/>
        </p:nvSpPr>
        <p:spPr>
          <a:xfrm>
            <a:off x="370937" y="2697956"/>
            <a:ext cx="2553419"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t>26F, single mother, hypoxic, morbid obesity, uncontrolled DM, </a:t>
            </a:r>
          </a:p>
        </p:txBody>
      </p:sp>
      <p:cxnSp>
        <p:nvCxnSpPr>
          <p:cNvPr id="11" name="Straight Arrow Connector 10"/>
          <p:cNvCxnSpPr>
            <a:stCxn id="9" idx="2"/>
          </p:cNvCxnSpPr>
          <p:nvPr/>
        </p:nvCxnSpPr>
        <p:spPr>
          <a:xfrm flipH="1">
            <a:off x="164764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flipH="1">
            <a:off x="4691275" y="3558486"/>
            <a:ext cx="2" cy="2975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flipH="1">
            <a:off x="7798278" y="3558487"/>
            <a:ext cx="2" cy="2802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10777265" y="3569224"/>
            <a:ext cx="2" cy="286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10329" y="5831548"/>
            <a:ext cx="5371342" cy="1077218"/>
          </a:xfrm>
          <a:prstGeom prst="rect">
            <a:avLst/>
          </a:prstGeom>
          <a:noFill/>
        </p:spPr>
        <p:txBody>
          <a:bodyPr wrap="none" rtlCol="0">
            <a:spAutoFit/>
          </a:bodyPr>
          <a:lstStyle/>
          <a:p>
            <a:pPr algn="ctr"/>
            <a:r>
              <a:rPr lang="en-US" sz="3200" b="1" dirty="0" smtClean="0">
                <a:solidFill>
                  <a:srgbClr val="FF0000"/>
                </a:solidFill>
              </a:rPr>
              <a:t>Most likely to survive?</a:t>
            </a:r>
          </a:p>
          <a:p>
            <a:pPr algn="ctr"/>
            <a:r>
              <a:rPr lang="en-US" sz="3200" b="1" dirty="0" smtClean="0">
                <a:solidFill>
                  <a:srgbClr val="FF0000"/>
                </a:solidFill>
              </a:rPr>
              <a:t>Prioritize health care workers?</a:t>
            </a:r>
            <a:endParaRPr lang="en-US" sz="3200" b="1" dirty="0">
              <a:solidFill>
                <a:srgbClr val="FF0000"/>
              </a:solidFill>
            </a:endParaRPr>
          </a:p>
        </p:txBody>
      </p:sp>
      <p:cxnSp>
        <p:nvCxnSpPr>
          <p:cNvPr id="16" name="Straight Arrow Connector 15"/>
          <p:cNvCxnSpPr>
            <a:stCxn id="5" idx="7"/>
          </p:cNvCxnSpPr>
          <p:nvPr/>
        </p:nvCxnSpPr>
        <p:spPr>
          <a:xfrm flipV="1">
            <a:off x="4901606" y="4197096"/>
            <a:ext cx="2896672" cy="7355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6"/>
          </p:cNvCxnSpPr>
          <p:nvPr/>
        </p:nvCxnSpPr>
        <p:spPr>
          <a:xfrm flipV="1">
            <a:off x="7168551" y="4178808"/>
            <a:ext cx="3539073" cy="1061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98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 of Crisis Standards of Care</a:t>
            </a:r>
            <a:endParaRPr lang="en-US" dirty="0"/>
          </a:p>
        </p:txBody>
      </p:sp>
      <p:sp>
        <p:nvSpPr>
          <p:cNvPr id="4" name="Content Placeholder 3"/>
          <p:cNvSpPr>
            <a:spLocks noGrp="1"/>
          </p:cNvSpPr>
          <p:nvPr>
            <p:ph idx="1"/>
          </p:nvPr>
        </p:nvSpPr>
        <p:spPr/>
        <p:txBody>
          <a:bodyPr/>
          <a:lstStyle/>
          <a:p>
            <a:r>
              <a:rPr lang="en-US" dirty="0" smtClean="0"/>
              <a:t>Provide ethical framework by which care can be allocated</a:t>
            </a:r>
          </a:p>
          <a:p>
            <a:r>
              <a:rPr lang="en-US" dirty="0" smtClean="0"/>
              <a:t>Provide objective processes to allocate care</a:t>
            </a:r>
          </a:p>
          <a:p>
            <a:r>
              <a:rPr lang="en-US" dirty="0" smtClean="0"/>
              <a:t>Remove the burden from bedside team/provider</a:t>
            </a:r>
          </a:p>
          <a:p>
            <a:r>
              <a:rPr lang="en-US" dirty="0" smtClean="0"/>
              <a:t>Provide expanded liability coverage for health care workers</a:t>
            </a:r>
            <a:endParaRPr lang="en-US" dirty="0"/>
          </a:p>
        </p:txBody>
      </p:sp>
    </p:spTree>
    <p:extLst>
      <p:ext uri="{BB962C8B-B14F-4D97-AF65-F5344CB8AC3E}">
        <p14:creationId xmlns:p14="http://schemas.microsoft.com/office/powerpoint/2010/main" val="439020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96163"/>
          </a:xfrm>
        </p:spPr>
        <p:txBody>
          <a:bodyPr/>
          <a:lstStyle/>
          <a:p>
            <a:r>
              <a:rPr lang="en-US" dirty="0" smtClean="0"/>
              <a:t>Colorado’s CSC Plan</a:t>
            </a:r>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43806" y="1020953"/>
            <a:ext cx="5647987" cy="5837047"/>
          </a:xfrm>
          <a:prstGeom prst="rect">
            <a:avLst/>
          </a:prstGeom>
          <a:noFill/>
        </p:spPr>
      </p:pic>
      <p:sp>
        <p:nvSpPr>
          <p:cNvPr id="6" name="TextBox 5"/>
          <p:cNvSpPr txBox="1"/>
          <p:nvPr/>
        </p:nvSpPr>
        <p:spPr>
          <a:xfrm>
            <a:off x="8194376" y="1533882"/>
            <a:ext cx="3649461" cy="369332"/>
          </a:xfrm>
          <a:prstGeom prst="rect">
            <a:avLst/>
          </a:prstGeom>
          <a:noFill/>
          <a:ln w="28575">
            <a:solidFill>
              <a:srgbClr val="FF0000"/>
            </a:solidFill>
          </a:ln>
        </p:spPr>
        <p:txBody>
          <a:bodyPr wrap="none" rtlCol="0">
            <a:spAutoFit/>
          </a:bodyPr>
          <a:lstStyle/>
          <a:p>
            <a:r>
              <a:rPr lang="en-US" b="1" dirty="0" smtClean="0">
                <a:solidFill>
                  <a:srgbClr val="FF0000"/>
                </a:solidFill>
              </a:rPr>
              <a:t>Severity of Acute and Chronic Illness</a:t>
            </a:r>
            <a:endParaRPr lang="en-US" b="1" dirty="0">
              <a:solidFill>
                <a:srgbClr val="FF0000"/>
              </a:solidFill>
            </a:endParaRPr>
          </a:p>
        </p:txBody>
      </p:sp>
      <p:sp>
        <p:nvSpPr>
          <p:cNvPr id="8" name="TextBox 7"/>
          <p:cNvSpPr txBox="1"/>
          <p:nvPr/>
        </p:nvSpPr>
        <p:spPr>
          <a:xfrm>
            <a:off x="10019107" y="2736948"/>
            <a:ext cx="1729320" cy="646331"/>
          </a:xfrm>
          <a:prstGeom prst="rect">
            <a:avLst/>
          </a:prstGeom>
          <a:noFill/>
          <a:ln w="28575">
            <a:solidFill>
              <a:srgbClr val="FF0000"/>
            </a:solidFill>
          </a:ln>
        </p:spPr>
        <p:txBody>
          <a:bodyPr wrap="none" rtlCol="0">
            <a:spAutoFit/>
          </a:bodyPr>
          <a:lstStyle/>
          <a:p>
            <a:pPr algn="ctr"/>
            <a:r>
              <a:rPr lang="en-US" b="1" dirty="0" smtClean="0">
                <a:solidFill>
                  <a:srgbClr val="FF0000"/>
                </a:solidFill>
              </a:rPr>
              <a:t>Reciprocity &amp; </a:t>
            </a:r>
          </a:p>
          <a:p>
            <a:pPr algn="ctr"/>
            <a:r>
              <a:rPr lang="en-US" b="1" dirty="0" smtClean="0">
                <a:solidFill>
                  <a:srgbClr val="FF0000"/>
                </a:solidFill>
              </a:rPr>
              <a:t>Multiplier Effect</a:t>
            </a:r>
            <a:endParaRPr lang="en-US" b="1" dirty="0">
              <a:solidFill>
                <a:srgbClr val="FF0000"/>
              </a:solidFill>
            </a:endParaRPr>
          </a:p>
        </p:txBody>
      </p:sp>
      <p:sp>
        <p:nvSpPr>
          <p:cNvPr id="9" name="TextBox 8"/>
          <p:cNvSpPr txBox="1"/>
          <p:nvPr/>
        </p:nvSpPr>
        <p:spPr>
          <a:xfrm>
            <a:off x="6720176" y="4309872"/>
            <a:ext cx="1729320" cy="369332"/>
          </a:xfrm>
          <a:prstGeom prst="rect">
            <a:avLst/>
          </a:prstGeom>
          <a:noFill/>
          <a:ln w="28575">
            <a:solidFill>
              <a:srgbClr val="FF0000"/>
            </a:solidFill>
          </a:ln>
        </p:spPr>
        <p:txBody>
          <a:bodyPr wrap="none" rtlCol="0">
            <a:spAutoFit/>
          </a:bodyPr>
          <a:lstStyle/>
          <a:p>
            <a:r>
              <a:rPr lang="en-US" b="1" dirty="0" smtClean="0">
                <a:solidFill>
                  <a:srgbClr val="FF0000"/>
                </a:solidFill>
              </a:rPr>
              <a:t>Multiplier Effect</a:t>
            </a:r>
            <a:endParaRPr lang="en-US" b="1" dirty="0">
              <a:solidFill>
                <a:srgbClr val="FF0000"/>
              </a:solidFill>
            </a:endParaRPr>
          </a:p>
        </p:txBody>
      </p:sp>
      <p:sp>
        <p:nvSpPr>
          <p:cNvPr id="10" name="TextBox 9"/>
          <p:cNvSpPr txBox="1"/>
          <p:nvPr/>
        </p:nvSpPr>
        <p:spPr>
          <a:xfrm>
            <a:off x="9061313" y="5605272"/>
            <a:ext cx="867866" cy="369332"/>
          </a:xfrm>
          <a:prstGeom prst="rect">
            <a:avLst/>
          </a:prstGeom>
          <a:noFill/>
          <a:ln w="28575">
            <a:solidFill>
              <a:srgbClr val="FF0000"/>
            </a:solidFill>
          </a:ln>
        </p:spPr>
        <p:txBody>
          <a:bodyPr wrap="none" rtlCol="0">
            <a:spAutoFit/>
          </a:bodyPr>
          <a:lstStyle/>
          <a:p>
            <a:r>
              <a:rPr lang="en-US" b="1" dirty="0" smtClean="0">
                <a:solidFill>
                  <a:srgbClr val="FF0000"/>
                </a:solidFill>
              </a:rPr>
              <a:t>Lottery</a:t>
            </a:r>
            <a:endParaRPr lang="en-US" b="1" dirty="0">
              <a:solidFill>
                <a:srgbClr val="FF0000"/>
              </a:solidFill>
            </a:endParaRPr>
          </a:p>
        </p:txBody>
      </p:sp>
      <p:sp>
        <p:nvSpPr>
          <p:cNvPr id="11" name="TextBox 10"/>
          <p:cNvSpPr txBox="1"/>
          <p:nvPr/>
        </p:nvSpPr>
        <p:spPr>
          <a:xfrm>
            <a:off x="466344" y="1986832"/>
            <a:ext cx="5065776" cy="3416320"/>
          </a:xfrm>
          <a:prstGeom prst="rect">
            <a:avLst/>
          </a:prstGeom>
          <a:solidFill>
            <a:schemeClr val="bg1">
              <a:lumMod val="85000"/>
            </a:schemeClr>
          </a:solidFill>
        </p:spPr>
        <p:txBody>
          <a:bodyPr wrap="square" rtlCol="0">
            <a:spAutoFit/>
          </a:bodyPr>
          <a:lstStyle/>
          <a:p>
            <a:r>
              <a:rPr lang="en-US" sz="2400" dirty="0" smtClean="0"/>
              <a:t>Make prioritization decisions based on likelihood of receiving benefit</a:t>
            </a:r>
          </a:p>
          <a:p>
            <a:pPr marL="285750" indent="-285750">
              <a:buFont typeface="Arial" panose="020B0604020202020204" pitchFamily="34" charset="0"/>
              <a:buChar char="•"/>
            </a:pPr>
            <a:r>
              <a:rPr lang="en-US" sz="2400" dirty="0" smtClean="0"/>
              <a:t>Prioritize those most likely to survive </a:t>
            </a:r>
            <a:r>
              <a:rPr lang="en-US" sz="2400" i="1" dirty="0" smtClean="0"/>
              <a:t>if</a:t>
            </a:r>
            <a:r>
              <a:rPr lang="en-US" sz="2400" dirty="0" smtClean="0"/>
              <a:t> they receive the resource</a:t>
            </a:r>
          </a:p>
          <a:p>
            <a:pPr marL="285750" indent="-285750">
              <a:buFont typeface="Arial" panose="020B0604020202020204" pitchFamily="34" charset="0"/>
              <a:buChar char="•"/>
            </a:pPr>
            <a:r>
              <a:rPr lang="en-US" sz="2400" dirty="0" smtClean="0"/>
              <a:t>Deprioritize those unlikely to survive </a:t>
            </a:r>
            <a:r>
              <a:rPr lang="en-US" sz="2400" i="1" dirty="0" smtClean="0"/>
              <a:t>even if</a:t>
            </a:r>
            <a:r>
              <a:rPr lang="en-US" sz="2400" dirty="0" smtClean="0"/>
              <a:t> they receive the resource</a:t>
            </a:r>
          </a:p>
          <a:p>
            <a:pPr marL="285750" indent="-285750">
              <a:buFont typeface="Arial" panose="020B0604020202020204" pitchFamily="34" charset="0"/>
              <a:buChar char="•"/>
            </a:pPr>
            <a:r>
              <a:rPr lang="en-US" sz="2400" dirty="0" smtClean="0"/>
              <a:t>Additional considerations when clinical factors are insufficient to separate patients</a:t>
            </a:r>
            <a:endParaRPr lang="en-US" sz="2400" dirty="0"/>
          </a:p>
        </p:txBody>
      </p:sp>
    </p:spTree>
    <p:extLst>
      <p:ext uri="{BB962C8B-B14F-4D97-AF65-F5344CB8AC3E}">
        <p14:creationId xmlns:p14="http://schemas.microsoft.com/office/powerpoint/2010/main" val="43532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 CSC Triage Score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6509760"/>
              </p:ext>
            </p:extLst>
          </p:nvPr>
        </p:nvGraphicFramePr>
        <p:xfrm>
          <a:off x="363301" y="1690688"/>
          <a:ext cx="11465399" cy="4152328"/>
        </p:xfrm>
        <a:graphic>
          <a:graphicData uri="http://schemas.openxmlformats.org/drawingml/2006/table">
            <a:tbl>
              <a:tblPr firstRow="1" firstCol="1" bandRow="1">
                <a:tableStyleId>{5C22544A-7EE6-4342-B048-85BDC9FD1C3A}</a:tableStyleId>
              </a:tblPr>
              <a:tblGrid>
                <a:gridCol w="2377440">
                  <a:extLst>
                    <a:ext uri="{9D8B030D-6E8A-4147-A177-3AD203B41FA5}">
                      <a16:colId xmlns:a16="http://schemas.microsoft.com/office/drawing/2014/main" val="2810838823"/>
                    </a:ext>
                  </a:extLst>
                </a:gridCol>
                <a:gridCol w="3657600">
                  <a:extLst>
                    <a:ext uri="{9D8B030D-6E8A-4147-A177-3AD203B41FA5}">
                      <a16:colId xmlns:a16="http://schemas.microsoft.com/office/drawing/2014/main" val="4082324911"/>
                    </a:ext>
                  </a:extLst>
                </a:gridCol>
                <a:gridCol w="937901">
                  <a:extLst>
                    <a:ext uri="{9D8B030D-6E8A-4147-A177-3AD203B41FA5}">
                      <a16:colId xmlns:a16="http://schemas.microsoft.com/office/drawing/2014/main" val="3780695255"/>
                    </a:ext>
                  </a:extLst>
                </a:gridCol>
                <a:gridCol w="1185168">
                  <a:extLst>
                    <a:ext uri="{9D8B030D-6E8A-4147-A177-3AD203B41FA5}">
                      <a16:colId xmlns:a16="http://schemas.microsoft.com/office/drawing/2014/main" val="1462873437"/>
                    </a:ext>
                  </a:extLst>
                </a:gridCol>
                <a:gridCol w="1185168">
                  <a:extLst>
                    <a:ext uri="{9D8B030D-6E8A-4147-A177-3AD203B41FA5}">
                      <a16:colId xmlns:a16="http://schemas.microsoft.com/office/drawing/2014/main" val="1236939497"/>
                    </a:ext>
                  </a:extLst>
                </a:gridCol>
                <a:gridCol w="1061061">
                  <a:extLst>
                    <a:ext uri="{9D8B030D-6E8A-4147-A177-3AD203B41FA5}">
                      <a16:colId xmlns:a16="http://schemas.microsoft.com/office/drawing/2014/main" val="1679978410"/>
                    </a:ext>
                  </a:extLst>
                </a:gridCol>
                <a:gridCol w="1061061">
                  <a:extLst>
                    <a:ext uri="{9D8B030D-6E8A-4147-A177-3AD203B41FA5}">
                      <a16:colId xmlns:a16="http://schemas.microsoft.com/office/drawing/2014/main" val="4168840649"/>
                    </a:ext>
                  </a:extLst>
                </a:gridCol>
              </a:tblGrid>
              <a:tr h="519041">
                <a:tc gridSpan="7">
                  <a:txBody>
                    <a:bodyPr/>
                    <a:lstStyle/>
                    <a:p>
                      <a:pPr marL="0" marR="0">
                        <a:spcBef>
                          <a:spcPts val="0"/>
                        </a:spcBef>
                        <a:spcAft>
                          <a:spcPts val="0"/>
                        </a:spcAft>
                      </a:pPr>
                      <a:r>
                        <a:rPr lang="en-US" sz="3000" b="1" dirty="0">
                          <a:effectLst/>
                        </a:rPr>
                        <a:t>TABLE 1</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3350593"/>
                  </a:ext>
                </a:extLst>
              </a:tr>
              <a:tr h="519041">
                <a:tc rowSpan="2">
                  <a:txBody>
                    <a:bodyPr/>
                    <a:lstStyle/>
                    <a:p>
                      <a:pPr marL="0" marR="0">
                        <a:spcBef>
                          <a:spcPts val="0"/>
                        </a:spcBef>
                        <a:spcAft>
                          <a:spcPts val="600"/>
                        </a:spcAft>
                      </a:pPr>
                      <a:r>
                        <a:rPr lang="en-US" sz="3000" b="1" dirty="0">
                          <a:effectLst/>
                        </a:rPr>
                        <a:t>Purpose</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spcBef>
                          <a:spcPts val="0"/>
                        </a:spcBef>
                        <a:spcAft>
                          <a:spcPts val="600"/>
                        </a:spcAft>
                      </a:pPr>
                      <a:r>
                        <a:rPr lang="en-US" sz="3000" b="1" dirty="0">
                          <a:effectLst/>
                        </a:rPr>
                        <a:t>Specification</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ctr">
                        <a:spcBef>
                          <a:spcPts val="0"/>
                        </a:spcBef>
                        <a:spcAft>
                          <a:spcPts val="600"/>
                        </a:spcAft>
                      </a:pPr>
                      <a:r>
                        <a:rPr lang="en-US" sz="3000" b="1">
                          <a:effectLst/>
                        </a:rPr>
                        <a:t>Point System</a:t>
                      </a:r>
                      <a:r>
                        <a:rPr lang="en-US" sz="3000" b="1" baseline="30000">
                          <a:effectLst/>
                        </a:rPr>
                        <a:t>A</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0356709"/>
                  </a:ext>
                </a:extLst>
              </a:tr>
              <a:tr h="519041">
                <a:tc vMerge="1">
                  <a:txBody>
                    <a:bodyPr/>
                    <a:lstStyle/>
                    <a:p>
                      <a:endParaRPr lang="en-US"/>
                    </a:p>
                  </a:txBody>
                  <a:tcPr/>
                </a:tc>
                <a:tc vMerge="1">
                  <a:txBody>
                    <a:bodyPr/>
                    <a:lstStyle/>
                    <a:p>
                      <a:endParaRPr lang="en-US"/>
                    </a:p>
                  </a:txBody>
                  <a:tcPr/>
                </a:tc>
                <a:tc>
                  <a:txBody>
                    <a:bodyPr/>
                    <a:lstStyle/>
                    <a:p>
                      <a:pPr marL="0" marR="0" algn="ctr">
                        <a:spcBef>
                          <a:spcPts val="0"/>
                        </a:spcBef>
                        <a:spcAft>
                          <a:spcPts val="600"/>
                        </a:spcAft>
                      </a:pPr>
                      <a:r>
                        <a:rPr lang="en-US" sz="3000" b="1">
                          <a:effectLst/>
                        </a:rPr>
                        <a:t>0</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1</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2</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3</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4</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7515234"/>
                  </a:ext>
                </a:extLst>
              </a:tr>
              <a:tr h="1038082">
                <a:tc>
                  <a:txBody>
                    <a:bodyPr/>
                    <a:lstStyle/>
                    <a:p>
                      <a:pPr marL="0" marR="0">
                        <a:spcBef>
                          <a:spcPts val="0"/>
                        </a:spcBef>
                        <a:spcAft>
                          <a:spcPts val="0"/>
                        </a:spcAft>
                      </a:pPr>
                      <a:r>
                        <a:rPr lang="en-US" sz="3000" b="1">
                          <a:effectLst/>
                        </a:rPr>
                        <a:t>Measure of Acute Illness</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3000" b="1">
                          <a:effectLst/>
                        </a:rPr>
                        <a:t>Adjusted SOFA score</a:t>
                      </a:r>
                      <a:r>
                        <a:rPr lang="en-US" sz="3000" b="1" baseline="30000">
                          <a:effectLst/>
                        </a:rPr>
                        <a:t>B</a:t>
                      </a:r>
                      <a:r>
                        <a:rPr lang="en-US" sz="3000" b="1">
                          <a:effectLst/>
                        </a:rPr>
                        <a:t> </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X</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1-5</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6-9</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10-12</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&gt;12</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60670"/>
                  </a:ext>
                </a:extLst>
              </a:tr>
              <a:tr h="1557123">
                <a:tc>
                  <a:txBody>
                    <a:bodyPr/>
                    <a:lstStyle/>
                    <a:p>
                      <a:pPr marL="0" marR="0">
                        <a:spcBef>
                          <a:spcPts val="0"/>
                        </a:spcBef>
                        <a:spcAft>
                          <a:spcPts val="0"/>
                        </a:spcAft>
                      </a:pPr>
                      <a:r>
                        <a:rPr lang="en-US" sz="3000" b="1">
                          <a:effectLst/>
                        </a:rPr>
                        <a:t>Measure of chronic illness</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dirty="0">
                          <a:effectLst/>
                        </a:rPr>
                        <a:t>Modified Charlson Comorbidity Index </a:t>
                      </a:r>
                      <a:r>
                        <a:rPr lang="en-US" sz="3000" b="1" dirty="0" err="1">
                          <a:effectLst/>
                        </a:rPr>
                        <a:t>Score</a:t>
                      </a:r>
                      <a:r>
                        <a:rPr lang="en-US" sz="3000" b="1" baseline="30000" dirty="0" err="1">
                          <a:effectLst/>
                        </a:rPr>
                        <a:t>C</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0</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1-2</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3-5</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6-7</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u="sng" dirty="0">
                          <a:effectLst/>
                        </a:rPr>
                        <a:t>&gt;</a:t>
                      </a:r>
                      <a:r>
                        <a:rPr lang="en-US" sz="3000" b="1" dirty="0">
                          <a:effectLst/>
                        </a:rPr>
                        <a:t>8</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72747"/>
                  </a:ext>
                </a:extLst>
              </a:tr>
            </a:tbl>
          </a:graphicData>
        </a:graphic>
      </p:graphicFrame>
    </p:spTree>
    <p:extLst>
      <p:ext uri="{BB962C8B-B14F-4D97-AF65-F5344CB8AC3E}">
        <p14:creationId xmlns:p14="http://schemas.microsoft.com/office/powerpoint/2010/main" val="434328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132" y="1122363"/>
            <a:ext cx="10581736" cy="2387600"/>
          </a:xfrm>
        </p:spPr>
        <p:txBody>
          <a:bodyPr>
            <a:normAutofit/>
          </a:bodyPr>
          <a:lstStyle/>
          <a:p>
            <a:r>
              <a:rPr lang="en-US" b="1" dirty="0" smtClean="0"/>
              <a:t>Evolving Crisis Standards of Care to Meet New Challenges</a:t>
            </a:r>
            <a:endParaRPr lang="en-US" b="1" dirty="0"/>
          </a:p>
        </p:txBody>
      </p:sp>
      <p:sp>
        <p:nvSpPr>
          <p:cNvPr id="3" name="Subtitle 2"/>
          <p:cNvSpPr>
            <a:spLocks noGrp="1"/>
          </p:cNvSpPr>
          <p:nvPr>
            <p:ph type="subTitle" idx="1"/>
          </p:nvPr>
        </p:nvSpPr>
        <p:spPr>
          <a:xfrm>
            <a:off x="1524000" y="3602037"/>
            <a:ext cx="9144000" cy="1772219"/>
          </a:xfrm>
        </p:spPr>
        <p:txBody>
          <a:bodyPr>
            <a:normAutofit/>
          </a:bodyPr>
          <a:lstStyle/>
          <a:p>
            <a:pPr>
              <a:lnSpc>
                <a:spcPct val="110000"/>
              </a:lnSpc>
              <a:spcBef>
                <a:spcPts val="0"/>
              </a:spcBef>
            </a:pPr>
            <a:r>
              <a:rPr lang="en-US" dirty="0" smtClean="0"/>
              <a:t>Anuj Mehta, MD MS</a:t>
            </a:r>
          </a:p>
          <a:p>
            <a:pPr>
              <a:lnSpc>
                <a:spcPct val="110000"/>
              </a:lnSpc>
              <a:spcBef>
                <a:spcPts val="0"/>
              </a:spcBef>
            </a:pPr>
            <a:r>
              <a:rPr lang="en-US" dirty="0" smtClean="0"/>
              <a:t>Assistant Professor of Medicine</a:t>
            </a:r>
          </a:p>
          <a:p>
            <a:pPr>
              <a:lnSpc>
                <a:spcPct val="110000"/>
              </a:lnSpc>
              <a:spcBef>
                <a:spcPts val="0"/>
              </a:spcBef>
            </a:pPr>
            <a:r>
              <a:rPr lang="en-US" dirty="0" smtClean="0"/>
              <a:t>University of Colorado Department of Medicine Grand Rounds</a:t>
            </a:r>
          </a:p>
          <a:p>
            <a:pPr>
              <a:lnSpc>
                <a:spcPct val="110000"/>
              </a:lnSpc>
              <a:spcBef>
                <a:spcPts val="0"/>
              </a:spcBef>
            </a:pPr>
            <a:r>
              <a:rPr lang="en-US" dirty="0" smtClean="0"/>
              <a:t>November 30, 2022</a:t>
            </a:r>
            <a:endParaRPr lang="en-US" dirty="0"/>
          </a:p>
        </p:txBody>
      </p:sp>
    </p:spTree>
    <p:extLst>
      <p:ext uri="{BB962C8B-B14F-4D97-AF65-F5344CB8AC3E}">
        <p14:creationId xmlns:p14="http://schemas.microsoft.com/office/powerpoint/2010/main" val="3178506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73937"/>
            <a:ext cx="10515600" cy="2843594"/>
          </a:xfrm>
        </p:spPr>
        <p:txBody>
          <a:bodyPr>
            <a:normAutofit fontScale="90000"/>
          </a:bodyPr>
          <a:lstStyle/>
          <a:p>
            <a:pPr algn="ctr"/>
            <a:r>
              <a:rPr lang="en-US" sz="5400" b="1" u="sng" dirty="0" smtClean="0"/>
              <a:t>Objective 2</a:t>
            </a:r>
            <a:r>
              <a:rPr lang="en-US" sz="5400" b="1" dirty="0" smtClean="0"/>
              <a:t>:</a:t>
            </a:r>
            <a:r>
              <a:rPr lang="en-US" sz="5400" b="1" dirty="0"/>
              <a:t/>
            </a:r>
            <a:br>
              <a:rPr lang="en-US" sz="5400" b="1" dirty="0"/>
            </a:br>
            <a:r>
              <a:rPr lang="en-US" sz="5400" b="1" dirty="0"/>
              <a:t>Highlight inequities that can be intrinsic to Crisis Standards of Care and discuss potential mitigation strategies</a:t>
            </a:r>
          </a:p>
        </p:txBody>
      </p:sp>
    </p:spTree>
    <p:extLst>
      <p:ext uri="{BB962C8B-B14F-4D97-AF65-F5344CB8AC3E}">
        <p14:creationId xmlns:p14="http://schemas.microsoft.com/office/powerpoint/2010/main" val="4048625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Inequities are pervasive in health care</a:t>
            </a:r>
            <a:endParaRPr lang="en-US" dirty="0"/>
          </a:p>
        </p:txBody>
      </p:sp>
      <p:sp>
        <p:nvSpPr>
          <p:cNvPr id="6" name="Content Placeholder 5"/>
          <p:cNvSpPr>
            <a:spLocks noGrp="1"/>
          </p:cNvSpPr>
          <p:nvPr>
            <p:ph idx="1"/>
          </p:nvPr>
        </p:nvSpPr>
        <p:spPr/>
        <p:txBody>
          <a:bodyPr/>
          <a:lstStyle/>
          <a:p>
            <a:endParaRPr lang="en-US"/>
          </a:p>
        </p:txBody>
      </p:sp>
      <p:pic>
        <p:nvPicPr>
          <p:cNvPr id="5124" name="Picture 4" descr="Bridge The Gap: Equity Room - Great Education Colorado"/>
          <p:cNvPicPr>
            <a:picLocks noChangeAspect="1" noChangeArrowheads="1"/>
          </p:cNvPicPr>
          <p:nvPr/>
        </p:nvPicPr>
        <p:blipFill rotWithShape="1">
          <a:blip r:embed="rId2">
            <a:extLst>
              <a:ext uri="{28A0092B-C50C-407E-A947-70E740481C1C}">
                <a14:useLocalDpi xmlns:a14="http://schemas.microsoft.com/office/drawing/2010/main" val="0"/>
              </a:ext>
            </a:extLst>
          </a:blip>
          <a:srcRect l="4091" t="547" r="4450" b="1"/>
          <a:stretch/>
        </p:blipFill>
        <p:spPr bwMode="auto">
          <a:xfrm>
            <a:off x="1258824" y="1243584"/>
            <a:ext cx="9674352" cy="552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30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Focus on two areas relevant to CSC</a:t>
            </a:r>
            <a:endParaRPr lang="en-US" b="1" dirty="0"/>
          </a:p>
        </p:txBody>
      </p:sp>
      <p:sp>
        <p:nvSpPr>
          <p:cNvPr id="3" name="Content Placeholder 2"/>
          <p:cNvSpPr>
            <a:spLocks noGrp="1"/>
          </p:cNvSpPr>
          <p:nvPr>
            <p:ph idx="1"/>
          </p:nvPr>
        </p:nvSpPr>
        <p:spPr/>
        <p:txBody>
          <a:bodyPr/>
          <a:lstStyle/>
          <a:p>
            <a:r>
              <a:rPr lang="en-US" sz="3600" dirty="0" smtClean="0"/>
              <a:t>Structural inequities</a:t>
            </a:r>
          </a:p>
          <a:p>
            <a:endParaRPr lang="en-US" dirty="0"/>
          </a:p>
          <a:p>
            <a:r>
              <a:rPr lang="en-US" sz="3600" dirty="0" smtClean="0"/>
              <a:t>Factual fallacies</a:t>
            </a:r>
            <a:endParaRPr lang="en-US" sz="3600" dirty="0"/>
          </a:p>
        </p:txBody>
      </p:sp>
    </p:spTree>
    <p:extLst>
      <p:ext uri="{BB962C8B-B14F-4D97-AF65-F5344CB8AC3E}">
        <p14:creationId xmlns:p14="http://schemas.microsoft.com/office/powerpoint/2010/main" val="171541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 CSC Triage Score</a:t>
            </a:r>
            <a:endParaRPr lang="en-US" dirty="0"/>
          </a:p>
        </p:txBody>
      </p:sp>
      <p:graphicFrame>
        <p:nvGraphicFramePr>
          <p:cNvPr id="4" name="Content Placeholder 3"/>
          <p:cNvGraphicFramePr>
            <a:graphicFrameLocks noGrp="1"/>
          </p:cNvGraphicFramePr>
          <p:nvPr>
            <p:ph idx="1"/>
          </p:nvPr>
        </p:nvGraphicFramePr>
        <p:xfrm>
          <a:off x="363301" y="1690688"/>
          <a:ext cx="11465399" cy="4152328"/>
        </p:xfrm>
        <a:graphic>
          <a:graphicData uri="http://schemas.openxmlformats.org/drawingml/2006/table">
            <a:tbl>
              <a:tblPr firstRow="1" firstCol="1" bandRow="1">
                <a:tableStyleId>{5C22544A-7EE6-4342-B048-85BDC9FD1C3A}</a:tableStyleId>
              </a:tblPr>
              <a:tblGrid>
                <a:gridCol w="2377440">
                  <a:extLst>
                    <a:ext uri="{9D8B030D-6E8A-4147-A177-3AD203B41FA5}">
                      <a16:colId xmlns:a16="http://schemas.microsoft.com/office/drawing/2014/main" val="2810838823"/>
                    </a:ext>
                  </a:extLst>
                </a:gridCol>
                <a:gridCol w="3657600">
                  <a:extLst>
                    <a:ext uri="{9D8B030D-6E8A-4147-A177-3AD203B41FA5}">
                      <a16:colId xmlns:a16="http://schemas.microsoft.com/office/drawing/2014/main" val="4082324911"/>
                    </a:ext>
                  </a:extLst>
                </a:gridCol>
                <a:gridCol w="937901">
                  <a:extLst>
                    <a:ext uri="{9D8B030D-6E8A-4147-A177-3AD203B41FA5}">
                      <a16:colId xmlns:a16="http://schemas.microsoft.com/office/drawing/2014/main" val="3780695255"/>
                    </a:ext>
                  </a:extLst>
                </a:gridCol>
                <a:gridCol w="1185168">
                  <a:extLst>
                    <a:ext uri="{9D8B030D-6E8A-4147-A177-3AD203B41FA5}">
                      <a16:colId xmlns:a16="http://schemas.microsoft.com/office/drawing/2014/main" val="1462873437"/>
                    </a:ext>
                  </a:extLst>
                </a:gridCol>
                <a:gridCol w="1185168">
                  <a:extLst>
                    <a:ext uri="{9D8B030D-6E8A-4147-A177-3AD203B41FA5}">
                      <a16:colId xmlns:a16="http://schemas.microsoft.com/office/drawing/2014/main" val="1236939497"/>
                    </a:ext>
                  </a:extLst>
                </a:gridCol>
                <a:gridCol w="1061061">
                  <a:extLst>
                    <a:ext uri="{9D8B030D-6E8A-4147-A177-3AD203B41FA5}">
                      <a16:colId xmlns:a16="http://schemas.microsoft.com/office/drawing/2014/main" val="1679978410"/>
                    </a:ext>
                  </a:extLst>
                </a:gridCol>
                <a:gridCol w="1061061">
                  <a:extLst>
                    <a:ext uri="{9D8B030D-6E8A-4147-A177-3AD203B41FA5}">
                      <a16:colId xmlns:a16="http://schemas.microsoft.com/office/drawing/2014/main" val="4168840649"/>
                    </a:ext>
                  </a:extLst>
                </a:gridCol>
              </a:tblGrid>
              <a:tr h="519041">
                <a:tc gridSpan="7">
                  <a:txBody>
                    <a:bodyPr/>
                    <a:lstStyle/>
                    <a:p>
                      <a:pPr marL="0" marR="0">
                        <a:spcBef>
                          <a:spcPts val="0"/>
                        </a:spcBef>
                        <a:spcAft>
                          <a:spcPts val="0"/>
                        </a:spcAft>
                      </a:pPr>
                      <a:r>
                        <a:rPr lang="en-US" sz="3000" b="1" dirty="0">
                          <a:effectLst/>
                        </a:rPr>
                        <a:t>TABLE 1</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3350593"/>
                  </a:ext>
                </a:extLst>
              </a:tr>
              <a:tr h="519041">
                <a:tc rowSpan="2">
                  <a:txBody>
                    <a:bodyPr/>
                    <a:lstStyle/>
                    <a:p>
                      <a:pPr marL="0" marR="0">
                        <a:spcBef>
                          <a:spcPts val="0"/>
                        </a:spcBef>
                        <a:spcAft>
                          <a:spcPts val="600"/>
                        </a:spcAft>
                      </a:pPr>
                      <a:r>
                        <a:rPr lang="en-US" sz="3000" b="1" dirty="0">
                          <a:effectLst/>
                        </a:rPr>
                        <a:t>Purpose</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spcBef>
                          <a:spcPts val="0"/>
                        </a:spcBef>
                        <a:spcAft>
                          <a:spcPts val="600"/>
                        </a:spcAft>
                      </a:pPr>
                      <a:r>
                        <a:rPr lang="en-US" sz="3000" b="1" dirty="0">
                          <a:effectLst/>
                        </a:rPr>
                        <a:t>Specification</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ctr">
                        <a:spcBef>
                          <a:spcPts val="0"/>
                        </a:spcBef>
                        <a:spcAft>
                          <a:spcPts val="600"/>
                        </a:spcAft>
                      </a:pPr>
                      <a:r>
                        <a:rPr lang="en-US" sz="3000" b="1">
                          <a:effectLst/>
                        </a:rPr>
                        <a:t>Point System</a:t>
                      </a:r>
                      <a:r>
                        <a:rPr lang="en-US" sz="3000" b="1" baseline="30000">
                          <a:effectLst/>
                        </a:rPr>
                        <a:t>A</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0356709"/>
                  </a:ext>
                </a:extLst>
              </a:tr>
              <a:tr h="519041">
                <a:tc vMerge="1">
                  <a:txBody>
                    <a:bodyPr/>
                    <a:lstStyle/>
                    <a:p>
                      <a:endParaRPr lang="en-US"/>
                    </a:p>
                  </a:txBody>
                  <a:tcPr/>
                </a:tc>
                <a:tc vMerge="1">
                  <a:txBody>
                    <a:bodyPr/>
                    <a:lstStyle/>
                    <a:p>
                      <a:endParaRPr lang="en-US"/>
                    </a:p>
                  </a:txBody>
                  <a:tcPr/>
                </a:tc>
                <a:tc>
                  <a:txBody>
                    <a:bodyPr/>
                    <a:lstStyle/>
                    <a:p>
                      <a:pPr marL="0" marR="0" algn="ctr">
                        <a:spcBef>
                          <a:spcPts val="0"/>
                        </a:spcBef>
                        <a:spcAft>
                          <a:spcPts val="600"/>
                        </a:spcAft>
                      </a:pPr>
                      <a:r>
                        <a:rPr lang="en-US" sz="3000" b="1">
                          <a:effectLst/>
                        </a:rPr>
                        <a:t>0</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1</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2</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3</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4</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7515234"/>
                  </a:ext>
                </a:extLst>
              </a:tr>
              <a:tr h="1038082">
                <a:tc>
                  <a:txBody>
                    <a:bodyPr/>
                    <a:lstStyle/>
                    <a:p>
                      <a:pPr marL="0" marR="0">
                        <a:spcBef>
                          <a:spcPts val="0"/>
                        </a:spcBef>
                        <a:spcAft>
                          <a:spcPts val="0"/>
                        </a:spcAft>
                      </a:pPr>
                      <a:r>
                        <a:rPr lang="en-US" sz="3000" b="1">
                          <a:effectLst/>
                        </a:rPr>
                        <a:t>Measure of Acute Illness</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3000" b="1">
                          <a:effectLst/>
                        </a:rPr>
                        <a:t>Adjusted SOFA score</a:t>
                      </a:r>
                      <a:r>
                        <a:rPr lang="en-US" sz="3000" b="1" baseline="30000">
                          <a:effectLst/>
                        </a:rPr>
                        <a:t>B</a:t>
                      </a:r>
                      <a:r>
                        <a:rPr lang="en-US" sz="3000" b="1">
                          <a:effectLst/>
                        </a:rPr>
                        <a:t> </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X</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1-5</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6-9</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10-12</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&gt;12</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60670"/>
                  </a:ext>
                </a:extLst>
              </a:tr>
              <a:tr h="1557123">
                <a:tc>
                  <a:txBody>
                    <a:bodyPr/>
                    <a:lstStyle/>
                    <a:p>
                      <a:pPr marL="0" marR="0">
                        <a:spcBef>
                          <a:spcPts val="0"/>
                        </a:spcBef>
                        <a:spcAft>
                          <a:spcPts val="0"/>
                        </a:spcAft>
                      </a:pPr>
                      <a:r>
                        <a:rPr lang="en-US" sz="3000" b="1">
                          <a:effectLst/>
                        </a:rPr>
                        <a:t>Measure of chronic illness</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dirty="0">
                          <a:effectLst/>
                        </a:rPr>
                        <a:t>Modified Charlson Comorbidity Index </a:t>
                      </a:r>
                      <a:r>
                        <a:rPr lang="en-US" sz="3000" b="1" dirty="0" err="1">
                          <a:effectLst/>
                        </a:rPr>
                        <a:t>Score</a:t>
                      </a:r>
                      <a:r>
                        <a:rPr lang="en-US" sz="3000" b="1" baseline="30000" dirty="0" err="1">
                          <a:effectLst/>
                        </a:rPr>
                        <a:t>C</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0</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1-2</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3-5</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a:effectLst/>
                        </a:rPr>
                        <a:t>6-7</a:t>
                      </a:r>
                      <a:endParaRPr lang="en-US"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3000" b="1" u="sng" dirty="0">
                          <a:effectLst/>
                        </a:rPr>
                        <a:t>&gt;</a:t>
                      </a:r>
                      <a:r>
                        <a:rPr lang="en-US" sz="3000" b="1" dirty="0">
                          <a:effectLst/>
                        </a:rPr>
                        <a:t>8</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72747"/>
                  </a:ext>
                </a:extLst>
              </a:tr>
            </a:tbl>
          </a:graphicData>
        </a:graphic>
      </p:graphicFrame>
      <p:sp>
        <p:nvSpPr>
          <p:cNvPr id="3" name="Rectangle 2"/>
          <p:cNvSpPr/>
          <p:nvPr/>
        </p:nvSpPr>
        <p:spPr>
          <a:xfrm>
            <a:off x="2660904" y="4215384"/>
            <a:ext cx="3831336" cy="1719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8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p:nvPr/>
        </p:nvSpPr>
        <p:spPr>
          <a:xfrm>
            <a:off x="3667125" y="6270193"/>
            <a:ext cx="8127417"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National Center for Chronic Disease Prevention and Health Promotion</a:t>
            </a:r>
          </a:p>
        </p:txBody>
      </p:sp>
      <p:sp>
        <p:nvSpPr>
          <p:cNvPr id="11" name="Text Placeholder 6"/>
          <p:cNvSpPr txBox="1"/>
          <p:nvPr/>
        </p:nvSpPr>
        <p:spPr>
          <a:xfrm>
            <a:off x="3667125" y="6451727"/>
            <a:ext cx="8127416"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333333"/>
                </a:solidFill>
              </a:rPr>
              <a:t>Division of Diabetes Translation</a:t>
            </a:r>
          </a:p>
        </p:txBody>
      </p:sp>
      <p:sp>
        <p:nvSpPr>
          <p:cNvPr id="13" name="Rectangle 12" descr="Map Image" title="Map Image"/>
          <p:cNvSpPr/>
          <p:nvPr/>
        </p:nvSpPr>
        <p:spPr>
          <a:xfrm>
            <a:off x="3803162" y="591449"/>
            <a:ext cx="7622517" cy="500304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itle 3" descr="Title" title="Title"/>
          <p:cNvSpPr>
            <a:spLocks noGrp="1"/>
          </p:cNvSpPr>
          <p:nvPr>
            <p:ph type="title"/>
          </p:nvPr>
        </p:nvSpPr>
        <p:spPr>
          <a:xfrm>
            <a:off x="1688123" y="132865"/>
            <a:ext cx="8979877" cy="470901"/>
          </a:xfrm>
        </p:spPr>
        <p:txBody>
          <a:bodyPr>
            <a:noAutofit/>
          </a:bodyPr>
          <a:lstStyle/>
          <a:p>
            <a:r>
              <a:rPr lang="en-US" sz="1200"/>
              <a:t>Diagnosed Diabetes, Race-Ethnicity, Adults Aged 18+ Years, Age-Adjusted Percentage, National</a:t>
            </a:r>
          </a:p>
        </p:txBody>
      </p:sp>
      <p:sp>
        <p:nvSpPr>
          <p:cNvPr id="19" name="Rectangle 18"/>
          <p:cNvSpPr/>
          <p:nvPr/>
        </p:nvSpPr>
        <p:spPr>
          <a:xfrm>
            <a:off x="1879625" y="6127736"/>
            <a:ext cx="8458200" cy="215444"/>
          </a:xfrm>
          <a:prstGeom prst="rect">
            <a:avLst/>
          </a:prstGeom>
        </p:spPr>
        <p:txBody>
          <a:bodyPr wrap="square">
            <a:spAutoFit/>
          </a:bodyPr>
          <a:lstStyle/>
          <a:p>
            <a:pPr>
              <a:spcBef>
                <a:spcPct val="0"/>
              </a:spcBef>
              <a:spcAft>
                <a:spcPct val="0"/>
              </a:spcAft>
              <a:defRPr/>
            </a:pPr>
            <a:r>
              <a:rPr lang="en-US" sz="800" b="1" kern="0">
                <a:solidFill>
                  <a:srgbClr val="002060"/>
                </a:solidFill>
              </a:rPr>
              <a:t>Disclaimer: </a:t>
            </a:r>
            <a:r>
              <a:rPr lang="en-US" sz="800" kern="0">
                <a:solidFill>
                  <a:srgbClr val="002060"/>
                </a:solidFill>
              </a:rPr>
              <a:t>This is a user-generated report. The findings and conclusions are those of the user and do not necessarily represent the views of the CDC.</a:t>
            </a:r>
          </a:p>
        </p:txBody>
      </p:sp>
      <p:sp>
        <p:nvSpPr>
          <p:cNvPr id="14" name="Text Placeholder 8">
            <a:hlinkClick r:id="rId4"/>
          </p:cNvPr>
          <p:cNvSpPr txBox="1"/>
          <p:nvPr/>
        </p:nvSpPr>
        <p:spPr bwMode="auto">
          <a:xfrm>
            <a:off x="2266462" y="5899371"/>
            <a:ext cx="582220" cy="29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spcBef>
                <a:spcPct val="20000"/>
              </a:spcBef>
            </a:pPr>
            <a:r>
              <a:rPr lang="en-US" sz="800" u="sng" kern="0">
                <a:solidFill>
                  <a:srgbClr val="002060"/>
                </a:solidFill>
              </a:rPr>
              <a:t>USDSS</a:t>
            </a:r>
          </a:p>
        </p:txBody>
      </p:sp>
      <p:sp>
        <p:nvSpPr>
          <p:cNvPr id="15" name="Rectangle 14"/>
          <p:cNvSpPr/>
          <p:nvPr/>
        </p:nvSpPr>
        <p:spPr>
          <a:xfrm>
            <a:off x="1877906" y="5994621"/>
            <a:ext cx="582220"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lang="en-US" sz="800" b="1" kern="0">
                <a:solidFill>
                  <a:srgbClr val="002060"/>
                </a:solidFill>
              </a:rPr>
              <a:t>Source:</a:t>
            </a:r>
            <a:endParaRPr lang="en-US" sz="800" kern="0">
              <a:solidFill>
                <a:srgbClr val="002060"/>
              </a:solidFill>
            </a:endParaRPr>
          </a:p>
        </p:txBody>
      </p:sp>
      <p:sp>
        <p:nvSpPr>
          <p:cNvPr id="2" name="TextBox 1" descr="LegendTitle" title="LegendTitle"/>
          <p:cNvSpPr txBox="1"/>
          <p:nvPr/>
        </p:nvSpPr>
        <p:spPr>
          <a:xfrm>
            <a:off x="1961663" y="4372808"/>
            <a:ext cx="2839159" cy="251711"/>
          </a:xfrm>
          <a:prstGeom prst="rect">
            <a:avLst/>
          </a:prstGeom>
          <a:noFill/>
        </p:spPr>
        <p:txBody>
          <a:bodyPr wrap="square" rtlCol="0">
            <a:spAutoFit/>
          </a:bodyPr>
          <a:lstStyle/>
          <a:p>
            <a:r>
              <a:rPr lang="en-US" sz="1050">
                <a:solidFill>
                  <a:schemeClr val="accent6">
                    <a:lumMod val="10000"/>
                  </a:schemeClr>
                </a:solidFill>
                <a:latin typeface="Calibri" pitchFamily="34" charset="0"/>
              </a:rPr>
              <a:t>Percentage ( Race-Ethnicity ) </a:t>
            </a:r>
          </a:p>
        </p:txBody>
      </p:sp>
      <p:sp>
        <p:nvSpPr>
          <p:cNvPr id="10" name="Rectangle 9" descr="Footer2">
            <a:extLst>
              <a:ext uri="{FF2B5EF4-FFF2-40B4-BE49-F238E27FC236}">
                <a16:creationId xmlns:a16="http://schemas.microsoft.com/office/drawing/2014/main" id="{4D005596-C71F-4E13-97CE-C2BD0ABD027F}"/>
              </a:ext>
            </a:extLst>
          </p:cNvPr>
          <p:cNvSpPr/>
          <p:nvPr/>
        </p:nvSpPr>
        <p:spPr>
          <a:xfrm>
            <a:off x="5512341" y="5983521"/>
            <a:ext cx="3205507" cy="213573"/>
          </a:xfrm>
          <a:prstGeom prst="rect">
            <a:avLst/>
          </a:prstGeom>
        </p:spPr>
        <p:txBody>
          <a:bodyPr wrap="none">
            <a:spAutoFit/>
          </a:bodyPr>
          <a:lstStyle/>
          <a:p>
            <a:pPr>
              <a:spcBef>
                <a:spcPct val="0"/>
              </a:spcBef>
              <a:spcAft>
                <a:spcPct val="0"/>
              </a:spcAft>
              <a:defRPr/>
            </a:pPr>
            <a:r>
              <a:rPr lang="en-US" sz="800" kern="0">
                <a:solidFill>
                  <a:srgbClr val="00008B"/>
                </a:solidFill>
              </a:rPr>
              <a:t>Horizontal dotted line indicates "No Data", "Suppressed Data" or both.</a:t>
            </a:r>
          </a:p>
        </p:txBody>
      </p:sp>
      <p:sp>
        <p:nvSpPr>
          <p:cNvPr id="12" name="Rectangle 11" descr="Footer1">
            <a:extLst>
              <a:ext uri="{FF2B5EF4-FFF2-40B4-BE49-F238E27FC236}">
                <a16:creationId xmlns:a16="http://schemas.microsoft.com/office/drawing/2014/main" id="{B881E588-374A-48E3-AE43-41D2D5965E59}"/>
              </a:ext>
            </a:extLst>
          </p:cNvPr>
          <p:cNvSpPr/>
          <p:nvPr/>
        </p:nvSpPr>
        <p:spPr>
          <a:xfrm>
            <a:off x="2735360" y="5990682"/>
            <a:ext cx="2090637" cy="215444"/>
          </a:xfrm>
          <a:prstGeom prst="rect">
            <a:avLst/>
          </a:prstGeom>
          <a:noFill/>
          <a:ln>
            <a:noFill/>
          </a:ln>
        </p:spPr>
        <p:txBody>
          <a:bodyPr wrap="none">
            <a:spAutoFit/>
          </a:bodyPr>
          <a:lstStyle/>
          <a:p>
            <a:pPr>
              <a:spcBef>
                <a:spcPct val="0"/>
              </a:spcBef>
              <a:spcAft>
                <a:spcPct val="0"/>
              </a:spcAft>
              <a:defRPr/>
            </a:pPr>
            <a:r>
              <a:rPr lang="en-US" sz="800" kern="0">
                <a:solidFill>
                  <a:srgbClr val="00008B"/>
                </a:solidFill>
              </a:rPr>
              <a:t>Major changes to the survey methods in 2019</a:t>
            </a:r>
          </a:p>
        </p:txBody>
      </p:sp>
      <p:sp>
        <p:nvSpPr>
          <p:cNvPr id="20" name="New shape"/>
          <p:cNvSpPr/>
          <p:nvPr/>
        </p:nvSpPr>
        <p:spPr>
          <a:xfrm>
            <a:off x="2088662" y="4690307"/>
            <a:ext cx="317500" cy="127000"/>
          </a:xfrm>
          <a:prstGeom prst="rect">
            <a:avLst/>
          </a:prstGeom>
          <a:solidFill>
            <a:srgbClr val="5DA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New shape"/>
          <p:cNvSpPr/>
          <p:nvPr/>
        </p:nvSpPr>
        <p:spPr>
          <a:xfrm>
            <a:off x="2469662" y="4690307"/>
            <a:ext cx="1270000" cy="12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900">
                <a:solidFill>
                  <a:srgbClr val="000000"/>
                </a:solidFill>
              </a:rPr>
              <a:t>Hispanic</a:t>
            </a:r>
          </a:p>
        </p:txBody>
      </p:sp>
      <p:sp>
        <p:nvSpPr>
          <p:cNvPr id="22" name="New shape"/>
          <p:cNvSpPr/>
          <p:nvPr/>
        </p:nvSpPr>
        <p:spPr>
          <a:xfrm>
            <a:off x="2088662" y="4880807"/>
            <a:ext cx="317500" cy="127000"/>
          </a:xfrm>
          <a:prstGeom prst="rect">
            <a:avLst/>
          </a:prstGeom>
          <a:solidFill>
            <a:srgbClr val="996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New shape"/>
          <p:cNvSpPr/>
          <p:nvPr/>
        </p:nvSpPr>
        <p:spPr>
          <a:xfrm>
            <a:off x="2469662" y="4880807"/>
            <a:ext cx="1270000" cy="12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900">
                <a:solidFill>
                  <a:srgbClr val="000000"/>
                </a:solidFill>
              </a:rPr>
              <a:t>Non-Hispanic White</a:t>
            </a:r>
          </a:p>
        </p:txBody>
      </p:sp>
      <p:sp>
        <p:nvSpPr>
          <p:cNvPr id="24" name="New shape"/>
          <p:cNvSpPr/>
          <p:nvPr/>
        </p:nvSpPr>
        <p:spPr>
          <a:xfrm>
            <a:off x="2088662" y="5071307"/>
            <a:ext cx="317500" cy="127000"/>
          </a:xfrm>
          <a:prstGeom prst="rect">
            <a:avLst/>
          </a:prstGeom>
          <a:solidFill>
            <a:srgbClr val="CF8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New shape"/>
          <p:cNvSpPr/>
          <p:nvPr/>
        </p:nvSpPr>
        <p:spPr>
          <a:xfrm>
            <a:off x="2469662" y="5071307"/>
            <a:ext cx="1270000" cy="12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900">
                <a:solidFill>
                  <a:srgbClr val="000000"/>
                </a:solidFill>
              </a:rPr>
              <a:t>Non-Hispanic Black</a:t>
            </a:r>
          </a:p>
        </p:txBody>
      </p:sp>
      <p:sp>
        <p:nvSpPr>
          <p:cNvPr id="26" name="New shape"/>
          <p:cNvSpPr/>
          <p:nvPr/>
        </p:nvSpPr>
        <p:spPr>
          <a:xfrm>
            <a:off x="2088662" y="5261807"/>
            <a:ext cx="317500" cy="1270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New shape"/>
          <p:cNvSpPr/>
          <p:nvPr/>
        </p:nvSpPr>
        <p:spPr>
          <a:xfrm>
            <a:off x="2469662" y="5261807"/>
            <a:ext cx="1270000" cy="12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900">
                <a:solidFill>
                  <a:srgbClr val="000000"/>
                </a:solidFill>
              </a:rPr>
              <a:t>Non-Hispanic Asian</a:t>
            </a:r>
          </a:p>
        </p:txBody>
      </p:sp>
    </p:spTree>
    <p:extLst>
      <p:ext uri="{BB962C8B-B14F-4D97-AF65-F5344CB8AC3E}">
        <p14:creationId xmlns:p14="http://schemas.microsoft.com/office/powerpoint/2010/main" val="1118004282"/>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p:nvPr/>
        </p:nvSpPr>
        <p:spPr>
          <a:xfrm>
            <a:off x="1219200" y="1219200"/>
            <a:ext cx="9144000" cy="0"/>
          </a:xfrm>
          <a:prstGeom prst="rect">
            <a:avLst/>
          </a:prstGeom>
          <a:solidFill>
            <a:srgbClr val="F1F1F1"/>
          </a:solidFill>
          <a:ln/>
        </p:spPr>
        <p:txBody>
          <a:bodyPr wrap="square" rtlCol="0" anchor="ctr"/>
          <a:lstStyle/>
          <a:p>
            <a:pPr algn="ctr"/>
            <a:r>
              <a:rPr lang="en-US" sz="2400" dirty="0">
                <a:solidFill>
                  <a:srgbClr val="363636"/>
                </a:solidFill>
              </a:rPr>
              <a:t>Rate of Cancer Deaths By Race and Ethnicity, Both Sexes</a:t>
            </a:r>
            <a:endParaRPr lang="en-US" sz="2400" dirty="0"/>
          </a:p>
          <a:p>
            <a:pPr algn="ctr"/>
            <a:r>
              <a:rPr lang="en-US" sz="2400" dirty="0">
                <a:solidFill>
                  <a:srgbClr val="363636"/>
                </a:solidFill>
              </a:rPr>
              <a:t>All Types of Cancer, United States, 2019</a:t>
            </a:r>
            <a:endParaRPr lang="en-US" sz="2400" dirty="0"/>
          </a:p>
        </p:txBody>
      </p:sp>
      <p:pic>
        <p:nvPicPr>
          <p:cNvPr id="3" name="Object 2" descr="preencoded.png"/>
          <p:cNvPicPr>
            <a:picLocks noChangeAspect="1"/>
          </p:cNvPicPr>
          <p:nvPr/>
        </p:nvPicPr>
        <p:blipFill>
          <a:blip r:embed="rId3"/>
          <a:stretch>
            <a:fillRect/>
          </a:stretch>
        </p:blipFill>
        <p:spPr>
          <a:xfrm>
            <a:off x="2438400" y="1207008"/>
            <a:ext cx="7620000" cy="5084064"/>
          </a:xfrm>
          <a:prstGeom prst="rect">
            <a:avLst/>
          </a:prstGeom>
        </p:spPr>
      </p:pic>
      <p:sp>
        <p:nvSpPr>
          <p:cNvPr id="4" name="Object3"/>
          <p:cNvSpPr/>
          <p:nvPr/>
        </p:nvSpPr>
        <p:spPr>
          <a:xfrm>
            <a:off x="121920" y="5644896"/>
            <a:ext cx="9144000" cy="243840"/>
          </a:xfrm>
          <a:prstGeom prst="rect">
            <a:avLst/>
          </a:prstGeom>
          <a:noFill/>
          <a:ln/>
        </p:spPr>
        <p:txBody>
          <a:bodyPr wrap="square" rtlCol="0" anchor="ctr"/>
          <a:lstStyle/>
          <a:p>
            <a:r>
              <a:rPr lang="en-US" sz="1333" dirty="0">
                <a:solidFill>
                  <a:srgbClr val="000000"/>
                </a:solidFill>
              </a:rPr>
              <a:t>Rate per 100,000 people</a:t>
            </a:r>
            <a:endParaRPr lang="en-US" sz="1333" dirty="0"/>
          </a:p>
        </p:txBody>
      </p:sp>
      <p:sp>
        <p:nvSpPr>
          <p:cNvPr id="5" name="Object4"/>
          <p:cNvSpPr/>
          <p:nvPr/>
        </p:nvSpPr>
        <p:spPr>
          <a:xfrm>
            <a:off x="121920" y="5827776"/>
            <a:ext cx="10972800" cy="731520"/>
          </a:xfrm>
          <a:prstGeom prst="rect">
            <a:avLst/>
          </a:prstGeom>
          <a:noFill/>
          <a:ln/>
        </p:spPr>
        <p:txBody>
          <a:bodyPr wrap="square" rtlCol="0" anchor="ctr"/>
          <a:lstStyle/>
          <a:p>
            <a:r>
              <a:rPr lang="en-US" sz="1333" dirty="0">
                <a:solidFill>
                  <a:srgbClr val="000000"/>
                </a:solidFill>
              </a:rPr>
              <a:t>Source - U.S. Cancer Statistics Working Group. U.S. Cancer Statistics Data Visualizations Tool, based on 2021 submission data (1999-2019): U.S. Department of Health and Human Services, Centers for Disease Control and Prevention and National Cancer Institute; </a:t>
            </a:r>
            <a:r>
              <a:rPr lang="en-US" sz="1333" u="sng" dirty="0">
                <a:solidFill>
                  <a:srgbClr val="000000"/>
                </a:solidFill>
                <a:hlinkClick r:id="rId4"/>
              </a:rPr>
              <a:t>https://www.cdc.gov/cancer/dataviz</a:t>
            </a:r>
            <a:r>
              <a:rPr lang="en-US" sz="1333" dirty="0">
                <a:solidFill>
                  <a:srgbClr val="000000"/>
                </a:solidFill>
              </a:rPr>
              <a:t>, released in November 2022.</a:t>
            </a:r>
            <a:endParaRPr lang="en-US" sz="1333" dirty="0"/>
          </a:p>
        </p:txBody>
      </p:sp>
    </p:spTree>
    <p:extLst>
      <p:ext uri="{BB962C8B-B14F-4D97-AF65-F5344CB8AC3E}">
        <p14:creationId xmlns:p14="http://schemas.microsoft.com/office/powerpoint/2010/main" val="3579074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2 is a line graph showing heart disease death rates (deaths per 100,000 population) by race and Hispanic origin for 2009 through 2019."/>
          <p:cNvPicPr>
            <a:picLocks noChangeAspect="1" noChangeArrowheads="1"/>
          </p:cNvPicPr>
          <p:nvPr/>
        </p:nvPicPr>
        <p:blipFill rotWithShape="1">
          <a:blip r:embed="rId2">
            <a:extLst>
              <a:ext uri="{28A0092B-C50C-407E-A947-70E740481C1C}">
                <a14:useLocalDpi xmlns:a14="http://schemas.microsoft.com/office/drawing/2010/main" val="0"/>
              </a:ext>
            </a:extLst>
          </a:blip>
          <a:srcRect b="33832"/>
          <a:stretch/>
        </p:blipFill>
        <p:spPr bwMode="auto">
          <a:xfrm>
            <a:off x="787972" y="337647"/>
            <a:ext cx="10616057" cy="6182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596390"/>
            <a:ext cx="4382931" cy="261610"/>
          </a:xfrm>
          <a:prstGeom prst="rect">
            <a:avLst/>
          </a:prstGeom>
          <a:noFill/>
        </p:spPr>
        <p:txBody>
          <a:bodyPr wrap="none" rtlCol="0">
            <a:spAutoFit/>
          </a:bodyPr>
          <a:lstStyle/>
          <a:p>
            <a:r>
              <a:rPr lang="en-US" sz="1100" dirty="0"/>
              <a:t>Source: </a:t>
            </a:r>
            <a:r>
              <a:rPr lang="en-US" sz="1100" dirty="0">
                <a:hlinkClick r:id="rId3"/>
              </a:rPr>
              <a:t>https://</a:t>
            </a:r>
            <a:r>
              <a:rPr lang="en-US" sz="1100" dirty="0" smtClean="0">
                <a:hlinkClick r:id="rId3"/>
              </a:rPr>
              <a:t>www.cdc.gov/nchs/hus/topics/heart-disease-deaths.htm</a:t>
            </a:r>
            <a:r>
              <a:rPr lang="en-US" sz="1100" dirty="0" smtClean="0"/>
              <a:t> </a:t>
            </a:r>
            <a:endParaRPr lang="en-US" sz="1100" dirty="0"/>
          </a:p>
        </p:txBody>
      </p:sp>
    </p:spTree>
    <p:extLst>
      <p:ext uri="{BB962C8B-B14F-4D97-AF65-F5344CB8AC3E}">
        <p14:creationId xmlns:p14="http://schemas.microsoft.com/office/powerpoint/2010/main" val="3651775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drivers of disparities</a:t>
            </a:r>
            <a:endParaRPr lang="en-US" dirty="0"/>
          </a:p>
        </p:txBody>
      </p:sp>
      <p:sp>
        <p:nvSpPr>
          <p:cNvPr id="3" name="Content Placeholder 2"/>
          <p:cNvSpPr>
            <a:spLocks noGrp="1"/>
          </p:cNvSpPr>
          <p:nvPr>
            <p:ph idx="1"/>
          </p:nvPr>
        </p:nvSpPr>
        <p:spPr/>
        <p:txBody>
          <a:bodyPr/>
          <a:lstStyle/>
          <a:p>
            <a:r>
              <a:rPr lang="en-US" dirty="0" smtClean="0"/>
              <a:t>Decreased access to healthy food options</a:t>
            </a:r>
          </a:p>
          <a:p>
            <a:r>
              <a:rPr lang="en-US" dirty="0" smtClean="0"/>
              <a:t>Decreased access to safe spaces for exercise</a:t>
            </a:r>
          </a:p>
          <a:p>
            <a:r>
              <a:rPr lang="en-US" dirty="0" smtClean="0"/>
              <a:t>Tailored marketing for tobacco and sugar products</a:t>
            </a:r>
          </a:p>
          <a:p>
            <a:r>
              <a:rPr lang="en-US" dirty="0" smtClean="0"/>
              <a:t>Decreased access to primary care</a:t>
            </a:r>
          </a:p>
          <a:p>
            <a:r>
              <a:rPr lang="en-US" dirty="0" smtClean="0"/>
              <a:t>Insurance inequities</a:t>
            </a:r>
            <a:endParaRPr lang="en-US" dirty="0"/>
          </a:p>
        </p:txBody>
      </p:sp>
    </p:spTree>
    <p:extLst>
      <p:ext uri="{BB962C8B-B14F-4D97-AF65-F5344CB8AC3E}">
        <p14:creationId xmlns:p14="http://schemas.microsoft.com/office/powerpoint/2010/main" val="3053000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ridge The Gap: Equity Room - Great Education Colorado"/>
          <p:cNvPicPr>
            <a:picLocks noChangeAspect="1" noChangeArrowheads="1"/>
          </p:cNvPicPr>
          <p:nvPr/>
        </p:nvPicPr>
        <p:blipFill rotWithShape="1">
          <a:blip r:embed="rId2">
            <a:extLst>
              <a:ext uri="{28A0092B-C50C-407E-A947-70E740481C1C}">
                <a14:useLocalDpi xmlns:a14="http://schemas.microsoft.com/office/drawing/2010/main" val="0"/>
              </a:ext>
            </a:extLst>
          </a:blip>
          <a:srcRect l="49417" t="547" r="4450" b="49233"/>
          <a:stretch/>
        </p:blipFill>
        <p:spPr bwMode="auto">
          <a:xfrm>
            <a:off x="6300216" y="557784"/>
            <a:ext cx="4879848" cy="27889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00584" y="2274650"/>
            <a:ext cx="5385816" cy="2308701"/>
          </a:xfrm>
        </p:spPr>
        <p:txBody>
          <a:bodyPr>
            <a:normAutofit fontScale="90000"/>
          </a:bodyPr>
          <a:lstStyle/>
          <a:p>
            <a:r>
              <a:rPr lang="en-US" b="1" dirty="0" smtClean="0"/>
              <a:t>Do plans that account for comorbid illness achieve equality but not equity?</a:t>
            </a:r>
            <a:endParaRPr lang="en-US" b="1" dirty="0"/>
          </a:p>
        </p:txBody>
      </p:sp>
      <p:pic>
        <p:nvPicPr>
          <p:cNvPr id="5" name="Picture 4" descr="Bridge The Gap: Equity Room - Great Education Colorado"/>
          <p:cNvPicPr>
            <a:picLocks noChangeAspect="1" noChangeArrowheads="1"/>
          </p:cNvPicPr>
          <p:nvPr/>
        </p:nvPicPr>
        <p:blipFill rotWithShape="1">
          <a:blip r:embed="rId2">
            <a:extLst>
              <a:ext uri="{28A0092B-C50C-407E-A947-70E740481C1C}">
                <a14:useLocalDpi xmlns:a14="http://schemas.microsoft.com/office/drawing/2010/main" val="0"/>
              </a:ext>
            </a:extLst>
          </a:blip>
          <a:srcRect l="4092" t="49285" r="49977" b="1"/>
          <a:stretch/>
        </p:blipFill>
        <p:spPr bwMode="auto">
          <a:xfrm>
            <a:off x="6300216" y="3703320"/>
            <a:ext cx="4879848" cy="281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105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520"/>
            <a:ext cx="10515600" cy="1325563"/>
          </a:xfrm>
        </p:spPr>
        <p:txBody>
          <a:bodyPr/>
          <a:lstStyle/>
          <a:p>
            <a:r>
              <a:rPr lang="en-US" b="1" dirty="0" smtClean="0"/>
              <a:t>Potential Solutions: SVI Adjustment</a:t>
            </a:r>
            <a:endParaRPr lang="en-US" b="1" dirty="0"/>
          </a:p>
        </p:txBody>
      </p:sp>
      <p:sp>
        <p:nvSpPr>
          <p:cNvPr id="3" name="Content Placeholder 2"/>
          <p:cNvSpPr>
            <a:spLocks noGrp="1"/>
          </p:cNvSpPr>
          <p:nvPr>
            <p:ph idx="1"/>
          </p:nvPr>
        </p:nvSpPr>
        <p:spPr>
          <a:xfrm>
            <a:off x="838200" y="939741"/>
            <a:ext cx="10515600" cy="4796219"/>
          </a:xfrm>
        </p:spPr>
        <p:txBody>
          <a:bodyPr/>
          <a:lstStyle/>
          <a:p>
            <a:r>
              <a:rPr lang="en-US" dirty="0" smtClean="0"/>
              <a:t>SVI – score based on 16 social determinants of health based on US census tract, higher score = greater social vulnerability </a:t>
            </a:r>
            <a:endParaRPr lang="en-US" dirty="0"/>
          </a:p>
        </p:txBody>
      </p:sp>
      <p:pic>
        <p:nvPicPr>
          <p:cNvPr id="5" name="Picture 4"/>
          <p:cNvPicPr>
            <a:picLocks noChangeAspect="1"/>
          </p:cNvPicPr>
          <p:nvPr/>
        </p:nvPicPr>
        <p:blipFill rotWithShape="1">
          <a:blip r:embed="rId2"/>
          <a:srcRect l="57441" t="25582" r="13928" b="13606"/>
          <a:stretch/>
        </p:blipFill>
        <p:spPr>
          <a:xfrm>
            <a:off x="6291071" y="2304288"/>
            <a:ext cx="5816379" cy="3474720"/>
          </a:xfrm>
          <a:prstGeom prst="rect">
            <a:avLst/>
          </a:prstGeom>
        </p:spPr>
      </p:pic>
      <p:sp>
        <p:nvSpPr>
          <p:cNvPr id="7" name="TextBox 6"/>
          <p:cNvSpPr txBox="1"/>
          <p:nvPr/>
        </p:nvSpPr>
        <p:spPr>
          <a:xfrm>
            <a:off x="0" y="6596390"/>
            <a:ext cx="4023858" cy="261610"/>
          </a:xfrm>
          <a:prstGeom prst="rect">
            <a:avLst/>
          </a:prstGeom>
          <a:noFill/>
        </p:spPr>
        <p:txBody>
          <a:bodyPr wrap="none" rtlCol="0">
            <a:spAutoFit/>
          </a:bodyPr>
          <a:lstStyle/>
          <a:p>
            <a:r>
              <a:rPr lang="en-US" sz="1100" dirty="0"/>
              <a:t>Source: </a:t>
            </a:r>
            <a:r>
              <a:rPr lang="en-US" sz="1100" dirty="0">
                <a:hlinkClick r:id="rId3"/>
              </a:rPr>
              <a:t>https://</a:t>
            </a:r>
            <a:r>
              <a:rPr lang="en-US" sz="1100" dirty="0" smtClean="0">
                <a:hlinkClick r:id="rId3"/>
              </a:rPr>
              <a:t>www.atsdr.cdc.gov/placeandhealth/svi/index.html</a:t>
            </a:r>
            <a:r>
              <a:rPr lang="en-US" sz="1100" dirty="0" smtClean="0"/>
              <a:t> </a:t>
            </a:r>
            <a:endParaRPr lang="en-US" sz="11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91729" r="211" b="1"/>
          <a:stretch/>
        </p:blipFill>
        <p:spPr>
          <a:xfrm>
            <a:off x="2434561" y="6154895"/>
            <a:ext cx="7322878" cy="44149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9674" t="19333" r="19997" b="19200"/>
          <a:stretch/>
        </p:blipFill>
        <p:spPr>
          <a:xfrm>
            <a:off x="408432" y="1806131"/>
            <a:ext cx="5687568" cy="4215384"/>
          </a:xfrm>
          <a:prstGeom prst="rect">
            <a:avLst/>
          </a:prstGeom>
        </p:spPr>
      </p:pic>
    </p:spTree>
    <p:extLst>
      <p:ext uri="{BB962C8B-B14F-4D97-AF65-F5344CB8AC3E}">
        <p14:creationId xmlns:p14="http://schemas.microsoft.com/office/powerpoint/2010/main" val="265558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I have no financial or intellectual disclosures or conflicts of interest</a:t>
            </a:r>
          </a:p>
          <a:p>
            <a:r>
              <a:rPr lang="en-US" dirty="0" smtClean="0"/>
              <a:t>I receiving funding from the NIH for unrelated research.</a:t>
            </a:r>
            <a:endParaRPr lang="en-US" dirty="0"/>
          </a:p>
        </p:txBody>
      </p:sp>
    </p:spTree>
    <p:extLst>
      <p:ext uri="{BB962C8B-B14F-4D97-AF65-F5344CB8AC3E}">
        <p14:creationId xmlns:p14="http://schemas.microsoft.com/office/powerpoint/2010/main" val="1007347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drawbacks</a:t>
            </a:r>
            <a:endParaRPr lang="en-US" dirty="0"/>
          </a:p>
        </p:txBody>
      </p:sp>
      <p:sp>
        <p:nvSpPr>
          <p:cNvPr id="3" name="Content Placeholder 2"/>
          <p:cNvSpPr>
            <a:spLocks noGrp="1"/>
          </p:cNvSpPr>
          <p:nvPr>
            <p:ph idx="1"/>
          </p:nvPr>
        </p:nvSpPr>
        <p:spPr/>
        <p:txBody>
          <a:bodyPr/>
          <a:lstStyle/>
          <a:p>
            <a:r>
              <a:rPr lang="en-US" dirty="0" smtClean="0"/>
              <a:t>Living in an area does not guarantee that you specifically experienced vulnerability</a:t>
            </a:r>
          </a:p>
          <a:p>
            <a:r>
              <a:rPr lang="en-US" dirty="0" smtClean="0"/>
              <a:t>Some census tracts cover large heterogeneous populations</a:t>
            </a:r>
          </a:p>
          <a:p>
            <a:r>
              <a:rPr lang="en-US" dirty="0" smtClean="0"/>
              <a:t>Adjustment results in allocation that may ensure more equitable allocation of ventilators but does not change the risk of death</a:t>
            </a:r>
            <a:endParaRPr lang="en-US" dirty="0"/>
          </a:p>
        </p:txBody>
      </p:sp>
    </p:spTree>
    <p:extLst>
      <p:ext uri="{BB962C8B-B14F-4D97-AF65-F5344CB8AC3E}">
        <p14:creationId xmlns:p14="http://schemas.microsoft.com/office/powerpoint/2010/main" val="1311196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Factual fallacies with SOFA</a:t>
            </a:r>
            <a:endParaRPr lang="en-US" dirty="0"/>
          </a:p>
        </p:txBody>
      </p:sp>
      <p:sp>
        <p:nvSpPr>
          <p:cNvPr id="4" name="Google Shape;119;p6"/>
          <p:cNvSpPr txBox="1">
            <a:spLocks/>
          </p:cNvSpPr>
          <p:nvPr/>
        </p:nvSpPr>
        <p:spPr>
          <a:xfrm>
            <a:off x="0" y="1808372"/>
            <a:ext cx="3914955" cy="43513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800"/>
            </a:pPr>
            <a:r>
              <a:rPr lang="en-US" smtClean="0"/>
              <a:t>Some studies indicate that Black patients experience lower mortality compared to other patients with similar Sequential Organ Failure Assessment scores -&gt; less likely to receive critical care resources</a:t>
            </a:r>
          </a:p>
          <a:p>
            <a:pPr indent="-50800">
              <a:buClr>
                <a:schemeClr val="dk1"/>
              </a:buClr>
              <a:buSzPts val="2800"/>
              <a:buFont typeface="Arial" panose="020B0604020202020204" pitchFamily="34" charset="0"/>
              <a:buNone/>
            </a:pPr>
            <a:endParaRPr lang="en-US" dirty="0"/>
          </a:p>
        </p:txBody>
      </p:sp>
      <p:pic>
        <p:nvPicPr>
          <p:cNvPr id="5" name="Google Shape;120;p6" descr="Sequential (sepsis-related) organ failure assessment (SOFA) score. 8,9 |  Download Table"/>
          <p:cNvPicPr preferRelativeResize="0"/>
          <p:nvPr/>
        </p:nvPicPr>
        <p:blipFill rotWithShape="1">
          <a:blip r:embed="rId2">
            <a:alphaModFix/>
          </a:blip>
          <a:srcRect/>
          <a:stretch/>
        </p:blipFill>
        <p:spPr>
          <a:xfrm>
            <a:off x="3914955" y="1446093"/>
            <a:ext cx="8096250" cy="4610100"/>
          </a:xfrm>
          <a:prstGeom prst="rect">
            <a:avLst/>
          </a:prstGeom>
          <a:noFill/>
          <a:ln>
            <a:noFill/>
          </a:ln>
        </p:spPr>
      </p:pic>
      <p:sp>
        <p:nvSpPr>
          <p:cNvPr id="6" name="Google Shape;121;p6"/>
          <p:cNvSpPr/>
          <p:nvPr/>
        </p:nvSpPr>
        <p:spPr>
          <a:xfrm>
            <a:off x="3769743" y="4710023"/>
            <a:ext cx="8307238" cy="931652"/>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122;p6"/>
          <p:cNvSpPr/>
          <p:nvPr/>
        </p:nvSpPr>
        <p:spPr>
          <a:xfrm>
            <a:off x="5262113" y="4580627"/>
            <a:ext cx="2216989" cy="1164566"/>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TextBox 7"/>
          <p:cNvSpPr txBox="1"/>
          <p:nvPr/>
        </p:nvSpPr>
        <p:spPr>
          <a:xfrm>
            <a:off x="0" y="6596390"/>
            <a:ext cx="4692310" cy="261610"/>
          </a:xfrm>
          <a:prstGeom prst="rect">
            <a:avLst/>
          </a:prstGeom>
          <a:noFill/>
        </p:spPr>
        <p:txBody>
          <a:bodyPr wrap="none" rtlCol="0">
            <a:spAutoFit/>
          </a:bodyPr>
          <a:lstStyle/>
          <a:p>
            <a:r>
              <a:rPr lang="en-US" sz="1100" dirty="0" smtClean="0"/>
              <a:t>Source: Miller et al. JAMA Network Open. 2021.  </a:t>
            </a:r>
            <a:r>
              <a:rPr lang="en-US" sz="1100" dirty="0" err="1" smtClean="0"/>
              <a:t>Manchanda</a:t>
            </a:r>
            <a:r>
              <a:rPr lang="en-US" sz="1100" dirty="0" smtClean="0"/>
              <a:t> et al. NEJM. 2020</a:t>
            </a:r>
            <a:endParaRPr lang="en-US" sz="1100" dirty="0"/>
          </a:p>
        </p:txBody>
      </p:sp>
    </p:spTree>
    <p:extLst>
      <p:ext uri="{BB962C8B-B14F-4D97-AF65-F5344CB8AC3E}">
        <p14:creationId xmlns:p14="http://schemas.microsoft.com/office/powerpoint/2010/main" val="3074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500" dirty="0" smtClean="0"/>
              <a:t>Potential Solution: Adjusted SOFA</a:t>
            </a:r>
            <a:endParaRPr sz="3500" dirty="0"/>
          </a:p>
        </p:txBody>
      </p:sp>
      <p:sp>
        <p:nvSpPr>
          <p:cNvPr id="128" name="Google Shape;128;p7"/>
          <p:cNvSpPr txBox="1">
            <a:spLocks noGrp="1"/>
          </p:cNvSpPr>
          <p:nvPr>
            <p:ph type="body" idx="1"/>
          </p:nvPr>
        </p:nvSpPr>
        <p:spPr>
          <a:xfrm>
            <a:off x="838200" y="1304417"/>
            <a:ext cx="1071067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t>Eliminate lowest abnormal levels of creatinine</a:t>
            </a:r>
            <a:endParaRPr dirty="0"/>
          </a:p>
        </p:txBody>
      </p:sp>
      <p:graphicFrame>
        <p:nvGraphicFramePr>
          <p:cNvPr id="129" name="Google Shape;129;p7"/>
          <p:cNvGraphicFramePr/>
          <p:nvPr>
            <p:extLst>
              <p:ext uri="{D42A27DB-BD31-4B8C-83A1-F6EECF244321}">
                <p14:modId xmlns:p14="http://schemas.microsoft.com/office/powerpoint/2010/main" val="3445202058"/>
              </p:ext>
            </p:extLst>
          </p:nvPr>
        </p:nvGraphicFramePr>
        <p:xfrm>
          <a:off x="1356070" y="1759394"/>
          <a:ext cx="9674932" cy="5036821"/>
        </p:xfrm>
        <a:graphic>
          <a:graphicData uri="http://schemas.openxmlformats.org/drawingml/2006/table">
            <a:tbl>
              <a:tblPr firstRow="1" firstCol="1" bandRow="1">
                <a:tableStyleId>{9D7B26C5-4107-4FEC-AEDC-1716B250A1EF}</a:tableStyleId>
              </a:tblPr>
              <a:tblGrid>
                <a:gridCol w="2194560">
                  <a:extLst>
                    <a:ext uri="{9D8B030D-6E8A-4147-A177-3AD203B41FA5}">
                      <a16:colId xmlns:a16="http://schemas.microsoft.com/office/drawing/2014/main" val="20000"/>
                    </a:ext>
                  </a:extLst>
                </a:gridCol>
                <a:gridCol w="1174857">
                  <a:extLst>
                    <a:ext uri="{9D8B030D-6E8A-4147-A177-3AD203B41FA5}">
                      <a16:colId xmlns:a16="http://schemas.microsoft.com/office/drawing/2014/main" val="20001"/>
                    </a:ext>
                  </a:extLst>
                </a:gridCol>
                <a:gridCol w="851477">
                  <a:extLst>
                    <a:ext uri="{9D8B030D-6E8A-4147-A177-3AD203B41FA5}">
                      <a16:colId xmlns:a16="http://schemas.microsoft.com/office/drawing/2014/main" val="20002"/>
                    </a:ext>
                  </a:extLst>
                </a:gridCol>
                <a:gridCol w="1783047">
                  <a:extLst>
                    <a:ext uri="{9D8B030D-6E8A-4147-A177-3AD203B41FA5}">
                      <a16:colId xmlns:a16="http://schemas.microsoft.com/office/drawing/2014/main" val="20003"/>
                    </a:ext>
                  </a:extLst>
                </a:gridCol>
                <a:gridCol w="1992812">
                  <a:extLst>
                    <a:ext uri="{9D8B030D-6E8A-4147-A177-3AD203B41FA5}">
                      <a16:colId xmlns:a16="http://schemas.microsoft.com/office/drawing/2014/main" val="20004"/>
                    </a:ext>
                  </a:extLst>
                </a:gridCol>
                <a:gridCol w="1678179">
                  <a:extLst>
                    <a:ext uri="{9D8B030D-6E8A-4147-A177-3AD203B41FA5}">
                      <a16:colId xmlns:a16="http://schemas.microsoft.com/office/drawing/2014/main" val="20005"/>
                    </a:ext>
                  </a:extLst>
                </a:gridCol>
              </a:tblGrid>
              <a:tr h="254508">
                <a:tc>
                  <a:txBody>
                    <a:bodyPr/>
                    <a:lstStyle/>
                    <a:p>
                      <a:pPr marL="0" marR="0" lvl="0" indent="0" algn="l" rtl="0">
                        <a:spcBef>
                          <a:spcPts val="0"/>
                        </a:spcBef>
                        <a:spcAft>
                          <a:spcPts val="0"/>
                        </a:spcAft>
                        <a:buNone/>
                      </a:pPr>
                      <a:r>
                        <a:rPr lang="en-US" sz="1600" u="none" strike="noStrike" cap="none" dirty="0"/>
                        <a:t> </a:t>
                      </a:r>
                      <a:endParaRPr sz="1600" b="1" u="none" strike="noStrike" cap="none" dirty="0">
                        <a:latin typeface="Times New Roman"/>
                        <a:ea typeface="Times New Roman"/>
                        <a:cs typeface="Times New Roman"/>
                        <a:sym typeface="Times New Roman"/>
                      </a:endParaRPr>
                    </a:p>
                  </a:txBody>
                  <a:tcPr marL="68575" marR="68575" marT="0" marB="0"/>
                </a:tc>
                <a:tc gridSpan="5">
                  <a:txBody>
                    <a:bodyPr/>
                    <a:lstStyle/>
                    <a:p>
                      <a:pPr marL="0" marR="0" lvl="0" indent="0" algn="ctr" rtl="0">
                        <a:spcBef>
                          <a:spcPts val="0"/>
                        </a:spcBef>
                        <a:spcAft>
                          <a:spcPts val="0"/>
                        </a:spcAft>
                        <a:buNone/>
                      </a:pPr>
                      <a:r>
                        <a:rPr lang="en-US" sz="1600" u="none" strike="noStrike" cap="none" dirty="0"/>
                        <a:t>POINTS</a:t>
                      </a:r>
                      <a:endParaRPr sz="1600" b="1" u="none" strike="noStrike" cap="none" dirty="0">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4508">
                <a:tc>
                  <a:txBody>
                    <a:bodyPr/>
                    <a:lstStyle/>
                    <a:p>
                      <a:pPr marL="0" marR="0" lvl="0" indent="0" algn="l" rtl="0">
                        <a:spcBef>
                          <a:spcPts val="0"/>
                        </a:spcBef>
                        <a:spcAft>
                          <a:spcPts val="0"/>
                        </a:spcAft>
                        <a:buNone/>
                      </a:pPr>
                      <a:r>
                        <a:rPr lang="en-US" sz="1600" u="none" strike="noStrike" cap="none" dirty="0"/>
                        <a:t>Variables</a:t>
                      </a:r>
                      <a:endParaRPr sz="1600" b="1" u="none" strike="noStrike" cap="none" dirty="0">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0</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1</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2</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dirty="0"/>
                        <a:t>3</a:t>
                      </a:r>
                      <a:endParaRPr sz="1600" b="1" u="none" strike="noStrike" cap="none" dirty="0">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4</a:t>
                      </a:r>
                      <a:endParaRPr sz="1600" b="1"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1018033">
                <a:tc>
                  <a:txBody>
                    <a:bodyPr/>
                    <a:lstStyle/>
                    <a:p>
                      <a:pPr marL="0" marR="0" lvl="0" indent="0" algn="l" rtl="0">
                        <a:spcBef>
                          <a:spcPts val="0"/>
                        </a:spcBef>
                        <a:spcAft>
                          <a:spcPts val="0"/>
                        </a:spcAft>
                        <a:buNone/>
                      </a:pPr>
                      <a:r>
                        <a:rPr lang="en-US" sz="1600" u="none" strike="noStrike" cap="none"/>
                        <a:t>Respiratory</a:t>
                      </a:r>
                      <a:endParaRPr sz="2400"/>
                    </a:p>
                    <a:p>
                      <a:pPr marL="0" marR="0" lvl="0" indent="0" algn="l" rtl="0">
                        <a:spcBef>
                          <a:spcPts val="0"/>
                        </a:spcBef>
                        <a:spcAft>
                          <a:spcPts val="0"/>
                        </a:spcAft>
                        <a:buNone/>
                      </a:pPr>
                      <a:r>
                        <a:rPr lang="en-US" sz="1600" u="none" strike="noStrike" cap="none"/>
                        <a:t>  P</a:t>
                      </a:r>
                      <a:r>
                        <a:rPr lang="en-US" sz="1600" u="none" strike="noStrike" cap="none" baseline="-25000"/>
                        <a:t>a</a:t>
                      </a:r>
                      <a:r>
                        <a:rPr lang="en-US" sz="1600" u="none" strike="noStrike" cap="none"/>
                        <a:t>O</a:t>
                      </a:r>
                      <a:r>
                        <a:rPr lang="en-US" sz="1600" u="none" strike="noStrike" cap="none" baseline="-25000"/>
                        <a:t>2</a:t>
                      </a:r>
                      <a:r>
                        <a:rPr lang="en-US" sz="1600" u="none" strike="noStrike" cap="none"/>
                        <a:t>/FiO</a:t>
                      </a:r>
                      <a:r>
                        <a:rPr lang="en-US" sz="1600" u="none" strike="noStrike" cap="none" baseline="-25000"/>
                        <a:t>2</a:t>
                      </a:r>
                      <a:r>
                        <a:rPr lang="en-US" sz="1600" u="none" strike="noStrike" cap="none"/>
                        <a:t>, mmHg</a:t>
                      </a:r>
                      <a:endParaRPr sz="2400"/>
                    </a:p>
                    <a:p>
                      <a:pPr marL="0" marR="0" lvl="0" indent="0" algn="l" rtl="0">
                        <a:spcBef>
                          <a:spcPts val="0"/>
                        </a:spcBef>
                        <a:spcAft>
                          <a:spcPts val="0"/>
                        </a:spcAft>
                        <a:buNone/>
                      </a:pPr>
                      <a:r>
                        <a:rPr lang="en-US" sz="1600" u="none" strike="noStrike" cap="none"/>
                        <a:t>OR</a:t>
                      </a:r>
                      <a:endParaRPr sz="2400"/>
                    </a:p>
                    <a:p>
                      <a:pPr marL="0" marR="0" lvl="0" indent="0" algn="l" rtl="0">
                        <a:spcBef>
                          <a:spcPts val="0"/>
                        </a:spcBef>
                        <a:spcAft>
                          <a:spcPts val="0"/>
                        </a:spcAft>
                        <a:buNone/>
                      </a:pPr>
                      <a:r>
                        <a:rPr lang="en-US" sz="1600" u="none" strike="noStrike" cap="none"/>
                        <a:t>  S</a:t>
                      </a:r>
                      <a:r>
                        <a:rPr lang="en-US" sz="1600" u="none" strike="noStrike" cap="none" baseline="-25000"/>
                        <a:t>p</a:t>
                      </a:r>
                      <a:r>
                        <a:rPr lang="en-US" sz="1600" u="none" strike="noStrike" cap="none"/>
                        <a:t>O</a:t>
                      </a:r>
                      <a:r>
                        <a:rPr lang="en-US" sz="1600" u="none" strike="noStrike" cap="none" baseline="-25000"/>
                        <a:t>2</a:t>
                      </a:r>
                      <a:r>
                        <a:rPr lang="en-US" sz="1600" u="none" strike="noStrike" cap="none"/>
                        <a:t>/FiO</a:t>
                      </a:r>
                      <a:r>
                        <a:rPr lang="en-US" sz="1600" u="none" strike="noStrike" cap="none" baseline="-25000"/>
                        <a:t>2</a:t>
                      </a:r>
                      <a:r>
                        <a:rPr lang="en-US" sz="1600" u="none" strike="noStrike" cap="none" baseline="30000"/>
                        <a:t>a</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 </a:t>
                      </a:r>
                      <a:endParaRPr sz="2400"/>
                    </a:p>
                    <a:p>
                      <a:pPr marL="0" marR="0" lvl="0" indent="0" algn="l" rtl="0">
                        <a:spcBef>
                          <a:spcPts val="0"/>
                        </a:spcBef>
                        <a:spcAft>
                          <a:spcPts val="0"/>
                        </a:spcAft>
                        <a:buNone/>
                      </a:pPr>
                      <a:r>
                        <a:rPr lang="en-US" sz="1600" u="none" strike="noStrike" cap="none"/>
                        <a:t>&gt;400</a:t>
                      </a:r>
                      <a:endParaRPr sz="2400"/>
                    </a:p>
                    <a:p>
                      <a:pPr marL="0" marR="0" lvl="0" indent="0" algn="l" rtl="0">
                        <a:spcBef>
                          <a:spcPts val="0"/>
                        </a:spcBef>
                        <a:spcAft>
                          <a:spcPts val="0"/>
                        </a:spcAft>
                        <a:buNone/>
                      </a:pPr>
                      <a:r>
                        <a:rPr lang="en-US" sz="1600" u="none" strike="noStrike" cap="none"/>
                        <a:t> </a:t>
                      </a:r>
                      <a:endParaRPr sz="2400"/>
                    </a:p>
                    <a:p>
                      <a:pPr marL="0" marR="0" lvl="0" indent="0" algn="l" rtl="0">
                        <a:spcBef>
                          <a:spcPts val="0"/>
                        </a:spcBef>
                        <a:spcAft>
                          <a:spcPts val="0"/>
                        </a:spcAft>
                        <a:buNone/>
                      </a:pPr>
                      <a:r>
                        <a:rPr lang="en-US" sz="1600" u="none" strike="noStrike" cap="none"/>
                        <a:t>&gt;400</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 </a:t>
                      </a:r>
                      <a:endParaRPr sz="1600" u="none" strike="noStrike" cap="none"/>
                    </a:p>
                    <a:p>
                      <a:pPr marL="0" marR="0" lvl="0" indent="0" algn="l" rtl="0">
                        <a:spcBef>
                          <a:spcPts val="0"/>
                        </a:spcBef>
                        <a:spcAft>
                          <a:spcPts val="0"/>
                        </a:spcAft>
                        <a:buNone/>
                      </a:pPr>
                      <a:r>
                        <a:rPr lang="en-US" sz="1600" u="sng" strike="noStrike" cap="none"/>
                        <a:t>&lt;</a:t>
                      </a:r>
                      <a:r>
                        <a:rPr lang="en-US" sz="1600" u="none" strike="noStrike" cap="none"/>
                        <a:t>400</a:t>
                      </a:r>
                      <a:endParaRPr sz="2400"/>
                    </a:p>
                    <a:p>
                      <a:pPr marL="0" marR="0" lvl="0" indent="0" algn="l" rtl="0">
                        <a:spcBef>
                          <a:spcPts val="0"/>
                        </a:spcBef>
                        <a:spcAft>
                          <a:spcPts val="0"/>
                        </a:spcAft>
                        <a:buNone/>
                      </a:pPr>
                      <a:r>
                        <a:rPr lang="en-US" sz="1600" u="none" strike="noStrike" cap="none"/>
                        <a:t> </a:t>
                      </a:r>
                      <a:endParaRPr sz="2400"/>
                    </a:p>
                    <a:p>
                      <a:pPr marL="0" marR="0" lvl="0" indent="0" algn="l" rtl="0">
                        <a:spcBef>
                          <a:spcPts val="0"/>
                        </a:spcBef>
                        <a:spcAft>
                          <a:spcPts val="0"/>
                        </a:spcAft>
                        <a:buNone/>
                      </a:pPr>
                      <a:r>
                        <a:rPr lang="en-US" sz="1600" u="sng" strike="noStrike" cap="none"/>
                        <a:t>&lt;</a:t>
                      </a:r>
                      <a:r>
                        <a:rPr lang="en-US" sz="1600" u="none" strike="noStrike" cap="none"/>
                        <a:t>400</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 </a:t>
                      </a:r>
                      <a:endParaRPr sz="1600" u="none" strike="noStrike" cap="none"/>
                    </a:p>
                    <a:p>
                      <a:pPr marL="0" marR="0" lvl="0" indent="0" algn="l" rtl="0">
                        <a:spcBef>
                          <a:spcPts val="0"/>
                        </a:spcBef>
                        <a:spcAft>
                          <a:spcPts val="0"/>
                        </a:spcAft>
                        <a:buNone/>
                      </a:pPr>
                      <a:r>
                        <a:rPr lang="en-US" sz="1600" u="sng" strike="noStrike" cap="none"/>
                        <a:t>&lt;</a:t>
                      </a:r>
                      <a:r>
                        <a:rPr lang="en-US" sz="1600" u="none" strike="noStrike" cap="none"/>
                        <a:t>300</a:t>
                      </a:r>
                      <a:endParaRPr sz="2400"/>
                    </a:p>
                    <a:p>
                      <a:pPr marL="0" marR="0" lvl="0" indent="0" algn="l" rtl="0">
                        <a:spcBef>
                          <a:spcPts val="0"/>
                        </a:spcBef>
                        <a:spcAft>
                          <a:spcPts val="0"/>
                        </a:spcAft>
                        <a:buNone/>
                      </a:pPr>
                      <a:r>
                        <a:rPr lang="en-US" sz="1600" u="none" strike="noStrike" cap="none"/>
                        <a:t> </a:t>
                      </a:r>
                      <a:endParaRPr sz="2400"/>
                    </a:p>
                    <a:p>
                      <a:pPr marL="0" marR="0" lvl="0" indent="0" algn="l" rtl="0">
                        <a:spcBef>
                          <a:spcPts val="0"/>
                        </a:spcBef>
                        <a:spcAft>
                          <a:spcPts val="0"/>
                        </a:spcAft>
                        <a:buNone/>
                      </a:pPr>
                      <a:r>
                        <a:rPr lang="en-US" sz="1600" u="sng" strike="noStrike" cap="none"/>
                        <a:t>&lt;</a:t>
                      </a:r>
                      <a:r>
                        <a:rPr lang="en-US" sz="1600" u="none" strike="noStrike" cap="none"/>
                        <a:t>315</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 </a:t>
                      </a:r>
                      <a:endParaRPr sz="1600" u="none" strike="noStrike" cap="none"/>
                    </a:p>
                    <a:p>
                      <a:pPr marL="0" marR="0" lvl="0" indent="0" algn="l" rtl="0">
                        <a:spcBef>
                          <a:spcPts val="0"/>
                        </a:spcBef>
                        <a:spcAft>
                          <a:spcPts val="0"/>
                        </a:spcAft>
                        <a:buNone/>
                      </a:pPr>
                      <a:r>
                        <a:rPr lang="en-US" sz="1600" u="sng" strike="noStrike" cap="none"/>
                        <a:t>&lt;</a:t>
                      </a:r>
                      <a:r>
                        <a:rPr lang="en-US" sz="1600" u="none" strike="noStrike" cap="none"/>
                        <a:t>200</a:t>
                      </a:r>
                      <a:r>
                        <a:rPr lang="en-US" sz="1600" u="none" strike="noStrike" cap="none" baseline="30000"/>
                        <a:t>B</a:t>
                      </a:r>
                      <a:endParaRPr sz="1600" u="none" strike="noStrike" cap="none"/>
                    </a:p>
                    <a:p>
                      <a:pPr marL="0" marR="0" lvl="0" indent="0" algn="l" rtl="0">
                        <a:spcBef>
                          <a:spcPts val="0"/>
                        </a:spcBef>
                        <a:spcAft>
                          <a:spcPts val="0"/>
                        </a:spcAft>
                        <a:buNone/>
                      </a:pPr>
                      <a:r>
                        <a:rPr lang="en-US" sz="1600" u="none" strike="noStrike" cap="none" baseline="30000"/>
                        <a:t> </a:t>
                      </a:r>
                      <a:endParaRPr sz="1600" u="none" strike="noStrike" cap="none"/>
                    </a:p>
                    <a:p>
                      <a:pPr marL="0" marR="0" lvl="0" indent="0" algn="l" rtl="0">
                        <a:spcBef>
                          <a:spcPts val="0"/>
                        </a:spcBef>
                        <a:spcAft>
                          <a:spcPts val="0"/>
                        </a:spcAft>
                        <a:buNone/>
                      </a:pPr>
                      <a:r>
                        <a:rPr lang="en-US" sz="1600" u="sng" strike="noStrike" cap="none"/>
                        <a:t>&lt;</a:t>
                      </a:r>
                      <a:r>
                        <a:rPr lang="en-US" sz="1600" u="none" strike="noStrike" cap="none"/>
                        <a:t>235</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 </a:t>
                      </a:r>
                      <a:endParaRPr sz="1600" u="none" strike="noStrike" cap="none"/>
                    </a:p>
                    <a:p>
                      <a:pPr marL="0" marR="0" lvl="0" indent="0" algn="l" rtl="0">
                        <a:spcBef>
                          <a:spcPts val="0"/>
                        </a:spcBef>
                        <a:spcAft>
                          <a:spcPts val="0"/>
                        </a:spcAft>
                        <a:buNone/>
                      </a:pPr>
                      <a:r>
                        <a:rPr lang="en-US" sz="1600" u="sng" strike="noStrike" cap="none"/>
                        <a:t>&lt;</a:t>
                      </a:r>
                      <a:r>
                        <a:rPr lang="en-US" sz="1600" u="none" strike="noStrike" cap="none"/>
                        <a:t>100</a:t>
                      </a:r>
                      <a:r>
                        <a:rPr lang="en-US" sz="1600" u="none" strike="noStrike" cap="none" baseline="30000"/>
                        <a:t>b</a:t>
                      </a:r>
                      <a:endParaRPr sz="1600" u="none" strike="noStrike" cap="none"/>
                    </a:p>
                    <a:p>
                      <a:pPr marL="0" marR="0" lvl="0" indent="0" algn="l" rtl="0">
                        <a:spcBef>
                          <a:spcPts val="0"/>
                        </a:spcBef>
                        <a:spcAft>
                          <a:spcPts val="0"/>
                        </a:spcAft>
                        <a:buNone/>
                      </a:pPr>
                      <a:r>
                        <a:rPr lang="en-US" sz="1600" u="none" strike="noStrike" cap="none" baseline="30000"/>
                        <a:t> </a:t>
                      </a:r>
                      <a:endParaRPr sz="1600" u="none" strike="noStrike" cap="none"/>
                    </a:p>
                    <a:p>
                      <a:pPr marL="0" marR="0" lvl="0" indent="0" algn="l" rtl="0">
                        <a:spcBef>
                          <a:spcPts val="0"/>
                        </a:spcBef>
                        <a:spcAft>
                          <a:spcPts val="0"/>
                        </a:spcAft>
                        <a:buNone/>
                      </a:pPr>
                      <a:r>
                        <a:rPr lang="en-US" sz="1600" u="sng" strike="noStrike" cap="none"/>
                        <a:t>&lt;</a:t>
                      </a:r>
                      <a:r>
                        <a:rPr lang="en-US" sz="1600" u="none" strike="noStrike" cap="none"/>
                        <a:t>150</a:t>
                      </a:r>
                      <a:endParaRPr sz="1600" b="1"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509016">
                <a:tc>
                  <a:txBody>
                    <a:bodyPr/>
                    <a:lstStyle/>
                    <a:p>
                      <a:pPr marL="0" marR="0" lvl="0" indent="0" algn="l" rtl="0">
                        <a:spcBef>
                          <a:spcPts val="0"/>
                        </a:spcBef>
                        <a:spcAft>
                          <a:spcPts val="0"/>
                        </a:spcAft>
                        <a:buNone/>
                      </a:pPr>
                      <a:r>
                        <a:rPr lang="en-US" sz="1600" u="none" strike="noStrike" cap="none"/>
                        <a:t>Coagulation</a:t>
                      </a:r>
                      <a:endParaRPr sz="2400"/>
                    </a:p>
                    <a:p>
                      <a:pPr marL="0" marR="0" lvl="0" indent="0" algn="l" rtl="0">
                        <a:spcBef>
                          <a:spcPts val="0"/>
                        </a:spcBef>
                        <a:spcAft>
                          <a:spcPts val="0"/>
                        </a:spcAft>
                        <a:buNone/>
                      </a:pPr>
                      <a:r>
                        <a:rPr lang="en-US" sz="1600" u="none" strike="noStrike" cap="none"/>
                        <a:t>  Platelets x 10</a:t>
                      </a:r>
                      <a:r>
                        <a:rPr lang="en-US" sz="1600" u="none" strike="noStrike" cap="none" baseline="30000"/>
                        <a:t>3</a:t>
                      </a:r>
                      <a:r>
                        <a:rPr lang="en-US" sz="1600" u="none" strike="noStrike" cap="none"/>
                        <a:t>/µL</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&gt;150 </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sng" strike="noStrike" cap="none"/>
                        <a:t>&lt;</a:t>
                      </a:r>
                      <a:r>
                        <a:rPr lang="en-US" sz="1600" u="none" strike="noStrike" cap="none"/>
                        <a:t>150</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sng" strike="noStrike" cap="none"/>
                        <a:t>&lt;</a:t>
                      </a:r>
                      <a:r>
                        <a:rPr lang="en-US" sz="1600" u="none" strike="noStrike" cap="none"/>
                        <a:t>100</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sng" strike="noStrike" cap="none"/>
                        <a:t>&lt;</a:t>
                      </a:r>
                      <a:r>
                        <a:rPr lang="en-US" sz="1600" u="none" strike="noStrike" cap="none"/>
                        <a:t>50</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sng" strike="noStrike" cap="none"/>
                        <a:t>&lt;</a:t>
                      </a:r>
                      <a:r>
                        <a:rPr lang="en-US" sz="1600" u="none" strike="noStrike" cap="none"/>
                        <a:t>20</a:t>
                      </a:r>
                      <a:endParaRPr sz="1600" b="1"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509016">
                <a:tc>
                  <a:txBody>
                    <a:bodyPr/>
                    <a:lstStyle/>
                    <a:p>
                      <a:pPr marL="0" marR="0" lvl="0" indent="0" algn="l" rtl="0">
                        <a:spcBef>
                          <a:spcPts val="0"/>
                        </a:spcBef>
                        <a:spcAft>
                          <a:spcPts val="0"/>
                        </a:spcAft>
                        <a:buNone/>
                      </a:pPr>
                      <a:r>
                        <a:rPr lang="en-US" sz="1600" u="none" strike="noStrike" cap="none"/>
                        <a:t>Liver</a:t>
                      </a:r>
                      <a:endParaRPr sz="2400"/>
                    </a:p>
                    <a:p>
                      <a:pPr marL="0" marR="0" lvl="0" indent="0" algn="l" rtl="0">
                        <a:spcBef>
                          <a:spcPts val="0"/>
                        </a:spcBef>
                        <a:spcAft>
                          <a:spcPts val="0"/>
                        </a:spcAft>
                        <a:buNone/>
                      </a:pPr>
                      <a:r>
                        <a:rPr lang="en-US" sz="1600" u="none" strike="noStrike" cap="none"/>
                        <a:t>  Bilirubin, mg/dL</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&lt;1.2</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1.2-1.9</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2.0-5.9</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6.0-11.9</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&gt;12.0</a:t>
                      </a:r>
                      <a:endParaRPr sz="1600" b="1"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r h="763524">
                <a:tc>
                  <a:txBody>
                    <a:bodyPr/>
                    <a:lstStyle/>
                    <a:p>
                      <a:pPr marL="0" marR="0" lvl="0" indent="0" algn="l" rtl="0">
                        <a:spcBef>
                          <a:spcPts val="0"/>
                        </a:spcBef>
                        <a:spcAft>
                          <a:spcPts val="0"/>
                        </a:spcAft>
                        <a:buNone/>
                      </a:pPr>
                      <a:r>
                        <a:rPr lang="en-US" sz="1600" u="none" strike="noStrike" cap="none" dirty="0"/>
                        <a:t>Cardiovascular</a:t>
                      </a:r>
                      <a:endParaRPr sz="2400" dirty="0"/>
                    </a:p>
                    <a:p>
                      <a:pPr marL="0" marR="0" lvl="0" indent="0" algn="l" rtl="0">
                        <a:spcBef>
                          <a:spcPts val="0"/>
                        </a:spcBef>
                        <a:spcAft>
                          <a:spcPts val="0"/>
                        </a:spcAft>
                        <a:buNone/>
                      </a:pPr>
                      <a:r>
                        <a:rPr lang="en-US" sz="1600" u="none" strike="noStrike" cap="none" dirty="0"/>
                        <a:t>  </a:t>
                      </a:r>
                      <a:r>
                        <a:rPr lang="en-US" sz="1600" u="none" strike="noStrike" cap="none" dirty="0" err="1"/>
                        <a:t>Hypotension</a:t>
                      </a:r>
                      <a:r>
                        <a:rPr lang="en-US" sz="1600" u="none" strike="noStrike" cap="none" baseline="30000" dirty="0" err="1"/>
                        <a:t>c</a:t>
                      </a:r>
                      <a:endParaRPr sz="1600" b="1" u="none" strike="noStrike" cap="none" dirty="0">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dirty="0"/>
                        <a:t>No Hypotension</a:t>
                      </a:r>
                      <a:endParaRPr sz="1600" b="1" u="none" strike="noStrike" cap="none" dirty="0">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MAP&lt;70 mm Hg</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Norepinephrine </a:t>
                      </a:r>
                      <a:r>
                        <a:rPr lang="en-US" sz="1600" u="sng" strike="noStrike" cap="none"/>
                        <a:t>&lt;</a:t>
                      </a:r>
                      <a:r>
                        <a:rPr lang="en-US" sz="1600" u="none" strike="noStrike" cap="none"/>
                        <a:t>0.03</a:t>
                      </a:r>
                      <a:endParaRPr sz="2400"/>
                    </a:p>
                    <a:p>
                      <a:pPr marL="0" marR="0" lvl="0" indent="0" algn="l" rtl="0">
                        <a:spcBef>
                          <a:spcPts val="0"/>
                        </a:spcBef>
                        <a:spcAft>
                          <a:spcPts val="0"/>
                        </a:spcAft>
                        <a:buNone/>
                      </a:pPr>
                      <a:r>
                        <a:rPr lang="en-US" sz="1600" u="none" strike="noStrike" cap="none"/>
                        <a:t>Dopamine</a:t>
                      </a:r>
                      <a:r>
                        <a:rPr lang="en-US" sz="1600" u="sng" strike="noStrike" cap="none"/>
                        <a:t>&lt;</a:t>
                      </a:r>
                      <a:r>
                        <a:rPr lang="en-US" sz="1600" u="none" strike="noStrike" cap="none"/>
                        <a:t> 5 OR Dobutamine any dose</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Norepinephrine </a:t>
                      </a:r>
                      <a:r>
                        <a:rPr lang="en-US" sz="1600" u="sng" strike="noStrike" cap="none"/>
                        <a:t>&lt;</a:t>
                      </a:r>
                      <a:r>
                        <a:rPr lang="en-US" sz="1600" u="none" strike="noStrike" cap="none"/>
                        <a:t>0.1 OR</a:t>
                      </a:r>
                      <a:endParaRPr sz="2400"/>
                    </a:p>
                    <a:p>
                      <a:pPr marL="0" marR="0" lvl="0" indent="0" algn="l" rtl="0">
                        <a:spcBef>
                          <a:spcPts val="0"/>
                        </a:spcBef>
                        <a:spcAft>
                          <a:spcPts val="0"/>
                        </a:spcAft>
                        <a:buNone/>
                      </a:pPr>
                      <a:r>
                        <a:rPr lang="en-US" sz="1600" u="none" strike="noStrike" cap="none"/>
                        <a:t>Epinephrine</a:t>
                      </a:r>
                      <a:r>
                        <a:rPr lang="en-US" sz="1600" u="sng" strike="noStrike" cap="none"/>
                        <a:t>&lt;</a:t>
                      </a:r>
                      <a:r>
                        <a:rPr lang="en-US" sz="1600" u="none" strike="noStrike" cap="none"/>
                        <a:t>0.1 OR</a:t>
                      </a:r>
                      <a:endParaRPr sz="2400"/>
                    </a:p>
                    <a:p>
                      <a:pPr marL="0" marR="0" lvl="0" indent="0" algn="l" rtl="0">
                        <a:spcBef>
                          <a:spcPts val="0"/>
                        </a:spcBef>
                        <a:spcAft>
                          <a:spcPts val="0"/>
                        </a:spcAft>
                        <a:buNone/>
                      </a:pPr>
                      <a:r>
                        <a:rPr lang="en-US" sz="1600" u="none" strike="noStrike" cap="none"/>
                        <a:t>Dopamine &gt;5</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Dopamine </a:t>
                      </a:r>
                      <a:r>
                        <a:rPr lang="en-US" sz="1600" u="sng" strike="noStrike" cap="none"/>
                        <a:t>&gt;</a:t>
                      </a:r>
                      <a:r>
                        <a:rPr lang="en-US" sz="1600" u="none" strike="noStrike" cap="none"/>
                        <a:t>15 OR</a:t>
                      </a:r>
                      <a:endParaRPr sz="2400"/>
                    </a:p>
                    <a:p>
                      <a:pPr marL="0" marR="0" lvl="0" indent="0" algn="l" rtl="0">
                        <a:spcBef>
                          <a:spcPts val="0"/>
                        </a:spcBef>
                        <a:spcAft>
                          <a:spcPts val="0"/>
                        </a:spcAft>
                        <a:buNone/>
                      </a:pPr>
                      <a:r>
                        <a:rPr lang="en-US" sz="1600" u="none" strike="noStrike" cap="none"/>
                        <a:t>Epinephrine &gt;0.1 OR</a:t>
                      </a:r>
                      <a:endParaRPr sz="2400"/>
                    </a:p>
                    <a:p>
                      <a:pPr marL="0" marR="0" lvl="0" indent="0" algn="l" rtl="0">
                        <a:spcBef>
                          <a:spcPts val="0"/>
                        </a:spcBef>
                        <a:spcAft>
                          <a:spcPts val="0"/>
                        </a:spcAft>
                        <a:buNone/>
                      </a:pPr>
                      <a:r>
                        <a:rPr lang="en-US" sz="1600" u="none" strike="noStrike" cap="none"/>
                        <a:t>Norepinephrine &gt;0.1</a:t>
                      </a:r>
                      <a:endParaRPr sz="1600" b="1"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r h="509016">
                <a:tc>
                  <a:txBody>
                    <a:bodyPr/>
                    <a:lstStyle/>
                    <a:p>
                      <a:pPr marL="0" marR="0" lvl="0" indent="0" algn="l" rtl="0">
                        <a:spcBef>
                          <a:spcPts val="0"/>
                        </a:spcBef>
                        <a:spcAft>
                          <a:spcPts val="0"/>
                        </a:spcAft>
                        <a:buNone/>
                      </a:pPr>
                      <a:r>
                        <a:rPr lang="en-US" sz="1600" u="none" strike="noStrike" cap="none"/>
                        <a:t>Central Nervous System</a:t>
                      </a:r>
                      <a:endParaRPr sz="2400"/>
                    </a:p>
                    <a:p>
                      <a:pPr marL="0" marR="0" lvl="0" indent="0" algn="l" rtl="0">
                        <a:spcBef>
                          <a:spcPts val="0"/>
                        </a:spcBef>
                        <a:spcAft>
                          <a:spcPts val="0"/>
                        </a:spcAft>
                        <a:buNone/>
                      </a:pPr>
                      <a:r>
                        <a:rPr lang="en-US" sz="1600" u="none" strike="noStrike" cap="none"/>
                        <a:t>  Glasgow Coma Scale</a:t>
                      </a:r>
                      <a:r>
                        <a:rPr lang="en-US" sz="1600" u="none" strike="noStrike" cap="none" baseline="30000"/>
                        <a:t>d</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15</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13-14</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10-12</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6-9</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&lt;6</a:t>
                      </a:r>
                      <a:endParaRPr sz="1600" b="1"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6"/>
                  </a:ext>
                </a:extLst>
              </a:tr>
              <a:tr h="763524">
                <a:tc>
                  <a:txBody>
                    <a:bodyPr/>
                    <a:lstStyle/>
                    <a:p>
                      <a:pPr marL="0" marR="0" lvl="0" indent="0" algn="l" rtl="0">
                        <a:spcBef>
                          <a:spcPts val="0"/>
                        </a:spcBef>
                        <a:spcAft>
                          <a:spcPts val="0"/>
                        </a:spcAft>
                        <a:buNone/>
                      </a:pPr>
                      <a:r>
                        <a:rPr lang="en-US" sz="1600" u="none" strike="noStrike" cap="none" dirty="0"/>
                        <a:t>Renal </a:t>
                      </a:r>
                      <a:endParaRPr sz="2400" dirty="0"/>
                    </a:p>
                    <a:p>
                      <a:pPr marL="0" marR="0" lvl="0" indent="0" algn="l" rtl="0">
                        <a:spcBef>
                          <a:spcPts val="0"/>
                        </a:spcBef>
                        <a:spcAft>
                          <a:spcPts val="0"/>
                        </a:spcAft>
                        <a:buNone/>
                      </a:pPr>
                      <a:r>
                        <a:rPr lang="en-US" sz="1600" u="none" strike="noStrike" cap="none" dirty="0"/>
                        <a:t>  Creatinine, mg/</a:t>
                      </a:r>
                      <a:r>
                        <a:rPr lang="en-US" sz="1600" u="none" strike="noStrike" cap="none" dirty="0" err="1"/>
                        <a:t>dL</a:t>
                      </a:r>
                      <a:r>
                        <a:rPr lang="en-US" sz="1600" u="none" strike="noStrike" cap="none" dirty="0"/>
                        <a:t>  OR </a:t>
                      </a:r>
                      <a:endParaRPr sz="2400" dirty="0"/>
                    </a:p>
                    <a:p>
                      <a:pPr marL="0" marR="0" lvl="0" indent="0" algn="l" rtl="0">
                        <a:spcBef>
                          <a:spcPts val="0"/>
                        </a:spcBef>
                        <a:spcAft>
                          <a:spcPts val="0"/>
                        </a:spcAft>
                        <a:buNone/>
                      </a:pPr>
                      <a:r>
                        <a:rPr lang="en-US" sz="1600" u="none" strike="noStrike" cap="none" dirty="0"/>
                        <a:t>  UOP (mL/day)</a:t>
                      </a:r>
                      <a:endParaRPr sz="1600" b="1" u="none" strike="noStrike" cap="none" dirty="0">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2000" b="1" u="none" strike="noStrike" cap="none" dirty="0">
                          <a:solidFill>
                            <a:srgbClr val="FF0000"/>
                          </a:solidFill>
                        </a:rPr>
                        <a:t>&lt;2.0</a:t>
                      </a:r>
                      <a:endParaRPr sz="2000" b="1" u="none" strike="noStrike" cap="none" dirty="0">
                        <a:solidFill>
                          <a:srgbClr val="FF0000"/>
                        </a:solidFill>
                        <a:latin typeface="Times New Roman"/>
                        <a:ea typeface="Times New Roman"/>
                        <a:cs typeface="Times New Roman"/>
                        <a:sym typeface="Times New Roman"/>
                      </a:endParaRPr>
                    </a:p>
                  </a:txBody>
                  <a:tcPr marL="68575" marR="68575" marT="0" marB="0"/>
                </a:tc>
                <a:tc>
                  <a:txBody>
                    <a:bodyPr/>
                    <a:lstStyle/>
                    <a:p>
                      <a:pPr marL="0" marR="0" lvl="0" indent="0" algn="ctr" rtl="0">
                        <a:spcBef>
                          <a:spcPts val="0"/>
                        </a:spcBef>
                        <a:spcAft>
                          <a:spcPts val="0"/>
                        </a:spcAft>
                        <a:buNone/>
                      </a:pPr>
                      <a:r>
                        <a:rPr lang="en-US" sz="2000" b="1" u="none" strike="noStrike" cap="none" dirty="0">
                          <a:solidFill>
                            <a:srgbClr val="FF0000"/>
                          </a:solidFill>
                        </a:rPr>
                        <a:t>---</a:t>
                      </a:r>
                      <a:r>
                        <a:rPr lang="en-US" sz="2000" b="1" u="none" strike="noStrike" cap="none" baseline="30000" dirty="0">
                          <a:solidFill>
                            <a:srgbClr val="FF0000"/>
                          </a:solidFill>
                        </a:rPr>
                        <a:t>e</a:t>
                      </a:r>
                      <a:endParaRPr sz="2000" b="1" u="none" strike="noStrike" cap="none" dirty="0">
                        <a:solidFill>
                          <a:srgbClr val="FF0000"/>
                        </a:solidFill>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2.0-3.4</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a:t>3.5-4.9 OR</a:t>
                      </a:r>
                      <a:endParaRPr sz="2400"/>
                    </a:p>
                    <a:p>
                      <a:pPr marL="0" marR="0" lvl="0" indent="0" algn="l" rtl="0">
                        <a:spcBef>
                          <a:spcPts val="0"/>
                        </a:spcBef>
                        <a:spcAft>
                          <a:spcPts val="0"/>
                        </a:spcAft>
                        <a:buNone/>
                      </a:pPr>
                      <a:r>
                        <a:rPr lang="en-US" sz="1600" u="none" strike="noStrike" cap="none"/>
                        <a:t>UOP&lt;500</a:t>
                      </a:r>
                      <a:endParaRPr sz="1600" b="1"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600" u="none" strike="noStrike" cap="none" dirty="0"/>
                        <a:t>&gt;5 OR</a:t>
                      </a:r>
                      <a:endParaRPr sz="2400" dirty="0"/>
                    </a:p>
                    <a:p>
                      <a:pPr marL="0" marR="0" lvl="0" indent="0" algn="l" rtl="0">
                        <a:spcBef>
                          <a:spcPts val="0"/>
                        </a:spcBef>
                        <a:spcAft>
                          <a:spcPts val="0"/>
                        </a:spcAft>
                        <a:buNone/>
                      </a:pPr>
                      <a:r>
                        <a:rPr lang="en-US" sz="1600" u="none" strike="noStrike" cap="none" dirty="0"/>
                        <a:t>UOP &lt;200</a:t>
                      </a:r>
                      <a:endParaRPr sz="1600" b="1" u="none" strike="noStrike" cap="none" dirty="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61467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Patients living with disabilities: GCS</a:t>
            </a:r>
            <a:endParaRPr lang="en-US" dirty="0"/>
          </a:p>
        </p:txBody>
      </p:sp>
      <p:pic>
        <p:nvPicPr>
          <p:cNvPr id="7" name="Google Shape;143;p9" descr="Keep it simple: acute GCS score as a binary decision ..."/>
          <p:cNvPicPr preferRelativeResize="0"/>
          <p:nvPr/>
        </p:nvPicPr>
        <p:blipFill rotWithShape="1">
          <a:blip r:embed="rId2">
            <a:alphaModFix/>
          </a:blip>
          <a:srcRect/>
          <a:stretch/>
        </p:blipFill>
        <p:spPr>
          <a:xfrm>
            <a:off x="539623" y="1462881"/>
            <a:ext cx="7620000" cy="5076826"/>
          </a:xfrm>
          <a:prstGeom prst="rect">
            <a:avLst/>
          </a:prstGeom>
          <a:noFill/>
          <a:ln>
            <a:noFill/>
          </a:ln>
        </p:spPr>
      </p:pic>
      <p:sp>
        <p:nvSpPr>
          <p:cNvPr id="8" name="Google Shape;142;p9"/>
          <p:cNvSpPr txBox="1">
            <a:spLocks/>
          </p:cNvSpPr>
          <p:nvPr/>
        </p:nvSpPr>
        <p:spPr>
          <a:xfrm>
            <a:off x="8257032" y="2761488"/>
            <a:ext cx="3758184" cy="2475833"/>
          </a:xfrm>
          <a:prstGeom prst="rect">
            <a:avLst/>
          </a:prstGeom>
          <a:noFill/>
          <a:ln w="38100" cap="flat" cmpd="sng">
            <a:solidFill>
              <a:srgbClr val="FF0000"/>
            </a:solidFill>
            <a:prstDash val="solid"/>
            <a:round/>
            <a:headEnd type="none" w="sm" len="sm"/>
            <a:tailEnd type="none" w="sm" len="sm"/>
          </a:ln>
        </p:spPr>
        <p:txBody>
          <a:bodyPr spcFirstLastPara="1" vert="horz" wrap="square" lIns="91425" tIns="45700" rIns="91425" bIns="45700" rtlCol="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FF0000"/>
              </a:buClr>
              <a:buSzPts val="2800"/>
              <a:buFont typeface="Arial" panose="020B0604020202020204" pitchFamily="34" charset="0"/>
              <a:buNone/>
            </a:pPr>
            <a:r>
              <a:rPr lang="en-US" dirty="0" smtClean="0">
                <a:solidFill>
                  <a:srgbClr val="FF0000"/>
                </a:solidFill>
              </a:rPr>
              <a:t>Clarified that Glasgow Coma Scale scoring should be based on change from baseline and not to penalize those with baseline disabilities.</a:t>
            </a:r>
            <a:endParaRPr lang="en-US" dirty="0">
              <a:solidFill>
                <a:srgbClr val="FF0000"/>
              </a:solidFill>
            </a:endParaRPr>
          </a:p>
        </p:txBody>
      </p:sp>
    </p:spTree>
    <p:extLst>
      <p:ext uri="{BB962C8B-B14F-4D97-AF65-F5344CB8AC3E}">
        <p14:creationId xmlns:p14="http://schemas.microsoft.com/office/powerpoint/2010/main" val="20247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240471"/>
            <a:ext cx="10515600" cy="2377059"/>
          </a:xfrm>
        </p:spPr>
        <p:txBody>
          <a:bodyPr>
            <a:normAutofit/>
          </a:bodyPr>
          <a:lstStyle/>
          <a:p>
            <a:pPr algn="ctr"/>
            <a:r>
              <a:rPr lang="en-US" sz="5400" b="1" u="sng" dirty="0" smtClean="0"/>
              <a:t>Objective 3</a:t>
            </a:r>
            <a:r>
              <a:rPr lang="en-US" sz="5400" b="1" dirty="0" smtClean="0"/>
              <a:t>:</a:t>
            </a:r>
            <a:r>
              <a:rPr lang="en-US" sz="5400" b="1" dirty="0"/>
              <a:t/>
            </a:r>
            <a:br>
              <a:rPr lang="en-US" sz="5400" b="1" dirty="0"/>
            </a:br>
            <a:r>
              <a:rPr lang="en-US" sz="5400" b="1" dirty="0"/>
              <a:t>Discuss new and emerging areas of Crisis Standards of Care</a:t>
            </a:r>
          </a:p>
        </p:txBody>
      </p:sp>
    </p:spTree>
    <p:extLst>
      <p:ext uri="{BB962C8B-B14F-4D97-AF65-F5344CB8AC3E}">
        <p14:creationId xmlns:p14="http://schemas.microsoft.com/office/powerpoint/2010/main" val="135870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Staffing</a:t>
            </a:r>
            <a:endParaRPr lang="en-US" b="1" dirty="0"/>
          </a:p>
        </p:txBody>
      </p:sp>
      <p:sp>
        <p:nvSpPr>
          <p:cNvPr id="5" name="Content Placeholder 4"/>
          <p:cNvSpPr>
            <a:spLocks noGrp="1"/>
          </p:cNvSpPr>
          <p:nvPr>
            <p:ph idx="1"/>
          </p:nvPr>
        </p:nvSpPr>
        <p:spPr>
          <a:xfrm>
            <a:off x="838200" y="1591056"/>
            <a:ext cx="10515600" cy="4585907"/>
          </a:xfrm>
        </p:spPr>
        <p:txBody>
          <a:bodyPr/>
          <a:lstStyle/>
          <a:p>
            <a:r>
              <a:rPr lang="en-US" dirty="0" smtClean="0"/>
              <a:t>Excessive patient volume leads to burnout and worse outcomes for patients </a:t>
            </a:r>
            <a:endParaRPr lang="en-US" dirty="0"/>
          </a:p>
        </p:txBody>
      </p:sp>
      <p:pic>
        <p:nvPicPr>
          <p:cNvPr id="7" name="Picture 6"/>
          <p:cNvPicPr>
            <a:picLocks noChangeAspect="1"/>
          </p:cNvPicPr>
          <p:nvPr/>
        </p:nvPicPr>
        <p:blipFill>
          <a:blip r:embed="rId2"/>
          <a:stretch>
            <a:fillRect/>
          </a:stretch>
        </p:blipFill>
        <p:spPr>
          <a:xfrm>
            <a:off x="241330" y="2435352"/>
            <a:ext cx="7525870" cy="175260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6096538" y="4044517"/>
            <a:ext cx="1398494" cy="143435"/>
          </a:xfrm>
          <a:prstGeom prst="rect">
            <a:avLst/>
          </a:prstGeom>
        </p:spPr>
      </p:pic>
      <p:pic>
        <p:nvPicPr>
          <p:cNvPr id="6" name="Picture 5"/>
          <p:cNvPicPr>
            <a:picLocks noChangeAspect="1"/>
          </p:cNvPicPr>
          <p:nvPr/>
        </p:nvPicPr>
        <p:blipFill>
          <a:blip r:embed="rId4"/>
          <a:stretch>
            <a:fillRect/>
          </a:stretch>
        </p:blipFill>
        <p:spPr>
          <a:xfrm>
            <a:off x="2923032" y="3813048"/>
            <a:ext cx="9144000" cy="2743200"/>
          </a:xfrm>
          <a:prstGeom prst="rect">
            <a:avLst/>
          </a:prstGeom>
          <a:ln>
            <a:solidFill>
              <a:schemeClr val="tx1"/>
            </a:solidFill>
          </a:ln>
        </p:spPr>
      </p:pic>
    </p:spTree>
    <p:extLst>
      <p:ext uri="{BB962C8B-B14F-4D97-AF65-F5344CB8AC3E}">
        <p14:creationId xmlns:p14="http://schemas.microsoft.com/office/powerpoint/2010/main" val="27105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stCxn id="4" idx="2"/>
            <a:endCxn id="9" idx="0"/>
          </p:cNvCxnSpPr>
          <p:nvPr/>
        </p:nvCxnSpPr>
        <p:spPr>
          <a:xfrm>
            <a:off x="6096000" y="1467612"/>
            <a:ext cx="2474976" cy="34003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p:cNvCxnSpPr>
          <p:nvPr/>
        </p:nvCxnSpPr>
        <p:spPr>
          <a:xfrm flipH="1">
            <a:off x="3621024" y="1467612"/>
            <a:ext cx="2474976" cy="33959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68630" y="251460"/>
            <a:ext cx="11254740" cy="1216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Colorado CSC for Health Care Staffing</a:t>
            </a:r>
            <a:endParaRPr lang="en-US" sz="4400" b="1" dirty="0"/>
          </a:p>
        </p:txBody>
      </p:sp>
      <p:sp>
        <p:nvSpPr>
          <p:cNvPr id="5" name="Rounded Rectangle 4"/>
          <p:cNvSpPr/>
          <p:nvPr/>
        </p:nvSpPr>
        <p:spPr>
          <a:xfrm>
            <a:off x="0" y="2732691"/>
            <a:ext cx="2414016" cy="124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Establishes staffing as a fixed resource no different than beds</a:t>
            </a:r>
            <a:endParaRPr lang="en-US" b="1" dirty="0"/>
          </a:p>
        </p:txBody>
      </p:sp>
      <p:sp>
        <p:nvSpPr>
          <p:cNvPr id="6" name="Rounded Rectangle 5"/>
          <p:cNvSpPr/>
          <p:nvPr/>
        </p:nvSpPr>
        <p:spPr>
          <a:xfrm>
            <a:off x="2414016" y="4863561"/>
            <a:ext cx="2414016" cy="124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Establishes that prolonged strain can degrade contingency into crisis</a:t>
            </a:r>
            <a:endParaRPr lang="en-US" b="1" dirty="0"/>
          </a:p>
        </p:txBody>
      </p:sp>
      <p:sp>
        <p:nvSpPr>
          <p:cNvPr id="7" name="Rounded Rectangle 6"/>
          <p:cNvSpPr/>
          <p:nvPr/>
        </p:nvSpPr>
        <p:spPr>
          <a:xfrm>
            <a:off x="4888992" y="2732691"/>
            <a:ext cx="2414016" cy="124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Describes various examples of expanded scope of practice</a:t>
            </a:r>
            <a:endParaRPr lang="en-US" b="1" dirty="0"/>
          </a:p>
        </p:txBody>
      </p:sp>
      <p:sp>
        <p:nvSpPr>
          <p:cNvPr id="9" name="Rounded Rectangle 8"/>
          <p:cNvSpPr/>
          <p:nvPr/>
        </p:nvSpPr>
        <p:spPr>
          <a:xfrm>
            <a:off x="7363968" y="4867974"/>
            <a:ext cx="2414016" cy="124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Describes various creative staffing approaches and potential triggers </a:t>
            </a:r>
            <a:endParaRPr lang="en-US" b="1" dirty="0"/>
          </a:p>
        </p:txBody>
      </p:sp>
      <p:sp>
        <p:nvSpPr>
          <p:cNvPr id="10" name="Rounded Rectangle 9"/>
          <p:cNvSpPr/>
          <p:nvPr/>
        </p:nvSpPr>
        <p:spPr>
          <a:xfrm>
            <a:off x="9777984" y="2732691"/>
            <a:ext cx="2414016" cy="124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Broadens liability protections afforded to HCW working under CSC for Staffing</a:t>
            </a:r>
            <a:endParaRPr lang="en-US" b="1" dirty="0"/>
          </a:p>
        </p:txBody>
      </p:sp>
      <p:cxnSp>
        <p:nvCxnSpPr>
          <p:cNvPr id="12" name="Straight Arrow Connector 11"/>
          <p:cNvCxnSpPr>
            <a:stCxn id="4" idx="2"/>
            <a:endCxn id="5" idx="0"/>
          </p:cNvCxnSpPr>
          <p:nvPr/>
        </p:nvCxnSpPr>
        <p:spPr>
          <a:xfrm flipH="1">
            <a:off x="1207008" y="1467612"/>
            <a:ext cx="4888992" cy="1265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a:endCxn id="7" idx="0"/>
          </p:cNvCxnSpPr>
          <p:nvPr/>
        </p:nvCxnSpPr>
        <p:spPr>
          <a:xfrm>
            <a:off x="6096000" y="1467612"/>
            <a:ext cx="0" cy="1265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a:endCxn id="10" idx="0"/>
          </p:cNvCxnSpPr>
          <p:nvPr/>
        </p:nvCxnSpPr>
        <p:spPr>
          <a:xfrm>
            <a:off x="6096000" y="1467612"/>
            <a:ext cx="4888992" cy="1265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31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972800" cy="1325563"/>
          </a:xfrm>
        </p:spPr>
        <p:txBody>
          <a:bodyPr/>
          <a:lstStyle/>
          <a:p>
            <a:r>
              <a:rPr lang="en-US" dirty="0" smtClean="0"/>
              <a:t>What does CSC for Health Care Staffing not do?</a:t>
            </a:r>
            <a:endParaRPr lang="en-US" dirty="0"/>
          </a:p>
        </p:txBody>
      </p:sp>
      <p:sp>
        <p:nvSpPr>
          <p:cNvPr id="3" name="Content Placeholder 2"/>
          <p:cNvSpPr>
            <a:spLocks noGrp="1"/>
          </p:cNvSpPr>
          <p:nvPr>
            <p:ph idx="1"/>
          </p:nvPr>
        </p:nvSpPr>
        <p:spPr/>
        <p:txBody>
          <a:bodyPr/>
          <a:lstStyle/>
          <a:p>
            <a:r>
              <a:rPr lang="en-US" dirty="0" smtClean="0"/>
              <a:t>Does not create more health care workers</a:t>
            </a:r>
          </a:p>
          <a:p>
            <a:endParaRPr lang="en-US" dirty="0"/>
          </a:p>
          <a:p>
            <a:r>
              <a:rPr lang="en-US" dirty="0" smtClean="0"/>
              <a:t>Does not create mandatory caps for crisis</a:t>
            </a:r>
          </a:p>
          <a:p>
            <a:endParaRPr lang="en-US" dirty="0"/>
          </a:p>
          <a:p>
            <a:r>
              <a:rPr lang="en-US" dirty="0" smtClean="0"/>
              <a:t>Does not create automatic triggers</a:t>
            </a:r>
            <a:endParaRPr lang="en-US" dirty="0"/>
          </a:p>
        </p:txBody>
      </p:sp>
    </p:spTree>
    <p:extLst>
      <p:ext uri="{BB962C8B-B14F-4D97-AF65-F5344CB8AC3E}">
        <p14:creationId xmlns:p14="http://schemas.microsoft.com/office/powerpoint/2010/main" val="2344562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Capacity as the Strained Resource</a:t>
            </a:r>
            <a:endParaRPr lang="en-US" dirty="0"/>
          </a:p>
        </p:txBody>
      </p:sp>
      <p:pic>
        <p:nvPicPr>
          <p:cNvPr id="4" name="Picture 3"/>
          <p:cNvPicPr>
            <a:picLocks noChangeAspect="1"/>
          </p:cNvPicPr>
          <p:nvPr/>
        </p:nvPicPr>
        <p:blipFill rotWithShape="1">
          <a:blip r:embed="rId2"/>
          <a:srcRect l="56133" t="37200" r="6467" b="30089"/>
          <a:stretch/>
        </p:blipFill>
        <p:spPr>
          <a:xfrm>
            <a:off x="374904" y="1690688"/>
            <a:ext cx="7363986" cy="1811464"/>
          </a:xfrm>
          <a:prstGeom prst="rect">
            <a:avLst/>
          </a:prstGeom>
          <a:ln>
            <a:solidFill>
              <a:schemeClr val="tx1"/>
            </a:solidFill>
          </a:ln>
        </p:spPr>
      </p:pic>
      <p:pic>
        <p:nvPicPr>
          <p:cNvPr id="5" name="Picture 4"/>
          <p:cNvPicPr>
            <a:picLocks noChangeAspect="1"/>
          </p:cNvPicPr>
          <p:nvPr/>
        </p:nvPicPr>
        <p:blipFill rotWithShape="1">
          <a:blip r:embed="rId3"/>
          <a:srcRect l="53961" t="30050" r="4096" b="46870"/>
          <a:stretch/>
        </p:blipFill>
        <p:spPr>
          <a:xfrm>
            <a:off x="2971800" y="2836291"/>
            <a:ext cx="8604958" cy="1331722"/>
          </a:xfrm>
          <a:prstGeom prst="rect">
            <a:avLst/>
          </a:prstGeom>
          <a:ln>
            <a:solidFill>
              <a:schemeClr val="tx1"/>
            </a:solidFill>
          </a:ln>
        </p:spPr>
      </p:pic>
      <p:pic>
        <p:nvPicPr>
          <p:cNvPr id="6" name="Picture 5"/>
          <p:cNvPicPr>
            <a:picLocks noChangeAspect="1"/>
          </p:cNvPicPr>
          <p:nvPr/>
        </p:nvPicPr>
        <p:blipFill rotWithShape="1">
          <a:blip r:embed="rId4"/>
          <a:srcRect l="64033" t="39689" r="14767" b="11600"/>
          <a:stretch/>
        </p:blipFill>
        <p:spPr>
          <a:xfrm>
            <a:off x="838200" y="3473069"/>
            <a:ext cx="4986519" cy="3222423"/>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6665854" y="4287267"/>
            <a:ext cx="5200757" cy="1657883"/>
          </a:xfrm>
          <a:prstGeom prst="rect">
            <a:avLst/>
          </a:prstGeom>
          <a:ln>
            <a:solidFill>
              <a:schemeClr val="tx1"/>
            </a:solidFill>
          </a:ln>
        </p:spPr>
      </p:pic>
      <p:pic>
        <p:nvPicPr>
          <p:cNvPr id="10" name="Content Placeholder 5"/>
          <p:cNvPicPr>
            <a:picLocks noGrp="1" noChangeAspect="1"/>
          </p:cNvPicPr>
          <p:nvPr>
            <p:ph idx="1"/>
          </p:nvPr>
        </p:nvPicPr>
        <p:blipFill>
          <a:blip r:embed="rId6"/>
          <a:stretch>
            <a:fillRect/>
          </a:stretch>
        </p:blipFill>
        <p:spPr>
          <a:xfrm>
            <a:off x="5422250" y="1581521"/>
            <a:ext cx="6515561" cy="1920631"/>
          </a:xfrm>
          <a:prstGeom prst="rect">
            <a:avLst/>
          </a:prstGeom>
          <a:ln>
            <a:solidFill>
              <a:schemeClr val="tx1"/>
            </a:solidFill>
          </a:ln>
        </p:spPr>
      </p:pic>
    </p:spTree>
    <p:extLst>
      <p:ext uri="{BB962C8B-B14F-4D97-AF65-F5344CB8AC3E}">
        <p14:creationId xmlns:p14="http://schemas.microsoft.com/office/powerpoint/2010/main" val="26360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04" y="365125"/>
            <a:ext cx="11213592" cy="1325563"/>
          </a:xfrm>
        </p:spPr>
        <p:txBody>
          <a:bodyPr/>
          <a:lstStyle/>
          <a:p>
            <a:r>
              <a:rPr lang="en-US" b="1" dirty="0" smtClean="0"/>
              <a:t>A Broad Ethical Framework for CSC for Hospitals</a:t>
            </a: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416368"/>
            <a:ext cx="5486400" cy="2013585"/>
          </a:xfrm>
          <a:prstGeom prst="rect">
            <a:avLst/>
          </a:prstGeom>
          <a:noFill/>
          <a:ln>
            <a:solidFill>
              <a:schemeClr val="tx1"/>
            </a:solidFill>
          </a:ln>
        </p:spPr>
      </p:pic>
      <p:sp>
        <p:nvSpPr>
          <p:cNvPr id="5" name="Rectangle 4"/>
          <p:cNvSpPr/>
          <p:nvPr/>
        </p:nvSpPr>
        <p:spPr>
          <a:xfrm>
            <a:off x="399288" y="3767426"/>
            <a:ext cx="11670792" cy="290848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How likely is a patient to survive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without</a:t>
            </a:r>
            <a:r>
              <a:rPr lang="en-US" sz="2400" b="1" dirty="0">
                <a:latin typeface="Times New Roman" panose="02020603050405020304" pitchFamily="18" charset="0"/>
                <a:ea typeface="Calibri" panose="020F0502020204030204" pitchFamily="34" charset="0"/>
                <a:cs typeface="Times New Roman" panose="02020603050405020304" pitchFamily="18" charset="0"/>
              </a:rPr>
              <a:t> the resource being considered?</a:t>
            </a:r>
          </a:p>
          <a:p>
            <a:pPr marL="342900" marR="0" lvl="0" indent="-342900">
              <a:spcBef>
                <a:spcPts val="0"/>
              </a:spcBef>
              <a:spcAft>
                <a:spcPts val="600"/>
              </a:spcAft>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How likely is a patient to not need readmission or re-evaluation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without</a:t>
            </a:r>
            <a:r>
              <a:rPr lang="en-US" sz="2400" b="1" dirty="0">
                <a:latin typeface="Times New Roman" panose="02020603050405020304" pitchFamily="18" charset="0"/>
                <a:ea typeface="Calibri" panose="020F0502020204030204" pitchFamily="34" charset="0"/>
                <a:cs typeface="Times New Roman" panose="02020603050405020304" pitchFamily="18" charset="0"/>
              </a:rPr>
              <a:t> the resource considered?</a:t>
            </a:r>
          </a:p>
          <a:p>
            <a:pPr marL="342900" marR="0" lvl="0" indent="-342900">
              <a:spcBef>
                <a:spcPts val="0"/>
              </a:spcBef>
              <a:spcAft>
                <a:spcPts val="600"/>
              </a:spcAft>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Does the patient have a low likelihood of survival even if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they do receive</a:t>
            </a:r>
            <a:r>
              <a:rPr lang="en-US" sz="2400" b="1" dirty="0">
                <a:latin typeface="Times New Roman" panose="02020603050405020304" pitchFamily="18" charset="0"/>
                <a:ea typeface="Calibri" panose="020F0502020204030204" pitchFamily="34" charset="0"/>
                <a:cs typeface="Times New Roman" panose="02020603050405020304" pitchFamily="18" charset="0"/>
              </a:rPr>
              <a:t> the resource being considered?</a:t>
            </a:r>
          </a:p>
          <a:p>
            <a:pPr marL="342900" marR="0" lvl="0" indent="-342900">
              <a:spcBef>
                <a:spcPts val="0"/>
              </a:spcBef>
              <a:spcAft>
                <a:spcPts val="600"/>
              </a:spcAft>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Does a patient have realistic access to an alternate care pathway if they are triaged to it (e.g., outpatient care including follow-up, equipment/supplies, and medications)?</a:t>
            </a:r>
          </a:p>
        </p:txBody>
      </p:sp>
    </p:spTree>
    <p:extLst>
      <p:ext uri="{BB962C8B-B14F-4D97-AF65-F5344CB8AC3E}">
        <p14:creationId xmlns:p14="http://schemas.microsoft.com/office/powerpoint/2010/main" val="27918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Roles</a:t>
            </a:r>
            <a:endParaRPr lang="en-US" dirty="0"/>
          </a:p>
        </p:txBody>
      </p:sp>
      <p:sp>
        <p:nvSpPr>
          <p:cNvPr id="3" name="Content Placeholder 2"/>
          <p:cNvSpPr>
            <a:spLocks noGrp="1"/>
          </p:cNvSpPr>
          <p:nvPr>
            <p:ph idx="1"/>
          </p:nvPr>
        </p:nvSpPr>
        <p:spPr/>
        <p:txBody>
          <a:bodyPr/>
          <a:lstStyle/>
          <a:p>
            <a:r>
              <a:rPr lang="en-US" dirty="0" smtClean="0"/>
              <a:t>Lead for Colorado Crisis Standards of Care committees</a:t>
            </a:r>
          </a:p>
          <a:p>
            <a:r>
              <a:rPr lang="en-US" dirty="0" smtClean="0"/>
              <a:t>Member National Academy of Medicine working group on evolving Crisis Standards of Care</a:t>
            </a:r>
          </a:p>
          <a:p>
            <a:r>
              <a:rPr lang="en-US" dirty="0" smtClean="0"/>
              <a:t>Chair Governor’s Medical Advisory Group on COVID-19 Vaccine Allocation</a:t>
            </a:r>
          </a:p>
          <a:p>
            <a:r>
              <a:rPr lang="en-US" dirty="0" smtClean="0"/>
              <a:t>Chair Medical Advisory Panel for the Mountain Plains Regional Health Disaster Response System</a:t>
            </a:r>
            <a:endParaRPr lang="en-US" dirty="0"/>
          </a:p>
        </p:txBody>
      </p:sp>
    </p:spTree>
    <p:extLst>
      <p:ext uri="{BB962C8B-B14F-4D97-AF65-F5344CB8AC3E}">
        <p14:creationId xmlns:p14="http://schemas.microsoft.com/office/powerpoint/2010/main" val="3116746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60" y="0"/>
            <a:ext cx="8869680" cy="1325563"/>
          </a:xfrm>
        </p:spPr>
        <p:txBody>
          <a:bodyPr/>
          <a:lstStyle/>
          <a:p>
            <a:pPr algn="ctr"/>
            <a:r>
              <a:rPr lang="en-US" b="1" dirty="0" smtClean="0"/>
              <a:t>Decompressing Hospital Systems: Shifting Risk Tolerance</a:t>
            </a:r>
            <a:endParaRPr lang="en-US" b="1" dirty="0"/>
          </a:p>
        </p:txBody>
      </p:sp>
      <p:sp>
        <p:nvSpPr>
          <p:cNvPr id="4" name="Rounded Rectangle 3"/>
          <p:cNvSpPr/>
          <p:nvPr/>
        </p:nvSpPr>
        <p:spPr>
          <a:xfrm>
            <a:off x="4939284" y="2523744"/>
            <a:ext cx="2313432" cy="1417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Inpatient</a:t>
            </a:r>
          </a:p>
          <a:p>
            <a:pPr algn="ctr"/>
            <a:r>
              <a:rPr lang="en-US" sz="3200" b="1" dirty="0" smtClean="0"/>
              <a:t>Hospitals</a:t>
            </a:r>
          </a:p>
          <a:p>
            <a:pPr algn="ctr"/>
            <a:r>
              <a:rPr lang="en-US" sz="3200" b="1" dirty="0" smtClean="0"/>
              <a:t>Capacity</a:t>
            </a:r>
            <a:endParaRPr lang="en-US" b="1" dirty="0"/>
          </a:p>
        </p:txBody>
      </p:sp>
      <p:sp>
        <p:nvSpPr>
          <p:cNvPr id="5" name="Rounded Rectangle 4"/>
          <p:cNvSpPr/>
          <p:nvPr/>
        </p:nvSpPr>
        <p:spPr>
          <a:xfrm>
            <a:off x="801624" y="2718054"/>
            <a:ext cx="1975104"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Emergency Departments</a:t>
            </a:r>
            <a:endParaRPr lang="en-US" sz="2400" b="1" dirty="0"/>
          </a:p>
        </p:txBody>
      </p:sp>
      <p:sp>
        <p:nvSpPr>
          <p:cNvPr id="7" name="Rounded Rectangle 6"/>
          <p:cNvSpPr/>
          <p:nvPr/>
        </p:nvSpPr>
        <p:spPr>
          <a:xfrm>
            <a:off x="4500372" y="5139245"/>
            <a:ext cx="3180588" cy="1515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Outpatient Care:</a:t>
            </a:r>
          </a:p>
          <a:p>
            <a:pPr marL="173038" indent="-173038" algn="ctr">
              <a:buFont typeface="Arial" panose="020B0604020202020204" pitchFamily="34" charset="0"/>
              <a:buChar char="•"/>
            </a:pPr>
            <a:r>
              <a:rPr lang="en-US" sz="2000" b="1" dirty="0" smtClean="0"/>
              <a:t>Access/Appointments</a:t>
            </a:r>
          </a:p>
          <a:p>
            <a:pPr marL="173038" indent="-173038" algn="ctr">
              <a:buFont typeface="Arial" panose="020B0604020202020204" pitchFamily="34" charset="0"/>
              <a:buChar char="•"/>
            </a:pPr>
            <a:r>
              <a:rPr lang="en-US" sz="2000" b="1" dirty="0" smtClean="0"/>
              <a:t>Prescriptions</a:t>
            </a:r>
          </a:p>
          <a:p>
            <a:pPr marL="173038" indent="-173038" algn="ctr">
              <a:buFont typeface="Arial" panose="020B0604020202020204" pitchFamily="34" charset="0"/>
              <a:buChar char="•"/>
            </a:pPr>
            <a:r>
              <a:rPr lang="en-US" sz="2000" b="1" dirty="0" smtClean="0"/>
              <a:t>DME (e.g., oxygen)</a:t>
            </a:r>
          </a:p>
          <a:p>
            <a:pPr marL="173038" indent="-173038" algn="ctr">
              <a:buFont typeface="Arial" panose="020B0604020202020204" pitchFamily="34" charset="0"/>
              <a:buChar char="•"/>
            </a:pPr>
            <a:r>
              <a:rPr lang="en-US" sz="2000" b="1" dirty="0" smtClean="0"/>
              <a:t>Housing</a:t>
            </a:r>
            <a:endParaRPr lang="en-US" sz="2000" b="1" dirty="0"/>
          </a:p>
        </p:txBody>
      </p:sp>
      <p:sp>
        <p:nvSpPr>
          <p:cNvPr id="9" name="Rounded Rectangle 8"/>
          <p:cNvSpPr/>
          <p:nvPr/>
        </p:nvSpPr>
        <p:spPr>
          <a:xfrm>
            <a:off x="9415272" y="2718054"/>
            <a:ext cx="1975104"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Treatment</a:t>
            </a:r>
          </a:p>
          <a:p>
            <a:pPr algn="ctr"/>
            <a:r>
              <a:rPr lang="en-US" sz="2400" b="1" dirty="0" smtClean="0"/>
              <a:t>Completion</a:t>
            </a:r>
            <a:endParaRPr lang="en-US" sz="2400" b="1" dirty="0"/>
          </a:p>
        </p:txBody>
      </p:sp>
      <p:cxnSp>
        <p:nvCxnSpPr>
          <p:cNvPr id="11" name="Straight Arrow Connector 10"/>
          <p:cNvCxnSpPr>
            <a:stCxn id="5" idx="3"/>
            <a:endCxn id="4" idx="1"/>
          </p:cNvCxnSpPr>
          <p:nvPr/>
        </p:nvCxnSpPr>
        <p:spPr>
          <a:xfrm>
            <a:off x="2776728" y="3232404"/>
            <a:ext cx="2162556"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9" idx="1"/>
          </p:cNvCxnSpPr>
          <p:nvPr/>
        </p:nvCxnSpPr>
        <p:spPr>
          <a:xfrm>
            <a:off x="7252716" y="3232404"/>
            <a:ext cx="216255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71842" y="2863072"/>
            <a:ext cx="792140" cy="369332"/>
          </a:xfrm>
          <a:prstGeom prst="rect">
            <a:avLst/>
          </a:prstGeom>
          <a:noFill/>
        </p:spPr>
        <p:txBody>
          <a:bodyPr wrap="none" rtlCol="0">
            <a:spAutoFit/>
          </a:bodyPr>
          <a:lstStyle/>
          <a:p>
            <a:r>
              <a:rPr lang="en-US" b="1" dirty="0" smtClean="0"/>
              <a:t>Inflow</a:t>
            </a:r>
            <a:endParaRPr lang="en-US" b="1" dirty="0"/>
          </a:p>
        </p:txBody>
      </p:sp>
      <p:sp>
        <p:nvSpPr>
          <p:cNvPr id="15" name="TextBox 14"/>
          <p:cNvSpPr txBox="1"/>
          <p:nvPr/>
        </p:nvSpPr>
        <p:spPr>
          <a:xfrm>
            <a:off x="7849951" y="2863072"/>
            <a:ext cx="968086" cy="369332"/>
          </a:xfrm>
          <a:prstGeom prst="rect">
            <a:avLst/>
          </a:prstGeom>
          <a:noFill/>
        </p:spPr>
        <p:txBody>
          <a:bodyPr wrap="none" rtlCol="0">
            <a:spAutoFit/>
          </a:bodyPr>
          <a:lstStyle/>
          <a:p>
            <a:r>
              <a:rPr lang="en-US" b="1" dirty="0" smtClean="0"/>
              <a:t>Outflow</a:t>
            </a:r>
            <a:endParaRPr lang="en-US" b="1" dirty="0"/>
          </a:p>
        </p:txBody>
      </p:sp>
      <p:cxnSp>
        <p:nvCxnSpPr>
          <p:cNvPr id="17" name="Straight Arrow Connector 16"/>
          <p:cNvCxnSpPr>
            <a:stCxn id="5" idx="2"/>
            <a:endCxn id="7" idx="1"/>
          </p:cNvCxnSpPr>
          <p:nvPr/>
        </p:nvCxnSpPr>
        <p:spPr>
          <a:xfrm>
            <a:off x="1789176" y="3746754"/>
            <a:ext cx="2711196" cy="21503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7" idx="3"/>
          </p:cNvCxnSpPr>
          <p:nvPr/>
        </p:nvCxnSpPr>
        <p:spPr>
          <a:xfrm flipH="1">
            <a:off x="7680960" y="3746754"/>
            <a:ext cx="2721864" cy="21503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9251084">
            <a:off x="8333994" y="4400581"/>
            <a:ext cx="1203791" cy="369332"/>
          </a:xfrm>
          <a:prstGeom prst="rect">
            <a:avLst/>
          </a:prstGeom>
          <a:noFill/>
        </p:spPr>
        <p:txBody>
          <a:bodyPr wrap="none" rtlCol="0">
            <a:spAutoFit/>
          </a:bodyPr>
          <a:lstStyle/>
          <a:p>
            <a:r>
              <a:rPr lang="en-US" b="1" dirty="0" smtClean="0"/>
              <a:t>Discharges</a:t>
            </a:r>
            <a:endParaRPr lang="en-US" b="1" dirty="0"/>
          </a:p>
        </p:txBody>
      </p:sp>
    </p:spTree>
    <p:extLst>
      <p:ext uri="{BB962C8B-B14F-4D97-AF65-F5344CB8AC3E}">
        <p14:creationId xmlns:p14="http://schemas.microsoft.com/office/powerpoint/2010/main" val="10679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4" grpId="0"/>
      <p:bldP spid="15"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a:endCxn id="15" idx="0"/>
          </p:cNvCxnSpPr>
          <p:nvPr/>
        </p:nvCxnSpPr>
        <p:spPr>
          <a:xfrm flipH="1">
            <a:off x="8333994" y="2136777"/>
            <a:ext cx="653034" cy="72629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1" idx="2"/>
          </p:cNvCxnSpPr>
          <p:nvPr/>
        </p:nvCxnSpPr>
        <p:spPr>
          <a:xfrm>
            <a:off x="1806267" y="2215471"/>
            <a:ext cx="1665575" cy="70866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7" idx="3"/>
          </p:cNvCxnSpPr>
          <p:nvPr/>
        </p:nvCxnSpPr>
        <p:spPr>
          <a:xfrm flipH="1">
            <a:off x="7680960" y="3746754"/>
            <a:ext cx="2721864" cy="21503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7" idx="1"/>
          </p:cNvCxnSpPr>
          <p:nvPr/>
        </p:nvCxnSpPr>
        <p:spPr>
          <a:xfrm>
            <a:off x="1789176" y="3746754"/>
            <a:ext cx="2711196" cy="21503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61160" y="0"/>
            <a:ext cx="8869680" cy="1325563"/>
          </a:xfrm>
        </p:spPr>
        <p:txBody>
          <a:bodyPr/>
          <a:lstStyle/>
          <a:p>
            <a:pPr algn="ctr"/>
            <a:r>
              <a:rPr lang="en-US" b="1" dirty="0" smtClean="0"/>
              <a:t>Decompressing Hospital Systems: Shifting Risk Tolerance</a:t>
            </a:r>
            <a:endParaRPr lang="en-US" b="1" dirty="0"/>
          </a:p>
        </p:txBody>
      </p:sp>
      <p:sp>
        <p:nvSpPr>
          <p:cNvPr id="4" name="Rounded Rectangle 3"/>
          <p:cNvSpPr/>
          <p:nvPr/>
        </p:nvSpPr>
        <p:spPr>
          <a:xfrm>
            <a:off x="4939284" y="2523744"/>
            <a:ext cx="2313432" cy="1417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Inpatient</a:t>
            </a:r>
          </a:p>
          <a:p>
            <a:pPr algn="ctr"/>
            <a:r>
              <a:rPr lang="en-US" sz="3200" b="1" dirty="0" smtClean="0"/>
              <a:t>Hospitals</a:t>
            </a:r>
          </a:p>
          <a:p>
            <a:pPr algn="ctr"/>
            <a:r>
              <a:rPr lang="en-US" sz="3200" b="1" dirty="0" smtClean="0"/>
              <a:t>Capacity</a:t>
            </a:r>
            <a:endParaRPr lang="en-US" b="1" dirty="0"/>
          </a:p>
        </p:txBody>
      </p:sp>
      <p:sp>
        <p:nvSpPr>
          <p:cNvPr id="5" name="Rounded Rectangle 4"/>
          <p:cNvSpPr/>
          <p:nvPr/>
        </p:nvSpPr>
        <p:spPr>
          <a:xfrm>
            <a:off x="801624" y="2718054"/>
            <a:ext cx="1975104"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Emergency Departments</a:t>
            </a:r>
            <a:endParaRPr lang="en-US" sz="2400" b="1" dirty="0"/>
          </a:p>
        </p:txBody>
      </p:sp>
      <p:sp>
        <p:nvSpPr>
          <p:cNvPr id="7" name="Rounded Rectangle 6"/>
          <p:cNvSpPr/>
          <p:nvPr/>
        </p:nvSpPr>
        <p:spPr>
          <a:xfrm>
            <a:off x="4500372" y="5139245"/>
            <a:ext cx="3180588" cy="1515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Outpatient Care:</a:t>
            </a:r>
          </a:p>
          <a:p>
            <a:pPr marL="173038" indent="-173038" algn="ctr">
              <a:buFont typeface="Arial" panose="020B0604020202020204" pitchFamily="34" charset="0"/>
              <a:buChar char="•"/>
            </a:pPr>
            <a:r>
              <a:rPr lang="en-US" sz="2000" b="1" dirty="0" smtClean="0"/>
              <a:t>Access/Appointments</a:t>
            </a:r>
          </a:p>
          <a:p>
            <a:pPr marL="173038" indent="-173038" algn="ctr">
              <a:buFont typeface="Arial" panose="020B0604020202020204" pitchFamily="34" charset="0"/>
              <a:buChar char="•"/>
            </a:pPr>
            <a:r>
              <a:rPr lang="en-US" sz="2000" b="1" dirty="0" smtClean="0"/>
              <a:t>Prescriptions</a:t>
            </a:r>
          </a:p>
          <a:p>
            <a:pPr marL="173038" indent="-173038" algn="ctr">
              <a:buFont typeface="Arial" panose="020B0604020202020204" pitchFamily="34" charset="0"/>
              <a:buChar char="•"/>
            </a:pPr>
            <a:r>
              <a:rPr lang="en-US" sz="2000" b="1" dirty="0" smtClean="0"/>
              <a:t>DME (e.g., oxygen)</a:t>
            </a:r>
          </a:p>
          <a:p>
            <a:pPr marL="173038" indent="-173038" algn="ctr">
              <a:buFont typeface="Arial" panose="020B0604020202020204" pitchFamily="34" charset="0"/>
              <a:buChar char="•"/>
            </a:pPr>
            <a:r>
              <a:rPr lang="en-US" sz="2000" b="1" dirty="0" smtClean="0"/>
              <a:t>Housing</a:t>
            </a:r>
            <a:endParaRPr lang="en-US" sz="2000" b="1" dirty="0"/>
          </a:p>
        </p:txBody>
      </p:sp>
      <p:sp>
        <p:nvSpPr>
          <p:cNvPr id="9" name="Rounded Rectangle 8"/>
          <p:cNvSpPr/>
          <p:nvPr/>
        </p:nvSpPr>
        <p:spPr>
          <a:xfrm>
            <a:off x="9415272" y="2718054"/>
            <a:ext cx="1975104"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Treatment</a:t>
            </a:r>
          </a:p>
          <a:p>
            <a:pPr algn="ctr"/>
            <a:r>
              <a:rPr lang="en-US" sz="2400" b="1" dirty="0" smtClean="0"/>
              <a:t>Completion</a:t>
            </a:r>
            <a:endParaRPr lang="en-US" sz="2400" b="1" dirty="0"/>
          </a:p>
        </p:txBody>
      </p:sp>
      <p:cxnSp>
        <p:nvCxnSpPr>
          <p:cNvPr id="11" name="Straight Arrow Connector 10"/>
          <p:cNvCxnSpPr>
            <a:stCxn id="5" idx="3"/>
            <a:endCxn id="4" idx="1"/>
          </p:cNvCxnSpPr>
          <p:nvPr/>
        </p:nvCxnSpPr>
        <p:spPr>
          <a:xfrm>
            <a:off x="2776728" y="3232404"/>
            <a:ext cx="2162556"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9" idx="1"/>
          </p:cNvCxnSpPr>
          <p:nvPr/>
        </p:nvCxnSpPr>
        <p:spPr>
          <a:xfrm>
            <a:off x="7252716" y="3232404"/>
            <a:ext cx="2162556"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71842" y="2863072"/>
            <a:ext cx="792140" cy="369332"/>
          </a:xfrm>
          <a:prstGeom prst="rect">
            <a:avLst/>
          </a:prstGeom>
          <a:noFill/>
        </p:spPr>
        <p:txBody>
          <a:bodyPr wrap="none" rtlCol="0">
            <a:spAutoFit/>
          </a:bodyPr>
          <a:lstStyle/>
          <a:p>
            <a:r>
              <a:rPr lang="en-US" b="1" dirty="0" smtClean="0"/>
              <a:t>Inflow</a:t>
            </a:r>
            <a:endParaRPr lang="en-US" b="1" dirty="0"/>
          </a:p>
        </p:txBody>
      </p:sp>
      <p:sp>
        <p:nvSpPr>
          <p:cNvPr id="15" name="TextBox 14"/>
          <p:cNvSpPr txBox="1"/>
          <p:nvPr/>
        </p:nvSpPr>
        <p:spPr>
          <a:xfrm>
            <a:off x="7849951" y="2863072"/>
            <a:ext cx="968086" cy="369332"/>
          </a:xfrm>
          <a:prstGeom prst="rect">
            <a:avLst/>
          </a:prstGeom>
          <a:noFill/>
        </p:spPr>
        <p:txBody>
          <a:bodyPr wrap="none" rtlCol="0">
            <a:spAutoFit/>
          </a:bodyPr>
          <a:lstStyle/>
          <a:p>
            <a:r>
              <a:rPr lang="en-US" b="1" dirty="0" smtClean="0"/>
              <a:t>Outflow</a:t>
            </a:r>
            <a:endParaRPr lang="en-US" b="1" dirty="0"/>
          </a:p>
        </p:txBody>
      </p:sp>
      <p:sp>
        <p:nvSpPr>
          <p:cNvPr id="20" name="TextBox 19"/>
          <p:cNvSpPr txBox="1"/>
          <p:nvPr/>
        </p:nvSpPr>
        <p:spPr>
          <a:xfrm rot="19251084">
            <a:off x="8333994" y="4400581"/>
            <a:ext cx="1203791" cy="369332"/>
          </a:xfrm>
          <a:prstGeom prst="rect">
            <a:avLst/>
          </a:prstGeom>
          <a:noFill/>
        </p:spPr>
        <p:txBody>
          <a:bodyPr wrap="none" rtlCol="0">
            <a:spAutoFit/>
          </a:bodyPr>
          <a:lstStyle/>
          <a:p>
            <a:r>
              <a:rPr lang="en-US" b="1" dirty="0" smtClean="0"/>
              <a:t>Discharges</a:t>
            </a:r>
            <a:endParaRPr lang="en-US" b="1" dirty="0"/>
          </a:p>
        </p:txBody>
      </p:sp>
      <p:sp>
        <p:nvSpPr>
          <p:cNvPr id="6" name="Rounded Rectangle 5"/>
          <p:cNvSpPr/>
          <p:nvPr/>
        </p:nvSpPr>
        <p:spPr>
          <a:xfrm>
            <a:off x="8903861" y="811214"/>
            <a:ext cx="2997926" cy="1404257"/>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Risk of Readmission Scores</a:t>
            </a:r>
          </a:p>
          <a:p>
            <a:pPr algn="ctr"/>
            <a:r>
              <a:rPr lang="en-US" b="1" dirty="0" smtClean="0">
                <a:solidFill>
                  <a:schemeClr val="tx1"/>
                </a:solidFill>
              </a:rPr>
              <a:t>HOSPITAL</a:t>
            </a:r>
          </a:p>
          <a:p>
            <a:pPr algn="ctr"/>
            <a:r>
              <a:rPr lang="en-US" b="1" dirty="0" smtClean="0">
                <a:solidFill>
                  <a:schemeClr val="tx1"/>
                </a:solidFill>
              </a:rPr>
              <a:t>LACE</a:t>
            </a:r>
          </a:p>
          <a:p>
            <a:pPr algn="ctr"/>
            <a:r>
              <a:rPr lang="en-US" b="1" dirty="0" smtClean="0">
                <a:solidFill>
                  <a:schemeClr val="tx1"/>
                </a:solidFill>
              </a:rPr>
              <a:t>NEWS-2</a:t>
            </a:r>
          </a:p>
          <a:p>
            <a:pPr algn="ctr"/>
            <a:r>
              <a:rPr lang="en-US" b="1" dirty="0" smtClean="0">
                <a:solidFill>
                  <a:schemeClr val="tx1"/>
                </a:solidFill>
              </a:rPr>
              <a:t>EPIC-based score</a:t>
            </a:r>
            <a:endParaRPr lang="en-US" b="1" dirty="0">
              <a:solidFill>
                <a:schemeClr val="tx1"/>
              </a:solidFill>
            </a:endParaRPr>
          </a:p>
        </p:txBody>
      </p:sp>
      <p:sp>
        <p:nvSpPr>
          <p:cNvPr id="21" name="Rounded Rectangle 20"/>
          <p:cNvSpPr/>
          <p:nvPr/>
        </p:nvSpPr>
        <p:spPr>
          <a:xfrm>
            <a:off x="68145" y="811214"/>
            <a:ext cx="3476244" cy="1404257"/>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Risk of Decompensation Scores</a:t>
            </a:r>
          </a:p>
          <a:p>
            <a:pPr algn="ctr"/>
            <a:r>
              <a:rPr lang="en-US" b="1" dirty="0" smtClean="0">
                <a:solidFill>
                  <a:schemeClr val="tx1"/>
                </a:solidFill>
              </a:rPr>
              <a:t>HEART &amp; TIMI for ACS</a:t>
            </a:r>
          </a:p>
          <a:p>
            <a:pPr algn="ctr"/>
            <a:r>
              <a:rPr lang="en-US" b="1" dirty="0" smtClean="0">
                <a:solidFill>
                  <a:schemeClr val="tx1"/>
                </a:solidFill>
              </a:rPr>
              <a:t>CURB-65 for Pneumonia</a:t>
            </a:r>
          </a:p>
          <a:p>
            <a:pPr algn="ctr"/>
            <a:r>
              <a:rPr lang="en-US" b="1" dirty="0" smtClean="0">
                <a:solidFill>
                  <a:schemeClr val="tx1"/>
                </a:solidFill>
              </a:rPr>
              <a:t>PSI for PE</a:t>
            </a:r>
          </a:p>
          <a:p>
            <a:pPr algn="ctr"/>
            <a:r>
              <a:rPr lang="en-US" b="1" dirty="0" smtClean="0">
                <a:solidFill>
                  <a:schemeClr val="tx1"/>
                </a:solidFill>
              </a:rPr>
              <a:t>BAP for COPD</a:t>
            </a:r>
            <a:endParaRPr lang="en-US" b="1" dirty="0">
              <a:solidFill>
                <a:schemeClr val="tx1"/>
              </a:solidFill>
            </a:endParaRPr>
          </a:p>
        </p:txBody>
      </p:sp>
    </p:spTree>
    <p:extLst>
      <p:ext uri="{BB962C8B-B14F-4D97-AF65-F5344CB8AC3E}">
        <p14:creationId xmlns:p14="http://schemas.microsoft.com/office/powerpoint/2010/main" val="9683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Equity Impact</a:t>
            </a:r>
            <a:endParaRPr lang="en-US" b="1" dirty="0"/>
          </a:p>
        </p:txBody>
      </p:sp>
      <p:sp>
        <p:nvSpPr>
          <p:cNvPr id="3" name="Content Placeholder 2"/>
          <p:cNvSpPr>
            <a:spLocks noGrp="1"/>
          </p:cNvSpPr>
          <p:nvPr>
            <p:ph idx="1"/>
          </p:nvPr>
        </p:nvSpPr>
        <p:spPr/>
        <p:txBody>
          <a:bodyPr>
            <a:normAutofit/>
          </a:bodyPr>
          <a:lstStyle/>
          <a:p>
            <a:r>
              <a:rPr lang="en-US" sz="3600" dirty="0" smtClean="0"/>
              <a:t>Prioritizes older individuals</a:t>
            </a:r>
          </a:p>
          <a:p>
            <a:r>
              <a:rPr lang="en-US" sz="3600" dirty="0" smtClean="0"/>
              <a:t>Prioritizes individuals with more comorbidities</a:t>
            </a:r>
          </a:p>
          <a:p>
            <a:r>
              <a:rPr lang="en-US" sz="3600" dirty="0" smtClean="0"/>
              <a:t>Prioritizes vulnerable populations (e.g. patients without health insurance or patients experiencing homelessness)</a:t>
            </a:r>
            <a:endParaRPr lang="en-US" sz="3600" dirty="0"/>
          </a:p>
        </p:txBody>
      </p:sp>
    </p:spTree>
    <p:extLst>
      <p:ext uri="{BB962C8B-B14F-4D97-AF65-F5344CB8AC3E}">
        <p14:creationId xmlns:p14="http://schemas.microsoft.com/office/powerpoint/2010/main" val="18290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Pediatrics</a:t>
            </a:r>
            <a:endParaRPr lang="en-US" dirty="0"/>
          </a:p>
        </p:txBody>
      </p:sp>
      <p:sp>
        <p:nvSpPr>
          <p:cNvPr id="3" name="Content Placeholder 2"/>
          <p:cNvSpPr>
            <a:spLocks noGrp="1"/>
          </p:cNvSpPr>
          <p:nvPr>
            <p:ph idx="1"/>
          </p:nvPr>
        </p:nvSpPr>
        <p:spPr/>
        <p:txBody>
          <a:bodyPr/>
          <a:lstStyle/>
          <a:p>
            <a:r>
              <a:rPr lang="en-US" dirty="0" smtClean="0"/>
              <a:t>Expand capacity in children’s hospitals</a:t>
            </a:r>
          </a:p>
          <a:p>
            <a:r>
              <a:rPr lang="en-US" dirty="0" smtClean="0"/>
              <a:t>Expand pediatric capacity on pediatric units in mixed hospitals</a:t>
            </a:r>
          </a:p>
          <a:p>
            <a:r>
              <a:rPr lang="en-US" dirty="0" smtClean="0"/>
              <a:t>Shift adult HCWs onto pediatric wards to expand staffing</a:t>
            </a:r>
          </a:p>
          <a:p>
            <a:r>
              <a:rPr lang="en-US" dirty="0" smtClean="0"/>
              <a:t>Shift pediatric patients onto adult units with care provided by adult HCWs</a:t>
            </a:r>
          </a:p>
          <a:p>
            <a:endParaRPr lang="en-US" dirty="0" smtClean="0"/>
          </a:p>
          <a:p>
            <a:endParaRPr lang="en-US" dirty="0"/>
          </a:p>
        </p:txBody>
      </p:sp>
    </p:spTree>
    <p:extLst>
      <p:ext uri="{BB962C8B-B14F-4D97-AF65-F5344CB8AC3E}">
        <p14:creationId xmlns:p14="http://schemas.microsoft.com/office/powerpoint/2010/main" val="2069426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22489" y="327168"/>
            <a:ext cx="9547023" cy="2251439"/>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1480159" y="2752343"/>
            <a:ext cx="9231683" cy="3697465"/>
          </a:xfrm>
          <a:prstGeom prst="rect">
            <a:avLst/>
          </a:prstGeom>
        </p:spPr>
      </p:pic>
    </p:spTree>
    <p:extLst>
      <p:ext uri="{BB962C8B-B14F-4D97-AF65-F5344CB8AC3E}">
        <p14:creationId xmlns:p14="http://schemas.microsoft.com/office/powerpoint/2010/main" val="41437542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5"/>
            <a:ext cx="9144000" cy="1325563"/>
          </a:xfrm>
        </p:spPr>
        <p:txBody>
          <a:bodyPr/>
          <a:lstStyle/>
          <a:p>
            <a:pPr algn="ctr"/>
            <a:r>
              <a:rPr lang="en-US" b="1" dirty="0" smtClean="0"/>
              <a:t>Children are not Small Adults </a:t>
            </a:r>
            <a:r>
              <a:rPr lang="en-US" b="1" i="1" dirty="0" smtClean="0"/>
              <a:t>BUT</a:t>
            </a:r>
            <a:r>
              <a:rPr lang="en-US" b="1" dirty="0" smtClean="0"/>
              <a:t> Adolescents May Be Close Enough</a:t>
            </a:r>
            <a:endParaRPr lang="en-US" b="1" dirty="0"/>
          </a:p>
        </p:txBody>
      </p:sp>
      <p:sp>
        <p:nvSpPr>
          <p:cNvPr id="3" name="Content Placeholder 2"/>
          <p:cNvSpPr>
            <a:spLocks noGrp="1"/>
          </p:cNvSpPr>
          <p:nvPr>
            <p:ph idx="1"/>
          </p:nvPr>
        </p:nvSpPr>
        <p:spPr>
          <a:xfrm>
            <a:off x="838200" y="1825624"/>
            <a:ext cx="10515600" cy="4822063"/>
          </a:xfrm>
        </p:spPr>
        <p:txBody>
          <a:bodyPr>
            <a:normAutofit/>
          </a:bodyPr>
          <a:lstStyle/>
          <a:p>
            <a:r>
              <a:rPr lang="en-US" dirty="0" smtClean="0"/>
              <a:t>Weight-based dosing can typically be abandoned in crisis when weight </a:t>
            </a:r>
            <a:r>
              <a:rPr lang="en-US" u="sng" dirty="0" smtClean="0"/>
              <a:t>&gt;</a:t>
            </a:r>
            <a:r>
              <a:rPr lang="en-US" dirty="0" smtClean="0"/>
              <a:t>40 kg and age </a:t>
            </a:r>
            <a:r>
              <a:rPr lang="en-US" u="sng" dirty="0" smtClean="0"/>
              <a:t>&gt;</a:t>
            </a:r>
            <a:r>
              <a:rPr lang="en-US" dirty="0" smtClean="0"/>
              <a:t> 12 </a:t>
            </a:r>
          </a:p>
          <a:p>
            <a:r>
              <a:rPr lang="en-US" dirty="0" smtClean="0"/>
              <a:t>Most supplies (ET tubes, CVCs, IVs) are based on patient size, not age</a:t>
            </a:r>
          </a:p>
          <a:p>
            <a:r>
              <a:rPr lang="en-US" dirty="0" smtClean="0"/>
              <a:t>ACLS is recommended after puberty</a:t>
            </a:r>
          </a:p>
          <a:p>
            <a:r>
              <a:rPr lang="en-US" dirty="0" smtClean="0"/>
              <a:t>Many adolescent conditions can be managed similarly to adults</a:t>
            </a:r>
          </a:p>
          <a:p>
            <a:pPr lvl="1"/>
            <a:r>
              <a:rPr lang="en-US" dirty="0" smtClean="0"/>
              <a:t>Asthma</a:t>
            </a:r>
          </a:p>
          <a:p>
            <a:pPr lvl="1"/>
            <a:r>
              <a:rPr lang="en-US" dirty="0" smtClean="0"/>
              <a:t>ARDS</a:t>
            </a:r>
          </a:p>
          <a:p>
            <a:pPr lvl="1"/>
            <a:r>
              <a:rPr lang="en-US" dirty="0" smtClean="0"/>
              <a:t>Diabetes</a:t>
            </a:r>
          </a:p>
          <a:p>
            <a:pPr lvl="1"/>
            <a:r>
              <a:rPr lang="en-US" dirty="0" smtClean="0"/>
              <a:t>Sepsis</a:t>
            </a:r>
          </a:p>
          <a:p>
            <a:pPr lvl="1"/>
            <a:r>
              <a:rPr lang="en-US" dirty="0" smtClean="0"/>
              <a:t>Intoxication</a:t>
            </a:r>
            <a:endParaRPr lang="en-US" dirty="0"/>
          </a:p>
        </p:txBody>
      </p:sp>
    </p:spTree>
    <p:extLst>
      <p:ext uri="{BB962C8B-B14F-4D97-AF65-F5344CB8AC3E}">
        <p14:creationId xmlns:p14="http://schemas.microsoft.com/office/powerpoint/2010/main" val="2445436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Politics</a:t>
            </a:r>
            <a:endParaRPr lang="en-US" b="1" dirty="0"/>
          </a:p>
        </p:txBody>
      </p:sp>
      <p:graphicFrame>
        <p:nvGraphicFramePr>
          <p:cNvPr id="4" name="Diagram 3"/>
          <p:cNvGraphicFramePr/>
          <p:nvPr>
            <p:extLst>
              <p:ext uri="{D42A27DB-BD31-4B8C-83A1-F6EECF244321}">
                <p14:modId xmlns:p14="http://schemas.microsoft.com/office/powerpoint/2010/main" val="358762085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31336" y="4965192"/>
            <a:ext cx="1292341" cy="461665"/>
          </a:xfrm>
          <a:prstGeom prst="rect">
            <a:avLst/>
          </a:prstGeom>
          <a:noFill/>
        </p:spPr>
        <p:txBody>
          <a:bodyPr wrap="none" rtlCol="0">
            <a:spAutoFit/>
          </a:bodyPr>
          <a:lstStyle/>
          <a:p>
            <a:r>
              <a:rPr lang="en-US" sz="2400" b="1" dirty="0" smtClean="0"/>
              <a:t>Planning</a:t>
            </a:r>
            <a:endParaRPr lang="en-US" sz="2400" b="1" dirty="0"/>
          </a:p>
        </p:txBody>
      </p:sp>
      <p:sp>
        <p:nvSpPr>
          <p:cNvPr id="6" name="TextBox 5"/>
          <p:cNvSpPr txBox="1"/>
          <p:nvPr/>
        </p:nvSpPr>
        <p:spPr>
          <a:xfrm rot="16200000">
            <a:off x="4972519" y="3198166"/>
            <a:ext cx="2246962" cy="461665"/>
          </a:xfrm>
          <a:prstGeom prst="rect">
            <a:avLst/>
          </a:prstGeom>
          <a:noFill/>
        </p:spPr>
        <p:txBody>
          <a:bodyPr wrap="none" rtlCol="0">
            <a:spAutoFit/>
          </a:bodyPr>
          <a:lstStyle/>
          <a:p>
            <a:r>
              <a:rPr lang="en-US" sz="2400" b="1" dirty="0" smtClean="0"/>
              <a:t>Implementation</a:t>
            </a:r>
            <a:endParaRPr lang="en-US" sz="2400" b="1" dirty="0"/>
          </a:p>
        </p:txBody>
      </p:sp>
    </p:spTree>
    <p:extLst>
      <p:ext uri="{BB962C8B-B14F-4D97-AF65-F5344CB8AC3E}">
        <p14:creationId xmlns:p14="http://schemas.microsoft.com/office/powerpoint/2010/main" val="37232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Intersection of CSC and Politics</a:t>
            </a:r>
            <a:endParaRPr lang="en-US" b="1" dirty="0"/>
          </a:p>
        </p:txBody>
      </p:sp>
      <p:sp>
        <p:nvSpPr>
          <p:cNvPr id="3" name="Content Placeholder 2"/>
          <p:cNvSpPr>
            <a:spLocks noGrp="1"/>
          </p:cNvSpPr>
          <p:nvPr>
            <p:ph idx="1"/>
          </p:nvPr>
        </p:nvSpPr>
        <p:spPr/>
        <p:txBody>
          <a:bodyPr/>
          <a:lstStyle/>
          <a:p>
            <a:r>
              <a:rPr lang="en-US" dirty="0" smtClean="0"/>
              <a:t>Alternative Approaches – Executive Orders, Public Health Orders, and Public Health Emergencies </a:t>
            </a:r>
            <a:endParaRPr lang="en-US" dirty="0"/>
          </a:p>
        </p:txBody>
      </p:sp>
      <p:pic>
        <p:nvPicPr>
          <p:cNvPr id="4" name="Picture 3"/>
          <p:cNvPicPr>
            <a:picLocks noChangeAspect="1"/>
          </p:cNvPicPr>
          <p:nvPr/>
        </p:nvPicPr>
        <p:blipFill>
          <a:blip r:embed="rId2"/>
          <a:stretch>
            <a:fillRect/>
          </a:stretch>
        </p:blipFill>
        <p:spPr>
          <a:xfrm>
            <a:off x="340659" y="2912274"/>
            <a:ext cx="6024282" cy="3191435"/>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6776472" y="2912274"/>
            <a:ext cx="5127180" cy="1676545"/>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6776472" y="4924103"/>
            <a:ext cx="5133277" cy="1127858"/>
          </a:xfrm>
          <a:prstGeom prst="rect">
            <a:avLst/>
          </a:prstGeom>
          <a:ln>
            <a:solidFill>
              <a:schemeClr val="tx1"/>
            </a:solidFill>
          </a:ln>
        </p:spPr>
      </p:pic>
    </p:spTree>
    <p:extLst>
      <p:ext uri="{BB962C8B-B14F-4D97-AF65-F5344CB8AC3E}">
        <p14:creationId xmlns:p14="http://schemas.microsoft.com/office/powerpoint/2010/main" val="226764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Intersection of CSC and Politics</a:t>
            </a:r>
            <a:endParaRPr lang="en-US" b="1" dirty="0"/>
          </a:p>
        </p:txBody>
      </p:sp>
      <p:sp>
        <p:nvSpPr>
          <p:cNvPr id="3" name="Content Placeholder 2"/>
          <p:cNvSpPr>
            <a:spLocks noGrp="1"/>
          </p:cNvSpPr>
          <p:nvPr>
            <p:ph idx="1"/>
          </p:nvPr>
        </p:nvSpPr>
        <p:spPr/>
        <p:txBody>
          <a:bodyPr/>
          <a:lstStyle/>
          <a:p>
            <a:r>
              <a:rPr lang="en-US" dirty="0" smtClean="0"/>
              <a:t>Alternative Approaches – Executive Orders, Public Health Orders, and Public Health Emergencies </a:t>
            </a:r>
          </a:p>
          <a:p>
            <a:r>
              <a:rPr lang="en-US" dirty="0" smtClean="0"/>
              <a:t>Limitation in Triage Approaches</a:t>
            </a:r>
          </a:p>
          <a:p>
            <a:pPr lvl="1"/>
            <a:r>
              <a:rPr lang="en-US" sz="2800" dirty="0" smtClean="0"/>
              <a:t>Office of Civil Rights</a:t>
            </a:r>
          </a:p>
          <a:p>
            <a:pPr lvl="1"/>
            <a:r>
              <a:rPr lang="en-US" sz="2800" dirty="0" smtClean="0"/>
              <a:t>Americans with Disabilities Act</a:t>
            </a:r>
          </a:p>
          <a:p>
            <a:r>
              <a:rPr lang="en-US" dirty="0" smtClean="0"/>
              <a:t>Political Cost of CSC Activation</a:t>
            </a:r>
            <a:endParaRPr lang="en-US" dirty="0"/>
          </a:p>
        </p:txBody>
      </p:sp>
    </p:spTree>
    <p:extLst>
      <p:ext uri="{BB962C8B-B14F-4D97-AF65-F5344CB8AC3E}">
        <p14:creationId xmlns:p14="http://schemas.microsoft.com/office/powerpoint/2010/main" val="129954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66219"/>
            <a:ext cx="10515600" cy="1325563"/>
          </a:xfrm>
        </p:spPr>
        <p:txBody>
          <a:bodyPr/>
          <a:lstStyle/>
          <a:p>
            <a:pPr algn="ctr"/>
            <a:r>
              <a:rPr lang="en-US" b="1" dirty="0" smtClean="0"/>
              <a:t>Thank You</a:t>
            </a:r>
            <a:br>
              <a:rPr lang="en-US" b="1" dirty="0" smtClean="0"/>
            </a:br>
            <a:r>
              <a:rPr lang="en-US" b="1" dirty="0" smtClean="0">
                <a:hlinkClick r:id="rId2"/>
              </a:rPr>
              <a:t>anuj.mehta@cuanschutz.edu</a:t>
            </a:r>
            <a:r>
              <a:rPr lang="en-US" b="1" dirty="0" smtClean="0"/>
              <a:t> </a:t>
            </a:r>
            <a:endParaRPr lang="en-US" b="1" dirty="0"/>
          </a:p>
        </p:txBody>
      </p:sp>
    </p:spTree>
    <p:extLst>
      <p:ext uri="{BB962C8B-B14F-4D97-AF65-F5344CB8AC3E}">
        <p14:creationId xmlns:p14="http://schemas.microsoft.com/office/powerpoint/2010/main" val="315190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No Jitter Roll: Moment of Reflection, WFH Offerings | No J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830" y="93553"/>
            <a:ext cx="10006341" cy="667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11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839108"/>
            <a:ext cx="9144000" cy="183895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Scan to request CME/MOC credit for 11/30 Grand Rounds</a:t>
            </a:r>
            <a:endParaRPr lang="en-US" dirty="0"/>
          </a:p>
        </p:txBody>
      </p:sp>
      <p:pic>
        <p:nvPicPr>
          <p:cNvPr id="4" name="Picture 3" descr="Qr code&#10;&#10;Description automatically generated">
            <a:extLst>
              <a:ext uri="{FF2B5EF4-FFF2-40B4-BE49-F238E27FC236}">
                <a16:creationId xmlns:a16="http://schemas.microsoft.com/office/drawing/2014/main" id="{4B1DABD2-9554-C8AB-603E-1655D5ECB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3057525"/>
            <a:ext cx="2857500" cy="2857500"/>
          </a:xfrm>
          <a:prstGeom prst="rect">
            <a:avLst/>
          </a:prstGeom>
        </p:spPr>
      </p:pic>
    </p:spTree>
    <p:extLst>
      <p:ext uri="{BB962C8B-B14F-4D97-AF65-F5344CB8AC3E}">
        <p14:creationId xmlns:p14="http://schemas.microsoft.com/office/powerpoint/2010/main" val="119432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952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066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486400" cy="6858000"/>
          </a:xfrm>
          <a:prstGeom prst="rect">
            <a:avLst/>
          </a:prstGeom>
          <a:noFill/>
        </p:spPr>
      </p:pic>
    </p:spTree>
    <p:extLst>
      <p:ext uri="{BB962C8B-B14F-4D97-AF65-F5344CB8AC3E}">
        <p14:creationId xmlns:p14="http://schemas.microsoft.com/office/powerpoint/2010/main" val="3390897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8484"/>
          <a:stretch/>
        </p:blipFill>
        <p:spPr>
          <a:xfrm>
            <a:off x="215646" y="678180"/>
            <a:ext cx="5945124" cy="4040124"/>
          </a:xfrm>
          <a:prstGeom prst="rect">
            <a:avLst/>
          </a:prstGeom>
        </p:spPr>
      </p:pic>
      <p:pic>
        <p:nvPicPr>
          <p:cNvPr id="5" name="Picture 4"/>
          <p:cNvPicPr>
            <a:picLocks noChangeAspect="1"/>
          </p:cNvPicPr>
          <p:nvPr/>
        </p:nvPicPr>
        <p:blipFill rotWithShape="1">
          <a:blip r:embed="rId2"/>
          <a:srcRect t="51205"/>
          <a:stretch/>
        </p:blipFill>
        <p:spPr>
          <a:xfrm>
            <a:off x="6246876" y="891540"/>
            <a:ext cx="5945124" cy="3826764"/>
          </a:xfrm>
          <a:prstGeom prst="rect">
            <a:avLst/>
          </a:prstGeom>
        </p:spPr>
      </p:pic>
      <p:sp>
        <p:nvSpPr>
          <p:cNvPr id="6" name="Rectangle 5"/>
          <p:cNvSpPr/>
          <p:nvPr/>
        </p:nvSpPr>
        <p:spPr>
          <a:xfrm>
            <a:off x="432816" y="4801904"/>
            <a:ext cx="11408664" cy="1446550"/>
          </a:xfrm>
          <a:prstGeom prst="rect">
            <a:avLst/>
          </a:prstGeom>
        </p:spPr>
        <p:txBody>
          <a:bodyPr wrap="square">
            <a:spAutoFit/>
          </a:bodyPr>
          <a:lstStyle/>
          <a:p>
            <a:r>
              <a:rPr lang="en-US" sz="1100" dirty="0">
                <a:latin typeface="Times New Roman" panose="02020603050405020304" pitchFamily="18" charset="0"/>
                <a:ea typeface="Calibri" panose="020F0502020204030204" pitchFamily="34" charset="0"/>
                <a:cs typeface="Times New Roman" panose="02020603050405020304" pitchFamily="18" charset="0"/>
              </a:rPr>
              <a:t>The mCCI was validated for its predictive capability for hospital mortality using the California Patient Discharge Database (PDD) from 2020. The PDD contains administrative data for 100% of discharges from nonfederal hospitals in the State of California. Using 2,866,340 observations (including 166,535 hospitalizations for COVID-19), the mCCI had strong predictive abilities with an area-under-curve (AUC) = 0.752. Removing age reduced the AUC to 0.695, indicating that not including age reduced the predictive ability of the mCCI (i.e. made worse predictions). Within the PDD, only broad definitions of mCCI comorbidities could be determined. It is possible to identify patients with chronic heart failure or chronic pulmonary disease. However, it is not possible to determine which patients who carry a diagnosis of chronic heart failure have NYHA Class III or IV symptoms or an LV&lt;45%. Similarly, while it is possible to identify patients with chronic lung disease, it was not possible to determine which patients used supplemental oxygen or had an FEV1&lt;40%. Therefore, the validation of the mCCI using an administrative database allowed for assessment of a large sample size but included a large number of patients who likely had lower predicted mortality. The strict definitions for each comorbidity proposed above increase the association with predicted mortality. Therefore, with full clinical information and the strict comorbidity definitions, the mCCI will likely have even strong predictive capabilities for hospital mortality. </a:t>
            </a:r>
          </a:p>
        </p:txBody>
      </p:sp>
    </p:spTree>
    <p:extLst>
      <p:ext uri="{BB962C8B-B14F-4D97-AF65-F5344CB8AC3E}">
        <p14:creationId xmlns:p14="http://schemas.microsoft.com/office/powerpoint/2010/main" val="3080104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Review classic conceptualizations of Crisis Standards of Care</a:t>
            </a:r>
          </a:p>
          <a:p>
            <a:r>
              <a:rPr lang="en-US" dirty="0" smtClean="0"/>
              <a:t>Highlight inequities that can be intrinsic to Crisis Standards of Care and discuss potential mitigation strategies</a:t>
            </a:r>
          </a:p>
          <a:p>
            <a:r>
              <a:rPr lang="en-US" dirty="0" smtClean="0"/>
              <a:t>Discuss new and emerging areas of Crisis Standards of Care</a:t>
            </a:r>
          </a:p>
          <a:p>
            <a:pPr lvl="1"/>
            <a:r>
              <a:rPr lang="en-US" dirty="0" smtClean="0"/>
              <a:t>Staffing </a:t>
            </a:r>
          </a:p>
          <a:p>
            <a:pPr lvl="1"/>
            <a:r>
              <a:rPr lang="en-US" dirty="0" smtClean="0"/>
              <a:t>Hospital capacity</a:t>
            </a:r>
          </a:p>
          <a:p>
            <a:pPr lvl="1"/>
            <a:r>
              <a:rPr lang="en-US" dirty="0" smtClean="0"/>
              <a:t>Pediatrics</a:t>
            </a:r>
          </a:p>
          <a:p>
            <a:pPr lvl="1"/>
            <a:r>
              <a:rPr lang="en-US" dirty="0" smtClean="0"/>
              <a:t>Politics</a:t>
            </a:r>
            <a:endParaRPr lang="en-US" dirty="0"/>
          </a:p>
        </p:txBody>
      </p:sp>
    </p:spTree>
    <p:extLst>
      <p:ext uri="{BB962C8B-B14F-4D97-AF65-F5344CB8AC3E}">
        <p14:creationId xmlns:p14="http://schemas.microsoft.com/office/powerpoint/2010/main" val="6146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240471"/>
            <a:ext cx="10515600" cy="2377059"/>
          </a:xfrm>
        </p:spPr>
        <p:txBody>
          <a:bodyPr>
            <a:normAutofit/>
          </a:bodyPr>
          <a:lstStyle/>
          <a:p>
            <a:pPr algn="ctr"/>
            <a:r>
              <a:rPr lang="en-US" sz="5400" b="1" u="sng" dirty="0" smtClean="0"/>
              <a:t>Objective 1</a:t>
            </a:r>
            <a:r>
              <a:rPr lang="en-US" sz="5400" b="1" dirty="0" smtClean="0"/>
              <a:t>:</a:t>
            </a:r>
            <a:br>
              <a:rPr lang="en-US" sz="5400" b="1" dirty="0" smtClean="0"/>
            </a:br>
            <a:r>
              <a:rPr lang="en-US" sz="5400" b="1" dirty="0" smtClean="0"/>
              <a:t>Review </a:t>
            </a:r>
            <a:r>
              <a:rPr lang="en-US" sz="5400" b="1" dirty="0"/>
              <a:t>classic conceptualizations of Crisis Standards of </a:t>
            </a:r>
            <a:r>
              <a:rPr lang="en-US" sz="5400" b="1" dirty="0" smtClean="0"/>
              <a:t>Care</a:t>
            </a:r>
            <a:endParaRPr lang="en-US" sz="5400" b="1" dirty="0"/>
          </a:p>
        </p:txBody>
      </p:sp>
    </p:spTree>
    <p:extLst>
      <p:ext uri="{BB962C8B-B14F-4D97-AF65-F5344CB8AC3E}">
        <p14:creationId xmlns:p14="http://schemas.microsoft.com/office/powerpoint/2010/main" val="3087079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0" y="2766219"/>
            <a:ext cx="3657600" cy="1325563"/>
          </a:xfrm>
        </p:spPr>
        <p:txBody>
          <a:bodyPr>
            <a:noAutofit/>
          </a:bodyPr>
          <a:lstStyle/>
          <a:p>
            <a:pPr algn="ctr"/>
            <a:r>
              <a:rPr lang="en-US" sz="5400" b="1" dirty="0" smtClean="0"/>
              <a:t>The Continuum of Care</a:t>
            </a:r>
            <a:endParaRPr lang="en-US" sz="5400" b="1" dirty="0"/>
          </a:p>
        </p:txBody>
      </p:sp>
      <p:pic>
        <p:nvPicPr>
          <p:cNvPr id="3074" name="Picture 2" descr="https://jdsupra-html-images.s3-us-west-1.amazonaws.com/55a2e752-3fe7-4a0e-a973-c25591d3390e-IL%20Public%20Health%20Chart.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745"/>
          <a:stretch/>
        </p:blipFill>
        <p:spPr bwMode="auto">
          <a:xfrm>
            <a:off x="3994695" y="365125"/>
            <a:ext cx="8136255" cy="57704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581001"/>
            <a:ext cx="2606996" cy="276999"/>
          </a:xfrm>
          <a:prstGeom prst="rect">
            <a:avLst/>
          </a:prstGeom>
          <a:noFill/>
        </p:spPr>
        <p:txBody>
          <a:bodyPr wrap="none" rtlCol="0">
            <a:spAutoFit/>
          </a:bodyPr>
          <a:lstStyle/>
          <a:p>
            <a:r>
              <a:rPr lang="en-US" sz="1200" dirty="0" smtClean="0"/>
              <a:t>Source: National Academy of Medicine</a:t>
            </a:r>
            <a:endParaRPr lang="en-US" sz="1200" dirty="0"/>
          </a:p>
        </p:txBody>
      </p:sp>
    </p:spTree>
    <p:extLst>
      <p:ext uri="{BB962C8B-B14F-4D97-AF65-F5344CB8AC3E}">
        <p14:creationId xmlns:p14="http://schemas.microsoft.com/office/powerpoint/2010/main" val="369429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Crisis Standards of Care</a:t>
            </a:r>
            <a:endParaRPr lang="en-US" dirty="0"/>
          </a:p>
        </p:txBody>
      </p:sp>
      <p:sp>
        <p:nvSpPr>
          <p:cNvPr id="5" name="Content Placeholder 4"/>
          <p:cNvSpPr>
            <a:spLocks noGrp="1"/>
          </p:cNvSpPr>
          <p:nvPr>
            <p:ph sz="half" idx="2"/>
          </p:nvPr>
        </p:nvSpPr>
        <p:spPr>
          <a:xfrm>
            <a:off x="5226009" y="1299416"/>
            <a:ext cx="6127791" cy="5110009"/>
          </a:xfrm>
        </p:spPr>
        <p:txBody>
          <a:bodyPr/>
          <a:lstStyle/>
          <a:p>
            <a:r>
              <a:rPr lang="en-US" dirty="0" smtClean="0"/>
              <a:t>“</a:t>
            </a:r>
            <a:r>
              <a:rPr lang="en-US" dirty="0"/>
              <a:t>a substantial change in usual healthcare operations and the level of care it is possible to deliver, which is made necessary by a pervasive (e.g., pandemic influenza) or catastrophic (e.g., earthquake, hurricane) </a:t>
            </a:r>
            <a:r>
              <a:rPr lang="en-US" dirty="0" smtClean="0"/>
              <a:t>event”</a:t>
            </a:r>
          </a:p>
          <a:p>
            <a:endParaRPr lang="en-US" dirty="0"/>
          </a:p>
          <a:p>
            <a:r>
              <a:rPr lang="en-US" dirty="0" smtClean="0"/>
              <a:t>Triage – allocating treatment to one patient over another actual patient or another potential patient</a:t>
            </a:r>
            <a:endParaRPr lang="en-US" dirty="0"/>
          </a:p>
        </p:txBody>
      </p:sp>
      <p:pic>
        <p:nvPicPr>
          <p:cNvPr id="2050" name="Picture 2" descr="https://nap.nationalacademies.org/cover/12749/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46" y="1377051"/>
            <a:ext cx="3354917" cy="5032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638300"/>
            <a:ext cx="9123139" cy="276999"/>
          </a:xfrm>
          <a:prstGeom prst="rect">
            <a:avLst/>
          </a:prstGeom>
          <a:noFill/>
        </p:spPr>
        <p:txBody>
          <a:bodyPr wrap="none" rtlCol="0">
            <a:spAutoFit/>
          </a:bodyPr>
          <a:lstStyle/>
          <a:p>
            <a:r>
              <a:rPr lang="en-US" sz="1200" dirty="0" smtClean="0"/>
              <a:t>IOM. 2009</a:t>
            </a:r>
            <a:r>
              <a:rPr lang="en-US" sz="1200" dirty="0"/>
              <a:t>. (https://</a:t>
            </a:r>
            <a:r>
              <a:rPr lang="en-US" sz="1200" dirty="0" smtClean="0"/>
              <a:t>nap.nationalacademies.org/catalog/12749/guidance-for-establishing-crisis-standards-of-care-for-use-in-disaster-situations)</a:t>
            </a:r>
            <a:endParaRPr lang="en-US" sz="1200" dirty="0"/>
          </a:p>
        </p:txBody>
      </p:sp>
    </p:spTree>
    <p:extLst>
      <p:ext uri="{BB962C8B-B14F-4D97-AF65-F5344CB8AC3E}">
        <p14:creationId xmlns:p14="http://schemas.microsoft.com/office/powerpoint/2010/main" val="3103400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2275</Words>
  <Application>Microsoft Office PowerPoint</Application>
  <PresentationFormat>Widescreen</PresentationFormat>
  <Paragraphs>377</Paragraphs>
  <Slides>54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Calibri Light</vt:lpstr>
      <vt:lpstr>Times New Roman</vt:lpstr>
      <vt:lpstr>Office Theme</vt:lpstr>
      <vt:lpstr>1_Office Theme</vt:lpstr>
      <vt:lpstr>PowerPoint Presentation</vt:lpstr>
      <vt:lpstr>Evolving Crisis Standards of Care to Meet New Challenges</vt:lpstr>
      <vt:lpstr>Disclosures</vt:lpstr>
      <vt:lpstr>Official Roles</vt:lpstr>
      <vt:lpstr>PowerPoint Presentation</vt:lpstr>
      <vt:lpstr>Objectives</vt:lpstr>
      <vt:lpstr>Objective 1: Review classic conceptualizations of Crisis Standards of Care</vt:lpstr>
      <vt:lpstr>The Continuum of Care</vt:lpstr>
      <vt:lpstr>What is Crisis Standards of Care</vt:lpstr>
      <vt:lpstr>Classic conceptualizations of ‘triage’</vt:lpstr>
      <vt:lpstr>Classic conceptualizations of triage during the pandemic</vt:lpstr>
      <vt:lpstr>What triage is really like in a pandemic</vt:lpstr>
      <vt:lpstr>What triage is really like in a pandemic</vt:lpstr>
      <vt:lpstr>What triage is really like in a pandemic</vt:lpstr>
      <vt:lpstr>What triage is really like in a pandemic</vt:lpstr>
      <vt:lpstr>What triage is really like in a pandemic</vt:lpstr>
      <vt:lpstr>Purpose of Crisis Standards of Care</vt:lpstr>
      <vt:lpstr>Colorado’s CSC Plan</vt:lpstr>
      <vt:lpstr>Tier 1: CSC Triage Score</vt:lpstr>
      <vt:lpstr>Objective 2: Highlight inequities that can be intrinsic to Crisis Standards of Care and discuss potential mitigation strategies</vt:lpstr>
      <vt:lpstr>Inequities are pervasive in health care</vt:lpstr>
      <vt:lpstr>Focus on two areas relevant to CSC</vt:lpstr>
      <vt:lpstr>Tier 1: CSC Triage Score</vt:lpstr>
      <vt:lpstr>Diagnosed Diabetes, Race-Ethnicity, Adults Aged 18+ Years, Age-Adjusted Percentage, National</vt:lpstr>
      <vt:lpstr>PowerPoint Presentation</vt:lpstr>
      <vt:lpstr>PowerPoint Presentation</vt:lpstr>
      <vt:lpstr>Potential drivers of disparities</vt:lpstr>
      <vt:lpstr>Do plans that account for comorbid illness achieve equality but not equity?</vt:lpstr>
      <vt:lpstr>Potential Solutions: SVI Adjustment</vt:lpstr>
      <vt:lpstr>Potential drawbacks</vt:lpstr>
      <vt:lpstr>Factual fallacies with SOFA</vt:lpstr>
      <vt:lpstr>Potential Solution: Adjusted SOFA</vt:lpstr>
      <vt:lpstr>Patients living with disabilities: GCS</vt:lpstr>
      <vt:lpstr>Objective 3: Discuss new and emerging areas of Crisis Standards of Care</vt:lpstr>
      <vt:lpstr>Staffing</vt:lpstr>
      <vt:lpstr>PowerPoint Presentation</vt:lpstr>
      <vt:lpstr>What does CSC for Health Care Staffing not do?</vt:lpstr>
      <vt:lpstr>Hospital Capacity as the Strained Resource</vt:lpstr>
      <vt:lpstr>A Broad Ethical Framework for CSC for Hospitals</vt:lpstr>
      <vt:lpstr>Decompressing Hospital Systems: Shifting Risk Tolerance</vt:lpstr>
      <vt:lpstr>Decompressing Hospital Systems: Shifting Risk Tolerance</vt:lpstr>
      <vt:lpstr>Equity Impact</vt:lpstr>
      <vt:lpstr>Pediatrics</vt:lpstr>
      <vt:lpstr>PowerPoint Presentation</vt:lpstr>
      <vt:lpstr>Children are not Small Adults BUT Adolescents May Be Close Enough</vt:lpstr>
      <vt:lpstr>Politics</vt:lpstr>
      <vt:lpstr>Intersection of CSC and Politics</vt:lpstr>
      <vt:lpstr>Intersection of CSC and Politics</vt:lpstr>
      <vt:lpstr>Thank You anuj.mehta@cuanschutz.edu </vt:lpstr>
      <vt:lpstr>PowerPoint Presentation</vt:lpstr>
      <vt:lpstr>PowerPoint Presentation</vt:lpstr>
      <vt:lpstr>PowerPoint Presentation</vt:lpstr>
      <vt:lpstr>PowerPoint Presentation</vt:lpstr>
      <vt:lpstr>PowerPoint Presentation</vt:lpstr>
    </vt:vector>
  </TitlesOfParts>
  <Company>CU Anschutz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Mehta, Anuj</dc:creator>
  <cp:lastModifiedBy>Mehta, Anuj</cp:lastModifiedBy>
  <cp:revision>39</cp:revision>
  <dcterms:created xsi:type="dcterms:W3CDTF">2020-12-08T23:50:32Z</dcterms:created>
  <dcterms:modified xsi:type="dcterms:W3CDTF">2022-11-30T18:05:40Z</dcterms:modified>
</cp:coreProperties>
</file>