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732" r:id="rId3"/>
  </p:sldMasterIdLst>
  <p:notesMasterIdLst>
    <p:notesMasterId r:id="rId12"/>
  </p:notesMasterIdLst>
  <p:sldIdLst>
    <p:sldId id="305" r:id="rId4"/>
    <p:sldId id="445" r:id="rId5"/>
    <p:sldId id="2758" r:id="rId6"/>
    <p:sldId id="2759" r:id="rId7"/>
    <p:sldId id="475" r:id="rId8"/>
    <p:sldId id="2741" r:id="rId9"/>
    <p:sldId id="2765" r:id="rId10"/>
    <p:sldId id="31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ma, Sharad (NIH/NCI) [E]" initials="VS([" lastIdx="1" clrIdx="0">
    <p:extLst>
      <p:ext uri="{19B8F6BF-5375-455C-9EA6-DF929625EA0E}">
        <p15:presenceInfo xmlns:p15="http://schemas.microsoft.com/office/powerpoint/2012/main" userId="S::vermashk@nih.gov::a6ae1e0b-8f2c-4976-b3a9-308b7102d8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4" autoAdjust="0"/>
    <p:restoredTop sz="87197" autoAdjust="0"/>
  </p:normalViewPr>
  <p:slideViewPr>
    <p:cSldViewPr snapToGrid="0">
      <p:cViewPr varScale="1">
        <p:scale>
          <a:sx n="74" d="100"/>
          <a:sy n="74" d="100"/>
        </p:scale>
        <p:origin x="106" y="49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04166602462369E-2"/>
          <c:y val="0.11895385970748394"/>
          <c:w val="0.84057352419988596"/>
          <c:h val="0.54978562518902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 Requests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C-0E46-BCCC-030EECF38E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 Consultations</c:v>
                </c:pt>
              </c:strCache>
            </c:strRef>
          </c:tx>
          <c:spPr>
            <a:pattFill prst="pct60">
              <a:fgClr>
                <a:schemeClr val="accent1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innerShdw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BC-0E46-BCCC-030EECF38E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Biologic Requests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innerShdw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BC-0E46-BCCC-030EECF38E8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Biologic Consultations</c:v>
                </c:pt>
              </c:strCache>
            </c:strRef>
          </c:tx>
          <c:spPr>
            <a:pattFill prst="pct60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innerShdw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BC-0E46-BCCC-030EECF38E8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Imaging Requests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innerShdw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BC-0E46-BCCC-030EECF38E8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Imaging Consultations</c:v>
                </c:pt>
              </c:strCache>
            </c:strRef>
          </c:tx>
          <c:spPr>
            <a:pattFill prst="pct60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innerShdw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BC-0E46-BCCC-030EECF38E8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138214511"/>
        <c:axId val="1138215311"/>
      </c:barChart>
      <c:catAx>
        <c:axId val="113821451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8215311"/>
        <c:crosses val="autoZero"/>
        <c:auto val="1"/>
        <c:lblAlgn val="ctr"/>
        <c:lblOffset val="100"/>
        <c:noMultiLvlLbl val="0"/>
      </c:catAx>
      <c:valAx>
        <c:axId val="113821531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8214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985677513583604E-2"/>
          <c:y val="0.67694856237647427"/>
          <c:w val="0.80503140736495815"/>
          <c:h val="0.32305143762352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Origin of Requests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E9-3549-B4A9-9D2DBA1FBD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933-5A4F-84C5-04AE3D9E4F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33-5A4F-84C5-04AE3D9E4F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933-5A4F-84C5-04AE3D9E4F9C}"/>
              </c:ext>
            </c:extLst>
          </c:dPt>
          <c:cat>
            <c:strRef>
              <c:f>Sheet1!$A$2:$A$5</c:f>
              <c:strCache>
                <c:ptCount val="4"/>
                <c:pt idx="0">
                  <c:v>Academic</c:v>
                </c:pt>
                <c:pt idx="1">
                  <c:v>Industry</c:v>
                </c:pt>
                <c:pt idx="2">
                  <c:v>Collaboration</c:v>
                </c:pt>
                <c:pt idx="3">
                  <c:v>Government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295</c:v>
                </c:pt>
                <c:pt idx="1">
                  <c:v>141</c:v>
                </c:pt>
                <c:pt idx="2">
                  <c:v>34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33-5A4F-84C5-04AE3D9E4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56750054176631"/>
          <c:y val="0.85209456372132664"/>
          <c:w val="0.62864984164491611"/>
          <c:h val="8.56039390804887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E49A7-9B19-4F2F-A437-444067C5187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BCE8-9258-46E2-9D70-BE090744C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1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59DD9-C07A-0F4A-BE38-5AFB42BB2A6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3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59DD9-C07A-0F4A-BE38-5AFB42BB2A6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1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59DD9-C07A-0F4A-BE38-5AFB42BB2A6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33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59DD9-C07A-0F4A-BE38-5AFB42BB2A6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144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59DD9-C07A-0F4A-BE38-5AFB42BB2A6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88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82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75F99-A105-AD40-9434-BE284D7C0C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19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>
            <a:spLocks noChangeAspect="1"/>
          </p:cNvSpPr>
          <p:nvPr userDrawn="1"/>
        </p:nvSpPr>
        <p:spPr>
          <a:xfrm>
            <a:off x="1555315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Pentagon 14"/>
          <p:cNvSpPr>
            <a:spLocks noChangeAspect="1"/>
          </p:cNvSpPr>
          <p:nvPr userDrawn="1"/>
        </p:nvSpPr>
        <p:spPr>
          <a:xfrm>
            <a:off x="0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/>
          <p:cNvSpPr/>
          <p:nvPr userDrawn="1"/>
        </p:nvSpPr>
        <p:spPr>
          <a:xfrm flipV="1">
            <a:off x="0" y="5035296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38300"/>
            <a:ext cx="10363200" cy="1827843"/>
          </a:xfrm>
        </p:spPr>
        <p:txBody>
          <a:bodyPr lIns="0" tIns="0" rIns="0" bIns="0" anchor="b">
            <a:noAutofit/>
          </a:bodyPr>
          <a:lstStyle>
            <a:lvl1pPr algn="r">
              <a:defRPr sz="3733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566160"/>
            <a:ext cx="10363200" cy="686376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867" b="0" i="1" spc="133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13" name="Picture 12" descr="NCI-Logo-Color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5710324"/>
            <a:ext cx="5324687" cy="50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5727700"/>
            <a:ext cx="3048000" cy="474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67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A157A906-E9FF-A241-9D14-E37C3882A5D8}" type="datetime4">
              <a:rPr lang="en-US" smtClean="0"/>
              <a:pPr>
                <a:defRPr/>
              </a:pPr>
              <a:t>November 1,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24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067976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658369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724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6067976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58369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543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18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66930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36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5752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Pentagon 8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3992035" y="2865121"/>
            <a:ext cx="4218368" cy="1084580"/>
            <a:chOff x="2333626" y="1990725"/>
            <a:chExt cx="4519680" cy="1162050"/>
          </a:xfrm>
        </p:grpSpPr>
        <p:pic>
          <p:nvPicPr>
            <p:cNvPr id="6" name="Picture 5" descr="NCI-Logo-Stack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5" y="2133600"/>
              <a:ext cx="3119501" cy="852170"/>
            </a:xfrm>
            <a:prstGeom prst="rect">
              <a:avLst/>
            </a:prstGeom>
          </p:spPr>
        </p:pic>
        <p:pic>
          <p:nvPicPr>
            <p:cNvPr id="8" name="Picture 7" descr="4_hhs_logo_whit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1990725"/>
              <a:ext cx="1162050" cy="1162050"/>
            </a:xfrm>
            <a:prstGeom prst="rect">
              <a:avLst/>
            </a:prstGeom>
          </p:spPr>
        </p:pic>
      </p:grp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701330" y="5808133"/>
            <a:ext cx="683802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133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2133" b="1" dirty="0">
                <a:solidFill>
                  <a:schemeClr val="bg1"/>
                </a:solidFill>
                <a:latin typeface="Arial" charset="0"/>
              </a:rPr>
              <a:t>                 </a:t>
            </a:r>
            <a:r>
              <a:rPr lang="en-US" sz="2133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2133" b="1" dirty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sz="2133" b="1" dirty="0" err="1">
                <a:solidFill>
                  <a:schemeClr val="bg1"/>
                </a:solidFill>
                <a:latin typeface="Arial" charset="0"/>
              </a:rPr>
              <a:t>espanol</a:t>
            </a:r>
            <a:endParaRPr lang="en-US" sz="2133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46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13"/>
          <p:cNvSpPr>
            <a:spLocks noChangeAspect="1"/>
          </p:cNvSpPr>
          <p:nvPr userDrawn="1"/>
        </p:nvSpPr>
        <p:spPr>
          <a:xfrm>
            <a:off x="1555315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Pentagon 14"/>
          <p:cNvSpPr>
            <a:spLocks noChangeAspect="1"/>
          </p:cNvSpPr>
          <p:nvPr userDrawn="1"/>
        </p:nvSpPr>
        <p:spPr>
          <a:xfrm>
            <a:off x="0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/>
          <p:cNvSpPr/>
          <p:nvPr userDrawn="1"/>
        </p:nvSpPr>
        <p:spPr>
          <a:xfrm flipV="1">
            <a:off x="0" y="5035296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38300"/>
            <a:ext cx="10363200" cy="1827843"/>
          </a:xfrm>
        </p:spPr>
        <p:txBody>
          <a:bodyPr lIns="0" tIns="0" rIns="0" bIns="0" anchor="b">
            <a:noAutofit/>
          </a:bodyPr>
          <a:lstStyle>
            <a:lvl1pPr algn="r">
              <a:defRPr sz="3733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566160"/>
            <a:ext cx="10363200" cy="686376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867" b="0" i="1" spc="133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13" name="Picture 12" descr="NCI-Logo-Color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5710324"/>
            <a:ext cx="5324687" cy="508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5727700"/>
            <a:ext cx="3048000" cy="474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67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A157A906-E9FF-A241-9D14-E37C3882A5D8}" type="datetime4">
              <a:rPr lang="en-US" smtClean="0"/>
              <a:pPr>
                <a:defRPr/>
              </a:pPr>
              <a:t>November 1,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25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8368" y="1426633"/>
            <a:ext cx="108874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41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ck Cov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Pentagon 8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3992035" y="2865121"/>
            <a:ext cx="4218368" cy="1084580"/>
            <a:chOff x="2333626" y="1990725"/>
            <a:chExt cx="4519680" cy="1162050"/>
          </a:xfrm>
        </p:grpSpPr>
        <p:pic>
          <p:nvPicPr>
            <p:cNvPr id="6" name="Picture 5" descr="NCI-Logo-Stack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5" y="2133600"/>
              <a:ext cx="3119501" cy="852170"/>
            </a:xfrm>
            <a:prstGeom prst="rect">
              <a:avLst/>
            </a:prstGeom>
          </p:spPr>
        </p:pic>
        <p:pic>
          <p:nvPicPr>
            <p:cNvPr id="8" name="Picture 7" descr="4_hhs_logo_whit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1990725"/>
              <a:ext cx="1162050" cy="1162050"/>
            </a:xfrm>
            <a:prstGeom prst="rect">
              <a:avLst/>
            </a:prstGeom>
          </p:spPr>
        </p:pic>
      </p:grp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701330" y="5808133"/>
            <a:ext cx="683802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133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2133" b="1" dirty="0">
                <a:solidFill>
                  <a:schemeClr val="bg1"/>
                </a:solidFill>
                <a:latin typeface="Arial" charset="0"/>
              </a:rPr>
              <a:t>                 </a:t>
            </a:r>
            <a:r>
              <a:rPr lang="en-US" sz="2133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2133" b="1" dirty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sz="2133" b="1" dirty="0" err="1">
                <a:solidFill>
                  <a:schemeClr val="bg1"/>
                </a:solidFill>
                <a:latin typeface="Arial" charset="0"/>
              </a:rPr>
              <a:t>espanol</a:t>
            </a:r>
            <a:endParaRPr lang="en-US" sz="2133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569480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4166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1828800"/>
            <a:ext cx="4023360" cy="18288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32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779008" y="0"/>
            <a:ext cx="5730240" cy="6864096"/>
          </a:xfrm>
        </p:spPr>
        <p:txBody>
          <a:bodyPr anchor="ctr">
            <a:noAutofit/>
          </a:bodyPr>
          <a:lstStyle>
            <a:lvl1pPr marL="609585" marR="0" indent="-60958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914377" marR="0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2533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914377" marR="0" lvl="1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914377" marR="0" lvl="1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</p:txBody>
      </p:sp>
    </p:spTree>
    <p:extLst>
      <p:ext uri="{BB962C8B-B14F-4D97-AF65-F5344CB8AC3E}">
        <p14:creationId xmlns:p14="http://schemas.microsoft.com/office/powerpoint/2010/main" val="2118196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Section 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572001" y="2423160"/>
            <a:ext cx="6705599" cy="1828800"/>
          </a:xfrm>
        </p:spPr>
        <p:txBody>
          <a:bodyPr lIns="0" tIns="0" rIns="0" bIns="0" anchor="b">
            <a:noAutofit/>
          </a:bodyPr>
          <a:lstStyle>
            <a:lvl1pPr algn="r">
              <a:defRPr sz="3733" spc="-107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9" y="4343400"/>
            <a:ext cx="6697189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67" b="0" i="1" spc="133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3" name="Picture 12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6486144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99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569480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Pentagon 13"/>
          <p:cNvSpPr>
            <a:spLocks noChangeAspect="1"/>
          </p:cNvSpPr>
          <p:nvPr userDrawn="1"/>
        </p:nvSpPr>
        <p:spPr>
          <a:xfrm>
            <a:off x="14166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38300"/>
            <a:ext cx="10363200" cy="1827843"/>
          </a:xfrm>
        </p:spPr>
        <p:txBody>
          <a:bodyPr lIns="0" tIns="0" rIns="0" bIns="0" anchor="b">
            <a:noAutofit/>
          </a:bodyPr>
          <a:lstStyle>
            <a:lvl1pPr algn="r">
              <a:defRPr sz="3733" b="0" i="0">
                <a:solidFill>
                  <a:srgbClr val="123E5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the presentation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566160"/>
            <a:ext cx="10363200" cy="686376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867" b="0" i="1" spc="133">
                <a:solidFill>
                  <a:schemeClr val="accent3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 </a:t>
            </a:r>
          </a:p>
        </p:txBody>
      </p:sp>
      <p:pic>
        <p:nvPicPr>
          <p:cNvPr id="12" name="Picture 11" descr="NCI-Logo-Color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5710324"/>
            <a:ext cx="5324687" cy="508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5730240"/>
            <a:ext cx="3048000" cy="4754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600" smtClean="0"/>
            </a:lvl1pPr>
          </a:lstStyle>
          <a:p>
            <a:pPr>
              <a:defRPr/>
            </a:pPr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748013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569480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4166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1828800"/>
            <a:ext cx="4023360" cy="18288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32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779008" y="0"/>
            <a:ext cx="5730240" cy="6864096"/>
          </a:xfrm>
        </p:spPr>
        <p:txBody>
          <a:bodyPr anchor="ctr">
            <a:noAutofit/>
          </a:bodyPr>
          <a:lstStyle>
            <a:lvl1pPr marL="609585" marR="0" indent="-609585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914377" marR="0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2533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/>
              <a:t>Agenda Item 1</a:t>
            </a:r>
          </a:p>
          <a:p>
            <a:pPr lvl="1"/>
            <a:r>
              <a:rPr lang="en-US" dirty="0"/>
              <a:t>Agenda Item 1a</a:t>
            </a:r>
          </a:p>
          <a:p>
            <a:pPr lvl="1"/>
            <a:r>
              <a:rPr lang="en-US" dirty="0"/>
              <a:t>Agenda Item 1b</a:t>
            </a:r>
          </a:p>
          <a:p>
            <a:r>
              <a:rPr lang="en-US" dirty="0"/>
              <a:t>Agenda Item 2</a:t>
            </a:r>
          </a:p>
          <a:p>
            <a:pPr lvl="1"/>
            <a:r>
              <a:rPr lang="en-US" dirty="0"/>
              <a:t>Agenda Item 2a</a:t>
            </a:r>
          </a:p>
          <a:p>
            <a:pPr lvl="1"/>
            <a:r>
              <a:rPr lang="en-US" dirty="0"/>
              <a:t>Agenda Item 2b</a:t>
            </a:r>
          </a:p>
          <a:p>
            <a:r>
              <a:rPr lang="en-US" dirty="0"/>
              <a:t>Agenda Item 3</a:t>
            </a:r>
          </a:p>
          <a:p>
            <a:pPr marL="914377" marR="0" lvl="1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3a</a:t>
            </a:r>
          </a:p>
          <a:p>
            <a:pPr marL="914377" marR="0" lvl="1" indent="-304792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/>
              <a:t>Agenda Item 3b</a:t>
            </a:r>
          </a:p>
        </p:txBody>
      </p:sp>
    </p:spTree>
    <p:extLst>
      <p:ext uri="{BB962C8B-B14F-4D97-AF65-F5344CB8AC3E}">
        <p14:creationId xmlns:p14="http://schemas.microsoft.com/office/powerpoint/2010/main" val="24991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entagon 12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572001" y="2423160"/>
            <a:ext cx="6705599" cy="1828800"/>
          </a:xfrm>
        </p:spPr>
        <p:txBody>
          <a:bodyPr lIns="0" tIns="0" rIns="0" bIns="0" anchor="b">
            <a:noAutofit/>
          </a:bodyPr>
          <a:lstStyle>
            <a:lvl1pPr algn="r">
              <a:defRPr sz="3733" spc="-107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9" y="4343400"/>
            <a:ext cx="6697189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67" b="0" i="1" spc="133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00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 userDrawn="1"/>
        </p:nvSpPr>
        <p:spPr>
          <a:xfrm>
            <a:off x="2031143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1" y="0"/>
            <a:ext cx="4305313" cy="6864096"/>
          </a:xfrm>
          <a:prstGeom prst="homePlate">
            <a:avLst>
              <a:gd name="adj" fmla="val 32357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860628" y="2423160"/>
            <a:ext cx="5416971" cy="1828800"/>
          </a:xfrm>
        </p:spPr>
        <p:txBody>
          <a:bodyPr lIns="0" tIns="0" rIns="0" bIns="0" anchor="b">
            <a:noAutofit/>
          </a:bodyPr>
          <a:lstStyle>
            <a:lvl1pPr algn="r">
              <a:defRPr sz="3733" spc="-107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0628" y="4343400"/>
            <a:ext cx="5408560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67" b="0" i="1" spc="133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3" name="Picture 12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84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828800"/>
            <a:ext cx="103632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3200" b="0" i="1" baseline="0">
                <a:solidFill>
                  <a:srgbClr val="123E57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8" name="Picture 7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13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8368" y="1426633"/>
            <a:ext cx="108874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741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658368" y="1426633"/>
            <a:ext cx="108874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0846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58369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6349408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101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349408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58369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4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572001" y="2423160"/>
            <a:ext cx="6705599" cy="1828800"/>
          </a:xfrm>
        </p:spPr>
        <p:txBody>
          <a:bodyPr lIns="0" tIns="0" rIns="0" bIns="0" anchor="b">
            <a:noAutofit/>
          </a:bodyPr>
          <a:lstStyle>
            <a:lvl1pPr algn="r">
              <a:defRPr sz="3733" spc="-107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9" y="4343400"/>
            <a:ext cx="6697189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67" b="0" i="1" spc="133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3" name="Picture 12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6486144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24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067976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658369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1732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6067976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658369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6154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7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18663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64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0748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Pentagon 10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2701330" y="5808133"/>
            <a:ext cx="683802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133" b="1" dirty="0" err="1">
                <a:solidFill>
                  <a:srgbClr val="606060"/>
                </a:solidFill>
                <a:latin typeface="Arial" charset="0"/>
              </a:rPr>
              <a:t>www.cancer.gov</a:t>
            </a:r>
            <a:r>
              <a:rPr lang="en-US" sz="2133" b="1" dirty="0">
                <a:solidFill>
                  <a:srgbClr val="606060"/>
                </a:solidFill>
                <a:latin typeface="Arial" charset="0"/>
              </a:rPr>
              <a:t>                 </a:t>
            </a:r>
            <a:r>
              <a:rPr lang="en-US" sz="2133" b="1" dirty="0" err="1">
                <a:solidFill>
                  <a:srgbClr val="606060"/>
                </a:solidFill>
                <a:latin typeface="Arial" charset="0"/>
              </a:rPr>
              <a:t>www.cancer.gov</a:t>
            </a:r>
            <a:r>
              <a:rPr lang="en-US" sz="2133" b="1" dirty="0">
                <a:solidFill>
                  <a:srgbClr val="606060"/>
                </a:solidFill>
                <a:latin typeface="Arial" charset="0"/>
              </a:rPr>
              <a:t>/</a:t>
            </a:r>
            <a:r>
              <a:rPr lang="en-US" sz="2133" b="1" dirty="0" err="1">
                <a:solidFill>
                  <a:srgbClr val="606060"/>
                </a:solidFill>
                <a:latin typeface="Arial" charset="0"/>
              </a:rPr>
              <a:t>espanol</a:t>
            </a:r>
            <a:endParaRPr lang="en-US" sz="2133" b="1" dirty="0">
              <a:solidFill>
                <a:srgbClr val="606060"/>
              </a:solidFill>
              <a:latin typeface="Arial" charset="0"/>
            </a:endParaRPr>
          </a:p>
        </p:txBody>
      </p:sp>
      <p:pic>
        <p:nvPicPr>
          <p:cNvPr id="12" name="Picture 11" descr="HHS_NIH_NCI RGB_Logos_Lockup_COL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896" y="2623811"/>
            <a:ext cx="4617856" cy="153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85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CF06-6D3A-3041-9D50-0C04505198C4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2DD7-563F-BD4E-9C30-7713E0287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16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Pentagon 8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3992035" y="2865121"/>
            <a:ext cx="4218368" cy="1084580"/>
            <a:chOff x="2333626" y="1990725"/>
            <a:chExt cx="4519680" cy="1162050"/>
          </a:xfrm>
        </p:grpSpPr>
        <p:pic>
          <p:nvPicPr>
            <p:cNvPr id="6" name="Picture 5" descr="NCI-Logo-Stack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5" y="2133600"/>
              <a:ext cx="3119501" cy="852170"/>
            </a:xfrm>
            <a:prstGeom prst="rect">
              <a:avLst/>
            </a:prstGeom>
          </p:spPr>
        </p:pic>
        <p:pic>
          <p:nvPicPr>
            <p:cNvPr id="8" name="Picture 7" descr="4_hhs_logo_whit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1990725"/>
              <a:ext cx="1162050" cy="1162050"/>
            </a:xfrm>
            <a:prstGeom prst="rect">
              <a:avLst/>
            </a:prstGeom>
          </p:spPr>
        </p:pic>
      </p:grpSp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2701330" y="5808133"/>
            <a:ext cx="683802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133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2133" b="1" dirty="0">
                <a:solidFill>
                  <a:schemeClr val="bg1"/>
                </a:solidFill>
                <a:latin typeface="Arial" charset="0"/>
              </a:rPr>
              <a:t>                 </a:t>
            </a:r>
            <a:r>
              <a:rPr lang="en-US" sz="2133" b="1" dirty="0" err="1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2133" b="1" dirty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sz="2133" b="1" dirty="0" err="1">
                <a:solidFill>
                  <a:schemeClr val="bg1"/>
                </a:solidFill>
                <a:latin typeface="Arial" charset="0"/>
              </a:rPr>
              <a:t>espanol</a:t>
            </a:r>
            <a:endParaRPr lang="en-US" sz="2133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48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Section 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Pentagon 11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572001" y="2423160"/>
            <a:ext cx="6705599" cy="1828800"/>
          </a:xfrm>
        </p:spPr>
        <p:txBody>
          <a:bodyPr lIns="0" tIns="0" rIns="0" bIns="0" anchor="b">
            <a:noAutofit/>
          </a:bodyPr>
          <a:lstStyle>
            <a:lvl1pPr algn="r">
              <a:defRPr sz="3733" spc="-107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9" y="4343400"/>
            <a:ext cx="6697189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67" b="0" i="1" spc="133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3" name="Picture 12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6486144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1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 userDrawn="1"/>
        </p:nvSpPr>
        <p:spPr>
          <a:xfrm>
            <a:off x="2031143" y="0"/>
            <a:ext cx="3829485" cy="6864096"/>
          </a:xfrm>
          <a:prstGeom prst="homePlate">
            <a:avLst>
              <a:gd name="adj" fmla="val 36290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1" y="0"/>
            <a:ext cx="4305313" cy="6864096"/>
          </a:xfrm>
          <a:prstGeom prst="homePlate">
            <a:avLst>
              <a:gd name="adj" fmla="val 32357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860628" y="2423160"/>
            <a:ext cx="5416971" cy="1828800"/>
          </a:xfrm>
        </p:spPr>
        <p:txBody>
          <a:bodyPr lIns="0" tIns="0" rIns="0" bIns="0" anchor="b">
            <a:noAutofit/>
          </a:bodyPr>
          <a:lstStyle>
            <a:lvl1pPr algn="r">
              <a:defRPr sz="3733" spc="-107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0628" y="4343400"/>
            <a:ext cx="5408560" cy="68580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867" b="0" i="1" spc="133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6486144"/>
            <a:ext cx="2555849" cy="243840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72434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6825-627B-EE5E-4FA3-1154F4632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A2EC3-137F-39E4-7F96-0BACD938D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D8A81-3359-A4D4-6B81-93A02BEC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9EDA-8A1E-441A-92CE-85502DBD6CB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CC193-0546-3E75-D90A-E3ADDFCD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99D7E-34F5-BCB2-D074-800F482D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3AB2-8E5A-409B-8BA1-F36CD2EF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434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447C-CDA2-F100-154F-BFE58B73E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A9064-21D9-1E0F-9C96-6B24AF9AC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64FC8-F19A-58C4-5D0F-4E810B46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9EDA-8A1E-441A-92CE-85502DBD6CB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B5918-FC3B-78B0-DA33-177E56AD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87FF9-26C1-22A1-DE34-C7FC9374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3AB2-8E5A-409B-8BA1-F36CD2EF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75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1465-3059-D6DB-FC5E-A071F3ECF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D2171-C1CA-4DFB-F87C-8A256368E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900CB-936C-1724-3DE3-BDE47000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9EDA-8A1E-441A-92CE-85502DBD6CB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DF9F1-DCEF-E621-E657-B8FE95DA3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76656-F995-3CD6-565D-4218570D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3AB2-8E5A-409B-8BA1-F36CD2EF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61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6F613-D961-7219-DB2F-98347764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1F766-43E6-FA77-D067-9386594A8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CBEBC-09E3-A271-C195-87B1ACECD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A840F-5757-8823-2519-9B0F523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9EDA-8A1E-441A-92CE-85502DBD6CB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ACFB5E-0033-E7A0-E6AD-EBBD26F4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BD3FF-1463-EC94-014D-9951C7B11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3AB2-8E5A-409B-8BA1-F36CD2EF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70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2386B-3EAE-77FA-6410-2EEE4B06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2282D-3D02-ABA3-079B-3EC1F55A1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BA1A3-DBE5-BD9D-A238-99770B7FC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DF061-8A72-3D9C-F077-3D117EC9BD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94217-059C-0483-61D7-19543FDAC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3CAA31-0263-92E6-A419-108454A31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9EDA-8A1E-441A-92CE-85502DBD6CB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0FE39-AC4E-6EF1-16C6-9AC39FF1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4AF6AC-815A-4D1B-CA68-3D9B8713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3AB2-8E5A-409B-8BA1-F36CD2EF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547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05323-7FEE-4D0A-A4C0-31B42DF3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BBC72-5FDA-3D41-4CB9-1A845F0A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9EDA-8A1E-441A-92CE-85502DBD6CB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C48E9-EB83-3924-0B5F-051A7F6A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83BA4-37A6-2D01-7006-FB3BCA93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3AB2-8E5A-409B-8BA1-F36CD2EF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699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20E30C-7C57-42F6-3D76-F86CC1616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9EDA-8A1E-441A-92CE-85502DBD6CB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E04C6-C966-F375-EF5D-63BFC5144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23F34-5EE6-8EA7-73E5-102D6BB8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3AB2-8E5A-409B-8BA1-F36CD2EF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18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79A0-1E23-D11A-5270-073FDA4A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4EF1A-ADE6-08F5-7CE2-B887BCC8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95B6F-0778-51A1-0534-08C473BF6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0685E-159C-7B00-82A6-73338D22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9EDA-8A1E-441A-92CE-85502DBD6CB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B33D5-C949-4198-E25D-F66F93605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C888B-BFEC-3C92-7643-CB774FB58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3AB2-8E5A-409B-8BA1-F36CD2EF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322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0C1E-5AF9-0BA2-9058-9847866D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ECF348-FEAE-885A-4999-64615E367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49106-781A-3008-B26E-1EF2AA3FE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7E175-55A1-BA8B-118A-C8A14138B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9EDA-8A1E-441A-92CE-85502DBD6CB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DC49B-7612-2D74-B16F-367F2235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47B87-CF56-59D6-8791-69F81FAC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3AB2-8E5A-409B-8BA1-F36CD2EF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34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0B6E6-7139-8941-D2DD-26EC96AE7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5F891-07A3-48A2-11E3-543594A08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5B49E-E957-787D-4A6E-3BEA7039E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9EDA-8A1E-441A-92CE-85502DBD6CB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E5AFC-D4A3-EBB0-38FF-ADF2F167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2D053-756B-8D97-1017-0123D698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3AB2-8E5A-409B-8BA1-F36CD2EF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4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 userDrawn="1"/>
        </p:nvSpPr>
        <p:spPr>
          <a:xfrm>
            <a:off x="0" y="0"/>
            <a:ext cx="11277597" cy="6858000"/>
          </a:xfrm>
          <a:prstGeom prst="homePlate">
            <a:avLst>
              <a:gd name="adj" fmla="val 20935"/>
            </a:avLst>
          </a:prstGeom>
          <a:solidFill>
            <a:srgbClr val="2A67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9719731" cy="6858000"/>
          </a:xfrm>
          <a:prstGeom prst="homePlate">
            <a:avLst>
              <a:gd name="adj" fmla="val 20935"/>
            </a:avLst>
          </a:prstGeom>
          <a:solidFill>
            <a:srgbClr val="2A5D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828800"/>
            <a:ext cx="10363200" cy="32004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32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/>
              <a:t>Vision Quote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fugit </a:t>
            </a:r>
            <a:r>
              <a:rPr lang="en-US" dirty="0" err="1"/>
              <a:t>liberavisse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nec</a:t>
            </a:r>
            <a:r>
              <a:rPr lang="en-US" dirty="0"/>
              <a:t> at.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elaboraret</a:t>
            </a:r>
            <a:r>
              <a:rPr lang="en-US" dirty="0"/>
              <a:t> </a:t>
            </a:r>
            <a:r>
              <a:rPr lang="en-US" dirty="0" err="1"/>
              <a:t>conclusionemque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eam</a:t>
            </a:r>
            <a:r>
              <a:rPr lang="en-US" dirty="0"/>
              <a:t> id. Quo ex </a:t>
            </a:r>
            <a:r>
              <a:rPr lang="en-US" dirty="0" err="1"/>
              <a:t>laboramus</a:t>
            </a:r>
            <a:r>
              <a:rPr lang="en-US" dirty="0"/>
              <a:t> </a:t>
            </a:r>
            <a:r>
              <a:rPr lang="en-US" dirty="0" err="1"/>
              <a:t>accommodare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his </a:t>
            </a:r>
            <a:r>
              <a:rPr lang="en-US" dirty="0" err="1"/>
              <a:t>falli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. </a:t>
            </a:r>
            <a:r>
              <a:rPr lang="en-US" dirty="0" err="1"/>
              <a:t>Illud</a:t>
            </a:r>
            <a:r>
              <a:rPr lang="en-US" dirty="0"/>
              <a:t> postulant </a:t>
            </a:r>
            <a:br>
              <a:rPr lang="en-US" dirty="0"/>
            </a:br>
            <a:r>
              <a:rPr lang="en-US" dirty="0" err="1"/>
              <a:t>adversarium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0" name="Picture 9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6486144"/>
            <a:ext cx="2555849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265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8C5D6-B834-C26E-E372-E976C6BB5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E31E5-DDCC-71B9-D4C6-DFF397944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90D87-EA15-DE6D-26EE-2E8B6F077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9EDA-8A1E-441A-92CE-85502DBD6CB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E41FF-D1FD-C82E-EC1E-54F9D487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9B085-0510-20E9-5226-86BEA6BA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3AB2-8E5A-409B-8BA1-F36CD2EF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5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58368" y="1426633"/>
            <a:ext cx="108874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6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658368" y="1426633"/>
            <a:ext cx="10887456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18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86144"/>
            <a:ext cx="2555851" cy="24384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58369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6349408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8278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5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11529485" y="6486144"/>
            <a:ext cx="410633" cy="24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333" b="1" dirty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349408" y="1426633"/>
            <a:ext cx="5196417" cy="4800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658369" y="1426633"/>
            <a:ext cx="5477849" cy="48006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7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63540"/>
            <a:ext cx="1097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205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8767E79B-3863-C648-ACD5-D5A69BA31F7C}" type="datetime4">
              <a:rPr lang="en-US" smtClean="0"/>
              <a:pPr>
                <a:defRPr/>
              </a:pPr>
              <a:t>November 1, 2024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rgbClr val="6C6C6C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8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304792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667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609585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533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914377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4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1219170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267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523962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133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63540"/>
            <a:ext cx="1097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3205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US" sz="1200" smtClean="0"/>
            </a:lvl1pPr>
          </a:lstStyle>
          <a:p>
            <a:pPr>
              <a:defRPr/>
            </a:pPr>
            <a:r>
              <a:rPr lang="en-US" dirty="0"/>
              <a:t>INSERT DATE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i="0" smtClean="0">
                <a:solidFill>
                  <a:srgbClr val="6C6C6C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4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700" r:id="rId18"/>
    <p:sldLayoutId id="2147483701" r:id="rId19"/>
  </p:sldLayoutIdLst>
  <p:hf sldNum="0" hdr="0" ft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933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304792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667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609585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533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914377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4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1219170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267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523962" indent="-304792" algn="l" defTabSz="609585" rtl="0" eaLnBrk="1" fontAlgn="base" hangingPunct="1">
        <a:spcBef>
          <a:spcPct val="0"/>
        </a:spcBef>
        <a:spcAft>
          <a:spcPts val="1333"/>
        </a:spcAft>
        <a:buClr>
          <a:schemeClr val="accent1"/>
        </a:buClr>
        <a:buFont typeface="Wingdings" charset="0"/>
        <a:buChar char="§"/>
        <a:defRPr sz="2133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8D8E12-B303-62F9-9E82-F9B4B49A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42B56-A928-24DB-DD79-72BD27278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0B326-D9E1-40F0-E8EC-68AE9CAD9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B9EDA-8A1E-441A-92CE-85502DBD6CB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00C16-9836-9A4B-C462-5102C2B4E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BC4C2-3FC3-FB0E-C4B4-212FB686D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93AB2-8E5A-409B-8BA1-F36CD2EF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2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cancer.gov/experimentalTherapeutics/form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496" y="1541325"/>
            <a:ext cx="11708384" cy="1750515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09585">
              <a:defRPr/>
            </a:pPr>
            <a:r>
              <a:rPr lang="en-US" dirty="0">
                <a:solidFill>
                  <a:srgbClr val="20455A"/>
                </a:solidFill>
                <a:latin typeface="Arial"/>
              </a:rPr>
              <a:t>November 4, 2024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CBA3FDA-BB09-4FBC-17C9-CE28AA719B89}"/>
              </a:ext>
            </a:extLst>
          </p:cNvPr>
          <p:cNvSpPr txBox="1">
            <a:spLocks/>
          </p:cNvSpPr>
          <p:nvPr/>
        </p:nvSpPr>
        <p:spPr bwMode="auto">
          <a:xfrm>
            <a:off x="158496" y="2283182"/>
            <a:ext cx="11059572" cy="164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609585" rtl="0" eaLnBrk="1" fontAlgn="base" hangingPunct="1">
              <a:spcBef>
                <a:spcPct val="0"/>
              </a:spcBef>
              <a:spcAft>
                <a:spcPct val="0"/>
              </a:spcAft>
              <a:defRPr sz="3733" b="0" i="0" kern="120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4933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2pPr>
            <a:lvl3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4933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3pPr>
            <a:lvl4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4933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4pPr>
            <a:lvl5pPr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4933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5pPr>
            <a:lvl6pPr marL="609585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4933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6pPr>
            <a:lvl7pPr marL="1219170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4933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7pPr>
            <a:lvl8pPr marL="1828754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4933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8pPr>
            <a:lvl9pPr marL="2438339" algn="l" defTabSz="609585" rtl="0" eaLnBrk="1" fontAlgn="base" hangingPunct="1">
              <a:spcBef>
                <a:spcPct val="0"/>
              </a:spcBef>
              <a:spcAft>
                <a:spcPct val="0"/>
              </a:spcAft>
              <a:defRPr sz="4933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NCI Drug Development Resources: Stepping Stones, </a:t>
            </a:r>
            <a:r>
              <a:rPr lang="en-US" dirty="0" err="1"/>
              <a:t>NExT</a:t>
            </a:r>
            <a:r>
              <a:rPr lang="en-US" dirty="0"/>
              <a:t> and Consultation Service</a:t>
            </a:r>
            <a:br>
              <a:rPr lang="en-US" dirty="0"/>
            </a:b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Sharad K. Verma, PhD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Morgan O’Hayre, PhD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John Giraldes, MS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National Cancer Institute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023632-B88B-9068-1343-42B5030EF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9905" y="4155701"/>
            <a:ext cx="7772400" cy="51478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b="1" kern="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2024 Molecular &amp; Cellular Oncology (MCO)  Retreat</a:t>
            </a:r>
          </a:p>
          <a:p>
            <a:pPr>
              <a:spcAft>
                <a:spcPts val="0"/>
              </a:spcAft>
            </a:pPr>
            <a:r>
              <a:rPr lang="en-US" b="1" kern="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University of Colorado Cancer Center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0502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54199" y="183556"/>
            <a:ext cx="11052892" cy="513003"/>
          </a:xfrm>
        </p:spPr>
        <p:txBody>
          <a:bodyPr/>
          <a:lstStyle/>
          <a:p>
            <a:pPr marL="304792" lvl="1" indent="0">
              <a:buNone/>
            </a:pPr>
            <a:r>
              <a:rPr lang="en-US" sz="3067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and Assisting the Extramural Community to Advance New Therapeutic Concepts toward Clinical Use</a:t>
            </a:r>
            <a:endParaRPr lang="en-US" sz="3200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1024px-Gargrave_stepping_ston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r="2418"/>
          <a:stretch/>
        </p:blipFill>
        <p:spPr bwMode="auto">
          <a:xfrm>
            <a:off x="3442270" y="2237655"/>
            <a:ext cx="7444631" cy="363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042" y="2461875"/>
            <a:ext cx="2755229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Product Development Stepping-Stones</a:t>
            </a:r>
          </a:p>
        </p:txBody>
      </p:sp>
    </p:spTree>
    <p:extLst>
      <p:ext uri="{BB962C8B-B14F-4D97-AF65-F5344CB8AC3E}">
        <p14:creationId xmlns:p14="http://schemas.microsoft.com/office/powerpoint/2010/main" val="169444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1024px-Gargrave_stepping_stones">
            <a:extLst>
              <a:ext uri="{FF2B5EF4-FFF2-40B4-BE49-F238E27FC236}">
                <a16:creationId xmlns:a16="http://schemas.microsoft.com/office/drawing/2014/main" id="{BBA77297-92D1-4868-B32C-B82C5B6D9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2" r="2418"/>
          <a:stretch/>
        </p:blipFill>
        <p:spPr bwMode="auto">
          <a:xfrm>
            <a:off x="7868977" y="3246717"/>
            <a:ext cx="4059317" cy="198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684E62F-49B9-47DA-9319-42E92F385032}"/>
              </a:ext>
            </a:extLst>
          </p:cNvPr>
          <p:cNvSpPr/>
          <p:nvPr/>
        </p:nvSpPr>
        <p:spPr>
          <a:xfrm>
            <a:off x="10100648" y="4754194"/>
            <a:ext cx="1745897" cy="322985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67" dirty="0">
                <a:solidFill>
                  <a:srgbClr val="C00000"/>
                </a:solidFill>
                <a:latin typeface="Arial"/>
              </a:rPr>
              <a:t>Formulation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C3B0111-C6CE-411D-8883-214E006BACF3}"/>
              </a:ext>
            </a:extLst>
          </p:cNvPr>
          <p:cNvSpPr/>
          <p:nvPr/>
        </p:nvSpPr>
        <p:spPr>
          <a:xfrm>
            <a:off x="8654645" y="4260026"/>
            <a:ext cx="1612549" cy="32298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67" dirty="0">
                <a:solidFill>
                  <a:srgbClr val="C00000"/>
                </a:solidFill>
                <a:latin typeface="Arial"/>
              </a:rPr>
              <a:t>Synthesis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C25158B-08CF-4F30-B4FA-433E45755472}"/>
              </a:ext>
            </a:extLst>
          </p:cNvPr>
          <p:cNvSpPr/>
          <p:nvPr/>
        </p:nvSpPr>
        <p:spPr>
          <a:xfrm>
            <a:off x="9294374" y="3762769"/>
            <a:ext cx="1612549" cy="26825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67" dirty="0">
                <a:solidFill>
                  <a:srgbClr val="C00000"/>
                </a:solidFill>
                <a:latin typeface="Arial"/>
              </a:rPr>
              <a:t>Tox/PK/PD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183712-412D-429A-B702-D59AE713DB20}"/>
              </a:ext>
            </a:extLst>
          </p:cNvPr>
          <p:cNvSpPr/>
          <p:nvPr/>
        </p:nvSpPr>
        <p:spPr>
          <a:xfrm>
            <a:off x="7716803" y="1850278"/>
            <a:ext cx="4386508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u="sng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Initiative: </a:t>
            </a:r>
          </a:p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Advancing new therapeutic concepts toward clinical testing by providing resources and data “stepping-stones”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38ACF79-B61C-4DC8-BBDB-EF0318950A28}"/>
              </a:ext>
            </a:extLst>
          </p:cNvPr>
          <p:cNvSpPr txBox="1">
            <a:spLocks/>
          </p:cNvSpPr>
          <p:nvPr/>
        </p:nvSpPr>
        <p:spPr>
          <a:xfrm>
            <a:off x="191373" y="0"/>
            <a:ext cx="10557691" cy="1143852"/>
          </a:xfrm>
          <a:prstGeom prst="rect">
            <a:avLst/>
          </a:prstGeom>
          <a:noFill/>
        </p:spPr>
        <p:txBody>
          <a:bodyPr vert="horz" lIns="121920" tIns="60960" rIns="121920" bIns="6096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04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Complementary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204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Mechanisms for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04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Therapeutics Discovery &amp; Development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0455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A7A7CF7-07A3-4CE7-851B-56764A8869A8}"/>
              </a:ext>
            </a:extLst>
          </p:cNvPr>
          <p:cNvSpPr/>
          <p:nvPr/>
        </p:nvSpPr>
        <p:spPr>
          <a:xfrm>
            <a:off x="1209077" y="3292384"/>
            <a:ext cx="3647879" cy="2061196"/>
          </a:xfrm>
          <a:prstGeom prst="roundRect">
            <a:avLst/>
          </a:prstGeom>
          <a:pattFill prst="pct20">
            <a:fgClr>
              <a:srgbClr val="FFFFFF">
                <a:lumMod val="75000"/>
              </a:srgbClr>
            </a:fgClr>
            <a:bgClr>
              <a:srgbClr val="FFFFFF"/>
            </a:bgClr>
          </a:pattFill>
          <a:ln w="9525" cap="flat" cmpd="sng" algn="ctr">
            <a:solidFill>
              <a:srgbClr val="BB0E3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endParaRPr lang="en-US" sz="2400" kern="0" dirty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FEFDE2E-A2BA-4C57-B4F9-8B56CC1B490E}"/>
              </a:ext>
            </a:extLst>
          </p:cNvPr>
          <p:cNvGrpSpPr/>
          <p:nvPr/>
        </p:nvGrpSpPr>
        <p:grpSpPr>
          <a:xfrm>
            <a:off x="129769" y="3346534"/>
            <a:ext cx="6280409" cy="1368984"/>
            <a:chOff x="691402" y="1876595"/>
            <a:chExt cx="7999264" cy="699950"/>
          </a:xfrm>
        </p:grpSpPr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A9C329C2-5810-4B53-8A4A-4ABC822A7527}"/>
                </a:ext>
              </a:extLst>
            </p:cNvPr>
            <p:cNvSpPr/>
            <p:nvPr/>
          </p:nvSpPr>
          <p:spPr>
            <a:xfrm>
              <a:off x="691402" y="1876595"/>
              <a:ext cx="7999264" cy="699950"/>
            </a:xfrm>
            <a:prstGeom prst="rightArrow">
              <a:avLst/>
            </a:prstGeom>
            <a:gradFill flip="none" rotWithShape="1">
              <a:gsLst>
                <a:gs pos="0">
                  <a:srgbClr val="2A71A5"/>
                </a:gs>
                <a:gs pos="100000">
                  <a:srgbClr val="BB0E3D">
                    <a:lumMod val="100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</a:ln>
            <a:effectLst>
              <a:glow rad="63500">
                <a:srgbClr val="BB0E3D">
                  <a:satMod val="175000"/>
                  <a:alpha val="40000"/>
                </a:srgb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algn="ctr" defTabSz="1219170">
                <a:defRPr/>
              </a:pPr>
              <a:endParaRPr lang="en-US" sz="2400" kern="0" dirty="0">
                <a:solidFill>
                  <a:srgbClr val="FFFFFF"/>
                </a:solidFill>
                <a:latin typeface="Arial"/>
                <a:ea typeface="ＭＳ Ｐゴシック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1A1431D-83B4-4086-B38A-1EC1D46D7438}"/>
                </a:ext>
              </a:extLst>
            </p:cNvPr>
            <p:cNvSpPr txBox="1"/>
            <p:nvPr/>
          </p:nvSpPr>
          <p:spPr>
            <a:xfrm>
              <a:off x="728094" y="2014841"/>
              <a:ext cx="1592473" cy="341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1867" b="1" kern="0" dirty="0">
                  <a:solidFill>
                    <a:srgbClr val="FFFFFF"/>
                  </a:solidFill>
                  <a:latin typeface="Calibri" charset="0"/>
                  <a:ea typeface="ＭＳ Ｐゴシック" charset="0"/>
                </a:rPr>
                <a:t>Basic Research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9E838F3-803E-4F7E-B799-3C6AB1989012}"/>
                </a:ext>
              </a:extLst>
            </p:cNvPr>
            <p:cNvSpPr txBox="1"/>
            <p:nvPr/>
          </p:nvSpPr>
          <p:spPr>
            <a:xfrm>
              <a:off x="3010185" y="2058487"/>
              <a:ext cx="3829849" cy="194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1867" b="1" kern="0" dirty="0">
                  <a:solidFill>
                    <a:srgbClr val="FFFFFF"/>
                  </a:solidFill>
                  <a:latin typeface="Calibri" charset="0"/>
                  <a:ea typeface="ＭＳ Ｐゴシック" charset="0"/>
                </a:rPr>
                <a:t>Preclinical Research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32081F9-D594-4B81-8B6B-5CE8C311E131}"/>
                </a:ext>
              </a:extLst>
            </p:cNvPr>
            <p:cNvSpPr txBox="1"/>
            <p:nvPr/>
          </p:nvSpPr>
          <p:spPr>
            <a:xfrm>
              <a:off x="6596885" y="2008516"/>
              <a:ext cx="1523219" cy="341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en-US" sz="1867" b="1" kern="0" dirty="0">
                  <a:solidFill>
                    <a:srgbClr val="FFFFFF"/>
                  </a:solidFill>
                  <a:latin typeface="Calibri" charset="0"/>
                  <a:ea typeface="ＭＳ Ｐゴシック" charset="0"/>
                </a:rPr>
                <a:t>Clinical Research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96D3B82-0482-4EF1-804E-9F02AAB9988A}"/>
                </a:ext>
              </a:extLst>
            </p:cNvPr>
            <p:cNvCxnSpPr>
              <a:cxnSpLocks/>
            </p:cNvCxnSpPr>
            <p:nvPr/>
          </p:nvCxnSpPr>
          <p:spPr>
            <a:xfrm>
              <a:off x="6501969" y="2034661"/>
              <a:ext cx="0" cy="341616"/>
            </a:xfrm>
            <a:prstGeom prst="line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264B506-6146-4D94-91E7-24AA6198A7B2}"/>
                </a:ext>
              </a:extLst>
            </p:cNvPr>
            <p:cNvCxnSpPr>
              <a:cxnSpLocks/>
            </p:cNvCxnSpPr>
            <p:nvPr/>
          </p:nvCxnSpPr>
          <p:spPr>
            <a:xfrm>
              <a:off x="2063477" y="2051391"/>
              <a:ext cx="0" cy="359564"/>
            </a:xfrm>
            <a:prstGeom prst="line">
              <a:avLst/>
            </a:prstGeom>
            <a:noFill/>
            <a:ln w="25400" cap="flat" cmpd="sng" algn="ctr">
              <a:solidFill>
                <a:srgbClr val="FFFFFF"/>
              </a:solidFill>
              <a:prstDash val="sysDash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AAE284B4-2F71-4417-BBCB-8EC5538CC493}"/>
              </a:ext>
            </a:extLst>
          </p:cNvPr>
          <p:cNvSpPr/>
          <p:nvPr/>
        </p:nvSpPr>
        <p:spPr>
          <a:xfrm>
            <a:off x="1195641" y="1827162"/>
            <a:ext cx="3487460" cy="304888"/>
          </a:xfrm>
          <a:prstGeom prst="rect">
            <a:avLst/>
          </a:prstGeom>
          <a:solidFill>
            <a:srgbClr val="606060">
              <a:lumMod val="40000"/>
              <a:lumOff val="60000"/>
            </a:srgbClr>
          </a:solidFill>
          <a:ln w="9525" cap="flat" cmpd="sng" algn="ctr">
            <a:solidFill>
              <a:srgbClr val="BB0E3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defRPr/>
            </a:pPr>
            <a:r>
              <a:rPr lang="en-US" sz="2133" kern="0" dirty="0">
                <a:ln w="0"/>
                <a:solidFill>
                  <a:srgbClr val="BB0E3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ea typeface="ＭＳ Ｐゴシック" charset="0"/>
              </a:rPr>
              <a:t>DTP Grants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8871652-A2D6-47B4-A5D4-FFB17AF1BB2A}"/>
              </a:ext>
            </a:extLst>
          </p:cNvPr>
          <p:cNvSpPr txBox="1"/>
          <p:nvPr/>
        </p:nvSpPr>
        <p:spPr>
          <a:xfrm>
            <a:off x="1536648" y="3242225"/>
            <a:ext cx="424168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1867" b="1" kern="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DTP Services and Resources</a:t>
            </a:r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B2DA032D-DCDC-4729-A2C6-FA7C7967C9B2}"/>
              </a:ext>
            </a:extLst>
          </p:cNvPr>
          <p:cNvSpPr/>
          <p:nvPr/>
        </p:nvSpPr>
        <p:spPr>
          <a:xfrm>
            <a:off x="1228491" y="5336755"/>
            <a:ext cx="4563443" cy="769093"/>
          </a:xfrm>
          <a:prstGeom prst="rightArrow">
            <a:avLst/>
          </a:prstGeom>
          <a:gradFill flip="none" rotWithShape="1">
            <a:gsLst>
              <a:gs pos="0">
                <a:srgbClr val="2A71A5"/>
              </a:gs>
              <a:gs pos="100000">
                <a:srgbClr val="BB0E3D"/>
              </a:gs>
            </a:gsLst>
            <a:lin ang="0" scaled="1"/>
            <a:tileRect/>
          </a:gradFill>
          <a:ln w="9525" cap="flat" cmpd="sng" algn="ctr">
            <a:solidFill>
              <a:srgbClr val="BB0E3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r>
              <a:rPr lang="en-US" sz="1867" kern="0" dirty="0">
                <a:solidFill>
                  <a:srgbClr val="FFFFFF"/>
                </a:solidFill>
                <a:latin typeface="Arial"/>
                <a:ea typeface="ＭＳ Ｐゴシック" charset="0"/>
              </a:rPr>
              <a:t>NCI Experimental Therapeutics (</a:t>
            </a:r>
            <a:r>
              <a:rPr lang="en-US" sz="1867" kern="0" dirty="0" err="1">
                <a:solidFill>
                  <a:srgbClr val="FFFFFF"/>
                </a:solidFill>
                <a:latin typeface="Arial"/>
                <a:ea typeface="ＭＳ Ｐゴシック" charset="0"/>
              </a:rPr>
              <a:t>NExT</a:t>
            </a:r>
            <a:r>
              <a:rPr lang="en-US" sz="1867" kern="0" dirty="0">
                <a:solidFill>
                  <a:srgbClr val="FFFFFF"/>
                </a:solidFill>
                <a:latin typeface="Arial"/>
                <a:ea typeface="ＭＳ Ｐゴシック" charset="0"/>
              </a:rPr>
              <a:t>)</a:t>
            </a:r>
          </a:p>
        </p:txBody>
      </p:sp>
      <p:sp>
        <p:nvSpPr>
          <p:cNvPr id="62" name="Flowchart: Magnetic Disk 61">
            <a:extLst>
              <a:ext uri="{FF2B5EF4-FFF2-40B4-BE49-F238E27FC236}">
                <a16:creationId xmlns:a16="http://schemas.microsoft.com/office/drawing/2014/main" id="{CBBC47F9-9C72-40D9-AEEF-9445874CA245}"/>
              </a:ext>
            </a:extLst>
          </p:cNvPr>
          <p:cNvSpPr/>
          <p:nvPr/>
        </p:nvSpPr>
        <p:spPr>
          <a:xfrm>
            <a:off x="3542735" y="2662688"/>
            <a:ext cx="454172" cy="158828"/>
          </a:xfrm>
          <a:prstGeom prst="flowChartMagneticDisk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BB0E3D">
                  <a:lumMod val="60000"/>
                  <a:lumOff val="40000"/>
                </a:srgbClr>
              </a:gs>
            </a:gsLst>
            <a:lin ang="16200000" scaled="0"/>
          </a:gradFill>
          <a:ln w="9525" cap="flat" cmpd="sng" algn="ctr">
            <a:solidFill>
              <a:srgbClr val="BB0E3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63" name="Flowchart: Magnetic Disk 62">
            <a:extLst>
              <a:ext uri="{FF2B5EF4-FFF2-40B4-BE49-F238E27FC236}">
                <a16:creationId xmlns:a16="http://schemas.microsoft.com/office/drawing/2014/main" id="{5F3262CB-058E-457D-9A01-E4762FC5AA01}"/>
              </a:ext>
            </a:extLst>
          </p:cNvPr>
          <p:cNvSpPr/>
          <p:nvPr/>
        </p:nvSpPr>
        <p:spPr>
          <a:xfrm>
            <a:off x="3933389" y="2757759"/>
            <a:ext cx="475843" cy="175979"/>
          </a:xfrm>
          <a:prstGeom prst="flowChartMagneticDisk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BB0E3D"/>
              </a:gs>
            </a:gsLst>
            <a:lin ang="16200000" scaled="0"/>
          </a:gradFill>
          <a:ln w="9525" cap="flat" cmpd="sng" algn="ctr">
            <a:solidFill>
              <a:srgbClr val="BB0E3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64" name="Flowchart: Magnetic Disk 63">
            <a:extLst>
              <a:ext uri="{FF2B5EF4-FFF2-40B4-BE49-F238E27FC236}">
                <a16:creationId xmlns:a16="http://schemas.microsoft.com/office/drawing/2014/main" id="{D660D693-66A6-4FF5-8AD7-014D0C2DFD3E}"/>
              </a:ext>
            </a:extLst>
          </p:cNvPr>
          <p:cNvSpPr/>
          <p:nvPr/>
        </p:nvSpPr>
        <p:spPr>
          <a:xfrm>
            <a:off x="2637578" y="2638261"/>
            <a:ext cx="513076" cy="179037"/>
          </a:xfrm>
          <a:prstGeom prst="flowChartMagneticDisk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847FC7"/>
              </a:gs>
            </a:gsLst>
            <a:lin ang="16200000" scaled="0"/>
          </a:gradFill>
          <a:ln w="9525" cap="flat" cmpd="sng" algn="ctr">
            <a:solidFill>
              <a:srgbClr val="BB0E3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65" name="Flowchart: Magnetic Disk 64">
            <a:extLst>
              <a:ext uri="{FF2B5EF4-FFF2-40B4-BE49-F238E27FC236}">
                <a16:creationId xmlns:a16="http://schemas.microsoft.com/office/drawing/2014/main" id="{91B7A708-E46E-418D-AD98-2B747E9D74E7}"/>
              </a:ext>
            </a:extLst>
          </p:cNvPr>
          <p:cNvSpPr/>
          <p:nvPr/>
        </p:nvSpPr>
        <p:spPr>
          <a:xfrm>
            <a:off x="3087561" y="2754758"/>
            <a:ext cx="442311" cy="185620"/>
          </a:xfrm>
          <a:prstGeom prst="flowChartMagneticDisk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B87ACC"/>
              </a:gs>
            </a:gsLst>
            <a:lin ang="16200000" scaled="0"/>
          </a:gradFill>
          <a:ln w="9525" cap="flat" cmpd="sng" algn="ctr">
            <a:solidFill>
              <a:srgbClr val="BB0E3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66" name="Flowchart: Magnetic Disk 65">
            <a:extLst>
              <a:ext uri="{FF2B5EF4-FFF2-40B4-BE49-F238E27FC236}">
                <a16:creationId xmlns:a16="http://schemas.microsoft.com/office/drawing/2014/main" id="{342E8AF4-C4A9-4EB1-BF75-B382A059CA35}"/>
              </a:ext>
            </a:extLst>
          </p:cNvPr>
          <p:cNvSpPr/>
          <p:nvPr/>
        </p:nvSpPr>
        <p:spPr>
          <a:xfrm>
            <a:off x="2227749" y="2814530"/>
            <a:ext cx="447257" cy="158391"/>
          </a:xfrm>
          <a:prstGeom prst="flowChartMagneticDisk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848BC2"/>
              </a:gs>
            </a:gsLst>
            <a:lin ang="16200000" scaled="0"/>
          </a:gradFill>
          <a:ln w="9525" cap="flat" cmpd="sng" algn="ctr">
            <a:solidFill>
              <a:srgbClr val="BB0E3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67" name="Flowchart: Magnetic Disk 66">
            <a:extLst>
              <a:ext uri="{FF2B5EF4-FFF2-40B4-BE49-F238E27FC236}">
                <a16:creationId xmlns:a16="http://schemas.microsoft.com/office/drawing/2014/main" id="{189A4CFE-B6FE-4F51-B5AE-698A27DC7684}"/>
              </a:ext>
            </a:extLst>
          </p:cNvPr>
          <p:cNvSpPr/>
          <p:nvPr/>
        </p:nvSpPr>
        <p:spPr>
          <a:xfrm>
            <a:off x="1779188" y="2660733"/>
            <a:ext cx="475344" cy="156565"/>
          </a:xfrm>
          <a:prstGeom prst="flowChartMagneticDisk">
            <a:avLst/>
          </a:prstGeom>
          <a:gradFill rotWithShape="1">
            <a:gsLst>
              <a:gs pos="0">
                <a:srgbClr val="FFFFFF">
                  <a:lumMod val="65000"/>
                </a:srgbClr>
              </a:gs>
              <a:gs pos="100000">
                <a:srgbClr val="6985DD"/>
              </a:gs>
            </a:gsLst>
            <a:lin ang="16200000" scaled="0"/>
          </a:gradFill>
          <a:ln w="9525" cap="flat" cmpd="sng" algn="ctr">
            <a:solidFill>
              <a:srgbClr val="BB0E3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1219170">
              <a:defRPr/>
            </a:pPr>
            <a:endParaRPr lang="en-US" sz="2400" kern="0">
              <a:solidFill>
                <a:srgbClr val="FFFFFF"/>
              </a:solidFill>
              <a:latin typeface="Arial"/>
              <a:ea typeface="ＭＳ Ｐゴシック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A5E0981-896E-416F-8B08-6499EA11C69D}"/>
              </a:ext>
            </a:extLst>
          </p:cNvPr>
          <p:cNvSpPr txBox="1"/>
          <p:nvPr/>
        </p:nvSpPr>
        <p:spPr>
          <a:xfrm>
            <a:off x="1141780" y="2210987"/>
            <a:ext cx="3815424" cy="4205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33" b="1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DTP Stepping-Stones Program</a:t>
            </a:r>
            <a:endParaRPr lang="en-US" sz="1867" b="1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BE0F77-A905-4902-9A82-BF5FA69499CF}"/>
              </a:ext>
            </a:extLst>
          </p:cNvPr>
          <p:cNvSpPr/>
          <p:nvPr/>
        </p:nvSpPr>
        <p:spPr>
          <a:xfrm>
            <a:off x="1167179" y="2291576"/>
            <a:ext cx="3487461" cy="750223"/>
          </a:xfrm>
          <a:prstGeom prst="rect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803449B1-B9A8-429E-A54E-08CB99997B7C}"/>
              </a:ext>
            </a:extLst>
          </p:cNvPr>
          <p:cNvSpPr/>
          <p:nvPr/>
        </p:nvSpPr>
        <p:spPr>
          <a:xfrm rot="5160548">
            <a:off x="6873590" y="-1494439"/>
            <a:ext cx="944097" cy="6111559"/>
          </a:xfrm>
          <a:prstGeom prst="curvedRightArrow">
            <a:avLst/>
          </a:prstGeom>
          <a:gradFill>
            <a:gsLst>
              <a:gs pos="0">
                <a:srgbClr val="0070C0"/>
              </a:gs>
              <a:gs pos="100000">
                <a:srgbClr val="C64E68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AC685E7-5850-45AF-BB74-5B71F78859A9}"/>
              </a:ext>
            </a:extLst>
          </p:cNvPr>
          <p:cNvSpPr txBox="1"/>
          <p:nvPr/>
        </p:nvSpPr>
        <p:spPr>
          <a:xfrm>
            <a:off x="6096000" y="5564739"/>
            <a:ext cx="2027157" cy="830997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Commercial development</a:t>
            </a:r>
          </a:p>
        </p:txBody>
      </p:sp>
      <p:sp>
        <p:nvSpPr>
          <p:cNvPr id="77" name="Arrow: Bent 76">
            <a:extLst>
              <a:ext uri="{FF2B5EF4-FFF2-40B4-BE49-F238E27FC236}">
                <a16:creationId xmlns:a16="http://schemas.microsoft.com/office/drawing/2014/main" id="{26834923-5884-4AD8-B714-88798B2124F9}"/>
              </a:ext>
            </a:extLst>
          </p:cNvPr>
          <p:cNvSpPr/>
          <p:nvPr/>
        </p:nvSpPr>
        <p:spPr>
          <a:xfrm rot="5400000">
            <a:off x="6341091" y="4597388"/>
            <a:ext cx="789555" cy="962765"/>
          </a:xfrm>
          <a:prstGeom prst="bentArrow">
            <a:avLst/>
          </a:prstGeom>
          <a:gradFill>
            <a:gsLst>
              <a:gs pos="0">
                <a:schemeClr val="tx1"/>
              </a:gs>
              <a:gs pos="100000">
                <a:schemeClr val="bg2">
                  <a:lumMod val="1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8435B5-A18D-45F0-9F6E-CAD5B09B6B9B}"/>
              </a:ext>
            </a:extLst>
          </p:cNvPr>
          <p:cNvSpPr/>
          <p:nvPr/>
        </p:nvSpPr>
        <p:spPr>
          <a:xfrm>
            <a:off x="7705382" y="1850277"/>
            <a:ext cx="4386508" cy="357349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2AD8C8-075B-4B71-A9DB-2F05AFCA65E1}"/>
              </a:ext>
            </a:extLst>
          </p:cNvPr>
          <p:cNvSpPr txBox="1"/>
          <p:nvPr/>
        </p:nvSpPr>
        <p:spPr>
          <a:xfrm>
            <a:off x="9174923" y="6308527"/>
            <a:ext cx="25090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67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https://dtp.cancer.gov/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D70144-962A-46B7-89D3-7D1B639F64DF}"/>
              </a:ext>
            </a:extLst>
          </p:cNvPr>
          <p:cNvSpPr txBox="1"/>
          <p:nvPr/>
        </p:nvSpPr>
        <p:spPr>
          <a:xfrm>
            <a:off x="2845619" y="4933782"/>
            <a:ext cx="1837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GMP manufacturing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B16329-A1D7-4EAF-9641-F317CD830F6F}"/>
              </a:ext>
            </a:extLst>
          </p:cNvPr>
          <p:cNvSpPr txBox="1"/>
          <p:nvPr/>
        </p:nvSpPr>
        <p:spPr>
          <a:xfrm>
            <a:off x="1233487" y="4489636"/>
            <a:ext cx="1728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 vitro screening</a:t>
            </a:r>
          </a:p>
          <a:p>
            <a:r>
              <a:rPr lang="en-US" sz="1200" b="1" dirty="0"/>
              <a:t>In vivo efficacy</a:t>
            </a:r>
          </a:p>
          <a:p>
            <a:r>
              <a:rPr lang="en-US" sz="1200" b="1" dirty="0"/>
              <a:t>Chemical synthesis</a:t>
            </a:r>
          </a:p>
          <a:p>
            <a:r>
              <a:rPr lang="en-US" sz="1200" b="1" dirty="0"/>
              <a:t>Repositories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D904E5-B985-42AC-B029-A80989A1D62F}"/>
              </a:ext>
            </a:extLst>
          </p:cNvPr>
          <p:cNvSpPr txBox="1"/>
          <p:nvPr/>
        </p:nvSpPr>
        <p:spPr>
          <a:xfrm>
            <a:off x="2772433" y="4482081"/>
            <a:ext cx="2144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Analytical Characterization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628C9E-7549-4CD5-B53C-9DA3AA8A1675}"/>
              </a:ext>
            </a:extLst>
          </p:cNvPr>
          <p:cNvSpPr txBox="1"/>
          <p:nvPr/>
        </p:nvSpPr>
        <p:spPr>
          <a:xfrm>
            <a:off x="3062452" y="4700345"/>
            <a:ext cx="1837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GLP studies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DE4A5E-505D-49E9-81DE-4B3D9A47DB4A}"/>
              </a:ext>
            </a:extLst>
          </p:cNvPr>
          <p:cNvSpPr txBox="1"/>
          <p:nvPr/>
        </p:nvSpPr>
        <p:spPr>
          <a:xfrm>
            <a:off x="1729860" y="4022022"/>
            <a:ext cx="2808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Discovery         Development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A11138AC-4BF4-42BC-81F5-4E942FEAB9DD}"/>
              </a:ext>
            </a:extLst>
          </p:cNvPr>
          <p:cNvSpPr/>
          <p:nvPr/>
        </p:nvSpPr>
        <p:spPr>
          <a:xfrm>
            <a:off x="2765896" y="4092227"/>
            <a:ext cx="305035" cy="19768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75FB474-F1A6-421E-8725-FF61950ACF91}"/>
              </a:ext>
            </a:extLst>
          </p:cNvPr>
          <p:cNvSpPr txBox="1"/>
          <p:nvPr/>
        </p:nvSpPr>
        <p:spPr>
          <a:xfrm>
            <a:off x="8086091" y="5436305"/>
            <a:ext cx="405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Calibri" charset="0"/>
                <a:ea typeface="ＭＳ Ｐゴシック" charset="0"/>
              </a:rPr>
              <a:t>Product Development Stepping-Stones</a:t>
            </a:r>
          </a:p>
        </p:txBody>
      </p:sp>
    </p:spTree>
    <p:extLst>
      <p:ext uri="{BB962C8B-B14F-4D97-AF65-F5344CB8AC3E}">
        <p14:creationId xmlns:p14="http://schemas.microsoft.com/office/powerpoint/2010/main" val="42191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492" y="754245"/>
            <a:ext cx="11402291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defRPr/>
            </a:pPr>
            <a:endParaRPr lang="en-US" sz="2933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CEAF3FE-EA84-4192-93D2-F6BD0511706E}"/>
              </a:ext>
            </a:extLst>
          </p:cNvPr>
          <p:cNvSpPr txBox="1">
            <a:spLocks/>
          </p:cNvSpPr>
          <p:nvPr/>
        </p:nvSpPr>
        <p:spPr bwMode="auto">
          <a:xfrm>
            <a:off x="351425" y="74483"/>
            <a:ext cx="10730009" cy="4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FFFFFF"/>
                </a:solidFill>
                <a:latin typeface="+mj-lt"/>
                <a:ea typeface="ＭＳ Ｐゴシック" charset="0"/>
                <a:cs typeface="SapientSans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9pPr>
          </a:lstStyle>
          <a:p>
            <a:pPr algn="ctr" defTabSz="609585">
              <a:defRPr/>
            </a:pPr>
            <a:r>
              <a:rPr lang="en-US" sz="3600" b="1" dirty="0">
                <a:solidFill>
                  <a:srgbClr val="418AB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Stepping-Stones Mission and Scope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391" y="754245"/>
            <a:ext cx="11814491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Assist academic innovators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with critical data gaps  </a:t>
            </a:r>
          </a:p>
          <a:p>
            <a:pPr marL="800080" lvl="1" indent="-342891" defTabSz="609585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Limited access to full range of development resources</a:t>
            </a:r>
          </a:p>
          <a:p>
            <a:pPr marL="800080" lvl="1" indent="-342891" defTabSz="609585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Academic funding may not cover iterative/routine product development tasks</a:t>
            </a:r>
          </a:p>
          <a:p>
            <a:pPr marL="800080" lvl="1" indent="-342891" defTabSz="609585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Unavailable expertise in full range of regulatory critical path steps toward IND</a:t>
            </a:r>
          </a:p>
          <a:p>
            <a:pPr marL="457189" indent="-457189" defTabSz="609585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endParaRPr lang="en-US" sz="1400" dirty="0">
              <a:solidFill>
                <a:schemeClr val="tx1">
                  <a:lumMod val="50000"/>
                </a:schemeClr>
              </a:solidFill>
              <a:latin typeface="Calibri" charset="0"/>
              <a:ea typeface="ＭＳ Ｐゴシック" charset="0"/>
            </a:endParaRPr>
          </a:p>
          <a:p>
            <a:pPr defTabSz="6095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Support NCI investment in the grant portfolio</a:t>
            </a:r>
          </a:p>
          <a:p>
            <a:pPr marL="1066773" lvl="1" indent="-457189" defTabSz="609585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Limited to 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NCI-DCTD-funded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 therapeutic concepts (active grant or NCE)</a:t>
            </a:r>
          </a:p>
          <a:p>
            <a:pPr marL="1066773" lvl="1" indent="-457189" defTabSz="609585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Small investment (&lt;$100K) to advance promising 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small molecule 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lead </a:t>
            </a: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candidates (not hits or chemical probes)</a:t>
            </a:r>
          </a:p>
          <a:p>
            <a:pPr marL="1066773" lvl="1" indent="-457189" defTabSz="609585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Provide critical data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 a PI can’t easily obtain or not covered by funding (e.g. formulation work, synthesis optimization, discrete DMPK/ADME studies, etc.)</a:t>
            </a:r>
          </a:p>
          <a:p>
            <a:pPr marL="1066773" lvl="1" indent="-457189" defTabSz="609585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Improves chances for gaining other resources 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(</a:t>
            </a:r>
            <a:r>
              <a:rPr lang="en-US" sz="2600" dirty="0" err="1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NExT</a:t>
            </a: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, VC, SBIR/STTR)</a:t>
            </a:r>
          </a:p>
          <a:p>
            <a:pPr marL="1066773" lvl="1" indent="-457189" defTabSz="609585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ＭＳ Ｐゴシック" charset="0"/>
              </a:rPr>
              <a:t>Program directors included in process</a:t>
            </a:r>
          </a:p>
        </p:txBody>
      </p:sp>
    </p:spTree>
    <p:extLst>
      <p:ext uri="{BB962C8B-B14F-4D97-AF65-F5344CB8AC3E}">
        <p14:creationId xmlns:p14="http://schemas.microsoft.com/office/powerpoint/2010/main" val="146402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8666AE9E-AA2B-4860-8B7B-55E694AC738D}"/>
              </a:ext>
            </a:extLst>
          </p:cNvPr>
          <p:cNvSpPr txBox="1">
            <a:spLocks/>
          </p:cNvSpPr>
          <p:nvPr/>
        </p:nvSpPr>
        <p:spPr bwMode="auto">
          <a:xfrm>
            <a:off x="2981354" y="-13977"/>
            <a:ext cx="6360073" cy="48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FFFFFF"/>
                </a:solidFill>
                <a:latin typeface="+mj-lt"/>
                <a:ea typeface="ＭＳ Ｐゴシック" charset="0"/>
                <a:cs typeface="SapientSansBold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2"/>
                </a:solidFill>
                <a:latin typeface="SapientCentroSlab-Light" charset="0"/>
                <a:ea typeface="ＭＳ Ｐゴシック" charset="0"/>
              </a:defRPr>
            </a:lvl9pPr>
          </a:lstStyle>
          <a:p>
            <a:pPr defTabSz="609585">
              <a:defRPr/>
            </a:pPr>
            <a:r>
              <a:rPr lang="en-US" sz="3733" b="1" dirty="0">
                <a:solidFill>
                  <a:srgbClr val="418AB3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 of Supported Projects</a:t>
            </a:r>
            <a:endParaRPr lang="en-US" sz="3733" dirty="0">
              <a:solidFill>
                <a:srgbClr val="418AB3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36EF9CF9-7404-40B0-B005-52D412516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75454"/>
              </p:ext>
            </p:extLst>
          </p:nvPr>
        </p:nvGraphicFramePr>
        <p:xfrm>
          <a:off x="145991" y="630369"/>
          <a:ext cx="6360073" cy="85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5341">
                  <a:extLst>
                    <a:ext uri="{9D8B030D-6E8A-4147-A177-3AD203B41FA5}">
                      <a16:colId xmlns:a16="http://schemas.microsoft.com/office/drawing/2014/main" val="4282538357"/>
                    </a:ext>
                  </a:extLst>
                </a:gridCol>
                <a:gridCol w="1128944">
                  <a:extLst>
                    <a:ext uri="{9D8B030D-6E8A-4147-A177-3AD203B41FA5}">
                      <a16:colId xmlns:a16="http://schemas.microsoft.com/office/drawing/2014/main" val="698066785"/>
                    </a:ext>
                  </a:extLst>
                </a:gridCol>
                <a:gridCol w="1020022">
                  <a:extLst>
                    <a:ext uri="{9D8B030D-6E8A-4147-A177-3AD203B41FA5}">
                      <a16:colId xmlns:a16="http://schemas.microsoft.com/office/drawing/2014/main" val="526300488"/>
                    </a:ext>
                  </a:extLst>
                </a:gridCol>
                <a:gridCol w="1091480">
                  <a:extLst>
                    <a:ext uri="{9D8B030D-6E8A-4147-A177-3AD203B41FA5}">
                      <a16:colId xmlns:a16="http://schemas.microsoft.com/office/drawing/2014/main" val="3897389234"/>
                    </a:ext>
                  </a:extLst>
                </a:gridCol>
                <a:gridCol w="957251">
                  <a:extLst>
                    <a:ext uri="{9D8B030D-6E8A-4147-A177-3AD203B41FA5}">
                      <a16:colId xmlns:a16="http://schemas.microsoft.com/office/drawing/2014/main" val="1609935672"/>
                    </a:ext>
                  </a:extLst>
                </a:gridCol>
                <a:gridCol w="1097035">
                  <a:extLst>
                    <a:ext uri="{9D8B030D-6E8A-4147-A177-3AD203B41FA5}">
                      <a16:colId xmlns:a16="http://schemas.microsoft.com/office/drawing/2014/main" val="1817783385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 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 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 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 4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 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Round 6*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1638326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1802349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F8469E8-7F51-42F0-A2CA-706D6B72568A}"/>
              </a:ext>
            </a:extLst>
          </p:cNvPr>
          <p:cNvSpPr txBox="1"/>
          <p:nvPr/>
        </p:nvSpPr>
        <p:spPr>
          <a:xfrm>
            <a:off x="145991" y="1683809"/>
            <a:ext cx="5864426" cy="4965527"/>
          </a:xfrm>
          <a:prstGeom prst="rect">
            <a:avLst/>
          </a:prstGeom>
          <a:noFill/>
        </p:spPr>
        <p:txBody>
          <a:bodyPr wrap="none" lIns="121920" tIns="60960" rIns="121920" bIns="60960" rtlCol="0" anchor="t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667" b="1" dirty="0">
                <a:solidFill>
                  <a:srgbClr val="418AB3">
                    <a:lumMod val="50000"/>
                  </a:srgbClr>
                </a:solidFill>
                <a:latin typeface="Calibri"/>
                <a:ea typeface="ＭＳ Ｐゴシック"/>
              </a:rPr>
              <a:t>Variety of Malignancies and Conditions: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</a:rPr>
              <a:t>Uveal Melanoma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</a:rPr>
              <a:t>Pancreatic Cancer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</a:rPr>
              <a:t>K-Ras mutant cancers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</a:rPr>
              <a:t>GBM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</a:rPr>
              <a:t>Melanoma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</a:rPr>
              <a:t>Prostate cancer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</a:rPr>
              <a:t>AML 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</a:rPr>
              <a:t>TNBC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</a:rPr>
              <a:t>CIPN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</a:rPr>
              <a:t>Neuroblastoma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Colon cancer</a:t>
            </a:r>
          </a:p>
          <a:p>
            <a:pPr marL="380990" indent="-380990" defTabSz="6095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Ovarian and </a:t>
            </a:r>
            <a:r>
              <a:rPr lang="en-US" sz="2400">
                <a:solidFill>
                  <a:srgbClr val="000000"/>
                </a:solidFill>
                <a:latin typeface="Calibri" charset="0"/>
                <a:ea typeface="ＭＳ Ｐゴシック" charset="0"/>
              </a:rPr>
              <a:t>endometrial cancers</a:t>
            </a:r>
            <a:endParaRPr lang="en-US" sz="2400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05081213-52A1-1AB2-DF93-D36E7904B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076476"/>
              </p:ext>
            </p:extLst>
          </p:nvPr>
        </p:nvGraphicFramePr>
        <p:xfrm>
          <a:off x="6760675" y="580292"/>
          <a:ext cx="5285334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5334">
                  <a:extLst>
                    <a:ext uri="{9D8B030D-6E8A-4147-A177-3AD203B41FA5}">
                      <a16:colId xmlns:a16="http://schemas.microsoft.com/office/drawing/2014/main" val="27066936"/>
                    </a:ext>
                  </a:extLst>
                </a:gridCol>
              </a:tblGrid>
              <a:tr h="36100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Institutions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29915"/>
                  </a:ext>
                </a:extLst>
              </a:tr>
              <a:tr h="361002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 University (2)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104884"/>
                  </a:ext>
                </a:extLst>
              </a:tr>
              <a:tr h="36100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Emory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843803"/>
                  </a:ext>
                </a:extLst>
              </a:tr>
              <a:tr h="36100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Nebraska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771248"/>
                  </a:ext>
                </a:extLst>
              </a:tr>
              <a:tr h="361002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Maryland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677515"/>
                  </a:ext>
                </a:extLst>
              </a:tr>
              <a:tr h="361002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Virginia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50112"/>
                  </a:ext>
                </a:extLst>
              </a:tr>
              <a:tr h="361002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Albert Einstein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924583"/>
                  </a:ext>
                </a:extLst>
              </a:tr>
              <a:tr h="361002"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Tennessee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590393"/>
                  </a:ext>
                </a:extLst>
              </a:tr>
              <a:tr h="36100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Michigan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551440"/>
                  </a:ext>
                </a:extLst>
              </a:tr>
              <a:tr h="36100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 Davis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484003"/>
                  </a:ext>
                </a:extLst>
              </a:tr>
              <a:tr h="36100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Virginia Commonwealth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95845"/>
                  </a:ext>
                </a:extLst>
              </a:tr>
              <a:tr h="36100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Auburn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364779"/>
                  </a:ext>
                </a:extLst>
              </a:tr>
              <a:tr h="36100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Childrens Hospital of Philadelphia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765654"/>
                  </a:ext>
                </a:extLst>
              </a:tr>
              <a:tr h="36100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University of Colorado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295017"/>
                  </a:ext>
                </a:extLst>
              </a:tr>
              <a:tr h="36100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Indiana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192656"/>
                  </a:ext>
                </a:extLst>
              </a:tr>
              <a:tr h="36100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Wake Forest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331584"/>
                  </a:ext>
                </a:extLst>
              </a:tr>
              <a:tr h="361002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Texas A&amp;M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4843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B02EDA4-E0B1-439E-88D2-D971357F6642}"/>
              </a:ext>
            </a:extLst>
          </p:cNvPr>
          <p:cNvSpPr txBox="1"/>
          <p:nvPr/>
        </p:nvSpPr>
        <p:spPr>
          <a:xfrm>
            <a:off x="240208" y="1441273"/>
            <a:ext cx="5675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Dan </a:t>
            </a:r>
            <a:r>
              <a:rPr lang="en-US" sz="1600" dirty="0" err="1"/>
              <a:t>LaBarbara</a:t>
            </a:r>
            <a:r>
              <a:rPr lang="en-US" sz="1600" dirty="0"/>
              <a:t> supported in Round 6</a:t>
            </a:r>
          </a:p>
        </p:txBody>
      </p:sp>
    </p:spTree>
    <p:extLst>
      <p:ext uri="{BB962C8B-B14F-4D97-AF65-F5344CB8AC3E}">
        <p14:creationId xmlns:p14="http://schemas.microsoft.com/office/powerpoint/2010/main" val="3600716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132627-8D4F-4222-B340-31D764AB7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7" y="129527"/>
            <a:ext cx="10887456" cy="110580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3366"/>
                </a:solidFill>
                <a:latin typeface="Calibri"/>
                <a:ea typeface="ＭＳ Ｐゴシック"/>
                <a:cs typeface="Calibri"/>
              </a:rPr>
              <a:t>Drug Development Consultation Service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67" dirty="0">
                <a:solidFill>
                  <a:srgbClr val="C00000"/>
                </a:solidFill>
                <a:latin typeface="Calibri"/>
                <a:ea typeface="ＭＳ Ｐゴシック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https://next.cancer.gov/experimentalTherapeutics/form.htm</a:t>
            </a:r>
            <a:endParaRPr lang="en-US" sz="2667" dirty="0">
              <a:solidFill>
                <a:srgbClr val="C00000"/>
              </a:solidFill>
              <a:latin typeface="Calibri"/>
              <a:ea typeface="ＭＳ Ｐゴシック"/>
              <a:cs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20E70D-E058-44F6-9FFA-9A8B78DF8D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95" t="6610" r="17333" b="4507"/>
          <a:stretch/>
        </p:blipFill>
        <p:spPr>
          <a:xfrm>
            <a:off x="4981979" y="1531860"/>
            <a:ext cx="6563844" cy="4937101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DE87A7-CD8E-4B55-B634-06828EB49DFE}"/>
              </a:ext>
            </a:extLst>
          </p:cNvPr>
          <p:cNvSpPr txBox="1"/>
          <p:nvPr/>
        </p:nvSpPr>
        <p:spPr>
          <a:xfrm>
            <a:off x="346021" y="1349613"/>
            <a:ext cx="4496564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81" indent="-380981" defTabSz="60957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to all innovators</a:t>
            </a:r>
          </a:p>
          <a:p>
            <a:pPr marL="380981" indent="-380981" defTabSz="60957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Confidential, NO CHARGE</a:t>
            </a:r>
          </a:p>
          <a:p>
            <a:pPr marL="380981" indent="-380981" defTabSz="60957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 critical path for product development</a:t>
            </a:r>
          </a:p>
          <a:p>
            <a:pPr marL="380981" indent="-380981" defTabSz="60957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On-ramp for Stepping-Stones</a:t>
            </a:r>
          </a:p>
          <a:p>
            <a:pPr marL="380981" indent="-380981" defTabSz="60957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 advice for:</a:t>
            </a:r>
          </a:p>
          <a:p>
            <a:pPr marL="838170" lvl="1" indent="-380981" defTabSz="60957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chemistry and synthesis, tox/pharm, molecular pharmacology, biology, </a:t>
            </a:r>
            <a:r>
              <a:rPr lang="en-US" sz="2000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immunooncology</a:t>
            </a: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biological products, natural products, </a:t>
            </a:r>
            <a:r>
              <a:rPr lang="en-US" sz="2000" i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vivo</a:t>
            </a:r>
            <a:r>
              <a:rPr lang="en-US" sz="20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models and testing, manufacturing and formulations</a:t>
            </a:r>
            <a:endParaRPr lang="en-US" sz="24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D0CB7F8-5A57-1B46-83C5-844EA0E1B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928668"/>
              </p:ext>
            </p:extLst>
          </p:nvPr>
        </p:nvGraphicFramePr>
        <p:xfrm>
          <a:off x="68389" y="943918"/>
          <a:ext cx="3371343" cy="589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D701AC5-5508-1F44-808B-E471BC5F0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821207"/>
              </p:ext>
            </p:extLst>
          </p:nvPr>
        </p:nvGraphicFramePr>
        <p:xfrm>
          <a:off x="1689434" y="1016990"/>
          <a:ext cx="6778753" cy="285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B5BA404-EBF4-8B41-AFAF-AB003FAE6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691521"/>
              </p:ext>
            </p:extLst>
          </p:nvPr>
        </p:nvGraphicFramePr>
        <p:xfrm>
          <a:off x="3480374" y="3948650"/>
          <a:ext cx="4437125" cy="284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706200">
                  <a:extLst>
                    <a:ext uri="{9D8B030D-6E8A-4147-A177-3AD203B41FA5}">
                      <a16:colId xmlns:a16="http://schemas.microsoft.com/office/drawing/2014/main" val="4282692739"/>
                    </a:ext>
                  </a:extLst>
                </a:gridCol>
                <a:gridCol w="730925">
                  <a:extLst>
                    <a:ext uri="{9D8B030D-6E8A-4147-A177-3AD203B41FA5}">
                      <a16:colId xmlns:a16="http://schemas.microsoft.com/office/drawing/2014/main" val="413214717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/>
                        <a:t>Communication with FDA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aseline="0" dirty="0"/>
                        <a:t>202</a:t>
                      </a:r>
                      <a:endParaRPr lang="en-US" sz="1700" baseline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24636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aseline="0" dirty="0"/>
                        <a:t>Preclinical tox and pharm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700" baseline="0" dirty="0"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77947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/>
                        <a:t>Efficacy and POC</a:t>
                      </a:r>
                      <a:endParaRPr lang="en-US" sz="1700" baseline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aseline="0" dirty="0"/>
                        <a:t>256</a:t>
                      </a:r>
                      <a:endParaRPr lang="en-US" sz="1700" baseline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52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/>
                        <a:t>Scale-up synthesis/GMP manufacturing</a:t>
                      </a:r>
                      <a:endParaRPr lang="en-US" sz="1700" baseline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aseline="0" dirty="0"/>
                        <a:t>227</a:t>
                      </a:r>
                      <a:endParaRPr lang="en-US" sz="1700" baseline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43339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/>
                        <a:t>Medchem and small-scale synthesis</a:t>
                      </a:r>
                      <a:endParaRPr lang="en-US" sz="1700" baseline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aseline="0" dirty="0">
                          <a:latin typeface="Calibri"/>
                        </a:rPr>
                        <a:t>117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54332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/>
                        <a:t>Immunotherapy</a:t>
                      </a:r>
                      <a:endParaRPr lang="en-US" sz="1700" baseline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aseline="0" dirty="0">
                          <a:latin typeface="Calibri"/>
                        </a:rPr>
                        <a:t>122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70419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/>
                        <a:t>Nanotechnology</a:t>
                      </a:r>
                      <a:endParaRPr lang="en-US" sz="1700" baseline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aseline="0" dirty="0">
                          <a:latin typeface="Calibri"/>
                        </a:rPr>
                        <a:t>42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95693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en-US" sz="1700" baseline="0" dirty="0"/>
                        <a:t>Radiotherapy (*Topic added in 2023)</a:t>
                      </a:r>
                      <a:endParaRPr lang="en-US" sz="1700" baseline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aseline="0" dirty="0">
                          <a:latin typeface="Calibri"/>
                        </a:rPr>
                        <a:t>12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47435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76AE98E-01B2-CD42-A8A8-8EA3AB03FFE1}"/>
              </a:ext>
            </a:extLst>
          </p:cNvPr>
          <p:cNvSpPr txBox="1"/>
          <p:nvPr/>
        </p:nvSpPr>
        <p:spPr>
          <a:xfrm>
            <a:off x="884928" y="358814"/>
            <a:ext cx="10250694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C00000"/>
                </a:solidFill>
                <a:latin typeface="Calibri" panose="020F0502020204030204"/>
                <a:ea typeface="ＭＳ Ｐゴシック"/>
              </a:rPr>
              <a:t>Nearly 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 years (</a:t>
            </a:r>
            <a:r>
              <a:rPr lang="en-US" sz="2400" dirty="0">
                <a:solidFill>
                  <a:srgbClr val="C00000"/>
                </a:solidFill>
                <a:latin typeface="Calibri" panose="020F0502020204030204"/>
                <a:ea typeface="ＭＳ Ｐゴシック"/>
              </a:rPr>
              <a:t>November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 2024):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479 Requests; 283 Consultations 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via WebEx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3DCD6-AC30-FC47-BC98-D0D6B846DC9F}"/>
              </a:ext>
            </a:extLst>
          </p:cNvPr>
          <p:cNvSpPr txBox="1"/>
          <p:nvPr/>
        </p:nvSpPr>
        <p:spPr>
          <a:xfrm>
            <a:off x="1480479" y="-74136"/>
            <a:ext cx="9231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Product Development Consultation Service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D61B73-3C6C-49B3-B4D1-83F98E415125}"/>
              </a:ext>
            </a:extLst>
          </p:cNvPr>
          <p:cNvSpPr txBox="1"/>
          <p:nvPr/>
        </p:nvSpPr>
        <p:spPr>
          <a:xfrm>
            <a:off x="3480374" y="3591521"/>
            <a:ext cx="2792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Topics Requested: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472F9D-E2E1-40F7-97EE-C7A8A1123F5E}"/>
              </a:ext>
            </a:extLst>
          </p:cNvPr>
          <p:cNvSpPr txBox="1"/>
          <p:nvPr/>
        </p:nvSpPr>
        <p:spPr>
          <a:xfrm>
            <a:off x="-71625" y="889292"/>
            <a:ext cx="271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Type of Product: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C66F2E-A44E-422B-AE78-CAEB3144926D}"/>
              </a:ext>
            </a:extLst>
          </p:cNvPr>
          <p:cNvSpPr txBox="1"/>
          <p:nvPr/>
        </p:nvSpPr>
        <p:spPr>
          <a:xfrm>
            <a:off x="4034512" y="830436"/>
            <a:ext cx="2719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Institution Type: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B0A6DF-2D7C-4221-8EA1-414CA0FA4435}"/>
              </a:ext>
            </a:extLst>
          </p:cNvPr>
          <p:cNvSpPr txBox="1"/>
          <p:nvPr/>
        </p:nvSpPr>
        <p:spPr>
          <a:xfrm>
            <a:off x="7595877" y="1229182"/>
            <a:ext cx="4614864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Location: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  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38 </a:t>
            </a:r>
            <a:r>
              <a:rPr kumimoji="0" lang="en-US" sz="2133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states+DC+PR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; 18 other countries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A4B426-12AB-43DB-9F7F-2EB45D91B0DB}"/>
              </a:ext>
            </a:extLst>
          </p:cNvPr>
          <p:cNvSpPr/>
          <p:nvPr/>
        </p:nvSpPr>
        <p:spPr>
          <a:xfrm>
            <a:off x="8318156" y="676372"/>
            <a:ext cx="3421615" cy="779572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NIH Funding Status: </a:t>
            </a: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608738" marR="0" lvl="1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+mn-cs"/>
              </a:rPr>
              <a:t>Active grant = 206 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A58F22-C94F-975E-FD6A-CDF0EE7EE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830256"/>
              </p:ext>
            </p:extLst>
          </p:nvPr>
        </p:nvGraphicFramePr>
        <p:xfrm>
          <a:off x="8143013" y="2014513"/>
          <a:ext cx="3879270" cy="4775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2904">
                  <a:extLst>
                    <a:ext uri="{9D8B030D-6E8A-4147-A177-3AD203B41FA5}">
                      <a16:colId xmlns:a16="http://schemas.microsoft.com/office/drawing/2014/main" val="1501727615"/>
                    </a:ext>
                  </a:extLst>
                </a:gridCol>
                <a:gridCol w="1118119">
                  <a:extLst>
                    <a:ext uri="{9D8B030D-6E8A-4147-A177-3AD203B41FA5}">
                      <a16:colId xmlns:a16="http://schemas.microsoft.com/office/drawing/2014/main" val="1045946288"/>
                    </a:ext>
                  </a:extLst>
                </a:gridCol>
                <a:gridCol w="1548247">
                  <a:extLst>
                    <a:ext uri="{9D8B030D-6E8A-4147-A177-3AD203B41FA5}">
                      <a16:colId xmlns:a16="http://schemas.microsoft.com/office/drawing/2014/main" val="212657183"/>
                    </a:ext>
                  </a:extLst>
                </a:gridCol>
              </a:tblGrid>
              <a:tr h="250350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>
                          <a:effectLst/>
                          <a:latin typeface="Calibri" panose="020F0502020204030204" pitchFamily="34" charset="0"/>
                        </a:rPr>
                        <a:t>State (number of requests)</a:t>
                      </a:r>
                      <a:endParaRPr lang="en-US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114370"/>
                  </a:ext>
                </a:extLst>
              </a:tr>
              <a:tr h="241801"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 (7)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1018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LA (7)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210185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OH (16)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26783582"/>
                  </a:ext>
                </a:extLst>
              </a:tr>
              <a:tr h="250350"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(1)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MA (32)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OK (2)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06015774"/>
                  </a:ext>
                </a:extLst>
              </a:tr>
              <a:tr h="250350"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>
                          <a:effectLst/>
                          <a:latin typeface="Calibri" panose="020F0502020204030204" pitchFamily="34" charset="0"/>
                        </a:rPr>
                        <a:t>AZ (2)</a:t>
                      </a:r>
                      <a:endParaRPr lang="en-US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10185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MD (21)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 (4)</a:t>
                      </a: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49096665"/>
                  </a:ext>
                </a:extLst>
              </a:tr>
              <a:tr h="250350"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CA (57)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MI (15)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PA (23)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93494921"/>
                  </a:ext>
                </a:extLst>
              </a:tr>
              <a:tr h="250350"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>
                          <a:effectLst/>
                          <a:latin typeface="Calibri" panose="020F0502020204030204" pitchFamily="34" charset="0"/>
                        </a:rPr>
                        <a:t>CO (3)</a:t>
                      </a:r>
                      <a:endParaRPr lang="en-US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MN (7)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 (2)</a:t>
                      </a: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14423972"/>
                  </a:ext>
                </a:extLst>
              </a:tr>
              <a:tr h="250350">
                <a:tc>
                  <a:txBody>
                    <a:bodyPr/>
                    <a:lstStyle/>
                    <a:p>
                      <a:pPr marL="210185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 (6)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MO (6)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TN (12)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04997460"/>
                  </a:ext>
                </a:extLst>
              </a:tr>
              <a:tr h="250350"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FL (18)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MS (1)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TX (37)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56893722"/>
                  </a:ext>
                </a:extLst>
              </a:tr>
              <a:tr h="250350"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GA (15)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 (2)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 (2)</a:t>
                      </a: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51466204"/>
                  </a:ext>
                </a:extLst>
              </a:tr>
              <a:tr h="250350"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 (2)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NC (13)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VA (25)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58671763"/>
                  </a:ext>
                </a:extLst>
              </a:tr>
              <a:tr h="250350">
                <a:tc>
                  <a:txBody>
                    <a:bodyPr/>
                    <a:lstStyle/>
                    <a:p>
                      <a:pPr marL="210185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IA (5)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NE (4)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WA (10)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66016185"/>
                  </a:ext>
                </a:extLst>
              </a:tr>
              <a:tr h="250350"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IL (15)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>
                          <a:effectLst/>
                          <a:latin typeface="Calibri" panose="020F0502020204030204" pitchFamily="34" charset="0"/>
                        </a:rPr>
                        <a:t>NH (3)</a:t>
                      </a:r>
                      <a:endParaRPr lang="en-US" sz="16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WI (4)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68025640"/>
                  </a:ext>
                </a:extLst>
              </a:tr>
              <a:tr h="250350"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(9)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NJ (7)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210185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WV (3)</a:t>
                      </a: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58719086"/>
                  </a:ext>
                </a:extLst>
              </a:tr>
              <a:tr h="250350"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KY (2)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NY (41)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210185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*DC (2); PR (1)</a:t>
                      </a:r>
                    </a:p>
                  </a:txBody>
                  <a:tcPr marL="68580" marR="68580" marT="952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4467378"/>
                  </a:ext>
                </a:extLst>
              </a:tr>
              <a:tr h="1161123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</a:rPr>
                        <a:t>International: Australia, Brazil, Canada, Chile, China, Egypt, India, Israel, Italy, Korea, Norway, Pakistan, Portugal, Spain, Sri Lanka, Sweden, Switzerland, UAE, UK, Ukraine (36 total)</a:t>
                      </a:r>
                      <a:endParaRPr lang="en-US" sz="16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734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52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729109"/>
      </p:ext>
    </p:extLst>
  </p:cSld>
  <p:clrMapOvr>
    <a:masterClrMapping/>
  </p:clrMapOvr>
</p:sld>
</file>

<file path=ppt/theme/theme1.xml><?xml version="1.0" encoding="utf-8"?>
<a:theme xmlns:a="http://schemas.openxmlformats.org/drawingml/2006/main" name="NCI PPT Template 16x9 BLUE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CI PPT Template 16x9 WHI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3323</TotalTime>
  <Words>768</Words>
  <Application>Microsoft Office PowerPoint</Application>
  <PresentationFormat>Widescreen</PresentationFormat>
  <Paragraphs>168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SapientCentroSlab-Light</vt:lpstr>
      <vt:lpstr>Wingdings</vt:lpstr>
      <vt:lpstr>NCI PPT Template 16x9 BLUE</vt:lpstr>
      <vt:lpstr>NCI PPT Template 16x9 WHITE</vt:lpstr>
      <vt:lpstr>Office Theme</vt:lpstr>
      <vt:lpstr>    </vt:lpstr>
      <vt:lpstr>PowerPoint Presentation</vt:lpstr>
      <vt:lpstr>PowerPoint Presentation</vt:lpstr>
      <vt:lpstr>PowerPoint Presentation</vt:lpstr>
      <vt:lpstr>PowerPoint Presentation</vt:lpstr>
      <vt:lpstr>Drug Development Consultation Service https://next.cancer.gov/experimentalTherapeutics/form.htm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Therapeutics Program Stepping-Stones Program</dc:title>
  <dc:creator>O'Hayre, Morgan (NIH/NCI) [E]</dc:creator>
  <cp:lastModifiedBy>O'Hayre, Morgan (NIH/NCI) [E]</cp:lastModifiedBy>
  <cp:revision>74</cp:revision>
  <dcterms:created xsi:type="dcterms:W3CDTF">2022-07-01T16:27:15Z</dcterms:created>
  <dcterms:modified xsi:type="dcterms:W3CDTF">2024-11-01T20:02:52Z</dcterms:modified>
</cp:coreProperties>
</file>