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830" r:id="rId2"/>
    <p:sldMasterId id="2147483851" r:id="rId3"/>
  </p:sldMasterIdLst>
  <p:notesMasterIdLst>
    <p:notesMasterId r:id="rId11"/>
  </p:notesMasterIdLst>
  <p:handoutMasterIdLst>
    <p:handoutMasterId r:id="rId12"/>
  </p:handoutMasterIdLst>
  <p:sldIdLst>
    <p:sldId id="305" r:id="rId4"/>
    <p:sldId id="2764" r:id="rId5"/>
    <p:sldId id="2767" r:id="rId6"/>
    <p:sldId id="2766" r:id="rId7"/>
    <p:sldId id="2680" r:id="rId8"/>
    <p:sldId id="2763" r:id="rId9"/>
    <p:sldId id="304" r:id="rId1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C4BF66-BA53-BD2B-6E98-5159F45BAC45}" name="O'Hayre, Morgan (NIH/NCI) [E]" initials="OM([" userId="S::ohayrem@nih.gov::770556ec-59a9-4181-b2da-fb01441211c2" providerId="AD"/>
  <p188:author id="{C004B3ED-B57E-3818-D40D-7D30DAB840A4}" name="Aurigemma, Rose (NIH/NCI) [E]" initials="RA" userId="S::aurigemr@nih.gov::11c55571-fef0-48b9-b7b2-1d9a2754f1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6C6C6C"/>
    <a:srgbClr val="000000"/>
    <a:srgbClr val="E8E8E8"/>
    <a:srgbClr val="F2F2F2"/>
    <a:srgbClr val="4C4C4C"/>
    <a:srgbClr val="565656"/>
    <a:srgbClr val="2A5DA5"/>
    <a:srgbClr val="2A67A5"/>
    <a:srgbClr val="2A71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6B7FBE-1B02-452A-B5AB-05B0FE0406C0}" v="9" dt="2024-10-31T13:13:32.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27" autoAdjust="0"/>
    <p:restoredTop sz="88474" autoAdjust="0"/>
  </p:normalViewPr>
  <p:slideViewPr>
    <p:cSldViewPr snapToGrid="0" snapToObjects="1">
      <p:cViewPr varScale="1">
        <p:scale>
          <a:sx n="130" d="100"/>
          <a:sy n="130" d="100"/>
        </p:scale>
        <p:origin x="1710"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raldes, John (NIH/NCI) [E]" userId="6ab20d42-eca0-4e0e-b6d6-22908732f437" providerId="ADAL" clId="{E56B7FBE-1B02-452A-B5AB-05B0FE0406C0}"/>
    <pc:docChg chg="undo custSel delSld modSld sldOrd">
      <pc:chgData name="Giraldes, John (NIH/NCI) [E]" userId="6ab20d42-eca0-4e0e-b6d6-22908732f437" providerId="ADAL" clId="{E56B7FBE-1B02-452A-B5AB-05B0FE0406C0}" dt="2024-10-31T13:13:32.738" v="29"/>
      <pc:docMkLst>
        <pc:docMk/>
      </pc:docMkLst>
      <pc:sldChg chg="del">
        <pc:chgData name="Giraldes, John (NIH/NCI) [E]" userId="6ab20d42-eca0-4e0e-b6d6-22908732f437" providerId="ADAL" clId="{E56B7FBE-1B02-452A-B5AB-05B0FE0406C0}" dt="2024-10-31T13:08:53.722" v="0" actId="47"/>
        <pc:sldMkLst>
          <pc:docMk/>
          <pc:sldMk cId="904138525" sldId="268"/>
        </pc:sldMkLst>
      </pc:sldChg>
      <pc:sldChg chg="del">
        <pc:chgData name="Giraldes, John (NIH/NCI) [E]" userId="6ab20d42-eca0-4e0e-b6d6-22908732f437" providerId="ADAL" clId="{E56B7FBE-1B02-452A-B5AB-05B0FE0406C0}" dt="2024-10-31T13:08:53.722" v="0" actId="47"/>
        <pc:sldMkLst>
          <pc:docMk/>
          <pc:sldMk cId="2189004806" sldId="306"/>
        </pc:sldMkLst>
      </pc:sldChg>
      <pc:sldChg chg="del">
        <pc:chgData name="Giraldes, John (NIH/NCI) [E]" userId="6ab20d42-eca0-4e0e-b6d6-22908732f437" providerId="ADAL" clId="{E56B7FBE-1B02-452A-B5AB-05B0FE0406C0}" dt="2024-10-31T13:08:53.722" v="0" actId="47"/>
        <pc:sldMkLst>
          <pc:docMk/>
          <pc:sldMk cId="3196903863" sldId="332"/>
        </pc:sldMkLst>
      </pc:sldChg>
      <pc:sldChg chg="del">
        <pc:chgData name="Giraldes, John (NIH/NCI) [E]" userId="6ab20d42-eca0-4e0e-b6d6-22908732f437" providerId="ADAL" clId="{E56B7FBE-1B02-452A-B5AB-05B0FE0406C0}" dt="2024-10-31T13:08:53.722" v="0" actId="47"/>
        <pc:sldMkLst>
          <pc:docMk/>
          <pc:sldMk cId="1461386973" sldId="449"/>
        </pc:sldMkLst>
      </pc:sldChg>
      <pc:sldChg chg="modSp del">
        <pc:chgData name="Giraldes, John (NIH/NCI) [E]" userId="6ab20d42-eca0-4e0e-b6d6-22908732f437" providerId="ADAL" clId="{E56B7FBE-1B02-452A-B5AB-05B0FE0406C0}" dt="2024-10-31T13:12:47.219" v="21" actId="255"/>
        <pc:sldMkLst>
          <pc:docMk/>
          <pc:sldMk cId="3938268939" sldId="2680"/>
        </pc:sldMkLst>
        <pc:spChg chg="mod">
          <ac:chgData name="Giraldes, John (NIH/NCI) [E]" userId="6ab20d42-eca0-4e0e-b6d6-22908732f437" providerId="ADAL" clId="{E56B7FBE-1B02-452A-B5AB-05B0FE0406C0}" dt="2024-10-31T13:12:47.219" v="21" actId="255"/>
          <ac:spMkLst>
            <pc:docMk/>
            <pc:sldMk cId="3938268939" sldId="2680"/>
            <ac:spMk id="17" creationId="{6AE6874C-0AE7-4E06-97FB-E4AE0CB398A7}"/>
          </ac:spMkLst>
        </pc:spChg>
      </pc:sldChg>
      <pc:sldChg chg="del">
        <pc:chgData name="Giraldes, John (NIH/NCI) [E]" userId="6ab20d42-eca0-4e0e-b6d6-22908732f437" providerId="ADAL" clId="{E56B7FBE-1B02-452A-B5AB-05B0FE0406C0}" dt="2024-10-31T13:08:53.722" v="0" actId="47"/>
        <pc:sldMkLst>
          <pc:docMk/>
          <pc:sldMk cId="107536642" sldId="2723"/>
        </pc:sldMkLst>
      </pc:sldChg>
      <pc:sldChg chg="del">
        <pc:chgData name="Giraldes, John (NIH/NCI) [E]" userId="6ab20d42-eca0-4e0e-b6d6-22908732f437" providerId="ADAL" clId="{E56B7FBE-1B02-452A-B5AB-05B0FE0406C0}" dt="2024-10-31T13:08:53.722" v="0" actId="47"/>
        <pc:sldMkLst>
          <pc:docMk/>
          <pc:sldMk cId="3276222618" sldId="2731"/>
        </pc:sldMkLst>
      </pc:sldChg>
      <pc:sldChg chg="addSp delSp modSp mod modClrScheme chgLayout">
        <pc:chgData name="Giraldes, John (NIH/NCI) [E]" userId="6ab20d42-eca0-4e0e-b6d6-22908732f437" providerId="ADAL" clId="{E56B7FBE-1B02-452A-B5AB-05B0FE0406C0}" dt="2024-10-31T13:13:32.738" v="29"/>
        <pc:sldMkLst>
          <pc:docMk/>
          <pc:sldMk cId="1504672211" sldId="2763"/>
        </pc:sldMkLst>
        <pc:spChg chg="add del mod">
          <ac:chgData name="Giraldes, John (NIH/NCI) [E]" userId="6ab20d42-eca0-4e0e-b6d6-22908732f437" providerId="ADAL" clId="{E56B7FBE-1B02-452A-B5AB-05B0FE0406C0}" dt="2024-10-31T13:10:30.085" v="7" actId="478"/>
          <ac:spMkLst>
            <pc:docMk/>
            <pc:sldMk cId="1504672211" sldId="2763"/>
            <ac:spMk id="3" creationId="{F75EB241-6CE2-2F3E-1850-3F31FACB0D42}"/>
          </ac:spMkLst>
        </pc:spChg>
        <pc:spChg chg="add del mod ord">
          <ac:chgData name="Giraldes, John (NIH/NCI) [E]" userId="6ab20d42-eca0-4e0e-b6d6-22908732f437" providerId="ADAL" clId="{E56B7FBE-1B02-452A-B5AB-05B0FE0406C0}" dt="2024-10-31T13:13:32.738" v="29"/>
          <ac:spMkLst>
            <pc:docMk/>
            <pc:sldMk cId="1504672211" sldId="2763"/>
            <ac:spMk id="9" creationId="{367BCD9D-AC34-D041-75C6-D2E66DE4FA87}"/>
          </ac:spMkLst>
        </pc:spChg>
      </pc:sldChg>
      <pc:sldChg chg="modSp mod modClrScheme chgLayout">
        <pc:chgData name="Giraldes, John (NIH/NCI) [E]" userId="6ab20d42-eca0-4e0e-b6d6-22908732f437" providerId="ADAL" clId="{E56B7FBE-1B02-452A-B5AB-05B0FE0406C0}" dt="2024-10-31T13:13:17.582" v="26"/>
        <pc:sldMkLst>
          <pc:docMk/>
          <pc:sldMk cId="625724369" sldId="2764"/>
        </pc:sldMkLst>
        <pc:spChg chg="mod ord">
          <ac:chgData name="Giraldes, John (NIH/NCI) [E]" userId="6ab20d42-eca0-4e0e-b6d6-22908732f437" providerId="ADAL" clId="{E56B7FBE-1B02-452A-B5AB-05B0FE0406C0}" dt="2024-10-31T13:13:17.582" v="26"/>
          <ac:spMkLst>
            <pc:docMk/>
            <pc:sldMk cId="625724369" sldId="2764"/>
            <ac:spMk id="9" creationId="{367BCD9D-AC34-D041-75C6-D2E66DE4FA87}"/>
          </ac:spMkLst>
        </pc:spChg>
      </pc:sldChg>
      <pc:sldChg chg="del">
        <pc:chgData name="Giraldes, John (NIH/NCI) [E]" userId="6ab20d42-eca0-4e0e-b6d6-22908732f437" providerId="ADAL" clId="{E56B7FBE-1B02-452A-B5AB-05B0FE0406C0}" dt="2024-10-31T13:08:53.722" v="0" actId="47"/>
        <pc:sldMkLst>
          <pc:docMk/>
          <pc:sldMk cId="1305703524" sldId="2765"/>
        </pc:sldMkLst>
      </pc:sldChg>
      <pc:sldChg chg="addSp delSp modSp mod ord modClrScheme chgLayout">
        <pc:chgData name="Giraldes, John (NIH/NCI) [E]" userId="6ab20d42-eca0-4e0e-b6d6-22908732f437" providerId="ADAL" clId="{E56B7FBE-1B02-452A-B5AB-05B0FE0406C0}" dt="2024-10-31T13:13:24.188" v="28"/>
        <pc:sldMkLst>
          <pc:docMk/>
          <pc:sldMk cId="2463207802" sldId="2766"/>
        </pc:sldMkLst>
        <pc:spChg chg="add mod ord">
          <ac:chgData name="Giraldes, John (NIH/NCI) [E]" userId="6ab20d42-eca0-4e0e-b6d6-22908732f437" providerId="ADAL" clId="{E56B7FBE-1B02-452A-B5AB-05B0FE0406C0}" dt="2024-10-31T13:13:24.188" v="28"/>
          <ac:spMkLst>
            <pc:docMk/>
            <pc:sldMk cId="2463207802" sldId="2766"/>
            <ac:spMk id="2" creationId="{6D4B1AC7-E869-0128-399B-2AAF0DB77D02}"/>
          </ac:spMkLst>
        </pc:spChg>
        <pc:spChg chg="del mod">
          <ac:chgData name="Giraldes, John (NIH/NCI) [E]" userId="6ab20d42-eca0-4e0e-b6d6-22908732f437" providerId="ADAL" clId="{E56B7FBE-1B02-452A-B5AB-05B0FE0406C0}" dt="2024-10-31T13:12:00.444" v="13" actId="478"/>
          <ac:spMkLst>
            <pc:docMk/>
            <pc:sldMk cId="2463207802" sldId="2766"/>
            <ac:spMk id="5" creationId="{1DBFB134-C59B-8A6A-49E5-374A222F4EB1}"/>
          </ac:spMkLst>
        </pc:spChg>
      </pc:sldChg>
      <pc:sldChg chg="modSp mod ord modClrScheme chgLayout">
        <pc:chgData name="Giraldes, John (NIH/NCI) [E]" userId="6ab20d42-eca0-4e0e-b6d6-22908732f437" providerId="ADAL" clId="{E56B7FBE-1B02-452A-B5AB-05B0FE0406C0}" dt="2024-10-31T13:13:11.162" v="24"/>
        <pc:sldMkLst>
          <pc:docMk/>
          <pc:sldMk cId="1102753995" sldId="2767"/>
        </pc:sldMkLst>
        <pc:spChg chg="mod ord">
          <ac:chgData name="Giraldes, John (NIH/NCI) [E]" userId="6ab20d42-eca0-4e0e-b6d6-22908732f437" providerId="ADAL" clId="{E56B7FBE-1B02-452A-B5AB-05B0FE0406C0}" dt="2024-10-31T13:13:11.162" v="24"/>
          <ac:spMkLst>
            <pc:docMk/>
            <pc:sldMk cId="1102753995" sldId="2767"/>
            <ac:spMk id="31" creationId="{4E4CA2C8-449F-D44A-D431-CF894907ADCA}"/>
          </ac:spMkLst>
        </pc:spChg>
      </pc:sldChg>
      <pc:sldMasterChg chg="delSldLayout">
        <pc:chgData name="Giraldes, John (NIH/NCI) [E]" userId="6ab20d42-eca0-4e0e-b6d6-22908732f437" providerId="ADAL" clId="{E56B7FBE-1B02-452A-B5AB-05B0FE0406C0}" dt="2024-10-31T13:08:53.722" v="0" actId="47"/>
        <pc:sldMasterMkLst>
          <pc:docMk/>
          <pc:sldMasterMk cId="0" sldId="2147483683"/>
        </pc:sldMasterMkLst>
        <pc:sldLayoutChg chg="del">
          <pc:chgData name="Giraldes, John (NIH/NCI) [E]" userId="6ab20d42-eca0-4e0e-b6d6-22908732f437" providerId="ADAL" clId="{E56B7FBE-1B02-452A-B5AB-05B0FE0406C0}" dt="2024-10-31T13:08:53.722" v="0" actId="47"/>
          <pc:sldLayoutMkLst>
            <pc:docMk/>
            <pc:sldMasterMk cId="0" sldId="2147483683"/>
            <pc:sldLayoutMk cId="3045060476" sldId="2147483815"/>
          </pc:sldLayoutMkLst>
        </pc:sldLayoutChg>
        <pc:sldLayoutChg chg="del">
          <pc:chgData name="Giraldes, John (NIH/NCI) [E]" userId="6ab20d42-eca0-4e0e-b6d6-22908732f437" providerId="ADAL" clId="{E56B7FBE-1B02-452A-B5AB-05B0FE0406C0}" dt="2024-10-31T13:08:53.722" v="0" actId="47"/>
          <pc:sldLayoutMkLst>
            <pc:docMk/>
            <pc:sldMasterMk cId="0" sldId="2147483683"/>
            <pc:sldLayoutMk cId="3145960799" sldId="214748381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FD-4C43-A6D6-694A94B275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FD-4C43-A6D6-694A94B275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FD-4C43-A6D6-694A94B275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FD-4C43-A6D6-694A94B2757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FD-4C43-A6D6-694A94B2757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BFD-4C43-A6D6-694A94B27575}"/>
              </c:ext>
            </c:extLst>
          </c:dPt>
          <c:dLbls>
            <c:dLbl>
              <c:idx val="0"/>
              <c:layout>
                <c:manualLayout>
                  <c:x val="3.0136482939632545E-2"/>
                  <c:y val="6.46982233456383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BFD-4C43-A6D6-694A94B27575}"/>
                </c:ext>
              </c:extLst>
            </c:dLbl>
            <c:dLbl>
              <c:idx val="1"/>
              <c:layout>
                <c:manualLayout>
                  <c:x val="1.1571850393700787E-2"/>
                  <c:y val="3.505519084941172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BFD-4C43-A6D6-694A94B27575}"/>
                </c:ext>
              </c:extLst>
            </c:dLbl>
            <c:dLbl>
              <c:idx val="2"/>
              <c:layout>
                <c:manualLayout>
                  <c:x val="-3.4737970253718282E-2"/>
                  <c:y val="-6.51848484297430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BFD-4C43-A6D6-694A94B27575}"/>
                </c:ext>
              </c:extLst>
            </c:dLbl>
            <c:dLbl>
              <c:idx val="3"/>
              <c:layout>
                <c:manualLayout>
                  <c:x val="-0.34679199329169202"/>
                  <c:y val="9.578544061302682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BFD-4C43-A6D6-694A94B27575}"/>
                </c:ext>
              </c:extLst>
            </c:dLbl>
            <c:dLbl>
              <c:idx val="4"/>
              <c:layout>
                <c:manualLayout>
                  <c:x val="-0.20241954173941257"/>
                  <c:y val="8.3816031616737556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393829367949851"/>
                      <c:h val="0.14825210426282923"/>
                    </c:manualLayout>
                  </c15:layout>
                </c:ext>
                <c:ext xmlns:c16="http://schemas.microsoft.com/office/drawing/2014/chart" uri="{C3380CC4-5D6E-409C-BE32-E72D297353CC}">
                  <c16:uniqueId val="{00000009-7BFD-4C43-A6D6-694A94B27575}"/>
                </c:ext>
              </c:extLst>
            </c:dLbl>
            <c:dLbl>
              <c:idx val="5"/>
              <c:layout>
                <c:manualLayout>
                  <c:x val="0.18908551547644287"/>
                  <c:y val="2.3946360153256734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119437659508423"/>
                      <c:h val="0.1424808429118774"/>
                    </c:manualLayout>
                  </c15:layout>
                </c:ext>
                <c:ext xmlns:c16="http://schemas.microsoft.com/office/drawing/2014/chart" uri="{C3380CC4-5D6E-409C-BE32-E72D297353CC}">
                  <c16:uniqueId val="{0000000B-7BFD-4C43-A6D6-694A94B2757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'Metrics May 2022'!$A$2:$A$7</c:f>
              <c:strCache>
                <c:ptCount val="6"/>
                <c:pt idx="0">
                  <c:v>Biologic</c:v>
                </c:pt>
                <c:pt idx="1">
                  <c:v>Imaging</c:v>
                </c:pt>
                <c:pt idx="2">
                  <c:v>Small Molecule</c:v>
                </c:pt>
                <c:pt idx="3">
                  <c:v>Nanoparticle</c:v>
                </c:pt>
                <c:pt idx="4">
                  <c:v>Natural Product</c:v>
                </c:pt>
                <c:pt idx="5">
                  <c:v>Radiotherapy</c:v>
                </c:pt>
              </c:strCache>
            </c:strRef>
          </c:cat>
          <c:val>
            <c:numRef>
              <c:f>'Metrics May 2022'!$AR$2:$AR$7</c:f>
              <c:numCache>
                <c:formatCode>General</c:formatCode>
                <c:ptCount val="6"/>
                <c:pt idx="0">
                  <c:v>311</c:v>
                </c:pt>
                <c:pt idx="1">
                  <c:v>26</c:v>
                </c:pt>
                <c:pt idx="2">
                  <c:v>617</c:v>
                </c:pt>
                <c:pt idx="3">
                  <c:v>13</c:v>
                </c:pt>
                <c:pt idx="4">
                  <c:v>5</c:v>
                </c:pt>
                <c:pt idx="5">
                  <c:v>3</c:v>
                </c:pt>
              </c:numCache>
            </c:numRef>
          </c:val>
          <c:extLst>
            <c:ext xmlns:c16="http://schemas.microsoft.com/office/drawing/2014/chart" uri="{C3380CC4-5D6E-409C-BE32-E72D297353CC}">
              <c16:uniqueId val="{0000000C-7BFD-4C43-A6D6-694A94B27575}"/>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20055716719619"/>
          <c:y val="0.11763863091145478"/>
          <c:w val="0.55759888566560756"/>
          <c:h val="0.76472273817709047"/>
        </c:manualLayout>
      </c:layout>
      <c:pie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4C-499E-AA82-C46A67F0D2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4C-499E-AA82-C46A67F0D2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4C-499E-AA82-C46A67F0D2C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4C-499E-AA82-C46A67F0D2C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24C-499E-AA82-C46A67F0D2C6}"/>
              </c:ext>
            </c:extLst>
          </c:dPt>
          <c:dLbls>
            <c:dLbl>
              <c:idx val="0"/>
              <c:layout>
                <c:manualLayout>
                  <c:x val="1.947982787786744E-2"/>
                  <c:y val="3.464214624178688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24C-499E-AA82-C46A67F0D2C6}"/>
                </c:ext>
              </c:extLst>
            </c:dLbl>
            <c:dLbl>
              <c:idx val="1"/>
              <c:layout>
                <c:manualLayout>
                  <c:x val="2.6997820924558342E-2"/>
                  <c:y val="1.842519685039370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24C-499E-AA82-C46A67F0D2C6}"/>
                </c:ext>
              </c:extLst>
            </c:dLbl>
            <c:dLbl>
              <c:idx val="2"/>
              <c:layout>
                <c:manualLayout>
                  <c:x val="7.2170326535270043E-2"/>
                  <c:y val="-6.589914713316716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24C-499E-AA82-C46A67F0D2C6}"/>
                </c:ext>
              </c:extLst>
            </c:dLbl>
            <c:dLbl>
              <c:idx val="3"/>
              <c:layout>
                <c:manualLayout>
                  <c:x val="-7.2265522254979092E-2"/>
                  <c:y val="-1.10798412423722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24C-499E-AA82-C46A67F0D2C6}"/>
                </c:ext>
              </c:extLst>
            </c:dLbl>
            <c:dLbl>
              <c:idx val="4"/>
              <c:layout>
                <c:manualLayout>
                  <c:x val="-1.529710960043038E-2"/>
                  <c:y val="-1.98090596643087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4C-499E-AA82-C46A67F0D2C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'Metrics May 2022'!$A$12:$A$16</c:f>
              <c:strCache>
                <c:ptCount val="5"/>
                <c:pt idx="0">
                  <c:v>Pharma</c:v>
                </c:pt>
                <c:pt idx="1">
                  <c:v>Non-Profit</c:v>
                </c:pt>
                <c:pt idx="2">
                  <c:v>Biotech</c:v>
                </c:pt>
                <c:pt idx="3">
                  <c:v>Government</c:v>
                </c:pt>
                <c:pt idx="4">
                  <c:v>Academic</c:v>
                </c:pt>
              </c:strCache>
            </c:strRef>
          </c:cat>
          <c:val>
            <c:numRef>
              <c:f>'Metrics May 2022'!$AR$12:$AR$16</c:f>
              <c:numCache>
                <c:formatCode>General</c:formatCode>
                <c:ptCount val="5"/>
                <c:pt idx="0">
                  <c:v>83</c:v>
                </c:pt>
                <c:pt idx="1">
                  <c:v>52</c:v>
                </c:pt>
                <c:pt idx="2">
                  <c:v>382</c:v>
                </c:pt>
                <c:pt idx="3">
                  <c:v>35</c:v>
                </c:pt>
                <c:pt idx="4">
                  <c:v>423</c:v>
                </c:pt>
              </c:numCache>
            </c:numRef>
          </c:val>
          <c:extLst>
            <c:ext xmlns:c16="http://schemas.microsoft.com/office/drawing/2014/chart" uri="{C3380CC4-5D6E-409C-BE32-E72D297353CC}">
              <c16:uniqueId val="{0000000A-F24C-499E-AA82-C46A67F0D2C6}"/>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65000"/>
                    <a:lumOff val="35000"/>
                  </a:schemeClr>
                </a:solidFill>
                <a:effectLst/>
                <a:latin typeface="+mn-lt"/>
                <a:ea typeface="+mn-ea"/>
                <a:cs typeface="+mn-cs"/>
              </a:defRPr>
            </a:pPr>
            <a:r>
              <a:rPr lang="en-US" sz="1400" b="1"/>
              <a:t>Distribution of Applications by Stage</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v>Number of Apps</c:v>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f>'Metrics May 2022'!$A$21:$A$23</c:f>
              <c:strCache>
                <c:ptCount val="3"/>
                <c:pt idx="0">
                  <c:v>Discovery</c:v>
                </c:pt>
                <c:pt idx="1">
                  <c:v>Development</c:v>
                </c:pt>
                <c:pt idx="2">
                  <c:v>Clinical Trial</c:v>
                </c:pt>
              </c:strCache>
            </c:strRef>
          </c:cat>
          <c:val>
            <c:numRef>
              <c:f>'Metrics May 2022'!$AR$21:$AR$23</c:f>
              <c:numCache>
                <c:formatCode>General</c:formatCode>
                <c:ptCount val="3"/>
                <c:pt idx="0">
                  <c:v>296</c:v>
                </c:pt>
                <c:pt idx="1">
                  <c:v>572</c:v>
                </c:pt>
                <c:pt idx="2">
                  <c:v>120</c:v>
                </c:pt>
              </c:numCache>
            </c:numRef>
          </c:val>
          <c:extLst>
            <c:ext xmlns:c16="http://schemas.microsoft.com/office/drawing/2014/chart" uri="{C3380CC4-5D6E-409C-BE32-E72D297353CC}">
              <c16:uniqueId val="{00000000-2501-4EA4-9991-DFC1A395264D}"/>
            </c:ext>
          </c:extLst>
        </c:ser>
        <c:dLbls>
          <c:showLegendKey val="0"/>
          <c:showVal val="0"/>
          <c:showCatName val="0"/>
          <c:showSerName val="0"/>
          <c:showPercent val="0"/>
          <c:showBubbleSize val="0"/>
        </c:dLbls>
        <c:gapWidth val="41"/>
        <c:axId val="1044192072"/>
        <c:axId val="1044184200"/>
      </c:barChart>
      <c:catAx>
        <c:axId val="1044192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044184200"/>
        <c:crosses val="autoZero"/>
        <c:auto val="1"/>
        <c:lblAlgn val="ctr"/>
        <c:lblOffset val="100"/>
        <c:noMultiLvlLbl val="0"/>
      </c:catAx>
      <c:valAx>
        <c:axId val="1044184200"/>
        <c:scaling>
          <c:orientation val="minMax"/>
        </c:scaling>
        <c:delete val="1"/>
        <c:axPos val="l"/>
        <c:numFmt formatCode="General" sourceLinked="1"/>
        <c:majorTickMark val="none"/>
        <c:minorTickMark val="none"/>
        <c:tickLblPos val="nextTo"/>
        <c:crossAx val="1044192072"/>
        <c:crossesAt val="0"/>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99F3A4-7CE6-7D4B-82F4-AAB0A89D24A0}" type="datetimeFigureOut">
              <a:rPr lang="en-US" smtClean="0"/>
              <a:t>10/31/2024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93AD1B-1BAA-D548-ACF0-7463C0C7D0E7}" type="slidenum">
              <a:rPr lang="en-US" smtClean="0"/>
              <a:t>‹#›</a:t>
            </a:fld>
            <a:endParaRPr lang="en-US"/>
          </a:p>
        </p:txBody>
      </p:sp>
    </p:spTree>
    <p:extLst>
      <p:ext uri="{BB962C8B-B14F-4D97-AF65-F5344CB8AC3E}">
        <p14:creationId xmlns:p14="http://schemas.microsoft.com/office/powerpoint/2010/main" val="3196806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3C395-96D9-3549-B668-03A5D401BEEB}" type="datetimeFigureOut">
              <a:rPr lang="en-US" smtClean="0"/>
              <a:t>10/31/2024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59DD9-C07A-0F4A-BE38-5AFB42BB2A68}" type="slidenum">
              <a:rPr lang="en-US" smtClean="0"/>
              <a:t>‹#›</a:t>
            </a:fld>
            <a:endParaRPr lang="en-US"/>
          </a:p>
        </p:txBody>
      </p:sp>
    </p:spTree>
    <p:extLst>
      <p:ext uri="{BB962C8B-B14F-4D97-AF65-F5344CB8AC3E}">
        <p14:creationId xmlns:p14="http://schemas.microsoft.com/office/powerpoint/2010/main" val="21610538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59DD9-C07A-0F4A-BE38-5AFB42BB2A68}" type="slidenum">
              <a:rPr lang="en-US" smtClean="0"/>
              <a:t>1</a:t>
            </a:fld>
            <a:endParaRPr lang="en-US"/>
          </a:p>
        </p:txBody>
      </p:sp>
    </p:spTree>
    <p:extLst>
      <p:ext uri="{BB962C8B-B14F-4D97-AF65-F5344CB8AC3E}">
        <p14:creationId xmlns:p14="http://schemas.microsoft.com/office/powerpoint/2010/main" val="199069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4A00E-C228-4848-863F-E85BB60A5F2F}" type="slidenum">
              <a:rPr lang="en-US" smtClean="0"/>
              <a:t>2</a:t>
            </a:fld>
            <a:endParaRPr lang="en-US"/>
          </a:p>
        </p:txBody>
      </p:sp>
    </p:spTree>
    <p:extLst>
      <p:ext uri="{BB962C8B-B14F-4D97-AF65-F5344CB8AC3E}">
        <p14:creationId xmlns:p14="http://schemas.microsoft.com/office/powerpoint/2010/main" val="253670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Flexible entry points for therapeutic agents are a hallmark of the </a:t>
            </a:r>
            <a:r>
              <a:rPr lang="en-US" dirty="0" err="1"/>
              <a:t>NExT</a:t>
            </a:r>
            <a:r>
              <a:rPr lang="en-US" dirty="0"/>
              <a:t> Program, whereby investigators with a concept but little resources or funding to put an idea through could apply for these resources at the various stages.  Through NCI and government contractual mechanisms, the NCI is able to provide critical resources in a milestone driven process to PIs in the community to advance their projects through the stage gates.</a:t>
            </a:r>
          </a:p>
          <a:p>
            <a:endParaRPr lang="en-US" dirty="0"/>
          </a:p>
        </p:txBody>
      </p:sp>
      <p:sp>
        <p:nvSpPr>
          <p:cNvPr id="4" name="Slide Number Placeholder 3"/>
          <p:cNvSpPr>
            <a:spLocks noGrp="1"/>
          </p:cNvSpPr>
          <p:nvPr>
            <p:ph type="sldNum" sz="quarter" idx="5"/>
          </p:nvPr>
        </p:nvSpPr>
        <p:spPr/>
        <p:txBody>
          <a:bodyPr/>
          <a:lstStyle/>
          <a:p>
            <a:fld id="{0274A00E-C228-4848-863F-E85BB60A5F2F}" type="slidenum">
              <a:rPr lang="en-US" smtClean="0"/>
              <a:t>3</a:t>
            </a:fld>
            <a:endParaRPr lang="en-US"/>
          </a:p>
        </p:txBody>
      </p:sp>
    </p:spTree>
    <p:extLst>
      <p:ext uri="{BB962C8B-B14F-4D97-AF65-F5344CB8AC3E}">
        <p14:creationId xmlns:p14="http://schemas.microsoft.com/office/powerpoint/2010/main" val="58100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4A00E-C228-4848-863F-E85BB60A5F2F}" type="slidenum">
              <a:rPr lang="en-US" smtClean="0"/>
              <a:t>4</a:t>
            </a:fld>
            <a:endParaRPr lang="en-US"/>
          </a:p>
        </p:txBody>
      </p:sp>
    </p:spTree>
    <p:extLst>
      <p:ext uri="{BB962C8B-B14F-4D97-AF65-F5344CB8AC3E}">
        <p14:creationId xmlns:p14="http://schemas.microsoft.com/office/powerpoint/2010/main" val="2849849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6EC5F-39C3-497B-95E6-5EE1B001FC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663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itle Slide">
    <p:bg>
      <p:bgPr>
        <a:solidFill>
          <a:schemeClr val="accent4"/>
        </a:solidFill>
        <a:effectLst/>
      </p:bgPr>
    </p:bg>
    <p:spTree>
      <p:nvGrpSpPr>
        <p:cNvPr id="1" name=""/>
        <p:cNvGrpSpPr/>
        <p:nvPr/>
      </p:nvGrpSpPr>
      <p:grpSpPr>
        <a:xfrm>
          <a:off x="0" y="0"/>
          <a:ext cx="0" cy="0"/>
          <a:chOff x="0" y="0"/>
          <a:chExt cx="0" cy="0"/>
        </a:xfrm>
      </p:grpSpPr>
      <p:sp>
        <p:nvSpPr>
          <p:cNvPr id="14" name="Pentagon 13"/>
          <p:cNvSpPr>
            <a:spLocks noChangeAspect="1"/>
          </p:cNvSpPr>
          <p:nvPr userDrawn="1"/>
        </p:nvSpPr>
        <p:spPr>
          <a:xfrm>
            <a:off x="1166486" y="0"/>
            <a:ext cx="2872114" cy="5148072"/>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entagon 14"/>
          <p:cNvSpPr>
            <a:spLocks noChangeAspect="1"/>
          </p:cNvSpPr>
          <p:nvPr userDrawn="1"/>
        </p:nvSpPr>
        <p:spPr>
          <a:xfrm>
            <a:off x="0" y="0"/>
            <a:ext cx="2872114" cy="5148072"/>
          </a:xfrm>
          <a:prstGeom prst="homePlate">
            <a:avLst>
              <a:gd name="adj" fmla="val 36290"/>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flipV="1">
            <a:off x="0" y="3776472"/>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685800" y="1228725"/>
            <a:ext cx="7772400" cy="1370882"/>
          </a:xfrm>
        </p:spPr>
        <p:txBody>
          <a:bodyPr lIns="0" tIns="0" rIns="0" bIns="0" anchor="b">
            <a:noAutofit/>
          </a:bodyPr>
          <a:lstStyle>
            <a:lvl1pPr algn="r">
              <a:defRPr sz="2800" b="0" i="0">
                <a:solidFill>
                  <a:srgbClr val="FFFFFF"/>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 </a:t>
            </a:r>
          </a:p>
        </p:txBody>
      </p:sp>
      <p:pic>
        <p:nvPicPr>
          <p:cNvPr id="13" name="Picture 12"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1" y="4282743"/>
            <a:ext cx="3993515" cy="381000"/>
          </a:xfrm>
          <a:prstGeom prst="rect">
            <a:avLst/>
          </a:prstGeom>
        </p:spPr>
      </p:pic>
      <p:sp>
        <p:nvSpPr>
          <p:cNvPr id="9" name="Date Placeholder 3"/>
          <p:cNvSpPr>
            <a:spLocks noGrp="1"/>
          </p:cNvSpPr>
          <p:nvPr>
            <p:ph type="dt" sz="half" idx="2"/>
          </p:nvPr>
        </p:nvSpPr>
        <p:spPr>
          <a:xfrm>
            <a:off x="6400800" y="4295775"/>
            <a:ext cx="2286000" cy="355932"/>
          </a:xfrm>
          <a:prstGeom prst="rect">
            <a:avLst/>
          </a:prstGeom>
        </p:spPr>
        <p:txBody>
          <a:bodyPr vert="horz" lIns="0" tIns="0" rIns="0" bIns="0" rtlCol="0" anchor="ctr"/>
          <a:lstStyle>
            <a:lvl1pPr algn="r" fontAlgn="auto">
              <a:spcBef>
                <a:spcPts val="0"/>
              </a:spcBef>
              <a:spcAft>
                <a:spcPts val="0"/>
              </a:spcAft>
              <a:defRPr lang="en-US" sz="1400" smtClean="0"/>
            </a:lvl1pPr>
          </a:lstStyle>
          <a:p>
            <a:pPr>
              <a:defRPr/>
            </a:pPr>
            <a:r>
              <a:rPr lang="en-US" dirty="0"/>
              <a:t>INSERT DATE</a:t>
            </a:r>
          </a:p>
        </p:txBody>
      </p:sp>
    </p:spTree>
    <p:extLst>
      <p:ext uri="{BB962C8B-B14F-4D97-AF65-F5344CB8AC3E}">
        <p14:creationId xmlns:p14="http://schemas.microsoft.com/office/powerpoint/2010/main" val="31258928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550981"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00320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550981"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493776"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57374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2571114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111776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Tree>
    <p:extLst>
      <p:ext uri="{BB962C8B-B14F-4D97-AF65-F5344CB8AC3E}">
        <p14:creationId xmlns:p14="http://schemas.microsoft.com/office/powerpoint/2010/main" val="353095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380721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Blu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userDrawn="1"/>
        </p:nvSpPr>
        <p:spPr>
          <a:xfrm>
            <a:off x="0"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2994026" y="2148840"/>
            <a:ext cx="3163776" cy="813435"/>
            <a:chOff x="2333626" y="1990725"/>
            <a:chExt cx="4519680" cy="1162050"/>
          </a:xfrm>
        </p:grpSpPr>
        <p:pic>
          <p:nvPicPr>
            <p:cNvPr id="6" name="Picture 5"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8" name="Picture 7"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
        <p:nvSpPr>
          <p:cNvPr id="10" name="TextBox 13"/>
          <p:cNvSpPr txBox="1">
            <a:spLocks noChangeArrowheads="1"/>
          </p:cNvSpPr>
          <p:nvPr userDrawn="1"/>
        </p:nvSpPr>
        <p:spPr bwMode="auto">
          <a:xfrm>
            <a:off x="1996889" y="4356100"/>
            <a:ext cx="51867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600" b="1" dirty="0" err="1">
                <a:solidFill>
                  <a:schemeClr val="bg1"/>
                </a:solidFill>
                <a:latin typeface="Arial" charset="0"/>
              </a:rPr>
              <a:t>www.cancer.gov</a:t>
            </a:r>
            <a:r>
              <a:rPr lang="en-US" sz="1600" b="1" dirty="0">
                <a:solidFill>
                  <a:schemeClr val="bg1"/>
                </a:solidFill>
                <a:latin typeface="Arial" charset="0"/>
              </a:rPr>
              <a:t>                 </a:t>
            </a:r>
            <a:r>
              <a:rPr lang="en-US" sz="1600" b="1" dirty="0" err="1">
                <a:solidFill>
                  <a:schemeClr val="bg1"/>
                </a:solidFill>
                <a:latin typeface="Arial" charset="0"/>
              </a:rPr>
              <a:t>www.cancer.gov</a:t>
            </a:r>
            <a:r>
              <a:rPr lang="en-US" sz="1600" b="1" dirty="0">
                <a:solidFill>
                  <a:schemeClr val="bg1"/>
                </a:solidFill>
                <a:latin typeface="Arial" charset="0"/>
              </a:rPr>
              <a:t>/</a:t>
            </a:r>
            <a:r>
              <a:rPr lang="en-US" sz="1600" b="1" dirty="0" err="1">
                <a:solidFill>
                  <a:schemeClr val="bg1"/>
                </a:solidFill>
                <a:latin typeface="Arial" charset="0"/>
              </a:rPr>
              <a:t>espanol</a:t>
            </a:r>
            <a:endParaRPr lang="en-US" sz="1600" b="1" dirty="0">
              <a:solidFill>
                <a:schemeClr val="bg1"/>
              </a:solidFill>
              <a:latin typeface="Arial" charset="0"/>
            </a:endParaRPr>
          </a:p>
        </p:txBody>
      </p:sp>
    </p:spTree>
    <p:extLst>
      <p:ext uri="{BB962C8B-B14F-4D97-AF65-F5344CB8AC3E}">
        <p14:creationId xmlns:p14="http://schemas.microsoft.com/office/powerpoint/2010/main" val="4012618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21710-711D-D140-9F10-F0BA5C220CB8}"/>
              </a:ext>
            </a:extLst>
          </p:cNvPr>
          <p:cNvSpPr>
            <a:spLocks noGrp="1"/>
          </p:cNvSpPr>
          <p:nvPr>
            <p:ph type="title" hasCustomPrompt="1"/>
          </p:nvPr>
        </p:nvSpPr>
        <p:spPr>
          <a:xfrm>
            <a:off x="531845" y="406801"/>
            <a:ext cx="8077802" cy="303488"/>
          </a:xfrm>
        </p:spPr>
        <p:txBody>
          <a:bodyPr anchor="t"/>
          <a:lstStyle/>
          <a:p>
            <a:r>
              <a:rPr lang="en-US"/>
              <a:t>CLICK TO EDIT MASTER TITLE STYLE</a:t>
            </a:r>
          </a:p>
        </p:txBody>
      </p:sp>
      <p:sp>
        <p:nvSpPr>
          <p:cNvPr id="7" name="Slide Number Placeholder 6">
            <a:extLst>
              <a:ext uri="{FF2B5EF4-FFF2-40B4-BE49-F238E27FC236}">
                <a16:creationId xmlns:a16="http://schemas.microsoft.com/office/drawing/2014/main" id="{DE530523-F8D7-EA40-B0AC-D3B528634E6F}"/>
              </a:ext>
            </a:extLst>
          </p:cNvPr>
          <p:cNvSpPr>
            <a:spLocks noGrp="1"/>
          </p:cNvSpPr>
          <p:nvPr>
            <p:ph type="sldNum" sz="quarter" idx="12"/>
          </p:nvPr>
        </p:nvSpPr>
        <p:spPr/>
        <p:txBody>
          <a:bodyPr/>
          <a:lstStyle/>
          <a:p>
            <a:fld id="{AC0AD1B0-384D-1E40-8504-5B10EF06743F}" type="slidenum">
              <a:rPr lang="en-US" smtClean="0"/>
              <a:t>‹#›</a:t>
            </a:fld>
            <a:r>
              <a:rPr lang="en-US"/>
              <a:t>.</a:t>
            </a:r>
          </a:p>
        </p:txBody>
      </p:sp>
      <p:cxnSp>
        <p:nvCxnSpPr>
          <p:cNvPr id="8" name="Straight Connector 7">
            <a:extLst>
              <a:ext uri="{FF2B5EF4-FFF2-40B4-BE49-F238E27FC236}">
                <a16:creationId xmlns:a16="http://schemas.microsoft.com/office/drawing/2014/main" id="{4D2E9DC6-BE17-BB40-96F9-B16F30D6C123}"/>
              </a:ext>
            </a:extLst>
          </p:cNvPr>
          <p:cNvCxnSpPr>
            <a:cxnSpLocks/>
          </p:cNvCxnSpPr>
          <p:nvPr userDrawn="1"/>
        </p:nvCxnSpPr>
        <p:spPr>
          <a:xfrm>
            <a:off x="531846" y="1002730"/>
            <a:ext cx="657454" cy="0"/>
          </a:xfrm>
          <a:prstGeom prst="line">
            <a:avLst/>
          </a:prstGeom>
          <a:ln w="12700">
            <a:solidFill>
              <a:srgbClr val="606060">
                <a:alpha val="50196"/>
              </a:srgb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EC5ED-3AD6-4E35-8B39-61F6E23C3AFE}"/>
              </a:ext>
            </a:extLst>
          </p:cNvPr>
          <p:cNvSpPr>
            <a:spLocks noGrp="1"/>
          </p:cNvSpPr>
          <p:nvPr>
            <p:ph type="body" sz="quarter" idx="13"/>
          </p:nvPr>
        </p:nvSpPr>
        <p:spPr>
          <a:xfrm>
            <a:off x="532210" y="1337072"/>
            <a:ext cx="8077200" cy="2803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564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13" name="Pentagon 12"/>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Pentagon 13"/>
          <p:cNvSpPr>
            <a:spLocks noChangeAspect="1"/>
          </p:cNvSpPr>
          <p:nvPr userDrawn="1"/>
        </p:nvSpPr>
        <p:spPr>
          <a:xfrm>
            <a:off x="10625"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685800" y="1228726"/>
            <a:ext cx="7772400" cy="1370882"/>
          </a:xfrm>
        </p:spPr>
        <p:txBody>
          <a:bodyPr lIns="0" tIns="0" rIns="0" bIns="0" anchor="b">
            <a:noAutofit/>
          </a:bodyPr>
          <a:lstStyle>
            <a:lvl1pPr algn="r">
              <a:defRPr sz="2800" b="0" i="0">
                <a:solidFill>
                  <a:srgbClr val="123E57"/>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accent3"/>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 </a:t>
            </a:r>
          </a:p>
        </p:txBody>
      </p:sp>
      <p:pic>
        <p:nvPicPr>
          <p:cNvPr id="12" name="Picture 1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57202" y="4282743"/>
            <a:ext cx="3993515" cy="381000"/>
          </a:xfrm>
          <a:prstGeom prst="rect">
            <a:avLst/>
          </a:prstGeom>
        </p:spPr>
      </p:pic>
      <p:sp>
        <p:nvSpPr>
          <p:cNvPr id="8" name="Date Placeholder 3"/>
          <p:cNvSpPr>
            <a:spLocks noGrp="1"/>
          </p:cNvSpPr>
          <p:nvPr>
            <p:ph type="dt" sz="half" idx="2"/>
          </p:nvPr>
        </p:nvSpPr>
        <p:spPr>
          <a:xfrm>
            <a:off x="6400800" y="4297680"/>
            <a:ext cx="2286000" cy="356616"/>
          </a:xfrm>
          <a:prstGeom prst="rect">
            <a:avLst/>
          </a:prstGeom>
        </p:spPr>
        <p:txBody>
          <a:bodyPr vert="horz" lIns="0" tIns="0" rIns="0" bIns="0" rtlCol="0" anchor="ctr"/>
          <a:lstStyle>
            <a:lvl1pPr algn="r" fontAlgn="auto">
              <a:spcBef>
                <a:spcPts val="0"/>
              </a:spcBef>
              <a:spcAft>
                <a:spcPts val="0"/>
              </a:spcAft>
              <a:defRPr lang="en-US" sz="1200" smtClean="0"/>
            </a:lvl1pPr>
          </a:lstStyle>
          <a:p>
            <a:pPr>
              <a:defRPr/>
            </a:pPr>
            <a:r>
              <a:rPr lang="en-US" dirty="0"/>
              <a:t>INSERT DATE</a:t>
            </a:r>
          </a:p>
        </p:txBody>
      </p:sp>
    </p:spTree>
    <p:extLst>
      <p:ext uri="{BB962C8B-B14F-4D97-AF65-F5344CB8AC3E}">
        <p14:creationId xmlns:p14="http://schemas.microsoft.com/office/powerpoint/2010/main" val="3075643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Pentagon 12"/>
          <p:cNvSpPr>
            <a:spLocks noChangeAspect="1"/>
          </p:cNvSpPr>
          <p:nvPr userDrawn="1"/>
        </p:nvSpPr>
        <p:spPr>
          <a:xfrm>
            <a:off x="10625"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title" hasCustomPrompt="1"/>
          </p:nvPr>
        </p:nvSpPr>
        <p:spPr>
          <a:xfrm>
            <a:off x="493776" y="1371600"/>
            <a:ext cx="3017520" cy="13716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
        <p:nvSpPr>
          <p:cNvPr id="11" name="Text Placeholder 12"/>
          <p:cNvSpPr>
            <a:spLocks noGrp="1"/>
          </p:cNvSpPr>
          <p:nvPr>
            <p:ph type="body" sz="quarter" idx="11" hasCustomPrompt="1"/>
          </p:nvPr>
        </p:nvSpPr>
        <p:spPr>
          <a:xfrm>
            <a:off x="4334256" y="0"/>
            <a:ext cx="4297680" cy="5148072"/>
          </a:xfrm>
        </p:spPr>
        <p:txBody>
          <a:bodyPr anchor="ctr">
            <a:noAutofit/>
          </a:bodyPr>
          <a:lstStyle>
            <a:lvl1pPr marL="457189" marR="0" indent="-457189" algn="l" defTabSz="457189"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783" marR="0" indent="-228594" algn="l" defTabSz="457189"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685783" marR="0" lvl="1" indent="-228594" algn="l" defTabSz="457189"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3a</a:t>
            </a:r>
          </a:p>
          <a:p>
            <a:pPr marL="685783" marR="0" lvl="1" indent="-228594" algn="l" defTabSz="457189"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312138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entagon 12"/>
          <p:cNvSpPr>
            <a:spLocks noChangeAspect="1"/>
          </p:cNvSpPr>
          <p:nvPr userDrawn="1"/>
        </p:nvSpPr>
        <p:spPr>
          <a:xfrm>
            <a:off x="10624"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493776" y="1371600"/>
            <a:ext cx="3017520" cy="13716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11" name="Text Placeholder 12"/>
          <p:cNvSpPr>
            <a:spLocks noGrp="1"/>
          </p:cNvSpPr>
          <p:nvPr>
            <p:ph type="body" sz="quarter" idx="11" hasCustomPrompt="1"/>
          </p:nvPr>
        </p:nvSpPr>
        <p:spPr>
          <a:xfrm>
            <a:off x="4334256" y="0"/>
            <a:ext cx="4297680" cy="5148072"/>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985284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Section Break">
    <p:bg>
      <p:bgPr>
        <a:solidFill>
          <a:schemeClr val="bg1"/>
        </a:solidFill>
        <a:effectLst/>
      </p:bgPr>
    </p:bg>
    <p:spTree>
      <p:nvGrpSpPr>
        <p:cNvPr id="1" name=""/>
        <p:cNvGrpSpPr/>
        <p:nvPr/>
      </p:nvGrpSpPr>
      <p:grpSpPr>
        <a:xfrm>
          <a:off x="0" y="0"/>
          <a:ext cx="0" cy="0"/>
          <a:chOff x="0" y="0"/>
          <a:chExt cx="0" cy="0"/>
        </a:xfrm>
      </p:grpSpPr>
      <p:sp>
        <p:nvSpPr>
          <p:cNvPr id="9" name="Pentagon 8"/>
          <p:cNvSpPr/>
          <p:nvPr userDrawn="1"/>
        </p:nvSpPr>
        <p:spPr>
          <a:xfrm>
            <a:off x="0" y="0"/>
            <a:ext cx="8458198" cy="51435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Pentagon 12"/>
          <p:cNvSpPr/>
          <p:nvPr userDrawn="1"/>
        </p:nvSpPr>
        <p:spPr>
          <a:xfrm>
            <a:off x="1" y="0"/>
            <a:ext cx="7289798" cy="51435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ctrTitle" hasCustomPrompt="1"/>
          </p:nvPr>
        </p:nvSpPr>
        <p:spPr>
          <a:xfrm>
            <a:off x="3429001" y="1817370"/>
            <a:ext cx="5029199" cy="1371600"/>
          </a:xfrm>
        </p:spPr>
        <p:txBody>
          <a:bodyPr lIns="0" tIns="0" rIns="0" bIns="0" anchor="b">
            <a:noAutofit/>
          </a:bodyPr>
          <a:lstStyle>
            <a:lvl1pPr algn="r">
              <a:defRPr sz="2800" spc="-80">
                <a:solidFill>
                  <a:srgbClr val="123E57"/>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3429000" y="3257550"/>
            <a:ext cx="5022892"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Tree>
    <p:extLst>
      <p:ext uri="{BB962C8B-B14F-4D97-AF65-F5344CB8AC3E}">
        <p14:creationId xmlns:p14="http://schemas.microsoft.com/office/powerpoint/2010/main" val="4091775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1523358"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Pentagon 9"/>
          <p:cNvSpPr>
            <a:spLocks noChangeAspect="1"/>
          </p:cNvSpPr>
          <p:nvPr userDrawn="1"/>
        </p:nvSpPr>
        <p:spPr>
          <a:xfrm>
            <a:off x="1" y="0"/>
            <a:ext cx="3228985" cy="5148072"/>
          </a:xfrm>
          <a:prstGeom prst="homePlate">
            <a:avLst>
              <a:gd name="adj" fmla="val 3235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4395472" y="1817370"/>
            <a:ext cx="4062728" cy="1371600"/>
          </a:xfrm>
        </p:spPr>
        <p:txBody>
          <a:bodyPr lIns="0" tIns="0" rIns="0" bIns="0" anchor="b">
            <a:noAutofit/>
          </a:bodyPr>
          <a:lstStyle>
            <a:lvl1pPr algn="r">
              <a:defRPr sz="2800" spc="-80">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a:t>
            </a:r>
          </a:p>
        </p:txBody>
      </p:sp>
      <p:sp>
        <p:nvSpPr>
          <p:cNvPr id="12"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3" name="Picture 12"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Tree>
    <p:extLst>
      <p:ext uri="{BB962C8B-B14F-4D97-AF65-F5344CB8AC3E}">
        <p14:creationId xmlns:p14="http://schemas.microsoft.com/office/powerpoint/2010/main" val="3826569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8458198" cy="51435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Pentagon 4"/>
          <p:cNvSpPr/>
          <p:nvPr userDrawn="1"/>
        </p:nvSpPr>
        <p:spPr>
          <a:xfrm>
            <a:off x="1" y="0"/>
            <a:ext cx="7289798" cy="51435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123E57"/>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Tree>
    <p:extLst>
      <p:ext uri="{BB962C8B-B14F-4D97-AF65-F5344CB8AC3E}">
        <p14:creationId xmlns:p14="http://schemas.microsoft.com/office/powerpoint/2010/main" val="647313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
        <p:nvSpPr>
          <p:cNvPr id="3"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3009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660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
        <p:nvSpPr>
          <p:cNvPr id="6" name="Content Placeholder 2"/>
          <p:cNvSpPr>
            <a:spLocks noGrp="1"/>
          </p:cNvSpPr>
          <p:nvPr>
            <p:ph sz="quarter" idx="11"/>
          </p:nvPr>
        </p:nvSpPr>
        <p:spPr>
          <a:xfrm>
            <a:off x="493777"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762056"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313035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4"/>
          <p:cNvSpPr>
            <a:spLocks noGrp="1"/>
          </p:cNvSpPr>
          <p:nvPr>
            <p:ph sz="quarter" idx="12"/>
          </p:nvPr>
        </p:nvSpPr>
        <p:spPr>
          <a:xfrm>
            <a:off x="4762056" y="1069975"/>
            <a:ext cx="3897313" cy="360045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493777"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2412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
        <p:nvSpPr>
          <p:cNvPr id="6" name="Content Placeholder 2"/>
          <p:cNvSpPr>
            <a:spLocks noGrp="1"/>
          </p:cNvSpPr>
          <p:nvPr>
            <p:ph sz="quarter" idx="11"/>
          </p:nvPr>
        </p:nvSpPr>
        <p:spPr>
          <a:xfrm>
            <a:off x="4550982"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93777"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860027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550982"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493777"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917099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Tree>
    <p:extLst>
      <p:ext uri="{BB962C8B-B14F-4D97-AF65-F5344CB8AC3E}">
        <p14:creationId xmlns:p14="http://schemas.microsoft.com/office/powerpoint/2010/main" val="58494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ection Break">
    <p:bg>
      <p:bgPr>
        <a:solidFill>
          <a:schemeClr val="accent4"/>
        </a:solidFill>
        <a:effectLst/>
      </p:bgPr>
    </p:bg>
    <p:spTree>
      <p:nvGrpSpPr>
        <p:cNvPr id="1" name=""/>
        <p:cNvGrpSpPr/>
        <p:nvPr/>
      </p:nvGrpSpPr>
      <p:grpSpPr>
        <a:xfrm>
          <a:off x="0" y="0"/>
          <a:ext cx="0" cy="0"/>
          <a:chOff x="0" y="0"/>
          <a:chExt cx="0" cy="0"/>
        </a:xfrm>
      </p:grpSpPr>
      <p:sp>
        <p:nvSpPr>
          <p:cNvPr id="11" name="Pentagon 10"/>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entagon 11"/>
          <p:cNvSpPr/>
          <p:nvPr userDrawn="1"/>
        </p:nvSpPr>
        <p:spPr>
          <a:xfrm>
            <a:off x="0"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3429000" y="1817370"/>
            <a:ext cx="5029199" cy="1371600"/>
          </a:xfrm>
        </p:spPr>
        <p:txBody>
          <a:bodyPr lIns="0" tIns="0" rIns="0" bIns="0" anchor="b">
            <a:noAutofit/>
          </a:bodyPr>
          <a:lstStyle>
            <a:lvl1pPr algn="r">
              <a:defRPr sz="2800" spc="-80">
                <a:solidFill>
                  <a:schemeClr val="bg1"/>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3428999" y="3257550"/>
            <a:ext cx="5022892" cy="514350"/>
          </a:xfrm>
        </p:spPr>
        <p:txBody>
          <a:bodyPr lIns="0" tIns="0" rIns="0" bIns="0">
            <a:noAutofit/>
          </a:bodyPr>
          <a:lstStyle>
            <a:lvl1pPr marL="0" indent="0" algn="r">
              <a:buNone/>
              <a:defRPr sz="1400" b="0" i="1" spc="100">
                <a:solidFill>
                  <a:srgbClr val="FFFFFF"/>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3" name="Picture 12"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562251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59"/>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293237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Tree>
    <p:extLst>
      <p:ext uri="{BB962C8B-B14F-4D97-AF65-F5344CB8AC3E}">
        <p14:creationId xmlns:p14="http://schemas.microsoft.com/office/powerpoint/2010/main" val="1996936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929972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 Cover White">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0" y="0"/>
            <a:ext cx="8458198" cy="51435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Pentagon 10"/>
          <p:cNvSpPr/>
          <p:nvPr userDrawn="1"/>
        </p:nvSpPr>
        <p:spPr>
          <a:xfrm>
            <a:off x="1" y="0"/>
            <a:ext cx="7289798" cy="51435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Box 13"/>
          <p:cNvSpPr txBox="1">
            <a:spLocks noChangeArrowheads="1"/>
          </p:cNvSpPr>
          <p:nvPr userDrawn="1"/>
        </p:nvSpPr>
        <p:spPr bwMode="auto">
          <a:xfrm>
            <a:off x="1989770" y="4356100"/>
            <a:ext cx="520097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b="1" dirty="0" err="1">
                <a:solidFill>
                  <a:srgbClr val="606060"/>
                </a:solidFill>
                <a:latin typeface="Arial" charset="0"/>
              </a:rPr>
              <a:t>www.cancer.gov</a:t>
            </a:r>
            <a:r>
              <a:rPr lang="en-US" sz="1600" b="1" dirty="0">
                <a:solidFill>
                  <a:srgbClr val="606060"/>
                </a:solidFill>
                <a:latin typeface="Arial" charset="0"/>
              </a:rPr>
              <a:t>                 </a:t>
            </a:r>
            <a:r>
              <a:rPr lang="en-US" sz="1600" b="1" dirty="0" err="1">
                <a:solidFill>
                  <a:srgbClr val="606060"/>
                </a:solidFill>
                <a:latin typeface="Arial" charset="0"/>
              </a:rPr>
              <a:t>www.cancer.gov</a:t>
            </a:r>
            <a:r>
              <a:rPr lang="en-US" sz="1600" b="1" dirty="0">
                <a:solidFill>
                  <a:srgbClr val="606060"/>
                </a:solidFill>
                <a:latin typeface="Arial" charset="0"/>
              </a:rPr>
              <a:t>/</a:t>
            </a:r>
            <a:r>
              <a:rPr lang="en-US" sz="1600" b="1" dirty="0" err="1">
                <a:solidFill>
                  <a:srgbClr val="606060"/>
                </a:solidFill>
                <a:latin typeface="Arial" charset="0"/>
              </a:rPr>
              <a:t>espanol</a:t>
            </a:r>
            <a:endParaRPr lang="en-US" sz="1600" b="1" dirty="0">
              <a:solidFill>
                <a:srgbClr val="606060"/>
              </a:solidFill>
              <a:latin typeface="Arial" charset="0"/>
            </a:endParaRPr>
          </a:p>
        </p:txBody>
      </p:sp>
      <p:pic>
        <p:nvPicPr>
          <p:cNvPr id="12" name="Picture 11" descr="HHS_NIH_NCI RGB_Logos_Lockup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6672" y="1967859"/>
            <a:ext cx="3463392" cy="1154464"/>
          </a:xfrm>
          <a:prstGeom prst="rect">
            <a:avLst/>
          </a:prstGeom>
        </p:spPr>
      </p:pic>
    </p:spTree>
    <p:extLst>
      <p:ext uri="{BB962C8B-B14F-4D97-AF65-F5344CB8AC3E}">
        <p14:creationId xmlns:p14="http://schemas.microsoft.com/office/powerpoint/2010/main" val="2910169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22CF06-6D3A-3041-9D50-0C04505198C4}"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392DD7-563F-BD4E-9C30-7713E0287F1B}" type="slidenum">
              <a:rPr lang="en-US" smtClean="0"/>
              <a:t>‹#›</a:t>
            </a:fld>
            <a:endParaRPr lang="en-US"/>
          </a:p>
        </p:txBody>
      </p:sp>
    </p:spTree>
    <p:extLst>
      <p:ext uri="{BB962C8B-B14F-4D97-AF65-F5344CB8AC3E}">
        <p14:creationId xmlns:p14="http://schemas.microsoft.com/office/powerpoint/2010/main" val="487437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ack Cover Blu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entagon 8"/>
          <p:cNvSpPr/>
          <p:nvPr userDrawn="1"/>
        </p:nvSpPr>
        <p:spPr>
          <a:xfrm>
            <a:off x="1"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 name="Group 1"/>
          <p:cNvGrpSpPr>
            <a:grpSpLocks noChangeAspect="1"/>
          </p:cNvGrpSpPr>
          <p:nvPr userDrawn="1"/>
        </p:nvGrpSpPr>
        <p:grpSpPr>
          <a:xfrm>
            <a:off x="2994026" y="2148841"/>
            <a:ext cx="3163776" cy="813435"/>
            <a:chOff x="2333626" y="1990725"/>
            <a:chExt cx="4519680" cy="1162050"/>
          </a:xfrm>
        </p:grpSpPr>
        <p:pic>
          <p:nvPicPr>
            <p:cNvPr id="6" name="Picture 5"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8" name="Picture 7"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
        <p:nvSpPr>
          <p:cNvPr id="10" name="TextBox 13"/>
          <p:cNvSpPr txBox="1">
            <a:spLocks noChangeArrowheads="1"/>
          </p:cNvSpPr>
          <p:nvPr userDrawn="1"/>
        </p:nvSpPr>
        <p:spPr bwMode="auto">
          <a:xfrm>
            <a:off x="1989770" y="4356100"/>
            <a:ext cx="5200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600" b="1" dirty="0" err="1">
                <a:solidFill>
                  <a:schemeClr val="bg1"/>
                </a:solidFill>
                <a:latin typeface="Arial" charset="0"/>
              </a:rPr>
              <a:t>www.cancer.gov</a:t>
            </a:r>
            <a:r>
              <a:rPr lang="en-US" sz="1600" b="1" dirty="0">
                <a:solidFill>
                  <a:schemeClr val="bg1"/>
                </a:solidFill>
                <a:latin typeface="Arial" charset="0"/>
              </a:rPr>
              <a:t>                 </a:t>
            </a:r>
            <a:r>
              <a:rPr lang="en-US" sz="1600" b="1" dirty="0" err="1">
                <a:solidFill>
                  <a:schemeClr val="bg1"/>
                </a:solidFill>
                <a:latin typeface="Arial" charset="0"/>
              </a:rPr>
              <a:t>www.cancer.gov</a:t>
            </a:r>
            <a:r>
              <a:rPr lang="en-US" sz="1600" b="1" dirty="0">
                <a:solidFill>
                  <a:schemeClr val="bg1"/>
                </a:solidFill>
                <a:latin typeface="Arial" charset="0"/>
              </a:rPr>
              <a:t>/</a:t>
            </a:r>
            <a:r>
              <a:rPr lang="en-US" sz="1600" b="1" dirty="0" err="1">
                <a:solidFill>
                  <a:schemeClr val="bg1"/>
                </a:solidFill>
                <a:latin typeface="Arial" charset="0"/>
              </a:rPr>
              <a:t>espanol</a:t>
            </a:r>
            <a:endParaRPr lang="en-US" sz="1600" b="1" dirty="0">
              <a:solidFill>
                <a:schemeClr val="bg1"/>
              </a:solidFill>
              <a:latin typeface="Arial" charset="0"/>
            </a:endParaRPr>
          </a:p>
        </p:txBody>
      </p:sp>
    </p:spTree>
    <p:extLst>
      <p:ext uri="{BB962C8B-B14F-4D97-AF65-F5344CB8AC3E}">
        <p14:creationId xmlns:p14="http://schemas.microsoft.com/office/powerpoint/2010/main" val="19495469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ue Section Break">
    <p:bg>
      <p:bgPr>
        <a:solidFill>
          <a:schemeClr val="accent4"/>
        </a:solidFill>
        <a:effectLst/>
      </p:bgPr>
    </p:bg>
    <p:spTree>
      <p:nvGrpSpPr>
        <p:cNvPr id="1" name=""/>
        <p:cNvGrpSpPr/>
        <p:nvPr/>
      </p:nvGrpSpPr>
      <p:grpSpPr>
        <a:xfrm>
          <a:off x="0" y="0"/>
          <a:ext cx="0" cy="0"/>
          <a:chOff x="0" y="0"/>
          <a:chExt cx="0" cy="0"/>
        </a:xfrm>
      </p:grpSpPr>
      <p:sp>
        <p:nvSpPr>
          <p:cNvPr id="11" name="Pentagon 10"/>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entagon 11"/>
          <p:cNvSpPr/>
          <p:nvPr userDrawn="1"/>
        </p:nvSpPr>
        <p:spPr>
          <a:xfrm>
            <a:off x="1"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ctrTitle" hasCustomPrompt="1"/>
          </p:nvPr>
        </p:nvSpPr>
        <p:spPr>
          <a:xfrm>
            <a:off x="3429001" y="1817370"/>
            <a:ext cx="5029199" cy="1371600"/>
          </a:xfrm>
        </p:spPr>
        <p:txBody>
          <a:bodyPr lIns="0" tIns="0" rIns="0" bIns="0" anchor="b">
            <a:noAutofit/>
          </a:bodyPr>
          <a:lstStyle>
            <a:lvl1pPr algn="r">
              <a:defRPr sz="2800" spc="-80">
                <a:solidFill>
                  <a:schemeClr val="bg1"/>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3429000" y="3257550"/>
            <a:ext cx="5022892" cy="514350"/>
          </a:xfrm>
        </p:spPr>
        <p:txBody>
          <a:bodyPr lIns="0" tIns="0" rIns="0" bIns="0">
            <a:noAutofit/>
          </a:bodyPr>
          <a:lstStyle>
            <a:lvl1pPr marL="0" indent="0" algn="r">
              <a:buNone/>
              <a:defRPr sz="1400" b="0" i="1" spc="100">
                <a:solidFill>
                  <a:srgbClr val="FFFFFF"/>
                </a:solidFill>
                <a:latin typeface="+mn-lt"/>
                <a:cs typeface="SapientCentroSlab-Ligh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864711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3" name="Picture 12"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2" y="4864608"/>
            <a:ext cx="1916887" cy="182880"/>
          </a:xfrm>
          <a:prstGeom prst="rect">
            <a:avLst/>
          </a:prstGeom>
        </p:spPr>
      </p:pic>
    </p:spTree>
    <p:extLst>
      <p:ext uri="{BB962C8B-B14F-4D97-AF65-F5344CB8AC3E}">
        <p14:creationId xmlns:p14="http://schemas.microsoft.com/office/powerpoint/2010/main" val="1860964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sp>
        <p:nvSpPr>
          <p:cNvPr id="14" name="Pentagon 13"/>
          <p:cNvSpPr>
            <a:spLocks noChangeAspect="1"/>
          </p:cNvSpPr>
          <p:nvPr userDrawn="1"/>
        </p:nvSpPr>
        <p:spPr>
          <a:xfrm>
            <a:off x="1166487" y="0"/>
            <a:ext cx="2872114" cy="5148072"/>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Pentagon 14"/>
          <p:cNvSpPr>
            <a:spLocks noChangeAspect="1"/>
          </p:cNvSpPr>
          <p:nvPr userDrawn="1"/>
        </p:nvSpPr>
        <p:spPr>
          <a:xfrm>
            <a:off x="0" y="0"/>
            <a:ext cx="2872114" cy="5148072"/>
          </a:xfrm>
          <a:prstGeom prst="homePlate">
            <a:avLst>
              <a:gd name="adj" fmla="val 36290"/>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p:cNvSpPr/>
          <p:nvPr userDrawn="1"/>
        </p:nvSpPr>
        <p:spPr>
          <a:xfrm flipV="1">
            <a:off x="0" y="3776472"/>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685800" y="1228726"/>
            <a:ext cx="7772400" cy="1370882"/>
          </a:xfrm>
        </p:spPr>
        <p:txBody>
          <a:bodyPr lIns="0" tIns="0" rIns="0" bIns="0" anchor="b">
            <a:noAutofit/>
          </a:bodyPr>
          <a:lstStyle>
            <a:lvl1pPr algn="r">
              <a:defRPr sz="2800" b="0" i="0">
                <a:solidFill>
                  <a:srgbClr val="FFFFFF"/>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685800" y="2674620"/>
            <a:ext cx="7772400" cy="514782"/>
          </a:xfrm>
        </p:spPr>
        <p:txBody>
          <a:bodyPr lIns="0" tIns="0" rIns="0" bIns="0" anchor="t">
            <a:noAutofit/>
          </a:bodyPr>
          <a:lstStyle>
            <a:lvl1pPr marL="0" indent="0" algn="r">
              <a:buNone/>
              <a:defRPr sz="1400" b="0" i="1" spc="100">
                <a:solidFill>
                  <a:schemeClr val="bg1"/>
                </a:solidFill>
                <a:latin typeface="Arial"/>
                <a:cs typeface="Aria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 </a:t>
            </a:r>
          </a:p>
        </p:txBody>
      </p:sp>
      <p:pic>
        <p:nvPicPr>
          <p:cNvPr id="13" name="Picture 12" descr="NCI-Logo-Color.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57205" y="4282743"/>
            <a:ext cx="3993515" cy="381000"/>
          </a:xfrm>
          <a:prstGeom prst="rect">
            <a:avLst/>
          </a:prstGeom>
        </p:spPr>
      </p:pic>
      <p:sp>
        <p:nvSpPr>
          <p:cNvPr id="9" name="Date Placeholder 3"/>
          <p:cNvSpPr>
            <a:spLocks noGrp="1"/>
          </p:cNvSpPr>
          <p:nvPr>
            <p:ph type="dt" sz="half" idx="2"/>
          </p:nvPr>
        </p:nvSpPr>
        <p:spPr>
          <a:xfrm>
            <a:off x="6400800" y="4295775"/>
            <a:ext cx="2286000" cy="355932"/>
          </a:xfrm>
          <a:prstGeom prst="rect">
            <a:avLst/>
          </a:prstGeom>
        </p:spPr>
        <p:txBody>
          <a:bodyPr vert="horz" lIns="0" tIns="0" rIns="0" bIns="0" rtlCol="0" anchor="ctr"/>
          <a:lstStyle>
            <a:lvl1pPr algn="r" fontAlgn="auto">
              <a:spcBef>
                <a:spcPts val="0"/>
              </a:spcBef>
              <a:spcAft>
                <a:spcPts val="0"/>
              </a:spcAft>
              <a:defRPr lang="en-US" sz="1400" smtClean="0"/>
            </a:lvl1pPr>
          </a:lstStyle>
          <a:p>
            <a:pPr>
              <a:defRPr/>
            </a:pPr>
            <a:r>
              <a:rPr lang="en-US" dirty="0"/>
              <a:t>INSERT DATE</a:t>
            </a:r>
          </a:p>
        </p:txBody>
      </p:sp>
    </p:spTree>
    <p:extLst>
      <p:ext uri="{BB962C8B-B14F-4D97-AF65-F5344CB8AC3E}">
        <p14:creationId xmlns:p14="http://schemas.microsoft.com/office/powerpoint/2010/main" val="354530757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177110" y="0"/>
            <a:ext cx="2872114" cy="5148072"/>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Pentagon 12"/>
          <p:cNvSpPr>
            <a:spLocks noChangeAspect="1"/>
          </p:cNvSpPr>
          <p:nvPr userDrawn="1"/>
        </p:nvSpPr>
        <p:spPr>
          <a:xfrm>
            <a:off x="10625" y="0"/>
            <a:ext cx="2872114" cy="5148072"/>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title" hasCustomPrompt="1"/>
          </p:nvPr>
        </p:nvSpPr>
        <p:spPr>
          <a:xfrm>
            <a:off x="493776" y="1371600"/>
            <a:ext cx="3017520" cy="13716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
        <p:nvSpPr>
          <p:cNvPr id="11" name="Text Placeholder 12"/>
          <p:cNvSpPr>
            <a:spLocks noGrp="1"/>
          </p:cNvSpPr>
          <p:nvPr>
            <p:ph type="body" sz="quarter" idx="11" hasCustomPrompt="1"/>
          </p:nvPr>
        </p:nvSpPr>
        <p:spPr>
          <a:xfrm>
            <a:off x="4334256" y="0"/>
            <a:ext cx="4297680" cy="5148072"/>
          </a:xfrm>
        </p:spPr>
        <p:txBody>
          <a:bodyPr anchor="ctr">
            <a:noAutofit/>
          </a:bodyPr>
          <a:lstStyle>
            <a:lvl1pPr marL="457189" marR="0" indent="-457189" algn="l" defTabSz="457189"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783" marR="0" indent="-228594" algn="l" defTabSz="457189"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685783" marR="0" lvl="1" indent="-228594" algn="l" defTabSz="457189"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3a</a:t>
            </a:r>
          </a:p>
          <a:p>
            <a:pPr marL="685783" marR="0" lvl="1" indent="-228594" algn="l" defTabSz="457189"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3115565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Section Break">
    <p:spTree>
      <p:nvGrpSpPr>
        <p:cNvPr id="1" name=""/>
        <p:cNvGrpSpPr/>
        <p:nvPr/>
      </p:nvGrpSpPr>
      <p:grpSpPr>
        <a:xfrm>
          <a:off x="0" y="0"/>
          <a:ext cx="0" cy="0"/>
          <a:chOff x="0" y="0"/>
          <a:chExt cx="0" cy="0"/>
        </a:xfrm>
      </p:grpSpPr>
      <p:sp>
        <p:nvSpPr>
          <p:cNvPr id="11" name="Pentagon 10"/>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entagon 11"/>
          <p:cNvSpPr/>
          <p:nvPr userDrawn="1"/>
        </p:nvSpPr>
        <p:spPr>
          <a:xfrm>
            <a:off x="1"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ctrTitle" hasCustomPrompt="1"/>
          </p:nvPr>
        </p:nvSpPr>
        <p:spPr>
          <a:xfrm>
            <a:off x="3429004" y="1817370"/>
            <a:ext cx="5029199" cy="1371600"/>
          </a:xfrm>
        </p:spPr>
        <p:txBody>
          <a:bodyPr lIns="0" tIns="0" rIns="0" bIns="0" anchor="b">
            <a:noAutofit/>
          </a:bodyPr>
          <a:lstStyle>
            <a:lvl1pPr algn="r">
              <a:defRPr sz="2800" spc="-80">
                <a:solidFill>
                  <a:schemeClr val="bg1"/>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3429000" y="3257550"/>
            <a:ext cx="5022892" cy="514350"/>
          </a:xfrm>
        </p:spPr>
        <p:txBody>
          <a:bodyPr lIns="0" tIns="0" rIns="0" bIns="0">
            <a:noAutofit/>
          </a:bodyPr>
          <a:lstStyle>
            <a:lvl1pPr marL="0" indent="0" algn="r">
              <a:buNone/>
              <a:defRPr sz="1400" b="0" i="1" spc="100">
                <a:solidFill>
                  <a:srgbClr val="FFFFFF"/>
                </a:solidFill>
                <a:latin typeface="+mn-lt"/>
                <a:cs typeface="SapientCentroSlab-Ligh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3" name="Picture 12" descr="NCI-Logo-White-Kno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4" y="4864608"/>
            <a:ext cx="1916887" cy="182880"/>
          </a:xfrm>
          <a:prstGeom prst="rect">
            <a:avLst/>
          </a:prstGeom>
        </p:spPr>
      </p:pic>
    </p:spTree>
    <p:extLst>
      <p:ext uri="{BB962C8B-B14F-4D97-AF65-F5344CB8AC3E}">
        <p14:creationId xmlns:p14="http://schemas.microsoft.com/office/powerpoint/2010/main" val="18278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1523357" y="0"/>
            <a:ext cx="2872114" cy="5148072"/>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entagon 9"/>
          <p:cNvSpPr>
            <a:spLocks noChangeAspect="1"/>
          </p:cNvSpPr>
          <p:nvPr userDrawn="1"/>
        </p:nvSpPr>
        <p:spPr>
          <a:xfrm>
            <a:off x="0" y="0"/>
            <a:ext cx="3228985" cy="5148072"/>
          </a:xfrm>
          <a:prstGeom prst="homePlate">
            <a:avLst>
              <a:gd name="adj" fmla="val 32357"/>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395471" y="1817370"/>
            <a:ext cx="4062728" cy="1371600"/>
          </a:xfrm>
        </p:spPr>
        <p:txBody>
          <a:bodyPr lIns="0" tIns="0" rIns="0" bIns="0" anchor="b">
            <a:noAutofit/>
          </a:bodyPr>
          <a:lstStyle>
            <a:lvl1pPr algn="r">
              <a:defRPr sz="2800" spc="-80">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
        <p:nvSpPr>
          <p:cNvPr id="13"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2839743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Section Break ALT">
    <p:spTree>
      <p:nvGrpSpPr>
        <p:cNvPr id="1" name=""/>
        <p:cNvGrpSpPr/>
        <p:nvPr/>
      </p:nvGrpSpPr>
      <p:grpSpPr>
        <a:xfrm>
          <a:off x="0" y="0"/>
          <a:ext cx="0" cy="0"/>
          <a:chOff x="0" y="0"/>
          <a:chExt cx="0" cy="0"/>
        </a:xfrm>
      </p:grpSpPr>
      <p:sp>
        <p:nvSpPr>
          <p:cNvPr id="7" name="Pentagon 6"/>
          <p:cNvSpPr>
            <a:spLocks noChangeAspect="1"/>
          </p:cNvSpPr>
          <p:nvPr userDrawn="1"/>
        </p:nvSpPr>
        <p:spPr>
          <a:xfrm>
            <a:off x="1523358" y="0"/>
            <a:ext cx="2872114" cy="5148072"/>
          </a:xfrm>
          <a:prstGeom prst="homePlate">
            <a:avLst>
              <a:gd name="adj" fmla="val 36290"/>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Pentagon 9"/>
          <p:cNvSpPr>
            <a:spLocks noChangeAspect="1"/>
          </p:cNvSpPr>
          <p:nvPr userDrawn="1"/>
        </p:nvSpPr>
        <p:spPr>
          <a:xfrm>
            <a:off x="3" y="0"/>
            <a:ext cx="3228985" cy="5148072"/>
          </a:xfrm>
          <a:prstGeom prst="homePlate">
            <a:avLst>
              <a:gd name="adj" fmla="val 32357"/>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4395472" y="1817370"/>
            <a:ext cx="4062728" cy="1371600"/>
          </a:xfrm>
        </p:spPr>
        <p:txBody>
          <a:bodyPr lIns="0" tIns="0" rIns="0" bIns="0" anchor="b">
            <a:noAutofit/>
          </a:bodyPr>
          <a:lstStyle>
            <a:lvl1pPr algn="r">
              <a:defRPr sz="2800" spc="-80">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4395471" y="3257550"/>
            <a:ext cx="4056420" cy="514350"/>
          </a:xfrm>
        </p:spPr>
        <p:txBody>
          <a:bodyPr lIns="0" tIns="0" rIns="0" bIns="0">
            <a:noAutofit/>
          </a:bodyPr>
          <a:lstStyle>
            <a:lvl1pPr marL="0" indent="0" algn="r">
              <a:buNone/>
              <a:defRPr sz="1400" b="0" i="1" spc="100">
                <a:solidFill>
                  <a:schemeClr val="accent3"/>
                </a:solidFill>
                <a:latin typeface="+mn-lt"/>
                <a:cs typeface="SapientCentroSlab-Ligh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Subtitle goes here</a:t>
            </a:r>
          </a:p>
        </p:txBody>
      </p:sp>
      <p:pic>
        <p:nvPicPr>
          <p:cNvPr id="11" name="Picture 10" descr="NCI-Logo-White-Kno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4" y="4864608"/>
            <a:ext cx="1916887" cy="182880"/>
          </a:xfrm>
          <a:prstGeom prst="rect">
            <a:avLst/>
          </a:prstGeom>
        </p:spPr>
      </p:pic>
      <p:sp>
        <p:nvSpPr>
          <p:cNvPr id="13"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3926321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5" name="Pentagon 4"/>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Pentagon 7"/>
          <p:cNvSpPr/>
          <p:nvPr userDrawn="1"/>
        </p:nvSpPr>
        <p:spPr>
          <a:xfrm>
            <a:off x="1"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FFFFFF"/>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0" name="Picture 9" descr="NCI-Logo-White-Kno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4" y="4864608"/>
            <a:ext cx="1916887" cy="182880"/>
          </a:xfrm>
          <a:prstGeom prst="rect">
            <a:avLst/>
          </a:prstGeom>
        </p:spPr>
      </p:pic>
    </p:spTree>
    <p:extLst>
      <p:ext uri="{BB962C8B-B14F-4D97-AF65-F5344CB8AC3E}">
        <p14:creationId xmlns:p14="http://schemas.microsoft.com/office/powerpoint/2010/main" val="2466642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84"/>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
        <p:nvSpPr>
          <p:cNvPr id="3"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250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84"/>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1863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84"/>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
        <p:nvSpPr>
          <p:cNvPr id="6" name="Content Placeholder 2"/>
          <p:cNvSpPr>
            <a:spLocks noGrp="1"/>
          </p:cNvSpPr>
          <p:nvPr>
            <p:ph sz="quarter" idx="11"/>
          </p:nvPr>
        </p:nvSpPr>
        <p:spPr>
          <a:xfrm>
            <a:off x="493781"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762067"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3359876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84"/>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4"/>
          <p:cNvSpPr>
            <a:spLocks noGrp="1"/>
          </p:cNvSpPr>
          <p:nvPr>
            <p:ph sz="quarter" idx="12"/>
          </p:nvPr>
        </p:nvSpPr>
        <p:spPr>
          <a:xfrm>
            <a:off x="4762067" y="1069975"/>
            <a:ext cx="3897313" cy="360045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493781"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19994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84"/>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
        <p:nvSpPr>
          <p:cNvPr id="6" name="Content Placeholder 2"/>
          <p:cNvSpPr>
            <a:spLocks noGrp="1"/>
          </p:cNvSpPr>
          <p:nvPr>
            <p:ph sz="quarter" idx="11"/>
          </p:nvPr>
        </p:nvSpPr>
        <p:spPr>
          <a:xfrm>
            <a:off x="4550986"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93781"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876366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84"/>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550986"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493781"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780770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84"/>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Tree>
    <p:extLst>
      <p:ext uri="{BB962C8B-B14F-4D97-AF65-F5344CB8AC3E}">
        <p14:creationId xmlns:p14="http://schemas.microsoft.com/office/powerpoint/2010/main" val="3568685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3776" y="311684"/>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420852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4"/>
        </a:solidFill>
        <a:effectLst/>
      </p:bgPr>
    </p:bg>
    <p:spTree>
      <p:nvGrpSpPr>
        <p:cNvPr id="1" name=""/>
        <p:cNvGrpSpPr/>
        <p:nvPr/>
      </p:nvGrpSpPr>
      <p:grpSpPr>
        <a:xfrm>
          <a:off x="0" y="0"/>
          <a:ext cx="0" cy="0"/>
          <a:chOff x="0" y="0"/>
          <a:chExt cx="0" cy="0"/>
        </a:xfrm>
      </p:grpSpPr>
      <p:sp>
        <p:nvSpPr>
          <p:cNvPr id="5" name="Pentagon 4"/>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entagon 7"/>
          <p:cNvSpPr/>
          <p:nvPr userDrawn="1"/>
        </p:nvSpPr>
        <p:spPr>
          <a:xfrm>
            <a:off x="0"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hasCustomPrompt="1"/>
          </p:nvPr>
        </p:nvSpPr>
        <p:spPr>
          <a:xfrm>
            <a:off x="685800" y="1371600"/>
            <a:ext cx="7772400" cy="2400300"/>
          </a:xfrm>
        </p:spPr>
        <p:txBody>
          <a:bodyPr anchor="ctr">
            <a:noAutofit/>
          </a:bodyPr>
          <a:lstStyle>
            <a:lvl1pPr marL="0" indent="0" algn="ctr">
              <a:spcAft>
                <a:spcPts val="0"/>
              </a:spcAft>
              <a:buNone/>
              <a:defRPr sz="2400" b="0" i="1" baseline="0">
                <a:solidFill>
                  <a:srgbClr val="FFFFFF"/>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0" name="Picture 9"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4864608"/>
            <a:ext cx="1916887" cy="182880"/>
          </a:xfrm>
          <a:prstGeom prst="rect">
            <a:avLst/>
          </a:prstGeom>
        </p:spPr>
      </p:pic>
    </p:spTree>
    <p:extLst>
      <p:ext uri="{BB962C8B-B14F-4D97-AF65-F5344CB8AC3E}">
        <p14:creationId xmlns:p14="http://schemas.microsoft.com/office/powerpoint/2010/main" val="3887194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1" y="4864608"/>
            <a:ext cx="1916888" cy="182880"/>
          </a:xfrm>
          <a:prstGeom prst="rect">
            <a:avLst/>
          </a:prstGeom>
        </p:spPr>
      </p:pic>
    </p:spTree>
    <p:extLst>
      <p:ext uri="{BB962C8B-B14F-4D97-AF65-F5344CB8AC3E}">
        <p14:creationId xmlns:p14="http://schemas.microsoft.com/office/powerpoint/2010/main" val="3600595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8647164"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3430859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ck Cover Blue">
    <p:spTree>
      <p:nvGrpSpPr>
        <p:cNvPr id="1" name=""/>
        <p:cNvGrpSpPr/>
        <p:nvPr/>
      </p:nvGrpSpPr>
      <p:grpSpPr>
        <a:xfrm>
          <a:off x="0" y="0"/>
          <a:ext cx="0" cy="0"/>
          <a:chOff x="0" y="0"/>
          <a:chExt cx="0" cy="0"/>
        </a:xfrm>
      </p:grpSpPr>
      <p:sp>
        <p:nvSpPr>
          <p:cNvPr id="7" name="Pentagon 6"/>
          <p:cNvSpPr/>
          <p:nvPr userDrawn="1"/>
        </p:nvSpPr>
        <p:spPr>
          <a:xfrm>
            <a:off x="0" y="0"/>
            <a:ext cx="8458198" cy="51435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entagon 8"/>
          <p:cNvSpPr/>
          <p:nvPr userDrawn="1"/>
        </p:nvSpPr>
        <p:spPr>
          <a:xfrm>
            <a:off x="1" y="0"/>
            <a:ext cx="7289798" cy="51435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 name="Group 1"/>
          <p:cNvGrpSpPr>
            <a:grpSpLocks noChangeAspect="1"/>
          </p:cNvGrpSpPr>
          <p:nvPr userDrawn="1"/>
        </p:nvGrpSpPr>
        <p:grpSpPr>
          <a:xfrm>
            <a:off x="2994026" y="2148842"/>
            <a:ext cx="3163776" cy="813435"/>
            <a:chOff x="2333626" y="1990725"/>
            <a:chExt cx="4519680" cy="1162050"/>
          </a:xfrm>
        </p:grpSpPr>
        <p:pic>
          <p:nvPicPr>
            <p:cNvPr id="6" name="Picture 5" descr="NCI-Logo-St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8" name="Picture 7" descr="4_hhs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
        <p:nvSpPr>
          <p:cNvPr id="10" name="TextBox 13"/>
          <p:cNvSpPr txBox="1">
            <a:spLocks noChangeArrowheads="1"/>
          </p:cNvSpPr>
          <p:nvPr userDrawn="1"/>
        </p:nvSpPr>
        <p:spPr bwMode="auto">
          <a:xfrm>
            <a:off x="1989772" y="4356100"/>
            <a:ext cx="5200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600" b="1" dirty="0" err="1">
                <a:solidFill>
                  <a:schemeClr val="bg1"/>
                </a:solidFill>
                <a:latin typeface="Arial" charset="0"/>
              </a:rPr>
              <a:t>www.cancer.gov</a:t>
            </a:r>
            <a:r>
              <a:rPr lang="en-US" sz="1600" b="1" dirty="0">
                <a:solidFill>
                  <a:schemeClr val="bg1"/>
                </a:solidFill>
                <a:latin typeface="Arial" charset="0"/>
              </a:rPr>
              <a:t>                 </a:t>
            </a:r>
            <a:r>
              <a:rPr lang="en-US" sz="1600" b="1" dirty="0" err="1">
                <a:solidFill>
                  <a:schemeClr val="bg1"/>
                </a:solidFill>
                <a:latin typeface="Arial" charset="0"/>
              </a:rPr>
              <a:t>www.cancer.gov</a:t>
            </a:r>
            <a:r>
              <a:rPr lang="en-US" sz="1600" b="1" dirty="0">
                <a:solidFill>
                  <a:schemeClr val="bg1"/>
                </a:solidFill>
                <a:latin typeface="Arial" charset="0"/>
              </a:rPr>
              <a:t>/</a:t>
            </a:r>
            <a:r>
              <a:rPr lang="en-US" sz="1600" b="1" dirty="0" err="1">
                <a:solidFill>
                  <a:schemeClr val="bg1"/>
                </a:solidFill>
                <a:latin typeface="Arial" charset="0"/>
              </a:rPr>
              <a:t>espanol</a:t>
            </a:r>
            <a:endParaRPr lang="en-US" sz="1600" b="1" dirty="0">
              <a:solidFill>
                <a:schemeClr val="bg1"/>
              </a:solidFill>
              <a:latin typeface="Arial" charset="0"/>
            </a:endParaRPr>
          </a:p>
        </p:txBody>
      </p:sp>
    </p:spTree>
    <p:extLst>
      <p:ext uri="{BB962C8B-B14F-4D97-AF65-F5344CB8AC3E}">
        <p14:creationId xmlns:p14="http://schemas.microsoft.com/office/powerpoint/2010/main" val="583855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541EC-BD4D-6F47-B7D5-E9E70FFA2097}" type="datetime1">
              <a:rPr lang="en-US" smtClean="0"/>
              <a:t>10/31/2024</a:t>
            </a:fld>
            <a:endParaRPr lang="en-US"/>
          </a:p>
        </p:txBody>
      </p:sp>
      <p:sp>
        <p:nvSpPr>
          <p:cNvPr id="5" name="Footer Placeholder 4"/>
          <p:cNvSpPr>
            <a:spLocks noGrp="1"/>
          </p:cNvSpPr>
          <p:nvPr>
            <p:ph type="ftr" sz="quarter" idx="11"/>
          </p:nvPr>
        </p:nvSpPr>
        <p:spPr>
          <a:xfrm>
            <a:off x="1" y="4986800"/>
            <a:ext cx="1549940" cy="142068"/>
          </a:xfrm>
        </p:spPr>
        <p:txBody>
          <a:bodyPr/>
          <a:lstStyle/>
          <a:p>
            <a:r>
              <a:rPr lang="en-US"/>
              <a:t>Shizuko Sei, M.D., PREVENT</a:t>
            </a:r>
          </a:p>
        </p:txBody>
      </p:sp>
      <p:sp>
        <p:nvSpPr>
          <p:cNvPr id="6" name="Slide Number Placeholder 5"/>
          <p:cNvSpPr>
            <a:spLocks noGrp="1"/>
          </p:cNvSpPr>
          <p:nvPr>
            <p:ph type="sldNum" sz="quarter" idx="12"/>
          </p:nvPr>
        </p:nvSpPr>
        <p:spPr/>
        <p:txBody>
          <a:bodyPr/>
          <a:lstStyle/>
          <a:p>
            <a:fld id="{0B937E95-6ED3-A940-9C22-F23323EF4A24}" type="slidenum">
              <a:rPr lang="en-US" smtClean="0"/>
              <a:t>‹#›</a:t>
            </a:fld>
            <a:endParaRPr lang="en-US"/>
          </a:p>
        </p:txBody>
      </p:sp>
      <p:sp>
        <p:nvSpPr>
          <p:cNvPr id="7" name="Rectangle 5"/>
          <p:cNvSpPr>
            <a:spLocks noChangeArrowheads="1"/>
          </p:cNvSpPr>
          <p:nvPr/>
        </p:nvSpPr>
        <p:spPr bwMode="auto">
          <a:xfrm>
            <a:off x="0" y="0"/>
            <a:ext cx="9144000" cy="871538"/>
          </a:xfrm>
          <a:prstGeom prst="rect">
            <a:avLst/>
          </a:prstGeom>
          <a:solidFill>
            <a:srgbClr val="0C479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350" b="0" i="0" dirty="0">
              <a:latin typeface="Arial" panose="020B0604020202020204" pitchFamily="34" charset="0"/>
            </a:endParaRPr>
          </a:p>
        </p:txBody>
      </p:sp>
      <p:sp>
        <p:nvSpPr>
          <p:cNvPr id="8" name="Title 1"/>
          <p:cNvSpPr>
            <a:spLocks noGrp="1"/>
          </p:cNvSpPr>
          <p:nvPr>
            <p:ph type="title"/>
          </p:nvPr>
        </p:nvSpPr>
        <p:spPr>
          <a:xfrm>
            <a:off x="457200" y="0"/>
            <a:ext cx="8229600" cy="857250"/>
          </a:xfrm>
        </p:spPr>
        <p:txBody>
          <a:bodyPr/>
          <a:lstStyle>
            <a:lvl1pPr>
              <a:defRPr>
                <a:solidFill>
                  <a:schemeClr val="bg1"/>
                </a:solidFill>
              </a:defRPr>
            </a:lvl1pPr>
          </a:lstStyle>
          <a:p>
            <a:r>
              <a:rPr lang="en-US"/>
              <a:t>Click to edit Master title style</a:t>
            </a:r>
          </a:p>
        </p:txBody>
      </p:sp>
      <p:sp>
        <p:nvSpPr>
          <p:cNvPr id="9" name="Slide Number Placeholder 5"/>
          <p:cNvSpPr txBox="1">
            <a:spLocks/>
          </p:cNvSpPr>
          <p:nvPr/>
        </p:nvSpPr>
        <p:spPr>
          <a:xfrm>
            <a:off x="6991632" y="30071"/>
            <a:ext cx="2133600" cy="155058"/>
          </a:xfrm>
          <a:prstGeom prst="rect">
            <a:avLst/>
          </a:prstGeom>
        </p:spPr>
        <p:txBody>
          <a:bodyPr vert="horz" lIns="68580" tIns="34290" rIns="68580" bIns="34290" rtlCol="0" anchor="b"/>
          <a:lstStyle>
            <a:defPPr>
              <a:defRPr lang="en-US"/>
            </a:defPPr>
            <a:lvl1pPr marL="0" algn="r"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A108339-60BD-1E45-8F84-B32E29E24C3B}" type="slidenum">
              <a:rPr lang="en-US" sz="600" smtClean="0">
                <a:solidFill>
                  <a:srgbClr val="FFFFFF"/>
                </a:solidFill>
              </a:rPr>
              <a:pPr/>
              <a:t>‹#›</a:t>
            </a:fld>
            <a:endParaRPr lang="en-US" sz="600">
              <a:solidFill>
                <a:srgbClr val="FFFFFF"/>
              </a:solidFill>
            </a:endParaRPr>
          </a:p>
        </p:txBody>
      </p:sp>
    </p:spTree>
    <p:extLst>
      <p:ext uri="{BB962C8B-B14F-4D97-AF65-F5344CB8AC3E}">
        <p14:creationId xmlns:p14="http://schemas.microsoft.com/office/powerpoint/2010/main" val="960951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69EC3A-2DFD-FF1F-B347-423D9F12E9EB}"/>
              </a:ext>
            </a:extLst>
          </p:cNvPr>
          <p:cNvSpPr>
            <a:spLocks noGrp="1"/>
          </p:cNvSpPr>
          <p:nvPr>
            <p:ph type="dt" sz="half" idx="10"/>
          </p:nvPr>
        </p:nvSpPr>
        <p:spPr/>
        <p:txBody>
          <a:bodyPr/>
          <a:lstStyle/>
          <a:p>
            <a:pPr>
              <a:defRPr/>
            </a:pPr>
            <a:r>
              <a:rPr lang="en-US"/>
              <a:t>INSERT DATE</a:t>
            </a:r>
            <a:endParaRPr lang="en-US" dirty="0"/>
          </a:p>
        </p:txBody>
      </p:sp>
      <p:sp>
        <p:nvSpPr>
          <p:cNvPr id="3" name="Footer Placeholder 2">
            <a:extLst>
              <a:ext uri="{FF2B5EF4-FFF2-40B4-BE49-F238E27FC236}">
                <a16:creationId xmlns:a16="http://schemas.microsoft.com/office/drawing/2014/main" id="{D2047D6E-C455-54A1-E048-E8F9D525096B}"/>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16BFFF5-C955-AF07-11E4-DD0D512C9BD3}"/>
              </a:ext>
            </a:extLst>
          </p:cNvPr>
          <p:cNvSpPr>
            <a:spLocks noGrp="1"/>
          </p:cNvSpPr>
          <p:nvPr>
            <p:ph type="sldNum" sz="quarter" idx="12"/>
          </p:nvPr>
        </p:nvSpPr>
        <p:spPr/>
        <p:txBody>
          <a:body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186660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3"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006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493776" y="1069975"/>
            <a:ext cx="8165592"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48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864608"/>
            <a:ext cx="1916888" cy="182880"/>
          </a:xfrm>
          <a:prstGeom prst="rect">
            <a:avLst/>
          </a:prstGeom>
        </p:spPr>
      </p:pic>
      <p:sp>
        <p:nvSpPr>
          <p:cNvPr id="6" name="Content Placeholder 2"/>
          <p:cNvSpPr>
            <a:spLocks noGrp="1"/>
          </p:cNvSpPr>
          <p:nvPr>
            <p:ph sz="quarter" idx="11"/>
          </p:nvPr>
        </p:nvSpPr>
        <p:spPr>
          <a:xfrm>
            <a:off x="493776"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6939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93776" y="311658"/>
            <a:ext cx="8165592" cy="317395"/>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8647113" y="4864608"/>
            <a:ext cx="307975"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4"/>
          <p:cNvSpPr>
            <a:spLocks noGrp="1"/>
          </p:cNvSpPr>
          <p:nvPr>
            <p:ph sz="quarter" idx="12"/>
          </p:nvPr>
        </p:nvSpPr>
        <p:spPr>
          <a:xfrm>
            <a:off x="4762055" y="1069975"/>
            <a:ext cx="3897313" cy="360045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493776" y="1069975"/>
            <a:ext cx="4108387" cy="360045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246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2654"/>
            <a:ext cx="8229600"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457200" y="990378"/>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457200" y="4767263"/>
            <a:ext cx="2133600" cy="273844"/>
          </a:xfrm>
          <a:prstGeom prst="rect">
            <a:avLst/>
          </a:prstGeom>
        </p:spPr>
        <p:txBody>
          <a:bodyPr vert="horz" lIns="0" tIns="0" rIns="0" bIns="0" rtlCol="0" anchor="ctr"/>
          <a:lstStyle>
            <a:lvl1pPr algn="l" fontAlgn="auto">
              <a:spcBef>
                <a:spcPts val="0"/>
              </a:spcBef>
              <a:spcAft>
                <a:spcPts val="0"/>
              </a:spcAft>
              <a:defRPr lang="en-US" sz="900" smtClean="0"/>
            </a:lvl1pPr>
          </a:lstStyle>
          <a:p>
            <a:pPr>
              <a:defRPr/>
            </a:pPr>
            <a:r>
              <a:rPr lang="en-US" dirty="0"/>
              <a:t>INSERT DATE</a:t>
            </a:r>
          </a:p>
        </p:txBody>
      </p:sp>
      <p:sp>
        <p:nvSpPr>
          <p:cNvPr id="11" name="Footer Placeholder 4"/>
          <p:cNvSpPr>
            <a:spLocks noGrp="1"/>
          </p:cNvSpPr>
          <p:nvPr>
            <p:ph type="ftr" sz="quarter" idx="3"/>
          </p:nvPr>
        </p:nvSpPr>
        <p:spPr>
          <a:xfrm>
            <a:off x="3124200" y="4767263"/>
            <a:ext cx="2895600" cy="273844"/>
          </a:xfrm>
          <a:prstGeom prst="rect">
            <a:avLst/>
          </a:prstGeom>
        </p:spPr>
        <p:txBody>
          <a:bodyPr vert="horz" lIns="0" tIns="0" rIns="0" bIns="0" rtlCol="0" anchor="ctr"/>
          <a:lstStyle>
            <a:lvl1pPr algn="ctr" fontAlgn="auto">
              <a:spcBef>
                <a:spcPts val="0"/>
              </a:spcBef>
              <a:spcAft>
                <a:spcPts val="0"/>
              </a:spcAft>
              <a:defRPr sz="9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6553200" y="4767263"/>
            <a:ext cx="2133600" cy="273844"/>
          </a:xfrm>
          <a:prstGeom prst="rect">
            <a:avLst/>
          </a:prstGeom>
        </p:spPr>
        <p:txBody>
          <a:bodyPr vert="horz" lIns="0" tIns="0" rIns="0" bIns="0" rtlCol="0" anchor="ctr"/>
          <a:lstStyle>
            <a:lvl1pPr algn="r" fontAlgn="auto">
              <a:spcBef>
                <a:spcPts val="0"/>
              </a:spcBef>
              <a:spcAft>
                <a:spcPts val="0"/>
              </a:spcAft>
              <a:defRPr sz="9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8" r:id="rId1"/>
    <p:sldLayoutId id="2147483755" r:id="rId2"/>
    <p:sldLayoutId id="2147483790" r:id="rId3"/>
    <p:sldLayoutId id="2147483805" r:id="rId4"/>
    <p:sldLayoutId id="2147483796" r:id="rId5"/>
    <p:sldLayoutId id="2147483770" r:id="rId6"/>
    <p:sldLayoutId id="2147483810" r:id="rId7"/>
    <p:sldLayoutId id="2147483771" r:id="rId8"/>
    <p:sldLayoutId id="2147483812" r:id="rId9"/>
    <p:sldLayoutId id="2147483772" r:id="rId10"/>
    <p:sldLayoutId id="2147483813" r:id="rId11"/>
    <p:sldLayoutId id="2147483773" r:id="rId12"/>
    <p:sldLayoutId id="2147483814" r:id="rId13"/>
    <p:sldLayoutId id="2147483763" r:id="rId14"/>
    <p:sldLayoutId id="2147483807" r:id="rId15"/>
    <p:sldLayoutId id="2147483794" r:id="rId16"/>
    <p:sldLayoutId id="2147483850" r:id="rId17"/>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2655"/>
            <a:ext cx="8229600"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457200" y="990379"/>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457200" y="4767264"/>
            <a:ext cx="2133600" cy="273844"/>
          </a:xfrm>
          <a:prstGeom prst="rect">
            <a:avLst/>
          </a:prstGeom>
        </p:spPr>
        <p:txBody>
          <a:bodyPr vert="horz" lIns="0" tIns="0" rIns="0" bIns="0" rtlCol="0" anchor="ctr"/>
          <a:lstStyle>
            <a:lvl1pPr algn="l" fontAlgn="auto">
              <a:spcBef>
                <a:spcPts val="0"/>
              </a:spcBef>
              <a:spcAft>
                <a:spcPts val="0"/>
              </a:spcAft>
              <a:defRPr lang="en-US" sz="900" smtClean="0"/>
            </a:lvl1pPr>
          </a:lstStyle>
          <a:p>
            <a:pPr>
              <a:defRPr/>
            </a:pPr>
            <a:r>
              <a:rPr lang="en-US" dirty="0"/>
              <a:t>INSERT DATE</a:t>
            </a:r>
          </a:p>
        </p:txBody>
      </p:sp>
      <p:sp>
        <p:nvSpPr>
          <p:cNvPr id="11" name="Footer Placeholder 4"/>
          <p:cNvSpPr>
            <a:spLocks noGrp="1"/>
          </p:cNvSpPr>
          <p:nvPr>
            <p:ph type="ftr" sz="quarter" idx="3"/>
          </p:nvPr>
        </p:nvSpPr>
        <p:spPr>
          <a:xfrm>
            <a:off x="3124200" y="4767264"/>
            <a:ext cx="2895600" cy="273844"/>
          </a:xfrm>
          <a:prstGeom prst="rect">
            <a:avLst/>
          </a:prstGeom>
        </p:spPr>
        <p:txBody>
          <a:bodyPr vert="horz" lIns="0" tIns="0" rIns="0" bIns="0" rtlCol="0" anchor="ctr"/>
          <a:lstStyle>
            <a:lvl1pPr algn="ctr" fontAlgn="auto">
              <a:spcBef>
                <a:spcPts val="0"/>
              </a:spcBef>
              <a:spcAft>
                <a:spcPts val="0"/>
              </a:spcAft>
              <a:defRPr sz="9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6553200" y="4767264"/>
            <a:ext cx="2133600" cy="273844"/>
          </a:xfrm>
          <a:prstGeom prst="rect">
            <a:avLst/>
          </a:prstGeom>
        </p:spPr>
        <p:txBody>
          <a:bodyPr vert="horz" lIns="0" tIns="0" rIns="0" bIns="0" rtlCol="0" anchor="ctr"/>
          <a:lstStyle>
            <a:lvl1pPr algn="r" fontAlgn="auto">
              <a:spcBef>
                <a:spcPts val="0"/>
              </a:spcBef>
              <a:spcAft>
                <a:spcPts val="0"/>
              </a:spcAft>
              <a:defRPr sz="9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373278174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Lst>
  <p:hf sldNum="0" hdr="0" ftr="0"/>
  <p:txStyles>
    <p:titleStyle>
      <a:lvl1pPr algn="l" defTabSz="457189"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5pPr>
      <a:lvl6pPr marL="457189" algn="l" defTabSz="457189" rtl="0" eaLnBrk="1" fontAlgn="base" hangingPunct="1">
        <a:spcBef>
          <a:spcPct val="0"/>
        </a:spcBef>
        <a:spcAft>
          <a:spcPct val="0"/>
        </a:spcAft>
        <a:defRPr sz="3700">
          <a:solidFill>
            <a:schemeClr val="tx2"/>
          </a:solidFill>
          <a:latin typeface="SapientCentroSlab-Light" charset="0"/>
          <a:ea typeface="ＭＳ Ｐゴシック" charset="0"/>
        </a:defRPr>
      </a:lvl6pPr>
      <a:lvl7pPr marL="914378" algn="l" defTabSz="457189"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566" algn="l" defTabSz="457189"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754" algn="l" defTabSz="457189"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594" indent="-228594" algn="l" defTabSz="457189"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189" indent="-228594" algn="l" defTabSz="457189"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783" indent="-228594" algn="l" defTabSz="457189"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378" indent="-228594" algn="l" defTabSz="457189"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2972" indent="-228594" algn="l" defTabSz="457189"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2680"/>
            <a:ext cx="8229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457200" y="990379"/>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457200" y="4767264"/>
            <a:ext cx="2133600" cy="273844"/>
          </a:xfrm>
          <a:prstGeom prst="rect">
            <a:avLst/>
          </a:prstGeom>
        </p:spPr>
        <p:txBody>
          <a:bodyPr vert="horz" lIns="0" tIns="0" rIns="0" bIns="0" rtlCol="0" anchor="ctr"/>
          <a:lstStyle>
            <a:lvl1pPr algn="l" fontAlgn="auto">
              <a:spcBef>
                <a:spcPts val="0"/>
              </a:spcBef>
              <a:spcAft>
                <a:spcPts val="0"/>
              </a:spcAft>
              <a:defRPr lang="en-US" sz="900" smtClean="0"/>
            </a:lvl1pPr>
          </a:lstStyle>
          <a:p>
            <a:pPr>
              <a:defRPr/>
            </a:pPr>
            <a:r>
              <a:rPr lang="en-US" dirty="0"/>
              <a:t>INSERT DATE</a:t>
            </a:r>
          </a:p>
        </p:txBody>
      </p:sp>
      <p:sp>
        <p:nvSpPr>
          <p:cNvPr id="11" name="Footer Placeholder 4"/>
          <p:cNvSpPr>
            <a:spLocks noGrp="1"/>
          </p:cNvSpPr>
          <p:nvPr>
            <p:ph type="ftr" sz="quarter" idx="3"/>
          </p:nvPr>
        </p:nvSpPr>
        <p:spPr>
          <a:xfrm>
            <a:off x="3124200" y="4767264"/>
            <a:ext cx="2895600" cy="273844"/>
          </a:xfrm>
          <a:prstGeom prst="rect">
            <a:avLst/>
          </a:prstGeom>
        </p:spPr>
        <p:txBody>
          <a:bodyPr vert="horz" lIns="0" tIns="0" rIns="0" bIns="0" rtlCol="0" anchor="ctr"/>
          <a:lstStyle>
            <a:lvl1pPr algn="ctr" fontAlgn="auto">
              <a:spcBef>
                <a:spcPts val="0"/>
              </a:spcBef>
              <a:spcAft>
                <a:spcPts val="0"/>
              </a:spcAft>
              <a:defRPr sz="900" dirty="0" smtClean="0">
                <a:solidFill>
                  <a:srgbClr val="6C6C6C"/>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6553200" y="4767264"/>
            <a:ext cx="2133600" cy="273844"/>
          </a:xfrm>
          <a:prstGeom prst="rect">
            <a:avLst/>
          </a:prstGeom>
        </p:spPr>
        <p:txBody>
          <a:bodyPr vert="horz" lIns="0" tIns="0" rIns="0" bIns="0" rtlCol="0" anchor="ctr"/>
          <a:lstStyle>
            <a:lvl1pPr algn="r" fontAlgn="auto">
              <a:spcBef>
                <a:spcPts val="0"/>
              </a:spcBef>
              <a:spcAft>
                <a:spcPts val="0"/>
              </a:spcAft>
              <a:defRPr sz="9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4101850522"/>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Lst>
  <p:hf sldNum="0" hdr="0" ftr="0"/>
  <p:txStyles>
    <p:titleStyle>
      <a:lvl1pPr algn="l" defTabSz="457189"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189" rtl="0" eaLnBrk="1" fontAlgn="base" hangingPunct="1">
        <a:spcBef>
          <a:spcPct val="0"/>
        </a:spcBef>
        <a:spcAft>
          <a:spcPct val="0"/>
        </a:spcAft>
        <a:defRPr sz="3700">
          <a:solidFill>
            <a:schemeClr val="tx2"/>
          </a:solidFill>
          <a:latin typeface="SapientCentroSlab-Light" charset="0"/>
          <a:ea typeface="ＭＳ Ｐゴシック" charset="0"/>
        </a:defRPr>
      </a:lvl5pPr>
      <a:lvl6pPr marL="457189" algn="l" defTabSz="457189" rtl="0" eaLnBrk="1" fontAlgn="base" hangingPunct="1">
        <a:spcBef>
          <a:spcPct val="0"/>
        </a:spcBef>
        <a:spcAft>
          <a:spcPct val="0"/>
        </a:spcAft>
        <a:defRPr sz="3700">
          <a:solidFill>
            <a:schemeClr val="tx2"/>
          </a:solidFill>
          <a:latin typeface="SapientCentroSlab-Light" charset="0"/>
          <a:ea typeface="ＭＳ Ｐゴシック" charset="0"/>
        </a:defRPr>
      </a:lvl6pPr>
      <a:lvl7pPr marL="914378" algn="l" defTabSz="457189"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566" algn="l" defTabSz="457189"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754" algn="l" defTabSz="457189"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594" indent="-228594" algn="l" defTabSz="457189"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189" indent="-228594" algn="l" defTabSz="457189"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783" indent="-228594" algn="l" defTabSz="457189"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378" indent="-228594" algn="l" defTabSz="457189"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2972" indent="-228594" algn="l" defTabSz="457189"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1.xml"/><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chart" Target="../charts/chart2.xml"/><Relationship Id="rId9"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hyperlink" Target="mailto:NCINExTInfo@mail.nih.gov" TargetMode="External"/><Relationship Id="rId2" Type="http://schemas.openxmlformats.org/officeDocument/2006/relationships/hyperlink" Target="https://next.cancer.gov/"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7886"/>
            <a:ext cx="7772400" cy="1370882"/>
          </a:xfrm>
        </p:spPr>
        <p:txBody>
          <a:bodyPr/>
          <a:lstStyle/>
          <a:p>
            <a:pPr algn="ctr"/>
            <a:r>
              <a:rPr lang="en-US" dirty="0"/>
              <a:t>NCI Drug Development Resources: Stepping Stones, </a:t>
            </a:r>
            <a:r>
              <a:rPr lang="en-US" dirty="0" err="1"/>
              <a:t>NExT</a:t>
            </a:r>
            <a:r>
              <a:rPr lang="en-US" dirty="0"/>
              <a:t> and Consultation Service</a:t>
            </a:r>
            <a:br>
              <a:rPr lang="en-US" dirty="0"/>
            </a:br>
            <a:br>
              <a:rPr lang="en-US" sz="1800" dirty="0">
                <a:solidFill>
                  <a:schemeClr val="bg1"/>
                </a:solidFill>
              </a:rPr>
            </a:br>
            <a:r>
              <a:rPr lang="en-US" sz="1800" dirty="0">
                <a:solidFill>
                  <a:schemeClr val="bg1"/>
                </a:solidFill>
              </a:rPr>
              <a:t>Sharad K. Verma, PhD</a:t>
            </a:r>
            <a:br>
              <a:rPr lang="en-US" sz="1800" dirty="0">
                <a:solidFill>
                  <a:schemeClr val="bg1"/>
                </a:solidFill>
              </a:rPr>
            </a:br>
            <a:r>
              <a:rPr lang="en-US" sz="1800" dirty="0">
                <a:solidFill>
                  <a:schemeClr val="bg1"/>
                </a:solidFill>
              </a:rPr>
              <a:t>Morgan O’Hayre, PhD</a:t>
            </a:r>
            <a:br>
              <a:rPr lang="en-US" sz="1800" dirty="0">
                <a:solidFill>
                  <a:schemeClr val="bg1"/>
                </a:solidFill>
              </a:rPr>
            </a:br>
            <a:r>
              <a:rPr lang="en-US" sz="1800" dirty="0">
                <a:solidFill>
                  <a:schemeClr val="bg1"/>
                </a:solidFill>
              </a:rPr>
              <a:t>John Giraldes, MS</a:t>
            </a:r>
            <a:br>
              <a:rPr lang="en-US" sz="1800" dirty="0">
                <a:solidFill>
                  <a:schemeClr val="bg1"/>
                </a:solidFill>
              </a:rPr>
            </a:br>
            <a:r>
              <a:rPr lang="en-US" sz="1800" dirty="0">
                <a:solidFill>
                  <a:schemeClr val="bg1"/>
                </a:solidFill>
              </a:rPr>
              <a:t>National Cancer Institute</a:t>
            </a:r>
            <a:br>
              <a:rPr lang="en-US" dirty="0">
                <a:solidFill>
                  <a:schemeClr val="bg1"/>
                </a:solidFill>
              </a:rPr>
            </a:br>
            <a:endParaRPr lang="en-US" dirty="0"/>
          </a:p>
        </p:txBody>
      </p:sp>
      <p:sp>
        <p:nvSpPr>
          <p:cNvPr id="3" name="Subtitle 2"/>
          <p:cNvSpPr>
            <a:spLocks noGrp="1"/>
          </p:cNvSpPr>
          <p:nvPr>
            <p:ph type="subTitle" idx="1"/>
          </p:nvPr>
        </p:nvSpPr>
        <p:spPr>
          <a:xfrm>
            <a:off x="887278" y="2994378"/>
            <a:ext cx="7772400" cy="514782"/>
          </a:xfrm>
        </p:spPr>
        <p:txBody>
          <a:bodyPr/>
          <a:lstStyle/>
          <a:p>
            <a:pPr>
              <a:spcAft>
                <a:spcPts val="0"/>
              </a:spcAft>
            </a:pPr>
            <a:r>
              <a:rPr lang="en-US" b="1" kern="0" dirty="0">
                <a:solidFill>
                  <a:srgbClr val="FFFFFF"/>
                </a:solidFill>
                <a:effectLst/>
                <a:latin typeface="Arial" panose="020B0604020202020204" pitchFamily="34" charset="0"/>
                <a:ea typeface="Calibri" panose="020F0502020204030204" pitchFamily="34" charset="0"/>
              </a:rPr>
              <a:t>2024 Molecular &amp; Cellular Oncology (MCO)  Retreat</a:t>
            </a:r>
          </a:p>
          <a:p>
            <a:pPr>
              <a:spcAft>
                <a:spcPts val="0"/>
              </a:spcAft>
            </a:pPr>
            <a:r>
              <a:rPr lang="en-US" b="1" kern="0" dirty="0">
                <a:solidFill>
                  <a:srgbClr val="FFFFFF"/>
                </a:solidFill>
                <a:latin typeface="Arial" panose="020B0604020202020204" pitchFamily="34" charset="0"/>
                <a:ea typeface="Calibri" panose="020F0502020204030204" pitchFamily="34" charset="0"/>
              </a:rPr>
              <a:t>University of Colorado Cancer Center</a:t>
            </a:r>
            <a:endParaRPr lang="en-US" sz="1100" dirty="0"/>
          </a:p>
        </p:txBody>
      </p:sp>
      <p:sp>
        <p:nvSpPr>
          <p:cNvPr id="4" name="Date Placeholder 3"/>
          <p:cNvSpPr>
            <a:spLocks noGrp="1"/>
          </p:cNvSpPr>
          <p:nvPr>
            <p:ph type="dt" sz="half" idx="2"/>
          </p:nvPr>
        </p:nvSpPr>
        <p:spPr/>
        <p:txBody>
          <a:bodyPr/>
          <a:lstStyle/>
          <a:p>
            <a:pPr>
              <a:defRPr/>
            </a:pPr>
            <a:r>
              <a:rPr lang="en-US" dirty="0"/>
              <a:t>November 2024</a:t>
            </a:r>
          </a:p>
        </p:txBody>
      </p:sp>
    </p:spTree>
    <p:extLst>
      <p:ext uri="{BB962C8B-B14F-4D97-AF65-F5344CB8AC3E}">
        <p14:creationId xmlns:p14="http://schemas.microsoft.com/office/powerpoint/2010/main" val="320502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ECDC7-5A78-4670-3F77-B1F3C68E68B4}"/>
              </a:ext>
            </a:extLst>
          </p:cNvPr>
          <p:cNvPicPr>
            <a:picLocks noChangeAspect="1"/>
          </p:cNvPicPr>
          <p:nvPr/>
        </p:nvPicPr>
        <p:blipFill rotWithShape="1">
          <a:blip r:embed="rId3"/>
          <a:srcRect l="5023" t="6820" r="1793" b="-1"/>
          <a:stretch/>
        </p:blipFill>
        <p:spPr>
          <a:xfrm>
            <a:off x="824205" y="1616851"/>
            <a:ext cx="7120814" cy="2004641"/>
          </a:xfrm>
          <a:prstGeom prst="rect">
            <a:avLst/>
          </a:prstGeom>
        </p:spPr>
      </p:pic>
      <p:sp>
        <p:nvSpPr>
          <p:cNvPr id="9" name="Title 1">
            <a:extLst>
              <a:ext uri="{FF2B5EF4-FFF2-40B4-BE49-F238E27FC236}">
                <a16:creationId xmlns:a16="http://schemas.microsoft.com/office/drawing/2014/main" id="{367BCD9D-AC34-D041-75C6-D2E66DE4FA87}"/>
              </a:ext>
            </a:extLst>
          </p:cNvPr>
          <p:cNvSpPr>
            <a:spLocks noGrp="1"/>
          </p:cNvSpPr>
          <p:nvPr>
            <p:ph type="title"/>
          </p:nvPr>
        </p:nvSpPr>
        <p:spPr>
          <a:xfrm>
            <a:off x="493776" y="311658"/>
            <a:ext cx="8165592" cy="433136"/>
          </a:xfrm>
        </p:spPr>
        <p:txBody>
          <a:bodyPr/>
          <a:lstStyle/>
          <a:p>
            <a:r>
              <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NCI Experimental Therapeutics (</a:t>
            </a:r>
            <a:r>
              <a:rPr lang="en-US" sz="30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NExT</a:t>
            </a:r>
            <a:r>
              <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Program</a:t>
            </a:r>
          </a:p>
        </p:txBody>
      </p:sp>
      <p:sp>
        <p:nvSpPr>
          <p:cNvPr id="2" name="Content Placeholder 3">
            <a:extLst>
              <a:ext uri="{FF2B5EF4-FFF2-40B4-BE49-F238E27FC236}">
                <a16:creationId xmlns:a16="http://schemas.microsoft.com/office/drawing/2014/main" id="{EE10BF9C-718E-87D7-6745-091860B4DB2B}"/>
              </a:ext>
            </a:extLst>
          </p:cNvPr>
          <p:cNvSpPr txBox="1">
            <a:spLocks/>
          </p:cNvSpPr>
          <p:nvPr/>
        </p:nvSpPr>
        <p:spPr>
          <a:xfrm>
            <a:off x="365761" y="3576538"/>
            <a:ext cx="8566700" cy="1142851"/>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892">
              <a:spcBef>
                <a:spcPts val="0"/>
              </a:spcBef>
              <a:spcAft>
                <a:spcPts val="450"/>
              </a:spcAft>
              <a:buFont typeface="Arial" panose="020B0604020202020204" pitchFamily="34" charset="0"/>
              <a:buChar char="•"/>
              <a:defRPr/>
            </a:pPr>
            <a:r>
              <a:rPr lang="en-US" sz="1200" dirty="0"/>
              <a:t>Resources available encompass the end-to-end process: early discovery, candidate selection, IND enabling (cGMP, GLP PK/Tox, filing), FIH, Phase I/II</a:t>
            </a:r>
          </a:p>
          <a:p>
            <a:pPr defTabSz="342892">
              <a:spcBef>
                <a:spcPts val="0"/>
              </a:spcBef>
              <a:spcAft>
                <a:spcPts val="450"/>
              </a:spcAft>
              <a:buFont typeface="Arial" panose="020B0604020202020204" pitchFamily="34" charset="0"/>
              <a:buChar char="•"/>
              <a:defRPr/>
            </a:pPr>
            <a:r>
              <a:rPr lang="en-US" sz="1200" b="1" dirty="0" err="1">
                <a:solidFill>
                  <a:srgbClr val="C00000"/>
                </a:solidFill>
                <a:ea typeface="ＭＳ Ｐゴシック"/>
                <a:cs typeface="Arial" charset="0"/>
              </a:rPr>
              <a:t>NExT</a:t>
            </a:r>
            <a:r>
              <a:rPr lang="en-US" sz="1200" b="1" dirty="0">
                <a:solidFill>
                  <a:srgbClr val="C00000"/>
                </a:solidFill>
                <a:ea typeface="ＭＳ Ｐゴシック"/>
                <a:cs typeface="Arial" charset="0"/>
              </a:rPr>
              <a:t> does NOT award grants to the applicants, but rather supports their projects </a:t>
            </a:r>
            <a:r>
              <a:rPr lang="en-US" sz="1200" b="1" i="1" dirty="0">
                <a:solidFill>
                  <a:srgbClr val="C00000"/>
                </a:solidFill>
                <a:ea typeface="ＭＳ Ｐゴシック"/>
                <a:cs typeface="Arial" charset="0"/>
              </a:rPr>
              <a:t>via</a:t>
            </a:r>
            <a:r>
              <a:rPr lang="en-US" sz="1200" b="1" dirty="0">
                <a:solidFill>
                  <a:srgbClr val="C00000"/>
                </a:solidFill>
                <a:ea typeface="ＭＳ Ｐゴシック"/>
                <a:cs typeface="Arial" charset="0"/>
              </a:rPr>
              <a:t> NCI contracts to</a:t>
            </a:r>
            <a:r>
              <a:rPr lang="en-US" sz="1200" b="1" dirty="0">
                <a:solidFill>
                  <a:srgbClr val="C00000"/>
                </a:solidFill>
              </a:rPr>
              <a:t> advance approved projects in a milestone-driven manner</a:t>
            </a:r>
            <a:r>
              <a:rPr lang="en-US" sz="1200" b="1" dirty="0">
                <a:ea typeface="ＭＳ Ｐゴシック"/>
                <a:cs typeface="Arial" charset="0"/>
              </a:rPr>
              <a:t>.</a:t>
            </a:r>
            <a:r>
              <a:rPr lang="en-US" sz="1200" b="1" dirty="0">
                <a:solidFill>
                  <a:srgbClr val="FF0000"/>
                </a:solidFill>
                <a:ea typeface="ＭＳ Ｐゴシック"/>
                <a:cs typeface="Arial" charset="0"/>
              </a:rPr>
              <a:t> </a:t>
            </a:r>
            <a:r>
              <a:rPr lang="en-US" sz="1200" dirty="0">
                <a:ea typeface="ＭＳ Ｐゴシック"/>
                <a:cs typeface="Arial" charset="0"/>
              </a:rPr>
              <a:t>Clinical trials may be supported through NCI-funded clinical trial networks.</a:t>
            </a:r>
            <a:endParaRPr lang="en-US" sz="1200" dirty="0">
              <a:ea typeface="ＭＳ Ｐゴシック"/>
              <a:cs typeface="Calibri"/>
            </a:endParaRPr>
          </a:p>
          <a:p>
            <a:pPr marL="173827" indent="-173827" defTabSz="342892">
              <a:spcBef>
                <a:spcPts val="0"/>
              </a:spcBef>
              <a:spcAft>
                <a:spcPts val="900"/>
              </a:spcAft>
              <a:buFont typeface="Wingdings" charset="2"/>
              <a:buChar char="§"/>
              <a:defRPr/>
            </a:pPr>
            <a:endParaRPr lang="en-US" sz="1200" dirty="0"/>
          </a:p>
        </p:txBody>
      </p:sp>
      <p:sp>
        <p:nvSpPr>
          <p:cNvPr id="5" name="Rectangle: Rounded Corners 4">
            <a:extLst>
              <a:ext uri="{FF2B5EF4-FFF2-40B4-BE49-F238E27FC236}">
                <a16:creationId xmlns:a16="http://schemas.microsoft.com/office/drawing/2014/main" id="{3A6D5E2B-25AA-6448-1B17-8157EBA1A94D}"/>
              </a:ext>
            </a:extLst>
          </p:cNvPr>
          <p:cNvSpPr/>
          <p:nvPr/>
        </p:nvSpPr>
        <p:spPr>
          <a:xfrm>
            <a:off x="637656" y="1105036"/>
            <a:ext cx="7309219" cy="510778"/>
          </a:xfrm>
          <a:prstGeom prst="roundRect">
            <a:avLst/>
          </a:prstGeom>
          <a:solidFill>
            <a:schemeClr val="bg1">
              <a:lumMod val="75000"/>
              <a:alpha val="30000"/>
            </a:schemeClr>
          </a:solidFill>
          <a:ln w="9525">
            <a:solidFill>
              <a:srgbClr val="000000"/>
            </a:solidFill>
            <a:miter lim="800000"/>
            <a:headEnd/>
            <a:tailEnd/>
          </a:ln>
        </p:spPr>
        <p:txBody>
          <a:bodyPr wrap="square">
            <a:spAutoFit/>
          </a:bodyPr>
          <a:lstStyle/>
          <a:p>
            <a:pPr algn="ctr">
              <a:spcBef>
                <a:spcPct val="25000"/>
              </a:spcBef>
              <a:spcAft>
                <a:spcPct val="50000"/>
              </a:spcAft>
              <a:buSzPct val="80000"/>
            </a:pPr>
            <a:r>
              <a:rPr lang="en-US" sz="1200" b="1" dirty="0">
                <a:latin typeface="Arial" panose="020B0604020202020204" pitchFamily="34" charset="0"/>
                <a:cs typeface="Arial" panose="020B0604020202020204" pitchFamily="34" charset="0"/>
              </a:rPr>
              <a:t>A peer-reviewed program to support the discovery and development of promising agents for cancer therapeutics towards/through the clinic.</a:t>
            </a:r>
          </a:p>
        </p:txBody>
      </p:sp>
    </p:spTree>
    <p:extLst>
      <p:ext uri="{BB962C8B-B14F-4D97-AF65-F5344CB8AC3E}">
        <p14:creationId xmlns:p14="http://schemas.microsoft.com/office/powerpoint/2010/main" val="62572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302BAA2-CEF7-B6E0-7B27-8BA05E6DC804}"/>
              </a:ext>
            </a:extLst>
          </p:cNvPr>
          <p:cNvPicPr>
            <a:picLocks noChangeAspect="1"/>
          </p:cNvPicPr>
          <p:nvPr/>
        </p:nvPicPr>
        <p:blipFill rotWithShape="1">
          <a:blip r:embed="rId3"/>
          <a:srcRect b="9018"/>
          <a:stretch/>
        </p:blipFill>
        <p:spPr>
          <a:xfrm>
            <a:off x="719634" y="1061643"/>
            <a:ext cx="7704734" cy="3472931"/>
          </a:xfrm>
          <a:prstGeom prst="rect">
            <a:avLst/>
          </a:prstGeom>
        </p:spPr>
      </p:pic>
      <p:sp>
        <p:nvSpPr>
          <p:cNvPr id="31" name="Title 1">
            <a:extLst>
              <a:ext uri="{FF2B5EF4-FFF2-40B4-BE49-F238E27FC236}">
                <a16:creationId xmlns:a16="http://schemas.microsoft.com/office/drawing/2014/main" id="{4E4CA2C8-449F-D44A-D431-CF894907ADCA}"/>
              </a:ext>
            </a:extLst>
          </p:cNvPr>
          <p:cNvSpPr>
            <a:spLocks noGrp="1"/>
          </p:cNvSpPr>
          <p:nvPr>
            <p:ph type="title"/>
          </p:nvPr>
        </p:nvSpPr>
        <p:spPr>
          <a:xfrm>
            <a:off x="493776" y="311658"/>
            <a:ext cx="8165592" cy="447884"/>
          </a:xfrm>
        </p:spPr>
        <p:txBody>
          <a:bodyPr/>
          <a:lstStyle/>
          <a:p>
            <a:r>
              <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Flexible entry points into the </a:t>
            </a:r>
            <a:r>
              <a:rPr lang="en-US" sz="30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NExT</a:t>
            </a:r>
            <a:r>
              <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pipeline</a:t>
            </a:r>
          </a:p>
        </p:txBody>
      </p:sp>
    </p:spTree>
    <p:extLst>
      <p:ext uri="{BB962C8B-B14F-4D97-AF65-F5344CB8AC3E}">
        <p14:creationId xmlns:p14="http://schemas.microsoft.com/office/powerpoint/2010/main" val="110275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2226F4-620E-DBF9-1D14-CBC8EC4D1D7C}"/>
              </a:ext>
            </a:extLst>
          </p:cNvPr>
          <p:cNvPicPr>
            <a:picLocks noChangeAspect="1"/>
          </p:cNvPicPr>
          <p:nvPr/>
        </p:nvPicPr>
        <p:blipFill rotWithShape="1">
          <a:blip r:embed="rId3"/>
          <a:srcRect l="54865" t="36311" r="4386" b="7138"/>
          <a:stretch/>
        </p:blipFill>
        <p:spPr>
          <a:xfrm>
            <a:off x="994956" y="1487276"/>
            <a:ext cx="7154090" cy="3128469"/>
          </a:xfrm>
          <a:prstGeom prst="rect">
            <a:avLst/>
          </a:prstGeom>
        </p:spPr>
      </p:pic>
      <p:sp>
        <p:nvSpPr>
          <p:cNvPr id="7" name="Rectangle: Rounded Corners 6">
            <a:extLst>
              <a:ext uri="{FF2B5EF4-FFF2-40B4-BE49-F238E27FC236}">
                <a16:creationId xmlns:a16="http://schemas.microsoft.com/office/drawing/2014/main" id="{A9B000E4-3FB2-52C3-E295-329A2548F3C1}"/>
              </a:ext>
            </a:extLst>
          </p:cNvPr>
          <p:cNvSpPr/>
          <p:nvPr/>
        </p:nvSpPr>
        <p:spPr>
          <a:xfrm>
            <a:off x="917391" y="1123086"/>
            <a:ext cx="7309219" cy="306467"/>
          </a:xfrm>
          <a:prstGeom prst="roundRect">
            <a:avLst/>
          </a:prstGeom>
          <a:solidFill>
            <a:schemeClr val="bg1">
              <a:lumMod val="75000"/>
              <a:alpha val="30000"/>
            </a:schemeClr>
          </a:solidFill>
          <a:ln w="9525">
            <a:solidFill>
              <a:srgbClr val="000000"/>
            </a:solidFill>
            <a:miter lim="800000"/>
            <a:headEnd/>
            <a:tailEnd/>
          </a:ln>
        </p:spPr>
        <p:txBody>
          <a:bodyPr wrap="square">
            <a:spAutoFit/>
          </a:bodyPr>
          <a:lstStyle/>
          <a:p>
            <a:pPr algn="ctr">
              <a:spcBef>
                <a:spcPct val="25000"/>
              </a:spcBef>
              <a:spcAft>
                <a:spcPct val="50000"/>
              </a:spcAft>
              <a:buSzPct val="80000"/>
            </a:pPr>
            <a:r>
              <a:rPr lang="en-US" sz="1200" b="1" dirty="0">
                <a:latin typeface="Arial" panose="020B0604020202020204" pitchFamily="34" charset="0"/>
                <a:cs typeface="Arial" panose="020B0604020202020204" pitchFamily="34" charset="0"/>
              </a:rPr>
              <a:t>Agents with a direct Therapeutic Intervention in Cancers are considered.</a:t>
            </a:r>
          </a:p>
        </p:txBody>
      </p:sp>
      <p:sp>
        <p:nvSpPr>
          <p:cNvPr id="2" name="Title 1">
            <a:extLst>
              <a:ext uri="{FF2B5EF4-FFF2-40B4-BE49-F238E27FC236}">
                <a16:creationId xmlns:a16="http://schemas.microsoft.com/office/drawing/2014/main" id="{6D4B1AC7-E869-0128-399B-2AAF0DB77D02}"/>
              </a:ext>
            </a:extLst>
          </p:cNvPr>
          <p:cNvSpPr>
            <a:spLocks noGrp="1"/>
          </p:cNvSpPr>
          <p:nvPr>
            <p:ph type="title"/>
          </p:nvPr>
        </p:nvSpPr>
        <p:spPr>
          <a:xfrm>
            <a:off x="619138" y="362030"/>
            <a:ext cx="8165592" cy="493376"/>
          </a:xfrm>
        </p:spPr>
        <p:txBody>
          <a:bodyPr/>
          <a:lstStyle/>
          <a:p>
            <a:r>
              <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NExT Agents for Therapeutic Intervention</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320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7513EB0C-7714-4004-822C-524BA8311D35}"/>
              </a:ext>
            </a:extLst>
          </p:cNvPr>
          <p:cNvSpPr txBox="1">
            <a:spLocks noChangeArrowheads="1"/>
          </p:cNvSpPr>
          <p:nvPr/>
        </p:nvSpPr>
        <p:spPr bwMode="auto">
          <a:xfrm>
            <a:off x="873050" y="2487532"/>
            <a:ext cx="7085384" cy="23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5" tIns="34283" rIns="68565" bIns="34283">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defTabSz="685800" eaLnBrk="0" fontAlgn="auto" hangingPunct="0">
              <a:lnSpc>
                <a:spcPct val="114000"/>
              </a:lnSpc>
              <a:spcBef>
                <a:spcPts val="0"/>
              </a:spcBef>
              <a:spcAft>
                <a:spcPts val="0"/>
              </a:spcAft>
              <a:buSzPct val="120000"/>
              <a:defRPr/>
            </a:pPr>
            <a:r>
              <a:rPr lang="en-US" sz="1050" b="1" i="1" dirty="0">
                <a:solidFill>
                  <a:srgbClr val="2A1A00"/>
                </a:solidFill>
                <a:latin typeface="Arial" charset="0"/>
                <a:cs typeface="+mn-cs"/>
              </a:rPr>
              <a:t>Since its inception in late 2009, NExT has received over 1000 applications over 46 application cycles</a:t>
            </a:r>
          </a:p>
        </p:txBody>
      </p:sp>
      <p:sp>
        <p:nvSpPr>
          <p:cNvPr id="17" name="Title 1">
            <a:extLst>
              <a:ext uri="{FF2B5EF4-FFF2-40B4-BE49-F238E27FC236}">
                <a16:creationId xmlns:a16="http://schemas.microsoft.com/office/drawing/2014/main" id="{6AE6874C-0AE7-4E06-97FB-E4AE0CB398A7}"/>
              </a:ext>
            </a:extLst>
          </p:cNvPr>
          <p:cNvSpPr>
            <a:spLocks noGrp="1"/>
          </p:cNvSpPr>
          <p:nvPr>
            <p:ph type="title" idx="4294967295"/>
          </p:nvPr>
        </p:nvSpPr>
        <p:spPr>
          <a:xfrm>
            <a:off x="484585" y="210742"/>
            <a:ext cx="8659415" cy="421481"/>
          </a:xfrm>
        </p:spPr>
        <p:txBody>
          <a:bodyPr/>
          <a:lstStyle/>
          <a:p>
            <a:r>
              <a:rPr lang="en-US" altLang="en-US" sz="3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NExT Program Metrics</a:t>
            </a:r>
            <a:endParaRPr lang="en-US" sz="30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02A3A40-831B-3603-EC78-41681387D930}"/>
              </a:ext>
            </a:extLst>
          </p:cNvPr>
          <p:cNvGrpSpPr/>
          <p:nvPr/>
        </p:nvGrpSpPr>
        <p:grpSpPr>
          <a:xfrm>
            <a:off x="706059" y="2941290"/>
            <a:ext cx="5435108" cy="2004556"/>
            <a:chOff x="941411" y="3921720"/>
            <a:chExt cx="7246811" cy="2672741"/>
          </a:xfrm>
        </p:grpSpPr>
        <p:graphicFrame>
          <p:nvGraphicFramePr>
            <p:cNvPr id="6" name="Chart 5">
              <a:extLst>
                <a:ext uri="{FF2B5EF4-FFF2-40B4-BE49-F238E27FC236}">
                  <a16:creationId xmlns:a16="http://schemas.microsoft.com/office/drawing/2014/main" id="{B9639E5E-4F36-41B7-8383-A561E4BD3DFA}"/>
                </a:ext>
              </a:extLst>
            </p:cNvPr>
            <p:cNvGraphicFramePr>
              <a:graphicFrameLocks noChangeAspect="1"/>
            </p:cNvGraphicFramePr>
            <p:nvPr/>
          </p:nvGraphicFramePr>
          <p:xfrm>
            <a:off x="941411" y="3921720"/>
            <a:ext cx="3559765" cy="2651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5AEC241C-FFBC-4973-B2E6-C6EC8C949D41}"/>
                </a:ext>
              </a:extLst>
            </p:cNvPr>
            <p:cNvGraphicFramePr>
              <a:graphicFrameLocks noChangeAspect="1"/>
            </p:cNvGraphicFramePr>
            <p:nvPr/>
          </p:nvGraphicFramePr>
          <p:xfrm>
            <a:off x="4551448" y="3942701"/>
            <a:ext cx="3636774" cy="265176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5" name="Group 4">
            <a:extLst>
              <a:ext uri="{FF2B5EF4-FFF2-40B4-BE49-F238E27FC236}">
                <a16:creationId xmlns:a16="http://schemas.microsoft.com/office/drawing/2014/main" id="{FF6A0389-B00A-F6FB-E2D9-1521C4B7232D}"/>
              </a:ext>
            </a:extLst>
          </p:cNvPr>
          <p:cNvGrpSpPr/>
          <p:nvPr/>
        </p:nvGrpSpPr>
        <p:grpSpPr>
          <a:xfrm>
            <a:off x="1076688" y="730856"/>
            <a:ext cx="7027996" cy="1675404"/>
            <a:chOff x="1678656" y="974474"/>
            <a:chExt cx="9370661" cy="2233872"/>
          </a:xfrm>
        </p:grpSpPr>
        <p:grpSp>
          <p:nvGrpSpPr>
            <p:cNvPr id="8" name="Group 7">
              <a:extLst>
                <a:ext uri="{FF2B5EF4-FFF2-40B4-BE49-F238E27FC236}">
                  <a16:creationId xmlns:a16="http://schemas.microsoft.com/office/drawing/2014/main" id="{AABB4069-E0FF-4A89-BA0C-956876CC2E6E}"/>
                </a:ext>
              </a:extLst>
            </p:cNvPr>
            <p:cNvGrpSpPr/>
            <p:nvPr/>
          </p:nvGrpSpPr>
          <p:grpSpPr>
            <a:xfrm>
              <a:off x="1990894" y="2700271"/>
              <a:ext cx="7870905" cy="508075"/>
              <a:chOff x="2971800" y="2609321"/>
              <a:chExt cx="6178550" cy="536575"/>
            </a:xfrm>
          </p:grpSpPr>
          <p:pic>
            <p:nvPicPr>
              <p:cNvPr id="9" name="Picture 7">
                <a:extLst>
                  <a:ext uri="{FF2B5EF4-FFF2-40B4-BE49-F238E27FC236}">
                    <a16:creationId xmlns:a16="http://schemas.microsoft.com/office/drawing/2014/main" id="{DC6F54A5-FCC8-4BC8-BCA5-9DBEE9C26C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609321"/>
                <a:ext cx="18415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8">
                <a:extLst>
                  <a:ext uri="{FF2B5EF4-FFF2-40B4-BE49-F238E27FC236}">
                    <a16:creationId xmlns:a16="http://schemas.microsoft.com/office/drawing/2014/main" id="{C0261AAE-F88A-446C-B645-D3522AEBCC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609321"/>
                <a:ext cx="177958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9">
                <a:extLst>
                  <a:ext uri="{FF2B5EF4-FFF2-40B4-BE49-F238E27FC236}">
                    <a16:creationId xmlns:a16="http://schemas.microsoft.com/office/drawing/2014/main" id="{4D92F8C6-9FCA-49FD-B5EE-3D281C776E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2609321"/>
                <a:ext cx="18351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pic>
          <p:nvPicPr>
            <p:cNvPr id="20" name="Picture 19">
              <a:extLst>
                <a:ext uri="{FF2B5EF4-FFF2-40B4-BE49-F238E27FC236}">
                  <a16:creationId xmlns:a16="http://schemas.microsoft.com/office/drawing/2014/main" id="{18EC0042-68FC-FFEE-E2FC-64FABC7BD4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78656" y="974474"/>
              <a:ext cx="9370661" cy="1680336"/>
            </a:xfrm>
            <a:prstGeom prst="rect">
              <a:avLst/>
            </a:prstGeom>
            <a:noFill/>
          </p:spPr>
        </p:pic>
      </p:grpSp>
      <p:graphicFrame>
        <p:nvGraphicFramePr>
          <p:cNvPr id="22" name="Chart 21">
            <a:extLst>
              <a:ext uri="{FF2B5EF4-FFF2-40B4-BE49-F238E27FC236}">
                <a16:creationId xmlns:a16="http://schemas.microsoft.com/office/drawing/2014/main" id="{B3DD908B-70BF-36CB-2202-32868BDB8F2D}"/>
              </a:ext>
            </a:extLst>
          </p:cNvPr>
          <p:cNvGraphicFramePr>
            <a:graphicFrameLocks noChangeAspect="1"/>
          </p:cNvGraphicFramePr>
          <p:nvPr/>
        </p:nvGraphicFramePr>
        <p:xfrm>
          <a:off x="6259992" y="3075745"/>
          <a:ext cx="2665161" cy="1577340"/>
        </p:xfrm>
        <a:graphic>
          <a:graphicData uri="http://schemas.openxmlformats.org/drawingml/2006/chart">
            <c:chart xmlns:c="http://schemas.openxmlformats.org/drawingml/2006/chart" xmlns:r="http://schemas.openxmlformats.org/officeDocument/2006/relationships" r:id="rId9"/>
          </a:graphicData>
        </a:graphic>
      </p:graphicFrame>
      <p:sp>
        <p:nvSpPr>
          <p:cNvPr id="2" name="TextBox 1">
            <a:extLst>
              <a:ext uri="{FF2B5EF4-FFF2-40B4-BE49-F238E27FC236}">
                <a16:creationId xmlns:a16="http://schemas.microsoft.com/office/drawing/2014/main" id="{8E14C05C-6002-266C-21B4-9D042FA96159}"/>
              </a:ext>
            </a:extLst>
          </p:cNvPr>
          <p:cNvSpPr txBox="1"/>
          <p:nvPr/>
        </p:nvSpPr>
        <p:spPr>
          <a:xfrm>
            <a:off x="6376813" y="4645612"/>
            <a:ext cx="2548340" cy="507831"/>
          </a:xfrm>
          <a:prstGeom prst="rect">
            <a:avLst/>
          </a:prstGeom>
          <a:noFill/>
        </p:spPr>
        <p:txBody>
          <a:bodyPr wrap="square" rtlCol="0">
            <a:spAutoFit/>
          </a:bodyPr>
          <a:lstStyle/>
          <a:p>
            <a:pPr defTabSz="685800" fontAlgn="auto">
              <a:spcBef>
                <a:spcPts val="0"/>
              </a:spcBef>
              <a:spcAft>
                <a:spcPts val="0"/>
              </a:spcAft>
            </a:pPr>
            <a:r>
              <a:rPr lang="en-US" sz="1350" b="1" dirty="0">
                <a:solidFill>
                  <a:srgbClr val="606060"/>
                </a:solidFill>
                <a:effectLst>
                  <a:outerShdw blurRad="38100" dist="38100" dir="2700000" algn="tl">
                    <a:srgbClr val="000000">
                      <a:alpha val="43137"/>
                    </a:srgbClr>
                  </a:outerShdw>
                </a:effectLst>
                <a:latin typeface="Arial"/>
                <a:ea typeface="+mn-ea"/>
                <a:cs typeface="+mn-cs"/>
              </a:rPr>
              <a:t>Approx 5-10% acceptance rate each cycle</a:t>
            </a:r>
          </a:p>
        </p:txBody>
      </p:sp>
    </p:spTree>
    <p:extLst>
      <p:ext uri="{BB962C8B-B14F-4D97-AF65-F5344CB8AC3E}">
        <p14:creationId xmlns:p14="http://schemas.microsoft.com/office/powerpoint/2010/main" val="3938268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7BCD9D-AC34-D041-75C6-D2E66DE4FA87}"/>
              </a:ext>
            </a:extLst>
          </p:cNvPr>
          <p:cNvSpPr>
            <a:spLocks noGrp="1"/>
          </p:cNvSpPr>
          <p:nvPr>
            <p:ph type="title"/>
          </p:nvPr>
        </p:nvSpPr>
        <p:spPr>
          <a:xfrm>
            <a:off x="493776" y="311659"/>
            <a:ext cx="8165592" cy="425760"/>
          </a:xfrm>
        </p:spPr>
        <p:txBody>
          <a:bodyPr/>
          <a:lstStyle/>
          <a:p>
            <a:r>
              <a:rPr lang="en-US" sz="3000"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NExT</a:t>
            </a:r>
            <a:r>
              <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FAQs</a:t>
            </a:r>
          </a:p>
        </p:txBody>
      </p:sp>
      <p:sp>
        <p:nvSpPr>
          <p:cNvPr id="10" name="Content Placeholder 3">
            <a:extLst>
              <a:ext uri="{FF2B5EF4-FFF2-40B4-BE49-F238E27FC236}">
                <a16:creationId xmlns:a16="http://schemas.microsoft.com/office/drawing/2014/main" id="{DA0B381D-0E21-2C5A-49A4-B732916B912C}"/>
              </a:ext>
            </a:extLst>
          </p:cNvPr>
          <p:cNvSpPr txBox="1">
            <a:spLocks/>
          </p:cNvSpPr>
          <p:nvPr/>
        </p:nvSpPr>
        <p:spPr>
          <a:xfrm>
            <a:off x="365761" y="1113069"/>
            <a:ext cx="8566700" cy="2731019"/>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892">
              <a:spcBef>
                <a:spcPts val="0"/>
              </a:spcBef>
              <a:spcAft>
                <a:spcPts val="900"/>
              </a:spcAft>
              <a:buFont typeface="Arial" panose="020B0604020202020204" pitchFamily="34" charset="0"/>
              <a:buChar char="•"/>
              <a:defRPr/>
            </a:pPr>
            <a:r>
              <a:rPr lang="en-US" sz="1500" dirty="0">
                <a:latin typeface="Arial" panose="020B0604020202020204" pitchFamily="34" charset="0"/>
                <a:ea typeface="ＭＳ Ｐゴシック"/>
                <a:cs typeface="Arial" panose="020B0604020202020204" pitchFamily="34" charset="0"/>
              </a:rPr>
              <a:t>Results</a:t>
            </a:r>
            <a:r>
              <a:rPr lang="en-US" sz="1500" dirty="0">
                <a:latin typeface="Arial" panose="020B0604020202020204" pitchFamily="34" charset="0"/>
                <a:cs typeface="Arial" panose="020B0604020202020204" pitchFamily="34" charset="0"/>
              </a:rPr>
              <a:t>/products are returned to the applicant PIs and used to support further development by the applicants or in partnership with NCI.</a:t>
            </a:r>
          </a:p>
          <a:p>
            <a:pPr defTabSz="342892">
              <a:spcBef>
                <a:spcPts val="0"/>
              </a:spcBef>
              <a:spcAft>
                <a:spcPts val="900"/>
              </a:spcAft>
              <a:buFont typeface="Arial" panose="020B0604020202020204" pitchFamily="34" charset="0"/>
              <a:buChar char="•"/>
              <a:defRPr/>
            </a:pPr>
            <a:r>
              <a:rPr lang="en-US" sz="1500" dirty="0">
                <a:latin typeface="Arial" panose="020B0604020202020204" pitchFamily="34" charset="0"/>
                <a:ea typeface="ＭＳ Ｐゴシック"/>
                <a:cs typeface="Arial" panose="020B0604020202020204" pitchFamily="34" charset="0"/>
              </a:rPr>
              <a:t>Applicants </a:t>
            </a:r>
            <a:r>
              <a:rPr lang="en-US" sz="1500" b="1" dirty="0">
                <a:solidFill>
                  <a:srgbClr val="C00000"/>
                </a:solidFill>
                <a:latin typeface="Arial" panose="020B0604020202020204" pitchFamily="34" charset="0"/>
                <a:ea typeface="ＭＳ Ｐゴシック"/>
                <a:cs typeface="Arial" panose="020B0604020202020204" pitchFamily="34" charset="0"/>
              </a:rPr>
              <a:t>retain</a:t>
            </a:r>
            <a:r>
              <a:rPr lang="en-US" sz="1500" dirty="0">
                <a:solidFill>
                  <a:srgbClr val="C00000"/>
                </a:solidFill>
                <a:latin typeface="Arial" panose="020B0604020202020204" pitchFamily="34" charset="0"/>
                <a:ea typeface="ＭＳ Ｐゴシック"/>
                <a:cs typeface="Arial" panose="020B0604020202020204" pitchFamily="34" charset="0"/>
              </a:rPr>
              <a:t> </a:t>
            </a:r>
            <a:r>
              <a:rPr lang="en-US" sz="1500" b="1" dirty="0">
                <a:solidFill>
                  <a:srgbClr val="C00000"/>
                </a:solidFill>
                <a:latin typeface="Arial" panose="020B0604020202020204" pitchFamily="34" charset="0"/>
                <a:ea typeface="ＭＳ Ｐゴシック"/>
                <a:cs typeface="Arial" panose="020B0604020202020204" pitchFamily="34" charset="0"/>
              </a:rPr>
              <a:t>ownership of their existing IP</a:t>
            </a:r>
            <a:r>
              <a:rPr lang="en-US" sz="1500" b="1" dirty="0">
                <a:latin typeface="Arial" panose="020B0604020202020204" pitchFamily="34" charset="0"/>
                <a:ea typeface="ＭＳ Ｐゴシック"/>
                <a:cs typeface="Arial" panose="020B0604020202020204" pitchFamily="34" charset="0"/>
              </a:rPr>
              <a:t>– </a:t>
            </a:r>
            <a:r>
              <a:rPr lang="en-US" sz="1500" dirty="0">
                <a:latin typeface="Arial" panose="020B0604020202020204" pitchFamily="34" charset="0"/>
                <a:ea typeface="ＭＳ Ｐゴシック"/>
                <a:cs typeface="Arial" panose="020B0604020202020204" pitchFamily="34" charset="0"/>
              </a:rPr>
              <a:t>new IP may be shared</a:t>
            </a:r>
          </a:p>
          <a:p>
            <a:pPr defTabSz="457189">
              <a:spcBef>
                <a:spcPts val="0"/>
              </a:spcBef>
            </a:pPr>
            <a:r>
              <a:rPr lang="en-US" sz="1500" dirty="0">
                <a:latin typeface="Arial" panose="020B0604020202020204" pitchFamily="34" charset="0"/>
                <a:ea typeface="ＭＳ Ｐゴシック"/>
                <a:cs typeface="Arial" panose="020B0604020202020204" pitchFamily="34" charset="0"/>
              </a:rPr>
              <a:t>All are eligible to apply:</a:t>
            </a:r>
          </a:p>
          <a:p>
            <a:pPr marL="557199" lvl="1" indent="-214308" defTabSz="457189">
              <a:spcBef>
                <a:spcPts val="0"/>
              </a:spcBef>
              <a:buFont typeface="Courier New" panose="02070309020205020404" pitchFamily="49" charset="0"/>
              <a:buChar char="o"/>
            </a:pPr>
            <a:r>
              <a:rPr lang="en-US" sz="1500" dirty="0">
                <a:latin typeface="Arial" panose="020B0604020202020204" pitchFamily="34" charset="0"/>
                <a:ea typeface="ＭＳ Ｐゴシック"/>
                <a:cs typeface="Arial" panose="020B0604020202020204" pitchFamily="34" charset="0"/>
              </a:rPr>
              <a:t>Researchers in academia, government, industry</a:t>
            </a:r>
          </a:p>
          <a:p>
            <a:pPr marL="557199" lvl="1" indent="-214308" defTabSz="457189">
              <a:spcBef>
                <a:spcPts val="0"/>
              </a:spcBef>
              <a:spcAft>
                <a:spcPts val="900"/>
              </a:spcAft>
              <a:buFont typeface="Courier New" panose="02070309020205020404" pitchFamily="49" charset="0"/>
              <a:buChar char="o"/>
            </a:pPr>
            <a:r>
              <a:rPr lang="en-US" sz="1500" dirty="0">
                <a:latin typeface="Arial" panose="020B0604020202020204" pitchFamily="34" charset="0"/>
                <a:ea typeface="ＭＳ Ｐゴシック"/>
                <a:cs typeface="Arial" panose="020B0604020202020204" pitchFamily="34" charset="0"/>
              </a:rPr>
              <a:t>Nationally or internationally </a:t>
            </a:r>
          </a:p>
          <a:p>
            <a:pPr defTabSz="457189">
              <a:spcBef>
                <a:spcPts val="0"/>
              </a:spcBef>
              <a:spcAft>
                <a:spcPts val="900"/>
              </a:spcAft>
            </a:pPr>
            <a:r>
              <a:rPr lang="en-US" sz="1500" dirty="0">
                <a:latin typeface="Arial" panose="020B0604020202020204" pitchFamily="34" charset="0"/>
                <a:ea typeface="ＭＳ Ｐゴシック"/>
                <a:cs typeface="Arial" panose="020B0604020202020204" pitchFamily="34" charset="0"/>
              </a:rPr>
              <a:t>Submission deadlines three times per year: Mar 15, July 15, Nov 15</a:t>
            </a:r>
          </a:p>
          <a:p>
            <a:pPr defTabSz="457189">
              <a:spcBef>
                <a:spcPts val="0"/>
              </a:spcBef>
              <a:spcAft>
                <a:spcPts val="900"/>
              </a:spcAft>
            </a:pPr>
            <a:r>
              <a:rPr lang="en-US" sz="1500" i="1" dirty="0">
                <a:latin typeface="Arial" panose="020B0604020202020204" pitchFamily="34" charset="0"/>
                <a:ea typeface="ＭＳ Ｐゴシック"/>
                <a:cs typeface="Arial" panose="020B0604020202020204" pitchFamily="34" charset="0"/>
              </a:rPr>
              <a:t>Only 2 submissions allowed</a:t>
            </a:r>
            <a:r>
              <a:rPr lang="en-US" sz="1500" dirty="0">
                <a:latin typeface="Arial" panose="020B0604020202020204" pitchFamily="34" charset="0"/>
                <a:ea typeface="ＭＳ Ｐゴシック"/>
                <a:cs typeface="Arial" panose="020B0604020202020204" pitchFamily="34" charset="0"/>
              </a:rPr>
              <a:t> (initial and a re-submission)</a:t>
            </a:r>
          </a:p>
          <a:p>
            <a:pPr defTabSz="457189">
              <a:spcBef>
                <a:spcPts val="0"/>
              </a:spcBef>
              <a:spcAft>
                <a:spcPts val="900"/>
              </a:spcAft>
            </a:pPr>
            <a:r>
              <a:rPr lang="en-US" sz="1500" dirty="0">
                <a:latin typeface="Arial" panose="020B0604020202020204" pitchFamily="34" charset="0"/>
                <a:cs typeface="Arial" panose="020B0604020202020204" pitchFamily="34" charset="0"/>
              </a:rPr>
              <a:t>Approximately 5-10% acceptance rate each cycle</a:t>
            </a:r>
            <a:endParaRPr lang="en-US" sz="1500" dirty="0">
              <a:latin typeface="Arial" panose="020B0604020202020204" pitchFamily="34" charset="0"/>
              <a:ea typeface="ＭＳ Ｐゴシック"/>
              <a:cs typeface="Arial" panose="020B0604020202020204" pitchFamily="34" charset="0"/>
            </a:endParaRPr>
          </a:p>
        </p:txBody>
      </p:sp>
      <p:sp>
        <p:nvSpPr>
          <p:cNvPr id="13" name="Text Box 5">
            <a:extLst>
              <a:ext uri="{FF2B5EF4-FFF2-40B4-BE49-F238E27FC236}">
                <a16:creationId xmlns:a16="http://schemas.microsoft.com/office/drawing/2014/main" id="{02AD86F6-1622-76B1-48A4-1DECAE707136}"/>
              </a:ext>
            </a:extLst>
          </p:cNvPr>
          <p:cNvSpPr txBox="1">
            <a:spLocks noChangeArrowheads="1"/>
          </p:cNvSpPr>
          <p:nvPr/>
        </p:nvSpPr>
        <p:spPr bwMode="auto">
          <a:xfrm>
            <a:off x="1801070" y="3971442"/>
            <a:ext cx="5541860" cy="632797"/>
          </a:xfrm>
          <a:prstGeom prst="roundRect">
            <a:avLst/>
          </a:prstGeom>
          <a:solidFill>
            <a:schemeClr val="bg1">
              <a:lumMod val="75000"/>
              <a:alpha val="30000"/>
            </a:schemeClr>
          </a:solidFill>
          <a:ln w="9525">
            <a:solidFill>
              <a:srgbClr val="000000"/>
            </a:solidFill>
            <a:miter lim="800000"/>
            <a:headEnd/>
            <a:tailEnd/>
          </a:ln>
        </p:spPr>
        <p:txBody>
          <a:bodyPr wrap="square">
            <a:spAutoFit/>
          </a:bodyPr>
          <a:lstStyle>
            <a:defPPr>
              <a:defRPr lang="en-US"/>
            </a:defPPr>
            <a:lvl1pPr algn="ctr">
              <a:spcBef>
                <a:spcPct val="25000"/>
              </a:spcBef>
              <a:spcAft>
                <a:spcPct val="50000"/>
              </a:spcAft>
              <a:buSzPct val="80000"/>
              <a:defRPr sz="1600" b="1">
                <a:solidFill>
                  <a:srgbClr val="000000"/>
                </a:solidFill>
                <a:latin typeface="Arial" charset="0"/>
                <a:ea typeface="MS PGothic" pitchFamily="34" charset="-128"/>
              </a:defRPr>
            </a:lvl1pPr>
            <a:lvl2pPr>
              <a:defRPr>
                <a:cs typeface="Arial" charset="0"/>
              </a:defRPr>
            </a:lvl2pPr>
            <a:lvl3pPr>
              <a:defRPr>
                <a:cs typeface="Arial" charset="0"/>
              </a:defRPr>
            </a:lvl3pPr>
            <a:lvl4pPr>
              <a:defRPr>
                <a:cs typeface="Arial" charset="0"/>
              </a:defRPr>
            </a:lvl4pPr>
            <a:lvl5pPr>
              <a:defRPr>
                <a:cs typeface="Arial" charset="0"/>
              </a:defRPr>
            </a:lvl5pPr>
            <a:lvl6pPr>
              <a:defRPr>
                <a:cs typeface="Arial" charset="0"/>
              </a:defRPr>
            </a:lvl6pPr>
            <a:lvl7pPr>
              <a:defRPr>
                <a:cs typeface="Arial" charset="0"/>
              </a:defRPr>
            </a:lvl7pPr>
            <a:lvl8pPr>
              <a:defRPr>
                <a:cs typeface="Arial" charset="0"/>
              </a:defRPr>
            </a:lvl8pPr>
            <a:lvl9pPr>
              <a:defRPr>
                <a:cs typeface="Arial" charset="0"/>
              </a:defRPr>
            </a:lvl9pPr>
          </a:lstStyle>
          <a:p>
            <a:pPr>
              <a:spcBef>
                <a:spcPts val="0"/>
              </a:spcBef>
              <a:spcAft>
                <a:spcPts val="450"/>
              </a:spcAft>
            </a:pPr>
            <a:r>
              <a:rPr lang="en-US" sz="1350" dirty="0">
                <a:latin typeface="Arial" panose="020B0604020202020204" pitchFamily="34" charset="0"/>
                <a:cs typeface="Arial" panose="020B0604020202020204" pitchFamily="34" charset="0"/>
              </a:rPr>
              <a:t>For more information, website: </a:t>
            </a:r>
            <a:r>
              <a:rPr lang="en-US" sz="1350" dirty="0">
                <a:solidFill>
                  <a:srgbClr val="0070C0"/>
                </a:solidFill>
                <a:latin typeface="Arial" panose="020B0604020202020204" pitchFamily="34" charset="0"/>
                <a:ea typeface="Arial" charset="0"/>
                <a:cs typeface="Arial" panose="020B0604020202020204" pitchFamily="34" charset="0"/>
                <a:hlinkClick r:id="rId2">
                  <a:extLst>
                    <a:ext uri="{A12FA001-AC4F-418D-AE19-62706E023703}">
                      <ahyp:hlinkClr xmlns:ahyp="http://schemas.microsoft.com/office/drawing/2018/hyperlinkcolor" val="tx"/>
                    </a:ext>
                  </a:extLst>
                </a:hlinkClick>
              </a:rPr>
              <a:t>https://next.cancer.gov </a:t>
            </a:r>
            <a:endParaRPr lang="en-US" sz="1350" dirty="0">
              <a:solidFill>
                <a:srgbClr val="0070C0"/>
              </a:solidFill>
              <a:latin typeface="Arial" panose="020B0604020202020204" pitchFamily="34" charset="0"/>
              <a:ea typeface="Arial" charset="0"/>
              <a:cs typeface="Arial" panose="020B0604020202020204" pitchFamily="34" charset="0"/>
            </a:endParaRPr>
          </a:p>
          <a:p>
            <a:pPr>
              <a:spcBef>
                <a:spcPts val="0"/>
              </a:spcBef>
              <a:spcAft>
                <a:spcPts val="450"/>
              </a:spcAft>
            </a:pPr>
            <a:r>
              <a:rPr lang="en-US" sz="1350" dirty="0">
                <a:latin typeface="Arial" panose="020B0604020202020204" pitchFamily="34" charset="0"/>
                <a:cs typeface="Arial" panose="020B0604020202020204" pitchFamily="34" charset="0"/>
              </a:rPr>
              <a:t>For questions, email </a:t>
            </a:r>
            <a:r>
              <a:rPr lang="en-US" sz="135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NCINExTInfo@mail.nih.gov</a:t>
            </a:r>
            <a:endParaRPr lang="en-US" sz="135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67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198877"/>
      </p:ext>
    </p:extLst>
  </p:cSld>
  <p:clrMapOvr>
    <a:masterClrMapping/>
  </p:clrMapOvr>
</p:sld>
</file>

<file path=ppt/theme/theme1.xml><?xml version="1.0" encoding="utf-8"?>
<a:theme xmlns:a="http://schemas.openxmlformats.org/drawingml/2006/main" name="NCI PPT Template 16x9 BLU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CI PPT Template 16x9 WHI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NCI PPT Template 16x9 BLU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2620</TotalTime>
  <Words>425</Words>
  <Application>Microsoft Office PowerPoint</Application>
  <PresentationFormat>On-screen Show (16:9)</PresentationFormat>
  <Paragraphs>43</Paragraphs>
  <Slides>7</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ＭＳ Ｐゴシック</vt:lpstr>
      <vt:lpstr>Arial</vt:lpstr>
      <vt:lpstr>Calibri</vt:lpstr>
      <vt:lpstr>Courier New</vt:lpstr>
      <vt:lpstr>SapientCentroSlab-Light</vt:lpstr>
      <vt:lpstr>Wingdings</vt:lpstr>
      <vt:lpstr>NCI PPT Template 16x9 BLUE</vt:lpstr>
      <vt:lpstr>NCI PPT Template 16x9 WHITE</vt:lpstr>
      <vt:lpstr>1_NCI PPT Template 16x9 BLUE</vt:lpstr>
      <vt:lpstr>NCI Drug Development Resources: Stepping Stones, NExT and Consultation Service  Sharad K. Verma, PhD Morgan O’Hayre, PhD John Giraldes, MS National Cancer Institute </vt:lpstr>
      <vt:lpstr>NCI Experimental Therapeutics (NExT) Program</vt:lpstr>
      <vt:lpstr>Flexible entry points into the NExT pipeline</vt:lpstr>
      <vt:lpstr>NExT Agents for Therapeutic Intervention</vt:lpstr>
      <vt:lpstr>NExT Program Metrics</vt:lpstr>
      <vt:lpstr>NExT - FAQs</vt:lpstr>
      <vt:lpstr>PowerPoint Presentation</vt:lpstr>
    </vt:vector>
  </TitlesOfParts>
  <Company>Sapient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Sapient</dc:creator>
  <cp:lastModifiedBy>Giraldes, John (NIH/NCI) [E]</cp:lastModifiedBy>
  <cp:revision>162</cp:revision>
  <dcterms:created xsi:type="dcterms:W3CDTF">2013-05-02T18:01:03Z</dcterms:created>
  <dcterms:modified xsi:type="dcterms:W3CDTF">2024-10-31T13:13:42Z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ctompk</vt:lpwstr>
  </property>
  <property fmtid="{D5CDD505-2E9C-101B-9397-08002B2CF9AE}" pid="3" name="Offisync_UpdateToken">
    <vt:lpwstr>6</vt:lpwstr>
  </property>
  <property fmtid="{D5CDD505-2E9C-101B-9397-08002B2CF9AE}" pid="4" name="Jive_VersionGuid">
    <vt:lpwstr>52528687-c425-4c02-aa36-9dee618be8dc</vt:lpwstr>
  </property>
  <property fmtid="{D5CDD505-2E9C-101B-9397-08002B2CF9AE}" pid="5" name="Offisync_ProviderInitializationData">
    <vt:lpwstr>https://vox.sapient.com</vt:lpwstr>
  </property>
  <property fmtid="{D5CDD505-2E9C-101B-9397-08002B2CF9AE}" pid="6" name="Offisync_ServerID">
    <vt:lpwstr>2a760b3e-54a5-418b-9dd9-555cd32dea45</vt:lpwstr>
  </property>
  <property fmtid="{D5CDD505-2E9C-101B-9397-08002B2CF9AE}" pid="7" name="Offisync_UniqueId">
    <vt:lpwstr>79519</vt:lpwstr>
  </property>
</Properties>
</file>