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9" r:id="rId5"/>
    <p:sldId id="282" r:id="rId6"/>
    <p:sldId id="281" r:id="rId7"/>
    <p:sldId id="271" r:id="rId8"/>
    <p:sldId id="283" r:id="rId9"/>
    <p:sldId id="289" r:id="rId10"/>
    <p:sldId id="285" r:id="rId11"/>
    <p:sldId id="286" r:id="rId12"/>
    <p:sldId id="292" r:id="rId13"/>
    <p:sldId id="293" r:id="rId14"/>
    <p:sldId id="291" r:id="rId15"/>
    <p:sldId id="290" r:id="rId16"/>
    <p:sldId id="284" r:id="rId17"/>
    <p:sldId id="273" r:id="rId18"/>
    <p:sldId id="294" r:id="rId19"/>
    <p:sldId id="277" r:id="rId20"/>
    <p:sldId id="278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769"/>
    <a:srgbClr val="9E1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3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09E22-CD89-E941-B9DA-2AAD17E2DF07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111F6BEE-50CC-1D4A-B94D-D0949C36EE38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408EC0C4-FE54-E04A-B5A8-4D8727809D90}" type="parTrans" cxnId="{F9A63B0B-4852-984E-9D00-8614BE193B8E}">
      <dgm:prSet/>
      <dgm:spPr/>
      <dgm:t>
        <a:bodyPr/>
        <a:lstStyle/>
        <a:p>
          <a:endParaRPr lang="en-US"/>
        </a:p>
      </dgm:t>
    </dgm:pt>
    <dgm:pt modelId="{7C298D5D-97A5-E443-9ECD-44433B84AFD0}" type="sibTrans" cxnId="{F9A63B0B-4852-984E-9D00-8614BE193B8E}">
      <dgm:prSet/>
      <dgm:spPr/>
      <dgm:t>
        <a:bodyPr/>
        <a:lstStyle/>
        <a:p>
          <a:endParaRPr lang="en-US"/>
        </a:p>
      </dgm:t>
    </dgm:pt>
    <dgm:pt modelId="{76421865-B2BF-8C4D-8069-AC39E60532F1}">
      <dgm:prSet phldrT="[Text]"/>
      <dgm:spPr>
        <a:solidFill>
          <a:srgbClr val="0432FF">
            <a:alpha val="50000"/>
          </a:srgbClr>
        </a:solidFill>
      </dgm:spPr>
      <dgm:t>
        <a:bodyPr/>
        <a:lstStyle/>
        <a:p>
          <a:endParaRPr lang="en-US" dirty="0"/>
        </a:p>
      </dgm:t>
    </dgm:pt>
    <dgm:pt modelId="{F471E57A-22DF-D543-992B-BE99B46821A8}" type="parTrans" cxnId="{FFC21AF4-19C7-7B40-A27D-9CDD4C7541D9}">
      <dgm:prSet/>
      <dgm:spPr/>
      <dgm:t>
        <a:bodyPr/>
        <a:lstStyle/>
        <a:p>
          <a:endParaRPr lang="en-US"/>
        </a:p>
      </dgm:t>
    </dgm:pt>
    <dgm:pt modelId="{9023CE2F-C22E-1348-854D-85BEDDBABD71}" type="sibTrans" cxnId="{FFC21AF4-19C7-7B40-A27D-9CDD4C7541D9}">
      <dgm:prSet/>
      <dgm:spPr/>
      <dgm:t>
        <a:bodyPr/>
        <a:lstStyle/>
        <a:p>
          <a:endParaRPr lang="en-US"/>
        </a:p>
      </dgm:t>
    </dgm:pt>
    <dgm:pt modelId="{D42512A9-4B81-1345-B34F-D0D3963B4A1C}" type="pres">
      <dgm:prSet presAssocID="{76A09E22-CD89-E941-B9DA-2AAD17E2DF07}" presName="compositeShape" presStyleCnt="0">
        <dgm:presLayoutVars>
          <dgm:chMax val="7"/>
          <dgm:dir/>
          <dgm:resizeHandles val="exact"/>
        </dgm:presLayoutVars>
      </dgm:prSet>
      <dgm:spPr/>
    </dgm:pt>
    <dgm:pt modelId="{79CA655D-1265-F944-A470-EC765F9DF54A}" type="pres">
      <dgm:prSet presAssocID="{111F6BEE-50CC-1D4A-B94D-D0949C36EE38}" presName="circ1" presStyleLbl="vennNode1" presStyleIdx="0" presStyleCnt="2" custScaleX="163271"/>
      <dgm:spPr/>
    </dgm:pt>
    <dgm:pt modelId="{F3489B93-4538-8A4E-826F-B8856BA08FB5}" type="pres">
      <dgm:prSet presAssocID="{111F6BEE-50CC-1D4A-B94D-D0949C36EE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A456090-DA99-014F-8F1F-3CB848C60204}" type="pres">
      <dgm:prSet presAssocID="{76421865-B2BF-8C4D-8069-AC39E60532F1}" presName="circ2" presStyleLbl="vennNode1" presStyleIdx="1" presStyleCnt="2" custScaleX="160778"/>
      <dgm:spPr/>
    </dgm:pt>
    <dgm:pt modelId="{3120E999-D5C6-E249-9F00-77D671D02201}" type="pres">
      <dgm:prSet presAssocID="{76421865-B2BF-8C4D-8069-AC39E60532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A63B0B-4852-984E-9D00-8614BE193B8E}" srcId="{76A09E22-CD89-E941-B9DA-2AAD17E2DF07}" destId="{111F6BEE-50CC-1D4A-B94D-D0949C36EE38}" srcOrd="0" destOrd="0" parTransId="{408EC0C4-FE54-E04A-B5A8-4D8727809D90}" sibTransId="{7C298D5D-97A5-E443-9ECD-44433B84AFD0}"/>
    <dgm:cxn modelId="{3B61DB29-C235-4642-B652-F93AD13CD61E}" type="presOf" srcId="{111F6BEE-50CC-1D4A-B94D-D0949C36EE38}" destId="{F3489B93-4538-8A4E-826F-B8856BA08FB5}" srcOrd="1" destOrd="0" presId="urn:microsoft.com/office/officeart/2005/8/layout/venn1"/>
    <dgm:cxn modelId="{1A20F72A-82C2-AB41-A55A-6D17D517C72D}" type="presOf" srcId="{76421865-B2BF-8C4D-8069-AC39E60532F1}" destId="{3120E999-D5C6-E249-9F00-77D671D02201}" srcOrd="1" destOrd="0" presId="urn:microsoft.com/office/officeart/2005/8/layout/venn1"/>
    <dgm:cxn modelId="{CFF09B51-13D6-1F47-8739-48AA4C0E5FD4}" type="presOf" srcId="{76421865-B2BF-8C4D-8069-AC39E60532F1}" destId="{1A456090-DA99-014F-8F1F-3CB848C60204}" srcOrd="0" destOrd="0" presId="urn:microsoft.com/office/officeart/2005/8/layout/venn1"/>
    <dgm:cxn modelId="{DDFFA07E-1C5A-B84A-AC65-0CAE5925FD99}" type="presOf" srcId="{111F6BEE-50CC-1D4A-B94D-D0949C36EE38}" destId="{79CA655D-1265-F944-A470-EC765F9DF54A}" srcOrd="0" destOrd="0" presId="urn:microsoft.com/office/officeart/2005/8/layout/venn1"/>
    <dgm:cxn modelId="{881791C7-251F-4E47-AB9D-BE3E74472745}" type="presOf" srcId="{76A09E22-CD89-E941-B9DA-2AAD17E2DF07}" destId="{D42512A9-4B81-1345-B34F-D0D3963B4A1C}" srcOrd="0" destOrd="0" presId="urn:microsoft.com/office/officeart/2005/8/layout/venn1"/>
    <dgm:cxn modelId="{FFC21AF4-19C7-7B40-A27D-9CDD4C7541D9}" srcId="{76A09E22-CD89-E941-B9DA-2AAD17E2DF07}" destId="{76421865-B2BF-8C4D-8069-AC39E60532F1}" srcOrd="1" destOrd="0" parTransId="{F471E57A-22DF-D543-992B-BE99B46821A8}" sibTransId="{9023CE2F-C22E-1348-854D-85BEDDBABD71}"/>
    <dgm:cxn modelId="{E8D7753A-F3E8-CD4E-847D-33DAE2DC4EE7}" type="presParOf" srcId="{D42512A9-4B81-1345-B34F-D0D3963B4A1C}" destId="{79CA655D-1265-F944-A470-EC765F9DF54A}" srcOrd="0" destOrd="0" presId="urn:microsoft.com/office/officeart/2005/8/layout/venn1"/>
    <dgm:cxn modelId="{8319DD82-CFD5-FF4D-BD42-1729525D25B7}" type="presParOf" srcId="{D42512A9-4B81-1345-B34F-D0D3963B4A1C}" destId="{F3489B93-4538-8A4E-826F-B8856BA08FB5}" srcOrd="1" destOrd="0" presId="urn:microsoft.com/office/officeart/2005/8/layout/venn1"/>
    <dgm:cxn modelId="{9CC58E16-2CE1-9447-AAA6-CCD3FFE2372D}" type="presParOf" srcId="{D42512A9-4B81-1345-B34F-D0D3963B4A1C}" destId="{1A456090-DA99-014F-8F1F-3CB848C60204}" srcOrd="2" destOrd="0" presId="urn:microsoft.com/office/officeart/2005/8/layout/venn1"/>
    <dgm:cxn modelId="{0EB1CABE-43C5-1A4D-9FF6-B8527E386EC0}" type="presParOf" srcId="{D42512A9-4B81-1345-B34F-D0D3963B4A1C}" destId="{3120E999-D5C6-E249-9F00-77D671D02201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A655D-1265-F944-A470-EC765F9DF54A}">
      <dsp:nvSpPr>
        <dsp:cNvPr id="0" name=""/>
        <dsp:cNvSpPr/>
      </dsp:nvSpPr>
      <dsp:spPr>
        <a:xfrm>
          <a:off x="364696" y="11835"/>
          <a:ext cx="7065824" cy="432766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351365" y="522160"/>
        <a:ext cx="4073989" cy="3307016"/>
      </dsp:txXfrm>
    </dsp:sp>
    <dsp:sp modelId="{1A456090-DA99-014F-8F1F-3CB848C60204}">
      <dsp:nvSpPr>
        <dsp:cNvPr id="0" name=""/>
        <dsp:cNvSpPr/>
      </dsp:nvSpPr>
      <dsp:spPr>
        <a:xfrm>
          <a:off x="3537680" y="11835"/>
          <a:ext cx="6957936" cy="4327666"/>
        </a:xfrm>
        <a:prstGeom prst="ellipse">
          <a:avLst/>
        </a:prstGeom>
        <a:solidFill>
          <a:srgbClr val="0432F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512229" y="522160"/>
        <a:ext cx="4011782" cy="3307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7BA096-6E7F-430C-78F2-B20D34A28B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3DE99-69E9-E40D-B732-D7C2919BB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77C02-940D-8347-8F49-428C4F7F00B3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A1173-04EE-0D02-6CB1-2CB9DE907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BE665-951E-C7B6-CE79-6AE483267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5ADFD-4F2E-2C45-92FF-DA1CB3D46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35752-42DA-BF42-A87C-B6B359E97941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ECB0-8698-2E49-84CE-0E6DF13B3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08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A03BFB-D579-B837-C00C-BB7A0D257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5992191-CE95-4024-81B7-67699DA0E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863" y="1374406"/>
            <a:ext cx="10174273" cy="20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539868-D039-AB0D-A793-7A7AA49B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79" y="640571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0" kern="1200" smtClean="0">
                <a:solidFill>
                  <a:srgbClr val="BAA769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</a:lstStyle>
          <a:p>
            <a:fld id="{5EDE5CC2-7E6C-A644-9B1F-7DED8363A914}" type="datetime3">
              <a:rPr lang="en-CA" smtClean="0"/>
              <a:pPr/>
              <a:t>16 November 2022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rgbClr val="BAA769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3E32A66-B713-0333-3D64-A227B8A3D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165" y="1577614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4AEC4BF-6C4F-07F6-6AD2-3DDB02227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165" y="1577614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F21AF6-8023-4454-85C5-BC31B890D500}"/>
              </a:ext>
            </a:extLst>
          </p:cNvPr>
          <p:cNvCxnSpPr>
            <a:cxnSpLocks/>
          </p:cNvCxnSpPr>
          <p:nvPr userDrawn="1"/>
        </p:nvCxnSpPr>
        <p:spPr>
          <a:xfrm>
            <a:off x="995084" y="6314390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A17DC7CD-A0FF-EE50-2168-3242AF81C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42C59-0965-5F3A-D016-CB3E4A6D74A1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0ECC38-C1C0-CB21-F983-7485BF6C5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2C0C0-AB25-025D-9003-03AE7E7379A0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2B217-9FBC-9082-6CA5-C532B28ED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8829" y="6120398"/>
            <a:ext cx="2901948" cy="5852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DF7E0B-EBBC-1565-A4B6-909073C58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165" y="1577614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143F006-15FB-79DA-8897-13123340D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165" y="1577614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6CFF65-DA10-1149-61C0-840F7AC62BCD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7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539868-D039-AB0D-A793-7A7AA49B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79" y="640571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0" kern="1200" smtClean="0">
                <a:solidFill>
                  <a:srgbClr val="BAA769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</a:lstStyle>
          <a:p>
            <a:fld id="{5EDE5CC2-7E6C-A644-9B1F-7DED8363A914}" type="datetime3">
              <a:rPr lang="en-CA" smtClean="0"/>
              <a:pPr/>
              <a:t>16 November 2022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rgbClr val="BAA769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7A4CC2-DACF-50A3-4CC1-14FBBD03DFC8}"/>
              </a:ext>
            </a:extLst>
          </p:cNvPr>
          <p:cNvCxnSpPr>
            <a:cxnSpLocks/>
          </p:cNvCxnSpPr>
          <p:nvPr userDrawn="1"/>
        </p:nvCxnSpPr>
        <p:spPr>
          <a:xfrm>
            <a:off x="995084" y="6314390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3F19BBA-4FF5-376A-BA5D-325E2D7985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3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AD3669-E9D0-AFAA-FB71-ABBCDA6B2F99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FC71F-4239-722A-9025-529098E6354A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17D8-6C85-9C58-C7A4-CD2F071E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1577788"/>
            <a:ext cx="10515600" cy="4599175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F00E04-DA51-F766-A1A7-A8822B9AA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55F80F-12C4-767F-67FE-82AB91CD46DB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chemeClr val="bg1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4FEBE-DFA3-410D-340A-D8B81F1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8FE0183D-4E15-788A-7429-3D614C2506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6AD3669-E9D0-AFAA-FB71-ABBCDA6B2F99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FC71F-4239-722A-9025-529098E6354A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17D8-6C85-9C58-C7A4-CD2F071E3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1577788"/>
            <a:ext cx="10515600" cy="4599175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F00E04-DA51-F766-A1A7-A8822B9AA9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55F80F-12C4-767F-67FE-82AB91CD46DB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chemeClr val="bg1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4FEBE-DFA3-410D-340A-D8B81F13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129FD14-0D7B-B6D0-0BBA-D1D154A751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8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15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E878-CB4A-893D-BB4A-A7E3DB4EA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600" b="1" i="0">
                <a:solidFill>
                  <a:schemeClr val="tx1"/>
                </a:solidFill>
                <a:latin typeface="Avenir Black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A03BFB-D579-B837-C00C-BB7A0D257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075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latin typeface="Avenir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4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E8E1A-3171-3856-097E-544033697A28}"/>
              </a:ext>
            </a:extLst>
          </p:cNvPr>
          <p:cNvSpPr/>
          <p:nvPr userDrawn="1"/>
        </p:nvSpPr>
        <p:spPr>
          <a:xfrm>
            <a:off x="-1" y="1"/>
            <a:ext cx="12191999" cy="6857999"/>
          </a:xfrm>
          <a:prstGeom prst="rect">
            <a:avLst/>
          </a:prstGeom>
          <a:solidFill>
            <a:srgbClr val="BA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EA0A12-F494-C4C9-A48E-B9CA8364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107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0BFD7C6-F0CB-29F7-4FED-655B92437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278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E8E1A-3171-3856-097E-544033697A28}"/>
              </a:ext>
            </a:extLst>
          </p:cNvPr>
          <p:cNvSpPr/>
          <p:nvPr userDrawn="1"/>
        </p:nvSpPr>
        <p:spPr>
          <a:xfrm>
            <a:off x="-1" y="1"/>
            <a:ext cx="12191999" cy="6857999"/>
          </a:xfrm>
          <a:prstGeom prst="rect">
            <a:avLst/>
          </a:prstGeom>
          <a:solidFill>
            <a:srgbClr val="BA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icon, company name&#10;&#10;Description automatically generated">
            <a:extLst>
              <a:ext uri="{FF2B5EF4-FFF2-40B4-BE49-F238E27FC236}">
                <a16:creationId xmlns:a16="http://schemas.microsoft.com/office/drawing/2014/main" id="{5C9EA8E9-027A-5EF2-4876-9A05A938C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663789" y="0"/>
            <a:ext cx="6864421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FEA0A12-F494-C4C9-A48E-B9CA83643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107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0BFD7C6-F0CB-29F7-4FED-655B92437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0278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b="1" i="0" kern="1200" dirty="0">
                <a:solidFill>
                  <a:schemeClr val="bg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19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539868-D039-AB0D-A793-7A7AA49B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79" y="640571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0" kern="1200" smtClean="0">
                <a:solidFill>
                  <a:srgbClr val="BAA769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</a:lstStyle>
          <a:p>
            <a:fld id="{5EDE5CC2-7E6C-A644-9B1F-7DED8363A914}" type="datetime3">
              <a:rPr lang="en-CA" smtClean="0"/>
              <a:pPr/>
              <a:t>16 November 2022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rgbClr val="BAA769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DC55A86-CEFF-4664-1DBD-64AB1E47D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8FD3F-9469-8770-1BD8-2E083411FE9B}"/>
              </a:ext>
            </a:extLst>
          </p:cNvPr>
          <p:cNvCxnSpPr>
            <a:cxnSpLocks/>
          </p:cNvCxnSpPr>
          <p:nvPr userDrawn="1"/>
        </p:nvCxnSpPr>
        <p:spPr>
          <a:xfrm>
            <a:off x="995084" y="6314390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54B373-8FF9-D4E6-07AA-EFE99FDC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1577788"/>
            <a:ext cx="10515600" cy="4599175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73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914211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539868-D039-AB0D-A793-7A7AA49B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779" y="640571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100" b="0" i="0" kern="1200" smtClean="0">
                <a:solidFill>
                  <a:srgbClr val="BAA769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</a:lstStyle>
          <a:p>
            <a:fld id="{5EDE5CC2-7E6C-A644-9B1F-7DED8363A914}" type="datetime3">
              <a:rPr lang="en-CA" smtClean="0"/>
              <a:pPr/>
              <a:t>16 November 2022</a:t>
            </a:fld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PRESENTATION TITLE  </a:t>
            </a:r>
            <a:r>
              <a:rPr lang="en-US" sz="1500" b="0" i="0" dirty="0">
                <a:solidFill>
                  <a:srgbClr val="BAA769"/>
                </a:solidFill>
                <a:latin typeface="Proxima Nova Light" panose="02000506030000020004" pitchFamily="2" charset="0"/>
              </a:rPr>
              <a:t>|</a:t>
            </a:r>
            <a:r>
              <a:rPr lang="en-US" sz="1100" b="0" i="0" dirty="0">
                <a:solidFill>
                  <a:srgbClr val="BAA769"/>
                </a:solidFill>
                <a:latin typeface="Proxima Nova" panose="02000506030000020004" pitchFamily="2" charset="0"/>
              </a:rPr>
              <a:t>  </a:t>
            </a:r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DC55A86-CEFF-4664-1DBD-64AB1E47D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59229" y="293841"/>
            <a:ext cx="2898415" cy="58530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B8FD3F-9469-8770-1BD8-2E083411FE9B}"/>
              </a:ext>
            </a:extLst>
          </p:cNvPr>
          <p:cNvCxnSpPr>
            <a:cxnSpLocks/>
          </p:cNvCxnSpPr>
          <p:nvPr userDrawn="1"/>
        </p:nvCxnSpPr>
        <p:spPr>
          <a:xfrm>
            <a:off x="995084" y="6314390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54B373-8FF9-D4E6-07AA-EFE99FDC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2228854"/>
            <a:ext cx="10515600" cy="3948109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77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085536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54B373-8FF9-D4E6-07AA-EFE99FDC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1577788"/>
            <a:ext cx="10515600" cy="4599175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42C59-0965-5F3A-D016-CB3E4A6D74A1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0ECC38-C1C0-CB21-F983-7485BF6C5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2C0C0-AB25-025D-9003-03AE7E7379A0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2B217-9FBC-9082-6CA5-C532B28ED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8829" y="6120398"/>
            <a:ext cx="290194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D98EB0-C321-AF71-EBCA-3BC815610BFA}"/>
              </a:ext>
            </a:extLst>
          </p:cNvPr>
          <p:cNvCxnSpPr>
            <a:cxnSpLocks/>
          </p:cNvCxnSpPr>
          <p:nvPr userDrawn="1"/>
        </p:nvCxnSpPr>
        <p:spPr>
          <a:xfrm>
            <a:off x="995084" y="1871355"/>
            <a:ext cx="11196916" cy="0"/>
          </a:xfrm>
          <a:prstGeom prst="line">
            <a:avLst/>
          </a:prstGeom>
          <a:ln w="19050">
            <a:solidFill>
              <a:srgbClr val="BAA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060" y="472325"/>
            <a:ext cx="10515600" cy="151362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54B373-8FF9-D4E6-07AA-EFE99FDC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2117004"/>
            <a:ext cx="10515600" cy="4059959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42C59-0965-5F3A-D016-CB3E4A6D74A1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0ECC38-C1C0-CB21-F983-7485BF6C5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2C0C0-AB25-025D-9003-03AE7E7379A0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2B217-9FBC-9082-6CA5-C532B28ED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8829" y="6120398"/>
            <a:ext cx="290194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0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0CEF-ABAC-82B9-576D-9410B302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60" y="472326"/>
            <a:ext cx="10515600" cy="8899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6CAF0-6DCB-AE6A-3996-0CF55F0AD6C6}"/>
              </a:ext>
            </a:extLst>
          </p:cNvPr>
          <p:cNvSpPr txBox="1"/>
          <p:nvPr userDrawn="1"/>
        </p:nvSpPr>
        <p:spPr>
          <a:xfrm>
            <a:off x="8610602" y="6356350"/>
            <a:ext cx="325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FC3F507-ED76-304B-91C7-6C7193588358}" type="slidenum">
              <a:rPr lang="en-US" sz="1400" b="1" i="0" smtClean="0">
                <a:solidFill>
                  <a:srgbClr val="BAA769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rgbClr val="BAA769"/>
              </a:solidFill>
              <a:latin typeface="Proxima Nova Extrabold" panose="02000506030000020004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54B373-8FF9-D4E6-07AA-EFE99FDC1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1577788"/>
            <a:ext cx="10515600" cy="4599175"/>
          </a:xfrm>
          <a:prstGeom prst="rect">
            <a:avLst/>
          </a:prstGeom>
        </p:spPr>
        <p:txBody>
          <a:bodyPr/>
          <a:lstStyle>
            <a:lvl1pPr>
              <a:buClr>
                <a:srgbClr val="BAA769"/>
              </a:buClr>
              <a:defRPr/>
            </a:lvl1pPr>
            <a:lvl2pPr>
              <a:buClr>
                <a:srgbClr val="BAA769"/>
              </a:buClr>
              <a:defRPr/>
            </a:lvl2pPr>
            <a:lvl3pPr>
              <a:buClr>
                <a:srgbClr val="BAA769"/>
              </a:buClr>
              <a:defRPr/>
            </a:lvl3pPr>
            <a:lvl4pPr>
              <a:buClr>
                <a:srgbClr val="BAA769"/>
              </a:buClr>
              <a:defRPr/>
            </a:lvl4pPr>
            <a:lvl5pPr>
              <a:buClr>
                <a:srgbClr val="BAA769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442C59-0965-5F3A-D016-CB3E4A6D74A1}"/>
              </a:ext>
            </a:extLst>
          </p:cNvPr>
          <p:cNvSpPr/>
          <p:nvPr userDrawn="1"/>
        </p:nvSpPr>
        <p:spPr>
          <a:xfrm>
            <a:off x="0" y="5968067"/>
            <a:ext cx="12192000" cy="88993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0ECC38-C1C0-CB21-F983-7485BF6C5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052669"/>
            <a:ext cx="3649382" cy="618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2C0C0-AB25-025D-9003-03AE7E7379A0}"/>
              </a:ext>
            </a:extLst>
          </p:cNvPr>
          <p:cNvSpPr txBox="1"/>
          <p:nvPr userDrawn="1"/>
        </p:nvSpPr>
        <p:spPr>
          <a:xfrm>
            <a:off x="8610602" y="6251450"/>
            <a:ext cx="3259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0" i="0" dirty="0">
                <a:solidFill>
                  <a:schemeClr val="bg1"/>
                </a:solidFill>
                <a:latin typeface="Proxima Nova Light" panose="02000506030000020004" pitchFamily="2" charset="0"/>
              </a:rPr>
              <a:t>|</a:t>
            </a:r>
            <a:fld id="{7FC3F507-ED76-304B-91C7-6C7193588358}" type="slidenum">
              <a:rPr lang="en-US" sz="1400" b="1" i="0" smtClean="0">
                <a:solidFill>
                  <a:schemeClr val="bg1"/>
                </a:solidFill>
                <a:latin typeface="Proxima Nova Extrabold" panose="02000506030000020004" pitchFamily="2" charset="0"/>
              </a:rPr>
              <a:t>‹#›</a:t>
            </a:fld>
            <a:endParaRPr lang="en-US" sz="1400" b="1" i="0" dirty="0">
              <a:solidFill>
                <a:schemeClr val="bg1"/>
              </a:solidFill>
              <a:latin typeface="Proxima Nova Extrabold" panose="0200050603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42B217-9FBC-9082-6CA5-C532B28ED2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8829" y="6120398"/>
            <a:ext cx="290194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39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6" r:id="rId3"/>
    <p:sldLayoutId id="2147483661" r:id="rId4"/>
    <p:sldLayoutId id="2147483657" r:id="rId5"/>
    <p:sldLayoutId id="2147483666" r:id="rId6"/>
    <p:sldLayoutId id="2147483667" r:id="rId7"/>
    <p:sldLayoutId id="2147483668" r:id="rId8"/>
    <p:sldLayoutId id="2147483669" r:id="rId9"/>
    <p:sldLayoutId id="2147483662" r:id="rId10"/>
    <p:sldLayoutId id="2147483670" r:id="rId11"/>
    <p:sldLayoutId id="2147483663" r:id="rId12"/>
    <p:sldLayoutId id="2147483650" r:id="rId13"/>
    <p:sldLayoutId id="2147483664" r:id="rId14"/>
    <p:sldLayoutId id="214748366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roxima Nova Light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EBA8E3-6D03-1011-EF22-8707C27B2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66357"/>
            <a:ext cx="9144000" cy="1210479"/>
          </a:xfrm>
        </p:spPr>
        <p:txBody>
          <a:bodyPr/>
          <a:lstStyle/>
          <a:p>
            <a:r>
              <a:rPr lang="en-US" dirty="0"/>
              <a:t>Kimber Simmons, MD MS</a:t>
            </a:r>
          </a:p>
          <a:p>
            <a:r>
              <a:rPr lang="en-US" dirty="0"/>
              <a:t>Assistant Professor of Pediatrics, Pediatric Endocrinology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BBF7CC5-A12C-8B46-0BD2-A1ED46F2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70" y="5268912"/>
            <a:ext cx="4811059" cy="804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1D0D18-78CA-E97D-D417-C77CFB48B2DA}"/>
              </a:ext>
            </a:extLst>
          </p:cNvPr>
          <p:cNvSpPr/>
          <p:nvPr/>
        </p:nvSpPr>
        <p:spPr>
          <a:xfrm>
            <a:off x="9888071" y="6212541"/>
            <a:ext cx="2079811" cy="519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F82A-0DC6-15D6-2A76-EFC119CF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326"/>
            <a:ext cx="12192000" cy="889934"/>
          </a:xfrm>
        </p:spPr>
        <p:txBody>
          <a:bodyPr/>
          <a:lstStyle/>
          <a:p>
            <a:pPr algn="ctr"/>
            <a:r>
              <a:rPr lang="en-US"/>
              <a:t>Connect Families Confirmed Positive for T1D Associated Autoantibodies to “Local Expert”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0211E-4573-F6D5-C5CB-2AFC35AC0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36" b="3813"/>
          <a:stretch/>
        </p:blipFill>
        <p:spPr>
          <a:xfrm>
            <a:off x="0" y="1871663"/>
            <a:ext cx="7772400" cy="387191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D69EAA-5670-B8A9-C390-8E0210393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0" y="1871662"/>
            <a:ext cx="4071939" cy="3871914"/>
          </a:xfrm>
        </p:spPr>
        <p:txBody>
          <a:bodyPr/>
          <a:lstStyle/>
          <a:p>
            <a:r>
              <a:rPr lang="en-US" dirty="0"/>
              <a:t>Local expert has confirmed expertise in early T1D education and metabolic monitoring</a:t>
            </a:r>
          </a:p>
          <a:p>
            <a:r>
              <a:rPr lang="en-US" dirty="0"/>
              <a:t>If local expert does not exist, we work to identify and train an expert in that area</a:t>
            </a:r>
          </a:p>
        </p:txBody>
      </p:sp>
    </p:spTree>
    <p:extLst>
      <p:ext uri="{BB962C8B-B14F-4D97-AF65-F5344CB8AC3E}">
        <p14:creationId xmlns:p14="http://schemas.microsoft.com/office/powerpoint/2010/main" val="336408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29D-225B-53E9-811C-8568D005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Experts Participants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3ADBE-3233-7417-C95A-3EA56B430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3708" y="1351941"/>
            <a:ext cx="5899191" cy="4351338"/>
          </a:xfrm>
        </p:spPr>
        <p:txBody>
          <a:bodyPr/>
          <a:lstStyle/>
          <a:p>
            <a:r>
              <a:rPr lang="en-US" dirty="0"/>
              <a:t>Experts engages people of all ages with the majority (88%) &lt;18 years of age</a:t>
            </a:r>
          </a:p>
          <a:p>
            <a:r>
              <a:rPr lang="en-US" dirty="0"/>
              <a:t>Over represents non-Hispanic white individuals - we are working with providers in racially and ethnically diverse areas to increase diversity of participants</a:t>
            </a:r>
          </a:p>
          <a:p>
            <a:r>
              <a:rPr lang="en-US" dirty="0"/>
              <a:t>Half of participants have a family history of T1D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5A5C77C-2366-4FC5-5106-006F98986B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4060" y="1253331"/>
            <a:ext cx="4195752" cy="44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4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9F013-08D4-959E-C965-AF1BA2C24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/>
          <a:p>
            <a:r>
              <a:rPr lang="en-US" dirty="0"/>
              <a:t>Healthcare Providers</a:t>
            </a:r>
          </a:p>
        </p:txBody>
      </p:sp>
    </p:spTree>
    <p:extLst>
      <p:ext uri="{BB962C8B-B14F-4D97-AF65-F5344CB8AC3E}">
        <p14:creationId xmlns:p14="http://schemas.microsoft.com/office/powerpoint/2010/main" val="195000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use click Royalty Free Vector Image - VectorStock">
            <a:extLst>
              <a:ext uri="{FF2B5EF4-FFF2-40B4-BE49-F238E27FC236}">
                <a16:creationId xmlns:a16="http://schemas.microsoft.com/office/drawing/2014/main" id="{AA3E57C8-20A6-99F2-D7C8-2C1102564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9865" r="21125" b="28749"/>
          <a:stretch/>
        </p:blipFill>
        <p:spPr bwMode="auto">
          <a:xfrm rot="20787477" flipH="1" flipV="1">
            <a:off x="851367" y="3744948"/>
            <a:ext cx="183356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336CE-62B6-DD83-2DC8-BFDEEE6CD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237" y="1121612"/>
            <a:ext cx="6867525" cy="46147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5FC33F-E4F4-1E17-3508-4744E36B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Website Home Page</a:t>
            </a:r>
          </a:p>
        </p:txBody>
      </p:sp>
    </p:spTree>
    <p:extLst>
      <p:ext uri="{BB962C8B-B14F-4D97-AF65-F5344CB8AC3E}">
        <p14:creationId xmlns:p14="http://schemas.microsoft.com/office/powerpoint/2010/main" val="3045152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E57CD-CF06-DDDC-EC48-CB8150A3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362260"/>
            <a:ext cx="7277100" cy="449312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804EAC-4CD7-94BC-C9E4-A35164DD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”Cliff Note” Resources</a:t>
            </a:r>
          </a:p>
        </p:txBody>
      </p:sp>
    </p:spTree>
    <p:extLst>
      <p:ext uri="{BB962C8B-B14F-4D97-AF65-F5344CB8AC3E}">
        <p14:creationId xmlns:p14="http://schemas.microsoft.com/office/powerpoint/2010/main" val="388350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77AA-E68E-A0D1-83E1-73AE16A6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Healthcare Provider Workflow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6CF468-3CC5-9E30-64B2-9D0FC30EB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r="50942"/>
          <a:stretch/>
        </p:blipFill>
        <p:spPr bwMode="auto">
          <a:xfrm>
            <a:off x="2847917" y="1042989"/>
            <a:ext cx="6496165" cy="4974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27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77A997-C0AC-5154-1466-74DC3680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56" y="1260712"/>
            <a:ext cx="3875087" cy="47019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B4E22B9-AF92-39D3-2CB8-ED2CAFBE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 for Member Resources</a:t>
            </a:r>
          </a:p>
        </p:txBody>
      </p:sp>
    </p:spTree>
    <p:extLst>
      <p:ext uri="{BB962C8B-B14F-4D97-AF65-F5344CB8AC3E}">
        <p14:creationId xmlns:p14="http://schemas.microsoft.com/office/powerpoint/2010/main" val="60387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0C952-E210-8981-20CF-FE2625E10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326" y="0"/>
            <a:ext cx="542076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58F0D-4EF9-E7D0-F291-48250D09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6" y="2336800"/>
            <a:ext cx="5981700" cy="21844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1B2A150-3162-EFED-C726-8F79DDF52D0C}"/>
              </a:ext>
            </a:extLst>
          </p:cNvPr>
          <p:cNvSpPr txBox="1">
            <a:spLocks/>
          </p:cNvSpPr>
          <p:nvPr/>
        </p:nvSpPr>
        <p:spPr>
          <a:xfrm>
            <a:off x="1016935" y="543763"/>
            <a:ext cx="3897965" cy="889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Proxima Nova Light" panose="02000506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Member Resource Page</a:t>
            </a:r>
          </a:p>
        </p:txBody>
      </p:sp>
    </p:spTree>
    <p:extLst>
      <p:ext uri="{BB962C8B-B14F-4D97-AF65-F5344CB8AC3E}">
        <p14:creationId xmlns:p14="http://schemas.microsoft.com/office/powerpoint/2010/main" val="351669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F9EE4-8246-1AAB-29AB-A45DC16E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Experts Supports Local Experts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CF1D339-7F12-484A-C22D-FEAA4AEBAF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765959"/>
              </p:ext>
            </p:extLst>
          </p:nvPr>
        </p:nvGraphicFramePr>
        <p:xfrm>
          <a:off x="838199" y="1448254"/>
          <a:ext cx="108603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031724-87A5-EAFE-169A-56EC906D36D3}"/>
              </a:ext>
            </a:extLst>
          </p:cNvPr>
          <p:cNvSpPr txBox="1"/>
          <p:nvPr/>
        </p:nvSpPr>
        <p:spPr>
          <a:xfrm>
            <a:off x="1424154" y="2908073"/>
            <a:ext cx="2841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LOCAL</a:t>
            </a:r>
          </a:p>
          <a:p>
            <a:pPr algn="ctr"/>
            <a:r>
              <a:rPr lang="en-US" sz="3600" b="1" dirty="0"/>
              <a:t>MONITORING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8FC28-4AB5-D034-D307-C23177210A9B}"/>
              </a:ext>
            </a:extLst>
          </p:cNvPr>
          <p:cNvSpPr txBox="1"/>
          <p:nvPr/>
        </p:nvSpPr>
        <p:spPr>
          <a:xfrm>
            <a:off x="8293955" y="2931425"/>
            <a:ext cx="2841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REMOTE</a:t>
            </a:r>
          </a:p>
          <a:p>
            <a:pPr algn="ctr"/>
            <a:r>
              <a:rPr lang="en-US" sz="3600" b="1" dirty="0"/>
              <a:t>MONITORING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287F19-EF84-87AE-8E0D-B00C33099F8B}"/>
              </a:ext>
            </a:extLst>
          </p:cNvPr>
          <p:cNvSpPr txBox="1"/>
          <p:nvPr/>
        </p:nvSpPr>
        <p:spPr>
          <a:xfrm>
            <a:off x="5598121" y="3254590"/>
            <a:ext cx="1649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HYBRID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9A79D-4481-6C6D-F084-FE422EAE1276}"/>
              </a:ext>
            </a:extLst>
          </p:cNvPr>
          <p:cNvSpPr/>
          <p:nvPr/>
        </p:nvSpPr>
        <p:spPr>
          <a:xfrm>
            <a:off x="8477654" y="4069607"/>
            <a:ext cx="2473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/>
              <a:t>Enroll in ASK follow-up research study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CB5649-AF7C-1D70-3054-70116522B9B5}"/>
              </a:ext>
            </a:extLst>
          </p:cNvPr>
          <p:cNvSpPr/>
          <p:nvPr/>
        </p:nvSpPr>
        <p:spPr>
          <a:xfrm>
            <a:off x="0" y="4437410"/>
            <a:ext cx="7024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Offer trainings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Access to web-based, downloadable resources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Access to CGM 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Glucometer with remote data capabilities as needed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 via member log-in on website or e-mail</a:t>
            </a:r>
          </a:p>
        </p:txBody>
      </p:sp>
    </p:spTree>
    <p:extLst>
      <p:ext uri="{BB962C8B-B14F-4D97-AF65-F5344CB8AC3E}">
        <p14:creationId xmlns:p14="http://schemas.microsoft.com/office/powerpoint/2010/main" val="1651743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A5BEBC8-AFDC-DB62-B9C5-55F7F9F72389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692698"/>
            <a:ext cx="12192000" cy="1668264"/>
            <a:chOff x="-3448778" y="1655245"/>
            <a:chExt cx="18733228" cy="256331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990EEB-E2E9-2A0E-8573-06256557E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9334"/>
            <a:stretch/>
          </p:blipFill>
          <p:spPr>
            <a:xfrm>
              <a:off x="-3448778" y="1655245"/>
              <a:ext cx="6210300" cy="25306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38D7D2-B172-0397-235F-C36513E4F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878" b="6581"/>
            <a:stretch/>
          </p:blipFill>
          <p:spPr>
            <a:xfrm>
              <a:off x="2761522" y="1787449"/>
              <a:ext cx="6210300" cy="239842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F7ADA2B-DFD9-4C15-F0B2-510054B5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9550" y="1754762"/>
              <a:ext cx="6184900" cy="2463800"/>
            </a:xfrm>
            <a:prstGeom prst="rect">
              <a:avLst/>
            </a:prstGeom>
          </p:spPr>
        </p:pic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56C79A96-5EBD-78DF-D526-F506FFE7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1DF80463-8639-F9CF-3BF0-9F549DC9E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724"/>
            <a:ext cx="11353800" cy="4599175"/>
          </a:xfrm>
        </p:spPr>
        <p:txBody>
          <a:bodyPr numCol="2">
            <a:normAutofit/>
          </a:bodyPr>
          <a:lstStyle/>
          <a:p>
            <a:r>
              <a:rPr lang="en-US" dirty="0"/>
              <a:t>Ask the Experts Team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endParaRPr lang="en-US" dirty="0"/>
          </a:p>
          <a:p>
            <a:r>
              <a:rPr lang="en-US" dirty="0"/>
              <a:t>Support</a:t>
            </a:r>
          </a:p>
          <a:p>
            <a:endParaRPr lang="en-US" dirty="0"/>
          </a:p>
          <a:p>
            <a:r>
              <a:rPr lang="en-US" dirty="0"/>
              <a:t>Collaborators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“Expert” Healthcare Providers, Families and Individuals</a:t>
            </a:r>
          </a:p>
        </p:txBody>
      </p:sp>
      <p:pic>
        <p:nvPicPr>
          <p:cNvPr id="1026" name="Picture 2" descr="JDRF - Health Research Alliance">
            <a:extLst>
              <a:ext uri="{FF2B5EF4-FFF2-40B4-BE49-F238E27FC236}">
                <a16:creationId xmlns:a16="http://schemas.microsoft.com/office/drawing/2014/main" id="{540ABF36-D775-508B-CABC-6CC2FF1E3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89" y="4718177"/>
            <a:ext cx="2568409" cy="11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ur Grants - Helmsley Charitable Trust">
            <a:extLst>
              <a:ext uri="{FF2B5EF4-FFF2-40B4-BE49-F238E27FC236}">
                <a16:creationId xmlns:a16="http://schemas.microsoft.com/office/drawing/2014/main" id="{15A9B12B-A9F6-2C78-C392-2DB1FF77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22" y="3839829"/>
            <a:ext cx="2036171" cy="8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E9B09D5-EB36-037E-557A-8F3A6DC88C59}"/>
              </a:ext>
            </a:extLst>
          </p:cNvPr>
          <p:cNvSpPr txBox="1"/>
          <p:nvPr/>
        </p:nvSpPr>
        <p:spPr>
          <a:xfrm>
            <a:off x="877012" y="5878141"/>
            <a:ext cx="4407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Screening/Monitoring Programs:</a:t>
            </a:r>
          </a:p>
          <a:p>
            <a:r>
              <a:rPr lang="en-US" sz="2400"/>
              <a:t>ASK, CASCADE, PLEDGE, TrialNet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B626B3-26AD-5827-0F68-7A18E49E1151}"/>
              </a:ext>
            </a:extLst>
          </p:cNvPr>
          <p:cNvSpPr txBox="1"/>
          <p:nvPr/>
        </p:nvSpPr>
        <p:spPr>
          <a:xfrm>
            <a:off x="16611" y="3374086"/>
            <a:ext cx="567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Contact: </a:t>
            </a:r>
            <a:r>
              <a:rPr lang="en-US" sz="2400" dirty="0" err="1"/>
              <a:t>Kimberly.Bautista@cuanschutz.edu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552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7485D6-34A8-CB7B-5CC6-BC645909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ASK the Experts Goals</a:t>
            </a:r>
            <a:br>
              <a:rPr lang="en-US" dirty="0"/>
            </a:br>
            <a:r>
              <a:rPr lang="en-US" i="1" dirty="0"/>
              <a:t>Families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214191-5450-6632-6466-52856092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65" y="2117005"/>
            <a:ext cx="10515600" cy="3712296"/>
          </a:xfrm>
        </p:spPr>
        <p:txBody>
          <a:bodyPr/>
          <a:lstStyle/>
          <a:p>
            <a:r>
              <a:rPr lang="en-US" dirty="0"/>
              <a:t>Connect families and individuals with our national network of trained local experts and research partners in type 1 diabetes and celiac disease for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Screening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Early interventions available through clinic or research trials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7485D6-34A8-CB7B-5CC6-BC645909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ASK the Experts Goals</a:t>
            </a:r>
            <a:br>
              <a:rPr lang="en-US" dirty="0"/>
            </a:br>
            <a:r>
              <a:rPr lang="en-US" i="1" dirty="0"/>
              <a:t>Healthcare Providers (HCPs)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214191-5450-6632-6466-52856092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Empower HCPs to manage patients screened for T1D or in early stages of T1D</a:t>
            </a:r>
          </a:p>
          <a:p>
            <a:pPr lvl="1"/>
            <a:r>
              <a:rPr lang="en-US" dirty="0"/>
              <a:t>Training (via zoom)</a:t>
            </a:r>
          </a:p>
          <a:p>
            <a:pPr lvl="1"/>
            <a:r>
              <a:rPr lang="en-US" dirty="0"/>
              <a:t>Resources (downloadable via web)</a:t>
            </a:r>
          </a:p>
          <a:p>
            <a:pPr lvl="1"/>
            <a:r>
              <a:rPr lang="en-US" dirty="0"/>
              <a:t>Connections with our team for support (phone, e-mail, member site)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5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336CE-62B6-DD83-2DC8-BFDEEE6C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121612"/>
            <a:ext cx="6867525" cy="46147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5FC33F-E4F4-1E17-3508-4744E36B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Website Home Page</a:t>
            </a:r>
          </a:p>
        </p:txBody>
      </p:sp>
    </p:spTree>
    <p:extLst>
      <p:ext uri="{BB962C8B-B14F-4D97-AF65-F5344CB8AC3E}">
        <p14:creationId xmlns:p14="http://schemas.microsoft.com/office/powerpoint/2010/main" val="174308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6336CE-62B6-DD83-2DC8-BFDEEE6CD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121612"/>
            <a:ext cx="6867525" cy="461477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C5FC33F-E4F4-1E17-3508-4744E36B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Website Home Page</a:t>
            </a:r>
          </a:p>
        </p:txBody>
      </p:sp>
      <p:pic>
        <p:nvPicPr>
          <p:cNvPr id="2050" name="Picture 2" descr="Mouse click Royalty Free Vector Image - VectorStock">
            <a:extLst>
              <a:ext uri="{FF2B5EF4-FFF2-40B4-BE49-F238E27FC236}">
                <a16:creationId xmlns:a16="http://schemas.microsoft.com/office/drawing/2014/main" id="{AA3E57C8-20A6-99F2-D7C8-2C1102564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9865" r="21125" b="28749"/>
          <a:stretch/>
        </p:blipFill>
        <p:spPr bwMode="auto">
          <a:xfrm rot="3632684" flipH="1" flipV="1">
            <a:off x="5215078" y="2973422"/>
            <a:ext cx="183356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D83D9-3B54-118C-04B1-986C5ACF5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16"/>
          <a:stretch/>
        </p:blipFill>
        <p:spPr>
          <a:xfrm>
            <a:off x="2662236" y="4846453"/>
            <a:ext cx="6867525" cy="8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1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910F-3840-DA0D-EEB3-CFEF882F2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6878"/>
            <a:ext cx="9144000" cy="2387600"/>
          </a:xfrm>
        </p:spPr>
        <p:txBody>
          <a:bodyPr>
            <a:normAutofit/>
          </a:bodyPr>
          <a:lstStyle/>
          <a:p>
            <a:r>
              <a:rPr lang="en-US" sz="6200" dirty="0"/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163154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use click Royalty Free Vector Image - VectorStock">
            <a:extLst>
              <a:ext uri="{FF2B5EF4-FFF2-40B4-BE49-F238E27FC236}">
                <a16:creationId xmlns:a16="http://schemas.microsoft.com/office/drawing/2014/main" id="{EEA96D39-FC31-8D8E-3823-7F99DED5D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19865" r="21125" b="28749"/>
          <a:stretch/>
        </p:blipFill>
        <p:spPr bwMode="auto">
          <a:xfrm rot="17537105" flipH="1" flipV="1">
            <a:off x="1694331" y="1651297"/>
            <a:ext cx="183356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E1683-1A52-E4C2-78AE-5C69FA05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T1D Information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E787E4-39A4-7EE6-E55C-DCB664E8D1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87" t="14076"/>
          <a:stretch/>
        </p:blipFill>
        <p:spPr>
          <a:xfrm>
            <a:off x="3500437" y="1362260"/>
            <a:ext cx="6649573" cy="45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8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5788-0D0E-2225-98A0-F00A0017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2326"/>
            <a:ext cx="12192000" cy="889934"/>
          </a:xfrm>
        </p:spPr>
        <p:txBody>
          <a:bodyPr/>
          <a:lstStyle/>
          <a:p>
            <a:pPr algn="ctr"/>
            <a:r>
              <a:rPr lang="en-US" dirty="0"/>
              <a:t>Families and Individuals Connect with Us through Web, E-mail or Phone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4541D5-9341-4533-C288-574D15371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334" y="1804597"/>
            <a:ext cx="7227331" cy="40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2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wn Arrow 57">
            <a:extLst>
              <a:ext uri="{FF2B5EF4-FFF2-40B4-BE49-F238E27FC236}">
                <a16:creationId xmlns:a16="http://schemas.microsoft.com/office/drawing/2014/main" id="{36A0AA94-61F1-6F52-6187-AF47B01E57D7}"/>
              </a:ext>
            </a:extLst>
          </p:cNvPr>
          <p:cNvSpPr/>
          <p:nvPr/>
        </p:nvSpPr>
        <p:spPr>
          <a:xfrm rot="19512857">
            <a:off x="8200639" y="4223674"/>
            <a:ext cx="297182" cy="571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82D75A01-BB54-07CD-19D0-5F8B61A27B5D}"/>
              </a:ext>
            </a:extLst>
          </p:cNvPr>
          <p:cNvSpPr/>
          <p:nvPr/>
        </p:nvSpPr>
        <p:spPr>
          <a:xfrm rot="2087143" flipH="1">
            <a:off x="3868599" y="4345133"/>
            <a:ext cx="297182" cy="57145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46A1B176-C9D4-C326-9439-1447174FD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12"/>
            <a:ext cx="10515600" cy="889934"/>
          </a:xfrm>
        </p:spPr>
        <p:txBody>
          <a:bodyPr/>
          <a:lstStyle/>
          <a:p>
            <a:pPr algn="ctr"/>
            <a:r>
              <a:rPr lang="en-US" dirty="0"/>
              <a:t>Families Work-Flow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1DA6614-27E1-87D7-E0B5-BF6CCB4DF5D0}"/>
              </a:ext>
            </a:extLst>
          </p:cNvPr>
          <p:cNvSpPr/>
          <p:nvPr/>
        </p:nvSpPr>
        <p:spPr>
          <a:xfrm>
            <a:off x="4060619" y="976334"/>
            <a:ext cx="4245183" cy="1078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Referral to Experts</a:t>
            </a:r>
          </a:p>
          <a:p>
            <a:pPr algn="ctr"/>
            <a:r>
              <a:rPr lang="en-US" dirty="0"/>
              <a:t>HCP, screening program, web search, social media, JDRF screening clinic, industry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B7AEC9-23FB-CA57-3983-2331808F5B5A}"/>
              </a:ext>
            </a:extLst>
          </p:cNvPr>
          <p:cNvSpPr/>
          <p:nvPr/>
        </p:nvSpPr>
        <p:spPr>
          <a:xfrm>
            <a:off x="4060619" y="2407190"/>
            <a:ext cx="4245183" cy="814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Contact Experts</a:t>
            </a:r>
          </a:p>
          <a:p>
            <a:pPr algn="ctr"/>
            <a:r>
              <a:rPr lang="en-US" dirty="0"/>
              <a:t>web form, e-mail, phone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3FF929-5796-BD82-8F7B-227E8F752E13}"/>
              </a:ext>
            </a:extLst>
          </p:cNvPr>
          <p:cNvSpPr/>
          <p:nvPr/>
        </p:nvSpPr>
        <p:spPr>
          <a:xfrm>
            <a:off x="4060619" y="3573661"/>
            <a:ext cx="4245183" cy="93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Phone Call</a:t>
            </a:r>
          </a:p>
          <a:p>
            <a:pPr algn="ctr"/>
            <a:r>
              <a:rPr lang="en-US" dirty="0"/>
              <a:t>Clarify reason for contact, complete consent/intake form/enrollment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9B5EAC9F-AB8B-9090-B28F-37286DBB252D}"/>
              </a:ext>
            </a:extLst>
          </p:cNvPr>
          <p:cNvSpPr/>
          <p:nvPr/>
        </p:nvSpPr>
        <p:spPr>
          <a:xfrm>
            <a:off x="6067386" y="2054743"/>
            <a:ext cx="231648" cy="3413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22269234-1AA6-6B04-DD5A-C98AB09E86F5}"/>
              </a:ext>
            </a:extLst>
          </p:cNvPr>
          <p:cNvSpPr/>
          <p:nvPr/>
        </p:nvSpPr>
        <p:spPr>
          <a:xfrm>
            <a:off x="6067386" y="3221214"/>
            <a:ext cx="231648" cy="3413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B5F565-CED3-AC55-728D-DE0A56DDA6AE}"/>
              </a:ext>
            </a:extLst>
          </p:cNvPr>
          <p:cNvSpPr/>
          <p:nvPr/>
        </p:nvSpPr>
        <p:spPr>
          <a:xfrm>
            <a:off x="4391612" y="4861849"/>
            <a:ext cx="3583195" cy="93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Antibody Status Unknown</a:t>
            </a:r>
          </a:p>
          <a:p>
            <a:pPr algn="ctr"/>
            <a:r>
              <a:rPr lang="en-US" dirty="0"/>
              <a:t>recommend screening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A308FBE-A97F-1949-30BB-5C9E41FFAB9C}"/>
              </a:ext>
            </a:extLst>
          </p:cNvPr>
          <p:cNvSpPr/>
          <p:nvPr/>
        </p:nvSpPr>
        <p:spPr>
          <a:xfrm>
            <a:off x="8511997" y="4736138"/>
            <a:ext cx="3583195" cy="1187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Antibody Positive</a:t>
            </a:r>
          </a:p>
          <a:p>
            <a:pPr algn="ctr"/>
            <a:r>
              <a:rPr lang="en-US" dirty="0"/>
              <a:t>rule out symptomatic T1D, recommend random blood glucose, HbA1c and repeat antibody test</a:t>
            </a:r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B75CB892-882D-E72E-C7FC-913838E9166D}"/>
              </a:ext>
            </a:extLst>
          </p:cNvPr>
          <p:cNvSpPr/>
          <p:nvPr/>
        </p:nvSpPr>
        <p:spPr>
          <a:xfrm>
            <a:off x="6067386" y="4531442"/>
            <a:ext cx="231648" cy="34137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3DE178-E54C-03F2-DF0A-9204AB655C9C}"/>
              </a:ext>
            </a:extLst>
          </p:cNvPr>
          <p:cNvSpPr/>
          <p:nvPr/>
        </p:nvSpPr>
        <p:spPr>
          <a:xfrm>
            <a:off x="271228" y="4872818"/>
            <a:ext cx="3583195" cy="935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Antibody Status Negative</a:t>
            </a:r>
          </a:p>
          <a:p>
            <a:pPr algn="ctr"/>
            <a:r>
              <a:rPr lang="en-US" dirty="0"/>
              <a:t>recommend re-screen based on symptoms and family/medical </a:t>
            </a:r>
            <a:r>
              <a:rPr lang="en-US" dirty="0" err="1"/>
              <a:t>hx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6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8330F7527F949A1B43C4D2D73409A" ma:contentTypeVersion="4" ma:contentTypeDescription="Create a new document." ma:contentTypeScope="" ma:versionID="be79e98d874900082e7ec5fb2c5ba2c8">
  <xsd:schema xmlns:xsd="http://www.w3.org/2001/XMLSchema" xmlns:xs="http://www.w3.org/2001/XMLSchema" xmlns:p="http://schemas.microsoft.com/office/2006/metadata/properties" xmlns:ns2="85ecae69-60c5-4d5e-a809-0bf282690020" targetNamespace="http://schemas.microsoft.com/office/2006/metadata/properties" ma:root="true" ma:fieldsID="2ed78e7d172084d7bfec2bd1f7b512f6" ns2:_="">
    <xsd:import namespace="85ecae69-60c5-4d5e-a809-0bf2826900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ae69-60c5-4d5e-a809-0bf2826900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1690D5-CE94-4927-AC49-1AA036289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01954A-02EC-408B-9B81-260EBE109360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85ecae69-60c5-4d5e-a809-0bf282690020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7A6C816-A39D-4318-A591-AB49444E9D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ecae69-60c5-4d5e-a809-0bf2826900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{C355B258-C5CB-0443-BE29-841C9931102A}tf10001123</Template>
  <TotalTime>3807</TotalTime>
  <Words>396</Words>
  <Application>Microsoft Macintosh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Avenir</vt:lpstr>
      <vt:lpstr>Avenir Black</vt:lpstr>
      <vt:lpstr>Avenir Medium</vt:lpstr>
      <vt:lpstr>Calibri</vt:lpstr>
      <vt:lpstr>Proxima Nova</vt:lpstr>
      <vt:lpstr>Proxima Nova Extrabold</vt:lpstr>
      <vt:lpstr>Proxima Nova Light</vt:lpstr>
      <vt:lpstr>Office Theme</vt:lpstr>
      <vt:lpstr>PowerPoint Presentation</vt:lpstr>
      <vt:lpstr>ASK the Experts Goals Families</vt:lpstr>
      <vt:lpstr>ASK the Experts Goals Healthcare Providers (HCPs)</vt:lpstr>
      <vt:lpstr>Website Home Page</vt:lpstr>
      <vt:lpstr>Website Home Page</vt:lpstr>
      <vt:lpstr>Families</vt:lpstr>
      <vt:lpstr>T1D Information for Families</vt:lpstr>
      <vt:lpstr>Families and Individuals Connect with Us through Web, E-mail or Phone</vt:lpstr>
      <vt:lpstr>Families Work-Flow</vt:lpstr>
      <vt:lpstr>Connect Families Confirmed Positive for T1D Associated Autoantibodies to “Local Expert”</vt:lpstr>
      <vt:lpstr>Experts Participants</vt:lpstr>
      <vt:lpstr>Healthcare Providers</vt:lpstr>
      <vt:lpstr>Website Home Page</vt:lpstr>
      <vt:lpstr>”Cliff Note” Resources</vt:lpstr>
      <vt:lpstr>Healthcare Provider Workflow</vt:lpstr>
      <vt:lpstr>Join for Member Resources</vt:lpstr>
      <vt:lpstr>PowerPoint Presentation</vt:lpstr>
      <vt:lpstr>Experts Supports Local Experts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 Title Here</dc:title>
  <dc:creator>Rick Bacher</dc:creator>
  <cp:lastModifiedBy>Simmons, Kimber M</cp:lastModifiedBy>
  <cp:revision>60</cp:revision>
  <dcterms:created xsi:type="dcterms:W3CDTF">2022-07-08T22:32:44Z</dcterms:created>
  <dcterms:modified xsi:type="dcterms:W3CDTF">2022-11-16T16:23:33Z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0x01010063C8330F7527F949A1B43C4D2D73409A</vt:lpwstr>
  </property>
</Properties>
</file>