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060" r:id="rId1"/>
    <p:sldMasterId id="2147484218" r:id="rId2"/>
    <p:sldMasterId id="2147484229" r:id="rId3"/>
    <p:sldMasterId id="2147484241" r:id="rId4"/>
    <p:sldMasterId id="2147484251" r:id="rId5"/>
  </p:sldMasterIdLst>
  <p:notesMasterIdLst>
    <p:notesMasterId r:id="rId21"/>
  </p:notesMasterIdLst>
  <p:sldIdLst>
    <p:sldId id="434" r:id="rId6"/>
    <p:sldId id="475" r:id="rId7"/>
    <p:sldId id="477" r:id="rId8"/>
    <p:sldId id="481" r:id="rId9"/>
    <p:sldId id="482" r:id="rId10"/>
    <p:sldId id="489" r:id="rId11"/>
    <p:sldId id="483" r:id="rId12"/>
    <p:sldId id="484" r:id="rId13"/>
    <p:sldId id="485" r:id="rId14"/>
    <p:sldId id="474" r:id="rId15"/>
    <p:sldId id="480" r:id="rId16"/>
    <p:sldId id="486" r:id="rId17"/>
    <p:sldId id="487" r:id="rId18"/>
    <p:sldId id="478" r:id="rId19"/>
    <p:sldId id="4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3399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56" autoAdjust="0"/>
    <p:restoredTop sz="94434" autoAdjust="0"/>
  </p:normalViewPr>
  <p:slideViewPr>
    <p:cSldViewPr snapToGrid="0">
      <p:cViewPr>
        <p:scale>
          <a:sx n="50" d="100"/>
          <a:sy n="50" d="100"/>
        </p:scale>
        <p:origin x="2464" y="1168"/>
      </p:cViewPr>
      <p:guideLst/>
    </p:cSldViewPr>
  </p:slideViewPr>
  <p:outlineViewPr>
    <p:cViewPr>
      <p:scale>
        <a:sx n="33" d="100"/>
        <a:sy n="33" d="100"/>
      </p:scale>
      <p:origin x="0" y="-82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rgbClr val="0000FF"/>
                </a:solidFill>
              </a:rPr>
              <a:t>Age distribution</a:t>
            </a:r>
          </a:p>
        </c:rich>
      </c:tx>
      <c:layout>
        <c:manualLayout>
          <c:xMode val="edge"/>
          <c:yMode val="edge"/>
          <c:x val="0.57702293054918907"/>
          <c:y val="4.05440616758533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rgbClr val="0000F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5"/>
          <c:dPt>
            <c:idx val="0"/>
            <c:bubble3D val="0"/>
            <c:explosion val="4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A0-4B8B-AE61-953D632F1D0C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A0-4B8B-AE61-953D632F1D0C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A0-4B8B-AE61-953D632F1D0C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A0-4B8B-AE61-953D632F1D0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9A0-4B8B-AE61-953D632F1D0C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9A0-4B8B-AE61-953D632F1D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1-5 y</c:v>
                </c:pt>
                <c:pt idx="1">
                  <c:v>6-9 y</c:v>
                </c:pt>
                <c:pt idx="2">
                  <c:v>10-13 y</c:v>
                </c:pt>
                <c:pt idx="3">
                  <c:v>14-17 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0.27</c:v>
                </c:pt>
                <c:pt idx="1">
                  <c:v>0.28999999999999998</c:v>
                </c:pt>
                <c:pt idx="2">
                  <c:v>0.23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A0-4B8B-AE61-953D632F1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886207197002696"/>
          <c:y val="0.23903158547930475"/>
          <c:w val="0.22449125109361331"/>
          <c:h val="0.617445134891692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rgbClr val="0000FF"/>
                </a:solidFill>
              </a:rPr>
              <a:t>Race/ethnicity</a:t>
            </a:r>
            <a:endParaRPr lang="en-US" sz="3600" b="1" dirty="0">
              <a:solidFill>
                <a:srgbClr val="0000FF"/>
              </a:solidFill>
            </a:endParaRPr>
          </a:p>
        </c:rich>
      </c:tx>
      <c:layout>
        <c:manualLayout>
          <c:xMode val="edge"/>
          <c:yMode val="edge"/>
          <c:x val="0.61941562955241691"/>
          <c:y val="4.6519981275520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rgbClr val="0000F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55-47EF-AFD2-2E806D9C0A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55-47EF-AFD2-2E806D9C0A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55-47EF-AFD2-2E806D9C0A3C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55-47EF-AFD2-2E806D9C0A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A55-47EF-AFD2-2E806D9C0A3C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A55-47EF-AFD2-2E806D9C0A3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55-47EF-AFD2-2E806D9C0A3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55-47EF-AFD2-2E806D9C0A3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A55-47EF-AFD2-2E806D9C0A3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A55-47EF-AFD2-2E806D9C0A3C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A55-47EF-AFD2-2E806D9C0A3C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A55-47EF-AFD2-2E806D9C0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non-Hispanic white</c:v>
                </c:pt>
                <c:pt idx="1">
                  <c:v>Hispanic (any race)</c:v>
                </c:pt>
                <c:pt idx="2">
                  <c:v>African American</c:v>
                </c:pt>
                <c:pt idx="3">
                  <c:v>Asian American</c:v>
                </c:pt>
                <c:pt idx="4">
                  <c:v>Native American</c:v>
                </c:pt>
                <c:pt idx="5">
                  <c:v>Other or Unknown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0.377</c:v>
                </c:pt>
                <c:pt idx="1">
                  <c:v>0.48499999999999999</c:v>
                </c:pt>
                <c:pt idx="2">
                  <c:v>7.5999999999999998E-2</c:v>
                </c:pt>
                <c:pt idx="3">
                  <c:v>0.02</c:v>
                </c:pt>
                <c:pt idx="4">
                  <c:v>1.4E-2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55-47EF-AFD2-2E806D9C0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7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153851941583215"/>
          <c:y val="0.23116389945016153"/>
          <c:w val="0.37743584148777254"/>
          <c:h val="0.7108072073797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rgbClr val="0000FF"/>
                </a:solidFill>
              </a:rPr>
              <a:t>1</a:t>
            </a:r>
            <a:r>
              <a:rPr lang="en-US" sz="3200" b="1" baseline="30000" dirty="0">
                <a:solidFill>
                  <a:srgbClr val="0000FF"/>
                </a:solidFill>
              </a:rPr>
              <a:t>st</a:t>
            </a:r>
            <a:r>
              <a:rPr lang="en-US" sz="3200" b="1" baseline="0" dirty="0">
                <a:solidFill>
                  <a:srgbClr val="0000FF"/>
                </a:solidFill>
              </a:rPr>
              <a:t> degree relative </a:t>
            </a:r>
            <a:endParaRPr lang="en-US" sz="3200" dirty="0">
              <a:effectLst/>
            </a:endParaRPr>
          </a:p>
        </c:rich>
      </c:tx>
      <c:layout>
        <c:manualLayout>
          <c:xMode val="edge"/>
          <c:yMode val="edge"/>
          <c:x val="0.4788425577421706"/>
          <c:y val="0.15582803876361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3200" b="1" i="0" u="none" strike="noStrike" kern="1200" spc="0" baseline="0">
              <a:solidFill>
                <a:srgbClr val="0000F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F-47C3-872B-206F61E44AE5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BF-47C3-872B-206F61E44AE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BF-47C3-872B-206F61E44AE5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BF-47C3-872B-206F61E44AE5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BF-47C3-872B-206F61E44AE5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CBF-47C3-872B-206F61E44AE5}"/>
              </c:ext>
            </c:extLst>
          </c:dPt>
          <c:dLbls>
            <c:dLbl>
              <c:idx val="0"/>
              <c:layout>
                <c:manualLayout>
                  <c:x val="-8.3152300508844493E-3"/>
                  <c:y val="-2.30122795090912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CBF-47C3-872B-206F61E44AE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0.5%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BF-47C3-872B-206F61E44AE5}"/>
                </c:ext>
              </c:extLst>
            </c:dLbl>
            <c:dLbl>
              <c:idx val="2"/>
              <c:layout>
                <c:manualLayout>
                  <c:x val="-9.4022278592698801E-3"/>
                  <c:y val="1.93128405456744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CBF-47C3-872B-206F61E44AE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CBF-47C3-872B-206F61E44A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T1D</c:v>
                </c:pt>
                <c:pt idx="1">
                  <c:v>T1D &amp; CD </c:v>
                </c:pt>
                <c:pt idx="2">
                  <c:v>CD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3.9600000000000003E-2</c:v>
                </c:pt>
                <c:pt idx="1">
                  <c:v>4.5999999999999999E-3</c:v>
                </c:pt>
                <c:pt idx="2">
                  <c:v>3.73E-2</c:v>
                </c:pt>
                <c:pt idx="3">
                  <c:v>0.91849999999999998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CBF-47C3-872B-206F61E44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AB7DE-AAC9-D340-9B7C-0865DEF49D78}" type="doc">
      <dgm:prSet loTypeId="urn:microsoft.com/office/officeart/2005/8/layout/process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085B0F-8647-6F40-980A-9A22679683FC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0000"/>
              </a:solidFill>
            </a:rPr>
            <a:t>Screening</a:t>
          </a:r>
        </a:p>
        <a:p>
          <a:r>
            <a:rPr lang="en-US" sz="2000" b="1" dirty="0">
              <a:solidFill>
                <a:srgbClr val="000000"/>
              </a:solidFill>
            </a:rPr>
            <a:t>at multiple sites</a:t>
          </a:r>
        </a:p>
        <a:p>
          <a:endParaRPr lang="en-US" sz="2000" b="1" dirty="0">
            <a:solidFill>
              <a:srgbClr val="000000"/>
            </a:solidFill>
          </a:endParaRPr>
        </a:p>
        <a:p>
          <a:r>
            <a:rPr lang="en-US" sz="2000" b="1" dirty="0">
              <a:solidFill>
                <a:srgbClr val="000000"/>
              </a:solidFill>
            </a:rPr>
            <a:t> </a:t>
          </a:r>
        </a:p>
      </dgm:t>
    </dgm:pt>
    <dgm:pt modelId="{36076A62-6581-0146-B599-F4773CD951C7}" type="parTrans" cxnId="{65FB30DC-445C-794B-8D4F-263DB2AB71A4}">
      <dgm:prSet/>
      <dgm:spPr/>
      <dgm:t>
        <a:bodyPr/>
        <a:lstStyle/>
        <a:p>
          <a:endParaRPr lang="en-US" sz="2000"/>
        </a:p>
      </dgm:t>
    </dgm:pt>
    <dgm:pt modelId="{BBF75DDC-EA35-0C47-AABA-FA8C6A6EDD5C}" type="sibTrans" cxnId="{65FB30DC-445C-794B-8D4F-263DB2AB71A4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 sz="2000" b="1">
            <a:solidFill>
              <a:srgbClr val="000000"/>
            </a:solidFill>
          </a:endParaRPr>
        </a:p>
      </dgm:t>
    </dgm:pt>
    <dgm:pt modelId="{5CE0DAE7-229C-ED40-ACA9-94122FA02943}">
      <dgm:prSet phldrT="[Text]" custT="1"/>
      <dgm:spPr>
        <a:solidFill>
          <a:srgbClr val="FFC000"/>
        </a:solidFill>
        <a:ln w="38100">
          <a:solidFill>
            <a:schemeClr val="tx1"/>
          </a:solidFill>
        </a:ln>
      </dgm:spPr>
      <dgm:t>
        <a:bodyPr/>
        <a:lstStyle/>
        <a:p>
          <a:pPr lvl="0"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dirty="0">
            <a:solidFill>
              <a:srgbClr val="000000"/>
            </a:solidFill>
          </a:endParaRPr>
        </a:p>
        <a:p>
          <a:pPr lvl="0"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u="sng" dirty="0">
            <a:solidFill>
              <a:srgbClr val="000000"/>
            </a:solidFill>
          </a:endParaRPr>
        </a:p>
        <a:p>
          <a:pPr lvl="0"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dirty="0">
              <a:solidFill>
                <a:srgbClr val="000000"/>
              </a:solidFill>
            </a:rPr>
            <a:t>Monitoring:</a:t>
          </a:r>
          <a:r>
            <a:rPr lang="en-US" sz="2000" b="1" kern="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>
          <a:pPr lvl="0"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HbA1c, CGM, OGTT</a:t>
          </a:r>
        </a:p>
        <a:p>
          <a:pPr lvl="0"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0" dirty="0">
            <a:solidFill>
              <a:srgbClr val="00000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0" dirty="0">
              <a:solidFill>
                <a:srgbClr val="000000"/>
              </a:solidFill>
            </a:rPr>
            <a:t>Education:</a:t>
          </a:r>
          <a:r>
            <a:rPr lang="en-US" sz="2000" b="1" kern="0" dirty="0">
              <a:solidFill>
                <a:srgbClr val="000000"/>
              </a:solidFill>
            </a:rPr>
            <a:t>    symptoms</a:t>
          </a:r>
        </a:p>
        <a:p>
          <a:pPr lvl="0"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SMBG </a:t>
          </a:r>
        </a:p>
        <a:p>
          <a:pPr lvl="0"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0" dirty="0">
              <a:solidFill>
                <a:srgbClr val="000000"/>
              </a:solidFill>
            </a:rPr>
            <a:t>access to  diabetes team</a:t>
          </a:r>
          <a:endParaRPr lang="en-US" sz="2000" kern="0" dirty="0">
            <a:solidFill>
              <a:srgbClr val="00000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dirty="0">
            <a:solidFill>
              <a:srgbClr val="000000"/>
            </a:solidFill>
          </a:endParaRPr>
        </a:p>
        <a:p>
          <a:pPr lvl="0"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dirty="0">
            <a:solidFill>
              <a:srgbClr val="000000"/>
            </a:solidFill>
          </a:endParaRPr>
        </a:p>
      </dgm:t>
    </dgm:pt>
    <dgm:pt modelId="{1248DCA0-8A8C-D945-B6DE-57A0AC51BEF9}" type="parTrans" cxnId="{5639F009-9972-6E48-9D96-C7C3918502BE}">
      <dgm:prSet/>
      <dgm:spPr/>
      <dgm:t>
        <a:bodyPr/>
        <a:lstStyle/>
        <a:p>
          <a:endParaRPr lang="en-US" sz="2000"/>
        </a:p>
      </dgm:t>
    </dgm:pt>
    <dgm:pt modelId="{0DB9A6EB-6BAF-FA4C-9AB9-7CF6A2F803CB}" type="sibTrans" cxnId="{5639F009-9972-6E48-9D96-C7C3918502BE}">
      <dgm:prSet custT="1"/>
      <dgm:spPr>
        <a:solidFill>
          <a:srgbClr val="FF0000"/>
        </a:solidFill>
      </dgm:spPr>
      <dgm:t>
        <a:bodyPr/>
        <a:lstStyle/>
        <a:p>
          <a:endParaRPr lang="en-US" sz="2000" b="1">
            <a:solidFill>
              <a:srgbClr val="000000"/>
            </a:solidFill>
          </a:endParaRPr>
        </a:p>
      </dgm:t>
    </dgm:pt>
    <dgm:pt modelId="{2A6EC8BE-C7D2-B94E-AD4D-5F70F2FE1AA3}">
      <dgm:prSet phldrT="[Text]" custT="1"/>
      <dgm:spPr>
        <a:solidFill>
          <a:srgbClr val="FFFF00"/>
        </a:solidFill>
      </dgm:spPr>
      <dgm:t>
        <a:bodyPr/>
        <a:lstStyle/>
        <a:p>
          <a:pPr algn="ctr"/>
          <a:r>
            <a:rPr lang="en-US" sz="2000" b="1" dirty="0">
              <a:solidFill>
                <a:srgbClr val="000000"/>
              </a:solidFill>
            </a:rPr>
            <a:t>CONFIRMATION</a:t>
          </a:r>
        </a:p>
        <a:p>
          <a:pPr algn="l"/>
          <a:r>
            <a:rPr lang="pt-BR" sz="2000" b="1" dirty="0" err="1">
              <a:solidFill>
                <a:srgbClr val="000000"/>
              </a:solidFill>
            </a:rPr>
            <a:t>Islet</a:t>
          </a:r>
          <a:r>
            <a:rPr lang="pt-BR" sz="2000" b="1" dirty="0">
              <a:solidFill>
                <a:srgbClr val="000000"/>
              </a:solidFill>
            </a:rPr>
            <a:t> </a:t>
          </a:r>
          <a:r>
            <a:rPr lang="pt-BR" sz="2000" b="1" dirty="0" err="1">
              <a:solidFill>
                <a:srgbClr val="000000"/>
              </a:solidFill>
            </a:rPr>
            <a:t>autoantibodies</a:t>
          </a:r>
          <a:r>
            <a:rPr lang="pt-BR" sz="2000" b="1" dirty="0">
              <a:solidFill>
                <a:srgbClr val="000000"/>
              </a:solidFill>
            </a:rPr>
            <a:t>:</a:t>
          </a:r>
        </a:p>
        <a:p>
          <a:pPr algn="l"/>
          <a:r>
            <a:rPr lang="pt-BR" sz="2000" b="1" dirty="0">
              <a:solidFill>
                <a:srgbClr val="000000"/>
              </a:solidFill>
            </a:rPr>
            <a:t>- multiple</a:t>
          </a:r>
        </a:p>
        <a:p>
          <a:pPr algn="l"/>
          <a:r>
            <a:rPr lang="pt-BR" sz="2000" b="1" dirty="0">
              <a:solidFill>
                <a:srgbClr val="000000"/>
              </a:solidFill>
            </a:rPr>
            <a:t>- single </a:t>
          </a:r>
          <a:r>
            <a:rPr lang="en-US" sz="2000" b="1" dirty="0">
              <a:solidFill>
                <a:srgbClr val="000000"/>
              </a:solidFill>
            </a:rPr>
            <a:t>high-affinity</a:t>
          </a:r>
          <a:endParaRPr lang="pt-BR" sz="2000" b="1" dirty="0">
            <a:solidFill>
              <a:srgbClr val="000000"/>
            </a:solidFill>
          </a:endParaRPr>
        </a:p>
        <a:p>
          <a:pPr algn="l"/>
          <a:endParaRPr lang="pt-BR" sz="2000" b="1" dirty="0">
            <a:solidFill>
              <a:srgbClr val="000000"/>
            </a:solidFill>
          </a:endParaRPr>
        </a:p>
        <a:p>
          <a:pPr algn="l"/>
          <a:r>
            <a:rPr lang="pt-BR" sz="2000" b="1" dirty="0" err="1">
              <a:solidFill>
                <a:srgbClr val="000000"/>
              </a:solidFill>
            </a:rPr>
            <a:t>Celiac</a:t>
          </a:r>
          <a:r>
            <a:rPr lang="pt-BR" sz="2000" b="1" dirty="0">
              <a:solidFill>
                <a:srgbClr val="000000"/>
              </a:solidFill>
            </a:rPr>
            <a:t>:</a:t>
          </a:r>
        </a:p>
        <a:p>
          <a:pPr algn="l"/>
          <a:r>
            <a:rPr lang="pt-BR" sz="2000" b="1" dirty="0" err="1">
              <a:solidFill>
                <a:srgbClr val="000000"/>
              </a:solidFill>
            </a:rPr>
            <a:t>tTG</a:t>
          </a:r>
          <a:r>
            <a:rPr lang="pt-BR" sz="2000" b="1" dirty="0">
              <a:solidFill>
                <a:srgbClr val="000000"/>
              </a:solidFill>
            </a:rPr>
            <a:t> Abs</a:t>
          </a:r>
        </a:p>
        <a:p>
          <a:pPr algn="ctr"/>
          <a:r>
            <a:rPr lang="pt-BR" sz="2000" b="1" dirty="0">
              <a:solidFill>
                <a:srgbClr val="000000"/>
              </a:solidFill>
            </a:rPr>
            <a:t> </a:t>
          </a:r>
          <a:endParaRPr lang="en-US" sz="2000" b="1" dirty="0">
            <a:solidFill>
              <a:srgbClr val="000000"/>
            </a:solidFill>
          </a:endParaRPr>
        </a:p>
      </dgm:t>
    </dgm:pt>
    <dgm:pt modelId="{81263A68-FE74-E942-BFD3-A00B3467C7EC}" type="parTrans" cxnId="{4CA4A871-6C4C-F04B-9AA2-457C62E4F09E}">
      <dgm:prSet/>
      <dgm:spPr/>
      <dgm:t>
        <a:bodyPr/>
        <a:lstStyle/>
        <a:p>
          <a:endParaRPr lang="en-US" sz="2000"/>
        </a:p>
      </dgm:t>
    </dgm:pt>
    <dgm:pt modelId="{0D841F17-810A-1E43-B170-8C584045E7B3}" type="sibTrans" cxnId="{4CA4A871-6C4C-F04B-9AA2-457C62E4F09E}">
      <dgm:prSet custT="1"/>
      <dgm:spPr>
        <a:solidFill>
          <a:srgbClr val="FFFF00"/>
        </a:solidFill>
      </dgm:spPr>
      <dgm:t>
        <a:bodyPr/>
        <a:lstStyle/>
        <a:p>
          <a:endParaRPr lang="en-US" sz="2000" b="1">
            <a:solidFill>
              <a:srgbClr val="000000"/>
            </a:solidFill>
          </a:endParaRPr>
        </a:p>
      </dgm:t>
    </dgm:pt>
    <dgm:pt modelId="{EEFD0CE5-74D2-1C4C-9157-2EE09305325E}">
      <dgm:prSet phldrT="[Text]" custT="1"/>
      <dgm:spPr>
        <a:solidFill>
          <a:srgbClr val="FF0000"/>
        </a:solidFill>
      </dgm:spPr>
      <dgm:t>
        <a:bodyPr/>
        <a:lstStyle/>
        <a:p>
          <a:pPr algn="l" defTabSz="1066800"/>
          <a:r>
            <a:rPr lang="en-US" sz="2000" b="1" dirty="0">
              <a:solidFill>
                <a:srgbClr val="000000"/>
              </a:solidFill>
            </a:rPr>
            <a:t>Prevent:   </a:t>
          </a:r>
        </a:p>
        <a:p>
          <a:pPr algn="l" defTabSz="1066800"/>
          <a:r>
            <a:rPr lang="en-US" sz="2000" b="1" dirty="0">
              <a:solidFill>
                <a:srgbClr val="000000"/>
              </a:solidFill>
            </a:rPr>
            <a:t>- DKA      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rgbClr val="000000"/>
              </a:solidFill>
            </a:rPr>
            <a:t>- Diabetes</a:t>
          </a:r>
        </a:p>
      </dgm:t>
    </dgm:pt>
    <dgm:pt modelId="{3F4B5F92-C060-FF46-9F4E-5BC4A96B61DD}" type="parTrans" cxnId="{DF116866-14C2-464F-84FD-5B9BD0DA491E}">
      <dgm:prSet/>
      <dgm:spPr/>
      <dgm:t>
        <a:bodyPr/>
        <a:lstStyle/>
        <a:p>
          <a:endParaRPr lang="en-US" sz="2000"/>
        </a:p>
      </dgm:t>
    </dgm:pt>
    <dgm:pt modelId="{19CE448A-DDC2-A74C-8943-BAE07ACB50E6}" type="sibTrans" cxnId="{DF116866-14C2-464F-84FD-5B9BD0DA491E}">
      <dgm:prSet/>
      <dgm:spPr/>
      <dgm:t>
        <a:bodyPr/>
        <a:lstStyle/>
        <a:p>
          <a:endParaRPr lang="en-US" sz="2000"/>
        </a:p>
      </dgm:t>
    </dgm:pt>
    <dgm:pt modelId="{BDBA9262-962F-A34A-8F69-734D88EBC063}" type="pres">
      <dgm:prSet presAssocID="{E1AAB7DE-AAC9-D340-9B7C-0865DEF49D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EE356C-505F-6B4D-8394-AFD61856A9E8}" type="pres">
      <dgm:prSet presAssocID="{93085B0F-8647-6F40-980A-9A22679683FC}" presName="node" presStyleLbl="node1" presStyleIdx="0" presStyleCnt="4" custScaleY="133861" custLinFactNeighborX="-6781" custLinFactNeighborY="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93A00-41BC-5748-9355-1A092EDA9FF6}" type="pres">
      <dgm:prSet presAssocID="{BBF75DDC-EA35-0C47-AABA-FA8C6A6EDD5C}" presName="sibTrans" presStyleLbl="sibTrans2D1" presStyleIdx="0" presStyleCnt="3" custScaleY="133861"/>
      <dgm:spPr/>
      <dgm:t>
        <a:bodyPr/>
        <a:lstStyle/>
        <a:p>
          <a:endParaRPr lang="en-US"/>
        </a:p>
      </dgm:t>
    </dgm:pt>
    <dgm:pt modelId="{FD02B60A-D36A-0449-93A7-7F7F380D5D6E}" type="pres">
      <dgm:prSet presAssocID="{BBF75DDC-EA35-0C47-AABA-FA8C6A6EDD5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B7EC541-7975-014F-A0CB-FDA5F9393D3D}" type="pres">
      <dgm:prSet presAssocID="{2A6EC8BE-C7D2-B94E-AD4D-5F70F2FE1AA3}" presName="node" presStyleLbl="node1" presStyleIdx="1" presStyleCnt="4" custScaleX="152771" custScaleY="133861" custLinFactNeighborX="13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5046A-DF99-AE44-9B64-59584D874AFA}" type="pres">
      <dgm:prSet presAssocID="{0D841F17-810A-1E43-B170-8C584045E7B3}" presName="sibTrans" presStyleLbl="sibTrans2D1" presStyleIdx="1" presStyleCnt="3" custScaleY="133861"/>
      <dgm:spPr/>
      <dgm:t>
        <a:bodyPr/>
        <a:lstStyle/>
        <a:p>
          <a:endParaRPr lang="en-US"/>
        </a:p>
      </dgm:t>
    </dgm:pt>
    <dgm:pt modelId="{CF2E5BFC-23F0-E449-BB33-BF0CE5DB5A40}" type="pres">
      <dgm:prSet presAssocID="{0D841F17-810A-1E43-B170-8C584045E7B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550CEBB-0BC9-F847-9250-3EBC7BE3EE7F}" type="pres">
      <dgm:prSet presAssocID="{5CE0DAE7-229C-ED40-ACA9-94122FA02943}" presName="node" presStyleLbl="node1" presStyleIdx="2" presStyleCnt="4" custScaleX="110308" custScaleY="133861" custLinFactNeighborY="-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F588A-7A58-1446-87A4-35AD566DF39B}" type="pres">
      <dgm:prSet presAssocID="{0DB9A6EB-6BAF-FA4C-9AB9-7CF6A2F803CB}" presName="sibTrans" presStyleLbl="sibTrans2D1" presStyleIdx="2" presStyleCnt="3" custScaleY="133861" custLinFactNeighborX="31938" custLinFactNeighborY="4554"/>
      <dgm:spPr/>
      <dgm:t>
        <a:bodyPr/>
        <a:lstStyle/>
        <a:p>
          <a:endParaRPr lang="en-US"/>
        </a:p>
      </dgm:t>
    </dgm:pt>
    <dgm:pt modelId="{49B050EC-86C3-BD43-82B6-606C5A88A5D0}" type="pres">
      <dgm:prSet presAssocID="{0DB9A6EB-6BAF-FA4C-9AB9-7CF6A2F803C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C5F3E2B-51A8-684A-A592-155864290532}" type="pres">
      <dgm:prSet presAssocID="{EEFD0CE5-74D2-1C4C-9157-2EE09305325E}" presName="node" presStyleLbl="node1" presStyleIdx="3" presStyleCnt="4" custScaleX="108053" custScaleY="133861" custLinFactNeighborX="1476" custLinFactNeighborY="-1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CFE51B-5F4B-4B43-9131-D5141B9B27CB}" type="presOf" srcId="{BBF75DDC-EA35-0C47-AABA-FA8C6A6EDD5C}" destId="{FD02B60A-D36A-0449-93A7-7F7F380D5D6E}" srcOrd="1" destOrd="0" presId="urn:microsoft.com/office/officeart/2005/8/layout/process1"/>
    <dgm:cxn modelId="{AF27F5ED-554C-5C47-81AA-7599EDEAEE2C}" type="presOf" srcId="{0DB9A6EB-6BAF-FA4C-9AB9-7CF6A2F803CB}" destId="{49B050EC-86C3-BD43-82B6-606C5A88A5D0}" srcOrd="1" destOrd="0" presId="urn:microsoft.com/office/officeart/2005/8/layout/process1"/>
    <dgm:cxn modelId="{B9D5AC7C-78B1-3944-9F45-7993174E0FEB}" type="presOf" srcId="{BBF75DDC-EA35-0C47-AABA-FA8C6A6EDD5C}" destId="{C6D93A00-41BC-5748-9355-1A092EDA9FF6}" srcOrd="0" destOrd="0" presId="urn:microsoft.com/office/officeart/2005/8/layout/process1"/>
    <dgm:cxn modelId="{5639F009-9972-6E48-9D96-C7C3918502BE}" srcId="{E1AAB7DE-AAC9-D340-9B7C-0865DEF49D78}" destId="{5CE0DAE7-229C-ED40-ACA9-94122FA02943}" srcOrd="2" destOrd="0" parTransId="{1248DCA0-8A8C-D945-B6DE-57A0AC51BEF9}" sibTransId="{0DB9A6EB-6BAF-FA4C-9AB9-7CF6A2F803CB}"/>
    <dgm:cxn modelId="{3C56A661-5BB5-9442-948C-0B5A0AF393E3}" type="presOf" srcId="{5CE0DAE7-229C-ED40-ACA9-94122FA02943}" destId="{2550CEBB-0BC9-F847-9250-3EBC7BE3EE7F}" srcOrd="0" destOrd="0" presId="urn:microsoft.com/office/officeart/2005/8/layout/process1"/>
    <dgm:cxn modelId="{65FB30DC-445C-794B-8D4F-263DB2AB71A4}" srcId="{E1AAB7DE-AAC9-D340-9B7C-0865DEF49D78}" destId="{93085B0F-8647-6F40-980A-9A22679683FC}" srcOrd="0" destOrd="0" parTransId="{36076A62-6581-0146-B599-F4773CD951C7}" sibTransId="{BBF75DDC-EA35-0C47-AABA-FA8C6A6EDD5C}"/>
    <dgm:cxn modelId="{5FD8E6F7-2CA0-A245-8FD3-8D712B0C8243}" type="presOf" srcId="{0D841F17-810A-1E43-B170-8C584045E7B3}" destId="{CF2E5BFC-23F0-E449-BB33-BF0CE5DB5A40}" srcOrd="1" destOrd="0" presId="urn:microsoft.com/office/officeart/2005/8/layout/process1"/>
    <dgm:cxn modelId="{84DC7E6E-A5CC-1540-B368-AF0F91F21E7E}" type="presOf" srcId="{93085B0F-8647-6F40-980A-9A22679683FC}" destId="{B3EE356C-505F-6B4D-8394-AFD61856A9E8}" srcOrd="0" destOrd="0" presId="urn:microsoft.com/office/officeart/2005/8/layout/process1"/>
    <dgm:cxn modelId="{DF116866-14C2-464F-84FD-5B9BD0DA491E}" srcId="{E1AAB7DE-AAC9-D340-9B7C-0865DEF49D78}" destId="{EEFD0CE5-74D2-1C4C-9157-2EE09305325E}" srcOrd="3" destOrd="0" parTransId="{3F4B5F92-C060-FF46-9F4E-5BC4A96B61DD}" sibTransId="{19CE448A-DDC2-A74C-8943-BAE07ACB50E6}"/>
    <dgm:cxn modelId="{4FFEE0B4-3330-9846-8464-41E1CECB8CDA}" type="presOf" srcId="{EEFD0CE5-74D2-1C4C-9157-2EE09305325E}" destId="{7C5F3E2B-51A8-684A-A592-155864290532}" srcOrd="0" destOrd="0" presId="urn:microsoft.com/office/officeart/2005/8/layout/process1"/>
    <dgm:cxn modelId="{FED1CEB0-610C-E44D-ABA6-E239B438678A}" type="presOf" srcId="{E1AAB7DE-AAC9-D340-9B7C-0865DEF49D78}" destId="{BDBA9262-962F-A34A-8F69-734D88EBC063}" srcOrd="0" destOrd="0" presId="urn:microsoft.com/office/officeart/2005/8/layout/process1"/>
    <dgm:cxn modelId="{A77C288A-017E-5047-A639-0AC0B9C0EDBD}" type="presOf" srcId="{2A6EC8BE-C7D2-B94E-AD4D-5F70F2FE1AA3}" destId="{BB7EC541-7975-014F-A0CB-FDA5F9393D3D}" srcOrd="0" destOrd="0" presId="urn:microsoft.com/office/officeart/2005/8/layout/process1"/>
    <dgm:cxn modelId="{AA758B59-9A8C-9E43-9F22-D97873154116}" type="presOf" srcId="{0DB9A6EB-6BAF-FA4C-9AB9-7CF6A2F803CB}" destId="{061F588A-7A58-1446-87A4-35AD566DF39B}" srcOrd="0" destOrd="0" presId="urn:microsoft.com/office/officeart/2005/8/layout/process1"/>
    <dgm:cxn modelId="{4CA4A871-6C4C-F04B-9AA2-457C62E4F09E}" srcId="{E1AAB7DE-AAC9-D340-9B7C-0865DEF49D78}" destId="{2A6EC8BE-C7D2-B94E-AD4D-5F70F2FE1AA3}" srcOrd="1" destOrd="0" parTransId="{81263A68-FE74-E942-BFD3-A00B3467C7EC}" sibTransId="{0D841F17-810A-1E43-B170-8C584045E7B3}"/>
    <dgm:cxn modelId="{A31F311E-B119-4A47-A6C8-5CA83D56E9D3}" type="presOf" srcId="{0D841F17-810A-1E43-B170-8C584045E7B3}" destId="{AE85046A-DF99-AE44-9B64-59584D874AFA}" srcOrd="0" destOrd="0" presId="urn:microsoft.com/office/officeart/2005/8/layout/process1"/>
    <dgm:cxn modelId="{174585B3-4073-5644-803A-EE10DC211A89}" type="presParOf" srcId="{BDBA9262-962F-A34A-8F69-734D88EBC063}" destId="{B3EE356C-505F-6B4D-8394-AFD61856A9E8}" srcOrd="0" destOrd="0" presId="urn:microsoft.com/office/officeart/2005/8/layout/process1"/>
    <dgm:cxn modelId="{0A7E3675-711B-534F-BFEC-BD00E9056472}" type="presParOf" srcId="{BDBA9262-962F-A34A-8F69-734D88EBC063}" destId="{C6D93A00-41BC-5748-9355-1A092EDA9FF6}" srcOrd="1" destOrd="0" presId="urn:microsoft.com/office/officeart/2005/8/layout/process1"/>
    <dgm:cxn modelId="{9DAA9964-B186-3240-95F8-3385A39DC53A}" type="presParOf" srcId="{C6D93A00-41BC-5748-9355-1A092EDA9FF6}" destId="{FD02B60A-D36A-0449-93A7-7F7F380D5D6E}" srcOrd="0" destOrd="0" presId="urn:microsoft.com/office/officeart/2005/8/layout/process1"/>
    <dgm:cxn modelId="{02A236DC-05BC-314B-B58F-07ED4AE433C5}" type="presParOf" srcId="{BDBA9262-962F-A34A-8F69-734D88EBC063}" destId="{BB7EC541-7975-014F-A0CB-FDA5F9393D3D}" srcOrd="2" destOrd="0" presId="urn:microsoft.com/office/officeart/2005/8/layout/process1"/>
    <dgm:cxn modelId="{D40C357B-1DA4-E346-B4CC-B84E3BE98649}" type="presParOf" srcId="{BDBA9262-962F-A34A-8F69-734D88EBC063}" destId="{AE85046A-DF99-AE44-9B64-59584D874AFA}" srcOrd="3" destOrd="0" presId="urn:microsoft.com/office/officeart/2005/8/layout/process1"/>
    <dgm:cxn modelId="{49C5BA3E-6256-9F4C-B749-835874E2249C}" type="presParOf" srcId="{AE85046A-DF99-AE44-9B64-59584D874AFA}" destId="{CF2E5BFC-23F0-E449-BB33-BF0CE5DB5A40}" srcOrd="0" destOrd="0" presId="urn:microsoft.com/office/officeart/2005/8/layout/process1"/>
    <dgm:cxn modelId="{E41E94EB-A080-8B4A-ACB7-A5A4D0A9D6E4}" type="presParOf" srcId="{BDBA9262-962F-A34A-8F69-734D88EBC063}" destId="{2550CEBB-0BC9-F847-9250-3EBC7BE3EE7F}" srcOrd="4" destOrd="0" presId="urn:microsoft.com/office/officeart/2005/8/layout/process1"/>
    <dgm:cxn modelId="{512467D4-4684-B74C-9827-DADFD0C09256}" type="presParOf" srcId="{BDBA9262-962F-A34A-8F69-734D88EBC063}" destId="{061F588A-7A58-1446-87A4-35AD566DF39B}" srcOrd="5" destOrd="0" presId="urn:microsoft.com/office/officeart/2005/8/layout/process1"/>
    <dgm:cxn modelId="{5F4A1295-14ED-4A40-BAC2-53E815DE302E}" type="presParOf" srcId="{061F588A-7A58-1446-87A4-35AD566DF39B}" destId="{49B050EC-86C3-BD43-82B6-606C5A88A5D0}" srcOrd="0" destOrd="0" presId="urn:microsoft.com/office/officeart/2005/8/layout/process1"/>
    <dgm:cxn modelId="{BE55B3C7-592A-7946-BAA8-B85D9C80A854}" type="presParOf" srcId="{BDBA9262-962F-A34A-8F69-734D88EBC063}" destId="{7C5F3E2B-51A8-684A-A592-15586429053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C2A366-8FEC-D948-8FB1-EF872849CE1B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83DF8E-65DA-CE48-9A24-5637F2A36B9F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Islet Autoantibody +</a:t>
          </a:r>
        </a:p>
      </dgm:t>
    </dgm:pt>
    <dgm:pt modelId="{BD4268CC-AC00-354B-B758-4479D3F50948}" type="parTrans" cxnId="{0DC929EA-4D18-3E4C-8BD5-C523FC719611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EFABF5B-FFD8-1D40-814A-3B503F0C914D}" type="sibTrans" cxnId="{0DC929EA-4D18-3E4C-8BD5-C523FC7196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690D01-73FB-DD49-AE17-C40B92F22EF7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effectLst/>
            </a:rPr>
            <a:t>Exclude</a:t>
          </a:r>
          <a:r>
            <a:rPr lang="en-US" sz="2400" b="1" baseline="0" dirty="0">
              <a:solidFill>
                <a:schemeClr val="tx1"/>
              </a:solidFill>
              <a:effectLst/>
            </a:rPr>
            <a:t> Diagnosis</a:t>
          </a:r>
        </a:p>
        <a:p>
          <a:r>
            <a:rPr lang="en-US" sz="1600" b="1" baseline="0" dirty="0">
              <a:solidFill>
                <a:schemeClr val="tx1"/>
              </a:solidFill>
              <a:effectLst/>
            </a:rPr>
            <a:t>sx review, HbA1c, glucose, ketones</a:t>
          </a:r>
        </a:p>
        <a:p>
          <a:endParaRPr lang="en-US" sz="1800" baseline="0" dirty="0">
            <a:solidFill>
              <a:schemeClr val="tx1"/>
            </a:solidFill>
            <a:effectLst/>
          </a:endParaRPr>
        </a:p>
        <a:p>
          <a:r>
            <a:rPr lang="en-US" sz="2400" b="1" baseline="0" dirty="0">
              <a:solidFill>
                <a:schemeClr val="tx1"/>
              </a:solidFill>
              <a:effectLst/>
            </a:rPr>
            <a:t>Determine risk for T1D</a:t>
          </a:r>
        </a:p>
      </dgm:t>
    </dgm:pt>
    <dgm:pt modelId="{16A38B9D-74FC-984B-B36D-249CF3C6A758}" type="parTrans" cxnId="{5DF38E6F-F6D3-5741-9AB4-7502DA98B8AD}">
      <dgm:prSet custT="1"/>
      <dgm:spPr/>
      <dgm:t>
        <a:bodyPr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23C48665-1336-CA4A-A5DA-C4CAD7443937}" type="sibTrans" cxnId="{5DF38E6F-F6D3-5741-9AB4-7502DA98B8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43BD4F-27FC-904C-BA59-C23E36CA118E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>
              <a:solidFill>
                <a:srgbClr val="FF0000"/>
              </a:solidFill>
            </a:rPr>
            <a:t>Diagnosis</a:t>
          </a:r>
        </a:p>
        <a:p>
          <a:r>
            <a:rPr lang="en-US" sz="1600" b="1" dirty="0">
              <a:solidFill>
                <a:schemeClr val="tx1"/>
              </a:solidFill>
            </a:rPr>
            <a:t>Call local pediatric endocrinologist  </a:t>
          </a:r>
        </a:p>
      </dgm:t>
    </dgm:pt>
    <dgm:pt modelId="{9408D669-153D-824D-89EB-3D6827581637}" type="parTrans" cxnId="{7455B242-4E42-364E-899E-79E0134DFB41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2BF4BA6-AC9C-E246-9F3C-076330938AFC}" type="sibTrans" cxnId="{7455B242-4E42-364E-899E-79E0134DFB4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78C89F-D61B-3049-9472-8A3CAF77ACBC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2400" b="1" dirty="0">
              <a:solidFill>
                <a:srgbClr val="C00000"/>
              </a:solidFill>
            </a:rPr>
            <a:t>High risk of</a:t>
          </a:r>
          <a:r>
            <a:rPr lang="en-US" sz="2400" b="1" baseline="0" dirty="0">
              <a:solidFill>
                <a:srgbClr val="C00000"/>
              </a:solidFill>
            </a:rPr>
            <a:t> T1D in next 6 months (stage 2 T1D)</a:t>
          </a:r>
          <a:endParaRPr lang="en-US" sz="2400" b="1" dirty="0">
            <a:solidFill>
              <a:srgbClr val="C00000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chemeClr val="tx1"/>
              </a:solidFill>
            </a:rPr>
            <a:t>- </a:t>
          </a:r>
          <a:r>
            <a:rPr lang="en-US" sz="1800" b="1" dirty="0">
              <a:solidFill>
                <a:schemeClr val="tx1"/>
              </a:solidFill>
            </a:rPr>
            <a:t>Early type 1 d</a:t>
          </a:r>
          <a:r>
            <a:rPr lang="en-US" sz="1800" b="1" baseline="0" dirty="0">
              <a:solidFill>
                <a:schemeClr val="tx1"/>
              </a:solidFill>
            </a:rPr>
            <a:t>iabetes education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b="1" baseline="0" dirty="0">
              <a:solidFill>
                <a:schemeClr val="tx1"/>
              </a:solidFill>
            </a:rPr>
            <a:t>- Home f</a:t>
          </a:r>
          <a:r>
            <a:rPr lang="en-US" sz="1800" b="1" dirty="0">
              <a:solidFill>
                <a:schemeClr val="tx1"/>
              </a:solidFill>
            </a:rPr>
            <a:t>asting and 2-hr glucose post largest meal x 1 week, CGM 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chemeClr val="tx1"/>
              </a:solidFill>
            </a:rPr>
            <a:t>-</a:t>
          </a:r>
          <a:r>
            <a:rPr lang="en-US" sz="1800" b="1" baseline="0" dirty="0">
              <a:solidFill>
                <a:schemeClr val="tx1"/>
              </a:solidFill>
            </a:rPr>
            <a:t> </a:t>
          </a:r>
          <a:r>
            <a:rPr lang="en-US" sz="1800" b="1" dirty="0">
              <a:solidFill>
                <a:schemeClr val="tx1"/>
              </a:solidFill>
            </a:rPr>
            <a:t>Call if BG&gt;200 mg/dl or symptoms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chemeClr val="tx1"/>
              </a:solidFill>
            </a:rPr>
            <a:t>- Follow q3 </a:t>
          </a:r>
          <a:r>
            <a:rPr lang="en-US" sz="1800" b="1" dirty="0" err="1">
              <a:solidFill>
                <a:schemeClr val="tx1"/>
              </a:solidFill>
            </a:rPr>
            <a:t>mo</a:t>
          </a:r>
          <a:r>
            <a:rPr lang="en-US" sz="1800" b="1" dirty="0">
              <a:solidFill>
                <a:schemeClr val="tx1"/>
              </a:solidFill>
            </a:rPr>
            <a:t> to</a:t>
          </a:r>
          <a:r>
            <a:rPr lang="en-US" sz="1800" b="1" baseline="0" dirty="0">
              <a:solidFill>
                <a:schemeClr val="tx1"/>
              </a:solidFill>
            </a:rPr>
            <a:t> exclude dx, repeat Ab, A1c, OGTT</a:t>
          </a:r>
          <a:endParaRPr lang="en-US" sz="1800" b="1" dirty="0">
            <a:solidFill>
              <a:schemeClr val="tx1"/>
            </a:solidFill>
          </a:endParaRPr>
        </a:p>
      </dgm:t>
    </dgm:pt>
    <dgm:pt modelId="{5C50840E-48E9-F848-B346-6CE93359CA5A}" type="parTrans" cxnId="{15A5AB60-F4AB-954E-8D34-C181B0A60C4A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FD595E2-814E-4E46-99B6-166E4A900BAB}" type="sibTrans" cxnId="{15A5AB60-F4AB-954E-8D34-C181B0A60C4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990FB7-F962-BD44-8094-4D338689C5EB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marL="0" lvl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2000" b="1" dirty="0">
              <a:solidFill>
                <a:srgbClr val="FF0000"/>
              </a:solidFill>
            </a:rPr>
            <a:t>Elevated risk of</a:t>
          </a:r>
          <a:r>
            <a:rPr lang="en-US" sz="2000" b="1" baseline="0" dirty="0">
              <a:solidFill>
                <a:srgbClr val="FF0000"/>
              </a:solidFill>
            </a:rPr>
            <a:t> T1D in 6 months (stage 1, multiple antibody +)</a:t>
          </a:r>
          <a:endParaRPr lang="en-US" sz="2000" b="1" dirty="0">
            <a:solidFill>
              <a:srgbClr val="FF0000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>
              <a:solidFill>
                <a:schemeClr val="tx1"/>
              </a:solidFill>
            </a:rPr>
            <a:t>-</a:t>
          </a:r>
          <a:r>
            <a:rPr lang="en-US" sz="1800" b="1" baseline="0" dirty="0">
              <a:solidFill>
                <a:schemeClr val="tx1"/>
              </a:solidFill>
            </a:rPr>
            <a:t> Home </a:t>
          </a:r>
          <a:r>
            <a:rPr lang="en-US" sz="1800" b="1" dirty="0">
              <a:solidFill>
                <a:schemeClr val="tx1"/>
              </a:solidFill>
            </a:rPr>
            <a:t>2-hr glucose post largest meal x 1 week, CGM optional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>
              <a:solidFill>
                <a:schemeClr val="tx1"/>
              </a:solidFill>
            </a:rPr>
            <a:t>- Call if BG&gt;200 mg/dl or symptoms</a:t>
          </a:r>
        </a:p>
        <a:p>
          <a:pPr marL="0"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baseline="0" dirty="0">
              <a:solidFill>
                <a:schemeClr val="tx1"/>
              </a:solidFill>
            </a:rPr>
            <a:t>- F</a:t>
          </a:r>
          <a:r>
            <a:rPr lang="en-US" sz="1800" b="1" dirty="0">
              <a:solidFill>
                <a:schemeClr val="tx1"/>
              </a:solidFill>
            </a:rPr>
            <a:t>ollow q3 </a:t>
          </a:r>
          <a:r>
            <a:rPr lang="en-US" sz="1800" b="1" dirty="0" err="1">
              <a:solidFill>
                <a:schemeClr val="tx1"/>
              </a:solidFill>
            </a:rPr>
            <a:t>mo</a:t>
          </a:r>
          <a:r>
            <a:rPr lang="en-US" sz="1800" b="1" dirty="0">
              <a:solidFill>
                <a:schemeClr val="tx1"/>
              </a:solidFill>
            </a:rPr>
            <a:t> to</a:t>
          </a:r>
          <a:r>
            <a:rPr lang="en-US" sz="1800" b="1" baseline="0" dirty="0">
              <a:solidFill>
                <a:schemeClr val="tx1"/>
              </a:solidFill>
            </a:rPr>
            <a:t> exclude dx, repeat Ab, A1c (OGTT q6 m0)</a:t>
          </a:r>
          <a:endParaRPr lang="en-US" sz="1800" b="1" dirty="0">
            <a:solidFill>
              <a:schemeClr val="tx1"/>
            </a:solidFill>
          </a:endParaRPr>
        </a:p>
      </dgm:t>
    </dgm:pt>
    <dgm:pt modelId="{61436F2A-85C7-9F45-97B8-07D56C0E1E3A}" type="parTrans" cxnId="{A28A7776-AC28-0B48-9977-9147E9CA81D5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21B37A32-80BB-8341-BA48-A5F27118195F}" type="sibTrans" cxnId="{A28A7776-AC28-0B48-9977-9147E9CA81D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17DC45-D7BA-D642-A7D6-74FF20A7EEC7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baseline="0" dirty="0">
              <a:solidFill>
                <a:srgbClr val="FF0000"/>
              </a:solidFill>
            </a:rPr>
            <a:t>Lower risk of T1D in 6 months (single high-affinity antibody +)</a:t>
          </a:r>
        </a:p>
        <a:p>
          <a:pPr marL="0" lvl="0" algn="l" defTabSz="7112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1800" b="1" dirty="0">
              <a:solidFill>
                <a:schemeClr val="tx1"/>
              </a:solidFill>
            </a:rPr>
            <a:t>- Home BG testing when ill,  call if BG&gt;200 mg/dl or symptoms</a:t>
          </a:r>
        </a:p>
        <a:p>
          <a:pPr marL="0" lvl="0" algn="l" defTabSz="7112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1800" b="1" dirty="0">
              <a:solidFill>
                <a:schemeClr val="tx1"/>
              </a:solidFill>
            </a:rPr>
            <a:t>- If single Ab + for 2 years, then follow-up yearly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>
              <a:solidFill>
                <a:schemeClr val="tx1"/>
              </a:solidFill>
            </a:rPr>
            <a:t>-</a:t>
          </a:r>
          <a:r>
            <a:rPr lang="en-US" sz="1800" b="1" baseline="0" dirty="0">
              <a:solidFill>
                <a:schemeClr val="tx1"/>
              </a:solidFill>
            </a:rPr>
            <a:t> F</a:t>
          </a:r>
          <a:r>
            <a:rPr lang="en-US" sz="1800" b="1" dirty="0">
              <a:solidFill>
                <a:schemeClr val="tx1"/>
              </a:solidFill>
            </a:rPr>
            <a:t>ollow-up q6 m to</a:t>
          </a:r>
          <a:r>
            <a:rPr lang="en-US" sz="1800" b="1" baseline="0" dirty="0">
              <a:solidFill>
                <a:schemeClr val="tx1"/>
              </a:solidFill>
            </a:rPr>
            <a:t> exclude dx, repeat Ab, A1c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dirty="0">
            <a:solidFill>
              <a:schemeClr val="tx1"/>
            </a:solidFill>
          </a:endParaRPr>
        </a:p>
      </dgm:t>
    </dgm:pt>
    <dgm:pt modelId="{67BA822D-C053-614F-845C-64552C8B6BF7}" type="parTrans" cxnId="{68D029E2-C081-C843-B784-A25BB75484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F6C349-2E8A-EE40-92CB-5AA681175FFC}" type="sibTrans" cxnId="{68D029E2-C081-C843-B784-A25BB75484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8D0282-6AE3-C74E-A86C-0EF102F974DA}" type="pres">
      <dgm:prSet presAssocID="{0FC2A366-8FEC-D948-8FB1-EF872849CE1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499ECC-3C6E-4CF2-A1A0-74DC3BAFB4CB}" type="pres">
      <dgm:prSet presAssocID="{7983DF8E-65DA-CE48-9A24-5637F2A36B9F}" presName="root1" presStyleCnt="0"/>
      <dgm:spPr/>
    </dgm:pt>
    <dgm:pt modelId="{36F07B3E-F191-49D0-8934-1929AF6FD992}" type="pres">
      <dgm:prSet presAssocID="{7983DF8E-65DA-CE48-9A24-5637F2A36B9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9C9DDA-FC5C-4062-B51A-A2AF37A95B88}" type="pres">
      <dgm:prSet presAssocID="{7983DF8E-65DA-CE48-9A24-5637F2A36B9F}" presName="level2hierChild" presStyleCnt="0"/>
      <dgm:spPr/>
    </dgm:pt>
    <dgm:pt modelId="{21A77CD4-7B35-2345-AE4D-86A5BB96D18A}" type="pres">
      <dgm:prSet presAssocID="{16A38B9D-74FC-984B-B36D-249CF3C6A758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D3C3E9E2-F9F7-7849-A5E8-A6E442209B44}" type="pres">
      <dgm:prSet presAssocID="{16A38B9D-74FC-984B-B36D-249CF3C6A75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13CD1E03-827B-D04A-8BD7-E5C85ED6E52B}" type="pres">
      <dgm:prSet presAssocID="{3F690D01-73FB-DD49-AE17-C40B92F22EF7}" presName="root2" presStyleCnt="0"/>
      <dgm:spPr/>
    </dgm:pt>
    <dgm:pt modelId="{C6CB2C5F-EFB0-AB49-A306-A604E5B12033}" type="pres">
      <dgm:prSet presAssocID="{3F690D01-73FB-DD49-AE17-C40B92F22EF7}" presName="LevelTwoTextNode" presStyleLbl="node2" presStyleIdx="0" presStyleCnt="1" custScaleX="116803" custScaleY="3978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E0B909-6B91-FD4E-B65F-65E122F3F438}" type="pres">
      <dgm:prSet presAssocID="{3F690D01-73FB-DD49-AE17-C40B92F22EF7}" presName="level3hierChild" presStyleCnt="0"/>
      <dgm:spPr/>
    </dgm:pt>
    <dgm:pt modelId="{70BEF519-75FB-9945-86D6-35CACE29047F}" type="pres">
      <dgm:prSet presAssocID="{9408D669-153D-824D-89EB-3D6827581637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A4CE81F6-EF62-A446-B40B-FAE22EFEFFDC}" type="pres">
      <dgm:prSet presAssocID="{9408D669-153D-824D-89EB-3D6827581637}" presName="connTx" presStyleLbl="parChTrans1D3" presStyleIdx="0" presStyleCnt="4"/>
      <dgm:spPr/>
      <dgm:t>
        <a:bodyPr/>
        <a:lstStyle/>
        <a:p>
          <a:endParaRPr lang="en-US"/>
        </a:p>
      </dgm:t>
    </dgm:pt>
    <dgm:pt modelId="{C297203B-6E4F-BB4B-9B83-B2B385C37374}" type="pres">
      <dgm:prSet presAssocID="{7743BD4F-27FC-904C-BA59-C23E36CA118E}" presName="root2" presStyleCnt="0"/>
      <dgm:spPr/>
    </dgm:pt>
    <dgm:pt modelId="{37C8E4AD-E216-7143-8162-A39CCE418557}" type="pres">
      <dgm:prSet presAssocID="{7743BD4F-27FC-904C-BA59-C23E36CA118E}" presName="LevelTwoTextNode" presStyleLbl="node3" presStyleIdx="0" presStyleCnt="4" custScaleX="2768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461DC9-98F8-C441-915E-B5C381072359}" type="pres">
      <dgm:prSet presAssocID="{7743BD4F-27FC-904C-BA59-C23E36CA118E}" presName="level3hierChild" presStyleCnt="0"/>
      <dgm:spPr/>
    </dgm:pt>
    <dgm:pt modelId="{7662D449-FA1D-6E4F-B792-B1B3574953B3}" type="pres">
      <dgm:prSet presAssocID="{5C50840E-48E9-F848-B346-6CE93359CA5A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2F68E061-2B73-8148-BA25-EE306E2AB255}" type="pres">
      <dgm:prSet presAssocID="{5C50840E-48E9-F848-B346-6CE93359CA5A}" presName="connTx" presStyleLbl="parChTrans1D3" presStyleIdx="1" presStyleCnt="4"/>
      <dgm:spPr/>
      <dgm:t>
        <a:bodyPr/>
        <a:lstStyle/>
        <a:p>
          <a:endParaRPr lang="en-US"/>
        </a:p>
      </dgm:t>
    </dgm:pt>
    <dgm:pt modelId="{31317B1F-4245-B148-A931-66016F96FC00}" type="pres">
      <dgm:prSet presAssocID="{5378C89F-D61B-3049-9472-8A3CAF77ACBC}" presName="root2" presStyleCnt="0"/>
      <dgm:spPr/>
    </dgm:pt>
    <dgm:pt modelId="{892895B1-47BF-504D-8567-ADEECD86A15D}" type="pres">
      <dgm:prSet presAssocID="{5378C89F-D61B-3049-9472-8A3CAF77ACBC}" presName="LevelTwoTextNode" presStyleLbl="node3" presStyleIdx="1" presStyleCnt="4" custScaleX="276331" custScaleY="2490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907E43-038F-B149-82EC-B43E9FCDB3B2}" type="pres">
      <dgm:prSet presAssocID="{5378C89F-D61B-3049-9472-8A3CAF77ACBC}" presName="level3hierChild" presStyleCnt="0"/>
      <dgm:spPr/>
    </dgm:pt>
    <dgm:pt modelId="{6312C0BF-49B3-004C-AD7E-BB2E2265789D}" type="pres">
      <dgm:prSet presAssocID="{61436F2A-85C7-9F45-97B8-07D56C0E1E3A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23928DA-EC0D-D64A-B6B5-E76992BAB340}" type="pres">
      <dgm:prSet presAssocID="{61436F2A-85C7-9F45-97B8-07D56C0E1E3A}" presName="connTx" presStyleLbl="parChTrans1D3" presStyleIdx="2" presStyleCnt="4"/>
      <dgm:spPr/>
      <dgm:t>
        <a:bodyPr/>
        <a:lstStyle/>
        <a:p>
          <a:endParaRPr lang="en-US"/>
        </a:p>
      </dgm:t>
    </dgm:pt>
    <dgm:pt modelId="{96A2EB56-18C0-A249-B699-DB7ABF59E7F4}" type="pres">
      <dgm:prSet presAssocID="{7B990FB7-F962-BD44-8094-4D338689C5EB}" presName="root2" presStyleCnt="0"/>
      <dgm:spPr/>
    </dgm:pt>
    <dgm:pt modelId="{C8C5D218-19BE-CD42-A6D5-EA25D1A40765}" type="pres">
      <dgm:prSet presAssocID="{7B990FB7-F962-BD44-8094-4D338689C5EB}" presName="LevelTwoTextNode" presStyleLbl="node3" presStyleIdx="2" presStyleCnt="4" custScaleX="276331" custScaleY="1804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52FAD3-80BD-5C4E-BA29-198424309DC6}" type="pres">
      <dgm:prSet presAssocID="{7B990FB7-F962-BD44-8094-4D338689C5EB}" presName="level3hierChild" presStyleCnt="0"/>
      <dgm:spPr/>
    </dgm:pt>
    <dgm:pt modelId="{99EB81D3-C938-704F-9C76-1565CB23C6C1}" type="pres">
      <dgm:prSet presAssocID="{67BA822D-C053-614F-845C-64552C8B6BF7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4EC74F27-4E55-7E4B-AA16-5C32A57286FA}" type="pres">
      <dgm:prSet presAssocID="{67BA822D-C053-614F-845C-64552C8B6BF7}" presName="connTx" presStyleLbl="parChTrans1D3" presStyleIdx="3" presStyleCnt="4"/>
      <dgm:spPr/>
      <dgm:t>
        <a:bodyPr/>
        <a:lstStyle/>
        <a:p>
          <a:endParaRPr lang="en-US"/>
        </a:p>
      </dgm:t>
    </dgm:pt>
    <dgm:pt modelId="{59130B50-1F30-2F41-A1E1-890E39C6D2E1}" type="pres">
      <dgm:prSet presAssocID="{3C17DC45-D7BA-D642-A7D6-74FF20A7EEC7}" presName="root2" presStyleCnt="0"/>
      <dgm:spPr/>
    </dgm:pt>
    <dgm:pt modelId="{75515E54-52AD-C247-8190-092A6B6A91DF}" type="pres">
      <dgm:prSet presAssocID="{3C17DC45-D7BA-D642-A7D6-74FF20A7EEC7}" presName="LevelTwoTextNode" presStyleLbl="node3" presStyleIdx="3" presStyleCnt="4" custScaleX="276331" custScaleY="186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263329-597D-9B4D-8AF7-C2D718DBBE17}" type="pres">
      <dgm:prSet presAssocID="{3C17DC45-D7BA-D642-A7D6-74FF20A7EEC7}" presName="level3hierChild" presStyleCnt="0"/>
      <dgm:spPr/>
    </dgm:pt>
  </dgm:ptLst>
  <dgm:cxnLst>
    <dgm:cxn modelId="{15A5AB60-F4AB-954E-8D34-C181B0A60C4A}" srcId="{3F690D01-73FB-DD49-AE17-C40B92F22EF7}" destId="{5378C89F-D61B-3049-9472-8A3CAF77ACBC}" srcOrd="1" destOrd="0" parTransId="{5C50840E-48E9-F848-B346-6CE93359CA5A}" sibTransId="{DFD595E2-814E-4E46-99B6-166E4A900BAB}"/>
    <dgm:cxn modelId="{7455B242-4E42-364E-899E-79E0134DFB41}" srcId="{3F690D01-73FB-DD49-AE17-C40B92F22EF7}" destId="{7743BD4F-27FC-904C-BA59-C23E36CA118E}" srcOrd="0" destOrd="0" parTransId="{9408D669-153D-824D-89EB-3D6827581637}" sibTransId="{52BF4BA6-AC9C-E246-9F3C-076330938AFC}"/>
    <dgm:cxn modelId="{17CE8125-BEB5-498A-88BB-9C23F215781E}" type="presOf" srcId="{5C50840E-48E9-F848-B346-6CE93359CA5A}" destId="{7662D449-FA1D-6E4F-B792-B1B3574953B3}" srcOrd="0" destOrd="0" presId="urn:microsoft.com/office/officeart/2008/layout/HorizontalMultiLevelHierarchy"/>
    <dgm:cxn modelId="{3F772630-38B0-40C1-80A0-E8D5021B58B9}" type="presOf" srcId="{67BA822D-C053-614F-845C-64552C8B6BF7}" destId="{4EC74F27-4E55-7E4B-AA16-5C32A57286FA}" srcOrd="1" destOrd="0" presId="urn:microsoft.com/office/officeart/2008/layout/HorizontalMultiLevelHierarchy"/>
    <dgm:cxn modelId="{0DC929EA-4D18-3E4C-8BD5-C523FC719611}" srcId="{0FC2A366-8FEC-D948-8FB1-EF872849CE1B}" destId="{7983DF8E-65DA-CE48-9A24-5637F2A36B9F}" srcOrd="0" destOrd="0" parTransId="{BD4268CC-AC00-354B-B758-4479D3F50948}" sibTransId="{5EFABF5B-FFD8-1D40-814A-3B503F0C914D}"/>
    <dgm:cxn modelId="{8C8B1488-3C66-40F9-B5ED-BB0485CA3422}" type="presOf" srcId="{61436F2A-85C7-9F45-97B8-07D56C0E1E3A}" destId="{423928DA-EC0D-D64A-B6B5-E76992BAB340}" srcOrd="1" destOrd="0" presId="urn:microsoft.com/office/officeart/2008/layout/HorizontalMultiLevelHierarchy"/>
    <dgm:cxn modelId="{FF544BD5-378B-44FB-AB62-0420B59BC629}" type="presOf" srcId="{61436F2A-85C7-9F45-97B8-07D56C0E1E3A}" destId="{6312C0BF-49B3-004C-AD7E-BB2E2265789D}" srcOrd="0" destOrd="0" presId="urn:microsoft.com/office/officeart/2008/layout/HorizontalMultiLevelHierarchy"/>
    <dgm:cxn modelId="{9DE82B10-7119-440F-9E34-242C0453BB31}" type="presOf" srcId="{9408D669-153D-824D-89EB-3D6827581637}" destId="{70BEF519-75FB-9945-86D6-35CACE29047F}" srcOrd="0" destOrd="0" presId="urn:microsoft.com/office/officeart/2008/layout/HorizontalMultiLevelHierarchy"/>
    <dgm:cxn modelId="{6F2A341B-3623-4BC7-99C8-8C2F20F91733}" type="presOf" srcId="{3C17DC45-D7BA-D642-A7D6-74FF20A7EEC7}" destId="{75515E54-52AD-C247-8190-092A6B6A91DF}" srcOrd="0" destOrd="0" presId="urn:microsoft.com/office/officeart/2008/layout/HorizontalMultiLevelHierarchy"/>
    <dgm:cxn modelId="{0C1A2201-B5FE-46A3-9CFC-1702FA0ACC1B}" type="presOf" srcId="{5C50840E-48E9-F848-B346-6CE93359CA5A}" destId="{2F68E061-2B73-8148-BA25-EE306E2AB255}" srcOrd="1" destOrd="0" presId="urn:microsoft.com/office/officeart/2008/layout/HorizontalMultiLevelHierarchy"/>
    <dgm:cxn modelId="{9021F098-64B5-4C69-BEF6-044EE739A20A}" type="presOf" srcId="{67BA822D-C053-614F-845C-64552C8B6BF7}" destId="{99EB81D3-C938-704F-9C76-1565CB23C6C1}" srcOrd="0" destOrd="0" presId="urn:microsoft.com/office/officeart/2008/layout/HorizontalMultiLevelHierarchy"/>
    <dgm:cxn modelId="{5EF0A7B3-BA37-4A05-AAC6-B6BD24569058}" type="presOf" srcId="{7B990FB7-F962-BD44-8094-4D338689C5EB}" destId="{C8C5D218-19BE-CD42-A6D5-EA25D1A40765}" srcOrd="0" destOrd="0" presId="urn:microsoft.com/office/officeart/2008/layout/HorizontalMultiLevelHierarchy"/>
    <dgm:cxn modelId="{CF1889B4-8483-1247-A4E1-CEEB4D7617CD}" type="presOf" srcId="{0FC2A366-8FEC-D948-8FB1-EF872849CE1B}" destId="{D88D0282-6AE3-C74E-A86C-0EF102F974DA}" srcOrd="0" destOrd="0" presId="urn:microsoft.com/office/officeart/2008/layout/HorizontalMultiLevelHierarchy"/>
    <dgm:cxn modelId="{8B801A41-FF13-4577-A863-7C6EB1F185FA}" type="presOf" srcId="{7743BD4F-27FC-904C-BA59-C23E36CA118E}" destId="{37C8E4AD-E216-7143-8162-A39CCE418557}" srcOrd="0" destOrd="0" presId="urn:microsoft.com/office/officeart/2008/layout/HorizontalMultiLevelHierarchy"/>
    <dgm:cxn modelId="{68D029E2-C081-C843-B784-A25BB7548490}" srcId="{3F690D01-73FB-DD49-AE17-C40B92F22EF7}" destId="{3C17DC45-D7BA-D642-A7D6-74FF20A7EEC7}" srcOrd="3" destOrd="0" parTransId="{67BA822D-C053-614F-845C-64552C8B6BF7}" sibTransId="{0FF6C349-2E8A-EE40-92CB-5AA681175FFC}"/>
    <dgm:cxn modelId="{E1D8492E-2338-4756-B2A7-A53FFFB67B25}" type="presOf" srcId="{3F690D01-73FB-DD49-AE17-C40B92F22EF7}" destId="{C6CB2C5F-EFB0-AB49-A306-A604E5B12033}" srcOrd="0" destOrd="0" presId="urn:microsoft.com/office/officeart/2008/layout/HorizontalMultiLevelHierarchy"/>
    <dgm:cxn modelId="{5DF38E6F-F6D3-5741-9AB4-7502DA98B8AD}" srcId="{7983DF8E-65DA-CE48-9A24-5637F2A36B9F}" destId="{3F690D01-73FB-DD49-AE17-C40B92F22EF7}" srcOrd="0" destOrd="0" parTransId="{16A38B9D-74FC-984B-B36D-249CF3C6A758}" sibTransId="{23C48665-1336-CA4A-A5DA-C4CAD7443937}"/>
    <dgm:cxn modelId="{E20B88F4-E142-47F5-B692-01EAF09B1383}" type="presOf" srcId="{16A38B9D-74FC-984B-B36D-249CF3C6A758}" destId="{D3C3E9E2-F9F7-7849-A5E8-A6E442209B44}" srcOrd="1" destOrd="0" presId="urn:microsoft.com/office/officeart/2008/layout/HorizontalMultiLevelHierarchy"/>
    <dgm:cxn modelId="{A28A7776-AC28-0B48-9977-9147E9CA81D5}" srcId="{3F690D01-73FB-DD49-AE17-C40B92F22EF7}" destId="{7B990FB7-F962-BD44-8094-4D338689C5EB}" srcOrd="2" destOrd="0" parTransId="{61436F2A-85C7-9F45-97B8-07D56C0E1E3A}" sibTransId="{21B37A32-80BB-8341-BA48-A5F27118195F}"/>
    <dgm:cxn modelId="{C28AE733-FAF8-4771-A55E-6D3E9329E25D}" type="presOf" srcId="{16A38B9D-74FC-984B-B36D-249CF3C6A758}" destId="{21A77CD4-7B35-2345-AE4D-86A5BB96D18A}" srcOrd="0" destOrd="0" presId="urn:microsoft.com/office/officeart/2008/layout/HorizontalMultiLevelHierarchy"/>
    <dgm:cxn modelId="{98C6C7CC-9EB0-412A-9E00-6F0017B68C7A}" type="presOf" srcId="{7983DF8E-65DA-CE48-9A24-5637F2A36B9F}" destId="{36F07B3E-F191-49D0-8934-1929AF6FD992}" srcOrd="0" destOrd="0" presId="urn:microsoft.com/office/officeart/2008/layout/HorizontalMultiLevelHierarchy"/>
    <dgm:cxn modelId="{E837392B-964E-44FF-B0B3-3CF249203F6D}" type="presOf" srcId="{5378C89F-D61B-3049-9472-8A3CAF77ACBC}" destId="{892895B1-47BF-504D-8567-ADEECD86A15D}" srcOrd="0" destOrd="0" presId="urn:microsoft.com/office/officeart/2008/layout/HorizontalMultiLevelHierarchy"/>
    <dgm:cxn modelId="{D0C0D11B-3043-43E7-B531-4B626616849D}" type="presOf" srcId="{9408D669-153D-824D-89EB-3D6827581637}" destId="{A4CE81F6-EF62-A446-B40B-FAE22EFEFFDC}" srcOrd="1" destOrd="0" presId="urn:microsoft.com/office/officeart/2008/layout/HorizontalMultiLevelHierarchy"/>
    <dgm:cxn modelId="{E853806B-C40E-496B-A2FA-CF39D84EE75A}" type="presParOf" srcId="{D88D0282-6AE3-C74E-A86C-0EF102F974DA}" destId="{78499ECC-3C6E-4CF2-A1A0-74DC3BAFB4CB}" srcOrd="0" destOrd="0" presId="urn:microsoft.com/office/officeart/2008/layout/HorizontalMultiLevelHierarchy"/>
    <dgm:cxn modelId="{3FA1511A-9803-4A30-9F74-99AF4FBACB5F}" type="presParOf" srcId="{78499ECC-3C6E-4CF2-A1A0-74DC3BAFB4CB}" destId="{36F07B3E-F191-49D0-8934-1929AF6FD992}" srcOrd="0" destOrd="0" presId="urn:microsoft.com/office/officeart/2008/layout/HorizontalMultiLevelHierarchy"/>
    <dgm:cxn modelId="{B4B7E3DA-6B49-45E0-9404-0EAA9D60C12C}" type="presParOf" srcId="{78499ECC-3C6E-4CF2-A1A0-74DC3BAFB4CB}" destId="{989C9DDA-FC5C-4062-B51A-A2AF37A95B88}" srcOrd="1" destOrd="0" presId="urn:microsoft.com/office/officeart/2008/layout/HorizontalMultiLevelHierarchy"/>
    <dgm:cxn modelId="{F40C967B-56B2-498B-BA81-32B4524FF840}" type="presParOf" srcId="{989C9DDA-FC5C-4062-B51A-A2AF37A95B88}" destId="{21A77CD4-7B35-2345-AE4D-86A5BB96D18A}" srcOrd="0" destOrd="0" presId="urn:microsoft.com/office/officeart/2008/layout/HorizontalMultiLevelHierarchy"/>
    <dgm:cxn modelId="{99E3236B-D11A-4F41-B00D-C9B447500C5C}" type="presParOf" srcId="{21A77CD4-7B35-2345-AE4D-86A5BB96D18A}" destId="{D3C3E9E2-F9F7-7849-A5E8-A6E442209B44}" srcOrd="0" destOrd="0" presId="urn:microsoft.com/office/officeart/2008/layout/HorizontalMultiLevelHierarchy"/>
    <dgm:cxn modelId="{E7C20565-7653-4755-AB5C-CC391B36EC6B}" type="presParOf" srcId="{989C9DDA-FC5C-4062-B51A-A2AF37A95B88}" destId="{13CD1E03-827B-D04A-8BD7-E5C85ED6E52B}" srcOrd="1" destOrd="0" presId="urn:microsoft.com/office/officeart/2008/layout/HorizontalMultiLevelHierarchy"/>
    <dgm:cxn modelId="{BA9D243A-4694-4716-9D64-8A0475CCB5BC}" type="presParOf" srcId="{13CD1E03-827B-D04A-8BD7-E5C85ED6E52B}" destId="{C6CB2C5F-EFB0-AB49-A306-A604E5B12033}" srcOrd="0" destOrd="0" presId="urn:microsoft.com/office/officeart/2008/layout/HorizontalMultiLevelHierarchy"/>
    <dgm:cxn modelId="{411F80B7-DF37-425C-8763-B97D842ED432}" type="presParOf" srcId="{13CD1E03-827B-D04A-8BD7-E5C85ED6E52B}" destId="{10E0B909-6B91-FD4E-B65F-65E122F3F438}" srcOrd="1" destOrd="0" presId="urn:microsoft.com/office/officeart/2008/layout/HorizontalMultiLevelHierarchy"/>
    <dgm:cxn modelId="{82A31715-3671-406A-8BC3-CFA0B944F227}" type="presParOf" srcId="{10E0B909-6B91-FD4E-B65F-65E122F3F438}" destId="{70BEF519-75FB-9945-86D6-35CACE29047F}" srcOrd="0" destOrd="0" presId="urn:microsoft.com/office/officeart/2008/layout/HorizontalMultiLevelHierarchy"/>
    <dgm:cxn modelId="{505B2E9A-CE21-40FD-9DCC-2362C2BBB8DF}" type="presParOf" srcId="{70BEF519-75FB-9945-86D6-35CACE29047F}" destId="{A4CE81F6-EF62-A446-B40B-FAE22EFEFFDC}" srcOrd="0" destOrd="0" presId="urn:microsoft.com/office/officeart/2008/layout/HorizontalMultiLevelHierarchy"/>
    <dgm:cxn modelId="{78E18D10-3178-45C7-AD45-4779B7E5F2AF}" type="presParOf" srcId="{10E0B909-6B91-FD4E-B65F-65E122F3F438}" destId="{C297203B-6E4F-BB4B-9B83-B2B385C37374}" srcOrd="1" destOrd="0" presId="urn:microsoft.com/office/officeart/2008/layout/HorizontalMultiLevelHierarchy"/>
    <dgm:cxn modelId="{07872904-D4CC-48B1-97BD-20AE1D8C835A}" type="presParOf" srcId="{C297203B-6E4F-BB4B-9B83-B2B385C37374}" destId="{37C8E4AD-E216-7143-8162-A39CCE418557}" srcOrd="0" destOrd="0" presId="urn:microsoft.com/office/officeart/2008/layout/HorizontalMultiLevelHierarchy"/>
    <dgm:cxn modelId="{E3ED8BE4-6446-48FD-BAAF-6DE5E3CCDBCA}" type="presParOf" srcId="{C297203B-6E4F-BB4B-9B83-B2B385C37374}" destId="{9D461DC9-98F8-C441-915E-B5C381072359}" srcOrd="1" destOrd="0" presId="urn:microsoft.com/office/officeart/2008/layout/HorizontalMultiLevelHierarchy"/>
    <dgm:cxn modelId="{CE16AB3C-A05A-446C-9A13-DBC759163030}" type="presParOf" srcId="{10E0B909-6B91-FD4E-B65F-65E122F3F438}" destId="{7662D449-FA1D-6E4F-B792-B1B3574953B3}" srcOrd="2" destOrd="0" presId="urn:microsoft.com/office/officeart/2008/layout/HorizontalMultiLevelHierarchy"/>
    <dgm:cxn modelId="{1D914E08-158A-4EC4-8CB9-773FD6874021}" type="presParOf" srcId="{7662D449-FA1D-6E4F-B792-B1B3574953B3}" destId="{2F68E061-2B73-8148-BA25-EE306E2AB255}" srcOrd="0" destOrd="0" presId="urn:microsoft.com/office/officeart/2008/layout/HorizontalMultiLevelHierarchy"/>
    <dgm:cxn modelId="{E7DBE9AF-5A69-437F-A7D7-0DAC99BBE527}" type="presParOf" srcId="{10E0B909-6B91-FD4E-B65F-65E122F3F438}" destId="{31317B1F-4245-B148-A931-66016F96FC00}" srcOrd="3" destOrd="0" presId="urn:microsoft.com/office/officeart/2008/layout/HorizontalMultiLevelHierarchy"/>
    <dgm:cxn modelId="{F57610A3-652B-4149-B62B-14D28F2DB337}" type="presParOf" srcId="{31317B1F-4245-B148-A931-66016F96FC00}" destId="{892895B1-47BF-504D-8567-ADEECD86A15D}" srcOrd="0" destOrd="0" presId="urn:microsoft.com/office/officeart/2008/layout/HorizontalMultiLevelHierarchy"/>
    <dgm:cxn modelId="{80C12C4B-3A1E-4D47-9E82-8855683EE0E9}" type="presParOf" srcId="{31317B1F-4245-B148-A931-66016F96FC00}" destId="{C5907E43-038F-B149-82EC-B43E9FCDB3B2}" srcOrd="1" destOrd="0" presId="urn:microsoft.com/office/officeart/2008/layout/HorizontalMultiLevelHierarchy"/>
    <dgm:cxn modelId="{46D5B92F-9D02-43CB-B105-C955A999FF5E}" type="presParOf" srcId="{10E0B909-6B91-FD4E-B65F-65E122F3F438}" destId="{6312C0BF-49B3-004C-AD7E-BB2E2265789D}" srcOrd="4" destOrd="0" presId="urn:microsoft.com/office/officeart/2008/layout/HorizontalMultiLevelHierarchy"/>
    <dgm:cxn modelId="{37765B14-0871-4FCD-8658-F96CD5449508}" type="presParOf" srcId="{6312C0BF-49B3-004C-AD7E-BB2E2265789D}" destId="{423928DA-EC0D-D64A-B6B5-E76992BAB340}" srcOrd="0" destOrd="0" presId="urn:microsoft.com/office/officeart/2008/layout/HorizontalMultiLevelHierarchy"/>
    <dgm:cxn modelId="{B8F489E6-4A11-4A2C-8DE9-5A6D6A904F96}" type="presParOf" srcId="{10E0B909-6B91-FD4E-B65F-65E122F3F438}" destId="{96A2EB56-18C0-A249-B699-DB7ABF59E7F4}" srcOrd="5" destOrd="0" presId="urn:microsoft.com/office/officeart/2008/layout/HorizontalMultiLevelHierarchy"/>
    <dgm:cxn modelId="{6BD03D15-A3C8-45E7-9774-6FBBBF0BBA7A}" type="presParOf" srcId="{96A2EB56-18C0-A249-B699-DB7ABF59E7F4}" destId="{C8C5D218-19BE-CD42-A6D5-EA25D1A40765}" srcOrd="0" destOrd="0" presId="urn:microsoft.com/office/officeart/2008/layout/HorizontalMultiLevelHierarchy"/>
    <dgm:cxn modelId="{4FDD324F-92E6-483F-BFB5-40EB64B609A1}" type="presParOf" srcId="{96A2EB56-18C0-A249-B699-DB7ABF59E7F4}" destId="{0E52FAD3-80BD-5C4E-BA29-198424309DC6}" srcOrd="1" destOrd="0" presId="urn:microsoft.com/office/officeart/2008/layout/HorizontalMultiLevelHierarchy"/>
    <dgm:cxn modelId="{067DBB68-358D-493D-B6EA-4F65E74A11DD}" type="presParOf" srcId="{10E0B909-6B91-FD4E-B65F-65E122F3F438}" destId="{99EB81D3-C938-704F-9C76-1565CB23C6C1}" srcOrd="6" destOrd="0" presId="urn:microsoft.com/office/officeart/2008/layout/HorizontalMultiLevelHierarchy"/>
    <dgm:cxn modelId="{731275D1-DA1F-485D-AE48-9717F22C9F1B}" type="presParOf" srcId="{99EB81D3-C938-704F-9C76-1565CB23C6C1}" destId="{4EC74F27-4E55-7E4B-AA16-5C32A57286FA}" srcOrd="0" destOrd="0" presId="urn:microsoft.com/office/officeart/2008/layout/HorizontalMultiLevelHierarchy"/>
    <dgm:cxn modelId="{A9469574-7D70-499F-90C1-82609EBD7F7B}" type="presParOf" srcId="{10E0B909-6B91-FD4E-B65F-65E122F3F438}" destId="{59130B50-1F30-2F41-A1E1-890E39C6D2E1}" srcOrd="7" destOrd="0" presId="urn:microsoft.com/office/officeart/2008/layout/HorizontalMultiLevelHierarchy"/>
    <dgm:cxn modelId="{819ACAD8-DD33-4CF6-8C6A-EF771B2232C1}" type="presParOf" srcId="{59130B50-1F30-2F41-A1E1-890E39C6D2E1}" destId="{75515E54-52AD-C247-8190-092A6B6A91DF}" srcOrd="0" destOrd="0" presId="urn:microsoft.com/office/officeart/2008/layout/HorizontalMultiLevelHierarchy"/>
    <dgm:cxn modelId="{EDEAD08A-B8B5-498A-9AE3-9AAD5C835662}" type="presParOf" srcId="{59130B50-1F30-2F41-A1E1-890E39C6D2E1}" destId="{95263329-597D-9B4D-8AF7-C2D718DBBE17}" srcOrd="1" destOrd="0" presId="urn:microsoft.com/office/officeart/2008/layout/HorizontalMultiLevelHierarchy"/>
  </dgm:cxnLst>
  <dgm:bg>
    <a:noFill/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E356C-505F-6B4D-8394-AFD61856A9E8}">
      <dsp:nvSpPr>
        <dsp:cNvPr id="0" name=""/>
        <dsp:cNvSpPr/>
      </dsp:nvSpPr>
      <dsp:spPr>
        <a:xfrm>
          <a:off x="0" y="0"/>
          <a:ext cx="1967173" cy="3242075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0000"/>
              </a:solidFill>
            </a:rPr>
            <a:t>Screening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0000"/>
              </a:solidFill>
            </a:rPr>
            <a:t>at multiple sites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rgbClr val="00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0000"/>
              </a:solidFill>
            </a:rPr>
            <a:t> </a:t>
          </a:r>
        </a:p>
      </dsp:txBody>
      <dsp:txXfrm>
        <a:off x="57617" y="57617"/>
        <a:ext cx="1851939" cy="3126841"/>
      </dsp:txXfrm>
    </dsp:sp>
    <dsp:sp modelId="{C6D93A00-41BC-5748-9355-1A092EDA9FF6}">
      <dsp:nvSpPr>
        <dsp:cNvPr id="0" name=""/>
        <dsp:cNvSpPr/>
      </dsp:nvSpPr>
      <dsp:spPr>
        <a:xfrm>
          <a:off x="2193715" y="1294511"/>
          <a:ext cx="480270" cy="65305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rgbClr val="000000"/>
            </a:solidFill>
          </a:endParaRPr>
        </a:p>
      </dsp:txBody>
      <dsp:txXfrm>
        <a:off x="2193715" y="1425121"/>
        <a:ext cx="336189" cy="391832"/>
      </dsp:txXfrm>
    </dsp:sp>
    <dsp:sp modelId="{BB7EC541-7975-014F-A0CB-FDA5F9393D3D}">
      <dsp:nvSpPr>
        <dsp:cNvPr id="0" name=""/>
        <dsp:cNvSpPr/>
      </dsp:nvSpPr>
      <dsp:spPr>
        <a:xfrm>
          <a:off x="2873344" y="0"/>
          <a:ext cx="3005269" cy="3242075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0000"/>
              </a:solidFill>
            </a:rPr>
            <a:t>CONFIRMATION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>
              <a:solidFill>
                <a:srgbClr val="000000"/>
              </a:solidFill>
            </a:rPr>
            <a:t>Islet</a:t>
          </a:r>
          <a:r>
            <a:rPr lang="pt-BR" sz="2000" b="1" kern="1200" dirty="0">
              <a:solidFill>
                <a:srgbClr val="000000"/>
              </a:solidFill>
            </a:rPr>
            <a:t> </a:t>
          </a:r>
          <a:r>
            <a:rPr lang="pt-BR" sz="2000" b="1" kern="1200" dirty="0" err="1">
              <a:solidFill>
                <a:srgbClr val="000000"/>
              </a:solidFill>
            </a:rPr>
            <a:t>autoantibodies</a:t>
          </a:r>
          <a:r>
            <a:rPr lang="pt-BR" sz="2000" b="1" kern="1200" dirty="0">
              <a:solidFill>
                <a:srgbClr val="000000"/>
              </a:solidFill>
            </a:rPr>
            <a:t>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rgbClr val="000000"/>
              </a:solidFill>
            </a:rPr>
            <a:t>- multiple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rgbClr val="000000"/>
              </a:solidFill>
            </a:rPr>
            <a:t>- single </a:t>
          </a:r>
          <a:r>
            <a:rPr lang="en-US" sz="2000" b="1" kern="1200" dirty="0">
              <a:solidFill>
                <a:srgbClr val="000000"/>
              </a:solidFill>
            </a:rPr>
            <a:t>high-affinity</a:t>
          </a:r>
          <a:endParaRPr lang="pt-BR" sz="2000" b="1" kern="1200" dirty="0">
            <a:solidFill>
              <a:srgbClr val="00000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>
            <a:solidFill>
              <a:srgbClr val="00000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>
              <a:solidFill>
                <a:srgbClr val="000000"/>
              </a:solidFill>
            </a:rPr>
            <a:t>Celiac</a:t>
          </a:r>
          <a:r>
            <a:rPr lang="pt-BR" sz="2000" b="1" kern="1200" dirty="0">
              <a:solidFill>
                <a:srgbClr val="000000"/>
              </a:solidFill>
            </a:rPr>
            <a:t>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>
              <a:solidFill>
                <a:srgbClr val="000000"/>
              </a:solidFill>
            </a:rPr>
            <a:t>tTG</a:t>
          </a:r>
          <a:r>
            <a:rPr lang="pt-BR" sz="2000" b="1" kern="1200" dirty="0">
              <a:solidFill>
                <a:srgbClr val="000000"/>
              </a:solidFill>
            </a:rPr>
            <a:t> Abs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rgbClr val="000000"/>
              </a:solidFill>
            </a:rPr>
            <a:t> </a:t>
          </a:r>
          <a:endParaRPr lang="en-US" sz="2000" b="1" kern="1200" dirty="0">
            <a:solidFill>
              <a:srgbClr val="000000"/>
            </a:solidFill>
          </a:endParaRPr>
        </a:p>
      </dsp:txBody>
      <dsp:txXfrm>
        <a:off x="2961365" y="88021"/>
        <a:ext cx="2829227" cy="3066033"/>
      </dsp:txXfrm>
    </dsp:sp>
    <dsp:sp modelId="{AE85046A-DF99-AE44-9B64-59584D874AFA}">
      <dsp:nvSpPr>
        <dsp:cNvPr id="0" name=""/>
        <dsp:cNvSpPr/>
      </dsp:nvSpPr>
      <dsp:spPr>
        <a:xfrm>
          <a:off x="6048835" y="1294511"/>
          <a:ext cx="360869" cy="65305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rgbClr val="000000"/>
            </a:solidFill>
          </a:endParaRPr>
        </a:p>
      </dsp:txBody>
      <dsp:txXfrm>
        <a:off x="6048835" y="1425121"/>
        <a:ext cx="252608" cy="391832"/>
      </dsp:txXfrm>
    </dsp:sp>
    <dsp:sp modelId="{2550CEBB-0BC9-F847-9250-3EBC7BE3EE7F}">
      <dsp:nvSpPr>
        <dsp:cNvPr id="0" name=""/>
        <dsp:cNvSpPr/>
      </dsp:nvSpPr>
      <dsp:spPr>
        <a:xfrm>
          <a:off x="6559500" y="0"/>
          <a:ext cx="2169949" cy="3242075"/>
        </a:xfrm>
        <a:prstGeom prst="roundRect">
          <a:avLst>
            <a:gd name="adj" fmla="val 10000"/>
          </a:avLst>
        </a:prstGeom>
        <a:solidFill>
          <a:srgbClr val="FFC000"/>
        </a:solidFill>
        <a:ln w="381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dirty="0">
            <a:solidFill>
              <a:srgbClr val="00000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u="sng" dirty="0">
            <a:solidFill>
              <a:srgbClr val="00000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dirty="0">
              <a:solidFill>
                <a:srgbClr val="000000"/>
              </a:solidFill>
            </a:rPr>
            <a:t>Monitoring:</a:t>
          </a:r>
          <a:r>
            <a:rPr lang="en-US" sz="2000" b="1" kern="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HbA1c, CGM, OGTT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0" dirty="0">
            <a:solidFill>
              <a:srgbClr val="00000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0" dirty="0">
              <a:solidFill>
                <a:srgbClr val="000000"/>
              </a:solidFill>
            </a:rPr>
            <a:t>Education:</a:t>
          </a:r>
          <a:r>
            <a:rPr lang="en-US" sz="2000" b="1" kern="0" dirty="0">
              <a:solidFill>
                <a:srgbClr val="000000"/>
              </a:solidFill>
            </a:rPr>
            <a:t>    symptoms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SMBG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0" dirty="0">
              <a:solidFill>
                <a:srgbClr val="000000"/>
              </a:solidFill>
            </a:rPr>
            <a:t>access to  diabetes team</a:t>
          </a:r>
          <a:endParaRPr lang="en-US" sz="2000" kern="0" dirty="0">
            <a:solidFill>
              <a:srgbClr val="00000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dirty="0">
            <a:solidFill>
              <a:srgbClr val="00000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dirty="0">
            <a:solidFill>
              <a:srgbClr val="000000"/>
            </a:solidFill>
          </a:endParaRPr>
        </a:p>
      </dsp:txBody>
      <dsp:txXfrm>
        <a:off x="6623056" y="63556"/>
        <a:ext cx="2042837" cy="3114963"/>
      </dsp:txXfrm>
    </dsp:sp>
    <dsp:sp modelId="{061F588A-7A58-1446-87A4-35AD566DF39B}">
      <dsp:nvSpPr>
        <dsp:cNvPr id="0" name=""/>
        <dsp:cNvSpPr/>
      </dsp:nvSpPr>
      <dsp:spPr>
        <a:xfrm>
          <a:off x="9064230" y="1316728"/>
          <a:ext cx="423196" cy="65305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rgbClr val="000000"/>
            </a:solidFill>
          </a:endParaRPr>
        </a:p>
      </dsp:txBody>
      <dsp:txXfrm>
        <a:off x="9064230" y="1447338"/>
        <a:ext cx="296237" cy="391832"/>
      </dsp:txXfrm>
    </dsp:sp>
    <dsp:sp modelId="{7C5F3E2B-51A8-684A-A592-155864290532}">
      <dsp:nvSpPr>
        <dsp:cNvPr id="0" name=""/>
        <dsp:cNvSpPr/>
      </dsp:nvSpPr>
      <dsp:spPr>
        <a:xfrm>
          <a:off x="9527932" y="0"/>
          <a:ext cx="2125589" cy="3242075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algn="l" defTabSz="1066800">
            <a:spcBef>
              <a:spcPct val="0"/>
            </a:spcBef>
          </a:pPr>
          <a:r>
            <a:rPr lang="en-US" sz="2000" b="1" kern="1200" dirty="0">
              <a:solidFill>
                <a:srgbClr val="000000"/>
              </a:solidFill>
            </a:rPr>
            <a:t>Prevent:   </a:t>
          </a:r>
        </a:p>
        <a:p>
          <a:pPr algn="l" defTabSz="1066800">
            <a:spcBef>
              <a:spcPct val="0"/>
            </a:spcBef>
          </a:pPr>
          <a:r>
            <a:rPr lang="en-US" sz="2000" b="1" kern="1200" dirty="0">
              <a:solidFill>
                <a:srgbClr val="000000"/>
              </a:solidFill>
            </a:rPr>
            <a:t>- DKA      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rgbClr val="000000"/>
              </a:solidFill>
            </a:rPr>
            <a:t>- Diabetes</a:t>
          </a:r>
        </a:p>
      </dsp:txBody>
      <dsp:txXfrm>
        <a:off x="9590188" y="62256"/>
        <a:ext cx="2001077" cy="3117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B81D3-C938-704F-9C76-1565CB23C6C1}">
      <dsp:nvSpPr>
        <dsp:cNvPr id="0" name=""/>
        <dsp:cNvSpPr/>
      </dsp:nvSpPr>
      <dsp:spPr>
        <a:xfrm>
          <a:off x="4464216" y="3040859"/>
          <a:ext cx="503624" cy="2320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812" y="0"/>
              </a:lnTo>
              <a:lnTo>
                <a:pt x="251812" y="2320318"/>
              </a:lnTo>
              <a:lnTo>
                <a:pt x="503624" y="23203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chemeClr val="tx1"/>
            </a:solidFill>
          </a:endParaRPr>
        </a:p>
      </dsp:txBody>
      <dsp:txXfrm>
        <a:off x="4656670" y="4141659"/>
        <a:ext cx="118717" cy="118717"/>
      </dsp:txXfrm>
    </dsp:sp>
    <dsp:sp modelId="{6312C0BF-49B3-004C-AD7E-BB2E2265789D}">
      <dsp:nvSpPr>
        <dsp:cNvPr id="0" name=""/>
        <dsp:cNvSpPr/>
      </dsp:nvSpPr>
      <dsp:spPr>
        <a:xfrm>
          <a:off x="4464216" y="3040859"/>
          <a:ext cx="503624" cy="719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812" y="0"/>
              </a:lnTo>
              <a:lnTo>
                <a:pt x="251812" y="719080"/>
              </a:lnTo>
              <a:lnTo>
                <a:pt x="503624" y="71908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chemeClr val="tx1"/>
            </a:solidFill>
          </a:endParaRPr>
        </a:p>
      </dsp:txBody>
      <dsp:txXfrm>
        <a:off x="4694081" y="3378452"/>
        <a:ext cx="43895" cy="43895"/>
      </dsp:txXfrm>
    </dsp:sp>
    <dsp:sp modelId="{7662D449-FA1D-6E4F-B792-B1B3574953B3}">
      <dsp:nvSpPr>
        <dsp:cNvPr id="0" name=""/>
        <dsp:cNvSpPr/>
      </dsp:nvSpPr>
      <dsp:spPr>
        <a:xfrm>
          <a:off x="4464216" y="1919447"/>
          <a:ext cx="503624" cy="1121412"/>
        </a:xfrm>
        <a:custGeom>
          <a:avLst/>
          <a:gdLst/>
          <a:ahLst/>
          <a:cxnLst/>
          <a:rect l="0" t="0" r="0" b="0"/>
          <a:pathLst>
            <a:path>
              <a:moveTo>
                <a:pt x="0" y="1121412"/>
              </a:moveTo>
              <a:lnTo>
                <a:pt x="251812" y="1121412"/>
              </a:lnTo>
              <a:lnTo>
                <a:pt x="251812" y="0"/>
              </a:lnTo>
              <a:lnTo>
                <a:pt x="503624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chemeClr val="tx1"/>
            </a:solidFill>
          </a:endParaRPr>
        </a:p>
      </dsp:txBody>
      <dsp:txXfrm>
        <a:off x="4685296" y="2449420"/>
        <a:ext cx="61465" cy="61465"/>
      </dsp:txXfrm>
    </dsp:sp>
    <dsp:sp modelId="{70BEF519-75FB-9945-86D6-35CACE29047F}">
      <dsp:nvSpPr>
        <dsp:cNvPr id="0" name=""/>
        <dsp:cNvSpPr/>
      </dsp:nvSpPr>
      <dsp:spPr>
        <a:xfrm>
          <a:off x="4464216" y="387807"/>
          <a:ext cx="503624" cy="2653051"/>
        </a:xfrm>
        <a:custGeom>
          <a:avLst/>
          <a:gdLst/>
          <a:ahLst/>
          <a:cxnLst/>
          <a:rect l="0" t="0" r="0" b="0"/>
          <a:pathLst>
            <a:path>
              <a:moveTo>
                <a:pt x="0" y="2653051"/>
              </a:moveTo>
              <a:lnTo>
                <a:pt x="251812" y="2653051"/>
              </a:lnTo>
              <a:lnTo>
                <a:pt x="251812" y="0"/>
              </a:lnTo>
              <a:lnTo>
                <a:pt x="503624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chemeClr val="tx1"/>
            </a:solidFill>
          </a:endParaRPr>
        </a:p>
      </dsp:txBody>
      <dsp:txXfrm>
        <a:off x="4648518" y="1646822"/>
        <a:ext cx="135021" cy="135021"/>
      </dsp:txXfrm>
    </dsp:sp>
    <dsp:sp modelId="{21A77CD4-7B35-2345-AE4D-86A5BB96D18A}">
      <dsp:nvSpPr>
        <dsp:cNvPr id="0" name=""/>
        <dsp:cNvSpPr/>
      </dsp:nvSpPr>
      <dsp:spPr>
        <a:xfrm>
          <a:off x="1019351" y="2995139"/>
          <a:ext cx="5036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624" y="457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</a:endParaRPr>
        </a:p>
      </dsp:txBody>
      <dsp:txXfrm>
        <a:off x="1258572" y="3028268"/>
        <a:ext cx="25181" cy="25181"/>
      </dsp:txXfrm>
    </dsp:sp>
    <dsp:sp modelId="{36F07B3E-F191-49D0-8934-1929AF6FD992}">
      <dsp:nvSpPr>
        <dsp:cNvPr id="0" name=""/>
        <dsp:cNvSpPr/>
      </dsp:nvSpPr>
      <dsp:spPr>
        <a:xfrm rot="16200000">
          <a:off x="-1384823" y="2656999"/>
          <a:ext cx="4040630" cy="767719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Islet Autoantibody +</a:t>
          </a:r>
        </a:p>
      </dsp:txBody>
      <dsp:txXfrm>
        <a:off x="-1384823" y="2656999"/>
        <a:ext cx="4040630" cy="767719"/>
      </dsp:txXfrm>
    </dsp:sp>
    <dsp:sp modelId="{C6CB2C5F-EFB0-AB49-A306-A604E5B12033}">
      <dsp:nvSpPr>
        <dsp:cNvPr id="0" name=""/>
        <dsp:cNvSpPr/>
      </dsp:nvSpPr>
      <dsp:spPr>
        <a:xfrm>
          <a:off x="1522975" y="1513619"/>
          <a:ext cx="2941241" cy="3054480"/>
        </a:xfrm>
        <a:prstGeom prst="rect">
          <a:avLst/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  <a:effectLst/>
            </a:rPr>
            <a:t>Exclude</a:t>
          </a:r>
          <a:r>
            <a:rPr lang="en-US" sz="2400" b="1" kern="1200" baseline="0" dirty="0">
              <a:solidFill>
                <a:schemeClr val="tx1"/>
              </a:solidFill>
              <a:effectLst/>
            </a:rPr>
            <a:t> Diagnosis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>
              <a:solidFill>
                <a:schemeClr val="tx1"/>
              </a:solidFill>
              <a:effectLst/>
            </a:rPr>
            <a:t>sx review, HbA1c, glucose, ketones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baseline="0" dirty="0">
            <a:solidFill>
              <a:schemeClr val="tx1"/>
            </a:solidFill>
            <a:effectLst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>
              <a:solidFill>
                <a:schemeClr val="tx1"/>
              </a:solidFill>
              <a:effectLst/>
            </a:rPr>
            <a:t>Determine risk for T1D</a:t>
          </a:r>
        </a:p>
      </dsp:txBody>
      <dsp:txXfrm>
        <a:off x="1522975" y="1513619"/>
        <a:ext cx="2941241" cy="3054480"/>
      </dsp:txXfrm>
    </dsp:sp>
    <dsp:sp modelId="{37C8E4AD-E216-7143-8162-A39CCE418557}">
      <dsp:nvSpPr>
        <dsp:cNvPr id="0" name=""/>
        <dsp:cNvSpPr/>
      </dsp:nvSpPr>
      <dsp:spPr>
        <a:xfrm>
          <a:off x="4967840" y="3947"/>
          <a:ext cx="6972526" cy="767719"/>
        </a:xfrm>
        <a:prstGeom prst="rect">
          <a:avLst/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FF0000"/>
              </a:solidFill>
            </a:rPr>
            <a:t>Diagnosis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Call local pediatric endocrinologist  </a:t>
          </a:r>
        </a:p>
      </dsp:txBody>
      <dsp:txXfrm>
        <a:off x="4967840" y="3947"/>
        <a:ext cx="6972526" cy="767719"/>
      </dsp:txXfrm>
    </dsp:sp>
    <dsp:sp modelId="{892895B1-47BF-504D-8567-ADEECD86A15D}">
      <dsp:nvSpPr>
        <dsp:cNvPr id="0" name=""/>
        <dsp:cNvSpPr/>
      </dsp:nvSpPr>
      <dsp:spPr>
        <a:xfrm>
          <a:off x="4967840" y="963597"/>
          <a:ext cx="6958349" cy="1911699"/>
        </a:xfrm>
        <a:prstGeom prst="rect">
          <a:avLst/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C00000"/>
              </a:solidFill>
            </a:rPr>
            <a:t>High risk of</a:t>
          </a:r>
          <a:r>
            <a:rPr lang="en-US" sz="2400" b="1" kern="1200" baseline="0" dirty="0">
              <a:solidFill>
                <a:srgbClr val="C00000"/>
              </a:solidFill>
            </a:rPr>
            <a:t> T1D in next 6 months (stage 2 T1D)</a:t>
          </a:r>
          <a:endParaRPr lang="en-US" sz="2400" b="1" kern="1200" dirty="0">
            <a:solidFill>
              <a:srgbClr val="C00000"/>
            </a:solidFill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>
              <a:solidFill>
                <a:schemeClr val="tx1"/>
              </a:solidFill>
            </a:rPr>
            <a:t>- </a:t>
          </a:r>
          <a:r>
            <a:rPr lang="en-US" sz="1800" b="1" kern="1200" dirty="0">
              <a:solidFill>
                <a:schemeClr val="tx1"/>
              </a:solidFill>
            </a:rPr>
            <a:t>Early type 1 d</a:t>
          </a:r>
          <a:r>
            <a:rPr lang="en-US" sz="1800" b="1" kern="1200" baseline="0" dirty="0">
              <a:solidFill>
                <a:schemeClr val="tx1"/>
              </a:solidFill>
            </a:rPr>
            <a:t>iabetes education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baseline="0" dirty="0">
              <a:solidFill>
                <a:schemeClr val="tx1"/>
              </a:solidFill>
            </a:rPr>
            <a:t>- Home f</a:t>
          </a:r>
          <a:r>
            <a:rPr lang="en-US" sz="1800" b="1" kern="1200" dirty="0">
              <a:solidFill>
                <a:schemeClr val="tx1"/>
              </a:solidFill>
            </a:rPr>
            <a:t>asting and 2-hr glucose post largest meal x 1 week, CGM  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>
              <a:solidFill>
                <a:schemeClr val="tx1"/>
              </a:solidFill>
            </a:rPr>
            <a:t>-</a:t>
          </a:r>
          <a:r>
            <a:rPr lang="en-US" sz="1800" b="1" kern="1200" baseline="0" dirty="0">
              <a:solidFill>
                <a:schemeClr val="tx1"/>
              </a:solidFill>
            </a:rPr>
            <a:t> </a:t>
          </a:r>
          <a:r>
            <a:rPr lang="en-US" sz="1800" b="1" kern="1200" dirty="0">
              <a:solidFill>
                <a:schemeClr val="tx1"/>
              </a:solidFill>
            </a:rPr>
            <a:t>Call if BG&gt;200 mg/dl or symptoms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>
              <a:solidFill>
                <a:schemeClr val="tx1"/>
              </a:solidFill>
            </a:rPr>
            <a:t>- Follow q3 </a:t>
          </a:r>
          <a:r>
            <a:rPr lang="en-US" sz="1800" b="1" kern="1200" dirty="0" err="1">
              <a:solidFill>
                <a:schemeClr val="tx1"/>
              </a:solidFill>
            </a:rPr>
            <a:t>mo</a:t>
          </a:r>
          <a:r>
            <a:rPr lang="en-US" sz="1800" b="1" kern="1200" dirty="0">
              <a:solidFill>
                <a:schemeClr val="tx1"/>
              </a:solidFill>
            </a:rPr>
            <a:t> to</a:t>
          </a:r>
          <a:r>
            <a:rPr lang="en-US" sz="1800" b="1" kern="1200" baseline="0" dirty="0">
              <a:solidFill>
                <a:schemeClr val="tx1"/>
              </a:solidFill>
            </a:rPr>
            <a:t> exclude dx, repeat Ab, A1c, OGTT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967840" y="963597"/>
        <a:ext cx="6958349" cy="1911699"/>
      </dsp:txXfrm>
    </dsp:sp>
    <dsp:sp modelId="{C8C5D218-19BE-CD42-A6D5-EA25D1A40765}">
      <dsp:nvSpPr>
        <dsp:cNvPr id="0" name=""/>
        <dsp:cNvSpPr/>
      </dsp:nvSpPr>
      <dsp:spPr>
        <a:xfrm>
          <a:off x="4967840" y="3067226"/>
          <a:ext cx="6958349" cy="1385427"/>
        </a:xfrm>
        <a:prstGeom prst="rect">
          <a:avLst/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Elevated risk of</a:t>
          </a:r>
          <a:r>
            <a:rPr lang="en-US" sz="2000" b="1" kern="1200" baseline="0" dirty="0">
              <a:solidFill>
                <a:srgbClr val="FF0000"/>
              </a:solidFill>
            </a:rPr>
            <a:t> T1D in 6 months (stage 1, multiple antibody +)</a:t>
          </a:r>
          <a:endParaRPr lang="en-US" sz="2000" b="1" kern="1200" dirty="0">
            <a:solidFill>
              <a:srgbClr val="FF0000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>
              <a:solidFill>
                <a:schemeClr val="tx1"/>
              </a:solidFill>
            </a:rPr>
            <a:t>-</a:t>
          </a:r>
          <a:r>
            <a:rPr lang="en-US" sz="1800" b="1" kern="1200" baseline="0" dirty="0">
              <a:solidFill>
                <a:schemeClr val="tx1"/>
              </a:solidFill>
            </a:rPr>
            <a:t> Home </a:t>
          </a:r>
          <a:r>
            <a:rPr lang="en-US" sz="1800" b="1" kern="1200" dirty="0">
              <a:solidFill>
                <a:schemeClr val="tx1"/>
              </a:solidFill>
            </a:rPr>
            <a:t>2-hr glucose post largest meal x 1 week, CGM optional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>
              <a:solidFill>
                <a:schemeClr val="tx1"/>
              </a:solidFill>
            </a:rPr>
            <a:t>- Call if BG&gt;200 mg/dl or symptoms</a:t>
          </a:r>
        </a:p>
        <a:p>
          <a:pPr marL="0"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>
              <a:solidFill>
                <a:schemeClr val="tx1"/>
              </a:solidFill>
            </a:rPr>
            <a:t>- F</a:t>
          </a:r>
          <a:r>
            <a:rPr lang="en-US" sz="1800" b="1" kern="1200" dirty="0">
              <a:solidFill>
                <a:schemeClr val="tx1"/>
              </a:solidFill>
            </a:rPr>
            <a:t>ollow q3 </a:t>
          </a:r>
          <a:r>
            <a:rPr lang="en-US" sz="1800" b="1" kern="1200" dirty="0" err="1">
              <a:solidFill>
                <a:schemeClr val="tx1"/>
              </a:solidFill>
            </a:rPr>
            <a:t>mo</a:t>
          </a:r>
          <a:r>
            <a:rPr lang="en-US" sz="1800" b="1" kern="1200" dirty="0">
              <a:solidFill>
                <a:schemeClr val="tx1"/>
              </a:solidFill>
            </a:rPr>
            <a:t> to</a:t>
          </a:r>
          <a:r>
            <a:rPr lang="en-US" sz="1800" b="1" kern="1200" baseline="0" dirty="0">
              <a:solidFill>
                <a:schemeClr val="tx1"/>
              </a:solidFill>
            </a:rPr>
            <a:t> exclude dx, repeat Ab, A1c (OGTT q6 m0)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967840" y="3067226"/>
        <a:ext cx="6958349" cy="1385427"/>
      </dsp:txXfrm>
    </dsp:sp>
    <dsp:sp modelId="{75515E54-52AD-C247-8190-092A6B6A91DF}">
      <dsp:nvSpPr>
        <dsp:cNvPr id="0" name=""/>
        <dsp:cNvSpPr/>
      </dsp:nvSpPr>
      <dsp:spPr>
        <a:xfrm>
          <a:off x="4967840" y="4644584"/>
          <a:ext cx="6958349" cy="1433187"/>
        </a:xfrm>
        <a:prstGeom prst="rect">
          <a:avLst/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solidFill>
                <a:srgbClr val="FF0000"/>
              </a:solidFill>
            </a:rPr>
            <a:t>Lower risk of T1D in 6 months (single high-affinity antibody +)</a:t>
          </a:r>
        </a:p>
        <a:p>
          <a:pPr marL="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- Home BG testing when ill,  call if BG&gt;200 mg/dl or symptoms</a:t>
          </a:r>
        </a:p>
        <a:p>
          <a:pPr marL="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- If single Ab + for 2 years, then follow-up yearly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>
              <a:solidFill>
                <a:schemeClr val="tx1"/>
              </a:solidFill>
            </a:rPr>
            <a:t>-</a:t>
          </a:r>
          <a:r>
            <a:rPr lang="en-US" sz="1800" b="1" kern="1200" baseline="0" dirty="0">
              <a:solidFill>
                <a:schemeClr val="tx1"/>
              </a:solidFill>
            </a:rPr>
            <a:t> F</a:t>
          </a:r>
          <a:r>
            <a:rPr lang="en-US" sz="1800" b="1" kern="1200" dirty="0">
              <a:solidFill>
                <a:schemeClr val="tx1"/>
              </a:solidFill>
            </a:rPr>
            <a:t>ollow-up q6 m to</a:t>
          </a:r>
          <a:r>
            <a:rPr lang="en-US" sz="1800" b="1" kern="1200" baseline="0" dirty="0">
              <a:solidFill>
                <a:schemeClr val="tx1"/>
              </a:solidFill>
            </a:rPr>
            <a:t> exclude dx, repeat Ab, A1c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4967840" y="4644584"/>
        <a:ext cx="6958349" cy="1433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0.22047</cdr:x>
      <cdr:y>0.10802</cdr:y>
    </cdr:from>
    <cdr:to>
      <cdr:x>0.35903</cdr:x>
      <cdr:y>0.33755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54955" y="4303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88B15-A886-4BC1-81EE-F7A02E752DD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66B0F-291F-4CD1-B071-CE5FF1D9B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2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F995B-E090-9E49-9599-D064BD0D34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9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S: As of today, the Autoimmunity Screening for Kids study, ASK, has screened over 33,000 Colorado children between the ages of 1 up to 18 years of age for the islet autoantibodies for type 1 diabetes and transglutaminase antibodies, or TGA, for celiac disease. Prevalence of pre-symptomatic T1D in ASK is 1%. And prevalence of CD and TGA autoimmunity is 2.1% (previously published).</a:t>
            </a:r>
          </a:p>
          <a:p>
            <a:r>
              <a:rPr lang="en-US" baseline="0" dirty="0"/>
              <a:t>In Colorado, diabetic ketoacidosis (DKA) occurs at diagnosis in 58% in those who have not been screened, whereas in ASK our rate of DKA at onset is less than 5%.</a:t>
            </a:r>
          </a:p>
          <a:p>
            <a:r>
              <a:rPr lang="en-US" baseline="0" dirty="0"/>
              <a:t>We’ve previously published data on our cost-effectiveness of screening and have worked hard to increase community awareness of T1D and CD.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995B-E090-9E49-9599-D064BD0D34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270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S: Our study population includes, children screened at private pediatric or community health clinics including Children’s Colorado and Denver Health. 72% were </a:t>
            </a:r>
            <a:r>
              <a:rPr lang="en-US" u="sng" dirty="0"/>
              <a:t>&lt;</a:t>
            </a:r>
            <a:r>
              <a:rPr lang="en-US" dirty="0"/>
              <a:t> 10 years of age and only 5% had a first degree relative with T1D. As seen in this slide, ASK represents the multiracial population of Denver Metro with fewer than 40% of children who identify as non-Hispanic white. All of our materials are available in both English and Spanish, and many members of our study team are bilingual in Spanish.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995B-E090-9E49-9599-D064BD0D34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715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participation starts with a screening</a:t>
            </a:r>
            <a:r>
              <a:rPr lang="en-US" baseline="0" dirty="0"/>
              <a:t> encounter. To date we have screened over 9500 children for T1D and celiac. For children who screen negative, participation ends. Children who screen positive are invited for a confirmation visit. If abs are not confirmed and A1c is normal, participation ends. Children with persistently positive abs are invited for follow-up with the goal of early diagnosis, prevention of DKA, and </a:t>
            </a:r>
            <a:r>
              <a:rPr lang="en-US" u="sng" baseline="0" dirty="0"/>
              <a:t>ultimately</a:t>
            </a:r>
            <a:r>
              <a:rPr lang="en-US" baseline="0" dirty="0"/>
              <a:t> prevention of T1D. Children who participate in follow-up are monitored for early signs of </a:t>
            </a:r>
            <a:r>
              <a:rPr lang="en-US" baseline="0" dirty="0" err="1"/>
              <a:t>dysglycemia</a:t>
            </a:r>
            <a:r>
              <a:rPr lang="en-US" baseline="0" dirty="0"/>
              <a:t> and families receive education. Additionally, optional OGTT and CGM is offered every 6 months.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995B-E090-9E49-9599-D064BD0D34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70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995B-E090-9E49-9599-D064BD0D34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72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S: On behalf of our entire team, lead by Dr. Marian Rewers, we</a:t>
            </a:r>
            <a:r>
              <a:rPr lang="en-US" baseline="0" dirty="0"/>
              <a:t> would like to thank our ASK participants, their parents, our sponsors, and our partners. Thank you!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F995B-E090-9E49-9599-D064BD0D34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18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80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5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95413"/>
            <a:ext cx="10363200" cy="1470025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28673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14A9D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6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53F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44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7675789-D493-4F38-B7B7-B3F8678D8B0C}" type="datetime1">
              <a:rPr lang="en-US" smtClean="0"/>
              <a:t>11/16/2022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0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95413"/>
            <a:ext cx="10363200" cy="1470025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28673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14A9D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37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7EB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90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6935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6916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77FC49-4FA3-FF4E-AF12-B8D654846B6B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86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7EB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191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191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50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7EB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5901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5901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9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7EB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60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5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920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329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4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73" y="4645288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6607" y="475093"/>
            <a:ext cx="10794015" cy="42524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473" y="5212026"/>
            <a:ext cx="7315200" cy="5987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5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7EB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83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64"/>
            <a:fld id="{417F7A21-95DB-422B-8E80-C958001503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64"/>
            <a:fld id="{5DD70E10-37BA-4773-9A1C-02F16EA699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12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64"/>
            <a:fld id="{417F7A21-95DB-422B-8E80-C958001503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64"/>
            <a:fld id="{5DD70E10-37BA-4773-9A1C-02F16EA699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09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64"/>
            <a:fld id="{417F7A21-95DB-422B-8E80-C958001503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64"/>
            <a:fld id="{5DD70E10-37BA-4773-9A1C-02F16EA699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00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64"/>
            <a:fld id="{417F7A21-95DB-422B-8E80-C958001503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64"/>
            <a:fld id="{5DD70E10-37BA-4773-9A1C-02F16EA699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01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64"/>
            <a:fld id="{417F7A21-95DB-422B-8E80-C958001503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64"/>
            <a:fld id="{5DD70E10-37BA-4773-9A1C-02F16EA699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06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64"/>
            <a:fld id="{417F7A21-95DB-422B-8E80-C958001503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64"/>
            <a:fld id="{5DD70E10-37BA-4773-9A1C-02F16EA699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39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64"/>
            <a:fld id="{417F7A21-95DB-422B-8E80-C958001503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64"/>
            <a:fld id="{5DD70E10-37BA-4773-9A1C-02F16EA699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36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64"/>
            <a:fld id="{417F7A21-95DB-422B-8E80-C958001503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64"/>
            <a:fld id="{5DD70E10-37BA-4773-9A1C-02F16EA699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63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64"/>
            <a:fld id="{417F7A21-95DB-422B-8E80-C958001503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64"/>
            <a:fld id="{5DD70E10-37BA-4773-9A1C-02F16EA699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94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64"/>
            <a:fld id="{417F7A21-95DB-422B-8E80-C958001503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64"/>
            <a:fld id="{5DD70E10-37BA-4773-9A1C-02F16EA699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6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6935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6916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77FC49-4FA3-FF4E-AF12-B8D654846B6B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57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64"/>
            <a:fld id="{417F7A21-95DB-422B-8E80-C958001503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64"/>
            <a:fld id="{5DD70E10-37BA-4773-9A1C-02F16EA699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98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95413"/>
            <a:ext cx="10363200" cy="1470025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28673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14A9D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19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3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6935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6916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77FC49-4FA3-FF4E-AF12-B8D654846B6B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76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191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191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28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5901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5901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42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83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32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920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329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58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73" y="4645288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6607" y="475093"/>
            <a:ext cx="10794015" cy="42524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473" y="5212026"/>
            <a:ext cx="7315200" cy="5987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8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7EB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191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191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339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95413"/>
            <a:ext cx="10363200" cy="1470025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28673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14A9D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72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7EB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85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6935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6916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77FC49-4FA3-FF4E-AF12-B8D654846B6B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98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7EB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191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191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97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7EB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5901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5901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16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7EB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44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61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920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329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94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73" y="4645288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6607" y="475093"/>
            <a:ext cx="10794015" cy="42524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473" y="5212026"/>
            <a:ext cx="7315200" cy="5987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10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53F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44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7675789-D493-4F38-B7B7-B3F8678D8B0C}" type="datetime1">
              <a:rPr lang="en-US" smtClean="0"/>
              <a:t>11/16/2022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0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7EB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5901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5901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1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7EB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6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0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920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329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1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73" y="4645288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6607" y="475093"/>
            <a:ext cx="10794015" cy="42524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473" y="5212026"/>
            <a:ext cx="7315200" cy="5987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3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5978770"/>
            <a:ext cx="12191999" cy="8792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7" descr="Screen Shot 2017-02-22 at 10.12.18 PM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41" y="6116516"/>
            <a:ext cx="4545948" cy="5919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" y="5978770"/>
            <a:ext cx="12191999" cy="0"/>
          </a:xfrm>
          <a:prstGeom prst="line">
            <a:avLst/>
          </a:prstGeom>
          <a:ln w="76200" cmpd="sng">
            <a:solidFill>
              <a:srgbClr val="14A9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/>
          <p:cNvSpPr/>
          <p:nvPr userDrawn="1"/>
        </p:nvSpPr>
        <p:spPr>
          <a:xfrm rot="10800000">
            <a:off x="6043893" y="6003192"/>
            <a:ext cx="963897" cy="528271"/>
          </a:xfrm>
          <a:prstGeom prst="rtTriangle">
            <a:avLst/>
          </a:prstGeom>
          <a:solidFill>
            <a:srgbClr val="14A9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 rot="10800000">
            <a:off x="5947502" y="5852380"/>
            <a:ext cx="963897" cy="52827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13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35487" y="6434462"/>
            <a:ext cx="0" cy="22484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8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5978770"/>
            <a:ext cx="12191999" cy="8792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Screen Shot 2017-02-22 at 10.12.18 PM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41" y="6116516"/>
            <a:ext cx="4545948" cy="5919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" y="5978770"/>
            <a:ext cx="12191999" cy="0"/>
          </a:xfrm>
          <a:prstGeom prst="line">
            <a:avLst/>
          </a:prstGeom>
          <a:ln w="76200" cmpd="sng">
            <a:solidFill>
              <a:srgbClr val="14A9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/>
          <p:cNvSpPr/>
          <p:nvPr userDrawn="1"/>
        </p:nvSpPr>
        <p:spPr>
          <a:xfrm rot="10800000">
            <a:off x="6043893" y="6003192"/>
            <a:ext cx="963897" cy="528271"/>
          </a:xfrm>
          <a:prstGeom prst="rtTriangle">
            <a:avLst/>
          </a:prstGeom>
          <a:solidFill>
            <a:srgbClr val="14A9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ight Triangle 10"/>
          <p:cNvSpPr/>
          <p:nvPr userDrawn="1"/>
        </p:nvSpPr>
        <p:spPr>
          <a:xfrm rot="10800000">
            <a:off x="5947502" y="5852380"/>
            <a:ext cx="963897" cy="52827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13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35487" y="6434462"/>
            <a:ext cx="0" cy="22484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81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F7A21-95DB-422B-8E80-C958001503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70E10-37BA-4773-9A1C-02F16EA699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9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5978770"/>
            <a:ext cx="12191999" cy="8792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7" descr="Screen Shot 2017-02-22 at 10.12.18 PM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41" y="6116516"/>
            <a:ext cx="4545948" cy="5919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" y="5978770"/>
            <a:ext cx="12191999" cy="0"/>
          </a:xfrm>
          <a:prstGeom prst="line">
            <a:avLst/>
          </a:prstGeom>
          <a:ln w="76200" cmpd="sng">
            <a:solidFill>
              <a:srgbClr val="14A9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/>
          <p:cNvSpPr/>
          <p:nvPr userDrawn="1"/>
        </p:nvSpPr>
        <p:spPr>
          <a:xfrm rot="10800000">
            <a:off x="6043893" y="6003192"/>
            <a:ext cx="963897" cy="528271"/>
          </a:xfrm>
          <a:prstGeom prst="rtTriangle">
            <a:avLst/>
          </a:prstGeom>
          <a:solidFill>
            <a:srgbClr val="14A9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 rot="10800000">
            <a:off x="5947502" y="5852380"/>
            <a:ext cx="963897" cy="52827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13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35487" y="6434462"/>
            <a:ext cx="0" cy="22484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86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5978770"/>
            <a:ext cx="12191999" cy="8792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7" descr="Screen Shot 2017-02-22 at 10.12.18 PM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41" y="6116516"/>
            <a:ext cx="4545948" cy="5919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" y="5978770"/>
            <a:ext cx="12191999" cy="0"/>
          </a:xfrm>
          <a:prstGeom prst="line">
            <a:avLst/>
          </a:prstGeom>
          <a:ln w="76200" cmpd="sng">
            <a:solidFill>
              <a:srgbClr val="14A9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/>
          <p:cNvSpPr/>
          <p:nvPr userDrawn="1"/>
        </p:nvSpPr>
        <p:spPr>
          <a:xfrm rot="10800000">
            <a:off x="6043893" y="6003192"/>
            <a:ext cx="963897" cy="528271"/>
          </a:xfrm>
          <a:prstGeom prst="rtTriangle">
            <a:avLst/>
          </a:prstGeom>
          <a:solidFill>
            <a:srgbClr val="14A9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 rot="10800000">
            <a:off x="5947502" y="5852380"/>
            <a:ext cx="963897" cy="52827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13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35487" y="6434462"/>
            <a:ext cx="0" cy="22484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17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915" y="1283282"/>
            <a:ext cx="10972799" cy="109362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Autoimmunity Screening for Kids  (ASK)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</a:rPr>
              <a:t>Marian </a:t>
            </a:r>
            <a:r>
              <a: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</a:rPr>
              <a:t>Rewers, MD, PhD</a:t>
            </a:r>
            <a:br>
              <a: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</a:rPr>
            </a:b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Colored without Children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01" b="14473"/>
          <a:stretch/>
        </p:blipFill>
        <p:spPr>
          <a:xfrm>
            <a:off x="479139" y="5930049"/>
            <a:ext cx="4433975" cy="618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6496" r="2484" b="5267"/>
          <a:stretch/>
        </p:blipFill>
        <p:spPr>
          <a:xfrm>
            <a:off x="576576" y="2430928"/>
            <a:ext cx="7634933" cy="23982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47230" y="2387866"/>
            <a:ext cx="2418910" cy="2783221"/>
          </a:xfrm>
          <a:prstGeom prst="rect">
            <a:avLst/>
          </a:prstGeom>
          <a:solidFill>
            <a:srgbClr val="FFFFFF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790" y="2975802"/>
            <a:ext cx="2179388" cy="18533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25545" y="2387864"/>
            <a:ext cx="1632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Sponsors:</a:t>
            </a:r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7790" y="4851064"/>
            <a:ext cx="211492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b="1" dirty="0" smtClean="0">
                <a:solidFill>
                  <a:srgbClr val="0000FF"/>
                </a:solidFill>
                <a:latin typeface="Bell MT" panose="02020503060305020303" pitchFamily="18" charset="0"/>
              </a:rPr>
              <a:t>Patten-Davis Foundation</a:t>
            </a:r>
            <a:endParaRPr lang="en-US" sz="105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CGM results </a:t>
            </a:r>
            <a:r>
              <a:rPr lang="en-US" dirty="0">
                <a:solidFill>
                  <a:srgbClr val="0000FF"/>
                </a:solidFill>
              </a:rPr>
              <a:t>in 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77FC49-4FA3-FF4E-AF12-B8D654846B6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Steck et al, Diabetes Care 2022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86BD30-5B57-4C86-B3A0-485C6984BC24}"/>
              </a:ext>
            </a:extLst>
          </p:cNvPr>
          <p:cNvSpPr txBox="1">
            <a:spLocks/>
          </p:cNvSpPr>
          <p:nvPr/>
        </p:nvSpPr>
        <p:spPr>
          <a:xfrm>
            <a:off x="533400" y="1752600"/>
            <a:ext cx="11049000" cy="41276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ea typeface="MS Mincho" panose="02020609040205080304" pitchFamily="49" charset="-128"/>
              </a:rPr>
              <a:t> 91 children persistently islet Ab+ (median age 11.5 y, 48% non-Hispanic white, 57% female) with a baseline CGM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ea typeface="MS Mincho" panose="02020609040205080304" pitchFamily="49" charset="-128"/>
              </a:rPr>
              <a:t> Of these, 16 (18%) progressed to clinical diabetes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ea typeface="MS Mincho" panose="02020609040205080304" pitchFamily="49" charset="-128"/>
              </a:rPr>
              <a:t> Baseline HbA1c was higher in progressors versus non-progressors 5.6 vs 5.2%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ea typeface="MS Mincho" panose="02020609040205080304" pitchFamily="49" charset="-128"/>
              </a:rPr>
              <a:t> Receiver operating characteristic (ROC) curves were generated to compare the area under the curve (AUC) of different CGM metrics for T1D prediction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ea typeface="MS Mincho" panose="02020609040205080304" pitchFamily="49" charset="-128"/>
              </a:rPr>
              <a:t>Performance of T1D prediction by ROC analyses showed AUC of  </a:t>
            </a:r>
            <a:r>
              <a:rPr lang="en-US" sz="2400" b="1" u="sng" dirty="0" smtClean="0">
                <a:solidFill>
                  <a:schemeClr val="tx1"/>
                </a:solidFill>
                <a:ea typeface="MS Mincho" panose="02020609040205080304" pitchFamily="49" charset="-128"/>
              </a:rPr>
              <a:t>&gt;</a:t>
            </a:r>
            <a:r>
              <a:rPr lang="en-US" sz="2400" b="1" dirty="0" smtClean="0">
                <a:solidFill>
                  <a:schemeClr val="tx1"/>
                </a:solidFill>
                <a:ea typeface="MS Mincho" panose="02020609040205080304" pitchFamily="49" charset="-128"/>
              </a:rPr>
              <a:t> 0.89 for both individual (TA140, SD and MAGE) and combined CGM metric models </a:t>
            </a:r>
          </a:p>
          <a:p>
            <a:pPr marL="0" indent="0">
              <a:buClrTx/>
              <a:buFont typeface="Calibri" panose="020F0502020204030204" pitchFamily="34" charset="0"/>
              <a:buNone/>
            </a:pPr>
            <a:endParaRPr lang="en-US" sz="2400" b="1" dirty="0">
              <a:solidFill>
                <a:schemeClr val="tx1"/>
              </a:solidFill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2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Performance of CGM metrics for prediction of diabetes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77FC49-4FA3-FF4E-AF12-B8D654846B6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Steck et al, Diabetes Care 2022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A77E6A31-7B2A-4199-84AD-9AD412612D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481299"/>
              </p:ext>
            </p:extLst>
          </p:nvPr>
        </p:nvGraphicFramePr>
        <p:xfrm>
          <a:off x="533400" y="1134324"/>
          <a:ext cx="11049000" cy="4805990"/>
        </p:xfrm>
        <a:graphic>
          <a:graphicData uri="http://schemas.openxmlformats.org/drawingml/2006/table">
            <a:tbl>
              <a:tblPr firstRow="1" firstCol="1" bandRow="1"/>
              <a:tblGrid>
                <a:gridCol w="3717741">
                  <a:extLst>
                    <a:ext uri="{9D8B030D-6E8A-4147-A177-3AD203B41FA5}">
                      <a16:colId xmlns:a16="http://schemas.microsoft.com/office/drawing/2014/main" val="1209187682"/>
                    </a:ext>
                  </a:extLst>
                </a:gridCol>
                <a:gridCol w="1397064">
                  <a:extLst>
                    <a:ext uri="{9D8B030D-6E8A-4147-A177-3AD203B41FA5}">
                      <a16:colId xmlns:a16="http://schemas.microsoft.com/office/drawing/2014/main" val="1851710024"/>
                    </a:ext>
                  </a:extLst>
                </a:gridCol>
                <a:gridCol w="1496854">
                  <a:extLst>
                    <a:ext uri="{9D8B030D-6E8A-4147-A177-3AD203B41FA5}">
                      <a16:colId xmlns:a16="http://schemas.microsoft.com/office/drawing/2014/main" val="1724804691"/>
                    </a:ext>
                  </a:extLst>
                </a:gridCol>
                <a:gridCol w="1596644">
                  <a:extLst>
                    <a:ext uri="{9D8B030D-6E8A-4147-A177-3AD203B41FA5}">
                      <a16:colId xmlns:a16="http://schemas.microsoft.com/office/drawing/2014/main" val="2947781637"/>
                    </a:ext>
                  </a:extLst>
                </a:gridCol>
                <a:gridCol w="1496854">
                  <a:extLst>
                    <a:ext uri="{9D8B030D-6E8A-4147-A177-3AD203B41FA5}">
                      <a16:colId xmlns:a16="http://schemas.microsoft.com/office/drawing/2014/main" val="422157759"/>
                    </a:ext>
                  </a:extLst>
                </a:gridCol>
                <a:gridCol w="1343843">
                  <a:extLst>
                    <a:ext uri="{9D8B030D-6E8A-4147-A177-3AD203B41FA5}">
                      <a16:colId xmlns:a16="http://schemas.microsoft.com/office/drawing/2014/main" val="1296563136"/>
                    </a:ext>
                  </a:extLst>
                </a:gridCol>
              </a:tblGrid>
              <a:tr h="4805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Model Source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Cut-offs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Sensitivity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Specificity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PPV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NPV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71879"/>
                  </a:ext>
                </a:extLst>
              </a:tr>
              <a:tr h="4805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HbA1c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5.5 %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43.8%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89.3%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46.7%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88.2%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90067"/>
                  </a:ext>
                </a:extLst>
              </a:tr>
              <a:tr h="4805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% time &gt; 120 mg/dL (6.7 mmol/l)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37.3%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68.8%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94.7%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73.3%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93.4%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351796"/>
                  </a:ext>
                </a:extLst>
              </a:tr>
              <a:tr h="4805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% time &gt; 140 mg/dL (7.8 mmol/l)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C24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C24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87.5%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C24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90.7%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C24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66.7%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C24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97.1%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C243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985691"/>
                  </a:ext>
                </a:extLst>
              </a:tr>
              <a:tr h="4805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% time &gt; 140 mg/dL (7.8 mmol/l)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C24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C24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68.8%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C24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98.7%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C24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91.7%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C24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93.7%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C243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891941"/>
                  </a:ext>
                </a:extLst>
              </a:tr>
              <a:tr h="4805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% time &gt; 160 mg/dL (8.9 mmol/l)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3.5%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81.3%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90.7%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65.0%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95.8%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972926"/>
                  </a:ext>
                </a:extLst>
              </a:tr>
              <a:tr h="4805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% time &gt; 180 mg/dL (10 mmol/l)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1.9%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68.8%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96.0%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78.6%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93.5%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422186"/>
                  </a:ext>
                </a:extLst>
              </a:tr>
              <a:tr h="4805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SD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81.3%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81.3%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48.2%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95.3%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818391"/>
                  </a:ext>
                </a:extLst>
              </a:tr>
              <a:tr h="4805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CV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81.3%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65.3%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33.3%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94.2%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983522"/>
                  </a:ext>
                </a:extLst>
              </a:tr>
              <a:tr h="4805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MAGE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68.8%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90.7%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61.1%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93.2%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115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0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199" y="304800"/>
            <a:ext cx="11306577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0000FF"/>
                </a:solidFill>
              </a:rPr>
              <a:t>Cost-effectiveness analysis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Current rate of DKA at diagnosis in Colorado</a:t>
            </a:r>
          </a:p>
          <a:p>
            <a:pPr lvl="1"/>
            <a:r>
              <a:rPr lang="en-US" sz="3200" b="1" dirty="0"/>
              <a:t>46% (2012) → 59% (2017) → 62% (2020)   </a:t>
            </a:r>
            <a:r>
              <a:rPr lang="en-US" sz="3200" b="1" dirty="0">
                <a:solidFill>
                  <a:srgbClr val="C00000"/>
                </a:solidFill>
              </a:rPr>
              <a:t>&lt;5% in ASK !</a:t>
            </a:r>
          </a:p>
          <a:p>
            <a:pPr lvl="1"/>
            <a:endParaRPr lang="en-US" sz="32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The screening is cost-effective, if it:</a:t>
            </a:r>
          </a:p>
          <a:p>
            <a:pPr lvl="1"/>
            <a:r>
              <a:rPr lang="en-US" sz="2800" b="1" dirty="0"/>
              <a:t>- decreases the rate of DKA by 1/5, e.g., from 50% to 40%; </a:t>
            </a:r>
            <a:r>
              <a:rPr lang="en-US" sz="2800" b="1" i="1" dirty="0"/>
              <a:t>and </a:t>
            </a:r>
          </a:p>
          <a:p>
            <a:pPr lvl="1"/>
            <a:r>
              <a:rPr lang="en-US" sz="2800" b="1" dirty="0"/>
              <a:t>- Subsequently decrease the  HbA1c by 1%</a:t>
            </a:r>
          </a:p>
          <a:p>
            <a:pPr lvl="1"/>
            <a:endParaRPr lang="en-US" sz="32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ASK screening cost:</a:t>
            </a:r>
          </a:p>
          <a:p>
            <a:pPr lvl="1"/>
            <a:r>
              <a:rPr lang="en-US" sz="3200" b="1" dirty="0"/>
              <a:t>- </a:t>
            </a:r>
            <a:r>
              <a:rPr lang="en-US" sz="2800" b="1" dirty="0"/>
              <a:t>per person = $47 (including lab cost $15)</a:t>
            </a:r>
          </a:p>
          <a:p>
            <a:r>
              <a:rPr lang="en-US" sz="2800" b="1" dirty="0"/>
              <a:t>	- per case detected  = $4,700    (vs. ~$20,000 cost of DKA)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6044" y="6186975"/>
            <a:ext cx="537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McQueen RB et al. Diabetes Care 2020;43:1496-1503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T1D only, celiac </a:t>
            </a:r>
            <a:r>
              <a:rPr lang="en-US" dirty="0" smtClean="0">
                <a:solidFill>
                  <a:schemeClr val="bg1"/>
                </a:solidFill>
              </a:rPr>
              <a:t>disease excluded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328983"/>
            <a:ext cx="6926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77FC49-4FA3-FF4E-AF12-B8D654846B6B}" type="slidenum">
              <a:rPr lang="en-US" smtClean="0"/>
              <a:pPr/>
              <a:t>12</a:t>
            </a:fld>
            <a:r>
              <a:rPr lang="en-US" dirty="0"/>
              <a:t>7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277344" y="6343358"/>
            <a:ext cx="6926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577FC49-4FA3-FF4E-AF12-B8D654846B6B}" type="slidenum">
              <a:rPr lang="en-US" b="1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12</a:t>
            </a:fld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37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321" y="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Practical Take-home Pearls: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322" y="1119173"/>
            <a:ext cx="11390243" cy="479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7660" lvl="0" indent="-32766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FB87C"/>
              </a:buClr>
              <a:buSzPct val="100000"/>
              <a:buFont typeface="Wingdings 3" pitchFamily="2" charset="2"/>
              <a:buChar char=""/>
              <a:defRPr/>
            </a:pPr>
            <a:r>
              <a:rPr lang="en-US" altLang="en-US" sz="3200" b="1" dirty="0">
                <a:ea typeface="ＭＳ Ｐゴシック" panose="020B0600070205080204" pitchFamily="34" charset="-128"/>
                <a:cs typeface="Calibri" panose="020F0502020204030204" pitchFamily="34" charset="0"/>
              </a:rPr>
              <a:t>Type 1 diabetes begins long before clinical symptoms</a:t>
            </a:r>
          </a:p>
          <a:p>
            <a:pPr marL="327660" lvl="0" indent="-32766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FB87C"/>
              </a:buClr>
              <a:buSzPct val="100000"/>
              <a:buFont typeface="Wingdings 3" pitchFamily="2" charset="2"/>
              <a:buChar char=""/>
              <a:defRPr/>
            </a:pPr>
            <a:r>
              <a:rPr lang="pl-PL" altLang="en-US" sz="3200" b="1" dirty="0">
                <a:ea typeface="ＭＳ Ｐゴシック" panose="020B0600070205080204" pitchFamily="34" charset="-128"/>
                <a:cs typeface="Calibri" panose="020F0502020204030204" pitchFamily="34" charset="0"/>
              </a:rPr>
              <a:t>1% </a:t>
            </a:r>
            <a:r>
              <a:rPr lang="pl-PL" altLang="en-US" sz="3200" b="1" dirty="0" err="1">
                <a:ea typeface="ＭＳ Ｐゴシック" panose="020B0600070205080204" pitchFamily="34" charset="-128"/>
                <a:cs typeface="Calibri" panose="020F0502020204030204" pitchFamily="34" charset="0"/>
              </a:rPr>
              <a:t>or</a:t>
            </a:r>
            <a:r>
              <a:rPr lang="pl-PL" altLang="en-US" sz="3200" b="1" dirty="0">
                <a:ea typeface="ＭＳ Ｐゴシック" panose="020B0600070205080204" pitchFamily="34" charset="-128"/>
                <a:cs typeface="Calibri" panose="020F0502020204030204" pitchFamily="34" charset="0"/>
              </a:rPr>
              <a:t> 700,000 </a:t>
            </a:r>
            <a:r>
              <a:rPr lang="pl-PL" altLang="en-US" sz="3200" b="1" dirty="0" err="1">
                <a:ea typeface="ＭＳ Ｐゴシック" panose="020B0600070205080204" pitchFamily="34" charset="-128"/>
                <a:cs typeface="Calibri" panose="020F0502020204030204" pitchFamily="34" charset="0"/>
              </a:rPr>
              <a:t>youth</a:t>
            </a:r>
            <a:r>
              <a:rPr lang="pl-PL" altLang="en-US" sz="3200" b="1" dirty="0">
                <a:ea typeface="ＭＳ Ｐゴシック" panose="020B0600070205080204" pitchFamily="34" charset="-128"/>
                <a:cs typeface="Calibri" panose="020F0502020204030204" pitchFamily="34" charset="0"/>
              </a:rPr>
              <a:t> in the U.S. </a:t>
            </a:r>
            <a:r>
              <a:rPr lang="pl-PL" altLang="en-US" sz="3200" b="1" dirty="0" err="1">
                <a:ea typeface="ＭＳ Ｐゴシック" panose="020B0600070205080204" pitchFamily="34" charset="-128"/>
                <a:cs typeface="Calibri" panose="020F0502020204030204" pitchFamily="34" charset="0"/>
              </a:rPr>
              <a:t>have</a:t>
            </a:r>
            <a:r>
              <a:rPr lang="pl-PL" altLang="en-US" sz="3200" b="1" dirty="0">
                <a:ea typeface="ＭＳ Ｐゴシック" panose="020B0600070205080204" pitchFamily="34" charset="-128"/>
                <a:cs typeface="Calibri" panose="020F0502020204030204" pitchFamily="34" charset="0"/>
              </a:rPr>
              <a:t> presymptomatic T1D</a:t>
            </a:r>
            <a:endParaRPr lang="en-US" altLang="en-US" sz="3200" b="1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27660" lvl="0" indent="-32766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FB87C"/>
              </a:buClr>
              <a:buSzPct val="100000"/>
              <a:buFont typeface="Wingdings 3" pitchFamily="2" charset="2"/>
              <a:buChar char=""/>
              <a:defRPr/>
            </a:pPr>
            <a:r>
              <a:rPr lang="en-US" altLang="en-US" sz="3200" b="1" dirty="0">
                <a:ea typeface="ＭＳ Ｐゴシック" panose="020B0600070205080204" pitchFamily="34" charset="-128"/>
                <a:cs typeface="Calibri" panose="020F0502020204030204" pitchFamily="34" charset="0"/>
              </a:rPr>
              <a:t>Screening for autoantibodies and monitoring can prevent &gt;80% of DKA </a:t>
            </a:r>
            <a:r>
              <a:rPr lang="en-US" altLang="en-US" sz="3200" b="1">
                <a:ea typeface="ＭＳ Ｐゴシック" panose="020B0600070205080204" pitchFamily="34" charset="-128"/>
                <a:cs typeface="Calibri" panose="020F0502020204030204" pitchFamily="34" charset="0"/>
              </a:rPr>
              <a:t>at diagnosis</a:t>
            </a:r>
            <a:endParaRPr lang="en-US" altLang="en-US" sz="3200" b="1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27660" indent="-32766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FB87C"/>
              </a:buClr>
              <a:buSzPct val="100000"/>
              <a:buFont typeface="Wingdings 3" pitchFamily="2" charset="2"/>
              <a:buChar char=""/>
              <a:defRPr/>
            </a:pPr>
            <a:r>
              <a:rPr lang="en-US" altLang="en-US" sz="3200" b="1" dirty="0">
                <a:ea typeface="ＭＳ Ｐゴシック" panose="020B0600070205080204" pitchFamily="34" charset="-128"/>
                <a:cs typeface="Calibri" panose="020F0502020204030204" pitchFamily="34" charset="0"/>
              </a:rPr>
              <a:t>A1c, CGM, or home post-prandial BG monitoring are effective in detecting dysglycemia</a:t>
            </a:r>
          </a:p>
          <a:p>
            <a:pPr marL="327660" indent="-32766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FB87C"/>
              </a:buClr>
              <a:buSzPct val="100000"/>
              <a:buFont typeface="Wingdings 3" pitchFamily="2" charset="2"/>
              <a:buChar char=""/>
              <a:defRPr/>
            </a:pPr>
            <a:r>
              <a:rPr lang="en-US" altLang="en-US" sz="3200" b="1" dirty="0">
                <a:ea typeface="ＭＳ Ｐゴシック" panose="020B0600070205080204" pitchFamily="34" charset="-128"/>
                <a:cs typeface="Calibri" panose="020F0502020204030204" pitchFamily="34" charset="0"/>
              </a:rPr>
              <a:t>Routine screening for early stages of T1D is likely cost-effective, </a:t>
            </a:r>
          </a:p>
          <a:p>
            <a:pPr marL="329566"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FB87C"/>
              </a:buClr>
              <a:defRPr/>
            </a:pPr>
            <a:endParaRPr lang="en-US" altLang="en-US" sz="3200" b="1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905" y="1194396"/>
            <a:ext cx="8229600" cy="4879910"/>
          </a:xfrm>
        </p:spPr>
        <p:txBody>
          <a:bodyPr>
            <a:norm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smtClean="0"/>
              <a:t>ASK </a:t>
            </a:r>
            <a:r>
              <a:rPr lang="en-US" b="1" dirty="0"/>
              <a:t>participants </a:t>
            </a:r>
          </a:p>
          <a:p>
            <a:pPr marL="0" indent="0">
              <a:buNone/>
            </a:pPr>
            <a:r>
              <a:rPr lang="en-US" b="1" dirty="0"/>
              <a:t>	 and their parents: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Our sponsors: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Our partners: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436728"/>
            <a:ext cx="692660" cy="365125"/>
          </a:xfrm>
        </p:spPr>
        <p:txBody>
          <a:bodyPr/>
          <a:lstStyle/>
          <a:p>
            <a:fld id="{B577FC49-4FA3-FF4E-AF12-B8D654846B6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779" y="5036373"/>
            <a:ext cx="1990456" cy="690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528" y="4459521"/>
            <a:ext cx="1077441" cy="10774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235" y="5036373"/>
            <a:ext cx="2189353" cy="5716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3030" y="5103753"/>
            <a:ext cx="2651760" cy="52864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064249" y="3008179"/>
            <a:ext cx="5268487" cy="727712"/>
            <a:chOff x="4806211" y="1294893"/>
            <a:chExt cx="5268487" cy="727712"/>
          </a:xfrm>
        </p:grpSpPr>
        <p:pic>
          <p:nvPicPr>
            <p:cNvPr id="15" name="Picture 14" descr="JDRF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6211" y="1294893"/>
              <a:ext cx="1519261" cy="521069"/>
            </a:xfrm>
            <a:prstGeom prst="rect">
              <a:avLst/>
            </a:prstGeom>
          </p:spPr>
        </p:pic>
        <p:pic>
          <p:nvPicPr>
            <p:cNvPr id="16" name="Picture 15" descr="Screen Shot 2017-02-23 at 9.50.03 PM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407" y="1371722"/>
              <a:ext cx="1453294" cy="650883"/>
            </a:xfrm>
            <a:prstGeom prst="rect">
              <a:avLst/>
            </a:prstGeom>
          </p:spPr>
        </p:pic>
        <p:pic>
          <p:nvPicPr>
            <p:cNvPr id="17" name="Picture 16" descr="Screen Shot 2017-02-23 at 9.52.02 P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2919" y="1389019"/>
              <a:ext cx="2091779" cy="458935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23" y="6074306"/>
            <a:ext cx="4516976" cy="75678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85671" y="23081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2053F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FF"/>
                </a:solidFill>
              </a:rPr>
              <a:t>Thank You!</a:t>
            </a: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FBADE32-551D-2934-8993-C14F22C8A0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34" y="559133"/>
            <a:ext cx="4159625" cy="21963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683016" y="3204814"/>
            <a:ext cx="211492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b="1" dirty="0" smtClean="0">
                <a:solidFill>
                  <a:srgbClr val="0000FF"/>
                </a:solidFill>
                <a:latin typeface="Bell MT" panose="02020503060305020303" pitchFamily="18" charset="0"/>
              </a:rPr>
              <a:t>Patten-Davis Foundation</a:t>
            </a:r>
            <a:endParaRPr lang="en-US" sz="105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Rectangle 2"/>
          <p:cNvSpPr>
            <a:spLocks noGrp="1" noChangeArrowheads="1"/>
          </p:cNvSpPr>
          <p:nvPr>
            <p:ph type="title"/>
          </p:nvPr>
        </p:nvSpPr>
        <p:spPr>
          <a:xfrm>
            <a:off x="317172" y="103085"/>
            <a:ext cx="11430327" cy="5747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ASK Study Group at the University of Colorado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16" y="963098"/>
            <a:ext cx="1232484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"/>
              </a:rPr>
              <a:t>Barbara Davis Center for </a:t>
            </a:r>
            <a:r>
              <a:rPr lang="en-US" b="1" dirty="0" smtClean="0">
                <a:latin typeface="raleway"/>
              </a:rPr>
              <a:t>Diabetes</a:t>
            </a:r>
            <a:r>
              <a:rPr lang="en-US" dirty="0" smtClean="0">
                <a:latin typeface="raleway"/>
              </a:rPr>
              <a:t>: Marian </a:t>
            </a:r>
            <a:r>
              <a:rPr lang="en-US" dirty="0">
                <a:latin typeface="raleway"/>
              </a:rPr>
              <a:t>Rewers, MD, PhD, </a:t>
            </a:r>
            <a:r>
              <a:rPr lang="en-US" dirty="0" smtClean="0">
                <a:latin typeface="raleway"/>
              </a:rPr>
              <a:t>Principal Investigator</a:t>
            </a:r>
          </a:p>
          <a:p>
            <a:r>
              <a:rPr lang="en-US" dirty="0" smtClean="0">
                <a:latin typeface="raleway"/>
              </a:rPr>
              <a:t>Kimberly </a:t>
            </a:r>
            <a:r>
              <a:rPr lang="en-US" dirty="0">
                <a:latin typeface="raleway"/>
              </a:rPr>
              <a:t>Bautista, MPH, </a:t>
            </a:r>
            <a:r>
              <a:rPr lang="en-US" dirty="0" smtClean="0">
                <a:latin typeface="raleway"/>
              </a:rPr>
              <a:t>Judith </a:t>
            </a:r>
            <a:r>
              <a:rPr lang="en-US" dirty="0">
                <a:latin typeface="raleway"/>
              </a:rPr>
              <a:t>Baxter, MA, </a:t>
            </a:r>
            <a:r>
              <a:rPr lang="en-US" dirty="0" smtClean="0">
                <a:latin typeface="raleway"/>
              </a:rPr>
              <a:t>Daniel </a:t>
            </a:r>
            <a:r>
              <a:rPr lang="en-US" dirty="0">
                <a:latin typeface="raleway"/>
              </a:rPr>
              <a:t>Felipe-Morales, BS, </a:t>
            </a:r>
            <a:r>
              <a:rPr lang="en-US" dirty="0" smtClean="0">
                <a:latin typeface="raleway"/>
              </a:rPr>
              <a:t>Fran </a:t>
            </a:r>
            <a:r>
              <a:rPr lang="en-US" dirty="0">
                <a:latin typeface="raleway"/>
              </a:rPr>
              <a:t>Dong, MS, </a:t>
            </a:r>
            <a:r>
              <a:rPr lang="en-US" dirty="0" smtClean="0">
                <a:latin typeface="raleway"/>
              </a:rPr>
              <a:t> </a:t>
            </a:r>
          </a:p>
          <a:p>
            <a:r>
              <a:rPr lang="en-US" dirty="0" smtClean="0">
                <a:latin typeface="raleway"/>
              </a:rPr>
              <a:t>Brigitte </a:t>
            </a:r>
            <a:r>
              <a:rPr lang="en-US" dirty="0">
                <a:latin typeface="raleway"/>
              </a:rPr>
              <a:t>Frohnert, MD, PhD, </a:t>
            </a:r>
            <a:r>
              <a:rPr lang="en-US" dirty="0" smtClean="0">
                <a:latin typeface="raleway"/>
              </a:rPr>
              <a:t>Cristy </a:t>
            </a:r>
            <a:r>
              <a:rPr lang="en-US" dirty="0">
                <a:latin typeface="raleway"/>
              </a:rPr>
              <a:t>Geno Rasmussen, PhD, MPH, </a:t>
            </a:r>
            <a:r>
              <a:rPr lang="en-US" dirty="0" smtClean="0">
                <a:latin typeface="raleway"/>
              </a:rPr>
              <a:t>Patricia </a:t>
            </a:r>
            <a:r>
              <a:rPr lang="en-US" dirty="0">
                <a:latin typeface="raleway"/>
              </a:rPr>
              <a:t>Gesualdo, RN, MSPH, </a:t>
            </a:r>
            <a:r>
              <a:rPr lang="en-US" dirty="0" smtClean="0">
                <a:latin typeface="raleway"/>
              </a:rPr>
              <a:t>Michelle </a:t>
            </a:r>
            <a:r>
              <a:rPr lang="en-US" dirty="0">
                <a:latin typeface="raleway"/>
              </a:rPr>
              <a:t>Hoffman, </a:t>
            </a:r>
            <a:r>
              <a:rPr lang="en-US" dirty="0" smtClean="0">
                <a:latin typeface="raleway"/>
              </a:rPr>
              <a:t>RN</a:t>
            </a:r>
          </a:p>
          <a:p>
            <a:r>
              <a:rPr lang="en-US" dirty="0" smtClean="0">
                <a:latin typeface="raleway"/>
              </a:rPr>
              <a:t>Xiaofan Jia, Rachel </a:t>
            </a:r>
            <a:r>
              <a:rPr lang="en-US" dirty="0">
                <a:latin typeface="raleway"/>
              </a:rPr>
              <a:t>Karban, MPH, Holly O’Donnell, PhD, </a:t>
            </a:r>
            <a:r>
              <a:rPr lang="en-US" dirty="0" smtClean="0">
                <a:latin typeface="raleway"/>
              </a:rPr>
              <a:t>Meghan Pauley, DO, Laura Pyle, PhD, Flor </a:t>
            </a:r>
            <a:r>
              <a:rPr lang="en-US" dirty="0">
                <a:latin typeface="raleway"/>
              </a:rPr>
              <a:t>Sepulveda, BS, </a:t>
            </a:r>
            <a:endParaRPr lang="en-US" dirty="0" smtClean="0">
              <a:latin typeface="raleway"/>
            </a:endParaRPr>
          </a:p>
          <a:p>
            <a:r>
              <a:rPr lang="en-US" dirty="0" smtClean="0">
                <a:latin typeface="raleway"/>
              </a:rPr>
              <a:t>Kimber </a:t>
            </a:r>
            <a:r>
              <a:rPr lang="en-US" dirty="0">
                <a:latin typeface="raleway"/>
              </a:rPr>
              <a:t>Simmons, MD, </a:t>
            </a:r>
            <a:r>
              <a:rPr lang="en-US" dirty="0" smtClean="0">
                <a:latin typeface="raleway"/>
              </a:rPr>
              <a:t>Andrea </a:t>
            </a:r>
            <a:r>
              <a:rPr lang="en-US" dirty="0">
                <a:latin typeface="raleway"/>
              </a:rPr>
              <a:t>Steck, MD, Iman Taki, MPH, Kathleen Waugh, MS, Liping Yu, </a:t>
            </a:r>
            <a:r>
              <a:rPr lang="en-US" dirty="0" smtClean="0">
                <a:latin typeface="raleway"/>
              </a:rPr>
              <a:t>MD</a:t>
            </a:r>
          </a:p>
          <a:p>
            <a:endParaRPr lang="en-US" dirty="0" smtClean="0">
              <a:latin typeface="raleway"/>
            </a:endParaRPr>
          </a:p>
          <a:p>
            <a:r>
              <a:rPr lang="en-US" b="1" dirty="0" smtClean="0">
                <a:latin typeface="raleway"/>
              </a:rPr>
              <a:t>Department of Pediatrics, Pediatric </a:t>
            </a:r>
            <a:r>
              <a:rPr lang="en-US" b="1" dirty="0">
                <a:latin typeface="raleway"/>
              </a:rPr>
              <a:t>Gastroenterology, </a:t>
            </a:r>
            <a:r>
              <a:rPr lang="en-US" b="1" dirty="0" err="1" smtClean="0">
                <a:latin typeface="raleway"/>
              </a:rPr>
              <a:t>Hepatology</a:t>
            </a:r>
            <a:r>
              <a:rPr lang="en-US" b="1" dirty="0">
                <a:latin typeface="raleway"/>
              </a:rPr>
              <a:t> </a:t>
            </a:r>
            <a:r>
              <a:rPr lang="en-US" b="1" dirty="0" smtClean="0">
                <a:latin typeface="raleway"/>
              </a:rPr>
              <a:t>&amp; Nutrition</a:t>
            </a:r>
            <a:r>
              <a:rPr lang="en-US" dirty="0" smtClean="0">
                <a:latin typeface="raleway"/>
              </a:rPr>
              <a:t>: </a:t>
            </a:r>
            <a:r>
              <a:rPr lang="en-US" dirty="0">
                <a:latin typeface="raleway"/>
              </a:rPr>
              <a:t>Edwin Liu, MD, </a:t>
            </a:r>
            <a:r>
              <a:rPr lang="en-US" dirty="0" smtClean="0">
                <a:latin typeface="raleway"/>
              </a:rPr>
              <a:t>Marisa Stahl, MD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latin typeface="raleway"/>
              </a:rPr>
              <a:t>Skaggs </a:t>
            </a:r>
            <a:r>
              <a:rPr lang="en-US" b="1" dirty="0">
                <a:latin typeface="raleway"/>
              </a:rPr>
              <a:t>School of Pharmacy and Pharmaceutical </a:t>
            </a:r>
            <a:r>
              <a:rPr lang="en-US" b="1" dirty="0" smtClean="0">
                <a:latin typeface="raleway"/>
              </a:rPr>
              <a:t>Sciences: </a:t>
            </a:r>
            <a:r>
              <a:rPr lang="en-US" dirty="0" smtClean="0">
                <a:latin typeface="raleway"/>
              </a:rPr>
              <a:t>R</a:t>
            </a:r>
            <a:r>
              <a:rPr lang="en-US" dirty="0">
                <a:latin typeface="raleway"/>
              </a:rPr>
              <a:t>. Brett McQueen, </a:t>
            </a:r>
            <a:r>
              <a:rPr lang="en-US" dirty="0" smtClean="0">
                <a:latin typeface="raleway"/>
              </a:rPr>
              <a:t>PhD</a:t>
            </a:r>
          </a:p>
          <a:p>
            <a:r>
              <a:rPr lang="en-US" b="1" dirty="0" smtClean="0">
                <a:latin typeface="raleway"/>
              </a:rPr>
              <a:t>Colorado </a:t>
            </a:r>
            <a:r>
              <a:rPr lang="en-US" b="1" dirty="0">
                <a:latin typeface="raleway"/>
              </a:rPr>
              <a:t>School of Public </a:t>
            </a:r>
            <a:r>
              <a:rPr lang="en-US" b="1" dirty="0" smtClean="0">
                <a:latin typeface="raleway"/>
              </a:rPr>
              <a:t>Health: </a:t>
            </a:r>
            <a:r>
              <a:rPr lang="en-US" dirty="0" smtClean="0">
                <a:latin typeface="raleway"/>
              </a:rPr>
              <a:t>Jill </a:t>
            </a:r>
            <a:r>
              <a:rPr lang="en-US" dirty="0">
                <a:latin typeface="raleway"/>
              </a:rPr>
              <a:t>M. Norris, </a:t>
            </a:r>
            <a:r>
              <a:rPr lang="en-US" dirty="0" smtClean="0">
                <a:latin typeface="raleway"/>
              </a:rPr>
              <a:t>PhD</a:t>
            </a:r>
          </a:p>
          <a:p>
            <a:r>
              <a:rPr lang="en-US" b="1" dirty="0">
                <a:latin typeface="raleway"/>
              </a:rPr>
              <a:t>Denver Health and Hospital, </a:t>
            </a:r>
            <a:r>
              <a:rPr lang="en-US" b="1" dirty="0" smtClean="0">
                <a:latin typeface="raleway"/>
              </a:rPr>
              <a:t>Denver: </a:t>
            </a:r>
            <a:r>
              <a:rPr lang="en-US" dirty="0" smtClean="0">
                <a:latin typeface="raleway"/>
              </a:rPr>
              <a:t>Holly </a:t>
            </a:r>
            <a:r>
              <a:rPr lang="en-US" dirty="0">
                <a:latin typeface="raleway"/>
              </a:rPr>
              <a:t>Frost, MD, </a:t>
            </a:r>
            <a:r>
              <a:rPr lang="en-US" dirty="0" smtClean="0">
                <a:latin typeface="raleway"/>
              </a:rPr>
              <a:t>Sonja O'Leary,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44" y="181591"/>
            <a:ext cx="11205556" cy="9522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Autoimmunity Screening for Kids (ASK), 2017-2022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67" y="1294409"/>
            <a:ext cx="11178233" cy="466459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000" b="1" dirty="0"/>
              <a:t>Screened &gt;30,000 Colorado general population children 1-17 y old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Prevalence of pre-symptomatic T1D - 1.0% (95%CI –0.9- 1.1%)</a:t>
            </a:r>
            <a:endParaRPr lang="en-US" sz="3000" b="1" i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000" b="1" dirty="0"/>
              <a:t>Prevalence of celiac disease/autoimmunity - 2.1% (1.9- 2.3%)</a:t>
            </a:r>
            <a:r>
              <a:rPr lang="en-US" sz="3000" b="1" baseline="30000" dirty="0"/>
              <a:t>1</a:t>
            </a:r>
            <a:endParaRPr lang="en-US" sz="3000" b="1" i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000" b="1" dirty="0"/>
              <a:t>Diabetic Ketoacidosis (DKA) at diagnosis of diabetes in screened children &lt;5% vs. 58% in children not screened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Evidence of cost-effectiveness of the screening</a:t>
            </a:r>
            <a:r>
              <a:rPr lang="en-US" sz="3000" b="1" baseline="30000" dirty="0"/>
              <a:t>2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Increased community awareness of T1D and CD</a:t>
            </a:r>
          </a:p>
          <a:p>
            <a:pPr marL="0" indent="0">
              <a:spcBef>
                <a:spcPts val="1200"/>
              </a:spcBef>
              <a:buNone/>
            </a:pP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7FC49-4FA3-FF4E-AF12-B8D654846B6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4393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8661" y="6024389"/>
            <a:ext cx="603882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Stahl MG, Geno Rasmussen C, Dong F, et al. Mass Screening for Celiac Disease: The Autoimmunity Screening for Kids Study.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 J Gastroenterol.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2021;116(1):180-187.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McQueen RB, Geno Rasmussen C, Waugh K, et al. Cost and Cost-effectiveness of Large-scale Screening for Type 1 Diabetes in Colorado.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Diabetes Care.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2020;43(7):1496-1503.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447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7EED-D3F0-D876-38DD-95B86C10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36" y="-117636"/>
            <a:ext cx="638048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Study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A6269-F2D7-FAD3-2703-A491467CD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001" y="1030338"/>
            <a:ext cx="11292013" cy="53130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31,390 children screened, as of 11/11/2022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Age 1.0-18.0 years; 72</a:t>
            </a:r>
            <a:r>
              <a:rPr lang="en-US" b="1" dirty="0"/>
              <a:t>% were  ≤10 years of age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ASK </a:t>
            </a:r>
            <a:r>
              <a:rPr lang="en-US" b="1" dirty="0"/>
              <a:t>represents the multiracial population of </a:t>
            </a:r>
            <a:r>
              <a:rPr lang="en-US" b="1" dirty="0" smtClean="0"/>
              <a:t>Denver metropolitan area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&lt;5</a:t>
            </a:r>
            <a:r>
              <a:rPr lang="en-US" b="1" dirty="0"/>
              <a:t>% had first degree relative </a:t>
            </a:r>
            <a:r>
              <a:rPr lang="en-US" b="1" dirty="0" smtClean="0"/>
              <a:t>with </a:t>
            </a:r>
            <a:r>
              <a:rPr lang="en-US" b="1" dirty="0"/>
              <a:t>T1D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Children </a:t>
            </a:r>
            <a:r>
              <a:rPr lang="en-US" b="1" dirty="0"/>
              <a:t>screened at private pediatric or community health clinics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72945-C71F-F0BE-E4A7-6DE790FE5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7FC49-4FA3-FF4E-AF12-B8D654846B6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0557" y="6371641"/>
            <a:ext cx="476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collected between July 2020 and Dec 2021 </a:t>
            </a:r>
          </a:p>
        </p:txBody>
      </p:sp>
    </p:spTree>
    <p:extLst>
      <p:ext uri="{BB962C8B-B14F-4D97-AF65-F5344CB8AC3E}">
        <p14:creationId xmlns:p14="http://schemas.microsoft.com/office/powerpoint/2010/main" val="30675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-981374" y="0"/>
          <a:ext cx="6599275" cy="398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3"/>
          <p:cNvSpPr txBox="1">
            <a:spLocks/>
          </p:cNvSpPr>
          <p:nvPr/>
        </p:nvSpPr>
        <p:spPr>
          <a:xfrm>
            <a:off x="473581" y="6343358"/>
            <a:ext cx="5194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5486399" y="0"/>
          <a:ext cx="6394077" cy="383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94604" y="2928478"/>
          <a:ext cx="7042000" cy="3867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3076" y="6273055"/>
            <a:ext cx="3254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N=30,443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of 7/6/2022</a:t>
            </a:r>
          </a:p>
        </p:txBody>
      </p:sp>
    </p:spTree>
    <p:extLst>
      <p:ext uri="{BB962C8B-B14F-4D97-AF65-F5344CB8AC3E}">
        <p14:creationId xmlns:p14="http://schemas.microsoft.com/office/powerpoint/2010/main" val="8066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408141" y="1138397"/>
          <a:ext cx="11655227" cy="324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Arrow 5"/>
          <p:cNvSpPr/>
          <p:nvPr/>
        </p:nvSpPr>
        <p:spPr>
          <a:xfrm rot="5400000">
            <a:off x="4749447" y="4392860"/>
            <a:ext cx="464754" cy="47620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971251" y="4881454"/>
            <a:ext cx="1788834" cy="926467"/>
          </a:xfrm>
          <a:prstGeom prst="roundRect">
            <a:avLst/>
          </a:prstGeom>
          <a:solidFill>
            <a:srgbClr val="33CCFF"/>
          </a:solidFill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confirmed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HbA1c &lt;5.7%</a:t>
            </a:r>
          </a:p>
        </p:txBody>
      </p:sp>
      <p:pic>
        <p:nvPicPr>
          <p:cNvPr id="36" name="Picture 2" descr="Stop, Road, Panel, Ban, Traffic, Indication, Road Sig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71" y="4809135"/>
            <a:ext cx="701549" cy="702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82338" y="4891702"/>
            <a:ext cx="1622344" cy="905973"/>
          </a:xfrm>
          <a:prstGeom prst="roundRect">
            <a:avLst/>
          </a:prstGeom>
          <a:solidFill>
            <a:srgbClr val="33CCFF"/>
          </a:solidFill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Negative</a:t>
            </a:r>
          </a:p>
        </p:txBody>
      </p:sp>
      <p:pic>
        <p:nvPicPr>
          <p:cNvPr id="16" name="Picture 2" descr="Stop, Road, Panel, Ban, Traffic, Indication, Road Sig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35" y="4830400"/>
            <a:ext cx="701549" cy="702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82338" y="6591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2053F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ASK  Protocol</a:t>
            </a:r>
          </a:p>
        </p:txBody>
      </p:sp>
      <p:sp>
        <p:nvSpPr>
          <p:cNvPr id="18" name="Right Arrow 17"/>
          <p:cNvSpPr/>
          <p:nvPr/>
        </p:nvSpPr>
        <p:spPr>
          <a:xfrm rot="5400000">
            <a:off x="809524" y="4374746"/>
            <a:ext cx="464754" cy="47620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85471" y="4854431"/>
            <a:ext cx="3967506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 levels &amp; no symptoms             PCP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CELIAC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levels or symptoms                 CHCO</a:t>
            </a:r>
          </a:p>
        </p:txBody>
      </p:sp>
      <p:grpSp>
        <p:nvGrpSpPr>
          <p:cNvPr id="13" name="Group 12"/>
          <p:cNvGrpSpPr/>
          <p:nvPr/>
        </p:nvGrpSpPr>
        <p:grpSpPr>
          <a:xfrm rot="1758512" flipV="1">
            <a:off x="4200473" y="4194593"/>
            <a:ext cx="3668695" cy="141391"/>
            <a:chOff x="7305468" y="1385579"/>
            <a:chExt cx="300727" cy="470915"/>
          </a:xfrm>
          <a:solidFill>
            <a:schemeClr val="tx1"/>
          </a:solidFill>
        </p:grpSpPr>
        <p:sp>
          <p:nvSpPr>
            <p:cNvPr id="14" name="Right Arrow 13"/>
            <p:cNvSpPr/>
            <p:nvPr/>
          </p:nvSpPr>
          <p:spPr>
            <a:xfrm>
              <a:off x="7305468" y="1385579"/>
              <a:ext cx="300727" cy="47091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ight Arrow 4"/>
            <p:cNvSpPr txBox="1"/>
            <p:nvPr/>
          </p:nvSpPr>
          <p:spPr>
            <a:xfrm>
              <a:off x="7305468" y="1479762"/>
              <a:ext cx="210509" cy="2825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496406" y="4817543"/>
            <a:ext cx="300727" cy="470915"/>
            <a:chOff x="7305468" y="1385579"/>
            <a:chExt cx="300727" cy="470915"/>
          </a:xfrm>
          <a:solidFill>
            <a:srgbClr val="FFC000"/>
          </a:solidFill>
        </p:grpSpPr>
        <p:sp>
          <p:nvSpPr>
            <p:cNvPr id="21" name="Right Arrow 20"/>
            <p:cNvSpPr/>
            <p:nvPr/>
          </p:nvSpPr>
          <p:spPr>
            <a:xfrm>
              <a:off x="7305468" y="1385579"/>
              <a:ext cx="300727" cy="47091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4"/>
            <p:cNvSpPr txBox="1"/>
            <p:nvPr/>
          </p:nvSpPr>
          <p:spPr>
            <a:xfrm>
              <a:off x="7305468" y="1479762"/>
              <a:ext cx="210509" cy="2825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499881" y="5364141"/>
            <a:ext cx="300727" cy="470915"/>
            <a:chOff x="7305468" y="1385579"/>
            <a:chExt cx="300727" cy="470915"/>
          </a:xfrm>
          <a:solidFill>
            <a:srgbClr val="FF0000"/>
          </a:solidFill>
        </p:grpSpPr>
        <p:sp>
          <p:nvSpPr>
            <p:cNvPr id="24" name="Right Arrow 23"/>
            <p:cNvSpPr/>
            <p:nvPr/>
          </p:nvSpPr>
          <p:spPr>
            <a:xfrm>
              <a:off x="7305468" y="1385579"/>
              <a:ext cx="300727" cy="47091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4"/>
            <p:cNvSpPr txBox="1"/>
            <p:nvPr/>
          </p:nvSpPr>
          <p:spPr>
            <a:xfrm>
              <a:off x="7305468" y="1479762"/>
              <a:ext cx="210509" cy="2825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Slide Number Placeholder 3"/>
          <p:cNvSpPr txBox="1">
            <a:spLocks/>
          </p:cNvSpPr>
          <p:nvPr/>
        </p:nvSpPr>
        <p:spPr>
          <a:xfrm>
            <a:off x="277344" y="6343358"/>
            <a:ext cx="6926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7FC49-4FA3-FF4E-AF12-B8D654846B6B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5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1338" y="432349"/>
            <a:ext cx="5486935" cy="594865"/>
          </a:xfrm>
        </p:spPr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en-US" altLang="en-US" sz="3600" dirty="0" smtClean="0">
                <a:solidFill>
                  <a:srgbClr val="0000F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Autoantibody Assays in ASK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5616" y="1417127"/>
            <a:ext cx="10516823" cy="3619504"/>
            <a:chOff x="1495347" y="1902705"/>
            <a:chExt cx="10516823" cy="3619504"/>
          </a:xfrm>
        </p:grpSpPr>
        <p:sp>
          <p:nvSpPr>
            <p:cNvPr id="126981" name="Rectangle 5"/>
            <p:cNvSpPr>
              <a:spLocks noChangeArrowheads="1"/>
            </p:cNvSpPr>
            <p:nvPr/>
          </p:nvSpPr>
          <p:spPr bwMode="auto">
            <a:xfrm>
              <a:off x="7979693" y="2515027"/>
              <a:ext cx="800100" cy="2981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7866" tIns="33338" rIns="67866" bIns="33338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ZnT8A </a:t>
              </a: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6982" name="Rectangle 6"/>
            <p:cNvSpPr>
              <a:spLocks noChangeArrowheads="1"/>
            </p:cNvSpPr>
            <p:nvPr/>
          </p:nvSpPr>
          <p:spPr bwMode="auto">
            <a:xfrm>
              <a:off x="6015160" y="2504856"/>
              <a:ext cx="700088" cy="2981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7866" tIns="33338" rIns="67866" bIns="33338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GADA</a:t>
              </a:r>
              <a:r>
                <a:rPr kumimoji="0" lang="en-GB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</a:t>
              </a:r>
              <a:endPara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6983" name="Rectangle 7"/>
            <p:cNvSpPr>
              <a:spLocks noChangeArrowheads="1"/>
            </p:cNvSpPr>
            <p:nvPr/>
          </p:nvSpPr>
          <p:spPr bwMode="auto">
            <a:xfrm>
              <a:off x="5317454" y="2504856"/>
              <a:ext cx="685800" cy="2981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7866" tIns="33338" rIns="67866" bIns="33338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IA-2A</a:t>
              </a:r>
              <a:endParaRPr kumimoji="0" lang="en-GB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6987" name="Rectangle 11"/>
            <p:cNvSpPr>
              <a:spLocks noChangeArrowheads="1"/>
            </p:cNvSpPr>
            <p:nvPr/>
          </p:nvSpPr>
          <p:spPr bwMode="auto">
            <a:xfrm>
              <a:off x="6917656" y="2504856"/>
              <a:ext cx="859631" cy="2981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7866" tIns="33338" rIns="67866" bIns="33338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 mIAA  </a:t>
              </a:r>
              <a:endPara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8111" name="Text Box 15"/>
            <p:cNvSpPr txBox="1">
              <a:spLocks noChangeArrowheads="1"/>
            </p:cNvSpPr>
            <p:nvPr/>
          </p:nvSpPr>
          <p:spPr bwMode="auto">
            <a:xfrm>
              <a:off x="1495347" y="2487479"/>
              <a:ext cx="343221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anose="020B0600070205080204" pitchFamily="34" charset="-128"/>
                  <a:cs typeface="Arial" charset="0"/>
                </a:rPr>
                <a:t>Radiobinding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anose="020B0600070205080204" pitchFamily="34" charset="-128"/>
                  <a:cs typeface="Arial" charset="0"/>
                </a:rPr>
                <a:t> assays (RBA)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Arial" charset="0"/>
              </a:endParaRPr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1859284" y="3929465"/>
              <a:ext cx="8610617" cy="1592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	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charset="0"/>
                <a:ea typeface="MS PGothic" charset="-128"/>
                <a:cs typeface="Arial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Detect only high-affinity autoantibodies                          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  <a:cs typeface="Arial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Detects all isotypes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IgG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, IgA, IgM,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IgD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,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IgE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	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  <a:cs typeface="Arial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  <a:cs typeface="Arial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Multiplexed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	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  <a:cs typeface="Arial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  <a:cs typeface="Arial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Multiplexed with SARS-CoV-2 antibodies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	</a:t>
              </a:r>
            </a:p>
          </p:txBody>
        </p:sp>
        <p:sp>
          <p:nvSpPr>
            <p:cNvPr id="94238" name="Rectangle 6"/>
            <p:cNvSpPr>
              <a:spLocks noChangeArrowheads="1"/>
            </p:cNvSpPr>
            <p:nvPr/>
          </p:nvSpPr>
          <p:spPr bwMode="auto">
            <a:xfrm>
              <a:off x="6175731" y="3788495"/>
              <a:ext cx="718694" cy="275076"/>
            </a:xfrm>
            <a:prstGeom prst="rect">
              <a:avLst/>
            </a:prstGeom>
            <a:solidFill>
              <a:srgbClr val="FF66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67866" tIns="33338" rIns="67866" bIns="33338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GADA</a:t>
              </a:r>
              <a:r>
                <a:rPr kumimoji="0" lang="en-GB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</a:t>
              </a:r>
              <a:endParaRPr kumimoji="0" lang="en-GB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4239" name="Rectangle 7"/>
            <p:cNvSpPr>
              <a:spLocks noChangeArrowheads="1"/>
            </p:cNvSpPr>
            <p:nvPr/>
          </p:nvSpPr>
          <p:spPr bwMode="auto">
            <a:xfrm>
              <a:off x="5353727" y="3780385"/>
              <a:ext cx="704027" cy="275076"/>
            </a:xfrm>
            <a:prstGeom prst="rect">
              <a:avLst/>
            </a:prstGeom>
            <a:solidFill>
              <a:srgbClr val="FF66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67866" tIns="33338" rIns="67866" bIns="33338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IA-2A</a:t>
              </a:r>
              <a:endParaRPr kumimoji="0" lang="en-GB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4240" name="Rectangle 11"/>
            <p:cNvSpPr>
              <a:spLocks noChangeArrowheads="1"/>
            </p:cNvSpPr>
            <p:nvPr/>
          </p:nvSpPr>
          <p:spPr bwMode="auto">
            <a:xfrm>
              <a:off x="7011629" y="3780385"/>
              <a:ext cx="882478" cy="275076"/>
            </a:xfrm>
            <a:prstGeom prst="rect">
              <a:avLst/>
            </a:prstGeom>
            <a:solidFill>
              <a:srgbClr val="FF66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67866" tIns="33338" rIns="67866" bIns="33338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IAA  </a:t>
              </a: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1495347" y="3778462"/>
              <a:ext cx="3642036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Electrochemiluminescence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 (ECL) assays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Arial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8031209" y="3780385"/>
              <a:ext cx="800100" cy="29816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7866" tIns="33338" rIns="67866" bIns="33338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ZnT8A </a:t>
              </a: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859284" y="2659914"/>
              <a:ext cx="8637979" cy="730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	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charset="0"/>
                <a:ea typeface="MS PGothic" charset="-128"/>
                <a:cs typeface="Arial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Detect both high-affinity (predictive) and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  <a:cs typeface="Arial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low-affinity (non-predictive) 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autoantibodies                              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IgG only 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  <a:cs typeface="Arial" charset="0"/>
                </a:rPr>
                <a:t>                                              IgA only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  <a:cs typeface="Arial" charset="0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9697163" y="2520045"/>
              <a:ext cx="800100" cy="2981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7866" tIns="33338" rIns="67866" bIns="33338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5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tTGA</a:t>
              </a:r>
              <a:r>
                <a:rPr kumimoji="0" lang="en-GB" altLang="en-US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</a:t>
              </a: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9655974" y="3775329"/>
              <a:ext cx="882478" cy="275076"/>
            </a:xfrm>
            <a:prstGeom prst="rect">
              <a:avLst/>
            </a:prstGeom>
            <a:solidFill>
              <a:srgbClr val="FF66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67866" tIns="33338" rIns="67866" bIns="33338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kumimoji="0" lang="en-GB" altLang="en-US" sz="135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tTGA</a:t>
              </a:r>
              <a:r>
                <a:rPr kumimoji="0" lang="en-GB" altLang="en-US" sz="13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 </a:t>
              </a:r>
              <a:endParaRPr kumimoji="0" lang="en-GB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64028" y="1902705"/>
              <a:ext cx="4369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Islet autoantibodies                         Celiac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6776484" y="4811028"/>
              <a:ext cx="2821172" cy="275076"/>
            </a:xfrm>
            <a:prstGeom prst="rect">
              <a:avLst/>
            </a:prstGeom>
            <a:solidFill>
              <a:srgbClr val="FF66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67866" tIns="33338" rIns="67866" bIns="33338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3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IA-2A, GADA, IAA, ZnT8A, </a:t>
              </a:r>
              <a:r>
                <a:rPr kumimoji="0" lang="en-GB" altLang="en-US" sz="135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tTGA</a:t>
              </a:r>
              <a:endParaRPr kumimoji="0" lang="en-GB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27981" y="2154865"/>
              <a:ext cx="7841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serum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222180" y="2494830"/>
              <a:ext cx="740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µL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263248" y="4742041"/>
              <a:ext cx="740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µL</a:t>
              </a:r>
            </a:p>
          </p:txBody>
        </p:sp>
      </p:grp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086753" y="4681040"/>
            <a:ext cx="4057354" cy="275076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67866" tIns="33338" rIns="67866" bIns="3333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IA-2A, GADA, IAA, ZnT8A, </a:t>
            </a:r>
            <a:r>
              <a:rPr kumimoji="0" lang="en-GB" altLang="en-US" sz="13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tTGA</a:t>
            </a:r>
            <a:r>
              <a:rPr kumimoji="0" lang="en-GB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SARS-CoV-2A</a:t>
            </a:r>
            <a:endParaRPr kumimoji="0" lang="en-GB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" name="Slide Number Placeholder 3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7FC49-4FA3-FF4E-AF12-B8D654846B6B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819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88531" y="402821"/>
            <a:ext cx="11497759" cy="499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217EB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ASK Results:  Islet Autoimmunity and Diabetes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09369" y="5303239"/>
            <a:ext cx="3941699" cy="38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Confirmation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66552" y="55404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ight Arrow 4"/>
          <p:cNvSpPr/>
          <p:nvPr/>
        </p:nvSpPr>
        <p:spPr>
          <a:xfrm rot="928392">
            <a:off x="5308728" y="3583373"/>
            <a:ext cx="267768" cy="35940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4"/>
          <p:cNvSpPr/>
          <p:nvPr/>
        </p:nvSpPr>
        <p:spPr>
          <a:xfrm>
            <a:off x="5265638" y="2914486"/>
            <a:ext cx="4674364" cy="1248738"/>
          </a:xfrm>
          <a:prstGeom prst="homePlate">
            <a:avLst/>
          </a:prstGeom>
          <a:solidFill>
            <a:srgbClr val="FFCC66"/>
          </a:solidFill>
          <a:ln>
            <a:noFill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132 (0.45%) single high-affinity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IAb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RBA+ and ECL+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10-y risk of DM = 50% </a:t>
            </a:r>
          </a:p>
        </p:txBody>
      </p:sp>
      <p:sp>
        <p:nvSpPr>
          <p:cNvPr id="18" name="Rounded Rectangle 22"/>
          <p:cNvSpPr/>
          <p:nvPr/>
        </p:nvSpPr>
        <p:spPr>
          <a:xfrm>
            <a:off x="5288820" y="1509444"/>
            <a:ext cx="4499865" cy="1222608"/>
          </a:xfrm>
          <a:prstGeom prst="homePlate">
            <a:avLst/>
          </a:prstGeom>
          <a:solidFill>
            <a:srgbClr val="FF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  <p:sp>
        <p:nvSpPr>
          <p:cNvPr id="19" name="Rounded Rectangle 4"/>
          <p:cNvSpPr/>
          <p:nvPr/>
        </p:nvSpPr>
        <p:spPr>
          <a:xfrm>
            <a:off x="5288820" y="1513665"/>
            <a:ext cx="4407235" cy="1221787"/>
          </a:xfrm>
          <a:prstGeom prst="homePlate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147 (0.50%) multiple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IAb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10-y risk of clinical DM = 70% </a:t>
            </a:r>
          </a:p>
        </p:txBody>
      </p:sp>
      <p:sp>
        <p:nvSpPr>
          <p:cNvPr id="20" name="Right Arrow 19"/>
          <p:cNvSpPr/>
          <p:nvPr/>
        </p:nvSpPr>
        <p:spPr>
          <a:xfrm flipV="1">
            <a:off x="4801760" y="2607065"/>
            <a:ext cx="389079" cy="599006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CC6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sp>
      <p:sp>
        <p:nvSpPr>
          <p:cNvPr id="22" name="Rounded Rectangle 21"/>
          <p:cNvSpPr/>
          <p:nvPr/>
        </p:nvSpPr>
        <p:spPr>
          <a:xfrm>
            <a:off x="2667344" y="2364828"/>
            <a:ext cx="2059617" cy="2518518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  <p:sp>
        <p:nvSpPr>
          <p:cNvPr id="23" name="TextBox 22"/>
          <p:cNvSpPr txBox="1"/>
          <p:nvPr/>
        </p:nvSpPr>
        <p:spPr>
          <a:xfrm>
            <a:off x="2636761" y="2571010"/>
            <a:ext cx="226696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129  multiple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IAb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807  single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IAb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936 (3.2%) positive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91469" y="2364828"/>
            <a:ext cx="1828800" cy="1463040"/>
          </a:xfrm>
          <a:prstGeom prst="roundRect">
            <a:avLst>
              <a:gd name="adj" fmla="val 10000"/>
            </a:avLst>
          </a:prstGeom>
          <a:solidFill>
            <a:sysClr val="window" lastClr="FFFFFF"/>
          </a:solidFill>
          <a:ln w="28575" cmpd="sng">
            <a:solidFill>
              <a:sysClr val="windowText" lastClr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  <p:sp>
        <p:nvSpPr>
          <p:cNvPr id="25" name="TextBox 24"/>
          <p:cNvSpPr txBox="1"/>
          <p:nvPr/>
        </p:nvSpPr>
        <p:spPr>
          <a:xfrm>
            <a:off x="519846" y="2623678"/>
            <a:ext cx="1342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29,442*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creened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ight Arrow 25"/>
          <p:cNvSpPr/>
          <p:nvPr/>
        </p:nvSpPr>
        <p:spPr>
          <a:xfrm flipV="1">
            <a:off x="2212899" y="2732052"/>
            <a:ext cx="389079" cy="599006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CC6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sp>
      <p:sp>
        <p:nvSpPr>
          <p:cNvPr id="28" name="Rectangle 27"/>
          <p:cNvSpPr/>
          <p:nvPr/>
        </p:nvSpPr>
        <p:spPr>
          <a:xfrm>
            <a:off x="2112537" y="5302958"/>
            <a:ext cx="3176283" cy="38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 screening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696055" y="5294260"/>
            <a:ext cx="217567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T1D</a:t>
            </a:r>
          </a:p>
          <a:p>
            <a:pPr marL="0" marR="0" lvl="0" indent="0" algn="ctr" defTabSz="8001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5% DKA</a:t>
            </a:r>
          </a:p>
        </p:txBody>
      </p:sp>
      <p:sp>
        <p:nvSpPr>
          <p:cNvPr id="30" name="Rounded Rectangle 4"/>
          <p:cNvSpPr/>
          <p:nvPr/>
        </p:nvSpPr>
        <p:spPr>
          <a:xfrm>
            <a:off x="9984646" y="1729311"/>
            <a:ext cx="1961760" cy="911723"/>
          </a:xfrm>
          <a:prstGeom prst="homePlate">
            <a:avLst/>
          </a:prstGeom>
          <a:solidFill>
            <a:srgbClr val="FF0000"/>
          </a:solidFill>
          <a:ln>
            <a:noFill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 T1D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 DKA) </a:t>
            </a:r>
          </a:p>
        </p:txBody>
      </p:sp>
      <p:sp>
        <p:nvSpPr>
          <p:cNvPr id="31" name="Rounded Rectangle 4"/>
          <p:cNvSpPr/>
          <p:nvPr/>
        </p:nvSpPr>
        <p:spPr>
          <a:xfrm>
            <a:off x="9940002" y="3061846"/>
            <a:ext cx="2006404" cy="870796"/>
          </a:xfrm>
          <a:prstGeom prst="homePlate">
            <a:avLst/>
          </a:prstGeom>
          <a:solidFill>
            <a:srgbClr val="FF0000"/>
          </a:solidFill>
          <a:ln>
            <a:noFill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T1D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 DKA)</a:t>
            </a:r>
          </a:p>
        </p:txBody>
      </p:sp>
      <p:sp>
        <p:nvSpPr>
          <p:cNvPr id="32" name="Rounded Rectangle 4"/>
          <p:cNvSpPr/>
          <p:nvPr/>
        </p:nvSpPr>
        <p:spPr>
          <a:xfrm>
            <a:off x="3778078" y="1529906"/>
            <a:ext cx="1487560" cy="724934"/>
          </a:xfrm>
          <a:prstGeom prst="homePlate">
            <a:avLst/>
          </a:prstGeom>
          <a:solidFill>
            <a:srgbClr val="FF0000"/>
          </a:solidFill>
          <a:ln>
            <a:noFill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T1D before confirmation</a:t>
            </a:r>
          </a:p>
        </p:txBody>
      </p:sp>
      <p:sp>
        <p:nvSpPr>
          <p:cNvPr id="33" name="Rounded Rectangle 4"/>
          <p:cNvSpPr/>
          <p:nvPr/>
        </p:nvSpPr>
        <p:spPr>
          <a:xfrm>
            <a:off x="9940002" y="4310584"/>
            <a:ext cx="2006404" cy="724934"/>
          </a:xfrm>
          <a:prstGeom prst="homePlate">
            <a:avLst/>
          </a:prstGeom>
          <a:solidFill>
            <a:srgbClr val="FF0000"/>
          </a:solidFill>
          <a:ln>
            <a:noFill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T1D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 DKA)</a:t>
            </a:r>
          </a:p>
        </p:txBody>
      </p:sp>
      <p:sp>
        <p:nvSpPr>
          <p:cNvPr id="34" name="Rounded Rectangle 4"/>
          <p:cNvSpPr/>
          <p:nvPr/>
        </p:nvSpPr>
        <p:spPr>
          <a:xfrm>
            <a:off x="5265638" y="4284340"/>
            <a:ext cx="4674364" cy="763217"/>
          </a:xfrm>
          <a:prstGeom prst="homePlate">
            <a:avLst/>
          </a:prstGeom>
          <a:solidFill>
            <a:srgbClr val="FFFF00"/>
          </a:solidFill>
          <a:ln>
            <a:noFill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657 not confirmed or positive only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RBA or only by ECL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ight Arrow 34"/>
          <p:cNvSpPr/>
          <p:nvPr/>
        </p:nvSpPr>
        <p:spPr>
          <a:xfrm flipV="1">
            <a:off x="4792455" y="4284340"/>
            <a:ext cx="389079" cy="599006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sp>
      <p:sp>
        <p:nvSpPr>
          <p:cNvPr id="37" name="Rectangle 36"/>
          <p:cNvSpPr/>
          <p:nvPr/>
        </p:nvSpPr>
        <p:spPr>
          <a:xfrm>
            <a:off x="7934057" y="2284945"/>
            <a:ext cx="513117" cy="3212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167101" y="3789729"/>
            <a:ext cx="513117" cy="3212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92030" y="6338986"/>
            <a:ext cx="353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as of 3/15/2022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825" y="3932642"/>
            <a:ext cx="1542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*excluding: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994 parents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1301 re-screens</a:t>
            </a:r>
          </a:p>
        </p:txBody>
      </p:sp>
    </p:spTree>
    <p:extLst>
      <p:ext uri="{BB962C8B-B14F-4D97-AF65-F5344CB8AC3E}">
        <p14:creationId xmlns:p14="http://schemas.microsoft.com/office/powerpoint/2010/main" val="1008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25196" y="6290429"/>
            <a:ext cx="317805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as of 3/15/2022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66552" y="55404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225196" y="317864"/>
            <a:ext cx="113998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217EB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ASK Results: Celiac Autoimmunity and Disease</a:t>
            </a:r>
          </a:p>
        </p:txBody>
      </p:sp>
      <p:sp>
        <p:nvSpPr>
          <p:cNvPr id="30" name="Right Arrow 4"/>
          <p:cNvSpPr/>
          <p:nvPr/>
        </p:nvSpPr>
        <p:spPr>
          <a:xfrm rot="928392">
            <a:off x="5707771" y="2150773"/>
            <a:ext cx="267768" cy="35940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4"/>
          <p:cNvSpPr/>
          <p:nvPr/>
        </p:nvSpPr>
        <p:spPr>
          <a:xfrm>
            <a:off x="6528971" y="2412071"/>
            <a:ext cx="2658789" cy="1455825"/>
          </a:xfrm>
          <a:prstGeom prst="homePlate">
            <a:avLst/>
          </a:prstGeom>
          <a:solidFill>
            <a:srgbClr val="FFCC66"/>
          </a:solidFill>
          <a:ln>
            <a:noFill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81% C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onfirmed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Positive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60192" y="4875195"/>
            <a:ext cx="2260555" cy="66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Confirmation</a:t>
            </a:r>
          </a:p>
          <a:p>
            <a:pPr marL="0" marR="0" lvl="0" indent="0" algn="ctr" defTabSz="8001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(persistently positive)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338116" y="2360937"/>
            <a:ext cx="2569466" cy="1463040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  <p:sp>
        <p:nvSpPr>
          <p:cNvPr id="39" name="TextBox 38"/>
          <p:cNvSpPr txBox="1"/>
          <p:nvPr/>
        </p:nvSpPr>
        <p:spPr>
          <a:xfrm>
            <a:off x="3059728" y="2649018"/>
            <a:ext cx="3152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764 Positive (2.6%)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633 RBA+ (2.2%)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126 ECL+  (0.4%)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28763" y="2360937"/>
            <a:ext cx="1828800" cy="1463040"/>
          </a:xfrm>
          <a:prstGeom prst="roundRect">
            <a:avLst>
              <a:gd name="adj" fmla="val 10000"/>
            </a:avLst>
          </a:prstGeom>
          <a:solidFill>
            <a:sysClr val="window" lastClr="FFFFFF"/>
          </a:solidFill>
          <a:ln w="28575" cmpd="sng">
            <a:solidFill>
              <a:sysClr val="windowText" lastClr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  <p:sp>
        <p:nvSpPr>
          <p:cNvPr id="41" name="TextBox 40"/>
          <p:cNvSpPr txBox="1"/>
          <p:nvPr/>
        </p:nvSpPr>
        <p:spPr>
          <a:xfrm>
            <a:off x="960925" y="2676959"/>
            <a:ext cx="1364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29,441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Screened</a:t>
            </a:r>
          </a:p>
        </p:txBody>
      </p:sp>
      <p:sp>
        <p:nvSpPr>
          <p:cNvPr id="42" name="Right Arrow 41"/>
          <p:cNvSpPr/>
          <p:nvPr/>
        </p:nvSpPr>
        <p:spPr>
          <a:xfrm flipV="1">
            <a:off x="2788979" y="2792954"/>
            <a:ext cx="389079" cy="599006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CC6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sp>
      <p:sp>
        <p:nvSpPr>
          <p:cNvPr id="44" name="Right Arrow 43"/>
          <p:cNvSpPr/>
          <p:nvPr/>
        </p:nvSpPr>
        <p:spPr>
          <a:xfrm flipV="1">
            <a:off x="6000939" y="2707954"/>
            <a:ext cx="371682" cy="640745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CC6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sp>
      <p:sp>
        <p:nvSpPr>
          <p:cNvPr id="23" name="Rectangle 22"/>
          <p:cNvSpPr/>
          <p:nvPr/>
        </p:nvSpPr>
        <p:spPr>
          <a:xfrm>
            <a:off x="2983518" y="4868903"/>
            <a:ext cx="3176283" cy="38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 screening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50406" y="4872416"/>
            <a:ext cx="2717411" cy="381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diagnosis</a:t>
            </a:r>
          </a:p>
        </p:txBody>
      </p:sp>
      <p:sp>
        <p:nvSpPr>
          <p:cNvPr id="20" name="Rounded Rectangle 4"/>
          <p:cNvSpPr/>
          <p:nvPr/>
        </p:nvSpPr>
        <p:spPr>
          <a:xfrm>
            <a:off x="9492740" y="2760980"/>
            <a:ext cx="1978823" cy="758008"/>
          </a:xfrm>
          <a:custGeom>
            <a:avLst/>
            <a:gdLst>
              <a:gd name="connsiteX0" fmla="*/ 0 w 2116953"/>
              <a:gd name="connsiteY0" fmla="*/ 0 h 758008"/>
              <a:gd name="connsiteX1" fmla="*/ 1737949 w 2116953"/>
              <a:gd name="connsiteY1" fmla="*/ 0 h 758008"/>
              <a:gd name="connsiteX2" fmla="*/ 2116953 w 2116953"/>
              <a:gd name="connsiteY2" fmla="*/ 379004 h 758008"/>
              <a:gd name="connsiteX3" fmla="*/ 1737949 w 2116953"/>
              <a:gd name="connsiteY3" fmla="*/ 758008 h 758008"/>
              <a:gd name="connsiteX4" fmla="*/ 0 w 2116953"/>
              <a:gd name="connsiteY4" fmla="*/ 758008 h 758008"/>
              <a:gd name="connsiteX5" fmla="*/ 0 w 2116953"/>
              <a:gd name="connsiteY5" fmla="*/ 0 h 758008"/>
              <a:gd name="connsiteX0" fmla="*/ 0 w 1737949"/>
              <a:gd name="connsiteY0" fmla="*/ 0 h 758008"/>
              <a:gd name="connsiteX1" fmla="*/ 1737949 w 1737949"/>
              <a:gd name="connsiteY1" fmla="*/ 0 h 758008"/>
              <a:gd name="connsiteX2" fmla="*/ 1735545 w 1737949"/>
              <a:gd name="connsiteY2" fmla="*/ 408344 h 758008"/>
              <a:gd name="connsiteX3" fmla="*/ 1737949 w 1737949"/>
              <a:gd name="connsiteY3" fmla="*/ 758008 h 758008"/>
              <a:gd name="connsiteX4" fmla="*/ 0 w 1737949"/>
              <a:gd name="connsiteY4" fmla="*/ 758008 h 758008"/>
              <a:gd name="connsiteX5" fmla="*/ 0 w 1737949"/>
              <a:gd name="connsiteY5" fmla="*/ 0 h 758008"/>
              <a:gd name="connsiteX0" fmla="*/ 0 w 1750247"/>
              <a:gd name="connsiteY0" fmla="*/ 0 h 758008"/>
              <a:gd name="connsiteX1" fmla="*/ 1737949 w 1750247"/>
              <a:gd name="connsiteY1" fmla="*/ 0 h 758008"/>
              <a:gd name="connsiteX2" fmla="*/ 1750214 w 1750247"/>
              <a:gd name="connsiteY2" fmla="*/ 408344 h 758008"/>
              <a:gd name="connsiteX3" fmla="*/ 1737949 w 1750247"/>
              <a:gd name="connsiteY3" fmla="*/ 758008 h 758008"/>
              <a:gd name="connsiteX4" fmla="*/ 0 w 1750247"/>
              <a:gd name="connsiteY4" fmla="*/ 758008 h 758008"/>
              <a:gd name="connsiteX5" fmla="*/ 0 w 1750247"/>
              <a:gd name="connsiteY5" fmla="*/ 0 h 758008"/>
              <a:gd name="connsiteX0" fmla="*/ 0 w 1745374"/>
              <a:gd name="connsiteY0" fmla="*/ 0 h 758008"/>
              <a:gd name="connsiteX1" fmla="*/ 1737949 w 1745374"/>
              <a:gd name="connsiteY1" fmla="*/ 0 h 758008"/>
              <a:gd name="connsiteX2" fmla="*/ 1745324 w 1745374"/>
              <a:gd name="connsiteY2" fmla="*/ 408344 h 758008"/>
              <a:gd name="connsiteX3" fmla="*/ 1737949 w 1745374"/>
              <a:gd name="connsiteY3" fmla="*/ 758008 h 758008"/>
              <a:gd name="connsiteX4" fmla="*/ 0 w 1745374"/>
              <a:gd name="connsiteY4" fmla="*/ 758008 h 758008"/>
              <a:gd name="connsiteX5" fmla="*/ 0 w 1745374"/>
              <a:gd name="connsiteY5" fmla="*/ 0 h 7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374" h="758008">
                <a:moveTo>
                  <a:pt x="0" y="0"/>
                </a:moveTo>
                <a:lnTo>
                  <a:pt x="1737949" y="0"/>
                </a:lnTo>
                <a:cubicBezTo>
                  <a:pt x="1737148" y="136115"/>
                  <a:pt x="1746125" y="272229"/>
                  <a:pt x="1745324" y="408344"/>
                </a:cubicBezTo>
                <a:cubicBezTo>
                  <a:pt x="1746125" y="524899"/>
                  <a:pt x="1737148" y="641453"/>
                  <a:pt x="1737949" y="758008"/>
                </a:cubicBezTo>
                <a:lnTo>
                  <a:pt x="0" y="7580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Celiac disease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 197</a:t>
            </a:r>
          </a:p>
        </p:txBody>
      </p:sp>
    </p:spTree>
    <p:extLst>
      <p:ext uri="{BB962C8B-B14F-4D97-AF65-F5344CB8AC3E}">
        <p14:creationId xmlns:p14="http://schemas.microsoft.com/office/powerpoint/2010/main" val="37559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52841686"/>
              </p:ext>
            </p:extLst>
          </p:nvPr>
        </p:nvGraphicFramePr>
        <p:xfrm>
          <a:off x="1" y="503379"/>
          <a:ext cx="12191999" cy="608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67C9CD5-9E90-46CC-B106-CAD0DE7C0B65}"/>
              </a:ext>
            </a:extLst>
          </p:cNvPr>
          <p:cNvSpPr txBox="1">
            <a:spLocks/>
          </p:cNvSpPr>
          <p:nvPr/>
        </p:nvSpPr>
        <p:spPr>
          <a:xfrm>
            <a:off x="286025" y="-396688"/>
            <a:ext cx="113998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217EB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ASK Follow-up and Monitoring</a:t>
            </a:r>
          </a:p>
        </p:txBody>
      </p:sp>
    </p:spTree>
    <p:extLst>
      <p:ext uri="{BB962C8B-B14F-4D97-AF65-F5344CB8AC3E}">
        <p14:creationId xmlns:p14="http://schemas.microsoft.com/office/powerpoint/2010/main" val="38803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DF6632"/>
      </a:accent2>
      <a:accent3>
        <a:srgbClr val="8EBE3F"/>
      </a:accent3>
      <a:accent4>
        <a:srgbClr val="80387B"/>
      </a:accent4>
      <a:accent5>
        <a:srgbClr val="12A9D9"/>
      </a:accent5>
      <a:accent6>
        <a:srgbClr val="EFA53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DF6632"/>
    </a:accent2>
    <a:accent3>
      <a:srgbClr val="8EBE3F"/>
    </a:accent3>
    <a:accent4>
      <a:srgbClr val="80387B"/>
    </a:accent4>
    <a:accent5>
      <a:srgbClr val="12A9D9"/>
    </a:accent5>
    <a:accent6>
      <a:srgbClr val="EFA531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DF6632"/>
    </a:accent2>
    <a:accent3>
      <a:srgbClr val="8EBE3F"/>
    </a:accent3>
    <a:accent4>
      <a:srgbClr val="80387B"/>
    </a:accent4>
    <a:accent5>
      <a:srgbClr val="12A9D9"/>
    </a:accent5>
    <a:accent6>
      <a:srgbClr val="EFA531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3397</TotalTime>
  <Words>1810</Words>
  <Application>Microsoft Office PowerPoint</Application>
  <PresentationFormat>Widescreen</PresentationFormat>
  <Paragraphs>288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MS PGothic</vt:lpstr>
      <vt:lpstr>MS PGothic</vt:lpstr>
      <vt:lpstr>Arial</vt:lpstr>
      <vt:lpstr>Bell MT</vt:lpstr>
      <vt:lpstr>Calibri</vt:lpstr>
      <vt:lpstr>MS Mincho</vt:lpstr>
      <vt:lpstr>raleway</vt:lpstr>
      <vt:lpstr>Times New Roman</vt:lpstr>
      <vt:lpstr>Univers</vt:lpstr>
      <vt:lpstr>Wingdings 3</vt:lpstr>
      <vt:lpstr>3_Office Theme</vt:lpstr>
      <vt:lpstr>7_Office Theme</vt:lpstr>
      <vt:lpstr>10_Office Theme</vt:lpstr>
      <vt:lpstr>1_Office Theme</vt:lpstr>
      <vt:lpstr>2_Office Theme</vt:lpstr>
      <vt:lpstr>Autoimmunity Screening for Kids  (ASK)  Marian Rewers, MD, PhD  </vt:lpstr>
      <vt:lpstr>Autoimmunity Screening for Kids (ASK), 2017-2022 </vt:lpstr>
      <vt:lpstr>Study Population</vt:lpstr>
      <vt:lpstr>PowerPoint Presentation</vt:lpstr>
      <vt:lpstr>PowerPoint Presentation</vt:lpstr>
      <vt:lpstr>Autoantibody Assays in ASK</vt:lpstr>
      <vt:lpstr>PowerPoint Presentation</vt:lpstr>
      <vt:lpstr>PowerPoint Presentation</vt:lpstr>
      <vt:lpstr>PowerPoint Presentation</vt:lpstr>
      <vt:lpstr>CGM results in ASK</vt:lpstr>
      <vt:lpstr>Performance of CGM metrics for prediction of diabetes</vt:lpstr>
      <vt:lpstr>PowerPoint Presentation</vt:lpstr>
      <vt:lpstr>Practical Take-home Pearls:</vt:lpstr>
      <vt:lpstr>PowerPoint Presentation</vt:lpstr>
      <vt:lpstr>ASK Study Group at the University of Colorado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‘There is a lot we don’t know’</dc:title>
  <dc:creator>Rewers, Marian J</dc:creator>
  <cp:lastModifiedBy>Rewers, Marian J</cp:lastModifiedBy>
  <cp:revision>201</cp:revision>
  <dcterms:created xsi:type="dcterms:W3CDTF">2018-02-16T17:21:23Z</dcterms:created>
  <dcterms:modified xsi:type="dcterms:W3CDTF">2022-11-16T19:29:31Z</dcterms:modified>
</cp:coreProperties>
</file>