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3"/>
  </p:notesMasterIdLst>
  <p:handoutMasterIdLst>
    <p:handoutMasterId r:id="rId14"/>
  </p:handoutMasterIdLst>
  <p:sldIdLst>
    <p:sldId id="310" r:id="rId2"/>
    <p:sldId id="344" r:id="rId3"/>
    <p:sldId id="531" r:id="rId4"/>
    <p:sldId id="320" r:id="rId5"/>
    <p:sldId id="327" r:id="rId6"/>
    <p:sldId id="328" r:id="rId7"/>
    <p:sldId id="336" r:id="rId8"/>
    <p:sldId id="323" r:id="rId9"/>
    <p:sldId id="308" r:id="rId10"/>
    <p:sldId id="532" r:id="rId11"/>
    <p:sldId id="331" r:id="rId12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A4A3A4"/>
          </p15:clr>
        </p15:guide>
        <p15:guide id="4" orient="horz" pos="527" userDrawn="1">
          <p15:clr>
            <a:srgbClr val="A4A3A4"/>
          </p15:clr>
        </p15:guide>
        <p15:guide id="5" pos="3844">
          <p15:clr>
            <a:srgbClr val="A4A3A4"/>
          </p15:clr>
        </p15:guide>
        <p15:guide id="6" orient="horz" pos="1117" userDrawn="1">
          <p15:clr>
            <a:srgbClr val="A4A3A4"/>
          </p15:clr>
        </p15:guide>
        <p15:guide id="7" pos="3845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AE7E4CF-7BDC-60BF-7287-1C31E71397FF}" name="Mays,Ann" initials="M" userId="S::MAYSA@SanfordHealth.org::b5158dfd-ba96-48e7-923e-fd9fcd653a0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7F5"/>
    <a:srgbClr val="E4EBEA"/>
    <a:srgbClr val="FEFEFE"/>
    <a:srgbClr val="0924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623" autoAdjust="0"/>
    <p:restoredTop sz="94660"/>
  </p:normalViewPr>
  <p:slideViewPr>
    <p:cSldViewPr snapToGrid="0">
      <p:cViewPr varScale="1">
        <p:scale>
          <a:sx n="173" d="100"/>
          <a:sy n="173" d="100"/>
        </p:scale>
        <p:origin x="232" y="2192"/>
      </p:cViewPr>
      <p:guideLst>
        <p:guide pos="3840"/>
        <p:guide orient="horz" pos="527"/>
        <p:guide pos="3844"/>
        <p:guide orient="horz" pos="1117"/>
        <p:guide pos="384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F4E55-C64A-2242-98C9-CD2F3A4F7181}" type="datetimeFigureOut">
              <a:rPr lang="en-US" smtClean="0"/>
              <a:t>11/9/22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C9BF7-5867-F242-B9B0-B48915E6B3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8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70C85-BEFD-4861-B4CC-75E38C251E36}" type="datetimeFigureOut">
              <a:rPr lang="en-US" smtClean="0"/>
              <a:t>11/9/22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45000"/>
            <a:ext cx="5607050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D8F2DF-1A50-4DEA-AD5D-7C84D54EE0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539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8F2DF-1A50-4DEA-AD5D-7C84D54EE0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17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8F2DF-1A50-4DEA-AD5D-7C84D54EE0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98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D8F2DF-1A50-4DEA-AD5D-7C84D54EE0D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98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CDAF29D-757C-C245-9101-E0E91FD3A3EF}" type="slidenum">
              <a:rPr lang="en-US" sz="1200">
                <a:latin typeface="Times" charset="0"/>
              </a:rPr>
              <a:pPr/>
              <a:t>11</a:t>
            </a:fld>
            <a:endParaRPr lang="en-US" sz="1200" dirty="0">
              <a:latin typeface="Times" charset="0"/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602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414" y="168312"/>
            <a:ext cx="10968074" cy="95401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C3BA11-E540-A242-808D-38A12F6E96D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11/9/22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0AEFA7-FECF-DE46-B624-D1A0BF8047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9663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RESEARCH Title Background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cap="none" spc="-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Quarterly Administrative Report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spc="-1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February 22, 2017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B1C3BA11-E540-A242-808D-38A12F6E96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11/9/22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3E0AEFA7-FECF-DE46-B624-D1A0BF8047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516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73800"/>
            <a:ext cx="10968074" cy="9540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950" y="1310759"/>
            <a:ext cx="10961724" cy="4938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1C3BA11-E540-A242-808D-38A12F6E96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11/9/22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E0AEFA7-FECF-DE46-B624-D1A0BF8047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986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20.emf"/><Relationship Id="rId3" Type="http://schemas.openxmlformats.org/officeDocument/2006/relationships/image" Target="../media/image11.png"/><Relationship Id="rId7" Type="http://schemas.openxmlformats.org/officeDocument/2006/relationships/image" Target="../media/image15.emf"/><Relationship Id="rId12" Type="http://schemas.openxmlformats.org/officeDocument/2006/relationships/image" Target="../media/image19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11" Type="http://schemas.openxmlformats.org/officeDocument/2006/relationships/image" Target="../media/image18.emf"/><Relationship Id="rId5" Type="http://schemas.openxmlformats.org/officeDocument/2006/relationships/image" Target="../media/image13.emf"/><Relationship Id="rId10" Type="http://schemas.openxmlformats.org/officeDocument/2006/relationships/image" Target="../media/image17.emf"/><Relationship Id="rId4" Type="http://schemas.openxmlformats.org/officeDocument/2006/relationships/image" Target="../media/image12.emf"/><Relationship Id="rId9" Type="http://schemas.openxmlformats.org/officeDocument/2006/relationships/image" Target="../media/image16.png"/><Relationship Id="rId14" Type="http://schemas.openxmlformats.org/officeDocument/2006/relationships/image" Target="../media/image2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6579" y="812800"/>
            <a:ext cx="108458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 Integration of Screening and Monitoring with routine care and EHR in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</a:rPr>
              <a:t>the Sanford PLEDGE Study</a:t>
            </a:r>
            <a:br>
              <a:rPr lang="en-US" sz="2000" b="1" dirty="0">
                <a:solidFill>
                  <a:schemeClr val="bg1"/>
                </a:solidFill>
              </a:rPr>
            </a:br>
            <a:br>
              <a:rPr lang="en-US" sz="2000" b="1" dirty="0">
                <a:solidFill>
                  <a:schemeClr val="bg1"/>
                </a:solidFill>
              </a:rPr>
            </a:br>
            <a:endParaRPr lang="en-US" sz="16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80331" y="3903516"/>
            <a:ext cx="6041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Calibri" panose="020F0502020204030204" pitchFamily="34" charset="0"/>
              </a:rPr>
              <a:t>Kurt J. Griffin PhD, MD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83788" y="4499896"/>
            <a:ext cx="8230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5</a:t>
            </a:r>
            <a:r>
              <a:rPr lang="en-US" sz="2000" baseline="30000" dirty="0">
                <a:solidFill>
                  <a:srgbClr val="FF0000"/>
                </a:solidFill>
              </a:rPr>
              <a:t>th</a:t>
            </a:r>
            <a:r>
              <a:rPr lang="en-US" sz="2000" dirty="0">
                <a:solidFill>
                  <a:srgbClr val="FF0000"/>
                </a:solidFill>
              </a:rPr>
              <a:t> Childhood Diabetes Prevention Symposium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</a:rPr>
              <a:t>11 November 2022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839301" y="5675868"/>
            <a:ext cx="391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In Partnership with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623304-EC5B-D544-AFCD-3267F75F2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573" y="3811970"/>
            <a:ext cx="1156602" cy="15505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0B1F8C-7C59-F0DD-D16E-926D3EC29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573" y="3811970"/>
            <a:ext cx="1156602" cy="1550554"/>
          </a:xfrm>
          <a:prstGeom prst="rect">
            <a:avLst/>
          </a:prstGeom>
        </p:spPr>
      </p:pic>
      <p:pic>
        <p:nvPicPr>
          <p:cNvPr id="8" name="Picture 7" descr="Screen Shot 2021-10-31 at 13.21.19.png">
            <a:extLst>
              <a:ext uri="{FF2B5EF4-FFF2-40B4-BE49-F238E27FC236}">
                <a16:creationId xmlns:a16="http://schemas.microsoft.com/office/drawing/2014/main" id="{DAFA6121-6D20-552D-2A61-7926E0BAF3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466" y="6045200"/>
            <a:ext cx="1475012" cy="65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38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Leveraging The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950" y="1310759"/>
            <a:ext cx="6335405" cy="3443989"/>
          </a:xfrm>
        </p:spPr>
        <p:txBody>
          <a:bodyPr>
            <a:noAutofit/>
          </a:bodyPr>
          <a:lstStyle/>
          <a:p>
            <a:r>
              <a:rPr lang="en-US" sz="2400" dirty="0"/>
              <a:t>IT Development</a:t>
            </a:r>
          </a:p>
          <a:p>
            <a:r>
              <a:rPr lang="en-US" sz="2400" dirty="0"/>
              <a:t>Clinic &amp; Lab Infrastructure</a:t>
            </a:r>
          </a:p>
          <a:p>
            <a:r>
              <a:rPr lang="en-US" sz="2400" dirty="0"/>
              <a:t>Capture and measure costs and savings</a:t>
            </a:r>
          </a:p>
          <a:p>
            <a:r>
              <a:rPr lang="en-US" sz="2400" dirty="0"/>
              <a:t>Active engagement from leadership and health plan</a:t>
            </a:r>
          </a:p>
          <a:p>
            <a:r>
              <a:rPr lang="en-US" sz="2400" dirty="0"/>
              <a:t>Measure for those </a:t>
            </a:r>
            <a:r>
              <a:rPr lang="en-US" sz="2400" i="1" dirty="0"/>
              <a:t>not</a:t>
            </a:r>
            <a:r>
              <a:rPr lang="en-US" sz="2400" dirty="0"/>
              <a:t> enrolled in PLEDGE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623304-EC5B-D544-AFCD-3267F75F2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79" y="5517784"/>
            <a:ext cx="999705" cy="13402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182AA1-FB8A-0260-1D23-191D01EDB1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27" t="3559"/>
          <a:stretch/>
        </p:blipFill>
        <p:spPr>
          <a:xfrm>
            <a:off x="7074377" y="1310759"/>
            <a:ext cx="5084111" cy="3443989"/>
          </a:xfrm>
          <a:prstGeom prst="rect">
            <a:avLst/>
          </a:prstGeom>
        </p:spPr>
      </p:pic>
      <p:sp>
        <p:nvSpPr>
          <p:cNvPr id="6" name="5-Point Star 5">
            <a:extLst>
              <a:ext uri="{FF2B5EF4-FFF2-40B4-BE49-F238E27FC236}">
                <a16:creationId xmlns:a16="http://schemas.microsoft.com/office/drawing/2014/main" id="{34F4361D-68DA-08BD-FD6B-215168B94DA8}"/>
              </a:ext>
            </a:extLst>
          </p:cNvPr>
          <p:cNvSpPr/>
          <p:nvPr/>
        </p:nvSpPr>
        <p:spPr>
          <a:xfrm>
            <a:off x="9345073" y="3952815"/>
            <a:ext cx="440444" cy="399153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>
            <a:extLst>
              <a:ext uri="{FF2B5EF4-FFF2-40B4-BE49-F238E27FC236}">
                <a16:creationId xmlns:a16="http://schemas.microsoft.com/office/drawing/2014/main" id="{D73B92DC-BDC5-ED9F-F221-36F92F4645A6}"/>
              </a:ext>
            </a:extLst>
          </p:cNvPr>
          <p:cNvSpPr/>
          <p:nvPr/>
        </p:nvSpPr>
        <p:spPr>
          <a:xfrm>
            <a:off x="9282038" y="2113642"/>
            <a:ext cx="440444" cy="399153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>
            <a:extLst>
              <a:ext uri="{FF2B5EF4-FFF2-40B4-BE49-F238E27FC236}">
                <a16:creationId xmlns:a16="http://schemas.microsoft.com/office/drawing/2014/main" id="{ABE5A3A9-9580-C1B8-D3E9-17117A3CA8A3}"/>
              </a:ext>
            </a:extLst>
          </p:cNvPr>
          <p:cNvSpPr/>
          <p:nvPr/>
        </p:nvSpPr>
        <p:spPr>
          <a:xfrm>
            <a:off x="7940759" y="2354094"/>
            <a:ext cx="172109" cy="125315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>
            <a:extLst>
              <a:ext uri="{FF2B5EF4-FFF2-40B4-BE49-F238E27FC236}">
                <a16:creationId xmlns:a16="http://schemas.microsoft.com/office/drawing/2014/main" id="{21252707-39B3-281E-A9C0-10F0DF486769}"/>
              </a:ext>
            </a:extLst>
          </p:cNvPr>
          <p:cNvSpPr/>
          <p:nvPr/>
        </p:nvSpPr>
        <p:spPr>
          <a:xfrm>
            <a:off x="9311181" y="3328400"/>
            <a:ext cx="172109" cy="125315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>
            <a:extLst>
              <a:ext uri="{FF2B5EF4-FFF2-40B4-BE49-F238E27FC236}">
                <a16:creationId xmlns:a16="http://schemas.microsoft.com/office/drawing/2014/main" id="{EDDEF7E3-76F6-6C12-DE9D-7D7F1076BA19}"/>
              </a:ext>
            </a:extLst>
          </p:cNvPr>
          <p:cNvSpPr/>
          <p:nvPr/>
        </p:nvSpPr>
        <p:spPr>
          <a:xfrm>
            <a:off x="9502260" y="4540401"/>
            <a:ext cx="172109" cy="125315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>
            <a:extLst>
              <a:ext uri="{FF2B5EF4-FFF2-40B4-BE49-F238E27FC236}">
                <a16:creationId xmlns:a16="http://schemas.microsoft.com/office/drawing/2014/main" id="{0339227A-1FF6-71DD-989D-693E3A3E5AA9}"/>
              </a:ext>
            </a:extLst>
          </p:cNvPr>
          <p:cNvSpPr/>
          <p:nvPr/>
        </p:nvSpPr>
        <p:spPr>
          <a:xfrm>
            <a:off x="8837106" y="3057761"/>
            <a:ext cx="172109" cy="125315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>
            <a:extLst>
              <a:ext uri="{FF2B5EF4-FFF2-40B4-BE49-F238E27FC236}">
                <a16:creationId xmlns:a16="http://schemas.microsoft.com/office/drawing/2014/main" id="{5D7B2A3C-EEE7-928D-A395-A451739CC8BF}"/>
              </a:ext>
            </a:extLst>
          </p:cNvPr>
          <p:cNvSpPr/>
          <p:nvPr/>
        </p:nvSpPr>
        <p:spPr>
          <a:xfrm>
            <a:off x="10211652" y="1927725"/>
            <a:ext cx="172109" cy="125315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:a16="http://schemas.microsoft.com/office/drawing/2014/main" id="{ACBDF838-9C62-7281-904A-D17CFBA8BE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1" t="24918" r="11091" b="25733"/>
          <a:stretch/>
        </p:blipFill>
        <p:spPr>
          <a:xfrm>
            <a:off x="10383761" y="5894972"/>
            <a:ext cx="1465529" cy="42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560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D2_3378 - Version 2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93914" y="-1174250"/>
            <a:ext cx="12485914" cy="9394592"/>
          </a:xfrm>
          <a:prstGeom prst="rect">
            <a:avLst/>
          </a:prstGeom>
        </p:spPr>
      </p:pic>
      <p:sp>
        <p:nvSpPr>
          <p:cNvPr id="106498" name="Rectangle 5"/>
          <p:cNvSpPr>
            <a:spLocks noChangeArrowheads="1"/>
          </p:cNvSpPr>
          <p:nvPr/>
        </p:nvSpPr>
        <p:spPr bwMode="auto">
          <a:xfrm>
            <a:off x="1905001" y="152401"/>
            <a:ext cx="297870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E100"/>
                </a:solidFill>
              </a:rPr>
              <a:t>Thank you!</a:t>
            </a:r>
          </a:p>
        </p:txBody>
      </p:sp>
      <p:sp>
        <p:nvSpPr>
          <p:cNvPr id="106499" name="Rectangle 7"/>
          <p:cNvSpPr>
            <a:spLocks noChangeArrowheads="1"/>
          </p:cNvSpPr>
          <p:nvPr/>
        </p:nvSpPr>
        <p:spPr bwMode="auto">
          <a:xfrm>
            <a:off x="3733800" y="889001"/>
            <a:ext cx="18240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106500" name="TextBox 1"/>
          <p:cNvSpPr txBox="1">
            <a:spLocks noChangeArrowheads="1"/>
          </p:cNvSpPr>
          <p:nvPr/>
        </p:nvSpPr>
        <p:spPr bwMode="auto">
          <a:xfrm>
            <a:off x="6806660" y="2474316"/>
            <a:ext cx="5100859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tabLst>
                <a:tab pos="227013" algn="l"/>
              </a:tabLst>
            </a:pPr>
            <a:r>
              <a:rPr lang="en-US" sz="1400" b="1" dirty="0"/>
              <a:t>The Sanford Project Team</a:t>
            </a:r>
          </a:p>
          <a:p>
            <a:pPr>
              <a:tabLst>
                <a:tab pos="227013" algn="l"/>
              </a:tabLst>
            </a:pPr>
            <a:r>
              <a:rPr lang="en-US" sz="1400" dirty="0"/>
              <a:t>	Ann Mays</a:t>
            </a:r>
          </a:p>
          <a:p>
            <a:pPr>
              <a:tabLst>
                <a:tab pos="227013" algn="l"/>
              </a:tabLst>
            </a:pPr>
            <a:r>
              <a:rPr lang="en-US" sz="1400" dirty="0"/>
              <a:t>	Magdalena </a:t>
            </a:r>
            <a:r>
              <a:rPr lang="en-US" sz="1400" dirty="0" err="1"/>
              <a:t>Skon</a:t>
            </a:r>
            <a:endParaRPr lang="en-US" sz="1400" dirty="0"/>
          </a:p>
          <a:p>
            <a:pPr>
              <a:tabLst>
                <a:tab pos="227013" algn="l"/>
              </a:tabLst>
            </a:pPr>
            <a:r>
              <a:rPr lang="en-US" sz="1400" dirty="0"/>
              <a:t>	Vanessa Williams</a:t>
            </a:r>
          </a:p>
          <a:p>
            <a:pPr>
              <a:tabLst>
                <a:tab pos="227013" algn="l"/>
              </a:tabLst>
            </a:pPr>
            <a:r>
              <a:rPr lang="en-US" sz="1400" dirty="0"/>
              <a:t>	Connie Hoffman</a:t>
            </a:r>
          </a:p>
          <a:p>
            <a:pPr>
              <a:tabLst>
                <a:tab pos="227013" algn="l"/>
              </a:tabLst>
            </a:pPr>
            <a:r>
              <a:rPr lang="en-US" sz="1400" dirty="0"/>
              <a:t>	Amber </a:t>
            </a:r>
            <a:r>
              <a:rPr lang="en-US" sz="1400" dirty="0" err="1"/>
              <a:t>Figg</a:t>
            </a:r>
            <a:endParaRPr lang="en-US" sz="1400" dirty="0"/>
          </a:p>
          <a:p>
            <a:pPr>
              <a:tabLst>
                <a:tab pos="227013" algn="l"/>
              </a:tabLst>
            </a:pPr>
            <a:r>
              <a:rPr lang="en-US" sz="1400" dirty="0"/>
              <a:t>	Danae </a:t>
            </a:r>
            <a:r>
              <a:rPr lang="en-US" sz="1400" dirty="0" err="1"/>
              <a:t>Fritza</a:t>
            </a:r>
            <a:endParaRPr lang="en-US" sz="1400" dirty="0"/>
          </a:p>
          <a:p>
            <a:pPr>
              <a:tabLst>
                <a:tab pos="227013" algn="l"/>
              </a:tabLst>
            </a:pPr>
            <a:r>
              <a:rPr lang="en-US" sz="1400" dirty="0"/>
              <a:t>		</a:t>
            </a:r>
          </a:p>
          <a:p>
            <a:pPr>
              <a:tabLst>
                <a:tab pos="227013" algn="l"/>
              </a:tabLst>
            </a:pPr>
            <a:r>
              <a:rPr lang="en-US" sz="1400" b="1" dirty="0"/>
              <a:t>Sanford IT Team </a:t>
            </a:r>
          </a:p>
          <a:p>
            <a:pPr>
              <a:tabLst>
                <a:tab pos="227013" algn="l"/>
              </a:tabLst>
            </a:pPr>
            <a:r>
              <a:rPr lang="en-US" sz="1400" dirty="0"/>
              <a:t>	Sandi </a:t>
            </a:r>
            <a:r>
              <a:rPr lang="en-US" sz="1400" dirty="0" err="1"/>
              <a:t>Froke</a:t>
            </a:r>
            <a:endParaRPr lang="en-US" sz="1400" dirty="0"/>
          </a:p>
          <a:p>
            <a:pPr>
              <a:tabLst>
                <a:tab pos="227013" algn="l"/>
              </a:tabLst>
            </a:pPr>
            <a:r>
              <a:rPr lang="en-US" sz="1400" dirty="0"/>
              <a:t>	Nancy </a:t>
            </a:r>
            <a:r>
              <a:rPr lang="en-US" sz="1400" dirty="0" err="1"/>
              <a:t>Konopasek</a:t>
            </a:r>
            <a:endParaRPr lang="en-US" sz="1400" dirty="0"/>
          </a:p>
          <a:p>
            <a:pPr>
              <a:tabLst>
                <a:tab pos="227013" algn="l"/>
              </a:tabLst>
            </a:pPr>
            <a:r>
              <a:rPr lang="en-US" sz="1400" dirty="0"/>
              <a:t>	Many others</a:t>
            </a:r>
          </a:p>
          <a:p>
            <a:pPr>
              <a:tabLst>
                <a:tab pos="227013" algn="l"/>
              </a:tabLst>
            </a:pPr>
            <a:endParaRPr lang="en-US" sz="1400" dirty="0"/>
          </a:p>
          <a:p>
            <a:pPr>
              <a:tabLst>
                <a:tab pos="227013" algn="l"/>
              </a:tabLst>
            </a:pPr>
            <a:r>
              <a:rPr lang="en-US" sz="1400" b="1" dirty="0"/>
              <a:t>Funding</a:t>
            </a:r>
          </a:p>
          <a:p>
            <a:pPr>
              <a:tabLst>
                <a:tab pos="227013" algn="l"/>
              </a:tabLst>
            </a:pPr>
            <a:r>
              <a:rPr lang="en-US" sz="1400" dirty="0"/>
              <a:t>	Leona M. and Harry B. </a:t>
            </a:r>
          </a:p>
          <a:p>
            <a:pPr>
              <a:tabLst>
                <a:tab pos="227013" algn="l"/>
              </a:tabLst>
            </a:pPr>
            <a:r>
              <a:rPr lang="en-US" sz="1400" dirty="0"/>
              <a:t>	    Helmsley Charitable Trust</a:t>
            </a:r>
          </a:p>
          <a:p>
            <a:pPr>
              <a:tabLst>
                <a:tab pos="227013" algn="l"/>
              </a:tabLst>
            </a:pPr>
            <a:r>
              <a:rPr lang="en-US" sz="1400" dirty="0"/>
              <a:t>	T. Denny Sanford</a:t>
            </a:r>
          </a:p>
          <a:p>
            <a:pPr>
              <a:tabLst>
                <a:tab pos="227013" algn="l"/>
              </a:tabLst>
            </a:pPr>
            <a:r>
              <a:rPr lang="en-US" sz="1400" dirty="0"/>
              <a:t>	Todd and Linda </a:t>
            </a:r>
            <a:r>
              <a:rPr lang="en-US" sz="1400" dirty="0" err="1"/>
              <a:t>Broin</a:t>
            </a:r>
            <a:r>
              <a:rPr lang="en-US" sz="1400" dirty="0"/>
              <a:t> </a:t>
            </a:r>
          </a:p>
          <a:p>
            <a:pPr>
              <a:tabLst>
                <a:tab pos="227013" algn="l"/>
              </a:tabLst>
            </a:pPr>
            <a:r>
              <a:rPr lang="en-US" sz="1400" dirty="0"/>
              <a:t>	Sanford Health	</a:t>
            </a:r>
          </a:p>
          <a:p>
            <a:pPr>
              <a:tabLst>
                <a:tab pos="227013" algn="l"/>
              </a:tabLst>
            </a:pPr>
            <a:endParaRPr lang="en-US" sz="1400" dirty="0"/>
          </a:p>
          <a:p>
            <a:pPr>
              <a:tabLst>
                <a:tab pos="227013" algn="l"/>
              </a:tabLst>
            </a:pPr>
            <a:r>
              <a:rPr lang="en-US" sz="1400" b="1" dirty="0"/>
              <a:t>All the families who volunteer for studies</a:t>
            </a:r>
          </a:p>
          <a:p>
            <a:endParaRPr lang="en-US" sz="1400" b="1" dirty="0"/>
          </a:p>
          <a:p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9702970" y="2491299"/>
            <a:ext cx="2024913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227013" algn="l"/>
              </a:tabLst>
            </a:pPr>
            <a:r>
              <a:rPr lang="en-US" sz="1400" b="1" dirty="0" err="1"/>
              <a:t>Subinvestigators</a:t>
            </a:r>
            <a:endParaRPr lang="en-US" sz="1400" b="1" dirty="0"/>
          </a:p>
          <a:p>
            <a:pPr>
              <a:tabLst>
                <a:tab pos="227013" algn="l"/>
              </a:tabLst>
            </a:pPr>
            <a:r>
              <a:rPr lang="en-US" sz="1400" dirty="0"/>
              <a:t>	Luis Casas </a:t>
            </a:r>
          </a:p>
          <a:p>
            <a:pPr>
              <a:tabLst>
                <a:tab pos="227013" algn="l"/>
              </a:tabLst>
            </a:pPr>
            <a:r>
              <a:rPr lang="en-US" sz="1400" dirty="0"/>
              <a:t>	Stephanie Hanson</a:t>
            </a:r>
          </a:p>
          <a:p>
            <a:pPr>
              <a:tabLst>
                <a:tab pos="227013" algn="l"/>
              </a:tabLst>
            </a:pPr>
            <a:r>
              <a:rPr lang="en-US" sz="1400" dirty="0"/>
              <a:t>	Sharon Hunt</a:t>
            </a:r>
          </a:p>
          <a:p>
            <a:pPr>
              <a:tabLst>
                <a:tab pos="227013" algn="l"/>
              </a:tabLst>
            </a:pPr>
            <a:r>
              <a:rPr lang="en-US" sz="1400" dirty="0"/>
              <a:t>	Candice Nelson</a:t>
            </a:r>
          </a:p>
          <a:p>
            <a:pPr>
              <a:tabLst>
                <a:tab pos="227013" algn="l"/>
              </a:tabLst>
            </a:pPr>
            <a:r>
              <a:rPr lang="en-US" sz="1400" dirty="0"/>
              <a:t>	Jennifer Schriever</a:t>
            </a:r>
          </a:p>
          <a:p>
            <a:pPr>
              <a:tabLst>
                <a:tab pos="227013" algn="l"/>
              </a:tabLst>
            </a:pPr>
            <a:r>
              <a:rPr lang="en-US" sz="1400" dirty="0"/>
              <a:t>	Brenda Thurlow</a:t>
            </a:r>
          </a:p>
          <a:p>
            <a:pPr>
              <a:tabLst>
                <a:tab pos="227013" algn="l"/>
              </a:tabLst>
            </a:pPr>
            <a:endParaRPr lang="en-US" sz="1400" dirty="0"/>
          </a:p>
          <a:p>
            <a:pPr>
              <a:tabLst>
                <a:tab pos="227013" algn="l"/>
              </a:tabLst>
            </a:pPr>
            <a:r>
              <a:rPr lang="en-US" sz="1400" b="1" dirty="0"/>
              <a:t>Lab Assays</a:t>
            </a:r>
          </a:p>
          <a:p>
            <a:pPr>
              <a:tabLst>
                <a:tab pos="227013" algn="l"/>
              </a:tabLst>
            </a:pPr>
            <a:r>
              <a:rPr lang="en-US" sz="1400" dirty="0"/>
              <a:t>	Bill Hagopian</a:t>
            </a:r>
          </a:p>
          <a:p>
            <a:pPr>
              <a:tabLst>
                <a:tab pos="227013" algn="l"/>
              </a:tabLst>
            </a:pPr>
            <a:r>
              <a:rPr lang="en-US" sz="1400" dirty="0"/>
              <a:t>	Richard </a:t>
            </a:r>
            <a:r>
              <a:rPr lang="en-US" sz="1400" dirty="0" err="1"/>
              <a:t>Oram</a:t>
            </a:r>
            <a:endParaRPr lang="en-US" sz="1400" dirty="0"/>
          </a:p>
          <a:p>
            <a:pPr>
              <a:tabLst>
                <a:tab pos="227013" algn="l"/>
              </a:tabLst>
            </a:pPr>
            <a:r>
              <a:rPr lang="en-US" sz="1400" dirty="0"/>
              <a:t>	</a:t>
            </a:r>
          </a:p>
          <a:p>
            <a:pPr>
              <a:tabLst>
                <a:tab pos="227013" algn="l"/>
              </a:tabLst>
            </a:pPr>
            <a:r>
              <a:rPr lang="en-US" sz="1400" b="1" dirty="0"/>
              <a:t>Advice and Examples</a:t>
            </a:r>
          </a:p>
          <a:p>
            <a:pPr>
              <a:tabLst>
                <a:tab pos="227013" algn="l"/>
              </a:tabLst>
            </a:pPr>
            <a:r>
              <a:rPr lang="en-US" sz="1400" dirty="0"/>
              <a:t>	Marian </a:t>
            </a:r>
            <a:r>
              <a:rPr lang="en-US" sz="1400" dirty="0" err="1"/>
              <a:t>Rewers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09467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08849" y="120456"/>
            <a:ext cx="10972800" cy="699029"/>
          </a:xfrm>
        </p:spPr>
        <p:txBody>
          <a:bodyPr>
            <a:normAutofit fontScale="90000"/>
          </a:bodyPr>
          <a:lstStyle/>
          <a:p>
            <a:r>
              <a:rPr lang="en-US" dirty="0"/>
              <a:t>PLEDGE Overview of Procedures</a:t>
            </a:r>
          </a:p>
        </p:txBody>
      </p:sp>
      <p:pic>
        <p:nvPicPr>
          <p:cNvPr id="4" name="Content Placeholder 4" descr="Timeline&#10;&#10;Description automatically generated">
            <a:extLst>
              <a:ext uri="{FF2B5EF4-FFF2-40B4-BE49-F238E27FC236}">
                <a16:creationId xmlns:a16="http://schemas.microsoft.com/office/drawing/2014/main" id="{7684C3D6-3D7D-A845-9D49-A639A3B08D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0720" y="1498049"/>
            <a:ext cx="747320" cy="67422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5CCF31-33D2-D343-BC1A-87031C569C01}"/>
              </a:ext>
            </a:extLst>
          </p:cNvPr>
          <p:cNvSpPr txBox="1"/>
          <p:nvPr/>
        </p:nvSpPr>
        <p:spPr>
          <a:xfrm>
            <a:off x="722677" y="1338192"/>
            <a:ext cx="2612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Entry before 6</a:t>
            </a:r>
            <a:r>
              <a:rPr lang="en-US" sz="1400" baseline="30000" dirty="0"/>
              <a:t>th </a:t>
            </a:r>
            <a:r>
              <a:rPr lang="en-US" sz="1400" dirty="0"/>
              <a:t>birthday</a:t>
            </a:r>
          </a:p>
          <a:p>
            <a:pPr algn="ctr"/>
            <a:r>
              <a:rPr lang="en-US" sz="1400" dirty="0"/>
              <a:t>OR once 9-16 y.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902C87-80E0-1940-A248-2B90B02BB87A}"/>
              </a:ext>
            </a:extLst>
          </p:cNvPr>
          <p:cNvSpPr txBox="1"/>
          <p:nvPr/>
        </p:nvSpPr>
        <p:spPr>
          <a:xfrm>
            <a:off x="-171083" y="1942501"/>
            <a:ext cx="3617837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Genetic Risk Score (GRS2) </a:t>
            </a:r>
          </a:p>
          <a:p>
            <a:pPr algn="ctr"/>
            <a:r>
              <a:rPr lang="en-US" sz="1100" dirty="0"/>
              <a:t>Once at study entry</a:t>
            </a:r>
          </a:p>
          <a:p>
            <a:pPr algn="ctr"/>
            <a:r>
              <a:rPr lang="en-US" sz="1050" dirty="0"/>
              <a:t>(blood spot; can be with Newborn Screening)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C33A6C-FBCE-A741-993B-68FAC4229422}"/>
              </a:ext>
            </a:extLst>
          </p:cNvPr>
          <p:cNvSpPr txBox="1"/>
          <p:nvPr/>
        </p:nvSpPr>
        <p:spPr>
          <a:xfrm>
            <a:off x="285296" y="3301766"/>
            <a:ext cx="2733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Celiac Testing</a:t>
            </a:r>
            <a:endParaRPr lang="en-US" sz="10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75BBC0-2C9A-E54E-9DBE-F1B9AFCD664A}"/>
              </a:ext>
            </a:extLst>
          </p:cNvPr>
          <p:cNvSpPr txBox="1"/>
          <p:nvPr/>
        </p:nvSpPr>
        <p:spPr>
          <a:xfrm>
            <a:off x="438546" y="3020996"/>
            <a:ext cx="24273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T1D AutoAb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CAE10D2-90A9-C44E-BAB9-EC4461A05707}"/>
              </a:ext>
            </a:extLst>
          </p:cNvPr>
          <p:cNvSpPr txBox="1"/>
          <p:nvPr/>
        </p:nvSpPr>
        <p:spPr>
          <a:xfrm>
            <a:off x="198400" y="2639487"/>
            <a:ext cx="29076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Parental Worry Screening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4846246" y="3158134"/>
            <a:ext cx="6193081" cy="1361"/>
            <a:chOff x="5395216" y="3150625"/>
            <a:chExt cx="7291905" cy="1361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FEA62E5-4970-DC40-95CA-AFF046015F60}"/>
                </a:ext>
              </a:extLst>
            </p:cNvPr>
            <p:cNvCxnSpPr>
              <a:cxnSpLocks/>
            </p:cNvCxnSpPr>
            <p:nvPr/>
          </p:nvCxnSpPr>
          <p:spPr>
            <a:xfrm>
              <a:off x="5395216" y="3151986"/>
              <a:ext cx="792601" cy="0"/>
            </a:xfrm>
            <a:prstGeom prst="line">
              <a:avLst/>
            </a:prstGeom>
            <a:ln w="228600" cap="rnd">
              <a:solidFill>
                <a:srgbClr val="3364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6EF6711-B80D-094A-9B12-4B0F320C026B}"/>
                </a:ext>
              </a:extLst>
            </p:cNvPr>
            <p:cNvCxnSpPr>
              <a:cxnSpLocks/>
            </p:cNvCxnSpPr>
            <p:nvPr/>
          </p:nvCxnSpPr>
          <p:spPr>
            <a:xfrm>
              <a:off x="8474028" y="3151986"/>
              <a:ext cx="888686" cy="0"/>
            </a:xfrm>
            <a:prstGeom prst="line">
              <a:avLst/>
            </a:prstGeom>
            <a:ln w="228600" cap="rnd">
              <a:solidFill>
                <a:srgbClr val="75A5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6EF6711-B80D-094A-9B12-4B0F320C026B}"/>
                </a:ext>
              </a:extLst>
            </p:cNvPr>
            <p:cNvCxnSpPr>
              <a:cxnSpLocks/>
            </p:cNvCxnSpPr>
            <p:nvPr/>
          </p:nvCxnSpPr>
          <p:spPr>
            <a:xfrm>
              <a:off x="11798435" y="3150625"/>
              <a:ext cx="888686" cy="0"/>
            </a:xfrm>
            <a:prstGeom prst="line">
              <a:avLst/>
            </a:prstGeom>
            <a:ln w="228600" cap="rnd">
              <a:solidFill>
                <a:srgbClr val="75A5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E74C7A7D-A2BE-3143-966F-AF07D9377658}"/>
              </a:ext>
            </a:extLst>
          </p:cNvPr>
          <p:cNvSpPr/>
          <p:nvPr/>
        </p:nvSpPr>
        <p:spPr>
          <a:xfrm>
            <a:off x="3059794" y="2172278"/>
            <a:ext cx="5742536" cy="129701"/>
          </a:xfrm>
          <a:prstGeom prst="roundRect">
            <a:avLst/>
          </a:prstGeom>
          <a:gradFill>
            <a:gsLst>
              <a:gs pos="0">
                <a:srgbClr val="0E3F66"/>
              </a:gs>
              <a:gs pos="100000">
                <a:srgbClr val="75A5CB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BA79F7-CBC6-AF47-9E68-95FC6507F8AF}"/>
              </a:ext>
            </a:extLst>
          </p:cNvPr>
          <p:cNvSpPr txBox="1"/>
          <p:nvPr/>
        </p:nvSpPr>
        <p:spPr>
          <a:xfrm>
            <a:off x="3138685" y="2387784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Birth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8C918A9-205E-7042-BC78-5C5637D987B3}"/>
              </a:ext>
            </a:extLst>
          </p:cNvPr>
          <p:cNvSpPr txBox="1"/>
          <p:nvPr/>
        </p:nvSpPr>
        <p:spPr>
          <a:xfrm>
            <a:off x="4819850" y="2387784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years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41D7B43-176C-5D44-9D72-C3DD1EB2239E}"/>
              </a:ext>
            </a:extLst>
          </p:cNvPr>
          <p:cNvSpPr txBox="1"/>
          <p:nvPr/>
        </p:nvSpPr>
        <p:spPr>
          <a:xfrm>
            <a:off x="7363483" y="2387784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 years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B41D7B43-176C-5D44-9D72-C3DD1EB2239E}"/>
              </a:ext>
            </a:extLst>
          </p:cNvPr>
          <p:cNvSpPr txBox="1"/>
          <p:nvPr/>
        </p:nvSpPr>
        <p:spPr>
          <a:xfrm>
            <a:off x="10021772" y="2386423"/>
            <a:ext cx="1339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9 -16 years</a:t>
            </a:r>
          </a:p>
        </p:txBody>
      </p:sp>
      <p:grpSp>
        <p:nvGrpSpPr>
          <p:cNvPr id="54" name="Group 53"/>
          <p:cNvGrpSpPr/>
          <p:nvPr/>
        </p:nvGrpSpPr>
        <p:grpSpPr>
          <a:xfrm>
            <a:off x="7461109" y="3439584"/>
            <a:ext cx="3578218" cy="0"/>
            <a:chOff x="8004602" y="3006032"/>
            <a:chExt cx="3578218" cy="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8371A4F-7F82-7547-B986-90DA7D680242}"/>
                </a:ext>
              </a:extLst>
            </p:cNvPr>
            <p:cNvCxnSpPr>
              <a:cxnSpLocks/>
            </p:cNvCxnSpPr>
            <p:nvPr/>
          </p:nvCxnSpPr>
          <p:spPr>
            <a:xfrm>
              <a:off x="8004602" y="3006032"/>
              <a:ext cx="754769" cy="0"/>
            </a:xfrm>
            <a:prstGeom prst="line">
              <a:avLst/>
            </a:prstGeom>
            <a:ln w="228600" cap="rnd">
              <a:solidFill>
                <a:srgbClr val="75A5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D8371A4F-7F82-7547-B986-90DA7D680242}"/>
                </a:ext>
              </a:extLst>
            </p:cNvPr>
            <p:cNvCxnSpPr>
              <a:cxnSpLocks/>
            </p:cNvCxnSpPr>
            <p:nvPr/>
          </p:nvCxnSpPr>
          <p:spPr>
            <a:xfrm>
              <a:off x="10828051" y="3006032"/>
              <a:ext cx="754769" cy="0"/>
            </a:xfrm>
            <a:prstGeom prst="line">
              <a:avLst/>
            </a:prstGeom>
            <a:ln w="228600" cap="rnd">
              <a:solidFill>
                <a:srgbClr val="75A5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Content Placeholder 4" descr="Timeline&#10;&#10;Description automatically generated">
            <a:extLst>
              <a:ext uri="{FF2B5EF4-FFF2-40B4-BE49-F238E27FC236}">
                <a16:creationId xmlns:a16="http://schemas.microsoft.com/office/drawing/2014/main" id="{7684C3D6-3D7D-A845-9D49-A639A3B08D6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2430" y="1610853"/>
            <a:ext cx="681113" cy="548963"/>
          </a:xfrm>
          <a:prstGeom prst="rect">
            <a:avLst/>
          </a:prstGeom>
        </p:spPr>
      </p:pic>
      <p:pic>
        <p:nvPicPr>
          <p:cNvPr id="28" name="Content Placeholder 4" descr="Timeline&#10;&#10;Description automatically generated">
            <a:extLst>
              <a:ext uri="{FF2B5EF4-FFF2-40B4-BE49-F238E27FC236}">
                <a16:creationId xmlns:a16="http://schemas.microsoft.com/office/drawing/2014/main" id="{7684C3D6-3D7D-A845-9D49-A639A3B08D6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10638" y="1338192"/>
            <a:ext cx="623565" cy="82287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73B46D1-2C86-2344-86E9-3FC49B3A3D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104" y="5544593"/>
            <a:ext cx="883879" cy="1184938"/>
          </a:xfrm>
          <a:prstGeom prst="rect">
            <a:avLst/>
          </a:prstGeom>
        </p:spPr>
      </p:pic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E74C7A7D-A2BE-3143-966F-AF07D9377658}"/>
              </a:ext>
            </a:extLst>
          </p:cNvPr>
          <p:cNvSpPr/>
          <p:nvPr/>
        </p:nvSpPr>
        <p:spPr>
          <a:xfrm>
            <a:off x="10152093" y="2170919"/>
            <a:ext cx="1013746" cy="130538"/>
          </a:xfrm>
          <a:prstGeom prst="roundRect">
            <a:avLst/>
          </a:prstGeom>
          <a:solidFill>
            <a:srgbClr val="74A6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3415940" y="2823567"/>
            <a:ext cx="7261018" cy="0"/>
            <a:chOff x="3959433" y="2390015"/>
            <a:chExt cx="7261018" cy="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AAE1825-7F47-BE4B-9CD7-754EF442D43D}"/>
                </a:ext>
              </a:extLst>
            </p:cNvPr>
            <p:cNvCxnSpPr>
              <a:cxnSpLocks/>
            </p:cNvCxnSpPr>
            <p:nvPr/>
          </p:nvCxnSpPr>
          <p:spPr>
            <a:xfrm>
              <a:off x="3959433" y="2390015"/>
              <a:ext cx="0" cy="0"/>
            </a:xfrm>
            <a:prstGeom prst="line">
              <a:avLst/>
            </a:prstGeom>
            <a:ln w="177800" cap="rnd">
              <a:solidFill>
                <a:srgbClr val="0E3F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F3B16F6-17BC-EF41-88AA-4F61CB2A04C2}"/>
                </a:ext>
              </a:extLst>
            </p:cNvPr>
            <p:cNvCxnSpPr>
              <a:cxnSpLocks/>
            </p:cNvCxnSpPr>
            <p:nvPr/>
          </p:nvCxnSpPr>
          <p:spPr>
            <a:xfrm>
              <a:off x="4833899" y="2390015"/>
              <a:ext cx="0" cy="0"/>
            </a:xfrm>
            <a:prstGeom prst="line">
              <a:avLst/>
            </a:prstGeom>
            <a:ln w="177800" cap="rnd">
              <a:solidFill>
                <a:srgbClr val="0E3F6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1F8CE8D-41A7-5A47-B6BD-FC6332100B7F}"/>
                </a:ext>
              </a:extLst>
            </p:cNvPr>
            <p:cNvCxnSpPr>
              <a:cxnSpLocks/>
            </p:cNvCxnSpPr>
            <p:nvPr/>
          </p:nvCxnSpPr>
          <p:spPr>
            <a:xfrm>
              <a:off x="9206227" y="2390015"/>
              <a:ext cx="0" cy="0"/>
            </a:xfrm>
            <a:prstGeom prst="line">
              <a:avLst/>
            </a:prstGeom>
            <a:ln w="177800" cap="rnd">
              <a:solidFill>
                <a:srgbClr val="75A5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D088DB8-36BE-0A4D-B2C1-1F5EA2A25DFD}"/>
                </a:ext>
              </a:extLst>
            </p:cNvPr>
            <p:cNvCxnSpPr>
              <a:cxnSpLocks/>
            </p:cNvCxnSpPr>
            <p:nvPr/>
          </p:nvCxnSpPr>
          <p:spPr>
            <a:xfrm>
              <a:off x="5708365" y="2390015"/>
              <a:ext cx="0" cy="0"/>
            </a:xfrm>
            <a:prstGeom prst="line">
              <a:avLst/>
            </a:prstGeom>
            <a:ln w="177800" cap="rnd">
              <a:solidFill>
                <a:srgbClr val="33648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B9EDA628-ECAA-704A-A410-D60112820C60}"/>
                </a:ext>
              </a:extLst>
            </p:cNvPr>
            <p:cNvCxnSpPr>
              <a:cxnSpLocks/>
            </p:cNvCxnSpPr>
            <p:nvPr/>
          </p:nvCxnSpPr>
          <p:spPr>
            <a:xfrm>
              <a:off x="6582831" y="2390015"/>
              <a:ext cx="0" cy="0"/>
            </a:xfrm>
            <a:prstGeom prst="line">
              <a:avLst/>
            </a:prstGeom>
            <a:ln w="177800" cap="rnd">
              <a:solidFill>
                <a:srgbClr val="275F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AC7C5D8-F181-BB4A-B3BE-60E22657073C}"/>
                </a:ext>
              </a:extLst>
            </p:cNvPr>
            <p:cNvCxnSpPr>
              <a:cxnSpLocks/>
            </p:cNvCxnSpPr>
            <p:nvPr/>
          </p:nvCxnSpPr>
          <p:spPr>
            <a:xfrm>
              <a:off x="7457297" y="2390015"/>
              <a:ext cx="0" cy="0"/>
            </a:xfrm>
            <a:prstGeom prst="line">
              <a:avLst/>
            </a:prstGeom>
            <a:ln w="177800" cap="rnd">
              <a:solidFill>
                <a:srgbClr val="275F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C87CFCC-6038-6C49-8EB5-8BB30EDF34FE}"/>
                </a:ext>
              </a:extLst>
            </p:cNvPr>
            <p:cNvCxnSpPr>
              <a:cxnSpLocks/>
            </p:cNvCxnSpPr>
            <p:nvPr/>
          </p:nvCxnSpPr>
          <p:spPr>
            <a:xfrm>
              <a:off x="8331763" y="2390015"/>
              <a:ext cx="0" cy="0"/>
            </a:xfrm>
            <a:prstGeom prst="line">
              <a:avLst/>
            </a:prstGeom>
            <a:ln w="177800" cap="rnd">
              <a:solidFill>
                <a:srgbClr val="75A5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C1F8CE8D-41A7-5A47-B6BD-FC6332100B7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220450" y="2390015"/>
              <a:ext cx="1" cy="0"/>
            </a:xfrm>
            <a:prstGeom prst="line">
              <a:avLst/>
            </a:prstGeom>
            <a:ln w="177800" cap="rnd">
              <a:solidFill>
                <a:srgbClr val="75A5C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F3389C05-2F1D-286B-0074-883D9B1DD5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324" y="984867"/>
            <a:ext cx="825598" cy="105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502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00193" y="13697"/>
            <a:ext cx="10972800" cy="699029"/>
          </a:xfrm>
        </p:spPr>
        <p:txBody>
          <a:bodyPr>
            <a:normAutofit fontScale="90000"/>
          </a:bodyPr>
          <a:lstStyle/>
          <a:p>
            <a:r>
              <a:rPr lang="en-US" dirty="0"/>
              <a:t>Innovation and Infrastructure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0F601CA-BECD-D245-9B59-CBB054F87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131" y="3408681"/>
            <a:ext cx="9989602" cy="45719"/>
          </a:xfrm>
          <a:prstGeom prst="rect">
            <a:avLst/>
          </a:prstGeom>
        </p:spPr>
      </p:pic>
      <p:pic>
        <p:nvPicPr>
          <p:cNvPr id="43" name="Content Placeholder 4" descr="Timeline&#10;&#10;Description automatically generated">
            <a:extLst>
              <a:ext uri="{FF2B5EF4-FFF2-40B4-BE49-F238E27FC236}">
                <a16:creationId xmlns:a16="http://schemas.microsoft.com/office/drawing/2014/main" id="{075C091E-6962-6E4D-BB06-726CF8181A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382" y="2177261"/>
            <a:ext cx="1008546" cy="961596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97A8383-F2D1-E547-9C32-29B48124B8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7850" y="3520990"/>
            <a:ext cx="876300" cy="139700"/>
          </a:xfrm>
          <a:prstGeom prst="rect">
            <a:avLst/>
          </a:prstGeom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id="{AD464BC6-3245-3F40-8DEF-A1D2AE2013ED}"/>
              </a:ext>
            </a:extLst>
          </p:cNvPr>
          <p:cNvGrpSpPr/>
          <p:nvPr/>
        </p:nvGrpSpPr>
        <p:grpSpPr>
          <a:xfrm>
            <a:off x="824043" y="3528127"/>
            <a:ext cx="5279895" cy="1016000"/>
            <a:chOff x="824043" y="3528127"/>
            <a:chExt cx="5279895" cy="1016000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67507183-44BE-1440-A54E-F22635C4BD09}"/>
                </a:ext>
              </a:extLst>
            </p:cNvPr>
            <p:cNvGrpSpPr/>
            <p:nvPr/>
          </p:nvGrpSpPr>
          <p:grpSpPr>
            <a:xfrm>
              <a:off x="824043" y="3528127"/>
              <a:ext cx="5279895" cy="1016000"/>
              <a:chOff x="824043" y="3528127"/>
              <a:chExt cx="5279895" cy="1016000"/>
            </a:xfrm>
          </p:grpSpPr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5544F054-2A8E-8547-83A6-B0F80734D0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4043" y="3532173"/>
                <a:ext cx="2032000" cy="241300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8AC04E2B-2E0C-3C43-A050-EE11A96F4C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00338" y="3528127"/>
                <a:ext cx="3403600" cy="1016000"/>
              </a:xfrm>
              <a:prstGeom prst="rect">
                <a:avLst/>
              </a:prstGeom>
            </p:spPr>
          </p:pic>
        </p:grpSp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39CAA61B-F36F-8C4E-8E48-298D0E599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43968" y="4025116"/>
              <a:ext cx="711200" cy="165100"/>
            </a:xfrm>
            <a:prstGeom prst="rect">
              <a:avLst/>
            </a:prstGeom>
          </p:spPr>
        </p:pic>
      </p:grpSp>
      <p:pic>
        <p:nvPicPr>
          <p:cNvPr id="72" name="Picture 71">
            <a:extLst>
              <a:ext uri="{FF2B5EF4-FFF2-40B4-BE49-F238E27FC236}">
                <a16:creationId xmlns:a16="http://schemas.microsoft.com/office/drawing/2014/main" id="{2E720698-DA5E-7440-A24E-75632A51BB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79" y="5517784"/>
            <a:ext cx="999705" cy="1340216"/>
          </a:xfrm>
          <a:prstGeom prst="rect">
            <a:avLst/>
          </a:prstGeom>
        </p:spPr>
      </p:pic>
      <p:pic>
        <p:nvPicPr>
          <p:cNvPr id="83" name="Picture 82" descr="A picture containing text, sky, road, outdoor&#10;&#10;Description automatically generated">
            <a:extLst>
              <a:ext uri="{FF2B5EF4-FFF2-40B4-BE49-F238E27FC236}">
                <a16:creationId xmlns:a16="http://schemas.microsoft.com/office/drawing/2014/main" id="{202220FB-6FC4-A44D-9452-727BC6F063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5869" y="2208842"/>
            <a:ext cx="2992030" cy="115109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724BCEF-978A-EA45-B4B1-77D8EB04BE7F}"/>
              </a:ext>
            </a:extLst>
          </p:cNvPr>
          <p:cNvGrpSpPr/>
          <p:nvPr/>
        </p:nvGrpSpPr>
        <p:grpSpPr>
          <a:xfrm>
            <a:off x="1478244" y="1059652"/>
            <a:ext cx="5300212" cy="2389996"/>
            <a:chOff x="1478244" y="1059652"/>
            <a:chExt cx="5300212" cy="2389996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B0633DA4-227C-7C4F-A369-7F382237D3E7}"/>
                </a:ext>
              </a:extLst>
            </p:cNvPr>
            <p:cNvGrpSpPr/>
            <p:nvPr/>
          </p:nvGrpSpPr>
          <p:grpSpPr>
            <a:xfrm>
              <a:off x="1478244" y="1059652"/>
              <a:ext cx="901209" cy="2389996"/>
              <a:chOff x="1478244" y="1059652"/>
              <a:chExt cx="901209" cy="2389996"/>
            </a:xfrm>
          </p:grpSpPr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45543A11-FCB1-F149-8B5D-F38301236AF9}"/>
                  </a:ext>
                </a:extLst>
              </p:cNvPr>
              <p:cNvGrpSpPr/>
              <p:nvPr/>
            </p:nvGrpSpPr>
            <p:grpSpPr>
              <a:xfrm>
                <a:off x="1654661" y="1059652"/>
                <a:ext cx="545196" cy="1287154"/>
                <a:chOff x="1421170" y="1288835"/>
                <a:chExt cx="545196" cy="1287154"/>
              </a:xfrm>
            </p:grpSpPr>
            <p:grpSp>
              <p:nvGrpSpPr>
                <p:cNvPr id="68" name="Group 67">
                  <a:extLst>
                    <a:ext uri="{FF2B5EF4-FFF2-40B4-BE49-F238E27FC236}">
                      <a16:creationId xmlns:a16="http://schemas.microsoft.com/office/drawing/2014/main" id="{4C649E7D-8905-2248-A0A4-EEE292EFAEE2}"/>
                    </a:ext>
                  </a:extLst>
                </p:cNvPr>
                <p:cNvGrpSpPr/>
                <p:nvPr/>
              </p:nvGrpSpPr>
              <p:grpSpPr>
                <a:xfrm>
                  <a:off x="1430584" y="1288835"/>
                  <a:ext cx="535782" cy="1287154"/>
                  <a:chOff x="1430584" y="1288835"/>
                  <a:chExt cx="535782" cy="1287154"/>
                </a:xfrm>
                <a:solidFill>
                  <a:schemeClr val="tx2">
                    <a:lumMod val="75000"/>
                    <a:lumOff val="25000"/>
                  </a:schemeClr>
                </a:solidFill>
              </p:grpSpPr>
              <p:sp>
                <p:nvSpPr>
                  <p:cNvPr id="64" name="Rounded Rectangle 63">
                    <a:extLst>
                      <a:ext uri="{FF2B5EF4-FFF2-40B4-BE49-F238E27FC236}">
                        <a16:creationId xmlns:a16="http://schemas.microsoft.com/office/drawing/2014/main" id="{C6D2059F-13F7-6247-9EEF-8920421B3C7A}"/>
                      </a:ext>
                    </a:extLst>
                  </p:cNvPr>
                  <p:cNvSpPr/>
                  <p:nvPr/>
                </p:nvSpPr>
                <p:spPr>
                  <a:xfrm>
                    <a:off x="1430584" y="1288835"/>
                    <a:ext cx="535782" cy="1287154"/>
                  </a:xfrm>
                  <a:prstGeom prst="roundRect">
                    <a:avLst/>
                  </a:prstGeom>
                  <a:grpFill/>
                  <a:ln w="57150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66" name="Straight Connector 65">
                    <a:extLst>
                      <a:ext uri="{FF2B5EF4-FFF2-40B4-BE49-F238E27FC236}">
                        <a16:creationId xmlns:a16="http://schemas.microsoft.com/office/drawing/2014/main" id="{13661252-095F-E34F-9173-E24A3806F29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73115" y="1316294"/>
                    <a:ext cx="250721" cy="0"/>
                  </a:xfrm>
                  <a:prstGeom prst="line">
                    <a:avLst/>
                  </a:prstGeom>
                  <a:grpFill/>
                  <a:ln w="57150" cap="rnd">
                    <a:solidFill>
                      <a:schemeClr val="bg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D7BD253F-52E6-AE4B-A2B9-65977D7C2659}"/>
                    </a:ext>
                  </a:extLst>
                </p:cNvPr>
                <p:cNvSpPr/>
                <p:nvPr/>
              </p:nvSpPr>
              <p:spPr>
                <a:xfrm>
                  <a:off x="1460090" y="1445342"/>
                  <a:ext cx="479323" cy="1050823"/>
                </a:xfrm>
                <a:prstGeom prst="rect">
                  <a:avLst/>
                </a:prstGeom>
                <a:solidFill>
                  <a:schemeClr val="accent6">
                    <a:lumMod val="9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99A03636-4888-EA4D-A638-11D46DA5609C}"/>
                    </a:ext>
                  </a:extLst>
                </p:cNvPr>
                <p:cNvSpPr/>
                <p:nvPr/>
              </p:nvSpPr>
              <p:spPr>
                <a:xfrm>
                  <a:off x="1485900" y="1677628"/>
                  <a:ext cx="424016" cy="550379"/>
                </a:xfrm>
                <a:prstGeom prst="rect">
                  <a:avLst/>
                </a:prstGeom>
                <a:solidFill>
                  <a:schemeClr val="bg1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071DF4AA-60E8-6D41-BFD5-394F5489689B}"/>
                    </a:ext>
                  </a:extLst>
                </p:cNvPr>
                <p:cNvSpPr txBox="1"/>
                <p:nvPr/>
              </p:nvSpPr>
              <p:spPr>
                <a:xfrm>
                  <a:off x="1421170" y="1634940"/>
                  <a:ext cx="543739" cy="20005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700" dirty="0"/>
                    <a:t>Invitation</a:t>
                  </a:r>
                </a:p>
              </p:txBody>
            </p:sp>
            <p:pic>
              <p:nvPicPr>
                <p:cNvPr id="73" name="Picture 72">
                  <a:extLst>
                    <a:ext uri="{FF2B5EF4-FFF2-40B4-BE49-F238E27FC236}">
                      <a16:creationId xmlns:a16="http://schemas.microsoft.com/office/drawing/2014/main" id="{E2991585-41E4-494C-8D95-13E264229C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550524" y="1812740"/>
                  <a:ext cx="273312" cy="366404"/>
                </a:xfrm>
                <a:prstGeom prst="rect">
                  <a:avLst/>
                </a:prstGeom>
              </p:spPr>
            </p:pic>
          </p:grp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9506B032-9103-A544-B1F7-A2D9AE18F913}"/>
                  </a:ext>
                </a:extLst>
              </p:cNvPr>
              <p:cNvSpPr txBox="1"/>
              <p:nvPr/>
            </p:nvSpPr>
            <p:spPr>
              <a:xfrm>
                <a:off x="1478244" y="2541707"/>
                <a:ext cx="901209" cy="9079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dirty="0"/>
                  <a:t>Consent</a:t>
                </a:r>
              </a:p>
              <a:p>
                <a:pPr algn="ctr"/>
                <a:r>
                  <a:rPr lang="en-US" sz="1000" dirty="0"/>
                  <a:t>(MyChart)</a:t>
                </a:r>
              </a:p>
              <a:p>
                <a:pPr algn="ctr"/>
                <a:endParaRPr lang="en-US" sz="500" dirty="0"/>
              </a:p>
              <a:p>
                <a:pPr algn="ctr"/>
                <a:r>
                  <a:rPr lang="en-US" sz="1400" dirty="0"/>
                  <a:t>Invitation</a:t>
                </a:r>
              </a:p>
              <a:p>
                <a:pPr algn="ctr"/>
                <a:r>
                  <a:rPr lang="en-US" sz="1000" dirty="0"/>
                  <a:t>(MyChart)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5AFC5EF-17E1-EF43-8777-3E2A624F0715}"/>
                </a:ext>
              </a:extLst>
            </p:cNvPr>
            <p:cNvGrpSpPr/>
            <p:nvPr/>
          </p:nvGrpSpPr>
          <p:grpSpPr>
            <a:xfrm>
              <a:off x="2152369" y="1398295"/>
              <a:ext cx="4626087" cy="1299666"/>
              <a:chOff x="2152369" y="1398295"/>
              <a:chExt cx="4626087" cy="1299666"/>
            </a:xfrm>
          </p:grpSpPr>
          <p:grpSp>
            <p:nvGrpSpPr>
              <p:cNvPr id="79" name="Group 78">
                <a:extLst>
                  <a:ext uri="{FF2B5EF4-FFF2-40B4-BE49-F238E27FC236}">
                    <a16:creationId xmlns:a16="http://schemas.microsoft.com/office/drawing/2014/main" id="{D6501F8B-3889-FC4C-A4AC-0AF54C801ED5}"/>
                  </a:ext>
                </a:extLst>
              </p:cNvPr>
              <p:cNvGrpSpPr/>
              <p:nvPr/>
            </p:nvGrpSpPr>
            <p:grpSpPr>
              <a:xfrm>
                <a:off x="2152369" y="1622027"/>
                <a:ext cx="4626087" cy="1075934"/>
                <a:chOff x="2152369" y="1622027"/>
                <a:chExt cx="4626087" cy="1075934"/>
              </a:xfrm>
            </p:grpSpPr>
            <p:grpSp>
              <p:nvGrpSpPr>
                <p:cNvPr id="77" name="Group 76">
                  <a:extLst>
                    <a:ext uri="{FF2B5EF4-FFF2-40B4-BE49-F238E27FC236}">
                      <a16:creationId xmlns:a16="http://schemas.microsoft.com/office/drawing/2014/main" id="{FCE1F760-FCB5-964C-922B-1939EF303982}"/>
                    </a:ext>
                  </a:extLst>
                </p:cNvPr>
                <p:cNvGrpSpPr/>
                <p:nvPr/>
              </p:nvGrpSpPr>
              <p:grpSpPr>
                <a:xfrm>
                  <a:off x="2152369" y="1622027"/>
                  <a:ext cx="2870200" cy="1075934"/>
                  <a:chOff x="2152369" y="1622027"/>
                  <a:chExt cx="2870200" cy="1075934"/>
                </a:xfrm>
              </p:grpSpPr>
              <p:pic>
                <p:nvPicPr>
                  <p:cNvPr id="49" name="Picture 48">
                    <a:extLst>
                      <a:ext uri="{FF2B5EF4-FFF2-40B4-BE49-F238E27FC236}">
                        <a16:creationId xmlns:a16="http://schemas.microsoft.com/office/drawing/2014/main" id="{C1685091-B00E-BF4A-A908-105276D5249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2152369" y="1622027"/>
                    <a:ext cx="2870200" cy="1016000"/>
                  </a:xfrm>
                  <a:prstGeom prst="rect">
                    <a:avLst/>
                  </a:prstGeom>
                </p:spPr>
              </p:pic>
              <p:pic>
                <p:nvPicPr>
                  <p:cNvPr id="50" name="Picture 49">
                    <a:extLst>
                      <a:ext uri="{FF2B5EF4-FFF2-40B4-BE49-F238E27FC236}">
                        <a16:creationId xmlns:a16="http://schemas.microsoft.com/office/drawing/2014/main" id="{34CF2517-4772-4240-8CA4-806C696E921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2678944" y="2177261"/>
                    <a:ext cx="749300" cy="52070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D401CA09-0DEE-F846-ACD4-A686D7197C24}"/>
                    </a:ext>
                  </a:extLst>
                </p:cNvPr>
                <p:cNvSpPr txBox="1"/>
                <p:nvPr/>
              </p:nvSpPr>
              <p:spPr>
                <a:xfrm>
                  <a:off x="5458864" y="1716557"/>
                  <a:ext cx="131959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400" dirty="0"/>
                    <a:t>Routine Care</a:t>
                  </a:r>
                </a:p>
                <a:p>
                  <a:pPr algn="ctr"/>
                  <a:r>
                    <a:rPr lang="en-US" sz="1400" dirty="0"/>
                    <a:t>Lab Collection</a:t>
                  </a:r>
                </a:p>
              </p:txBody>
            </p:sp>
          </p:grp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FFC2BDD-820A-8248-9D02-DDF5322B9191}"/>
                  </a:ext>
                </a:extLst>
              </p:cNvPr>
              <p:cNvSpPr txBox="1"/>
              <p:nvPr/>
            </p:nvSpPr>
            <p:spPr>
              <a:xfrm>
                <a:off x="2337693" y="1398295"/>
                <a:ext cx="1431802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/>
                  <a:t>Completed Consent</a:t>
                </a:r>
              </a:p>
              <a:p>
                <a:r>
                  <a:rPr lang="en-US" sz="1100" dirty="0"/>
                  <a:t>Self-eligibility</a:t>
                </a:r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7037F8D-3D42-42A8-0A2F-67DB22CE8A67}"/>
              </a:ext>
            </a:extLst>
          </p:cNvPr>
          <p:cNvGrpSpPr/>
          <p:nvPr/>
        </p:nvGrpSpPr>
        <p:grpSpPr>
          <a:xfrm>
            <a:off x="9119495" y="2999157"/>
            <a:ext cx="2686954" cy="2907619"/>
            <a:chOff x="9119495" y="2999157"/>
            <a:chExt cx="2686954" cy="2907619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0EB052F-1ACB-8DAD-3003-E21F719C88E1}"/>
                </a:ext>
              </a:extLst>
            </p:cNvPr>
            <p:cNvSpPr txBox="1"/>
            <p:nvPr/>
          </p:nvSpPr>
          <p:spPr>
            <a:xfrm>
              <a:off x="9358785" y="3642523"/>
              <a:ext cx="42511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6252843-7C08-BF42-BC85-DAADEECB35C6}"/>
                </a:ext>
              </a:extLst>
            </p:cNvPr>
            <p:cNvSpPr txBox="1"/>
            <p:nvPr/>
          </p:nvSpPr>
          <p:spPr>
            <a:xfrm>
              <a:off x="9119495" y="4506393"/>
              <a:ext cx="2686954" cy="1400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Research Staff will:</a:t>
              </a:r>
            </a:p>
            <a:p>
              <a:r>
                <a:rPr lang="en-US" sz="1400" dirty="0">
                  <a:solidFill>
                    <a:srgbClr val="FF0000"/>
                  </a:solidFill>
                </a:rPr>
                <a:t>– Contact Family &amp; Explain</a:t>
              </a:r>
            </a:p>
            <a:p>
              <a:r>
                <a:rPr lang="en-US" sz="1400" dirty="0">
                  <a:solidFill>
                    <a:srgbClr val="FF0000"/>
                  </a:solidFill>
                </a:rPr>
                <a:t>– Retest</a:t>
              </a:r>
            </a:p>
            <a:p>
              <a:r>
                <a:rPr lang="en-US" sz="1400" dirty="0">
                  <a:solidFill>
                    <a:srgbClr val="FF0000"/>
                  </a:solidFill>
                </a:rPr>
                <a:t>– If persistent: </a:t>
              </a:r>
            </a:p>
            <a:p>
              <a:r>
                <a:rPr lang="en-US" sz="1400" dirty="0">
                  <a:solidFill>
                    <a:srgbClr val="FF0000"/>
                  </a:solidFill>
                </a:rPr>
                <a:t>   </a:t>
              </a:r>
              <a:r>
                <a:rPr lang="en-US" sz="1200" dirty="0">
                  <a:solidFill>
                    <a:srgbClr val="FF0000"/>
                  </a:solidFill>
                </a:rPr>
                <a:t>–</a:t>
              </a:r>
              <a:r>
                <a:rPr lang="en-US" sz="1400" dirty="0">
                  <a:solidFill>
                    <a:srgbClr val="FF0000"/>
                  </a:solidFill>
                </a:rPr>
                <a:t> </a:t>
              </a:r>
              <a:r>
                <a:rPr lang="en-US" sz="1100" dirty="0">
                  <a:solidFill>
                    <a:srgbClr val="FF0000"/>
                  </a:solidFill>
                </a:rPr>
                <a:t>Monitoring Protocol for T1D</a:t>
              </a:r>
            </a:p>
            <a:p>
              <a:r>
                <a:rPr lang="en-US" sz="1100" dirty="0">
                  <a:solidFill>
                    <a:srgbClr val="FF0000"/>
                  </a:solidFill>
                </a:rPr>
                <a:t>    – Clinical referral to peds GI for celiac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E1EE676-120C-77D7-CF9D-476CBAF68F0A}"/>
                </a:ext>
              </a:extLst>
            </p:cNvPr>
            <p:cNvCxnSpPr>
              <a:cxnSpLocks/>
            </p:cNvCxnSpPr>
            <p:nvPr/>
          </p:nvCxnSpPr>
          <p:spPr>
            <a:xfrm>
              <a:off x="9463016" y="2999157"/>
              <a:ext cx="741299" cy="1391733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/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91190C2-9FC8-A1B4-16DB-B233EF79FBB2}"/>
              </a:ext>
            </a:extLst>
          </p:cNvPr>
          <p:cNvGrpSpPr/>
          <p:nvPr/>
        </p:nvGrpSpPr>
        <p:grpSpPr>
          <a:xfrm>
            <a:off x="9434405" y="2610245"/>
            <a:ext cx="2011510" cy="528612"/>
            <a:chOff x="9434405" y="2610245"/>
            <a:chExt cx="2011510" cy="52861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396BF24-D047-34B6-BE85-1A02F5438E1E}"/>
                </a:ext>
              </a:extLst>
            </p:cNvPr>
            <p:cNvGrpSpPr/>
            <p:nvPr/>
          </p:nvGrpSpPr>
          <p:grpSpPr>
            <a:xfrm>
              <a:off x="9736714" y="2610245"/>
              <a:ext cx="1709201" cy="528612"/>
              <a:chOff x="9753134" y="2610245"/>
              <a:chExt cx="1709201" cy="528612"/>
            </a:xfrm>
          </p:grpSpPr>
          <p:pic>
            <p:nvPicPr>
              <p:cNvPr id="55" name="Picture 54">
                <a:extLst>
                  <a:ext uri="{FF2B5EF4-FFF2-40B4-BE49-F238E27FC236}">
                    <a16:creationId xmlns:a16="http://schemas.microsoft.com/office/drawing/2014/main" id="{E37A2FDD-AE1B-B24D-9189-75860B8980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598735" y="2859457"/>
                <a:ext cx="863600" cy="279400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9C276FE7-9360-0540-940E-A808B7CA5E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753134" y="2610245"/>
                <a:ext cx="269398" cy="254000"/>
              </a:xfrm>
              <a:prstGeom prst="rect">
                <a:avLst/>
              </a:prstGeom>
            </p:spPr>
          </p:pic>
        </p:grp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FDA419B-DE9F-A19B-07E5-F19ECB236679}"/>
                </a:ext>
              </a:extLst>
            </p:cNvPr>
            <p:cNvCxnSpPr>
              <a:cxnSpLocks/>
            </p:cNvCxnSpPr>
            <p:nvPr/>
          </p:nvCxnSpPr>
          <p:spPr>
            <a:xfrm>
              <a:off x="9434405" y="2989806"/>
              <a:ext cx="968749" cy="0"/>
            </a:xfrm>
            <a:prstGeom prst="straightConnector1">
              <a:avLst/>
            </a:prstGeom>
            <a:ln w="38100">
              <a:headEnd type="none"/>
              <a:tailEnd type="stealth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0466EE6-15EB-E9DA-1AB3-AC964D229804}"/>
              </a:ext>
            </a:extLst>
          </p:cNvPr>
          <p:cNvGrpSpPr/>
          <p:nvPr/>
        </p:nvGrpSpPr>
        <p:grpSpPr>
          <a:xfrm>
            <a:off x="6059416" y="2730987"/>
            <a:ext cx="3330960" cy="2331130"/>
            <a:chOff x="6059416" y="2730987"/>
            <a:chExt cx="3330960" cy="233113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668DA59-BE89-394E-8C6B-63299AE9E7D0}"/>
                </a:ext>
              </a:extLst>
            </p:cNvPr>
            <p:cNvGrpSpPr/>
            <p:nvPr/>
          </p:nvGrpSpPr>
          <p:grpSpPr>
            <a:xfrm>
              <a:off x="6059416" y="3435069"/>
              <a:ext cx="2944959" cy="1627048"/>
              <a:chOff x="6059416" y="3435069"/>
              <a:chExt cx="2944959" cy="1627048"/>
            </a:xfrm>
          </p:grpSpPr>
          <p:pic>
            <p:nvPicPr>
              <p:cNvPr id="48" name="Picture 47">
                <a:extLst>
                  <a:ext uri="{FF2B5EF4-FFF2-40B4-BE49-F238E27FC236}">
                    <a16:creationId xmlns:a16="http://schemas.microsoft.com/office/drawing/2014/main" id="{3836B28C-0DBF-8844-9BEA-97033D1E81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59416" y="3435069"/>
                <a:ext cx="2944959" cy="876300"/>
              </a:xfrm>
              <a:prstGeom prst="rect">
                <a:avLst/>
              </a:prstGeom>
            </p:spPr>
          </p:pic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9CDDD56-535E-454B-AC91-E1073D1AFD0F}"/>
                  </a:ext>
                </a:extLst>
              </p:cNvPr>
              <p:cNvSpPr txBox="1"/>
              <p:nvPr/>
            </p:nvSpPr>
            <p:spPr>
              <a:xfrm>
                <a:off x="6672798" y="4077232"/>
                <a:ext cx="1915909" cy="9848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Existing Infrastructure</a:t>
                </a:r>
              </a:p>
              <a:p>
                <a:r>
                  <a:rPr lang="en-US" sz="1100" dirty="0"/>
                  <a:t>– Collection</a:t>
                </a:r>
              </a:p>
              <a:p>
                <a:r>
                  <a:rPr lang="en-US" sz="1100" dirty="0"/>
                  <a:t>– Processing</a:t>
                </a:r>
              </a:p>
              <a:p>
                <a:r>
                  <a:rPr lang="en-US" sz="1100" dirty="0"/>
                  <a:t>– Shipping (PNRI)</a:t>
                </a:r>
              </a:p>
              <a:p>
                <a:r>
                  <a:rPr lang="en-US" sz="1100" dirty="0"/>
                  <a:t>– Results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FB40FF0-9688-9F41-3445-3407B56A777F}"/>
                </a:ext>
              </a:extLst>
            </p:cNvPr>
            <p:cNvSpPr txBox="1"/>
            <p:nvPr/>
          </p:nvSpPr>
          <p:spPr>
            <a:xfrm>
              <a:off x="8282380" y="2730987"/>
              <a:ext cx="11079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Lab Results</a:t>
              </a:r>
            </a:p>
            <a:p>
              <a:pPr algn="ctr"/>
              <a:r>
                <a:rPr lang="en-US" sz="1100" dirty="0"/>
                <a:t>Epic / MyChart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12483839-4B9A-C25C-5AB0-C96945AB0DF7}"/>
              </a:ext>
            </a:extLst>
          </p:cNvPr>
          <p:cNvSpPr txBox="1"/>
          <p:nvPr/>
        </p:nvSpPr>
        <p:spPr>
          <a:xfrm>
            <a:off x="1303723" y="5088479"/>
            <a:ext cx="7284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Integration into routine care</a:t>
            </a:r>
          </a:p>
          <a:p>
            <a:r>
              <a:rPr lang="en-US" sz="2400" dirty="0"/>
              <a:t>Leverage existing processes and infrastructure</a:t>
            </a:r>
          </a:p>
          <a:p>
            <a:r>
              <a:rPr lang="en-US" sz="2400" dirty="0"/>
              <a:t>Automation of invitation, enrollment, and messaging</a:t>
            </a:r>
          </a:p>
        </p:txBody>
      </p:sp>
    </p:spTree>
    <p:extLst>
      <p:ext uri="{BB962C8B-B14F-4D97-AF65-F5344CB8AC3E}">
        <p14:creationId xmlns:p14="http://schemas.microsoft.com/office/powerpoint/2010/main" val="295702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64934"/>
            <a:ext cx="10972800" cy="1143000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Expansion and Enrollment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5505" y="978020"/>
            <a:ext cx="663515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Pilot site August 2020</a:t>
            </a:r>
          </a:p>
          <a:p>
            <a:r>
              <a:rPr lang="en-US" dirty="0"/>
              <a:t>Now Open at every primary care clinic in Sioux Falls and Fargo</a:t>
            </a:r>
          </a:p>
          <a:p>
            <a:r>
              <a:rPr lang="en-US" dirty="0"/>
              <a:t>126 Clinics Open across Sanford footprint</a:t>
            </a:r>
          </a:p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EAFDA5-DD82-634C-ABA2-49C1D6DB12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27" t="3559"/>
          <a:stretch/>
        </p:blipFill>
        <p:spPr>
          <a:xfrm>
            <a:off x="211788" y="2882610"/>
            <a:ext cx="5084111" cy="34439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623304-EC5B-D544-AFCD-3267F75F2F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79" y="5517784"/>
            <a:ext cx="999705" cy="13402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BD22A7-8AD0-852F-6C47-0F85DD68B0AD}"/>
              </a:ext>
            </a:extLst>
          </p:cNvPr>
          <p:cNvSpPr txBox="1"/>
          <p:nvPr/>
        </p:nvSpPr>
        <p:spPr>
          <a:xfrm>
            <a:off x="10493525" y="6517086"/>
            <a:ext cx="125867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8 November 2022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5A47639-B25E-B1DC-67D9-9F39F50C8D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6"/>
          <a:stretch/>
        </p:blipFill>
        <p:spPr>
          <a:xfrm>
            <a:off x="7013544" y="3207774"/>
            <a:ext cx="4470569" cy="327652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FAEBC6C-1ABF-5FD7-9834-A57C6BEF3926}"/>
              </a:ext>
            </a:extLst>
          </p:cNvPr>
          <p:cNvGrpSpPr/>
          <p:nvPr/>
        </p:nvGrpSpPr>
        <p:grpSpPr>
          <a:xfrm>
            <a:off x="7051665" y="86998"/>
            <a:ext cx="4432447" cy="3269254"/>
            <a:chOff x="7051665" y="86998"/>
            <a:chExt cx="4432447" cy="326925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612ABC4-EC16-0CC3-009E-306B0BAC5D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5" t="8068"/>
            <a:stretch/>
          </p:blipFill>
          <p:spPr>
            <a:xfrm>
              <a:off x="7315199" y="86998"/>
              <a:ext cx="4168913" cy="3269254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7AE7D80-C855-DBEC-95CA-4215AAFC3FDF}"/>
                </a:ext>
              </a:extLst>
            </p:cNvPr>
            <p:cNvSpPr txBox="1"/>
            <p:nvPr/>
          </p:nvSpPr>
          <p:spPr>
            <a:xfrm rot="16200000">
              <a:off x="6441563" y="1299279"/>
              <a:ext cx="15279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Number Enrolled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533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D623304-EC5B-D544-AFCD-3267F75F2F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28" y="5517784"/>
            <a:ext cx="999705" cy="13402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66A0369-ECD8-5D54-82FC-7CC0F0080E45}"/>
              </a:ext>
            </a:extLst>
          </p:cNvPr>
          <p:cNvSpPr/>
          <p:nvPr/>
        </p:nvSpPr>
        <p:spPr>
          <a:xfrm>
            <a:off x="6770518" y="1986937"/>
            <a:ext cx="61755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/>
              <a:t>T1D:</a:t>
            </a:r>
            <a:r>
              <a:rPr lang="en-US" dirty="0"/>
              <a:t>			</a:t>
            </a:r>
          </a:p>
          <a:p>
            <a:r>
              <a:rPr lang="en-US" dirty="0"/>
              <a:t>   Positive Screens		61</a:t>
            </a:r>
          </a:p>
          <a:p>
            <a:r>
              <a:rPr lang="en-US" dirty="0"/>
              <a:t>   Repeat Testing Pending		  5</a:t>
            </a:r>
          </a:p>
          <a:p>
            <a:r>
              <a:rPr lang="en-US" dirty="0"/>
              <a:t>   </a:t>
            </a:r>
            <a:r>
              <a:rPr lang="en-US" b="1" dirty="0"/>
              <a:t>Persistent positives		18	</a:t>
            </a:r>
          </a:p>
          <a:p>
            <a:r>
              <a:rPr lang="en-US" b="1" dirty="0"/>
              <a:t>	 </a:t>
            </a:r>
            <a:r>
              <a:rPr lang="en-US" dirty="0"/>
              <a:t>Single Antibody		14		</a:t>
            </a:r>
          </a:p>
          <a:p>
            <a:r>
              <a:rPr lang="en-US" dirty="0"/>
              <a:t>	 2 Antibodies		  2</a:t>
            </a:r>
          </a:p>
          <a:p>
            <a:r>
              <a:rPr lang="it-IT" dirty="0"/>
              <a:t>	 4 </a:t>
            </a:r>
            <a:r>
              <a:rPr lang="it-IT" dirty="0" err="1"/>
              <a:t>Antibodies</a:t>
            </a:r>
            <a:r>
              <a:rPr lang="it-IT" dirty="0"/>
              <a:t>		  2</a:t>
            </a:r>
          </a:p>
          <a:p>
            <a:endParaRPr lang="it-IT" b="1" dirty="0"/>
          </a:p>
          <a:p>
            <a:r>
              <a:rPr lang="en-US" dirty="0"/>
              <a:t>   </a:t>
            </a:r>
            <a:r>
              <a:rPr lang="it-IT" b="1" dirty="0"/>
              <a:t>New-</a:t>
            </a:r>
            <a:r>
              <a:rPr lang="it-IT" b="1" dirty="0" err="1"/>
              <a:t>Onset</a:t>
            </a:r>
            <a:r>
              <a:rPr lang="it-IT" b="1" dirty="0"/>
              <a:t> Stage 3		  1</a:t>
            </a:r>
          </a:p>
          <a:p>
            <a:r>
              <a:rPr lang="en-US" dirty="0"/>
              <a:t>   </a:t>
            </a:r>
            <a:r>
              <a:rPr lang="it-IT" b="1" dirty="0" err="1"/>
              <a:t>Other</a:t>
            </a:r>
            <a:r>
              <a:rPr lang="it-IT" b="1" dirty="0"/>
              <a:t> Clinical Care		  1</a:t>
            </a:r>
          </a:p>
          <a:p>
            <a:endParaRPr lang="it-IT" b="1" dirty="0"/>
          </a:p>
          <a:p>
            <a:r>
              <a:rPr lang="en-US" dirty="0"/>
              <a:t>   </a:t>
            </a:r>
            <a:r>
              <a:rPr lang="it-IT" b="1" dirty="0"/>
              <a:t>DKA </a:t>
            </a:r>
            <a:r>
              <a:rPr lang="it-IT" b="1" dirty="0" err="1"/>
              <a:t>at</a:t>
            </a:r>
            <a:r>
              <a:rPr lang="it-IT" b="1" dirty="0"/>
              <a:t> </a:t>
            </a:r>
            <a:r>
              <a:rPr lang="it-IT" b="1" dirty="0" err="1"/>
              <a:t>Diagnosis</a:t>
            </a:r>
            <a:r>
              <a:rPr lang="it-IT" b="1" dirty="0"/>
              <a:t>		  0	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6B37C0-328E-9AB7-5C69-3F7C5D420B02}"/>
              </a:ext>
            </a:extLst>
          </p:cNvPr>
          <p:cNvSpPr txBox="1"/>
          <p:nvPr/>
        </p:nvSpPr>
        <p:spPr>
          <a:xfrm>
            <a:off x="4431132" y="373433"/>
            <a:ext cx="35108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Screening Results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FAA2F22-7A06-EBEF-1301-CFAA519168C1}"/>
              </a:ext>
            </a:extLst>
          </p:cNvPr>
          <p:cNvSpPr/>
          <p:nvPr/>
        </p:nvSpPr>
        <p:spPr>
          <a:xfrm>
            <a:off x="782249" y="1986937"/>
            <a:ext cx="61755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/>
              <a:t>Celiac Disease:</a:t>
            </a:r>
            <a:r>
              <a:rPr lang="en-US" dirty="0"/>
              <a:t>			</a:t>
            </a:r>
          </a:p>
          <a:p>
            <a:r>
              <a:rPr lang="en-US" dirty="0"/>
              <a:t>   Positive Screens		42	</a:t>
            </a:r>
          </a:p>
          <a:p>
            <a:r>
              <a:rPr lang="en-US" dirty="0"/>
              <a:t>   Repeat Testing Pending		  4</a:t>
            </a:r>
          </a:p>
          <a:p>
            <a:r>
              <a:rPr lang="en-US" dirty="0"/>
              <a:t>   </a:t>
            </a:r>
            <a:r>
              <a:rPr lang="en-US" b="1" dirty="0"/>
              <a:t>Persistent positives		18	</a:t>
            </a:r>
          </a:p>
          <a:p>
            <a:r>
              <a:rPr lang="en-US" dirty="0"/>
              <a:t>   Previously known CD		  4		</a:t>
            </a:r>
          </a:p>
          <a:p>
            <a:r>
              <a:rPr lang="en-US" b="1" dirty="0"/>
              <a:t>   New referrals to GI		14</a:t>
            </a:r>
          </a:p>
          <a:p>
            <a:r>
              <a:rPr lang="it-IT" b="1" dirty="0"/>
              <a:t>	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75E0AC-DCF8-EB82-543A-7C2332D57F12}"/>
              </a:ext>
            </a:extLst>
          </p:cNvPr>
          <p:cNvSpPr txBox="1"/>
          <p:nvPr/>
        </p:nvSpPr>
        <p:spPr>
          <a:xfrm>
            <a:off x="10493525" y="6517086"/>
            <a:ext cx="125867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8 November 2022</a:t>
            </a:r>
          </a:p>
        </p:txBody>
      </p:sp>
    </p:spTree>
    <p:extLst>
      <p:ext uri="{BB962C8B-B14F-4D97-AF65-F5344CB8AC3E}">
        <p14:creationId xmlns:p14="http://schemas.microsoft.com/office/powerpoint/2010/main" val="19690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Alert for Clinicians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1" y="1122326"/>
            <a:ext cx="10961724" cy="5329809"/>
          </a:xfrm>
        </p:spPr>
        <p:txBody>
          <a:bodyPr>
            <a:noAutofit/>
          </a:bodyPr>
          <a:lstStyle/>
          <a:p>
            <a:r>
              <a:rPr lang="en-US" sz="2800" dirty="0"/>
              <a:t>How help providers recognize a child at risk for T1D when they present with relevant symptoms?  </a:t>
            </a:r>
          </a:p>
          <a:p>
            <a:pPr lvl="1"/>
            <a:r>
              <a:rPr lang="en-US" dirty="0"/>
              <a:t>Initial approach: include in Epic Problem List</a:t>
            </a:r>
          </a:p>
          <a:p>
            <a:pPr lvl="2"/>
            <a:r>
              <a:rPr lang="en-US" dirty="0"/>
              <a:t>Custom Problem list entry: </a:t>
            </a:r>
          </a:p>
          <a:p>
            <a:pPr lvl="3"/>
            <a:r>
              <a:rPr lang="en-US" dirty="0"/>
              <a:t>e.g. “Pre-symptomatic Type 1 Diabetes (Stage 1)”</a:t>
            </a:r>
          </a:p>
          <a:p>
            <a:pPr lvl="2"/>
            <a:r>
              <a:rPr lang="en-US" dirty="0"/>
              <a:t>Not an option in our implementation of Epic:  </a:t>
            </a:r>
          </a:p>
          <a:p>
            <a:pPr lvl="3"/>
            <a:r>
              <a:rPr lang="en-US" dirty="0"/>
              <a:t>must be tied to ICD-10 code.</a:t>
            </a:r>
          </a:p>
          <a:p>
            <a:pPr lvl="3"/>
            <a:r>
              <a:rPr lang="en-US" dirty="0"/>
              <a:t>Eventual update of ICD-10 to include these diagnoses?</a:t>
            </a:r>
          </a:p>
          <a:p>
            <a:pPr lvl="2"/>
            <a:r>
              <a:rPr lang="en-US" dirty="0"/>
              <a:t>Compliance recommended R76.0: “Abnormal Antibody Level”</a:t>
            </a:r>
          </a:p>
          <a:p>
            <a:pPr lvl="3"/>
            <a:r>
              <a:rPr lang="en-US" dirty="0"/>
              <a:t>“You can add details in the problem overview”</a:t>
            </a:r>
          </a:p>
          <a:p>
            <a:pPr lvl="2"/>
            <a:r>
              <a:rPr lang="en-US" dirty="0"/>
              <a:t>Critical information hidden in a place that requires active clicking to find</a:t>
            </a:r>
            <a:br>
              <a:rPr lang="en-US" sz="1500" dirty="0"/>
            </a:br>
            <a:br>
              <a:rPr lang="en-US" sz="1400" dirty="0"/>
            </a:br>
            <a:endParaRPr lang="en-US" dirty="0"/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endParaRPr lang="en-US" sz="2800" dirty="0"/>
          </a:p>
          <a:p>
            <a:endParaRPr lang="en-US" sz="900" dirty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623304-EC5B-D544-AFCD-3267F75F2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79" y="5517784"/>
            <a:ext cx="999705" cy="134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564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Alert for Clinicians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1" y="1122326"/>
            <a:ext cx="11259982" cy="3224665"/>
          </a:xfrm>
        </p:spPr>
        <p:txBody>
          <a:bodyPr>
            <a:noAutofit/>
          </a:bodyPr>
          <a:lstStyle/>
          <a:p>
            <a:r>
              <a:rPr lang="en-US" sz="2800" dirty="0"/>
              <a:t>How help providers recognize a child at risk for T1D when they present with relevant symptoms?  </a:t>
            </a:r>
          </a:p>
          <a:p>
            <a:pPr marL="457200" lvl="1" indent="0">
              <a:buNone/>
            </a:pPr>
            <a:br>
              <a:rPr lang="en-US" sz="1050" dirty="0"/>
            </a:br>
            <a:endParaRPr lang="en-US" sz="1050" dirty="0"/>
          </a:p>
          <a:p>
            <a:endParaRPr lang="en-US" sz="900" dirty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623304-EC5B-D544-AFCD-3267F75F2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79" y="5517784"/>
            <a:ext cx="999705" cy="134021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10BF4F6-8618-4E62-306F-F24D65E321AA}"/>
              </a:ext>
            </a:extLst>
          </p:cNvPr>
          <p:cNvSpPr txBox="1"/>
          <p:nvPr/>
        </p:nvSpPr>
        <p:spPr>
          <a:xfrm>
            <a:off x="352269" y="320831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7FADD7-C6D8-4C6D-C694-55CFB30EA58F}"/>
              </a:ext>
            </a:extLst>
          </p:cNvPr>
          <p:cNvSpPr txBox="1"/>
          <p:nvPr/>
        </p:nvSpPr>
        <p:spPr>
          <a:xfrm>
            <a:off x="306396" y="4931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A51C8B7-5998-C918-9189-921DC92E7FB4}"/>
              </a:ext>
            </a:extLst>
          </p:cNvPr>
          <p:cNvGrpSpPr/>
          <p:nvPr/>
        </p:nvGrpSpPr>
        <p:grpSpPr>
          <a:xfrm>
            <a:off x="43151" y="1382214"/>
            <a:ext cx="12057070" cy="5307474"/>
            <a:chOff x="43151" y="1382214"/>
            <a:chExt cx="12057070" cy="530747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5D0AFD7-DA1E-0381-0D0A-BFB41DE906D7}"/>
                </a:ext>
              </a:extLst>
            </p:cNvPr>
            <p:cNvSpPr txBox="1"/>
            <p:nvPr/>
          </p:nvSpPr>
          <p:spPr>
            <a:xfrm>
              <a:off x="1187125" y="6064781"/>
              <a:ext cx="6096798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00" dirty="0"/>
                <a:t>Interface © 2022 Epic Systems Corporation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0202772-DBCA-C302-1F38-B70C5DEE999C}"/>
                </a:ext>
              </a:extLst>
            </p:cNvPr>
            <p:cNvGrpSpPr/>
            <p:nvPr/>
          </p:nvGrpSpPr>
          <p:grpSpPr>
            <a:xfrm>
              <a:off x="43151" y="1382214"/>
              <a:ext cx="12057070" cy="5307474"/>
              <a:chOff x="43151" y="1382214"/>
              <a:chExt cx="12057070" cy="5307474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0770823F-FFFE-7D78-4D5E-084FEE2D37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7821" y="2184448"/>
                <a:ext cx="7772400" cy="4505240"/>
              </a:xfrm>
              <a:prstGeom prst="rect">
                <a:avLst/>
              </a:prstGeom>
            </p:spPr>
          </p:pic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0FDE4C52-9C5E-45EB-A390-5DB7DA21204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151" y="1382214"/>
                <a:ext cx="11259982" cy="322466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2800" dirty="0"/>
              </a:p>
              <a:p>
                <a:pPr marL="457200" lvl="1" indent="0">
                  <a:buFont typeface="Arial"/>
                  <a:buNone/>
                </a:pPr>
                <a:endParaRPr lang="en-US" dirty="0"/>
              </a:p>
              <a:p>
                <a:pPr marL="457200" lvl="1" indent="0">
                  <a:buFont typeface="Arial"/>
                  <a:buNone/>
                </a:pPr>
                <a:endParaRPr lang="en-US" sz="1050" dirty="0"/>
              </a:p>
              <a:p>
                <a:pPr marL="457200" lvl="1" indent="0">
                  <a:buFont typeface="Arial"/>
                  <a:buNone/>
                </a:pPr>
                <a:br>
                  <a:rPr lang="en-US" sz="1050" dirty="0"/>
                </a:br>
                <a:endParaRPr lang="en-US" sz="1050" dirty="0"/>
              </a:p>
              <a:p>
                <a:pPr lvl="1"/>
                <a:r>
                  <a:rPr lang="en-US" sz="2400" dirty="0"/>
                  <a:t>“Patient Chart Advisory”</a:t>
                </a:r>
              </a:p>
              <a:p>
                <a:pPr lvl="2"/>
                <a:r>
                  <a:rPr lang="en-US" sz="1800" dirty="0"/>
                  <a:t>Appears on opening chart</a:t>
                </a:r>
              </a:p>
              <a:p>
                <a:pPr lvl="2"/>
                <a:r>
                  <a:rPr lang="en-US" sz="1800" dirty="0"/>
                  <a:t>Reminder to consider T1D</a:t>
                </a:r>
              </a:p>
              <a:p>
                <a:pPr lvl="2"/>
                <a:r>
                  <a:rPr lang="en-US" sz="1800" dirty="0"/>
                  <a:t>Provides guidance</a:t>
                </a:r>
              </a:p>
              <a:p>
                <a:pPr lvl="2"/>
                <a:r>
                  <a:rPr lang="en-US" sz="1800" dirty="0"/>
                  <a:t>Does not slow work</a:t>
                </a:r>
                <a:endParaRPr lang="en-US" sz="2800" dirty="0"/>
              </a:p>
              <a:p>
                <a:endParaRPr lang="en-US" sz="900" dirty="0"/>
              </a:p>
              <a:p>
                <a:pPr marL="0" indent="0">
                  <a:buFont typeface="Arial"/>
                  <a:buNone/>
                </a:pPr>
                <a:endParaRPr lang="en-US" sz="16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0165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567" y="-64934"/>
            <a:ext cx="6374299" cy="1143000"/>
          </a:xfrm>
        </p:spPr>
        <p:txBody>
          <a:bodyPr>
            <a:noAutofit/>
          </a:bodyPr>
          <a:lstStyle/>
          <a:p>
            <a:pPr algn="l">
              <a:tabLst>
                <a:tab pos="6338888" algn="l"/>
              </a:tabLst>
            </a:pPr>
            <a:r>
              <a:rPr lang="en-US" sz="3600" dirty="0"/>
              <a:t>Updates to Testing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623304-EC5B-D544-AFCD-3267F75F2F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79" y="5517784"/>
            <a:ext cx="999705" cy="134021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60443D4-E04D-EA4E-9D00-FBC4723A793E}"/>
              </a:ext>
            </a:extLst>
          </p:cNvPr>
          <p:cNvSpPr txBox="1"/>
          <p:nvPr/>
        </p:nvSpPr>
        <p:spPr>
          <a:xfrm>
            <a:off x="10485776" y="6517086"/>
            <a:ext cx="125867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>
                    <a:lumMod val="75000"/>
                  </a:schemeClr>
                </a:solidFill>
              </a:rPr>
              <a:t>1 November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27504D-6DEC-BB15-73CA-67BFDDD1648F}"/>
              </a:ext>
            </a:extLst>
          </p:cNvPr>
          <p:cNvSpPr txBox="1"/>
          <p:nvPr/>
        </p:nvSpPr>
        <p:spPr>
          <a:xfrm>
            <a:off x="1167144" y="1235450"/>
            <a:ext cx="867416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More older subjects, some younger had ZnT8 Ab on confirmatory testing</a:t>
            </a:r>
          </a:p>
          <a:p>
            <a:pPr marL="285750" indent="-285750">
              <a:buFont typeface="Wingdings" pitchFamily="2" charset="2"/>
              <a:buChar char="è"/>
            </a:pPr>
            <a:r>
              <a:rPr lang="en-US" dirty="0">
                <a:sym typeface="Wingdings" pitchFamily="2" charset="2"/>
              </a:rPr>
              <a:t>Adding ZnT8 assay to screening panel</a:t>
            </a:r>
          </a:p>
          <a:p>
            <a:pPr marL="285750" indent="-285750">
              <a:buFont typeface="Wingdings" pitchFamily="2" charset="2"/>
              <a:buChar char="è"/>
            </a:pPr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Some positive screens (PNRI) had negative results on confirmatory testing (BDC)</a:t>
            </a:r>
          </a:p>
          <a:p>
            <a:r>
              <a:rPr lang="en-US" dirty="0">
                <a:sym typeface="Wingdings" pitchFamily="2" charset="2"/>
              </a:rPr>
              <a:t>Is this inter-assay variability?  Or is this Biology?   </a:t>
            </a:r>
          </a:p>
          <a:p>
            <a:pPr marL="285750" indent="-285750">
              <a:buFont typeface="Wingdings" pitchFamily="2" charset="2"/>
              <a:buChar char="è"/>
            </a:pPr>
            <a:r>
              <a:rPr lang="en-US" dirty="0">
                <a:sym typeface="Wingdings" pitchFamily="2" charset="2"/>
              </a:rPr>
              <a:t>Confirmatory draws now have aliquots run on both assays</a:t>
            </a:r>
          </a:p>
          <a:p>
            <a:pPr marL="285750" indent="-285750">
              <a:buFont typeface="Wingdings" pitchFamily="2" charset="2"/>
              <a:buChar char="è"/>
            </a:pPr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Monitoring Protocol Updates:</a:t>
            </a:r>
          </a:p>
          <a:p>
            <a:r>
              <a:rPr lang="en-US" dirty="0">
                <a:sym typeface="Wingdings" pitchFamily="2" charset="2"/>
              </a:rPr>
              <a:t>                • Remote OGTT</a:t>
            </a:r>
          </a:p>
          <a:p>
            <a:r>
              <a:rPr lang="en-US" dirty="0">
                <a:sym typeface="Wingdings" pitchFamily="2" charset="2"/>
              </a:rPr>
              <a:t>                • CGM for Stage 1/2</a:t>
            </a:r>
          </a:p>
          <a:p>
            <a:r>
              <a:rPr lang="en-US" dirty="0">
                <a:sym typeface="Wingdings" pitchFamily="2" charset="2"/>
              </a:rPr>
              <a:t>                • Home monitoring</a:t>
            </a:r>
          </a:p>
          <a:p>
            <a:r>
              <a:rPr lang="en-US" dirty="0">
                <a:sym typeface="Wingdings" pitchFamily="2" charset="2"/>
              </a:rPr>
              <a:t>		– Urine Ketones</a:t>
            </a:r>
          </a:p>
          <a:p>
            <a:r>
              <a:rPr lang="en-US" dirty="0">
                <a:sym typeface="Wingdings" pitchFamily="2" charset="2"/>
              </a:rPr>
              <a:t>		– Blood Glucose</a:t>
            </a:r>
          </a:p>
          <a:p>
            <a:r>
              <a:rPr lang="en-US" dirty="0">
                <a:sym typeface="Wingdings" pitchFamily="2" charset="2"/>
              </a:rPr>
              <a:t>	 • Patient handbook under development with Patient Education Team</a:t>
            </a:r>
          </a:p>
          <a:p>
            <a:endParaRPr lang="en-US" dirty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260472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working Well?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Automatic invitations to participate</a:t>
            </a:r>
            <a:endParaRPr lang="en-US" sz="1600" dirty="0"/>
          </a:p>
          <a:p>
            <a:r>
              <a:rPr lang="en-US" sz="2400" dirty="0"/>
              <a:t>Self-enrollment</a:t>
            </a:r>
          </a:p>
          <a:p>
            <a:r>
              <a:rPr lang="en-US" sz="2400" dirty="0"/>
              <a:t>Order Entry</a:t>
            </a:r>
          </a:p>
          <a:p>
            <a:r>
              <a:rPr lang="en-US" sz="2400" dirty="0"/>
              <a:t>Logistics of lab collection, processing, and results</a:t>
            </a:r>
          </a:p>
          <a:p>
            <a:r>
              <a:rPr lang="en-US" sz="2400" dirty="0"/>
              <a:t>Collection of blood spot with newborn screens</a:t>
            </a:r>
          </a:p>
          <a:p>
            <a:r>
              <a:rPr lang="en-US" sz="2400" dirty="0"/>
              <a:t>Communicating with families about Positive antibody results and subsequent monitoring.</a:t>
            </a:r>
          </a:p>
          <a:p>
            <a:r>
              <a:rPr lang="en-US" sz="2400" dirty="0"/>
              <a:t>Identifying at-risk patients to clinicians at time of visit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623304-EC5B-D544-AFCD-3267F75F2F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79" y="5517784"/>
            <a:ext cx="999705" cy="134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0889"/>
      </p:ext>
    </p:extLst>
  </p:cSld>
  <p:clrMapOvr>
    <a:masterClrMapping/>
  </p:clrMapOvr>
</p:sld>
</file>

<file path=ppt/theme/theme1.xml><?xml version="1.0" encoding="utf-8"?>
<a:theme xmlns:a="http://schemas.openxmlformats.org/drawingml/2006/main" name="Sanford Corporate">
  <a:themeElements>
    <a:clrScheme name="Sanford Color Palette">
      <a:dk1>
        <a:sysClr val="windowText" lastClr="000000"/>
      </a:dk1>
      <a:lt1>
        <a:sysClr val="window" lastClr="FFFFFF"/>
      </a:lt1>
      <a:dk2>
        <a:srgbClr val="04315C"/>
      </a:dk2>
      <a:lt2>
        <a:srgbClr val="519DDA"/>
      </a:lt2>
      <a:accent1>
        <a:srgbClr val="519DDA"/>
      </a:accent1>
      <a:accent2>
        <a:srgbClr val="610112"/>
      </a:accent2>
      <a:accent3>
        <a:srgbClr val="FDB846"/>
      </a:accent3>
      <a:accent4>
        <a:srgbClr val="C7AA78"/>
      </a:accent4>
      <a:accent5>
        <a:srgbClr val="9B938D"/>
      </a:accent5>
      <a:accent6>
        <a:srgbClr val="DBEAF8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5373</TotalTime>
  <Words>764</Words>
  <Application>Microsoft Macintosh PowerPoint</Application>
  <PresentationFormat>Widescreen</PresentationFormat>
  <Paragraphs>171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</vt:lpstr>
      <vt:lpstr>Wingdings</vt:lpstr>
      <vt:lpstr>Sanford Corporate</vt:lpstr>
      <vt:lpstr>PowerPoint Presentation</vt:lpstr>
      <vt:lpstr>PLEDGE Overview of Procedures</vt:lpstr>
      <vt:lpstr>Innovation and Infrastructure</vt:lpstr>
      <vt:lpstr>Expansion and Enrollment</vt:lpstr>
      <vt:lpstr>PowerPoint Presentation</vt:lpstr>
      <vt:lpstr>Alert for Clinicians</vt:lpstr>
      <vt:lpstr>Alert for Clinicians</vt:lpstr>
      <vt:lpstr>Updates to Testing </vt:lpstr>
      <vt:lpstr>What’s working Well?</vt:lpstr>
      <vt:lpstr>Leveraging The System</vt:lpstr>
      <vt:lpstr>PowerPoint Presentation</vt:lpstr>
    </vt:vector>
  </TitlesOfParts>
  <Company>Sanford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Mays,Ann</dc:creator>
  <cp:lastModifiedBy>Griffin,Kurt</cp:lastModifiedBy>
  <cp:revision>303</cp:revision>
  <cp:lastPrinted>2019-12-18T22:34:27Z</cp:lastPrinted>
  <dcterms:created xsi:type="dcterms:W3CDTF">2019-12-16T15:52:28Z</dcterms:created>
  <dcterms:modified xsi:type="dcterms:W3CDTF">2022-11-09T23:18:14Z</dcterms:modified>
</cp:coreProperties>
</file>