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1"/>
  </p:notesMasterIdLst>
  <p:sldIdLst>
    <p:sldId id="831" r:id="rId2"/>
    <p:sldId id="267" r:id="rId3"/>
    <p:sldId id="273" r:id="rId4"/>
    <p:sldId id="825" r:id="rId5"/>
    <p:sldId id="746" r:id="rId6"/>
    <p:sldId id="824" r:id="rId7"/>
    <p:sldId id="818" r:id="rId8"/>
    <p:sldId id="784" r:id="rId9"/>
    <p:sldId id="827" r:id="rId10"/>
    <p:sldId id="829" r:id="rId11"/>
    <p:sldId id="835" r:id="rId12"/>
    <p:sldId id="822" r:id="rId13"/>
    <p:sldId id="797" r:id="rId14"/>
    <p:sldId id="815" r:id="rId15"/>
    <p:sldId id="277" r:id="rId16"/>
    <p:sldId id="833" r:id="rId17"/>
    <p:sldId id="749" r:id="rId18"/>
    <p:sldId id="834" r:id="rId19"/>
    <p:sldId id="804" r:id="rId20"/>
  </p:sldIdLst>
  <p:sldSz cx="9144000" cy="5143500" type="screen16x9"/>
  <p:notesSz cx="9926638" cy="67976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E1C24"/>
    <a:srgbClr val="8DC63F"/>
    <a:srgbClr val="D0E2F3"/>
    <a:srgbClr val="FF9E9E"/>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2" autoAdjust="0"/>
    <p:restoredTop sz="78774"/>
  </p:normalViewPr>
  <p:slideViewPr>
    <p:cSldViewPr snapToGrid="0">
      <p:cViewPr varScale="1">
        <p:scale>
          <a:sx n="70" d="100"/>
          <a:sy n="70" d="100"/>
        </p:scale>
        <p:origin x="988" y="48"/>
      </p:cViewPr>
      <p:guideLst/>
    </p:cSldViewPr>
  </p:slideViewPr>
  <p:notesTextViewPr>
    <p:cViewPr>
      <p:scale>
        <a:sx n="1" d="1"/>
        <a:sy n="1" d="1"/>
      </p:scale>
      <p:origin x="0" y="0"/>
    </p:cViewPr>
  </p:notesTextViewPr>
  <p:sorterViewPr>
    <p:cViewPr>
      <p:scale>
        <a:sx n="1" d="1"/>
        <a:sy n="1" d="1"/>
      </p:scale>
      <p:origin x="0" y="-28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BFA90A-0A2E-46B6-ABF6-A2AAC6C493E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1BB803F-FF43-4BF8-9A75-45093078284D}">
      <dgm:prSet custT="1"/>
      <dgm:spPr>
        <a:ln>
          <a:solidFill>
            <a:schemeClr val="accent5">
              <a:lumMod val="60000"/>
              <a:lumOff val="40000"/>
            </a:schemeClr>
          </a:solidFill>
        </a:ln>
      </dgm:spPr>
      <dgm:t>
        <a:bodyPr/>
        <a:lstStyle/>
        <a:p>
          <a:pPr algn="l"/>
          <a:r>
            <a:rPr lang="en-US" sz="1100" b="1" i="0" dirty="0">
              <a:latin typeface="Calibri" panose="020F0502020204030204" pitchFamily="34" charset="0"/>
              <a:cs typeface="Calibri" panose="020F0502020204030204" pitchFamily="34" charset="0"/>
            </a:rPr>
            <a:t>The goal is to establish an early detection program for T1D and other autoimmune diseases in the </a:t>
          </a:r>
          <a:r>
            <a:rPr lang="en-US" sz="1100" b="1" i="0" dirty="0" err="1">
              <a:latin typeface="Calibri" panose="020F0502020204030204" pitchFamily="34" charset="0"/>
              <a:cs typeface="Calibri" panose="020F0502020204030204" pitchFamily="34" charset="0"/>
            </a:rPr>
            <a:t>Öresund</a:t>
          </a:r>
          <a:r>
            <a:rPr lang="en-US" sz="1100" b="1" i="0" dirty="0">
              <a:latin typeface="Calibri" panose="020F0502020204030204" pitchFamily="34" charset="0"/>
              <a:cs typeface="Calibri" panose="020F0502020204030204" pitchFamily="34" charset="0"/>
            </a:rPr>
            <a:t> Area. </a:t>
          </a:r>
        </a:p>
        <a:p>
          <a:pPr algn="l"/>
          <a:r>
            <a:rPr lang="da" sz="1100" b="1" u="sng" dirty="0">
              <a:solidFill>
                <a:schemeClr val="accent5">
                  <a:lumMod val="75000"/>
                </a:schemeClr>
              </a:solidFill>
              <a:latin typeface="Calibri" panose="020F0502020204030204" pitchFamily="34" charset="0"/>
              <a:ea typeface="Calibri"/>
              <a:cs typeface="Calibri" panose="020F0502020204030204" pitchFamily="34" charset="0"/>
              <a:sym typeface="Calibri"/>
            </a:rPr>
            <a:t>DiaUnion’s first focus: </a:t>
          </a:r>
          <a:r>
            <a:rPr lang="da" sz="1100" b="1" i="1" dirty="0">
              <a:solidFill>
                <a:schemeClr val="tx1"/>
              </a:solidFill>
              <a:latin typeface="Calibri" panose="020F0502020204030204" pitchFamily="34" charset="0"/>
              <a:ea typeface="Calibri"/>
              <a:cs typeface="Calibri" panose="020F0502020204030204" pitchFamily="34" charset="0"/>
              <a:sym typeface="Calibri"/>
            </a:rPr>
            <a:t>Building the missing neutral infrastructure for early detection fo T1D, CD and AIT (TRIAD).</a:t>
          </a:r>
          <a:endParaRPr lang="en-US" sz="1100" b="0" i="0" dirty="0">
            <a:latin typeface="Calibri" panose="020F0502020204030204" pitchFamily="34" charset="0"/>
            <a:cs typeface="Calibri" panose="020F0502020204030204" pitchFamily="34" charset="0"/>
          </a:endParaRPr>
        </a:p>
      </dgm:t>
    </dgm:pt>
    <dgm:pt modelId="{A1840BC5-70A9-4528-9440-5C2C2E141979}" type="parTrans" cxnId="{CB563FCF-655B-4807-A2CA-A2BD6EFA4651}">
      <dgm:prSet/>
      <dgm:spPr/>
      <dgm:t>
        <a:bodyPr/>
        <a:lstStyle/>
        <a:p>
          <a:endParaRPr lang="en-US"/>
        </a:p>
      </dgm:t>
    </dgm:pt>
    <dgm:pt modelId="{E44AB9F2-0A1C-47C9-81A1-514B736FE5D4}" type="sibTrans" cxnId="{CB563FCF-655B-4807-A2CA-A2BD6EFA4651}">
      <dgm:prSet/>
      <dgm:spPr/>
      <dgm:t>
        <a:bodyPr/>
        <a:lstStyle/>
        <a:p>
          <a:endParaRPr lang="en-US"/>
        </a:p>
      </dgm:t>
    </dgm:pt>
    <dgm:pt modelId="{4A577375-3BB4-49BD-9743-13C3BAC573B3}">
      <dgm:prSet custT="1"/>
      <dgm:spPr>
        <a:ln>
          <a:solidFill>
            <a:schemeClr val="accent5">
              <a:lumMod val="60000"/>
              <a:lumOff val="40000"/>
            </a:schemeClr>
          </a:solidFill>
        </a:ln>
      </dgm:spPr>
      <dgm:t>
        <a:bodyPr/>
        <a:lstStyle/>
        <a:p>
          <a:pPr algn="l"/>
          <a:r>
            <a:rPr lang="en-US" sz="1100" b="1" i="0" dirty="0">
              <a:latin typeface="Calibri" panose="020F0502020204030204" pitchFamily="34" charset="0"/>
              <a:cs typeface="Calibri" panose="020F0502020204030204" pitchFamily="34" charset="0"/>
            </a:rPr>
            <a:t>The long-term goal is preventing and curing T1D as well as other autoimmune diseases</a:t>
          </a:r>
        </a:p>
        <a:p>
          <a:pPr algn="l"/>
          <a:r>
            <a:rPr lang="da" sz="1100" b="1" u="sng" dirty="0">
              <a:solidFill>
                <a:schemeClr val="accent5">
                  <a:lumMod val="75000"/>
                </a:schemeClr>
              </a:solidFill>
              <a:latin typeface="Calibri" panose="020F0502020204030204" pitchFamily="34" charset="0"/>
              <a:ea typeface="Calibri"/>
              <a:cs typeface="Calibri" panose="020F0502020204030204" pitchFamily="34" charset="0"/>
              <a:sym typeface="Calibri"/>
            </a:rPr>
            <a:t>DiaUnion’s next focus: </a:t>
          </a:r>
          <a:r>
            <a:rPr lang="da" sz="1100" b="1" i="1" u="none" dirty="0">
              <a:solidFill>
                <a:schemeClr val="tx1"/>
              </a:solidFill>
              <a:latin typeface="Calibri" panose="020F0502020204030204" pitchFamily="34" charset="0"/>
              <a:ea typeface="Calibri"/>
              <a:cs typeface="Calibri" panose="020F0502020204030204" pitchFamily="34" charset="0"/>
              <a:sym typeface="Calibri"/>
            </a:rPr>
            <a:t>Cre</a:t>
          </a:r>
          <a:r>
            <a:rPr lang="en-US" sz="1100" b="1" i="1" dirty="0" err="1">
              <a:solidFill>
                <a:schemeClr val="tx1"/>
              </a:solidFill>
              <a:latin typeface="Calibri" panose="020F0502020204030204" pitchFamily="34" charset="0"/>
              <a:cs typeface="Calibri" panose="020F0502020204030204" pitchFamily="34" charset="0"/>
            </a:rPr>
            <a:t>ating</a:t>
          </a:r>
          <a:r>
            <a:rPr lang="en-US" sz="1100" b="1" i="0" dirty="0">
              <a:solidFill>
                <a:schemeClr val="tx1"/>
              </a:solidFill>
              <a:latin typeface="Calibri" panose="020F0502020204030204" pitchFamily="34" charset="0"/>
              <a:cs typeface="Calibri" panose="020F0502020204030204" pitchFamily="34" charset="0"/>
            </a:rPr>
            <a:t> </a:t>
          </a:r>
          <a:r>
            <a:rPr lang="en-US" sz="1100" b="1" i="0" dirty="0">
              <a:latin typeface="Calibri" panose="020F0502020204030204" pitchFamily="34" charset="0"/>
              <a:cs typeface="Calibri" panose="020F0502020204030204" pitchFamily="34" charset="0"/>
            </a:rPr>
            <a:t>an internationally competitive center of excellence for diabetes research, attractive for both academia and industry.</a:t>
          </a:r>
        </a:p>
      </dgm:t>
    </dgm:pt>
    <dgm:pt modelId="{E3EB3669-DEB4-4333-BBBC-D1C101E97FB8}" type="parTrans" cxnId="{BBC99A2D-0DF1-43B8-8A50-8791F50EA096}">
      <dgm:prSet/>
      <dgm:spPr/>
      <dgm:t>
        <a:bodyPr/>
        <a:lstStyle/>
        <a:p>
          <a:endParaRPr lang="en-US"/>
        </a:p>
      </dgm:t>
    </dgm:pt>
    <dgm:pt modelId="{E8602115-2091-4C84-89E0-50189D5FA767}" type="sibTrans" cxnId="{BBC99A2D-0DF1-43B8-8A50-8791F50EA096}">
      <dgm:prSet/>
      <dgm:spPr/>
      <dgm:t>
        <a:bodyPr/>
        <a:lstStyle/>
        <a:p>
          <a:endParaRPr lang="en-US"/>
        </a:p>
      </dgm:t>
    </dgm:pt>
    <dgm:pt modelId="{C6E5A557-972F-489C-A427-4AA8B9171BFD}" type="pres">
      <dgm:prSet presAssocID="{0EBFA90A-0A2E-46B6-ABF6-A2AAC6C493E9}" presName="hierChild1" presStyleCnt="0">
        <dgm:presLayoutVars>
          <dgm:chPref val="1"/>
          <dgm:dir/>
          <dgm:animOne val="branch"/>
          <dgm:animLvl val="lvl"/>
          <dgm:resizeHandles/>
        </dgm:presLayoutVars>
      </dgm:prSet>
      <dgm:spPr/>
    </dgm:pt>
    <dgm:pt modelId="{964EB31A-040E-4AFB-A5E6-D8B7CDE727AB}" type="pres">
      <dgm:prSet presAssocID="{A1BB803F-FF43-4BF8-9A75-45093078284D}" presName="hierRoot1" presStyleCnt="0"/>
      <dgm:spPr/>
    </dgm:pt>
    <dgm:pt modelId="{9BE94050-68BB-49BF-84E6-7F7B47404C1D}" type="pres">
      <dgm:prSet presAssocID="{A1BB803F-FF43-4BF8-9A75-45093078284D}" presName="composite" presStyleCnt="0"/>
      <dgm:spPr/>
    </dgm:pt>
    <dgm:pt modelId="{A7EA6E9D-ADDB-4011-B907-4C93BE6F52CC}" type="pres">
      <dgm:prSet presAssocID="{A1BB803F-FF43-4BF8-9A75-45093078284D}" presName="background" presStyleLbl="node0" presStyleIdx="0" presStyleCnt="2"/>
      <dgm:spPr>
        <a:solidFill>
          <a:schemeClr val="accent5">
            <a:lumMod val="60000"/>
            <a:lumOff val="40000"/>
          </a:schemeClr>
        </a:solidFill>
      </dgm:spPr>
    </dgm:pt>
    <dgm:pt modelId="{EDACB3B8-26AA-488B-9947-F27586D1407C}" type="pres">
      <dgm:prSet presAssocID="{A1BB803F-FF43-4BF8-9A75-45093078284D}" presName="text" presStyleLbl="fgAcc0" presStyleIdx="0" presStyleCnt="2" custLinFactNeighborX="-2821" custLinFactNeighborY="433">
        <dgm:presLayoutVars>
          <dgm:chPref val="3"/>
        </dgm:presLayoutVars>
      </dgm:prSet>
      <dgm:spPr/>
    </dgm:pt>
    <dgm:pt modelId="{0FF05779-A122-4CBA-8BE5-975AFFB673F1}" type="pres">
      <dgm:prSet presAssocID="{A1BB803F-FF43-4BF8-9A75-45093078284D}" presName="hierChild2" presStyleCnt="0"/>
      <dgm:spPr/>
    </dgm:pt>
    <dgm:pt modelId="{956C301B-9035-4567-9A9D-2CCC74219679}" type="pres">
      <dgm:prSet presAssocID="{4A577375-3BB4-49BD-9743-13C3BAC573B3}" presName="hierRoot1" presStyleCnt="0"/>
      <dgm:spPr/>
    </dgm:pt>
    <dgm:pt modelId="{45B7D30B-B601-4343-8068-2F2A82071795}" type="pres">
      <dgm:prSet presAssocID="{4A577375-3BB4-49BD-9743-13C3BAC573B3}" presName="composite" presStyleCnt="0"/>
      <dgm:spPr/>
    </dgm:pt>
    <dgm:pt modelId="{995CAE0B-ED20-4E1E-82B1-801DA0DB3860}" type="pres">
      <dgm:prSet presAssocID="{4A577375-3BB4-49BD-9743-13C3BAC573B3}" presName="background" presStyleLbl="node0" presStyleIdx="1" presStyleCnt="2"/>
      <dgm:spPr>
        <a:solidFill>
          <a:schemeClr val="accent5">
            <a:lumMod val="60000"/>
            <a:lumOff val="40000"/>
          </a:schemeClr>
        </a:solidFill>
      </dgm:spPr>
    </dgm:pt>
    <dgm:pt modelId="{A010CF0C-62C3-47DB-941A-F07344D65B38}" type="pres">
      <dgm:prSet presAssocID="{4A577375-3BB4-49BD-9743-13C3BAC573B3}" presName="text" presStyleLbl="fgAcc0" presStyleIdx="1" presStyleCnt="2" custLinFactNeighborX="1959" custLinFactNeighborY="5646">
        <dgm:presLayoutVars>
          <dgm:chPref val="3"/>
        </dgm:presLayoutVars>
      </dgm:prSet>
      <dgm:spPr/>
    </dgm:pt>
    <dgm:pt modelId="{DD664345-7101-42E1-B40D-241977CA13C4}" type="pres">
      <dgm:prSet presAssocID="{4A577375-3BB4-49BD-9743-13C3BAC573B3}" presName="hierChild2" presStyleCnt="0"/>
      <dgm:spPr/>
    </dgm:pt>
  </dgm:ptLst>
  <dgm:cxnLst>
    <dgm:cxn modelId="{BBC99A2D-0DF1-43B8-8A50-8791F50EA096}" srcId="{0EBFA90A-0A2E-46B6-ABF6-A2AAC6C493E9}" destId="{4A577375-3BB4-49BD-9743-13C3BAC573B3}" srcOrd="1" destOrd="0" parTransId="{E3EB3669-DEB4-4333-BBBC-D1C101E97FB8}" sibTransId="{E8602115-2091-4C84-89E0-50189D5FA767}"/>
    <dgm:cxn modelId="{10961C40-A433-44D7-8F39-EC54F7E6F3DE}" type="presOf" srcId="{0EBFA90A-0A2E-46B6-ABF6-A2AAC6C493E9}" destId="{C6E5A557-972F-489C-A427-4AA8B9171BFD}" srcOrd="0" destOrd="0" presId="urn:microsoft.com/office/officeart/2005/8/layout/hierarchy1"/>
    <dgm:cxn modelId="{CB563FCF-655B-4807-A2CA-A2BD6EFA4651}" srcId="{0EBFA90A-0A2E-46B6-ABF6-A2AAC6C493E9}" destId="{A1BB803F-FF43-4BF8-9A75-45093078284D}" srcOrd="0" destOrd="0" parTransId="{A1840BC5-70A9-4528-9440-5C2C2E141979}" sibTransId="{E44AB9F2-0A1C-47C9-81A1-514B736FE5D4}"/>
    <dgm:cxn modelId="{BE29CADD-FCEC-4ECB-AD39-0EC89E770897}" type="presOf" srcId="{A1BB803F-FF43-4BF8-9A75-45093078284D}" destId="{EDACB3B8-26AA-488B-9947-F27586D1407C}" srcOrd="0" destOrd="0" presId="urn:microsoft.com/office/officeart/2005/8/layout/hierarchy1"/>
    <dgm:cxn modelId="{79615DF8-54CB-4FF9-9F57-D106173C8F4E}" type="presOf" srcId="{4A577375-3BB4-49BD-9743-13C3BAC573B3}" destId="{A010CF0C-62C3-47DB-941A-F07344D65B38}" srcOrd="0" destOrd="0" presId="urn:microsoft.com/office/officeart/2005/8/layout/hierarchy1"/>
    <dgm:cxn modelId="{9D8EF2C5-6C7A-4ECD-B63B-F2DD10BFC4BE}" type="presParOf" srcId="{C6E5A557-972F-489C-A427-4AA8B9171BFD}" destId="{964EB31A-040E-4AFB-A5E6-D8B7CDE727AB}" srcOrd="0" destOrd="0" presId="urn:microsoft.com/office/officeart/2005/8/layout/hierarchy1"/>
    <dgm:cxn modelId="{12BFADC4-C820-4A46-A371-7EA918817FE4}" type="presParOf" srcId="{964EB31A-040E-4AFB-A5E6-D8B7CDE727AB}" destId="{9BE94050-68BB-49BF-84E6-7F7B47404C1D}" srcOrd="0" destOrd="0" presId="urn:microsoft.com/office/officeart/2005/8/layout/hierarchy1"/>
    <dgm:cxn modelId="{A0C5AD2B-09CB-4384-B12E-37ECA7262BC7}" type="presParOf" srcId="{9BE94050-68BB-49BF-84E6-7F7B47404C1D}" destId="{A7EA6E9D-ADDB-4011-B907-4C93BE6F52CC}" srcOrd="0" destOrd="0" presId="urn:microsoft.com/office/officeart/2005/8/layout/hierarchy1"/>
    <dgm:cxn modelId="{2BB91C01-3A14-4BEA-8015-DCE8377CA905}" type="presParOf" srcId="{9BE94050-68BB-49BF-84E6-7F7B47404C1D}" destId="{EDACB3B8-26AA-488B-9947-F27586D1407C}" srcOrd="1" destOrd="0" presId="urn:microsoft.com/office/officeart/2005/8/layout/hierarchy1"/>
    <dgm:cxn modelId="{026CC770-91F6-4A82-8C85-FDDC53151212}" type="presParOf" srcId="{964EB31A-040E-4AFB-A5E6-D8B7CDE727AB}" destId="{0FF05779-A122-4CBA-8BE5-975AFFB673F1}" srcOrd="1" destOrd="0" presId="urn:microsoft.com/office/officeart/2005/8/layout/hierarchy1"/>
    <dgm:cxn modelId="{5F99C076-4356-4E9C-BBE1-C2E5372E9703}" type="presParOf" srcId="{C6E5A557-972F-489C-A427-4AA8B9171BFD}" destId="{956C301B-9035-4567-9A9D-2CCC74219679}" srcOrd="1" destOrd="0" presId="urn:microsoft.com/office/officeart/2005/8/layout/hierarchy1"/>
    <dgm:cxn modelId="{0C4F75A0-BC07-4704-9BC3-2B6125D9A81D}" type="presParOf" srcId="{956C301B-9035-4567-9A9D-2CCC74219679}" destId="{45B7D30B-B601-4343-8068-2F2A82071795}" srcOrd="0" destOrd="0" presId="urn:microsoft.com/office/officeart/2005/8/layout/hierarchy1"/>
    <dgm:cxn modelId="{76A36F33-F06D-4789-9D76-811F32FD64B3}" type="presParOf" srcId="{45B7D30B-B601-4343-8068-2F2A82071795}" destId="{995CAE0B-ED20-4E1E-82B1-801DA0DB3860}" srcOrd="0" destOrd="0" presId="urn:microsoft.com/office/officeart/2005/8/layout/hierarchy1"/>
    <dgm:cxn modelId="{C47B5815-3514-4A81-9A5D-E3DB514BB0C3}" type="presParOf" srcId="{45B7D30B-B601-4343-8068-2F2A82071795}" destId="{A010CF0C-62C3-47DB-941A-F07344D65B38}" srcOrd="1" destOrd="0" presId="urn:microsoft.com/office/officeart/2005/8/layout/hierarchy1"/>
    <dgm:cxn modelId="{DB316ECA-9249-4213-BA58-C9B84CAF871E}" type="presParOf" srcId="{956C301B-9035-4567-9A9D-2CCC74219679}" destId="{DD664345-7101-42E1-B40D-241977CA13C4}"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979A58-C9E5-154C-A77E-21ED64A9773E}"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GB"/>
        </a:p>
      </dgm:t>
    </dgm:pt>
    <dgm:pt modelId="{EACE1A72-E65E-2842-B6D7-F930D48C17DE}" type="pres">
      <dgm:prSet presAssocID="{EF979A58-C9E5-154C-A77E-21ED64A9773E}" presName="cycle" presStyleCnt="0">
        <dgm:presLayoutVars>
          <dgm:chMax val="1"/>
          <dgm:dir/>
          <dgm:animLvl val="ctr"/>
          <dgm:resizeHandles val="exact"/>
        </dgm:presLayoutVars>
      </dgm:prSet>
      <dgm:spPr/>
    </dgm:pt>
  </dgm:ptLst>
  <dgm:cxnLst>
    <dgm:cxn modelId="{19374DB9-45EB-F240-A890-B3C8D5CBA9E9}" type="presOf" srcId="{EF979A58-C9E5-154C-A77E-21ED64A9773E}" destId="{EACE1A72-E65E-2842-B6D7-F930D48C17DE}" srcOrd="0" destOrd="0" presId="urn:microsoft.com/office/officeart/2005/8/layout/radial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0D628-DB0F-4235-9AC2-9D3B87E90DB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235F43-CD36-40B2-970D-7500EB5E021B}">
      <dgm:prSet custT="1"/>
      <dgm:spPr/>
      <dgm:t>
        <a:bodyPr/>
        <a:lstStyle/>
        <a:p>
          <a:pPr>
            <a:lnSpc>
              <a:spcPct val="100000"/>
            </a:lnSpc>
          </a:pPr>
          <a:r>
            <a:rPr lang="en-US" sz="1200" dirty="0"/>
            <a:t>Offer </a:t>
          </a:r>
          <a:r>
            <a:rPr lang="en-US" sz="1200" b="1" dirty="0"/>
            <a:t>individuals at risk </a:t>
          </a:r>
          <a:r>
            <a:rPr lang="en-US" sz="1200" dirty="0"/>
            <a:t>participation in </a:t>
          </a:r>
          <a:r>
            <a:rPr lang="en-US" sz="1200" b="1" dirty="0"/>
            <a:t>clinical trials </a:t>
          </a:r>
          <a:r>
            <a:rPr lang="en-US" sz="1200" dirty="0"/>
            <a:t>of novel therapeutic concepts (in collaboration with the pharmaceutical industry)</a:t>
          </a:r>
        </a:p>
      </dgm:t>
    </dgm:pt>
    <dgm:pt modelId="{B2963AEA-2698-4484-9900-F7439962C2FE}" type="parTrans" cxnId="{8E83AFDE-0452-43E7-8E40-F5B3FF7CCCED}">
      <dgm:prSet/>
      <dgm:spPr/>
      <dgm:t>
        <a:bodyPr/>
        <a:lstStyle/>
        <a:p>
          <a:endParaRPr lang="en-US"/>
        </a:p>
      </dgm:t>
    </dgm:pt>
    <dgm:pt modelId="{686429F3-CAAE-40E6-B9F1-60E94771A7C9}" type="sibTrans" cxnId="{8E83AFDE-0452-43E7-8E40-F5B3FF7CCCED}">
      <dgm:prSet/>
      <dgm:spPr/>
      <dgm:t>
        <a:bodyPr/>
        <a:lstStyle/>
        <a:p>
          <a:endParaRPr lang="en-US"/>
        </a:p>
      </dgm:t>
    </dgm:pt>
    <dgm:pt modelId="{7BBC58E5-3610-4E68-AA44-10413A89AD13}">
      <dgm:prSet custT="1"/>
      <dgm:spPr/>
      <dgm:t>
        <a:bodyPr/>
        <a:lstStyle/>
        <a:p>
          <a:pPr>
            <a:lnSpc>
              <a:spcPct val="100000"/>
            </a:lnSpc>
          </a:pPr>
          <a:r>
            <a:rPr lang="en-US" sz="1200" dirty="0"/>
            <a:t>Extend research in beta cell biology, immunity and biomarkers to </a:t>
          </a:r>
          <a:r>
            <a:rPr lang="en-US" sz="1200" b="1" dirty="0"/>
            <a:t>accelerate the development of novel preventive and interventive therapies</a:t>
          </a:r>
          <a:endParaRPr lang="en-US" sz="1200" dirty="0"/>
        </a:p>
      </dgm:t>
    </dgm:pt>
    <dgm:pt modelId="{F57CA730-5771-44C0-AFA7-5298643F3650}" type="parTrans" cxnId="{17AC08C8-47C4-4020-9B67-311C2563ABD9}">
      <dgm:prSet/>
      <dgm:spPr/>
      <dgm:t>
        <a:bodyPr/>
        <a:lstStyle/>
        <a:p>
          <a:endParaRPr lang="en-US"/>
        </a:p>
      </dgm:t>
    </dgm:pt>
    <dgm:pt modelId="{CD411266-5F4D-4F45-8905-B30BA6BFEC3A}" type="sibTrans" cxnId="{17AC08C8-47C4-4020-9B67-311C2563ABD9}">
      <dgm:prSet/>
      <dgm:spPr/>
      <dgm:t>
        <a:bodyPr/>
        <a:lstStyle/>
        <a:p>
          <a:endParaRPr lang="en-US"/>
        </a:p>
      </dgm:t>
    </dgm:pt>
    <dgm:pt modelId="{F957F142-0D3D-4D94-8AC7-E63AB2F07864}">
      <dgm:prSet custT="1"/>
      <dgm:spPr/>
      <dgm:t>
        <a:bodyPr/>
        <a:lstStyle/>
        <a:p>
          <a:pPr>
            <a:lnSpc>
              <a:spcPct val="100000"/>
            </a:lnSpc>
          </a:pPr>
          <a:r>
            <a:rPr lang="en-US" sz="1200" dirty="0"/>
            <a:t>Document the </a:t>
          </a:r>
          <a:r>
            <a:rPr lang="en-US" sz="1200" b="1" dirty="0"/>
            <a:t>societal benefit of a large-scale detection program</a:t>
          </a:r>
          <a:r>
            <a:rPr lang="en-US" sz="1200" dirty="0"/>
            <a:t> for T1D, CD and AIT with a view of implementing the </a:t>
          </a:r>
          <a:r>
            <a:rPr lang="en-US" sz="1200" dirty="0" err="1"/>
            <a:t>DiaUnion</a:t>
          </a:r>
          <a:r>
            <a:rPr lang="en-US" sz="1200" dirty="0"/>
            <a:t> program as a public health service</a:t>
          </a:r>
        </a:p>
      </dgm:t>
    </dgm:pt>
    <dgm:pt modelId="{863170E3-F0D9-44BD-91B8-B26475C244E6}" type="parTrans" cxnId="{997364C2-2310-4DDE-BC92-3692320DFC5D}">
      <dgm:prSet/>
      <dgm:spPr/>
      <dgm:t>
        <a:bodyPr/>
        <a:lstStyle/>
        <a:p>
          <a:endParaRPr lang="en-US"/>
        </a:p>
      </dgm:t>
    </dgm:pt>
    <dgm:pt modelId="{6416E5FD-AFF1-4D41-971C-EAE3A33FFAD6}" type="sibTrans" cxnId="{997364C2-2310-4DDE-BC92-3692320DFC5D}">
      <dgm:prSet/>
      <dgm:spPr/>
      <dgm:t>
        <a:bodyPr/>
        <a:lstStyle/>
        <a:p>
          <a:endParaRPr lang="en-US"/>
        </a:p>
      </dgm:t>
    </dgm:pt>
    <dgm:pt modelId="{09B17280-A47F-41F5-9B7C-3A24F4A36FA5}" type="pres">
      <dgm:prSet presAssocID="{02B0D628-DB0F-4235-9AC2-9D3B87E90DB9}" presName="root" presStyleCnt="0">
        <dgm:presLayoutVars>
          <dgm:dir/>
          <dgm:resizeHandles val="exact"/>
        </dgm:presLayoutVars>
      </dgm:prSet>
      <dgm:spPr/>
    </dgm:pt>
    <dgm:pt modelId="{1C2058D3-334E-4D57-88DB-93680AEACB18}" type="pres">
      <dgm:prSet presAssocID="{B1235F43-CD36-40B2-970D-7500EB5E021B}" presName="compNode" presStyleCnt="0"/>
      <dgm:spPr/>
    </dgm:pt>
    <dgm:pt modelId="{1B2917AE-EF18-4F84-9692-5CBB96AE5DB4}" type="pres">
      <dgm:prSet presAssocID="{B1235F43-CD36-40B2-970D-7500EB5E021B}" presName="bgRect" presStyleLbl="bgShp" presStyleIdx="0" presStyleCnt="3"/>
      <dgm:spPr>
        <a:solidFill>
          <a:schemeClr val="accent5">
            <a:lumMod val="40000"/>
            <a:lumOff val="60000"/>
          </a:schemeClr>
        </a:solidFill>
      </dgm:spPr>
    </dgm:pt>
    <dgm:pt modelId="{CAAE25DB-1B62-4CFD-8FB1-B021CB15A163}" type="pres">
      <dgm:prSet presAssocID="{B1235F43-CD36-40B2-970D-7500EB5E021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
        </a:ext>
      </dgm:extLst>
    </dgm:pt>
    <dgm:pt modelId="{46EBDF88-6290-420D-A315-191E7F43FCF0}" type="pres">
      <dgm:prSet presAssocID="{B1235F43-CD36-40B2-970D-7500EB5E021B}" presName="spaceRect" presStyleCnt="0"/>
      <dgm:spPr/>
    </dgm:pt>
    <dgm:pt modelId="{42785BA5-DEEF-4DE6-B1A9-5C6136E1FC15}" type="pres">
      <dgm:prSet presAssocID="{B1235F43-CD36-40B2-970D-7500EB5E021B}" presName="parTx" presStyleLbl="revTx" presStyleIdx="0" presStyleCnt="3" custScaleX="100000">
        <dgm:presLayoutVars>
          <dgm:chMax val="0"/>
          <dgm:chPref val="0"/>
        </dgm:presLayoutVars>
      </dgm:prSet>
      <dgm:spPr/>
    </dgm:pt>
    <dgm:pt modelId="{E49DE5B4-81C0-41B9-9398-C5AF525DCA6B}" type="pres">
      <dgm:prSet presAssocID="{686429F3-CAAE-40E6-B9F1-60E94771A7C9}" presName="sibTrans" presStyleCnt="0"/>
      <dgm:spPr/>
    </dgm:pt>
    <dgm:pt modelId="{6FA3B215-EE03-4CF9-B5EE-E1AC2279C4FD}" type="pres">
      <dgm:prSet presAssocID="{7BBC58E5-3610-4E68-AA44-10413A89AD13}" presName="compNode" presStyleCnt="0"/>
      <dgm:spPr/>
    </dgm:pt>
    <dgm:pt modelId="{75F66253-4C2B-4820-853D-13A068697523}" type="pres">
      <dgm:prSet presAssocID="{7BBC58E5-3610-4E68-AA44-10413A89AD13}" presName="bgRect" presStyleLbl="bgShp" presStyleIdx="1" presStyleCnt="3"/>
      <dgm:spPr>
        <a:solidFill>
          <a:schemeClr val="accent5">
            <a:lumMod val="40000"/>
            <a:lumOff val="60000"/>
          </a:schemeClr>
        </a:solidFill>
      </dgm:spPr>
    </dgm:pt>
    <dgm:pt modelId="{85426277-4EFB-410B-8C1F-457C363D7027}" type="pres">
      <dgm:prSet presAssocID="{7BBC58E5-3610-4E68-AA44-10413A89AD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6A28B803-E180-4619-98E7-E748EC0678B4}" type="pres">
      <dgm:prSet presAssocID="{7BBC58E5-3610-4E68-AA44-10413A89AD13}" presName="spaceRect" presStyleCnt="0"/>
      <dgm:spPr/>
    </dgm:pt>
    <dgm:pt modelId="{AE9E5DA9-3DF1-4CCA-9AC5-6F212FB8C269}" type="pres">
      <dgm:prSet presAssocID="{7BBC58E5-3610-4E68-AA44-10413A89AD13}" presName="parTx" presStyleLbl="revTx" presStyleIdx="1" presStyleCnt="3">
        <dgm:presLayoutVars>
          <dgm:chMax val="0"/>
          <dgm:chPref val="0"/>
        </dgm:presLayoutVars>
      </dgm:prSet>
      <dgm:spPr/>
    </dgm:pt>
    <dgm:pt modelId="{0C1DB9BD-9AD8-41BF-A2AF-8B28290537EB}" type="pres">
      <dgm:prSet presAssocID="{CD411266-5F4D-4F45-8905-B30BA6BFEC3A}" presName="sibTrans" presStyleCnt="0"/>
      <dgm:spPr/>
    </dgm:pt>
    <dgm:pt modelId="{614277B3-B41C-4507-9BE4-1EF769C5BE0D}" type="pres">
      <dgm:prSet presAssocID="{F957F142-0D3D-4D94-8AC7-E63AB2F07864}" presName="compNode" presStyleCnt="0"/>
      <dgm:spPr/>
    </dgm:pt>
    <dgm:pt modelId="{AD5A4D95-8724-42B4-BAF0-BCB60106A0B7}" type="pres">
      <dgm:prSet presAssocID="{F957F142-0D3D-4D94-8AC7-E63AB2F07864}" presName="bgRect" presStyleLbl="bgShp" presStyleIdx="2" presStyleCnt="3" custLinFactNeighborY="-2664"/>
      <dgm:spPr>
        <a:solidFill>
          <a:schemeClr val="accent5">
            <a:lumMod val="40000"/>
            <a:lumOff val="60000"/>
          </a:schemeClr>
        </a:solidFill>
      </dgm:spPr>
    </dgm:pt>
    <dgm:pt modelId="{A33A3E70-B36B-4D0A-8D13-E9C906D3D315}" type="pres">
      <dgm:prSet presAssocID="{F957F142-0D3D-4D94-8AC7-E63AB2F0786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tical disc"/>
        </a:ext>
      </dgm:extLst>
    </dgm:pt>
    <dgm:pt modelId="{7B606DC1-FBB8-4AC0-A174-FBA98A8AE822}" type="pres">
      <dgm:prSet presAssocID="{F957F142-0D3D-4D94-8AC7-E63AB2F07864}" presName="spaceRect" presStyleCnt="0"/>
      <dgm:spPr/>
    </dgm:pt>
    <dgm:pt modelId="{9EEDC64E-30C4-44D0-8B31-89F7A7C7B0AA}" type="pres">
      <dgm:prSet presAssocID="{F957F142-0D3D-4D94-8AC7-E63AB2F07864}" presName="parTx" presStyleLbl="revTx" presStyleIdx="2" presStyleCnt="3" custLinFactNeighborY="-2660">
        <dgm:presLayoutVars>
          <dgm:chMax val="0"/>
          <dgm:chPref val="0"/>
        </dgm:presLayoutVars>
      </dgm:prSet>
      <dgm:spPr/>
    </dgm:pt>
  </dgm:ptLst>
  <dgm:cxnLst>
    <dgm:cxn modelId="{B9F9CD7C-FF15-4743-B12C-2D52770CF9C6}" type="presOf" srcId="{7BBC58E5-3610-4E68-AA44-10413A89AD13}" destId="{AE9E5DA9-3DF1-4CCA-9AC5-6F212FB8C269}" srcOrd="0" destOrd="0" presId="urn:microsoft.com/office/officeart/2018/2/layout/IconVerticalSolidList"/>
    <dgm:cxn modelId="{259203C0-118B-4441-AA49-1B58B31E8654}" type="presOf" srcId="{B1235F43-CD36-40B2-970D-7500EB5E021B}" destId="{42785BA5-DEEF-4DE6-B1A9-5C6136E1FC15}" srcOrd="0" destOrd="0" presId="urn:microsoft.com/office/officeart/2018/2/layout/IconVerticalSolidList"/>
    <dgm:cxn modelId="{997364C2-2310-4DDE-BC92-3692320DFC5D}" srcId="{02B0D628-DB0F-4235-9AC2-9D3B87E90DB9}" destId="{F957F142-0D3D-4D94-8AC7-E63AB2F07864}" srcOrd="2" destOrd="0" parTransId="{863170E3-F0D9-44BD-91B8-B26475C244E6}" sibTransId="{6416E5FD-AFF1-4D41-971C-EAE3A33FFAD6}"/>
    <dgm:cxn modelId="{17AC08C8-47C4-4020-9B67-311C2563ABD9}" srcId="{02B0D628-DB0F-4235-9AC2-9D3B87E90DB9}" destId="{7BBC58E5-3610-4E68-AA44-10413A89AD13}" srcOrd="1" destOrd="0" parTransId="{F57CA730-5771-44C0-AFA7-5298643F3650}" sibTransId="{CD411266-5F4D-4F45-8905-B30BA6BFEC3A}"/>
    <dgm:cxn modelId="{1EF527D4-7C41-4DFA-8C4A-309785695D66}" type="presOf" srcId="{02B0D628-DB0F-4235-9AC2-9D3B87E90DB9}" destId="{09B17280-A47F-41F5-9B7C-3A24F4A36FA5}" srcOrd="0" destOrd="0" presId="urn:microsoft.com/office/officeart/2018/2/layout/IconVerticalSolidList"/>
    <dgm:cxn modelId="{F77A94DA-4B49-4D44-9524-A36D06017CDF}" type="presOf" srcId="{F957F142-0D3D-4D94-8AC7-E63AB2F07864}" destId="{9EEDC64E-30C4-44D0-8B31-89F7A7C7B0AA}" srcOrd="0" destOrd="0" presId="urn:microsoft.com/office/officeart/2018/2/layout/IconVerticalSolidList"/>
    <dgm:cxn modelId="{8E83AFDE-0452-43E7-8E40-F5B3FF7CCCED}" srcId="{02B0D628-DB0F-4235-9AC2-9D3B87E90DB9}" destId="{B1235F43-CD36-40B2-970D-7500EB5E021B}" srcOrd="0" destOrd="0" parTransId="{B2963AEA-2698-4484-9900-F7439962C2FE}" sibTransId="{686429F3-CAAE-40E6-B9F1-60E94771A7C9}"/>
    <dgm:cxn modelId="{A4704CED-11B1-45A2-946B-3863954A4A00}" type="presParOf" srcId="{09B17280-A47F-41F5-9B7C-3A24F4A36FA5}" destId="{1C2058D3-334E-4D57-88DB-93680AEACB18}" srcOrd="0" destOrd="0" presId="urn:microsoft.com/office/officeart/2018/2/layout/IconVerticalSolidList"/>
    <dgm:cxn modelId="{A63DB10F-0615-4E5A-98C6-96DF6D2A73D5}" type="presParOf" srcId="{1C2058D3-334E-4D57-88DB-93680AEACB18}" destId="{1B2917AE-EF18-4F84-9692-5CBB96AE5DB4}" srcOrd="0" destOrd="0" presId="urn:microsoft.com/office/officeart/2018/2/layout/IconVerticalSolidList"/>
    <dgm:cxn modelId="{CDDBAFB7-2431-4DD7-9C4A-2247997590B2}" type="presParOf" srcId="{1C2058D3-334E-4D57-88DB-93680AEACB18}" destId="{CAAE25DB-1B62-4CFD-8FB1-B021CB15A163}" srcOrd="1" destOrd="0" presId="urn:microsoft.com/office/officeart/2018/2/layout/IconVerticalSolidList"/>
    <dgm:cxn modelId="{7614EF94-28C3-4D6A-9180-EC0BD160E279}" type="presParOf" srcId="{1C2058D3-334E-4D57-88DB-93680AEACB18}" destId="{46EBDF88-6290-420D-A315-191E7F43FCF0}" srcOrd="2" destOrd="0" presId="urn:microsoft.com/office/officeart/2018/2/layout/IconVerticalSolidList"/>
    <dgm:cxn modelId="{385B28F6-EAD4-459C-8A7B-D62AC88B8238}" type="presParOf" srcId="{1C2058D3-334E-4D57-88DB-93680AEACB18}" destId="{42785BA5-DEEF-4DE6-B1A9-5C6136E1FC15}" srcOrd="3" destOrd="0" presId="urn:microsoft.com/office/officeart/2018/2/layout/IconVerticalSolidList"/>
    <dgm:cxn modelId="{B310E2FA-6E44-4C21-83B5-16EF54175791}" type="presParOf" srcId="{09B17280-A47F-41F5-9B7C-3A24F4A36FA5}" destId="{E49DE5B4-81C0-41B9-9398-C5AF525DCA6B}" srcOrd="1" destOrd="0" presId="urn:microsoft.com/office/officeart/2018/2/layout/IconVerticalSolidList"/>
    <dgm:cxn modelId="{183BC430-99FF-4952-8385-AB0A5CC00830}" type="presParOf" srcId="{09B17280-A47F-41F5-9B7C-3A24F4A36FA5}" destId="{6FA3B215-EE03-4CF9-B5EE-E1AC2279C4FD}" srcOrd="2" destOrd="0" presId="urn:microsoft.com/office/officeart/2018/2/layout/IconVerticalSolidList"/>
    <dgm:cxn modelId="{794EC173-0000-4B1D-A9D2-F4C5C62A0618}" type="presParOf" srcId="{6FA3B215-EE03-4CF9-B5EE-E1AC2279C4FD}" destId="{75F66253-4C2B-4820-853D-13A068697523}" srcOrd="0" destOrd="0" presId="urn:microsoft.com/office/officeart/2018/2/layout/IconVerticalSolidList"/>
    <dgm:cxn modelId="{77036763-F78C-43FB-8359-37C5FE803251}" type="presParOf" srcId="{6FA3B215-EE03-4CF9-B5EE-E1AC2279C4FD}" destId="{85426277-4EFB-410B-8C1F-457C363D7027}" srcOrd="1" destOrd="0" presId="urn:microsoft.com/office/officeart/2018/2/layout/IconVerticalSolidList"/>
    <dgm:cxn modelId="{5DDE2309-696D-40CE-9364-834DA3FD3980}" type="presParOf" srcId="{6FA3B215-EE03-4CF9-B5EE-E1AC2279C4FD}" destId="{6A28B803-E180-4619-98E7-E748EC0678B4}" srcOrd="2" destOrd="0" presId="urn:microsoft.com/office/officeart/2018/2/layout/IconVerticalSolidList"/>
    <dgm:cxn modelId="{220AFDF3-F4A4-4897-B669-95C90294B8E1}" type="presParOf" srcId="{6FA3B215-EE03-4CF9-B5EE-E1AC2279C4FD}" destId="{AE9E5DA9-3DF1-4CCA-9AC5-6F212FB8C269}" srcOrd="3" destOrd="0" presId="urn:microsoft.com/office/officeart/2018/2/layout/IconVerticalSolidList"/>
    <dgm:cxn modelId="{F8FEF9D4-9AD4-4EA4-B52D-911E75223584}" type="presParOf" srcId="{09B17280-A47F-41F5-9B7C-3A24F4A36FA5}" destId="{0C1DB9BD-9AD8-41BF-A2AF-8B28290537EB}" srcOrd="3" destOrd="0" presId="urn:microsoft.com/office/officeart/2018/2/layout/IconVerticalSolidList"/>
    <dgm:cxn modelId="{4C062F22-F4C5-417D-816C-C98CABEF28A4}" type="presParOf" srcId="{09B17280-A47F-41F5-9B7C-3A24F4A36FA5}" destId="{614277B3-B41C-4507-9BE4-1EF769C5BE0D}" srcOrd="4" destOrd="0" presId="urn:microsoft.com/office/officeart/2018/2/layout/IconVerticalSolidList"/>
    <dgm:cxn modelId="{9EDD1726-7342-49CF-A4AE-05D00AE5EC17}" type="presParOf" srcId="{614277B3-B41C-4507-9BE4-1EF769C5BE0D}" destId="{AD5A4D95-8724-42B4-BAF0-BCB60106A0B7}" srcOrd="0" destOrd="0" presId="urn:microsoft.com/office/officeart/2018/2/layout/IconVerticalSolidList"/>
    <dgm:cxn modelId="{4DDDEFF4-3474-48D6-88CB-B325C66B90A4}" type="presParOf" srcId="{614277B3-B41C-4507-9BE4-1EF769C5BE0D}" destId="{A33A3E70-B36B-4D0A-8D13-E9C906D3D315}" srcOrd="1" destOrd="0" presId="urn:microsoft.com/office/officeart/2018/2/layout/IconVerticalSolidList"/>
    <dgm:cxn modelId="{F533C562-8561-4E3F-94CC-5D1CEDE5FD6B}" type="presParOf" srcId="{614277B3-B41C-4507-9BE4-1EF769C5BE0D}" destId="{7B606DC1-FBB8-4AC0-A174-FBA98A8AE822}" srcOrd="2" destOrd="0" presId="urn:microsoft.com/office/officeart/2018/2/layout/IconVerticalSolidList"/>
    <dgm:cxn modelId="{E223EFC5-348D-41EF-A3C9-1365645BEC04}" type="presParOf" srcId="{614277B3-B41C-4507-9BE4-1EF769C5BE0D}" destId="{9EEDC64E-30C4-44D0-8B31-89F7A7C7B0AA}"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E083F3-3801-4C11-9F37-6028BED3D43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ADD6935-E19D-49DB-A438-AC92FD5EFD64}">
      <dgm:prSet custT="1"/>
      <dgm:spPr/>
      <dgm:t>
        <a:bodyPr/>
        <a:lstStyle/>
        <a:p>
          <a:pPr>
            <a:lnSpc>
              <a:spcPct val="100000"/>
            </a:lnSpc>
          </a:pPr>
          <a:r>
            <a:rPr lang="en-GB" sz="1600" dirty="0"/>
            <a:t>Early detection of children with disease to prevent acute and long-term complications</a:t>
          </a:r>
          <a:endParaRPr lang="en-US" sz="1600" dirty="0"/>
        </a:p>
      </dgm:t>
    </dgm:pt>
    <dgm:pt modelId="{D66E3FF8-9E5F-441B-A650-FBDA3F018D48}" type="parTrans" cxnId="{CFB51DFA-D942-4293-BA2F-66B922941DCF}">
      <dgm:prSet/>
      <dgm:spPr/>
      <dgm:t>
        <a:bodyPr/>
        <a:lstStyle/>
        <a:p>
          <a:endParaRPr lang="en-US"/>
        </a:p>
      </dgm:t>
    </dgm:pt>
    <dgm:pt modelId="{102AE5BD-9D75-4464-9E50-1E3965ABE00E}" type="sibTrans" cxnId="{CFB51DFA-D942-4293-BA2F-66B922941DCF}">
      <dgm:prSet/>
      <dgm:spPr/>
      <dgm:t>
        <a:bodyPr/>
        <a:lstStyle/>
        <a:p>
          <a:pPr>
            <a:lnSpc>
              <a:spcPct val="100000"/>
            </a:lnSpc>
          </a:pPr>
          <a:endParaRPr lang="en-US"/>
        </a:p>
      </dgm:t>
    </dgm:pt>
    <dgm:pt modelId="{7565844F-6F0E-4E16-9CBA-6897C5961CD9}">
      <dgm:prSet custT="1"/>
      <dgm:spPr/>
      <dgm:t>
        <a:bodyPr/>
        <a:lstStyle/>
        <a:p>
          <a:pPr>
            <a:lnSpc>
              <a:spcPct val="100000"/>
            </a:lnSpc>
          </a:pPr>
          <a:r>
            <a:rPr lang="en-GB" sz="1600" dirty="0"/>
            <a:t>Identification of healthy individuals at increased risk of disease in the future for inclusion in prevention and intervention studies</a:t>
          </a:r>
          <a:endParaRPr lang="en-US" sz="1600" dirty="0"/>
        </a:p>
      </dgm:t>
    </dgm:pt>
    <dgm:pt modelId="{235B37DF-4BD1-4E5F-ABE8-65BB11CA2CC9}" type="parTrans" cxnId="{68CFF7F2-848E-407D-8609-25DC61372EF3}">
      <dgm:prSet/>
      <dgm:spPr/>
      <dgm:t>
        <a:bodyPr/>
        <a:lstStyle/>
        <a:p>
          <a:endParaRPr lang="en-US"/>
        </a:p>
      </dgm:t>
    </dgm:pt>
    <dgm:pt modelId="{3482599E-AA42-49FB-90B0-C3CC3DDB3EB6}" type="sibTrans" cxnId="{68CFF7F2-848E-407D-8609-25DC61372EF3}">
      <dgm:prSet/>
      <dgm:spPr/>
      <dgm:t>
        <a:bodyPr/>
        <a:lstStyle/>
        <a:p>
          <a:endParaRPr lang="en-US"/>
        </a:p>
      </dgm:t>
    </dgm:pt>
    <dgm:pt modelId="{683D392E-C5C2-4F73-811B-74497CE64D44}" type="pres">
      <dgm:prSet presAssocID="{98E083F3-3801-4C11-9F37-6028BED3D432}" presName="root" presStyleCnt="0">
        <dgm:presLayoutVars>
          <dgm:dir/>
          <dgm:resizeHandles val="exact"/>
        </dgm:presLayoutVars>
      </dgm:prSet>
      <dgm:spPr/>
    </dgm:pt>
    <dgm:pt modelId="{576B72B2-D651-4680-A3B2-CE7930D85FF6}" type="pres">
      <dgm:prSet presAssocID="{98E083F3-3801-4C11-9F37-6028BED3D432}" presName="container" presStyleCnt="0">
        <dgm:presLayoutVars>
          <dgm:dir/>
          <dgm:resizeHandles val="exact"/>
        </dgm:presLayoutVars>
      </dgm:prSet>
      <dgm:spPr/>
    </dgm:pt>
    <dgm:pt modelId="{14AA79DD-C5C4-49E8-B5FC-3BC14BC9F739}" type="pres">
      <dgm:prSet presAssocID="{2ADD6935-E19D-49DB-A438-AC92FD5EFD64}" presName="compNode" presStyleCnt="0"/>
      <dgm:spPr/>
    </dgm:pt>
    <dgm:pt modelId="{C48CF75B-CCA3-4000-8291-A83BCD148EE7}" type="pres">
      <dgm:prSet presAssocID="{2ADD6935-E19D-49DB-A438-AC92FD5EFD64}" presName="iconBgRect" presStyleLbl="bgShp" presStyleIdx="0" presStyleCnt="2"/>
      <dgm:spPr/>
    </dgm:pt>
    <dgm:pt modelId="{1AB8D90E-C92F-488A-BF7C-2942446382C3}" type="pres">
      <dgm:prSet presAssocID="{2ADD6935-E19D-49DB-A438-AC92FD5EFD64}" presName="iconRect" presStyleLbl="node1" presStyleIdx="0" presStyleCnt="2" custLinFactNeighborX="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äkare"/>
        </a:ext>
      </dgm:extLst>
    </dgm:pt>
    <dgm:pt modelId="{D89A5E73-23FF-42A4-B9FB-B6273D5EFF62}" type="pres">
      <dgm:prSet presAssocID="{2ADD6935-E19D-49DB-A438-AC92FD5EFD64}" presName="spaceRect" presStyleCnt="0"/>
      <dgm:spPr/>
    </dgm:pt>
    <dgm:pt modelId="{1EE7DBDD-A2F6-4593-8464-DA341E549912}" type="pres">
      <dgm:prSet presAssocID="{2ADD6935-E19D-49DB-A438-AC92FD5EFD64}" presName="textRect" presStyleLbl="revTx" presStyleIdx="0" presStyleCnt="2">
        <dgm:presLayoutVars>
          <dgm:chMax val="1"/>
          <dgm:chPref val="1"/>
        </dgm:presLayoutVars>
      </dgm:prSet>
      <dgm:spPr/>
    </dgm:pt>
    <dgm:pt modelId="{4B8EE1DC-A7F0-4641-A9F3-57647C88AF54}" type="pres">
      <dgm:prSet presAssocID="{102AE5BD-9D75-4464-9E50-1E3965ABE00E}" presName="sibTrans" presStyleLbl="sibTrans2D1" presStyleIdx="0" presStyleCnt="0"/>
      <dgm:spPr/>
    </dgm:pt>
    <dgm:pt modelId="{96403EBF-0F92-4467-95FE-520B51EDBC0C}" type="pres">
      <dgm:prSet presAssocID="{7565844F-6F0E-4E16-9CBA-6897C5961CD9}" presName="compNode" presStyleCnt="0"/>
      <dgm:spPr/>
    </dgm:pt>
    <dgm:pt modelId="{9896D3CE-217B-4885-94B5-671715436405}" type="pres">
      <dgm:prSet presAssocID="{7565844F-6F0E-4E16-9CBA-6897C5961CD9}" presName="iconBgRect" presStyleLbl="bgShp" presStyleIdx="1" presStyleCnt="2"/>
      <dgm:spPr/>
    </dgm:pt>
    <dgm:pt modelId="{563DECD1-7070-4B23-B127-F500D46CC987}" type="pres">
      <dgm:prSet presAssocID="{7565844F-6F0E-4E16-9CBA-6897C5961CD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etoskop"/>
        </a:ext>
      </dgm:extLst>
    </dgm:pt>
    <dgm:pt modelId="{1869853A-32A6-4D84-9AB0-6DE47E824184}" type="pres">
      <dgm:prSet presAssocID="{7565844F-6F0E-4E16-9CBA-6897C5961CD9}" presName="spaceRect" presStyleCnt="0"/>
      <dgm:spPr/>
    </dgm:pt>
    <dgm:pt modelId="{4CED3CBD-0DAE-457E-87EC-17CBD94F752D}" type="pres">
      <dgm:prSet presAssocID="{7565844F-6F0E-4E16-9CBA-6897C5961CD9}" presName="textRect" presStyleLbl="revTx" presStyleIdx="1" presStyleCnt="2">
        <dgm:presLayoutVars>
          <dgm:chMax val="1"/>
          <dgm:chPref val="1"/>
        </dgm:presLayoutVars>
      </dgm:prSet>
      <dgm:spPr/>
    </dgm:pt>
  </dgm:ptLst>
  <dgm:cxnLst>
    <dgm:cxn modelId="{732D9826-0864-4812-85D5-F4900FD45153}" type="presOf" srcId="{102AE5BD-9D75-4464-9E50-1E3965ABE00E}" destId="{4B8EE1DC-A7F0-4641-A9F3-57647C88AF54}" srcOrd="0" destOrd="0" presId="urn:microsoft.com/office/officeart/2018/2/layout/IconCircleList"/>
    <dgm:cxn modelId="{D3A6663E-375F-4484-B3F2-013B128EACAC}" type="presOf" srcId="{7565844F-6F0E-4E16-9CBA-6897C5961CD9}" destId="{4CED3CBD-0DAE-457E-87EC-17CBD94F752D}" srcOrd="0" destOrd="0" presId="urn:microsoft.com/office/officeart/2018/2/layout/IconCircleList"/>
    <dgm:cxn modelId="{F0992ED6-CF89-4EE5-8C3D-1556C00722CE}" type="presOf" srcId="{98E083F3-3801-4C11-9F37-6028BED3D432}" destId="{683D392E-C5C2-4F73-811B-74497CE64D44}" srcOrd="0" destOrd="0" presId="urn:microsoft.com/office/officeart/2018/2/layout/IconCircleList"/>
    <dgm:cxn modelId="{68CFF7F2-848E-407D-8609-25DC61372EF3}" srcId="{98E083F3-3801-4C11-9F37-6028BED3D432}" destId="{7565844F-6F0E-4E16-9CBA-6897C5961CD9}" srcOrd="1" destOrd="0" parTransId="{235B37DF-4BD1-4E5F-ABE8-65BB11CA2CC9}" sibTransId="{3482599E-AA42-49FB-90B0-C3CC3DDB3EB6}"/>
    <dgm:cxn modelId="{CFB51DFA-D942-4293-BA2F-66B922941DCF}" srcId="{98E083F3-3801-4C11-9F37-6028BED3D432}" destId="{2ADD6935-E19D-49DB-A438-AC92FD5EFD64}" srcOrd="0" destOrd="0" parTransId="{D66E3FF8-9E5F-441B-A650-FBDA3F018D48}" sibTransId="{102AE5BD-9D75-4464-9E50-1E3965ABE00E}"/>
    <dgm:cxn modelId="{B66A02FC-59D6-45CC-9C89-878CD82732FA}" type="presOf" srcId="{2ADD6935-E19D-49DB-A438-AC92FD5EFD64}" destId="{1EE7DBDD-A2F6-4593-8464-DA341E549912}" srcOrd="0" destOrd="0" presId="urn:microsoft.com/office/officeart/2018/2/layout/IconCircleList"/>
    <dgm:cxn modelId="{CDA8C90E-25D7-4E34-B0B0-54004C69FD4F}" type="presParOf" srcId="{683D392E-C5C2-4F73-811B-74497CE64D44}" destId="{576B72B2-D651-4680-A3B2-CE7930D85FF6}" srcOrd="0" destOrd="0" presId="urn:microsoft.com/office/officeart/2018/2/layout/IconCircleList"/>
    <dgm:cxn modelId="{70E1B74B-ADCE-4F31-9C35-2A995346DDA3}" type="presParOf" srcId="{576B72B2-D651-4680-A3B2-CE7930D85FF6}" destId="{14AA79DD-C5C4-49E8-B5FC-3BC14BC9F739}" srcOrd="0" destOrd="0" presId="urn:microsoft.com/office/officeart/2018/2/layout/IconCircleList"/>
    <dgm:cxn modelId="{95BC39C0-4EB6-4942-B2A3-1A1954821055}" type="presParOf" srcId="{14AA79DD-C5C4-49E8-B5FC-3BC14BC9F739}" destId="{C48CF75B-CCA3-4000-8291-A83BCD148EE7}" srcOrd="0" destOrd="0" presId="urn:microsoft.com/office/officeart/2018/2/layout/IconCircleList"/>
    <dgm:cxn modelId="{15DE2040-6788-4859-9F26-E19BCF629411}" type="presParOf" srcId="{14AA79DD-C5C4-49E8-B5FC-3BC14BC9F739}" destId="{1AB8D90E-C92F-488A-BF7C-2942446382C3}" srcOrd="1" destOrd="0" presId="urn:microsoft.com/office/officeart/2018/2/layout/IconCircleList"/>
    <dgm:cxn modelId="{7C266459-624D-4607-B5E8-588580BB6A8A}" type="presParOf" srcId="{14AA79DD-C5C4-49E8-B5FC-3BC14BC9F739}" destId="{D89A5E73-23FF-42A4-B9FB-B6273D5EFF62}" srcOrd="2" destOrd="0" presId="urn:microsoft.com/office/officeart/2018/2/layout/IconCircleList"/>
    <dgm:cxn modelId="{37BF3CE6-5AE6-47C9-90BC-C931FF68A936}" type="presParOf" srcId="{14AA79DD-C5C4-49E8-B5FC-3BC14BC9F739}" destId="{1EE7DBDD-A2F6-4593-8464-DA341E549912}" srcOrd="3" destOrd="0" presId="urn:microsoft.com/office/officeart/2018/2/layout/IconCircleList"/>
    <dgm:cxn modelId="{71FC9797-78FB-433C-88A7-027C07570235}" type="presParOf" srcId="{576B72B2-D651-4680-A3B2-CE7930D85FF6}" destId="{4B8EE1DC-A7F0-4641-A9F3-57647C88AF54}" srcOrd="1" destOrd="0" presId="urn:microsoft.com/office/officeart/2018/2/layout/IconCircleList"/>
    <dgm:cxn modelId="{D7B2BB68-EF19-4F5B-A8A5-AD0443DC991C}" type="presParOf" srcId="{576B72B2-D651-4680-A3B2-CE7930D85FF6}" destId="{96403EBF-0F92-4467-95FE-520B51EDBC0C}" srcOrd="2" destOrd="0" presId="urn:microsoft.com/office/officeart/2018/2/layout/IconCircleList"/>
    <dgm:cxn modelId="{C9F33B7C-EEEA-44C0-BC60-A852E3C44FAE}" type="presParOf" srcId="{96403EBF-0F92-4467-95FE-520B51EDBC0C}" destId="{9896D3CE-217B-4885-94B5-671715436405}" srcOrd="0" destOrd="0" presId="urn:microsoft.com/office/officeart/2018/2/layout/IconCircleList"/>
    <dgm:cxn modelId="{121EDAEE-B50E-4F0C-9BEC-C72849FB4DFD}" type="presParOf" srcId="{96403EBF-0F92-4467-95FE-520B51EDBC0C}" destId="{563DECD1-7070-4B23-B127-F500D46CC987}" srcOrd="1" destOrd="0" presId="urn:microsoft.com/office/officeart/2018/2/layout/IconCircleList"/>
    <dgm:cxn modelId="{030293F7-F83C-4223-8BDE-6F933365C72E}" type="presParOf" srcId="{96403EBF-0F92-4467-95FE-520B51EDBC0C}" destId="{1869853A-32A6-4D84-9AB0-6DE47E824184}" srcOrd="2" destOrd="0" presId="urn:microsoft.com/office/officeart/2018/2/layout/IconCircleList"/>
    <dgm:cxn modelId="{5AFD21C6-4CD9-4AE7-972F-E8E962D82C9D}" type="presParOf" srcId="{96403EBF-0F92-4467-95FE-520B51EDBC0C}" destId="{4CED3CBD-0DAE-457E-87EC-17CBD94F752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37920D-697B-8046-A123-7E5F41C7DBCB}"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GB"/>
        </a:p>
      </dgm:t>
    </dgm:pt>
    <dgm:pt modelId="{F66D6134-0FF0-3440-B4D7-FE5B1642FF3A}">
      <dgm:prSet phldrT="[Text]" custT="1"/>
      <dgm:spPr>
        <a:solidFill>
          <a:srgbClr val="8DC63F"/>
        </a:solidFill>
        <a:ln>
          <a:noFill/>
        </a:ln>
      </dgm:spPr>
      <dgm:t>
        <a:bodyPr/>
        <a:lstStyle/>
        <a:p>
          <a:endParaRPr lang="en-GB" sz="1200" b="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gm:t>
    </dgm:pt>
    <dgm:pt modelId="{264F30C9-8D59-3441-B65A-CDA975BDD8F4}" type="parTrans" cxnId="{3AC28FF0-7287-B64D-BB21-83B815FFD375}">
      <dgm:prSet/>
      <dgm:spPr/>
      <dgm:t>
        <a:bodyPr/>
        <a:lstStyle/>
        <a:p>
          <a:endParaRPr lang="en-GB"/>
        </a:p>
      </dgm:t>
    </dgm:pt>
    <dgm:pt modelId="{8B6259E2-0C27-324E-B62D-98450E6B9FEC}" type="sibTrans" cxnId="{3AC28FF0-7287-B64D-BB21-83B815FFD375}">
      <dgm:prSet/>
      <dgm:spPr>
        <a:solidFill>
          <a:schemeClr val="accent5">
            <a:lumMod val="40000"/>
            <a:lumOff val="60000"/>
          </a:schemeClr>
        </a:solidFill>
      </dgm:spPr>
      <dgm:t>
        <a:bodyPr/>
        <a:lstStyle/>
        <a:p>
          <a:endParaRPr lang="en-GB"/>
        </a:p>
      </dgm:t>
    </dgm:pt>
    <dgm:pt modelId="{5D3BA91E-8022-314D-ACD5-1D5E917F31BD}">
      <dgm:prSet phldrT="[Text]" custT="1"/>
      <dgm:spPr>
        <a:solidFill>
          <a:srgbClr val="00AEEF"/>
        </a:solidFill>
        <a:ln>
          <a:noFill/>
        </a:ln>
      </dgm:spPr>
      <dgm:t>
        <a:bodyPr/>
        <a:lstStyle/>
        <a:p>
          <a:endParaRPr lang="en-GB" sz="1200" b="0" dirty="0">
            <a:solidFill>
              <a:schemeClr val="bg1"/>
            </a:solidFill>
            <a:latin typeface="Avenir Book" panose="02000503020000020003" pitchFamily="2" charset="0"/>
          </a:endParaRPr>
        </a:p>
      </dgm:t>
    </dgm:pt>
    <dgm:pt modelId="{51B46F3C-06B9-5645-BF28-408F3CC780D5}" type="parTrans" cxnId="{7B447DB8-7D69-CD48-8597-D8F23330AC35}">
      <dgm:prSet/>
      <dgm:spPr/>
      <dgm:t>
        <a:bodyPr/>
        <a:lstStyle/>
        <a:p>
          <a:endParaRPr lang="en-GB"/>
        </a:p>
      </dgm:t>
    </dgm:pt>
    <dgm:pt modelId="{D093912E-9797-F64E-9090-7BCA2F6DBCEA}" type="sibTrans" cxnId="{7B447DB8-7D69-CD48-8597-D8F23330AC35}">
      <dgm:prSet/>
      <dgm:spPr>
        <a:solidFill>
          <a:schemeClr val="accent5">
            <a:lumMod val="40000"/>
            <a:lumOff val="60000"/>
          </a:schemeClr>
        </a:solidFill>
      </dgm:spPr>
      <dgm:t>
        <a:bodyPr/>
        <a:lstStyle/>
        <a:p>
          <a:endParaRPr lang="en-GB"/>
        </a:p>
      </dgm:t>
    </dgm:pt>
    <dgm:pt modelId="{298A222E-48BD-9E45-BAAE-C14AE60CA311}">
      <dgm:prSet phldrT="[Text]" custT="1"/>
      <dgm:spPr>
        <a:solidFill>
          <a:srgbClr val="ED1C24"/>
        </a:solidFill>
        <a:ln>
          <a:noFill/>
        </a:ln>
      </dgm:spPr>
      <dgm:t>
        <a:bodyPr/>
        <a:lstStyle/>
        <a:p>
          <a:endParaRPr lang="en-GB" sz="1200" b="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gm:t>
    </dgm:pt>
    <dgm:pt modelId="{0B3700CC-D36E-6C46-9343-C29E2B1ABAF8}" type="parTrans" cxnId="{5ACB1CB8-69FC-F34A-A4A6-2CA35F390EB8}">
      <dgm:prSet/>
      <dgm:spPr/>
      <dgm:t>
        <a:bodyPr/>
        <a:lstStyle/>
        <a:p>
          <a:endParaRPr lang="en-GB"/>
        </a:p>
      </dgm:t>
    </dgm:pt>
    <dgm:pt modelId="{986F51B8-531F-3547-BF40-26C2E89BA253}" type="sibTrans" cxnId="{5ACB1CB8-69FC-F34A-A4A6-2CA35F390EB8}">
      <dgm:prSet/>
      <dgm:spPr>
        <a:solidFill>
          <a:schemeClr val="accent5">
            <a:lumMod val="40000"/>
            <a:lumOff val="60000"/>
          </a:schemeClr>
        </a:solidFill>
      </dgm:spPr>
      <dgm:t>
        <a:bodyPr/>
        <a:lstStyle/>
        <a:p>
          <a:endParaRPr lang="en-GB"/>
        </a:p>
      </dgm:t>
    </dgm:pt>
    <dgm:pt modelId="{A7B22300-81C3-8E42-9BEA-C587339705F5}">
      <dgm:prSet phldrT="[Text]"/>
      <dgm:spPr>
        <a:solidFill>
          <a:schemeClr val="accent5">
            <a:lumMod val="20000"/>
            <a:lumOff val="80000"/>
          </a:schemeClr>
        </a:solidFill>
        <a:ln>
          <a:noFill/>
        </a:ln>
      </dgm:spPr>
      <dgm:t>
        <a:bodyPr/>
        <a:lstStyle/>
        <a:p>
          <a:endParaRPr lang="en-GB" dirty="0"/>
        </a:p>
      </dgm:t>
    </dgm:pt>
    <dgm:pt modelId="{B8FAC836-3DF2-8D48-B9E0-9E59A8B30FB1}" type="sibTrans" cxnId="{CF418AE7-4317-6B47-989E-E4E71DD68D88}">
      <dgm:prSet/>
      <dgm:spPr/>
      <dgm:t>
        <a:bodyPr/>
        <a:lstStyle/>
        <a:p>
          <a:endParaRPr lang="en-GB"/>
        </a:p>
      </dgm:t>
    </dgm:pt>
    <dgm:pt modelId="{F04E191E-64C5-4E4D-AC81-12101680B5C2}" type="parTrans" cxnId="{CF418AE7-4317-6B47-989E-E4E71DD68D88}">
      <dgm:prSet/>
      <dgm:spPr/>
      <dgm:t>
        <a:bodyPr/>
        <a:lstStyle/>
        <a:p>
          <a:endParaRPr lang="en-GB"/>
        </a:p>
      </dgm:t>
    </dgm:pt>
    <dgm:pt modelId="{12087BFA-B59A-E840-AE70-0BBE05C96008}" type="pres">
      <dgm:prSet presAssocID="{BA37920D-697B-8046-A123-7E5F41C7DBCB}" presName="Name0" presStyleCnt="0">
        <dgm:presLayoutVars>
          <dgm:chMax val="1"/>
          <dgm:dir/>
          <dgm:animLvl val="ctr"/>
          <dgm:resizeHandles val="exact"/>
        </dgm:presLayoutVars>
      </dgm:prSet>
      <dgm:spPr/>
    </dgm:pt>
    <dgm:pt modelId="{363EED0A-2F02-5943-BC43-FE8D05EF0A21}" type="pres">
      <dgm:prSet presAssocID="{A7B22300-81C3-8E42-9BEA-C587339705F5}" presName="centerShape" presStyleLbl="node0" presStyleIdx="0" presStyleCnt="1" custLinFactNeighborX="168" custLinFactNeighborY="-615"/>
      <dgm:spPr/>
    </dgm:pt>
    <dgm:pt modelId="{518FB989-F852-8841-B8A4-1632711983D0}" type="pres">
      <dgm:prSet presAssocID="{F66D6134-0FF0-3440-B4D7-FE5B1642FF3A}" presName="node" presStyleLbl="node1" presStyleIdx="0" presStyleCnt="3" custScaleX="154609" custScaleY="154609" custRadScaleRad="100855">
        <dgm:presLayoutVars>
          <dgm:bulletEnabled val="1"/>
        </dgm:presLayoutVars>
      </dgm:prSet>
      <dgm:spPr/>
    </dgm:pt>
    <dgm:pt modelId="{C9E4781A-ACB4-554F-B63B-20C402C93C2F}" type="pres">
      <dgm:prSet presAssocID="{F66D6134-0FF0-3440-B4D7-FE5B1642FF3A}" presName="dummy" presStyleCnt="0"/>
      <dgm:spPr/>
    </dgm:pt>
    <dgm:pt modelId="{B32A59CF-22A4-3046-BF8C-8555F45514E4}" type="pres">
      <dgm:prSet presAssocID="{8B6259E2-0C27-324E-B62D-98450E6B9FEC}" presName="sibTrans" presStyleLbl="sibTrans2D1" presStyleIdx="0" presStyleCnt="3"/>
      <dgm:spPr/>
    </dgm:pt>
    <dgm:pt modelId="{0D3EFC5C-E055-8546-AFB0-7518F58F6D87}" type="pres">
      <dgm:prSet presAssocID="{5D3BA91E-8022-314D-ACD5-1D5E917F31BD}" presName="node" presStyleLbl="node1" presStyleIdx="1" presStyleCnt="3" custScaleX="154609" custScaleY="154609">
        <dgm:presLayoutVars>
          <dgm:bulletEnabled val="1"/>
        </dgm:presLayoutVars>
      </dgm:prSet>
      <dgm:spPr/>
    </dgm:pt>
    <dgm:pt modelId="{A8EE8BEE-CF07-3243-9CAD-8D81E2F3E7D5}" type="pres">
      <dgm:prSet presAssocID="{5D3BA91E-8022-314D-ACD5-1D5E917F31BD}" presName="dummy" presStyleCnt="0"/>
      <dgm:spPr/>
    </dgm:pt>
    <dgm:pt modelId="{1CE47F30-A2EF-084B-A005-6A28E170CA59}" type="pres">
      <dgm:prSet presAssocID="{D093912E-9797-F64E-9090-7BCA2F6DBCEA}" presName="sibTrans" presStyleLbl="sibTrans2D1" presStyleIdx="1" presStyleCnt="3"/>
      <dgm:spPr/>
    </dgm:pt>
    <dgm:pt modelId="{6B62D8A4-57ED-0949-9640-675EF88908AE}" type="pres">
      <dgm:prSet presAssocID="{298A222E-48BD-9E45-BAAE-C14AE60CA311}" presName="node" presStyleLbl="node1" presStyleIdx="2" presStyleCnt="3" custScaleX="154461" custScaleY="154609">
        <dgm:presLayoutVars>
          <dgm:bulletEnabled val="1"/>
        </dgm:presLayoutVars>
      </dgm:prSet>
      <dgm:spPr/>
    </dgm:pt>
    <dgm:pt modelId="{BEEC71AA-873B-1D42-ADD3-83A6FE07FA28}" type="pres">
      <dgm:prSet presAssocID="{298A222E-48BD-9E45-BAAE-C14AE60CA311}" presName="dummy" presStyleCnt="0"/>
      <dgm:spPr/>
    </dgm:pt>
    <dgm:pt modelId="{DAE2EC14-D7CA-1E4E-B3EB-8528A2269AE7}" type="pres">
      <dgm:prSet presAssocID="{986F51B8-531F-3547-BF40-26C2E89BA253}" presName="sibTrans" presStyleLbl="sibTrans2D1" presStyleIdx="2" presStyleCnt="3"/>
      <dgm:spPr/>
    </dgm:pt>
  </dgm:ptLst>
  <dgm:cxnLst>
    <dgm:cxn modelId="{75730520-6F07-A34E-BE0C-6695AD5743CA}" type="presOf" srcId="{8B6259E2-0C27-324E-B62D-98450E6B9FEC}" destId="{B32A59CF-22A4-3046-BF8C-8555F45514E4}" srcOrd="0" destOrd="0" presId="urn:microsoft.com/office/officeart/2005/8/layout/radial6"/>
    <dgm:cxn modelId="{CADA914E-6ED7-3142-B64B-8491D11B260A}" type="presOf" srcId="{F66D6134-0FF0-3440-B4D7-FE5B1642FF3A}" destId="{518FB989-F852-8841-B8A4-1632711983D0}" srcOrd="0" destOrd="0" presId="urn:microsoft.com/office/officeart/2005/8/layout/radial6"/>
    <dgm:cxn modelId="{5113D57E-08ED-4A44-A34E-918581A6E4EF}" type="presOf" srcId="{BA37920D-697B-8046-A123-7E5F41C7DBCB}" destId="{12087BFA-B59A-E840-AE70-0BBE05C96008}" srcOrd="0" destOrd="0" presId="urn:microsoft.com/office/officeart/2005/8/layout/radial6"/>
    <dgm:cxn modelId="{BEAFB982-AB96-A741-9E96-C321005E6BCB}" type="presOf" srcId="{5D3BA91E-8022-314D-ACD5-1D5E917F31BD}" destId="{0D3EFC5C-E055-8546-AFB0-7518F58F6D87}" srcOrd="0" destOrd="0" presId="urn:microsoft.com/office/officeart/2005/8/layout/radial6"/>
    <dgm:cxn modelId="{5626FD87-F80A-5148-BD07-B88ADAD1F39B}" type="presOf" srcId="{298A222E-48BD-9E45-BAAE-C14AE60CA311}" destId="{6B62D8A4-57ED-0949-9640-675EF88908AE}" srcOrd="0" destOrd="0" presId="urn:microsoft.com/office/officeart/2005/8/layout/radial6"/>
    <dgm:cxn modelId="{3E7589A7-6369-DB4E-BB63-6223401C5FFC}" type="presOf" srcId="{986F51B8-531F-3547-BF40-26C2E89BA253}" destId="{DAE2EC14-D7CA-1E4E-B3EB-8528A2269AE7}" srcOrd="0" destOrd="0" presId="urn:microsoft.com/office/officeart/2005/8/layout/radial6"/>
    <dgm:cxn modelId="{5ACB1CB8-69FC-F34A-A4A6-2CA35F390EB8}" srcId="{A7B22300-81C3-8E42-9BEA-C587339705F5}" destId="{298A222E-48BD-9E45-BAAE-C14AE60CA311}" srcOrd="2" destOrd="0" parTransId="{0B3700CC-D36E-6C46-9343-C29E2B1ABAF8}" sibTransId="{986F51B8-531F-3547-BF40-26C2E89BA253}"/>
    <dgm:cxn modelId="{7B447DB8-7D69-CD48-8597-D8F23330AC35}" srcId="{A7B22300-81C3-8E42-9BEA-C587339705F5}" destId="{5D3BA91E-8022-314D-ACD5-1D5E917F31BD}" srcOrd="1" destOrd="0" parTransId="{51B46F3C-06B9-5645-BF28-408F3CC780D5}" sibTransId="{D093912E-9797-F64E-9090-7BCA2F6DBCEA}"/>
    <dgm:cxn modelId="{9D7112D8-2C09-CE4E-A999-6E3CC509F172}" type="presOf" srcId="{D093912E-9797-F64E-9090-7BCA2F6DBCEA}" destId="{1CE47F30-A2EF-084B-A005-6A28E170CA59}" srcOrd="0" destOrd="0" presId="urn:microsoft.com/office/officeart/2005/8/layout/radial6"/>
    <dgm:cxn modelId="{A15A45DE-5A47-8943-B2B2-768945200196}" type="presOf" srcId="{A7B22300-81C3-8E42-9BEA-C587339705F5}" destId="{363EED0A-2F02-5943-BC43-FE8D05EF0A21}" srcOrd="0" destOrd="0" presId="urn:microsoft.com/office/officeart/2005/8/layout/radial6"/>
    <dgm:cxn modelId="{CF418AE7-4317-6B47-989E-E4E71DD68D88}" srcId="{BA37920D-697B-8046-A123-7E5F41C7DBCB}" destId="{A7B22300-81C3-8E42-9BEA-C587339705F5}" srcOrd="0" destOrd="0" parTransId="{F04E191E-64C5-4E4D-AC81-12101680B5C2}" sibTransId="{B8FAC836-3DF2-8D48-B9E0-9E59A8B30FB1}"/>
    <dgm:cxn modelId="{3AC28FF0-7287-B64D-BB21-83B815FFD375}" srcId="{A7B22300-81C3-8E42-9BEA-C587339705F5}" destId="{F66D6134-0FF0-3440-B4D7-FE5B1642FF3A}" srcOrd="0" destOrd="0" parTransId="{264F30C9-8D59-3441-B65A-CDA975BDD8F4}" sibTransId="{8B6259E2-0C27-324E-B62D-98450E6B9FEC}"/>
    <dgm:cxn modelId="{B03D7B11-2944-2144-8291-A6ADE9A39ACD}" type="presParOf" srcId="{12087BFA-B59A-E840-AE70-0BBE05C96008}" destId="{363EED0A-2F02-5943-BC43-FE8D05EF0A21}" srcOrd="0" destOrd="0" presId="urn:microsoft.com/office/officeart/2005/8/layout/radial6"/>
    <dgm:cxn modelId="{28DE39F3-F353-1341-AAC8-09F2C5105F2C}" type="presParOf" srcId="{12087BFA-B59A-E840-AE70-0BBE05C96008}" destId="{518FB989-F852-8841-B8A4-1632711983D0}" srcOrd="1" destOrd="0" presId="urn:microsoft.com/office/officeart/2005/8/layout/radial6"/>
    <dgm:cxn modelId="{E4544679-CF91-D049-A81C-0C6BAAF184EC}" type="presParOf" srcId="{12087BFA-B59A-E840-AE70-0BBE05C96008}" destId="{C9E4781A-ACB4-554F-B63B-20C402C93C2F}" srcOrd="2" destOrd="0" presId="urn:microsoft.com/office/officeart/2005/8/layout/radial6"/>
    <dgm:cxn modelId="{55BE38C3-248B-F848-A00F-4B3D65A24626}" type="presParOf" srcId="{12087BFA-B59A-E840-AE70-0BBE05C96008}" destId="{B32A59CF-22A4-3046-BF8C-8555F45514E4}" srcOrd="3" destOrd="0" presId="urn:microsoft.com/office/officeart/2005/8/layout/radial6"/>
    <dgm:cxn modelId="{F1BC24D7-5F9A-4849-B2C4-E0CF96949B38}" type="presParOf" srcId="{12087BFA-B59A-E840-AE70-0BBE05C96008}" destId="{0D3EFC5C-E055-8546-AFB0-7518F58F6D87}" srcOrd="4" destOrd="0" presId="urn:microsoft.com/office/officeart/2005/8/layout/radial6"/>
    <dgm:cxn modelId="{98274CD5-2E1E-E448-9856-CE1D1F5E3381}" type="presParOf" srcId="{12087BFA-B59A-E840-AE70-0BBE05C96008}" destId="{A8EE8BEE-CF07-3243-9CAD-8D81E2F3E7D5}" srcOrd="5" destOrd="0" presId="urn:microsoft.com/office/officeart/2005/8/layout/radial6"/>
    <dgm:cxn modelId="{FA14636F-2153-254F-84F7-D30D6834F45D}" type="presParOf" srcId="{12087BFA-B59A-E840-AE70-0BBE05C96008}" destId="{1CE47F30-A2EF-084B-A005-6A28E170CA59}" srcOrd="6" destOrd="0" presId="urn:microsoft.com/office/officeart/2005/8/layout/radial6"/>
    <dgm:cxn modelId="{1256F594-424B-0747-89C7-7F7CCAB9CACE}" type="presParOf" srcId="{12087BFA-B59A-E840-AE70-0BBE05C96008}" destId="{6B62D8A4-57ED-0949-9640-675EF88908AE}" srcOrd="7" destOrd="0" presId="urn:microsoft.com/office/officeart/2005/8/layout/radial6"/>
    <dgm:cxn modelId="{9E49B4A0-7215-3B4E-9AD7-9270CE3E4FDF}" type="presParOf" srcId="{12087BFA-B59A-E840-AE70-0BBE05C96008}" destId="{BEEC71AA-873B-1D42-ADD3-83A6FE07FA28}" srcOrd="8" destOrd="0" presId="urn:microsoft.com/office/officeart/2005/8/layout/radial6"/>
    <dgm:cxn modelId="{4AB76A7B-508C-1E43-887E-BEDE48924A7A}" type="presParOf" srcId="{12087BFA-B59A-E840-AE70-0BBE05C96008}" destId="{DAE2EC14-D7CA-1E4E-B3EB-8528A2269AE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EF979A58-C9E5-154C-A77E-21ED64A9773E}" type="doc">
      <dgm:prSet loTypeId="urn:microsoft.com/office/officeart/2005/8/layout/radial4" loCatId="" qsTypeId="urn:microsoft.com/office/officeart/2005/8/quickstyle/simple1" qsCatId="simple" csTypeId="urn:microsoft.com/office/officeart/2005/8/colors/accent1_2" csCatId="accent1" phldr="1"/>
      <dgm:spPr/>
      <dgm:t>
        <a:bodyPr/>
        <a:lstStyle/>
        <a:p>
          <a:endParaRPr lang="en-GB"/>
        </a:p>
      </dgm:t>
    </dgm:pt>
    <dgm:pt modelId="{EACE1A72-E65E-2842-B6D7-F930D48C17DE}" type="pres">
      <dgm:prSet presAssocID="{EF979A58-C9E5-154C-A77E-21ED64A9773E}" presName="cycle" presStyleCnt="0">
        <dgm:presLayoutVars>
          <dgm:chMax val="1"/>
          <dgm:dir/>
          <dgm:animLvl val="ctr"/>
          <dgm:resizeHandles val="exact"/>
        </dgm:presLayoutVars>
      </dgm:prSet>
      <dgm:spPr/>
    </dgm:pt>
  </dgm:ptLst>
  <dgm:cxnLst>
    <dgm:cxn modelId="{19374DB9-45EB-F240-A890-B3C8D5CBA9E9}" type="presOf" srcId="{EF979A58-C9E5-154C-A77E-21ED64A9773E}" destId="{EACE1A72-E65E-2842-B6D7-F930D48C17DE}" srcOrd="0" destOrd="0" presId="urn:microsoft.com/office/officeart/2005/8/layout/radial4"/>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85EF1-62FA-4442-A2D4-2045E0CC1BE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962C774-B9DC-4DB5-B149-55818DB0CFB6}">
      <dgm:prSet/>
      <dgm:spPr/>
      <dgm:t>
        <a:bodyPr/>
        <a:lstStyle/>
        <a:p>
          <a:pPr>
            <a:lnSpc>
              <a:spcPct val="100000"/>
            </a:lnSpc>
          </a:pPr>
          <a:r>
            <a:rPr lang="en-GB" dirty="0"/>
            <a:t>To explore the prevalence of autoantibodies for T1D, CD and AIT in a general </a:t>
          </a:r>
          <a:r>
            <a:rPr lang="en-GB" dirty="0" err="1"/>
            <a:t>pediatric</a:t>
          </a:r>
          <a:r>
            <a:rPr lang="en-GB" dirty="0"/>
            <a:t> population</a:t>
          </a:r>
          <a:endParaRPr lang="en-US" dirty="0"/>
        </a:p>
      </dgm:t>
    </dgm:pt>
    <dgm:pt modelId="{DE78EFB4-DB5E-426A-B60B-10769365ED39}" type="parTrans" cxnId="{7062AEEC-4954-40B7-B861-CE49FA79F330}">
      <dgm:prSet/>
      <dgm:spPr/>
      <dgm:t>
        <a:bodyPr/>
        <a:lstStyle/>
        <a:p>
          <a:endParaRPr lang="en-US"/>
        </a:p>
      </dgm:t>
    </dgm:pt>
    <dgm:pt modelId="{74E1FFF3-A19F-4C38-85AB-D1937679D696}" type="sibTrans" cxnId="{7062AEEC-4954-40B7-B861-CE49FA79F330}">
      <dgm:prSet/>
      <dgm:spPr/>
      <dgm:t>
        <a:bodyPr/>
        <a:lstStyle/>
        <a:p>
          <a:pPr>
            <a:lnSpc>
              <a:spcPct val="100000"/>
            </a:lnSpc>
          </a:pPr>
          <a:endParaRPr lang="en-US"/>
        </a:p>
      </dgm:t>
    </dgm:pt>
    <dgm:pt modelId="{21B93993-65DE-4814-8CD8-EB6BE94FCB8A}">
      <dgm:prSet/>
      <dgm:spPr/>
      <dgm:t>
        <a:bodyPr/>
        <a:lstStyle/>
        <a:p>
          <a:pPr>
            <a:lnSpc>
              <a:spcPct val="100000"/>
            </a:lnSpc>
          </a:pPr>
          <a:r>
            <a:rPr lang="en-GB" dirty="0"/>
            <a:t>To test the feasibility of home capillary blood sampling for future large-scale screening</a:t>
          </a:r>
          <a:endParaRPr lang="en-US" dirty="0"/>
        </a:p>
      </dgm:t>
    </dgm:pt>
    <dgm:pt modelId="{A2FB1ECF-3D90-42E0-80BD-7FF87E82D03C}" type="parTrans" cxnId="{B97F16D8-71EB-43E0-89F4-4B764F5AAC4A}">
      <dgm:prSet/>
      <dgm:spPr/>
      <dgm:t>
        <a:bodyPr/>
        <a:lstStyle/>
        <a:p>
          <a:endParaRPr lang="en-US"/>
        </a:p>
      </dgm:t>
    </dgm:pt>
    <dgm:pt modelId="{04255507-93FF-407D-91AF-1A1A52050406}" type="sibTrans" cxnId="{B97F16D8-71EB-43E0-89F4-4B764F5AAC4A}">
      <dgm:prSet/>
      <dgm:spPr/>
      <dgm:t>
        <a:bodyPr/>
        <a:lstStyle/>
        <a:p>
          <a:endParaRPr lang="en-US"/>
        </a:p>
      </dgm:t>
    </dgm:pt>
    <dgm:pt modelId="{C1B661FA-BDE2-4C93-802E-0DC2115C53C0}" type="pres">
      <dgm:prSet presAssocID="{10285EF1-62FA-4442-A2D4-2045E0CC1BE3}" presName="root" presStyleCnt="0">
        <dgm:presLayoutVars>
          <dgm:dir/>
          <dgm:resizeHandles val="exact"/>
        </dgm:presLayoutVars>
      </dgm:prSet>
      <dgm:spPr/>
    </dgm:pt>
    <dgm:pt modelId="{B6589B91-3F7A-4F1D-9BCE-A8090CDE1BBE}" type="pres">
      <dgm:prSet presAssocID="{10285EF1-62FA-4442-A2D4-2045E0CC1BE3}" presName="container" presStyleCnt="0">
        <dgm:presLayoutVars>
          <dgm:dir/>
          <dgm:resizeHandles val="exact"/>
        </dgm:presLayoutVars>
      </dgm:prSet>
      <dgm:spPr/>
    </dgm:pt>
    <dgm:pt modelId="{5578F594-CED8-4DA9-93DE-C7E04F3FC619}" type="pres">
      <dgm:prSet presAssocID="{D962C774-B9DC-4DB5-B149-55818DB0CFB6}" presName="compNode" presStyleCnt="0"/>
      <dgm:spPr/>
    </dgm:pt>
    <dgm:pt modelId="{2402ADC7-7FAB-414F-B5EF-756F52720B5B}" type="pres">
      <dgm:prSet presAssocID="{D962C774-B9DC-4DB5-B149-55818DB0CFB6}" presName="iconBgRect" presStyleLbl="bgShp" presStyleIdx="0" presStyleCnt="2"/>
      <dgm:spPr/>
    </dgm:pt>
    <dgm:pt modelId="{56174A45-2FA9-4307-847D-10E76D6791B1}" type="pres">
      <dgm:prSet presAssocID="{D962C774-B9DC-4DB5-B149-55818DB0CFB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udience"/>
        </a:ext>
      </dgm:extLst>
    </dgm:pt>
    <dgm:pt modelId="{D8D8A735-0EE4-4106-B289-7873DE7F817A}" type="pres">
      <dgm:prSet presAssocID="{D962C774-B9DC-4DB5-B149-55818DB0CFB6}" presName="spaceRect" presStyleCnt="0"/>
      <dgm:spPr/>
    </dgm:pt>
    <dgm:pt modelId="{ED3B6974-C645-4C38-8C11-A6C130DD673B}" type="pres">
      <dgm:prSet presAssocID="{D962C774-B9DC-4DB5-B149-55818DB0CFB6}" presName="textRect" presStyleLbl="revTx" presStyleIdx="0" presStyleCnt="2">
        <dgm:presLayoutVars>
          <dgm:chMax val="1"/>
          <dgm:chPref val="1"/>
        </dgm:presLayoutVars>
      </dgm:prSet>
      <dgm:spPr/>
    </dgm:pt>
    <dgm:pt modelId="{B083D13A-3685-4BD7-BD83-38C1BE8F1228}" type="pres">
      <dgm:prSet presAssocID="{74E1FFF3-A19F-4C38-85AB-D1937679D696}" presName="sibTrans" presStyleLbl="sibTrans2D1" presStyleIdx="0" presStyleCnt="0"/>
      <dgm:spPr/>
    </dgm:pt>
    <dgm:pt modelId="{982FD28C-07F3-4E2A-B945-C8CF1EDA8540}" type="pres">
      <dgm:prSet presAssocID="{21B93993-65DE-4814-8CD8-EB6BE94FCB8A}" presName="compNode" presStyleCnt="0"/>
      <dgm:spPr/>
    </dgm:pt>
    <dgm:pt modelId="{258DC3E2-6BA9-4EE9-A908-94400F3A6FB3}" type="pres">
      <dgm:prSet presAssocID="{21B93993-65DE-4814-8CD8-EB6BE94FCB8A}" presName="iconBgRect" presStyleLbl="bgShp" presStyleIdx="1" presStyleCnt="2"/>
      <dgm:spPr/>
    </dgm:pt>
    <dgm:pt modelId="{7F029F97-585C-4F7F-A263-8242E2DA1701}" type="pres">
      <dgm:prSet presAssocID="{21B93993-65DE-4814-8CD8-EB6BE94FCB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opp"/>
        </a:ext>
      </dgm:extLst>
    </dgm:pt>
    <dgm:pt modelId="{9238830F-2E3A-4650-928C-000E97622894}" type="pres">
      <dgm:prSet presAssocID="{21B93993-65DE-4814-8CD8-EB6BE94FCB8A}" presName="spaceRect" presStyleCnt="0"/>
      <dgm:spPr/>
    </dgm:pt>
    <dgm:pt modelId="{2F278315-6BC5-4424-888F-B0423E8C7CE1}" type="pres">
      <dgm:prSet presAssocID="{21B93993-65DE-4814-8CD8-EB6BE94FCB8A}" presName="textRect" presStyleLbl="revTx" presStyleIdx="1" presStyleCnt="2">
        <dgm:presLayoutVars>
          <dgm:chMax val="1"/>
          <dgm:chPref val="1"/>
        </dgm:presLayoutVars>
      </dgm:prSet>
      <dgm:spPr/>
    </dgm:pt>
  </dgm:ptLst>
  <dgm:cxnLst>
    <dgm:cxn modelId="{193A8F2D-8A7F-44C9-B89F-3D25590FE381}" type="presOf" srcId="{10285EF1-62FA-4442-A2D4-2045E0CC1BE3}" destId="{C1B661FA-BDE2-4C93-802E-0DC2115C53C0}" srcOrd="0" destOrd="0" presId="urn:microsoft.com/office/officeart/2018/2/layout/IconCircleList"/>
    <dgm:cxn modelId="{A0F10374-4E63-4117-BCF5-FA5E6A2B2FFC}" type="presOf" srcId="{21B93993-65DE-4814-8CD8-EB6BE94FCB8A}" destId="{2F278315-6BC5-4424-888F-B0423E8C7CE1}" srcOrd="0" destOrd="0" presId="urn:microsoft.com/office/officeart/2018/2/layout/IconCircleList"/>
    <dgm:cxn modelId="{3C76589F-90A7-49A7-B538-D010FC818320}" type="presOf" srcId="{74E1FFF3-A19F-4C38-85AB-D1937679D696}" destId="{B083D13A-3685-4BD7-BD83-38C1BE8F1228}" srcOrd="0" destOrd="0" presId="urn:microsoft.com/office/officeart/2018/2/layout/IconCircleList"/>
    <dgm:cxn modelId="{FCCBBBA9-2C93-4EB4-B975-2345AB5ADB37}" type="presOf" srcId="{D962C774-B9DC-4DB5-B149-55818DB0CFB6}" destId="{ED3B6974-C645-4C38-8C11-A6C130DD673B}" srcOrd="0" destOrd="0" presId="urn:microsoft.com/office/officeart/2018/2/layout/IconCircleList"/>
    <dgm:cxn modelId="{B97F16D8-71EB-43E0-89F4-4B764F5AAC4A}" srcId="{10285EF1-62FA-4442-A2D4-2045E0CC1BE3}" destId="{21B93993-65DE-4814-8CD8-EB6BE94FCB8A}" srcOrd="1" destOrd="0" parTransId="{A2FB1ECF-3D90-42E0-80BD-7FF87E82D03C}" sibTransId="{04255507-93FF-407D-91AF-1A1A52050406}"/>
    <dgm:cxn modelId="{7062AEEC-4954-40B7-B861-CE49FA79F330}" srcId="{10285EF1-62FA-4442-A2D4-2045E0CC1BE3}" destId="{D962C774-B9DC-4DB5-B149-55818DB0CFB6}" srcOrd="0" destOrd="0" parTransId="{DE78EFB4-DB5E-426A-B60B-10769365ED39}" sibTransId="{74E1FFF3-A19F-4C38-85AB-D1937679D696}"/>
    <dgm:cxn modelId="{116EF713-26A6-4E91-AABF-E72332CD3CC9}" type="presParOf" srcId="{C1B661FA-BDE2-4C93-802E-0DC2115C53C0}" destId="{B6589B91-3F7A-4F1D-9BCE-A8090CDE1BBE}" srcOrd="0" destOrd="0" presId="urn:microsoft.com/office/officeart/2018/2/layout/IconCircleList"/>
    <dgm:cxn modelId="{CF1B7266-3B42-4BDB-BD2B-67C540D65484}" type="presParOf" srcId="{B6589B91-3F7A-4F1D-9BCE-A8090CDE1BBE}" destId="{5578F594-CED8-4DA9-93DE-C7E04F3FC619}" srcOrd="0" destOrd="0" presId="urn:microsoft.com/office/officeart/2018/2/layout/IconCircleList"/>
    <dgm:cxn modelId="{E1D03D61-1E6A-4FFB-8514-D70C61419803}" type="presParOf" srcId="{5578F594-CED8-4DA9-93DE-C7E04F3FC619}" destId="{2402ADC7-7FAB-414F-B5EF-756F52720B5B}" srcOrd="0" destOrd="0" presId="urn:microsoft.com/office/officeart/2018/2/layout/IconCircleList"/>
    <dgm:cxn modelId="{0EA8580D-6E98-492B-931B-C943FF5179CF}" type="presParOf" srcId="{5578F594-CED8-4DA9-93DE-C7E04F3FC619}" destId="{56174A45-2FA9-4307-847D-10E76D6791B1}" srcOrd="1" destOrd="0" presId="urn:microsoft.com/office/officeart/2018/2/layout/IconCircleList"/>
    <dgm:cxn modelId="{1F747E9A-6FE9-4E57-A827-553EBB5EA45D}" type="presParOf" srcId="{5578F594-CED8-4DA9-93DE-C7E04F3FC619}" destId="{D8D8A735-0EE4-4106-B289-7873DE7F817A}" srcOrd="2" destOrd="0" presId="urn:microsoft.com/office/officeart/2018/2/layout/IconCircleList"/>
    <dgm:cxn modelId="{9A36C451-1187-411F-9404-2B4314C091AE}" type="presParOf" srcId="{5578F594-CED8-4DA9-93DE-C7E04F3FC619}" destId="{ED3B6974-C645-4C38-8C11-A6C130DD673B}" srcOrd="3" destOrd="0" presId="urn:microsoft.com/office/officeart/2018/2/layout/IconCircleList"/>
    <dgm:cxn modelId="{C222C447-8D8A-438D-8CD2-30089DC797E6}" type="presParOf" srcId="{B6589B91-3F7A-4F1D-9BCE-A8090CDE1BBE}" destId="{B083D13A-3685-4BD7-BD83-38C1BE8F1228}" srcOrd="1" destOrd="0" presId="urn:microsoft.com/office/officeart/2018/2/layout/IconCircleList"/>
    <dgm:cxn modelId="{6D34DA19-A51F-41F2-8F36-6539FD5DAB0F}" type="presParOf" srcId="{B6589B91-3F7A-4F1D-9BCE-A8090CDE1BBE}" destId="{982FD28C-07F3-4E2A-B945-C8CF1EDA8540}" srcOrd="2" destOrd="0" presId="urn:microsoft.com/office/officeart/2018/2/layout/IconCircleList"/>
    <dgm:cxn modelId="{13BF15DB-0B04-476A-BC49-289147EF63FF}" type="presParOf" srcId="{982FD28C-07F3-4E2A-B945-C8CF1EDA8540}" destId="{258DC3E2-6BA9-4EE9-A908-94400F3A6FB3}" srcOrd="0" destOrd="0" presId="urn:microsoft.com/office/officeart/2018/2/layout/IconCircleList"/>
    <dgm:cxn modelId="{E9DC7AF4-82C0-48EA-8B9B-59F8AB4B3477}" type="presParOf" srcId="{982FD28C-07F3-4E2A-B945-C8CF1EDA8540}" destId="{7F029F97-585C-4F7F-A263-8242E2DA1701}" srcOrd="1" destOrd="0" presId="urn:microsoft.com/office/officeart/2018/2/layout/IconCircleList"/>
    <dgm:cxn modelId="{7F78C28A-7F17-45F0-9F21-C6BBE6E7EA62}" type="presParOf" srcId="{982FD28C-07F3-4E2A-B945-C8CF1EDA8540}" destId="{9238830F-2E3A-4650-928C-000E97622894}" srcOrd="2" destOrd="0" presId="urn:microsoft.com/office/officeart/2018/2/layout/IconCircleList"/>
    <dgm:cxn modelId="{8BA0D6B5-4A88-49F7-9432-F6CE305D7B02}" type="presParOf" srcId="{982FD28C-07F3-4E2A-B945-C8CF1EDA8540}" destId="{2F278315-6BC5-4424-888F-B0423E8C7CE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9F9F26-C279-4272-8D51-A659938B4CD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15E3EDBA-DC7E-4CEE-A93F-0753FFEFABB9}">
      <dgm:prSet custT="1"/>
      <dgm:spPr>
        <a:solidFill>
          <a:schemeClr val="accent5">
            <a:lumMod val="75000"/>
          </a:schemeClr>
        </a:solidFill>
      </dgm:spPr>
      <dgm:t>
        <a:bodyPr/>
        <a:lstStyle/>
        <a:p>
          <a:r>
            <a:rPr lang="en-US" sz="1600" b="1" dirty="0">
              <a:latin typeface="Calibri" panose="020F0502020204030204" pitchFamily="34" charset="0"/>
              <a:cs typeface="Calibri" panose="020F0502020204030204" pitchFamily="34" charset="0"/>
            </a:rPr>
            <a:t>General pediatric population</a:t>
          </a:r>
          <a:endParaRPr lang="en-US" sz="1600" dirty="0">
            <a:latin typeface="Calibri" panose="020F0502020204030204" pitchFamily="34" charset="0"/>
            <a:cs typeface="Calibri" panose="020F0502020204030204" pitchFamily="34" charset="0"/>
          </a:endParaRPr>
        </a:p>
      </dgm:t>
    </dgm:pt>
    <dgm:pt modelId="{AAC968E4-FF3E-4815-B5B8-FB672B345948}" type="parTrans" cxnId="{B91C39AC-A47D-4315-8817-ADDE447F55FB}">
      <dgm:prSet/>
      <dgm:spPr/>
      <dgm:t>
        <a:bodyPr/>
        <a:lstStyle/>
        <a:p>
          <a:endParaRPr lang="en-US"/>
        </a:p>
      </dgm:t>
    </dgm:pt>
    <dgm:pt modelId="{88F6BF4A-6840-4DBC-B58B-F9DFEBFCDEB0}" type="sibTrans" cxnId="{B91C39AC-A47D-4315-8817-ADDE447F55FB}">
      <dgm:prSet/>
      <dgm:spPr/>
      <dgm:t>
        <a:bodyPr/>
        <a:lstStyle/>
        <a:p>
          <a:endParaRPr lang="en-US"/>
        </a:p>
      </dgm:t>
    </dgm:pt>
    <dgm:pt modelId="{7A52CA2A-870A-4A02-A0AC-E7C6739795D0}">
      <dgm:prSet custT="1"/>
      <dgm:spPr/>
      <dgm:t>
        <a:bodyPr/>
        <a:lstStyle/>
        <a:p>
          <a:r>
            <a:rPr lang="en-US" sz="1400" b="1" dirty="0">
              <a:solidFill>
                <a:schemeClr val="accent5">
                  <a:lumMod val="75000"/>
                </a:schemeClr>
              </a:solidFill>
              <a:latin typeface="Calibri" panose="020F0502020204030204" pitchFamily="34" charset="0"/>
              <a:cs typeface="Calibri" panose="020F0502020204030204" pitchFamily="34" charset="0"/>
            </a:rPr>
            <a:t>Ages 6-9 years (born 2013/2014)</a:t>
          </a:r>
        </a:p>
      </dgm:t>
    </dgm:pt>
    <dgm:pt modelId="{0C4825FC-82D8-4324-8E61-31662A8696F3}" type="parTrans" cxnId="{CDD020A2-50FF-4F11-B07A-2F955502C780}">
      <dgm:prSet/>
      <dgm:spPr/>
      <dgm:t>
        <a:bodyPr/>
        <a:lstStyle/>
        <a:p>
          <a:endParaRPr lang="en-US"/>
        </a:p>
      </dgm:t>
    </dgm:pt>
    <dgm:pt modelId="{BC102461-758E-45DA-BC0C-E2D2FF5C9E6B}" type="sibTrans" cxnId="{CDD020A2-50FF-4F11-B07A-2F955502C780}">
      <dgm:prSet/>
      <dgm:spPr/>
      <dgm:t>
        <a:bodyPr/>
        <a:lstStyle/>
        <a:p>
          <a:endParaRPr lang="en-US"/>
        </a:p>
      </dgm:t>
    </dgm:pt>
    <dgm:pt modelId="{76A1378E-47B9-43B1-AD2C-B182CF9214D1}">
      <dgm:prSet custT="1"/>
      <dgm:spPr/>
      <dgm:t>
        <a:bodyPr/>
        <a:lstStyle/>
        <a:p>
          <a:r>
            <a:rPr lang="en-US" sz="1400" b="1" dirty="0">
              <a:solidFill>
                <a:schemeClr val="accent5">
                  <a:lumMod val="75000"/>
                </a:schemeClr>
              </a:solidFill>
              <a:latin typeface="Calibri" panose="020F0502020204030204" pitchFamily="34" charset="0"/>
              <a:cs typeface="Calibri" panose="020F0502020204030204" pitchFamily="34" charset="0"/>
            </a:rPr>
            <a:t>Ages 13-16 years (born 2006/2007)</a:t>
          </a:r>
        </a:p>
      </dgm:t>
    </dgm:pt>
    <dgm:pt modelId="{C9B0ED2C-73A5-4E38-B52F-89CA6C4E7DDA}" type="parTrans" cxnId="{B88BED2B-A775-4034-B8B0-40214C6AB20A}">
      <dgm:prSet/>
      <dgm:spPr/>
      <dgm:t>
        <a:bodyPr/>
        <a:lstStyle/>
        <a:p>
          <a:endParaRPr lang="en-US"/>
        </a:p>
      </dgm:t>
    </dgm:pt>
    <dgm:pt modelId="{B42C0304-D8F4-4A5C-B808-117FEB0D578D}" type="sibTrans" cxnId="{B88BED2B-A775-4034-B8B0-40214C6AB20A}">
      <dgm:prSet/>
      <dgm:spPr/>
      <dgm:t>
        <a:bodyPr/>
        <a:lstStyle/>
        <a:p>
          <a:endParaRPr lang="en-US"/>
        </a:p>
      </dgm:t>
    </dgm:pt>
    <dgm:pt modelId="{6BA3E753-650E-4FF8-9D9A-9557CC4D9254}">
      <dgm:prSet custT="1"/>
      <dgm:spPr>
        <a:solidFill>
          <a:schemeClr val="accent5">
            <a:lumMod val="75000"/>
          </a:schemeClr>
        </a:solidFill>
      </dgm:spPr>
      <dgm:t>
        <a:bodyPr/>
        <a:lstStyle/>
        <a:p>
          <a:r>
            <a:rPr lang="en-US" sz="1600" b="1" dirty="0">
              <a:latin typeface="Calibri" panose="020F0502020204030204" pitchFamily="34" charset="0"/>
              <a:cs typeface="Calibri" panose="020F0502020204030204" pitchFamily="34" charset="0"/>
            </a:rPr>
            <a:t>Capillary blood sampling at home</a:t>
          </a:r>
          <a:endParaRPr lang="en-US" sz="1600" dirty="0">
            <a:latin typeface="Calibri" panose="020F0502020204030204" pitchFamily="34" charset="0"/>
            <a:cs typeface="Calibri" panose="020F0502020204030204" pitchFamily="34" charset="0"/>
          </a:endParaRPr>
        </a:p>
      </dgm:t>
    </dgm:pt>
    <dgm:pt modelId="{7125BCD7-AFEB-4E70-8A7A-8E0F36B1EB8F}" type="parTrans" cxnId="{84F9FA12-4E6B-4391-B728-FA0B010F83B1}">
      <dgm:prSet/>
      <dgm:spPr/>
      <dgm:t>
        <a:bodyPr/>
        <a:lstStyle/>
        <a:p>
          <a:endParaRPr lang="en-US"/>
        </a:p>
      </dgm:t>
    </dgm:pt>
    <dgm:pt modelId="{BD6B4DB0-6FDE-49E3-B725-05DDDF878BD5}" type="sibTrans" cxnId="{84F9FA12-4E6B-4391-B728-FA0B010F83B1}">
      <dgm:prSet/>
      <dgm:spPr/>
      <dgm:t>
        <a:bodyPr/>
        <a:lstStyle/>
        <a:p>
          <a:endParaRPr lang="en-US"/>
        </a:p>
      </dgm:t>
    </dgm:pt>
    <dgm:pt modelId="{162134ED-AFF3-4D9A-B3D3-26695D04161B}">
      <dgm:prSet custT="1"/>
      <dgm:spPr/>
      <dgm:t>
        <a:bodyPr/>
        <a:lstStyle/>
        <a:p>
          <a:r>
            <a:rPr lang="en-US" sz="1400" b="1" dirty="0">
              <a:solidFill>
                <a:schemeClr val="accent5">
                  <a:lumMod val="75000"/>
                </a:schemeClr>
              </a:solidFill>
              <a:latin typeface="Calibri" panose="020F0502020204030204" pitchFamily="34" charset="0"/>
              <a:cs typeface="Calibri" panose="020F0502020204030204" pitchFamily="34" charset="0"/>
            </a:rPr>
            <a:t>Check </a:t>
          </a:r>
          <a:r>
            <a:rPr lang="en-US" sz="1400" b="1" dirty="0" err="1">
              <a:solidFill>
                <a:schemeClr val="accent5">
                  <a:lumMod val="75000"/>
                </a:schemeClr>
              </a:solidFill>
              <a:latin typeface="Calibri" panose="020F0502020204030204" pitchFamily="34" charset="0"/>
              <a:cs typeface="Calibri" panose="020F0502020204030204" pitchFamily="34" charset="0"/>
            </a:rPr>
            <a:t>Aab</a:t>
          </a:r>
          <a:r>
            <a:rPr lang="en-US" sz="1400" b="1" dirty="0">
              <a:solidFill>
                <a:schemeClr val="accent5">
                  <a:lumMod val="75000"/>
                </a:schemeClr>
              </a:solidFill>
              <a:latin typeface="Calibri" panose="020F0502020204030204" pitchFamily="34" charset="0"/>
              <a:cs typeface="Calibri" panose="020F0502020204030204" pitchFamily="34" charset="0"/>
            </a:rPr>
            <a:t>+ children in a confirmatory sample</a:t>
          </a:r>
        </a:p>
      </dgm:t>
    </dgm:pt>
    <dgm:pt modelId="{FF8067B7-3BB6-4B4A-8FA2-A527F8F98D65}" type="parTrans" cxnId="{7561EC6D-2C92-4186-85ED-A61ECDE26E70}">
      <dgm:prSet/>
      <dgm:spPr/>
      <dgm:t>
        <a:bodyPr/>
        <a:lstStyle/>
        <a:p>
          <a:endParaRPr lang="en-US"/>
        </a:p>
      </dgm:t>
    </dgm:pt>
    <dgm:pt modelId="{79BE9526-83FB-452C-AD91-8AE13E1784C3}" type="sibTrans" cxnId="{7561EC6D-2C92-4186-85ED-A61ECDE26E70}">
      <dgm:prSet/>
      <dgm:spPr/>
      <dgm:t>
        <a:bodyPr/>
        <a:lstStyle/>
        <a:p>
          <a:endParaRPr lang="en-US"/>
        </a:p>
      </dgm:t>
    </dgm:pt>
    <dgm:pt modelId="{FE464564-B931-406F-9861-5FFA99DA374E}">
      <dgm:prSet custT="1"/>
      <dgm:spPr/>
      <dgm:t>
        <a:bodyPr/>
        <a:lstStyle/>
        <a:p>
          <a:r>
            <a:rPr lang="en-US" sz="1400" b="1" dirty="0">
              <a:solidFill>
                <a:schemeClr val="accent5">
                  <a:lumMod val="75000"/>
                </a:schemeClr>
              </a:solidFill>
              <a:latin typeface="Calibri" panose="020F0502020204030204" pitchFamily="34" charset="0"/>
              <a:cs typeface="Calibri" panose="020F0502020204030204" pitchFamily="34" charset="0"/>
            </a:rPr>
            <a:t>Persistently </a:t>
          </a:r>
          <a:r>
            <a:rPr lang="en-US" sz="1400" b="1" dirty="0" err="1">
              <a:solidFill>
                <a:schemeClr val="accent5">
                  <a:lumMod val="75000"/>
                </a:schemeClr>
              </a:solidFill>
              <a:latin typeface="Calibri" panose="020F0502020204030204" pitchFamily="34" charset="0"/>
              <a:cs typeface="Calibri" panose="020F0502020204030204" pitchFamily="34" charset="0"/>
            </a:rPr>
            <a:t>Aab</a:t>
          </a:r>
          <a:r>
            <a:rPr lang="en-US" sz="1400" b="1" dirty="0">
              <a:solidFill>
                <a:schemeClr val="accent5">
                  <a:lumMod val="75000"/>
                </a:schemeClr>
              </a:solidFill>
              <a:latin typeface="Calibri" panose="020F0502020204030204" pitchFamily="34" charset="0"/>
              <a:cs typeface="Calibri" panose="020F0502020204030204" pitchFamily="34" charset="0"/>
            </a:rPr>
            <a:t>+ are referred to pediatrician</a:t>
          </a:r>
        </a:p>
      </dgm:t>
    </dgm:pt>
    <dgm:pt modelId="{CEFE686F-B083-40B3-9A14-2AADD7460D25}" type="parTrans" cxnId="{CBD60058-4903-4A67-A56B-0B56555BAC32}">
      <dgm:prSet/>
      <dgm:spPr/>
      <dgm:t>
        <a:bodyPr/>
        <a:lstStyle/>
        <a:p>
          <a:endParaRPr lang="en-US"/>
        </a:p>
      </dgm:t>
    </dgm:pt>
    <dgm:pt modelId="{EF76200D-C969-456B-A868-50EF0C6E0B50}" type="sibTrans" cxnId="{CBD60058-4903-4A67-A56B-0B56555BAC32}">
      <dgm:prSet/>
      <dgm:spPr/>
      <dgm:t>
        <a:bodyPr/>
        <a:lstStyle/>
        <a:p>
          <a:endParaRPr lang="en-US"/>
        </a:p>
      </dgm:t>
    </dgm:pt>
    <dgm:pt modelId="{DCBF4016-3ED2-4FD2-BAEE-A99879E56F78}" type="pres">
      <dgm:prSet presAssocID="{AD9F9F26-C279-4272-8D51-A659938B4CD3}" presName="diagram" presStyleCnt="0">
        <dgm:presLayoutVars>
          <dgm:chPref val="1"/>
          <dgm:dir/>
          <dgm:animOne val="branch"/>
          <dgm:animLvl val="lvl"/>
          <dgm:resizeHandles/>
        </dgm:presLayoutVars>
      </dgm:prSet>
      <dgm:spPr/>
    </dgm:pt>
    <dgm:pt modelId="{704781C2-6254-4D98-88F4-EB09A8DFFEB9}" type="pres">
      <dgm:prSet presAssocID="{15E3EDBA-DC7E-4CEE-A93F-0753FFEFABB9}" presName="root" presStyleCnt="0"/>
      <dgm:spPr/>
    </dgm:pt>
    <dgm:pt modelId="{971E510D-2AD7-4832-A376-AAC5AFDB0BC9}" type="pres">
      <dgm:prSet presAssocID="{15E3EDBA-DC7E-4CEE-A93F-0753FFEFABB9}" presName="rootComposite" presStyleCnt="0"/>
      <dgm:spPr/>
    </dgm:pt>
    <dgm:pt modelId="{CA05A22F-F342-4BF1-8271-1E609816AECB}" type="pres">
      <dgm:prSet presAssocID="{15E3EDBA-DC7E-4CEE-A93F-0753FFEFABB9}" presName="rootText" presStyleLbl="node1" presStyleIdx="0" presStyleCnt="2"/>
      <dgm:spPr/>
    </dgm:pt>
    <dgm:pt modelId="{A5CD031D-D402-48C6-9A10-F10F551EFDC4}" type="pres">
      <dgm:prSet presAssocID="{15E3EDBA-DC7E-4CEE-A93F-0753FFEFABB9}" presName="rootConnector" presStyleLbl="node1" presStyleIdx="0" presStyleCnt="2"/>
      <dgm:spPr/>
    </dgm:pt>
    <dgm:pt modelId="{C38D0B7F-FBF2-4DF7-A0AB-6B938FC5EEA1}" type="pres">
      <dgm:prSet presAssocID="{15E3EDBA-DC7E-4CEE-A93F-0753FFEFABB9}" presName="childShape" presStyleCnt="0"/>
      <dgm:spPr/>
    </dgm:pt>
    <dgm:pt modelId="{B045DBCB-4AE9-4243-AE15-A9331E62CBC7}" type="pres">
      <dgm:prSet presAssocID="{0C4825FC-82D8-4324-8E61-31662A8696F3}" presName="Name13" presStyleLbl="parChTrans1D2" presStyleIdx="0" presStyleCnt="4"/>
      <dgm:spPr/>
    </dgm:pt>
    <dgm:pt modelId="{F32F6086-B090-4CAE-B95B-4331F2AD13BA}" type="pres">
      <dgm:prSet presAssocID="{7A52CA2A-870A-4A02-A0AC-E7C6739795D0}" presName="childText" presStyleLbl="bgAcc1" presStyleIdx="0" presStyleCnt="4">
        <dgm:presLayoutVars>
          <dgm:bulletEnabled val="1"/>
        </dgm:presLayoutVars>
      </dgm:prSet>
      <dgm:spPr/>
    </dgm:pt>
    <dgm:pt modelId="{FDC0209F-188A-4EAD-A7D8-90116F0536CF}" type="pres">
      <dgm:prSet presAssocID="{C9B0ED2C-73A5-4E38-B52F-89CA6C4E7DDA}" presName="Name13" presStyleLbl="parChTrans1D2" presStyleIdx="1" presStyleCnt="4"/>
      <dgm:spPr/>
    </dgm:pt>
    <dgm:pt modelId="{F182343C-3484-4B3B-9623-BC2756F25126}" type="pres">
      <dgm:prSet presAssocID="{76A1378E-47B9-43B1-AD2C-B182CF9214D1}" presName="childText" presStyleLbl="bgAcc1" presStyleIdx="1" presStyleCnt="4">
        <dgm:presLayoutVars>
          <dgm:bulletEnabled val="1"/>
        </dgm:presLayoutVars>
      </dgm:prSet>
      <dgm:spPr/>
    </dgm:pt>
    <dgm:pt modelId="{DB6CBE2A-4A34-40D7-A6AF-110A403204AB}" type="pres">
      <dgm:prSet presAssocID="{6BA3E753-650E-4FF8-9D9A-9557CC4D9254}" presName="root" presStyleCnt="0"/>
      <dgm:spPr/>
    </dgm:pt>
    <dgm:pt modelId="{82C1FEC9-082B-4A44-9309-50ACD8370F50}" type="pres">
      <dgm:prSet presAssocID="{6BA3E753-650E-4FF8-9D9A-9557CC4D9254}" presName="rootComposite" presStyleCnt="0"/>
      <dgm:spPr/>
    </dgm:pt>
    <dgm:pt modelId="{2BB8FFB8-5BE3-48C1-BF5B-C8289E59A45E}" type="pres">
      <dgm:prSet presAssocID="{6BA3E753-650E-4FF8-9D9A-9557CC4D9254}" presName="rootText" presStyleLbl="node1" presStyleIdx="1" presStyleCnt="2"/>
      <dgm:spPr/>
    </dgm:pt>
    <dgm:pt modelId="{6819F73E-DBCB-46C0-A33D-A5BDFB2DA8D2}" type="pres">
      <dgm:prSet presAssocID="{6BA3E753-650E-4FF8-9D9A-9557CC4D9254}" presName="rootConnector" presStyleLbl="node1" presStyleIdx="1" presStyleCnt="2"/>
      <dgm:spPr/>
    </dgm:pt>
    <dgm:pt modelId="{51F8D402-F735-44E0-8C74-04F2EF9842CC}" type="pres">
      <dgm:prSet presAssocID="{6BA3E753-650E-4FF8-9D9A-9557CC4D9254}" presName="childShape" presStyleCnt="0"/>
      <dgm:spPr/>
    </dgm:pt>
    <dgm:pt modelId="{42745040-E3CE-4243-AD1D-D91A8E541FAB}" type="pres">
      <dgm:prSet presAssocID="{FF8067B7-3BB6-4B4A-8FA2-A527F8F98D65}" presName="Name13" presStyleLbl="parChTrans1D2" presStyleIdx="2" presStyleCnt="4"/>
      <dgm:spPr/>
    </dgm:pt>
    <dgm:pt modelId="{CB1BA4ED-26DF-4B20-AB57-3AA0161FDB54}" type="pres">
      <dgm:prSet presAssocID="{162134ED-AFF3-4D9A-B3D3-26695D04161B}" presName="childText" presStyleLbl="bgAcc1" presStyleIdx="2" presStyleCnt="4">
        <dgm:presLayoutVars>
          <dgm:bulletEnabled val="1"/>
        </dgm:presLayoutVars>
      </dgm:prSet>
      <dgm:spPr/>
    </dgm:pt>
    <dgm:pt modelId="{EDC50254-24DD-4009-BFED-6644CD9F311D}" type="pres">
      <dgm:prSet presAssocID="{CEFE686F-B083-40B3-9A14-2AADD7460D25}" presName="Name13" presStyleLbl="parChTrans1D2" presStyleIdx="3" presStyleCnt="4"/>
      <dgm:spPr/>
    </dgm:pt>
    <dgm:pt modelId="{16DE057C-2A52-4B52-9E3C-DBCDDB20A77F}" type="pres">
      <dgm:prSet presAssocID="{FE464564-B931-406F-9861-5FFA99DA374E}" presName="childText" presStyleLbl="bgAcc1" presStyleIdx="3" presStyleCnt="4">
        <dgm:presLayoutVars>
          <dgm:bulletEnabled val="1"/>
        </dgm:presLayoutVars>
      </dgm:prSet>
      <dgm:spPr/>
    </dgm:pt>
  </dgm:ptLst>
  <dgm:cxnLst>
    <dgm:cxn modelId="{A7596304-0085-4EBE-B58D-350AA6F47455}" type="presOf" srcId="{6BA3E753-650E-4FF8-9D9A-9557CC4D9254}" destId="{2BB8FFB8-5BE3-48C1-BF5B-C8289E59A45E}" srcOrd="0" destOrd="0" presId="urn:microsoft.com/office/officeart/2005/8/layout/hierarchy3"/>
    <dgm:cxn modelId="{84F9FA12-4E6B-4391-B728-FA0B010F83B1}" srcId="{AD9F9F26-C279-4272-8D51-A659938B4CD3}" destId="{6BA3E753-650E-4FF8-9D9A-9557CC4D9254}" srcOrd="1" destOrd="0" parTransId="{7125BCD7-AFEB-4E70-8A7A-8E0F36B1EB8F}" sibTransId="{BD6B4DB0-6FDE-49E3-B725-05DDDF878BD5}"/>
    <dgm:cxn modelId="{B88BED2B-A775-4034-B8B0-40214C6AB20A}" srcId="{15E3EDBA-DC7E-4CEE-A93F-0753FFEFABB9}" destId="{76A1378E-47B9-43B1-AD2C-B182CF9214D1}" srcOrd="1" destOrd="0" parTransId="{C9B0ED2C-73A5-4E38-B52F-89CA6C4E7DDA}" sibTransId="{B42C0304-D8F4-4A5C-B808-117FEB0D578D}"/>
    <dgm:cxn modelId="{32399C65-5981-4684-A33B-031003065705}" type="presOf" srcId="{CEFE686F-B083-40B3-9A14-2AADD7460D25}" destId="{EDC50254-24DD-4009-BFED-6644CD9F311D}" srcOrd="0" destOrd="0" presId="urn:microsoft.com/office/officeart/2005/8/layout/hierarchy3"/>
    <dgm:cxn modelId="{7561EC6D-2C92-4186-85ED-A61ECDE26E70}" srcId="{6BA3E753-650E-4FF8-9D9A-9557CC4D9254}" destId="{162134ED-AFF3-4D9A-B3D3-26695D04161B}" srcOrd="0" destOrd="0" parTransId="{FF8067B7-3BB6-4B4A-8FA2-A527F8F98D65}" sibTransId="{79BE9526-83FB-452C-AD91-8AE13E1784C3}"/>
    <dgm:cxn modelId="{CBD60058-4903-4A67-A56B-0B56555BAC32}" srcId="{6BA3E753-650E-4FF8-9D9A-9557CC4D9254}" destId="{FE464564-B931-406F-9861-5FFA99DA374E}" srcOrd="1" destOrd="0" parTransId="{CEFE686F-B083-40B3-9A14-2AADD7460D25}" sibTransId="{EF76200D-C969-456B-A868-50EF0C6E0B50}"/>
    <dgm:cxn modelId="{35AAA678-57DC-49E4-A79E-EB34ADD7D950}" type="presOf" srcId="{162134ED-AFF3-4D9A-B3D3-26695D04161B}" destId="{CB1BA4ED-26DF-4B20-AB57-3AA0161FDB54}" srcOrd="0" destOrd="0" presId="urn:microsoft.com/office/officeart/2005/8/layout/hierarchy3"/>
    <dgm:cxn modelId="{F87E675A-C8C9-4303-9814-346051D72D6F}" type="presOf" srcId="{76A1378E-47B9-43B1-AD2C-B182CF9214D1}" destId="{F182343C-3484-4B3B-9623-BC2756F25126}" srcOrd="0" destOrd="0" presId="urn:microsoft.com/office/officeart/2005/8/layout/hierarchy3"/>
    <dgm:cxn modelId="{45F72783-8972-48D5-A760-4C0E0FD66764}" type="presOf" srcId="{7A52CA2A-870A-4A02-A0AC-E7C6739795D0}" destId="{F32F6086-B090-4CAE-B95B-4331F2AD13BA}" srcOrd="0" destOrd="0" presId="urn:microsoft.com/office/officeart/2005/8/layout/hierarchy3"/>
    <dgm:cxn modelId="{377C5688-3B1E-4298-B716-E3BCD08AFA9F}" type="presOf" srcId="{15E3EDBA-DC7E-4CEE-A93F-0753FFEFABB9}" destId="{CA05A22F-F342-4BF1-8271-1E609816AECB}" srcOrd="0" destOrd="0" presId="urn:microsoft.com/office/officeart/2005/8/layout/hierarchy3"/>
    <dgm:cxn modelId="{C49F3596-8ADA-473F-86EF-F284892B7285}" type="presOf" srcId="{6BA3E753-650E-4FF8-9D9A-9557CC4D9254}" destId="{6819F73E-DBCB-46C0-A33D-A5BDFB2DA8D2}" srcOrd="1" destOrd="0" presId="urn:microsoft.com/office/officeart/2005/8/layout/hierarchy3"/>
    <dgm:cxn modelId="{CDD020A2-50FF-4F11-B07A-2F955502C780}" srcId="{15E3EDBA-DC7E-4CEE-A93F-0753FFEFABB9}" destId="{7A52CA2A-870A-4A02-A0AC-E7C6739795D0}" srcOrd="0" destOrd="0" parTransId="{0C4825FC-82D8-4324-8E61-31662A8696F3}" sibTransId="{BC102461-758E-45DA-BC0C-E2D2FF5C9E6B}"/>
    <dgm:cxn modelId="{B91C39AC-A47D-4315-8817-ADDE447F55FB}" srcId="{AD9F9F26-C279-4272-8D51-A659938B4CD3}" destId="{15E3EDBA-DC7E-4CEE-A93F-0753FFEFABB9}" srcOrd="0" destOrd="0" parTransId="{AAC968E4-FF3E-4815-B5B8-FB672B345948}" sibTransId="{88F6BF4A-6840-4DBC-B58B-F9DFEBFCDEB0}"/>
    <dgm:cxn modelId="{47DF98AE-77AD-4505-969B-AD6F2C4FF47F}" type="presOf" srcId="{C9B0ED2C-73A5-4E38-B52F-89CA6C4E7DDA}" destId="{FDC0209F-188A-4EAD-A7D8-90116F0536CF}" srcOrd="0" destOrd="0" presId="urn:microsoft.com/office/officeart/2005/8/layout/hierarchy3"/>
    <dgm:cxn modelId="{E30366C3-F624-4F0F-8BB7-61FD61056985}" type="presOf" srcId="{FF8067B7-3BB6-4B4A-8FA2-A527F8F98D65}" destId="{42745040-E3CE-4243-AD1D-D91A8E541FAB}" srcOrd="0" destOrd="0" presId="urn:microsoft.com/office/officeart/2005/8/layout/hierarchy3"/>
    <dgm:cxn modelId="{A16402CA-3719-4599-BC33-516019767730}" type="presOf" srcId="{0C4825FC-82D8-4324-8E61-31662A8696F3}" destId="{B045DBCB-4AE9-4243-AE15-A9331E62CBC7}" srcOrd="0" destOrd="0" presId="urn:microsoft.com/office/officeart/2005/8/layout/hierarchy3"/>
    <dgm:cxn modelId="{CBD722DF-AD22-41D6-BAAE-52596F02F310}" type="presOf" srcId="{AD9F9F26-C279-4272-8D51-A659938B4CD3}" destId="{DCBF4016-3ED2-4FD2-BAEE-A99879E56F78}" srcOrd="0" destOrd="0" presId="urn:microsoft.com/office/officeart/2005/8/layout/hierarchy3"/>
    <dgm:cxn modelId="{7C382AEA-33D0-43EE-AE63-FAD33055339E}" type="presOf" srcId="{15E3EDBA-DC7E-4CEE-A93F-0753FFEFABB9}" destId="{A5CD031D-D402-48C6-9A10-F10F551EFDC4}" srcOrd="1" destOrd="0" presId="urn:microsoft.com/office/officeart/2005/8/layout/hierarchy3"/>
    <dgm:cxn modelId="{3E3587F6-58ED-4F75-99C2-91C1F3137187}" type="presOf" srcId="{FE464564-B931-406F-9861-5FFA99DA374E}" destId="{16DE057C-2A52-4B52-9E3C-DBCDDB20A77F}" srcOrd="0" destOrd="0" presId="urn:microsoft.com/office/officeart/2005/8/layout/hierarchy3"/>
    <dgm:cxn modelId="{F6629BD6-D0F2-4506-8043-D29F89EAE913}" type="presParOf" srcId="{DCBF4016-3ED2-4FD2-BAEE-A99879E56F78}" destId="{704781C2-6254-4D98-88F4-EB09A8DFFEB9}" srcOrd="0" destOrd="0" presId="urn:microsoft.com/office/officeart/2005/8/layout/hierarchy3"/>
    <dgm:cxn modelId="{29C090E0-3EA0-4BCD-A418-FC21BBA895B6}" type="presParOf" srcId="{704781C2-6254-4D98-88F4-EB09A8DFFEB9}" destId="{971E510D-2AD7-4832-A376-AAC5AFDB0BC9}" srcOrd="0" destOrd="0" presId="urn:microsoft.com/office/officeart/2005/8/layout/hierarchy3"/>
    <dgm:cxn modelId="{4F2E5150-0E43-41F7-9E83-B3F3CC64CA86}" type="presParOf" srcId="{971E510D-2AD7-4832-A376-AAC5AFDB0BC9}" destId="{CA05A22F-F342-4BF1-8271-1E609816AECB}" srcOrd="0" destOrd="0" presId="urn:microsoft.com/office/officeart/2005/8/layout/hierarchy3"/>
    <dgm:cxn modelId="{295F1835-192E-4E62-B303-C134742DA5A2}" type="presParOf" srcId="{971E510D-2AD7-4832-A376-AAC5AFDB0BC9}" destId="{A5CD031D-D402-48C6-9A10-F10F551EFDC4}" srcOrd="1" destOrd="0" presId="urn:microsoft.com/office/officeart/2005/8/layout/hierarchy3"/>
    <dgm:cxn modelId="{CAA80661-D74E-4F59-926B-D39410FDE148}" type="presParOf" srcId="{704781C2-6254-4D98-88F4-EB09A8DFFEB9}" destId="{C38D0B7F-FBF2-4DF7-A0AB-6B938FC5EEA1}" srcOrd="1" destOrd="0" presId="urn:microsoft.com/office/officeart/2005/8/layout/hierarchy3"/>
    <dgm:cxn modelId="{2C331102-962D-4B66-A2AD-5654992982C4}" type="presParOf" srcId="{C38D0B7F-FBF2-4DF7-A0AB-6B938FC5EEA1}" destId="{B045DBCB-4AE9-4243-AE15-A9331E62CBC7}" srcOrd="0" destOrd="0" presId="urn:microsoft.com/office/officeart/2005/8/layout/hierarchy3"/>
    <dgm:cxn modelId="{ABCE3BA8-A609-4134-9DD0-70AAD6F28FBF}" type="presParOf" srcId="{C38D0B7F-FBF2-4DF7-A0AB-6B938FC5EEA1}" destId="{F32F6086-B090-4CAE-B95B-4331F2AD13BA}" srcOrd="1" destOrd="0" presId="urn:microsoft.com/office/officeart/2005/8/layout/hierarchy3"/>
    <dgm:cxn modelId="{D3A6A7B5-4E1F-49AF-9F69-C7C1D5F40E75}" type="presParOf" srcId="{C38D0B7F-FBF2-4DF7-A0AB-6B938FC5EEA1}" destId="{FDC0209F-188A-4EAD-A7D8-90116F0536CF}" srcOrd="2" destOrd="0" presId="urn:microsoft.com/office/officeart/2005/8/layout/hierarchy3"/>
    <dgm:cxn modelId="{F3D66B73-6371-40C8-BCA8-69A645792899}" type="presParOf" srcId="{C38D0B7F-FBF2-4DF7-A0AB-6B938FC5EEA1}" destId="{F182343C-3484-4B3B-9623-BC2756F25126}" srcOrd="3" destOrd="0" presId="urn:microsoft.com/office/officeart/2005/8/layout/hierarchy3"/>
    <dgm:cxn modelId="{B2EC7108-02CE-4E23-9806-501FEC517F39}" type="presParOf" srcId="{DCBF4016-3ED2-4FD2-BAEE-A99879E56F78}" destId="{DB6CBE2A-4A34-40D7-A6AF-110A403204AB}" srcOrd="1" destOrd="0" presId="urn:microsoft.com/office/officeart/2005/8/layout/hierarchy3"/>
    <dgm:cxn modelId="{E6660151-B97E-4ACB-9DE1-189D9026260E}" type="presParOf" srcId="{DB6CBE2A-4A34-40D7-A6AF-110A403204AB}" destId="{82C1FEC9-082B-4A44-9309-50ACD8370F50}" srcOrd="0" destOrd="0" presId="urn:microsoft.com/office/officeart/2005/8/layout/hierarchy3"/>
    <dgm:cxn modelId="{AD704E37-8FA0-413C-BDD8-920229129DDB}" type="presParOf" srcId="{82C1FEC9-082B-4A44-9309-50ACD8370F50}" destId="{2BB8FFB8-5BE3-48C1-BF5B-C8289E59A45E}" srcOrd="0" destOrd="0" presId="urn:microsoft.com/office/officeart/2005/8/layout/hierarchy3"/>
    <dgm:cxn modelId="{4DB1F89F-1028-4016-AC7D-E4F9630546E6}" type="presParOf" srcId="{82C1FEC9-082B-4A44-9309-50ACD8370F50}" destId="{6819F73E-DBCB-46C0-A33D-A5BDFB2DA8D2}" srcOrd="1" destOrd="0" presId="urn:microsoft.com/office/officeart/2005/8/layout/hierarchy3"/>
    <dgm:cxn modelId="{FA910AE0-E871-4A9E-B61E-1C7C18F2543E}" type="presParOf" srcId="{DB6CBE2A-4A34-40D7-A6AF-110A403204AB}" destId="{51F8D402-F735-44E0-8C74-04F2EF9842CC}" srcOrd="1" destOrd="0" presId="urn:microsoft.com/office/officeart/2005/8/layout/hierarchy3"/>
    <dgm:cxn modelId="{5D1AAE81-4739-4B6C-907B-FAEA2A088F39}" type="presParOf" srcId="{51F8D402-F735-44E0-8C74-04F2EF9842CC}" destId="{42745040-E3CE-4243-AD1D-D91A8E541FAB}" srcOrd="0" destOrd="0" presId="urn:microsoft.com/office/officeart/2005/8/layout/hierarchy3"/>
    <dgm:cxn modelId="{1B9713C9-A7B8-4AE3-8026-82EB24C8C9A9}" type="presParOf" srcId="{51F8D402-F735-44E0-8C74-04F2EF9842CC}" destId="{CB1BA4ED-26DF-4B20-AB57-3AA0161FDB54}" srcOrd="1" destOrd="0" presId="urn:microsoft.com/office/officeart/2005/8/layout/hierarchy3"/>
    <dgm:cxn modelId="{B580E5FE-3647-4857-A95B-E8C161E1296B}" type="presParOf" srcId="{51F8D402-F735-44E0-8C74-04F2EF9842CC}" destId="{EDC50254-24DD-4009-BFED-6644CD9F311D}" srcOrd="2" destOrd="0" presId="urn:microsoft.com/office/officeart/2005/8/layout/hierarchy3"/>
    <dgm:cxn modelId="{0A898073-A3BF-4593-907D-FA39C83E0DD4}" type="presParOf" srcId="{51F8D402-F735-44E0-8C74-04F2EF9842CC}" destId="{16DE057C-2A52-4B52-9E3C-DBCDDB20A77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FD89A-E7F0-41AC-B4CB-A41C3C33D62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7FCAC1-786E-404E-8A77-F8B0B8471403}">
      <dgm:prSet/>
      <dgm:spPr>
        <a:solidFill>
          <a:schemeClr val="accent5">
            <a:lumMod val="75000"/>
          </a:schemeClr>
        </a:solidFill>
      </dgm:spPr>
      <dgm:t>
        <a:bodyPr/>
        <a:lstStyle/>
        <a:p>
          <a:r>
            <a:rPr lang="en-SE" dirty="0"/>
            <a:t>Previously unknown autoimmunity for T1D, CD and/or AIT is common in </a:t>
          </a:r>
          <a:r>
            <a:rPr lang="sv-SE" dirty="0"/>
            <a:t>Swedish </a:t>
          </a:r>
          <a:r>
            <a:rPr lang="en-SE" dirty="0"/>
            <a:t>children, particularly among girls and children having a </a:t>
          </a:r>
          <a:r>
            <a:rPr lang="sv-SE" dirty="0"/>
            <a:t>FDR</a:t>
          </a:r>
          <a:r>
            <a:rPr lang="en-SE" dirty="0"/>
            <a:t> with any of the diseases.</a:t>
          </a:r>
          <a:endParaRPr lang="en-US" dirty="0"/>
        </a:p>
      </dgm:t>
    </dgm:pt>
    <dgm:pt modelId="{64D70215-B817-426D-AD3A-D4E9C68CC95F}" type="parTrans" cxnId="{0BA09775-2A2F-45B7-A84D-1FA51FB30227}">
      <dgm:prSet/>
      <dgm:spPr/>
      <dgm:t>
        <a:bodyPr/>
        <a:lstStyle/>
        <a:p>
          <a:endParaRPr lang="en-US"/>
        </a:p>
      </dgm:t>
    </dgm:pt>
    <dgm:pt modelId="{02C7CCBE-ECF0-4703-8266-A7EC2E6E3C17}" type="sibTrans" cxnId="{0BA09775-2A2F-45B7-A84D-1FA51FB30227}">
      <dgm:prSet/>
      <dgm:spPr/>
      <dgm:t>
        <a:bodyPr/>
        <a:lstStyle/>
        <a:p>
          <a:endParaRPr lang="en-US"/>
        </a:p>
      </dgm:t>
    </dgm:pt>
    <dgm:pt modelId="{67325258-0DBE-46F4-B382-768A8E1B8DA0}">
      <dgm:prSet/>
      <dgm:spPr>
        <a:solidFill>
          <a:schemeClr val="accent5">
            <a:lumMod val="75000"/>
          </a:schemeClr>
        </a:solidFill>
      </dgm:spPr>
      <dgm:t>
        <a:bodyPr/>
        <a:lstStyle/>
        <a:p>
          <a:r>
            <a:rPr lang="en-SE" dirty="0"/>
            <a:t>Home capillary blood sampling is a feasible and safe procedure to obtain blood samples in children. </a:t>
          </a:r>
          <a:endParaRPr lang="sv-SE" dirty="0"/>
        </a:p>
      </dgm:t>
    </dgm:pt>
    <dgm:pt modelId="{A88E3B24-176C-47B9-8A13-5097703933DD}" type="parTrans" cxnId="{CB739E0D-B420-4D43-82EE-6C1FFD23CDCB}">
      <dgm:prSet/>
      <dgm:spPr/>
      <dgm:t>
        <a:bodyPr/>
        <a:lstStyle/>
        <a:p>
          <a:endParaRPr lang="en-US"/>
        </a:p>
      </dgm:t>
    </dgm:pt>
    <dgm:pt modelId="{9954ACC1-CC0A-4C9D-89A1-DD8E5299EDB1}" type="sibTrans" cxnId="{CB739E0D-B420-4D43-82EE-6C1FFD23CDCB}">
      <dgm:prSet/>
      <dgm:spPr/>
      <dgm:t>
        <a:bodyPr/>
        <a:lstStyle/>
        <a:p>
          <a:endParaRPr lang="en-US"/>
        </a:p>
      </dgm:t>
    </dgm:pt>
    <dgm:pt modelId="{126C34C2-CE38-4041-A179-8A003BA85816}">
      <dgm:prSet/>
      <dgm:spPr>
        <a:solidFill>
          <a:schemeClr val="accent5">
            <a:lumMod val="75000"/>
          </a:schemeClr>
        </a:solidFill>
      </dgm:spPr>
      <dgm:t>
        <a:bodyPr/>
        <a:lstStyle/>
        <a:p>
          <a:r>
            <a:rPr lang="sv-SE" dirty="0"/>
            <a:t>Overall </a:t>
          </a:r>
          <a:r>
            <a:rPr lang="sv-SE" dirty="0" err="1"/>
            <a:t>high</a:t>
          </a:r>
          <a:r>
            <a:rPr lang="sv-SE" dirty="0"/>
            <a:t> </a:t>
          </a:r>
          <a:r>
            <a:rPr lang="sv-SE" dirty="0" err="1"/>
            <a:t>prevalence</a:t>
          </a:r>
          <a:r>
            <a:rPr lang="sv-SE" dirty="0"/>
            <a:t> of </a:t>
          </a:r>
          <a:r>
            <a:rPr lang="sv-SE" dirty="0" err="1"/>
            <a:t>autoimmunity</a:t>
          </a:r>
          <a:r>
            <a:rPr lang="sv-SE" dirty="0"/>
            <a:t> in </a:t>
          </a:r>
          <a:r>
            <a:rPr lang="sv-SE" dirty="0" err="1"/>
            <a:t>Danish</a:t>
          </a:r>
          <a:r>
            <a:rPr lang="sv-SE" dirty="0"/>
            <a:t> </a:t>
          </a:r>
          <a:r>
            <a:rPr lang="sv-SE" dirty="0" err="1"/>
            <a:t>FDRs</a:t>
          </a:r>
          <a:r>
            <a:rPr lang="sv-SE" dirty="0"/>
            <a:t> of </a:t>
          </a:r>
          <a:r>
            <a:rPr lang="sv-SE" dirty="0" err="1"/>
            <a:t>children</a:t>
          </a:r>
          <a:r>
            <a:rPr lang="sv-SE" dirty="0"/>
            <a:t> </a:t>
          </a:r>
          <a:r>
            <a:rPr lang="sv-SE" dirty="0" err="1"/>
            <a:t>with</a:t>
          </a:r>
          <a:r>
            <a:rPr lang="sv-SE" dirty="0"/>
            <a:t> T1D. </a:t>
          </a:r>
        </a:p>
      </dgm:t>
    </dgm:pt>
    <dgm:pt modelId="{3AB9F958-0F2B-4933-AF50-82DBCF307EAD}" type="parTrans" cxnId="{2A3FBE08-CE9F-4709-9107-B50DDC5CFE9F}">
      <dgm:prSet/>
      <dgm:spPr/>
      <dgm:t>
        <a:bodyPr/>
        <a:lstStyle/>
        <a:p>
          <a:endParaRPr lang="sv-SE"/>
        </a:p>
      </dgm:t>
    </dgm:pt>
    <dgm:pt modelId="{E46B154D-BA1F-479C-9A0E-E31F97421671}" type="sibTrans" cxnId="{2A3FBE08-CE9F-4709-9107-B50DDC5CFE9F}">
      <dgm:prSet/>
      <dgm:spPr/>
      <dgm:t>
        <a:bodyPr/>
        <a:lstStyle/>
        <a:p>
          <a:endParaRPr lang="sv-SE"/>
        </a:p>
      </dgm:t>
    </dgm:pt>
    <dgm:pt modelId="{FE5CAD4F-B9F3-46BA-AC29-9279739BFF6C}" type="pres">
      <dgm:prSet presAssocID="{52DFD89A-E7F0-41AC-B4CB-A41C3C33D620}" presName="linear" presStyleCnt="0">
        <dgm:presLayoutVars>
          <dgm:animLvl val="lvl"/>
          <dgm:resizeHandles val="exact"/>
        </dgm:presLayoutVars>
      </dgm:prSet>
      <dgm:spPr/>
    </dgm:pt>
    <dgm:pt modelId="{028FB189-A7E0-4735-A9CA-BD4E971B549B}" type="pres">
      <dgm:prSet presAssocID="{D47FCAC1-786E-404E-8A77-F8B0B8471403}" presName="parentText" presStyleLbl="node1" presStyleIdx="0" presStyleCnt="3">
        <dgm:presLayoutVars>
          <dgm:chMax val="0"/>
          <dgm:bulletEnabled val="1"/>
        </dgm:presLayoutVars>
      </dgm:prSet>
      <dgm:spPr/>
    </dgm:pt>
    <dgm:pt modelId="{BD49D060-A8AA-4995-9B09-9A51B472DAE5}" type="pres">
      <dgm:prSet presAssocID="{02C7CCBE-ECF0-4703-8266-A7EC2E6E3C17}" presName="spacer" presStyleCnt="0"/>
      <dgm:spPr/>
    </dgm:pt>
    <dgm:pt modelId="{C3B645B1-EAB3-45E2-9744-62B0AC0E3D6E}" type="pres">
      <dgm:prSet presAssocID="{67325258-0DBE-46F4-B382-768A8E1B8DA0}" presName="parentText" presStyleLbl="node1" presStyleIdx="1" presStyleCnt="3">
        <dgm:presLayoutVars>
          <dgm:chMax val="0"/>
          <dgm:bulletEnabled val="1"/>
        </dgm:presLayoutVars>
      </dgm:prSet>
      <dgm:spPr/>
    </dgm:pt>
    <dgm:pt modelId="{165F6763-C857-4777-BD06-97AC2290B6B9}" type="pres">
      <dgm:prSet presAssocID="{9954ACC1-CC0A-4C9D-89A1-DD8E5299EDB1}" presName="spacer" presStyleCnt="0"/>
      <dgm:spPr/>
    </dgm:pt>
    <dgm:pt modelId="{6724F400-9CC3-4403-8EE2-1A725C41BF09}" type="pres">
      <dgm:prSet presAssocID="{126C34C2-CE38-4041-A179-8A003BA85816}" presName="parentText" presStyleLbl="node1" presStyleIdx="2" presStyleCnt="3">
        <dgm:presLayoutVars>
          <dgm:chMax val="0"/>
          <dgm:bulletEnabled val="1"/>
        </dgm:presLayoutVars>
      </dgm:prSet>
      <dgm:spPr/>
    </dgm:pt>
  </dgm:ptLst>
  <dgm:cxnLst>
    <dgm:cxn modelId="{2A3FBE08-CE9F-4709-9107-B50DDC5CFE9F}" srcId="{52DFD89A-E7F0-41AC-B4CB-A41C3C33D620}" destId="{126C34C2-CE38-4041-A179-8A003BA85816}" srcOrd="2" destOrd="0" parTransId="{3AB9F958-0F2B-4933-AF50-82DBCF307EAD}" sibTransId="{E46B154D-BA1F-479C-9A0E-E31F97421671}"/>
    <dgm:cxn modelId="{CB739E0D-B420-4D43-82EE-6C1FFD23CDCB}" srcId="{52DFD89A-E7F0-41AC-B4CB-A41C3C33D620}" destId="{67325258-0DBE-46F4-B382-768A8E1B8DA0}" srcOrd="1" destOrd="0" parTransId="{A88E3B24-176C-47B9-8A13-5097703933DD}" sibTransId="{9954ACC1-CC0A-4C9D-89A1-DD8E5299EDB1}"/>
    <dgm:cxn modelId="{5078CC17-7F12-47F7-8F2D-E31F759269F1}" type="presOf" srcId="{D47FCAC1-786E-404E-8A77-F8B0B8471403}" destId="{028FB189-A7E0-4735-A9CA-BD4E971B549B}" srcOrd="0" destOrd="0" presId="urn:microsoft.com/office/officeart/2005/8/layout/vList2"/>
    <dgm:cxn modelId="{DB99064C-E3DF-4269-828F-115C52052E3D}" type="presOf" srcId="{52DFD89A-E7F0-41AC-B4CB-A41C3C33D620}" destId="{FE5CAD4F-B9F3-46BA-AC29-9279739BFF6C}" srcOrd="0" destOrd="0" presId="urn:microsoft.com/office/officeart/2005/8/layout/vList2"/>
    <dgm:cxn modelId="{0BA09775-2A2F-45B7-A84D-1FA51FB30227}" srcId="{52DFD89A-E7F0-41AC-B4CB-A41C3C33D620}" destId="{D47FCAC1-786E-404E-8A77-F8B0B8471403}" srcOrd="0" destOrd="0" parTransId="{64D70215-B817-426D-AD3A-D4E9C68CC95F}" sibTransId="{02C7CCBE-ECF0-4703-8266-A7EC2E6E3C17}"/>
    <dgm:cxn modelId="{1E71B9F0-B7A4-4A3A-8117-4643B8F8022D}" type="presOf" srcId="{67325258-0DBE-46F4-B382-768A8E1B8DA0}" destId="{C3B645B1-EAB3-45E2-9744-62B0AC0E3D6E}" srcOrd="0" destOrd="0" presId="urn:microsoft.com/office/officeart/2005/8/layout/vList2"/>
    <dgm:cxn modelId="{0EFEC1FD-D266-4F41-89C4-74CE6D9A5515}" type="presOf" srcId="{126C34C2-CE38-4041-A179-8A003BA85816}" destId="{6724F400-9CC3-4403-8EE2-1A725C41BF09}" srcOrd="0" destOrd="0" presId="urn:microsoft.com/office/officeart/2005/8/layout/vList2"/>
    <dgm:cxn modelId="{03924A1E-D8CF-4024-9BE3-D8BC02FB6822}" type="presParOf" srcId="{FE5CAD4F-B9F3-46BA-AC29-9279739BFF6C}" destId="{028FB189-A7E0-4735-A9CA-BD4E971B549B}" srcOrd="0" destOrd="0" presId="urn:microsoft.com/office/officeart/2005/8/layout/vList2"/>
    <dgm:cxn modelId="{E7650C0E-84B5-413A-AFA0-D4971BDF794F}" type="presParOf" srcId="{FE5CAD4F-B9F3-46BA-AC29-9279739BFF6C}" destId="{BD49D060-A8AA-4995-9B09-9A51B472DAE5}" srcOrd="1" destOrd="0" presId="urn:microsoft.com/office/officeart/2005/8/layout/vList2"/>
    <dgm:cxn modelId="{EE35E862-BFD2-4979-9324-8D29E0C3CF70}" type="presParOf" srcId="{FE5CAD4F-B9F3-46BA-AC29-9279739BFF6C}" destId="{C3B645B1-EAB3-45E2-9744-62B0AC0E3D6E}" srcOrd="2" destOrd="0" presId="urn:microsoft.com/office/officeart/2005/8/layout/vList2"/>
    <dgm:cxn modelId="{111AC2B4-ADFF-45B3-B454-1AFCC93151AF}" type="presParOf" srcId="{FE5CAD4F-B9F3-46BA-AC29-9279739BFF6C}" destId="{165F6763-C857-4777-BD06-97AC2290B6B9}" srcOrd="3" destOrd="0" presId="urn:microsoft.com/office/officeart/2005/8/layout/vList2"/>
    <dgm:cxn modelId="{F6D20C4B-CDCD-4574-B715-1B2C6F4A8524}" type="presParOf" srcId="{FE5CAD4F-B9F3-46BA-AC29-9279739BFF6C}" destId="{6724F400-9CC3-4403-8EE2-1A725C41BF0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37920D-697B-8046-A123-7E5F41C7DBCB}"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GB"/>
        </a:p>
      </dgm:t>
    </dgm:pt>
    <dgm:pt modelId="{F66D6134-0FF0-3440-B4D7-FE5B1642FF3A}">
      <dgm:prSet phldrT="[Text]" custT="1"/>
      <dgm:spPr>
        <a:solidFill>
          <a:srgbClr val="8DC63F"/>
        </a:solidFill>
        <a:ln>
          <a:noFill/>
        </a:ln>
      </dgm:spPr>
      <dgm:t>
        <a:bodyPr/>
        <a:lstStyle/>
        <a:p>
          <a:endParaRPr lang="en-GB" sz="1200" b="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gm:t>
    </dgm:pt>
    <dgm:pt modelId="{264F30C9-8D59-3441-B65A-CDA975BDD8F4}" type="parTrans" cxnId="{3AC28FF0-7287-B64D-BB21-83B815FFD375}">
      <dgm:prSet/>
      <dgm:spPr/>
      <dgm:t>
        <a:bodyPr/>
        <a:lstStyle/>
        <a:p>
          <a:endParaRPr lang="en-GB"/>
        </a:p>
      </dgm:t>
    </dgm:pt>
    <dgm:pt modelId="{8B6259E2-0C27-324E-B62D-98450E6B9FEC}" type="sibTrans" cxnId="{3AC28FF0-7287-B64D-BB21-83B815FFD375}">
      <dgm:prSet/>
      <dgm:spPr>
        <a:solidFill>
          <a:schemeClr val="accent5">
            <a:lumMod val="40000"/>
            <a:lumOff val="60000"/>
          </a:schemeClr>
        </a:solidFill>
      </dgm:spPr>
      <dgm:t>
        <a:bodyPr/>
        <a:lstStyle/>
        <a:p>
          <a:endParaRPr lang="en-GB"/>
        </a:p>
      </dgm:t>
    </dgm:pt>
    <dgm:pt modelId="{5D3BA91E-8022-314D-ACD5-1D5E917F31BD}">
      <dgm:prSet phldrT="[Text]" custT="1"/>
      <dgm:spPr>
        <a:solidFill>
          <a:srgbClr val="00AEEF"/>
        </a:solidFill>
        <a:ln>
          <a:noFill/>
        </a:ln>
      </dgm:spPr>
      <dgm:t>
        <a:bodyPr/>
        <a:lstStyle/>
        <a:p>
          <a:endParaRPr lang="en-GB" sz="1200" b="0" dirty="0">
            <a:solidFill>
              <a:schemeClr val="bg1"/>
            </a:solidFill>
            <a:latin typeface="Avenir Book" panose="02000503020000020003" pitchFamily="2" charset="0"/>
          </a:endParaRPr>
        </a:p>
      </dgm:t>
    </dgm:pt>
    <dgm:pt modelId="{51B46F3C-06B9-5645-BF28-408F3CC780D5}" type="parTrans" cxnId="{7B447DB8-7D69-CD48-8597-D8F23330AC35}">
      <dgm:prSet/>
      <dgm:spPr/>
      <dgm:t>
        <a:bodyPr/>
        <a:lstStyle/>
        <a:p>
          <a:endParaRPr lang="en-GB"/>
        </a:p>
      </dgm:t>
    </dgm:pt>
    <dgm:pt modelId="{D093912E-9797-F64E-9090-7BCA2F6DBCEA}" type="sibTrans" cxnId="{7B447DB8-7D69-CD48-8597-D8F23330AC35}">
      <dgm:prSet/>
      <dgm:spPr>
        <a:solidFill>
          <a:schemeClr val="accent5">
            <a:lumMod val="40000"/>
            <a:lumOff val="60000"/>
          </a:schemeClr>
        </a:solidFill>
      </dgm:spPr>
      <dgm:t>
        <a:bodyPr/>
        <a:lstStyle/>
        <a:p>
          <a:endParaRPr lang="en-GB"/>
        </a:p>
      </dgm:t>
    </dgm:pt>
    <dgm:pt modelId="{298A222E-48BD-9E45-BAAE-C14AE60CA311}">
      <dgm:prSet phldrT="[Text]" custT="1"/>
      <dgm:spPr>
        <a:solidFill>
          <a:srgbClr val="ED1C24"/>
        </a:solidFill>
        <a:ln>
          <a:noFill/>
        </a:ln>
      </dgm:spPr>
      <dgm:t>
        <a:bodyPr/>
        <a:lstStyle/>
        <a:p>
          <a:endParaRPr lang="en-GB" sz="1200" b="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gm:t>
    </dgm:pt>
    <dgm:pt modelId="{0B3700CC-D36E-6C46-9343-C29E2B1ABAF8}" type="parTrans" cxnId="{5ACB1CB8-69FC-F34A-A4A6-2CA35F390EB8}">
      <dgm:prSet/>
      <dgm:spPr/>
      <dgm:t>
        <a:bodyPr/>
        <a:lstStyle/>
        <a:p>
          <a:endParaRPr lang="en-GB"/>
        </a:p>
      </dgm:t>
    </dgm:pt>
    <dgm:pt modelId="{986F51B8-531F-3547-BF40-26C2E89BA253}" type="sibTrans" cxnId="{5ACB1CB8-69FC-F34A-A4A6-2CA35F390EB8}">
      <dgm:prSet/>
      <dgm:spPr>
        <a:solidFill>
          <a:schemeClr val="accent5">
            <a:lumMod val="40000"/>
            <a:lumOff val="60000"/>
          </a:schemeClr>
        </a:solidFill>
      </dgm:spPr>
      <dgm:t>
        <a:bodyPr/>
        <a:lstStyle/>
        <a:p>
          <a:endParaRPr lang="en-GB"/>
        </a:p>
      </dgm:t>
    </dgm:pt>
    <dgm:pt modelId="{A7B22300-81C3-8E42-9BEA-C587339705F5}">
      <dgm:prSet phldrT="[Text]"/>
      <dgm:spPr>
        <a:solidFill>
          <a:schemeClr val="accent5">
            <a:lumMod val="20000"/>
            <a:lumOff val="80000"/>
          </a:schemeClr>
        </a:solidFill>
        <a:ln>
          <a:noFill/>
        </a:ln>
      </dgm:spPr>
      <dgm:t>
        <a:bodyPr/>
        <a:lstStyle/>
        <a:p>
          <a:endParaRPr lang="en-GB" dirty="0"/>
        </a:p>
      </dgm:t>
    </dgm:pt>
    <dgm:pt modelId="{B8FAC836-3DF2-8D48-B9E0-9E59A8B30FB1}" type="sibTrans" cxnId="{CF418AE7-4317-6B47-989E-E4E71DD68D88}">
      <dgm:prSet/>
      <dgm:spPr/>
      <dgm:t>
        <a:bodyPr/>
        <a:lstStyle/>
        <a:p>
          <a:endParaRPr lang="en-GB"/>
        </a:p>
      </dgm:t>
    </dgm:pt>
    <dgm:pt modelId="{F04E191E-64C5-4E4D-AC81-12101680B5C2}" type="parTrans" cxnId="{CF418AE7-4317-6B47-989E-E4E71DD68D88}">
      <dgm:prSet/>
      <dgm:spPr/>
      <dgm:t>
        <a:bodyPr/>
        <a:lstStyle/>
        <a:p>
          <a:endParaRPr lang="en-GB"/>
        </a:p>
      </dgm:t>
    </dgm:pt>
    <dgm:pt modelId="{12087BFA-B59A-E840-AE70-0BBE05C96008}" type="pres">
      <dgm:prSet presAssocID="{BA37920D-697B-8046-A123-7E5F41C7DBCB}" presName="Name0" presStyleCnt="0">
        <dgm:presLayoutVars>
          <dgm:chMax val="1"/>
          <dgm:dir/>
          <dgm:animLvl val="ctr"/>
          <dgm:resizeHandles val="exact"/>
        </dgm:presLayoutVars>
      </dgm:prSet>
      <dgm:spPr/>
    </dgm:pt>
    <dgm:pt modelId="{363EED0A-2F02-5943-BC43-FE8D05EF0A21}" type="pres">
      <dgm:prSet presAssocID="{A7B22300-81C3-8E42-9BEA-C587339705F5}" presName="centerShape" presStyleLbl="node0" presStyleIdx="0" presStyleCnt="1" custLinFactNeighborX="168" custLinFactNeighborY="-615"/>
      <dgm:spPr/>
    </dgm:pt>
    <dgm:pt modelId="{518FB989-F852-8841-B8A4-1632711983D0}" type="pres">
      <dgm:prSet presAssocID="{F66D6134-0FF0-3440-B4D7-FE5B1642FF3A}" presName="node" presStyleLbl="node1" presStyleIdx="0" presStyleCnt="3" custScaleX="154609" custScaleY="154609" custRadScaleRad="100855">
        <dgm:presLayoutVars>
          <dgm:bulletEnabled val="1"/>
        </dgm:presLayoutVars>
      </dgm:prSet>
      <dgm:spPr/>
    </dgm:pt>
    <dgm:pt modelId="{C9E4781A-ACB4-554F-B63B-20C402C93C2F}" type="pres">
      <dgm:prSet presAssocID="{F66D6134-0FF0-3440-B4D7-FE5B1642FF3A}" presName="dummy" presStyleCnt="0"/>
      <dgm:spPr/>
    </dgm:pt>
    <dgm:pt modelId="{B32A59CF-22A4-3046-BF8C-8555F45514E4}" type="pres">
      <dgm:prSet presAssocID="{8B6259E2-0C27-324E-B62D-98450E6B9FEC}" presName="sibTrans" presStyleLbl="sibTrans2D1" presStyleIdx="0" presStyleCnt="3"/>
      <dgm:spPr/>
    </dgm:pt>
    <dgm:pt modelId="{0D3EFC5C-E055-8546-AFB0-7518F58F6D87}" type="pres">
      <dgm:prSet presAssocID="{5D3BA91E-8022-314D-ACD5-1D5E917F31BD}" presName="node" presStyleLbl="node1" presStyleIdx="1" presStyleCnt="3" custScaleX="154609" custScaleY="154609">
        <dgm:presLayoutVars>
          <dgm:bulletEnabled val="1"/>
        </dgm:presLayoutVars>
      </dgm:prSet>
      <dgm:spPr/>
    </dgm:pt>
    <dgm:pt modelId="{A8EE8BEE-CF07-3243-9CAD-8D81E2F3E7D5}" type="pres">
      <dgm:prSet presAssocID="{5D3BA91E-8022-314D-ACD5-1D5E917F31BD}" presName="dummy" presStyleCnt="0"/>
      <dgm:spPr/>
    </dgm:pt>
    <dgm:pt modelId="{1CE47F30-A2EF-084B-A005-6A28E170CA59}" type="pres">
      <dgm:prSet presAssocID="{D093912E-9797-F64E-9090-7BCA2F6DBCEA}" presName="sibTrans" presStyleLbl="sibTrans2D1" presStyleIdx="1" presStyleCnt="3"/>
      <dgm:spPr/>
    </dgm:pt>
    <dgm:pt modelId="{6B62D8A4-57ED-0949-9640-675EF88908AE}" type="pres">
      <dgm:prSet presAssocID="{298A222E-48BD-9E45-BAAE-C14AE60CA311}" presName="node" presStyleLbl="node1" presStyleIdx="2" presStyleCnt="3" custScaleX="154461" custScaleY="154609">
        <dgm:presLayoutVars>
          <dgm:bulletEnabled val="1"/>
        </dgm:presLayoutVars>
      </dgm:prSet>
      <dgm:spPr/>
    </dgm:pt>
    <dgm:pt modelId="{BEEC71AA-873B-1D42-ADD3-83A6FE07FA28}" type="pres">
      <dgm:prSet presAssocID="{298A222E-48BD-9E45-BAAE-C14AE60CA311}" presName="dummy" presStyleCnt="0"/>
      <dgm:spPr/>
    </dgm:pt>
    <dgm:pt modelId="{DAE2EC14-D7CA-1E4E-B3EB-8528A2269AE7}" type="pres">
      <dgm:prSet presAssocID="{986F51B8-531F-3547-BF40-26C2E89BA253}" presName="sibTrans" presStyleLbl="sibTrans2D1" presStyleIdx="2" presStyleCnt="3"/>
      <dgm:spPr/>
    </dgm:pt>
  </dgm:ptLst>
  <dgm:cxnLst>
    <dgm:cxn modelId="{75730520-6F07-A34E-BE0C-6695AD5743CA}" type="presOf" srcId="{8B6259E2-0C27-324E-B62D-98450E6B9FEC}" destId="{B32A59CF-22A4-3046-BF8C-8555F45514E4}" srcOrd="0" destOrd="0" presId="urn:microsoft.com/office/officeart/2005/8/layout/radial6"/>
    <dgm:cxn modelId="{CADA914E-6ED7-3142-B64B-8491D11B260A}" type="presOf" srcId="{F66D6134-0FF0-3440-B4D7-FE5B1642FF3A}" destId="{518FB989-F852-8841-B8A4-1632711983D0}" srcOrd="0" destOrd="0" presId="urn:microsoft.com/office/officeart/2005/8/layout/radial6"/>
    <dgm:cxn modelId="{5113D57E-08ED-4A44-A34E-918581A6E4EF}" type="presOf" srcId="{BA37920D-697B-8046-A123-7E5F41C7DBCB}" destId="{12087BFA-B59A-E840-AE70-0BBE05C96008}" srcOrd="0" destOrd="0" presId="urn:microsoft.com/office/officeart/2005/8/layout/radial6"/>
    <dgm:cxn modelId="{BEAFB982-AB96-A741-9E96-C321005E6BCB}" type="presOf" srcId="{5D3BA91E-8022-314D-ACD5-1D5E917F31BD}" destId="{0D3EFC5C-E055-8546-AFB0-7518F58F6D87}" srcOrd="0" destOrd="0" presId="urn:microsoft.com/office/officeart/2005/8/layout/radial6"/>
    <dgm:cxn modelId="{5626FD87-F80A-5148-BD07-B88ADAD1F39B}" type="presOf" srcId="{298A222E-48BD-9E45-BAAE-C14AE60CA311}" destId="{6B62D8A4-57ED-0949-9640-675EF88908AE}" srcOrd="0" destOrd="0" presId="urn:microsoft.com/office/officeart/2005/8/layout/radial6"/>
    <dgm:cxn modelId="{3E7589A7-6369-DB4E-BB63-6223401C5FFC}" type="presOf" srcId="{986F51B8-531F-3547-BF40-26C2E89BA253}" destId="{DAE2EC14-D7CA-1E4E-B3EB-8528A2269AE7}" srcOrd="0" destOrd="0" presId="urn:microsoft.com/office/officeart/2005/8/layout/radial6"/>
    <dgm:cxn modelId="{5ACB1CB8-69FC-F34A-A4A6-2CA35F390EB8}" srcId="{A7B22300-81C3-8E42-9BEA-C587339705F5}" destId="{298A222E-48BD-9E45-BAAE-C14AE60CA311}" srcOrd="2" destOrd="0" parTransId="{0B3700CC-D36E-6C46-9343-C29E2B1ABAF8}" sibTransId="{986F51B8-531F-3547-BF40-26C2E89BA253}"/>
    <dgm:cxn modelId="{7B447DB8-7D69-CD48-8597-D8F23330AC35}" srcId="{A7B22300-81C3-8E42-9BEA-C587339705F5}" destId="{5D3BA91E-8022-314D-ACD5-1D5E917F31BD}" srcOrd="1" destOrd="0" parTransId="{51B46F3C-06B9-5645-BF28-408F3CC780D5}" sibTransId="{D093912E-9797-F64E-9090-7BCA2F6DBCEA}"/>
    <dgm:cxn modelId="{9D7112D8-2C09-CE4E-A999-6E3CC509F172}" type="presOf" srcId="{D093912E-9797-F64E-9090-7BCA2F6DBCEA}" destId="{1CE47F30-A2EF-084B-A005-6A28E170CA59}" srcOrd="0" destOrd="0" presId="urn:microsoft.com/office/officeart/2005/8/layout/radial6"/>
    <dgm:cxn modelId="{A15A45DE-5A47-8943-B2B2-768945200196}" type="presOf" srcId="{A7B22300-81C3-8E42-9BEA-C587339705F5}" destId="{363EED0A-2F02-5943-BC43-FE8D05EF0A21}" srcOrd="0" destOrd="0" presId="urn:microsoft.com/office/officeart/2005/8/layout/radial6"/>
    <dgm:cxn modelId="{CF418AE7-4317-6B47-989E-E4E71DD68D88}" srcId="{BA37920D-697B-8046-A123-7E5F41C7DBCB}" destId="{A7B22300-81C3-8E42-9BEA-C587339705F5}" srcOrd="0" destOrd="0" parTransId="{F04E191E-64C5-4E4D-AC81-12101680B5C2}" sibTransId="{B8FAC836-3DF2-8D48-B9E0-9E59A8B30FB1}"/>
    <dgm:cxn modelId="{3AC28FF0-7287-B64D-BB21-83B815FFD375}" srcId="{A7B22300-81C3-8E42-9BEA-C587339705F5}" destId="{F66D6134-0FF0-3440-B4D7-FE5B1642FF3A}" srcOrd="0" destOrd="0" parTransId="{264F30C9-8D59-3441-B65A-CDA975BDD8F4}" sibTransId="{8B6259E2-0C27-324E-B62D-98450E6B9FEC}"/>
    <dgm:cxn modelId="{B03D7B11-2944-2144-8291-A6ADE9A39ACD}" type="presParOf" srcId="{12087BFA-B59A-E840-AE70-0BBE05C96008}" destId="{363EED0A-2F02-5943-BC43-FE8D05EF0A21}" srcOrd="0" destOrd="0" presId="urn:microsoft.com/office/officeart/2005/8/layout/radial6"/>
    <dgm:cxn modelId="{28DE39F3-F353-1341-AAC8-09F2C5105F2C}" type="presParOf" srcId="{12087BFA-B59A-E840-AE70-0BBE05C96008}" destId="{518FB989-F852-8841-B8A4-1632711983D0}" srcOrd="1" destOrd="0" presId="urn:microsoft.com/office/officeart/2005/8/layout/radial6"/>
    <dgm:cxn modelId="{E4544679-CF91-D049-A81C-0C6BAAF184EC}" type="presParOf" srcId="{12087BFA-B59A-E840-AE70-0BBE05C96008}" destId="{C9E4781A-ACB4-554F-B63B-20C402C93C2F}" srcOrd="2" destOrd="0" presId="urn:microsoft.com/office/officeart/2005/8/layout/radial6"/>
    <dgm:cxn modelId="{55BE38C3-248B-F848-A00F-4B3D65A24626}" type="presParOf" srcId="{12087BFA-B59A-E840-AE70-0BBE05C96008}" destId="{B32A59CF-22A4-3046-BF8C-8555F45514E4}" srcOrd="3" destOrd="0" presId="urn:microsoft.com/office/officeart/2005/8/layout/radial6"/>
    <dgm:cxn modelId="{F1BC24D7-5F9A-4849-B2C4-E0CF96949B38}" type="presParOf" srcId="{12087BFA-B59A-E840-AE70-0BBE05C96008}" destId="{0D3EFC5C-E055-8546-AFB0-7518F58F6D87}" srcOrd="4" destOrd="0" presId="urn:microsoft.com/office/officeart/2005/8/layout/radial6"/>
    <dgm:cxn modelId="{98274CD5-2E1E-E448-9856-CE1D1F5E3381}" type="presParOf" srcId="{12087BFA-B59A-E840-AE70-0BBE05C96008}" destId="{A8EE8BEE-CF07-3243-9CAD-8D81E2F3E7D5}" srcOrd="5" destOrd="0" presId="urn:microsoft.com/office/officeart/2005/8/layout/radial6"/>
    <dgm:cxn modelId="{FA14636F-2153-254F-84F7-D30D6834F45D}" type="presParOf" srcId="{12087BFA-B59A-E840-AE70-0BBE05C96008}" destId="{1CE47F30-A2EF-084B-A005-6A28E170CA59}" srcOrd="6" destOrd="0" presId="urn:microsoft.com/office/officeart/2005/8/layout/radial6"/>
    <dgm:cxn modelId="{1256F594-424B-0747-89C7-7F7CCAB9CACE}" type="presParOf" srcId="{12087BFA-B59A-E840-AE70-0BBE05C96008}" destId="{6B62D8A4-57ED-0949-9640-675EF88908AE}" srcOrd="7" destOrd="0" presId="urn:microsoft.com/office/officeart/2005/8/layout/radial6"/>
    <dgm:cxn modelId="{9E49B4A0-7215-3B4E-9AD7-9270CE3E4FDF}" type="presParOf" srcId="{12087BFA-B59A-E840-AE70-0BBE05C96008}" destId="{BEEC71AA-873B-1D42-ADD3-83A6FE07FA28}" srcOrd="8" destOrd="0" presId="urn:microsoft.com/office/officeart/2005/8/layout/radial6"/>
    <dgm:cxn modelId="{4AB76A7B-508C-1E43-887E-BEDE48924A7A}" type="presParOf" srcId="{12087BFA-B59A-E840-AE70-0BBE05C96008}" destId="{DAE2EC14-D7CA-1E4E-B3EB-8528A2269AE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A6E9D-ADDB-4011-B907-4C93BE6F52CC}">
      <dsp:nvSpPr>
        <dsp:cNvPr id="0" name=""/>
        <dsp:cNvSpPr/>
      </dsp:nvSpPr>
      <dsp:spPr>
        <a:xfrm>
          <a:off x="-67172" y="35691"/>
          <a:ext cx="2405438" cy="152745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CB3B8-26AA-488B-9947-F27586D1407C}">
      <dsp:nvSpPr>
        <dsp:cNvPr id="0" name=""/>
        <dsp:cNvSpPr/>
      </dsp:nvSpPr>
      <dsp:spPr>
        <a:xfrm>
          <a:off x="200098" y="289598"/>
          <a:ext cx="2405438" cy="152745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a:latin typeface="Calibri" panose="020F0502020204030204" pitchFamily="34" charset="0"/>
              <a:cs typeface="Calibri" panose="020F0502020204030204" pitchFamily="34" charset="0"/>
            </a:rPr>
            <a:t>The goal is to establish an early detection program for T1D and other autoimmune diseases in the </a:t>
          </a:r>
          <a:r>
            <a:rPr lang="en-US" sz="1100" b="1" i="0" kern="1200" dirty="0" err="1">
              <a:latin typeface="Calibri" panose="020F0502020204030204" pitchFamily="34" charset="0"/>
              <a:cs typeface="Calibri" panose="020F0502020204030204" pitchFamily="34" charset="0"/>
            </a:rPr>
            <a:t>Öresund</a:t>
          </a:r>
          <a:r>
            <a:rPr lang="en-US" sz="1100" b="1" i="0" kern="1200" dirty="0">
              <a:latin typeface="Calibri" panose="020F0502020204030204" pitchFamily="34" charset="0"/>
              <a:cs typeface="Calibri" panose="020F0502020204030204" pitchFamily="34" charset="0"/>
            </a:rPr>
            <a:t> Area. </a:t>
          </a:r>
        </a:p>
        <a:p>
          <a:pPr marL="0" lvl="0" indent="0" algn="l" defTabSz="488950">
            <a:lnSpc>
              <a:spcPct val="90000"/>
            </a:lnSpc>
            <a:spcBef>
              <a:spcPct val="0"/>
            </a:spcBef>
            <a:spcAft>
              <a:spcPct val="35000"/>
            </a:spcAft>
            <a:buNone/>
          </a:pPr>
          <a:r>
            <a:rPr lang="da" sz="1100" b="1" u="sng" kern="1200" dirty="0">
              <a:solidFill>
                <a:schemeClr val="accent5">
                  <a:lumMod val="75000"/>
                </a:schemeClr>
              </a:solidFill>
              <a:latin typeface="Calibri" panose="020F0502020204030204" pitchFamily="34" charset="0"/>
              <a:ea typeface="Calibri"/>
              <a:cs typeface="Calibri" panose="020F0502020204030204" pitchFamily="34" charset="0"/>
              <a:sym typeface="Calibri"/>
            </a:rPr>
            <a:t>DiaUnion’s first focus: </a:t>
          </a:r>
          <a:r>
            <a:rPr lang="da" sz="1100" b="1" i="1" kern="1200" dirty="0">
              <a:solidFill>
                <a:schemeClr val="tx1"/>
              </a:solidFill>
              <a:latin typeface="Calibri" panose="020F0502020204030204" pitchFamily="34" charset="0"/>
              <a:ea typeface="Calibri"/>
              <a:cs typeface="Calibri" panose="020F0502020204030204" pitchFamily="34" charset="0"/>
              <a:sym typeface="Calibri"/>
            </a:rPr>
            <a:t>Building the missing neutral infrastructure for early detection fo T1D, CD and AIT (TRIAD).</a:t>
          </a:r>
          <a:endParaRPr lang="en-US" sz="1100" b="0" i="0" kern="1200" dirty="0">
            <a:latin typeface="Calibri" panose="020F0502020204030204" pitchFamily="34" charset="0"/>
            <a:cs typeface="Calibri" panose="020F0502020204030204" pitchFamily="34" charset="0"/>
          </a:endParaRPr>
        </a:p>
      </dsp:txBody>
      <dsp:txXfrm>
        <a:off x="244836" y="334336"/>
        <a:ext cx="2315962" cy="1437977"/>
      </dsp:txXfrm>
    </dsp:sp>
    <dsp:sp modelId="{995CAE0B-ED20-4E1E-82B1-801DA0DB3860}">
      <dsp:nvSpPr>
        <dsp:cNvPr id="0" name=""/>
        <dsp:cNvSpPr/>
      </dsp:nvSpPr>
      <dsp:spPr>
        <a:xfrm>
          <a:off x="2941350" y="58154"/>
          <a:ext cx="2405438" cy="1527453"/>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0CF0C-62C3-47DB-941A-F07344D65B38}">
      <dsp:nvSpPr>
        <dsp:cNvPr id="0" name=""/>
        <dsp:cNvSpPr/>
      </dsp:nvSpPr>
      <dsp:spPr>
        <a:xfrm>
          <a:off x="3208621" y="312061"/>
          <a:ext cx="2405438" cy="1527453"/>
        </a:xfrm>
        <a:prstGeom prst="roundRect">
          <a:avLst>
            <a:gd name="adj" fmla="val 10000"/>
          </a:avLst>
        </a:prstGeom>
        <a:solidFill>
          <a:schemeClr val="lt1">
            <a:alpha val="90000"/>
            <a:hueOff val="0"/>
            <a:satOff val="0"/>
            <a:lumOff val="0"/>
            <a:alphaOff val="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b="1" i="0" kern="1200" dirty="0">
              <a:latin typeface="Calibri" panose="020F0502020204030204" pitchFamily="34" charset="0"/>
              <a:cs typeface="Calibri" panose="020F0502020204030204" pitchFamily="34" charset="0"/>
            </a:rPr>
            <a:t>The long-term goal is preventing and curing T1D as well as other autoimmune diseases</a:t>
          </a:r>
        </a:p>
        <a:p>
          <a:pPr marL="0" lvl="0" indent="0" algn="l" defTabSz="488950">
            <a:lnSpc>
              <a:spcPct val="90000"/>
            </a:lnSpc>
            <a:spcBef>
              <a:spcPct val="0"/>
            </a:spcBef>
            <a:spcAft>
              <a:spcPct val="35000"/>
            </a:spcAft>
            <a:buNone/>
          </a:pPr>
          <a:r>
            <a:rPr lang="da" sz="1100" b="1" u="sng" kern="1200" dirty="0">
              <a:solidFill>
                <a:schemeClr val="accent5">
                  <a:lumMod val="75000"/>
                </a:schemeClr>
              </a:solidFill>
              <a:latin typeface="Calibri" panose="020F0502020204030204" pitchFamily="34" charset="0"/>
              <a:ea typeface="Calibri"/>
              <a:cs typeface="Calibri" panose="020F0502020204030204" pitchFamily="34" charset="0"/>
              <a:sym typeface="Calibri"/>
            </a:rPr>
            <a:t>DiaUnion’s next focus: </a:t>
          </a:r>
          <a:r>
            <a:rPr lang="da" sz="1100" b="1" i="1" u="none" kern="1200" dirty="0">
              <a:solidFill>
                <a:schemeClr val="tx1"/>
              </a:solidFill>
              <a:latin typeface="Calibri" panose="020F0502020204030204" pitchFamily="34" charset="0"/>
              <a:ea typeface="Calibri"/>
              <a:cs typeface="Calibri" panose="020F0502020204030204" pitchFamily="34" charset="0"/>
              <a:sym typeface="Calibri"/>
            </a:rPr>
            <a:t>Cre</a:t>
          </a:r>
          <a:r>
            <a:rPr lang="en-US" sz="1100" b="1" i="1" kern="1200" dirty="0" err="1">
              <a:solidFill>
                <a:schemeClr val="tx1"/>
              </a:solidFill>
              <a:latin typeface="Calibri" panose="020F0502020204030204" pitchFamily="34" charset="0"/>
              <a:cs typeface="Calibri" panose="020F0502020204030204" pitchFamily="34" charset="0"/>
            </a:rPr>
            <a:t>ating</a:t>
          </a:r>
          <a:r>
            <a:rPr lang="en-US" sz="1100" b="1" i="0" kern="1200" dirty="0">
              <a:solidFill>
                <a:schemeClr val="tx1"/>
              </a:solidFill>
              <a:latin typeface="Calibri" panose="020F0502020204030204" pitchFamily="34" charset="0"/>
              <a:cs typeface="Calibri" panose="020F0502020204030204" pitchFamily="34" charset="0"/>
            </a:rPr>
            <a:t> </a:t>
          </a:r>
          <a:r>
            <a:rPr lang="en-US" sz="1100" b="1" i="0" kern="1200" dirty="0">
              <a:latin typeface="Calibri" panose="020F0502020204030204" pitchFamily="34" charset="0"/>
              <a:cs typeface="Calibri" panose="020F0502020204030204" pitchFamily="34" charset="0"/>
            </a:rPr>
            <a:t>an internationally competitive center of excellence for diabetes research, attractive for both academia and industry.</a:t>
          </a:r>
        </a:p>
      </dsp:txBody>
      <dsp:txXfrm>
        <a:off x="3253359" y="356799"/>
        <a:ext cx="2315962" cy="143797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917AE-EF18-4F84-9692-5CBB96AE5DB4}">
      <dsp:nvSpPr>
        <dsp:cNvPr id="0" name=""/>
        <dsp:cNvSpPr/>
      </dsp:nvSpPr>
      <dsp:spPr>
        <a:xfrm>
          <a:off x="0" y="2423"/>
          <a:ext cx="4485959" cy="798453"/>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CAAE25DB-1B62-4CFD-8FB1-B021CB15A163}">
      <dsp:nvSpPr>
        <dsp:cNvPr id="0" name=""/>
        <dsp:cNvSpPr/>
      </dsp:nvSpPr>
      <dsp:spPr>
        <a:xfrm>
          <a:off x="241532" y="182075"/>
          <a:ext cx="439578" cy="4391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785BA5-DEEF-4DE6-B1A9-5C6136E1FC15}">
      <dsp:nvSpPr>
        <dsp:cNvPr id="0" name=""/>
        <dsp:cNvSpPr/>
      </dsp:nvSpPr>
      <dsp:spPr>
        <a:xfrm>
          <a:off x="922643" y="2423"/>
          <a:ext cx="3502427" cy="79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86" tIns="84586" rIns="84586" bIns="84586" numCol="1" spcCol="1270" anchor="ctr" anchorCtr="0">
          <a:noAutofit/>
        </a:bodyPr>
        <a:lstStyle/>
        <a:p>
          <a:pPr marL="0" lvl="0" indent="0" algn="l" defTabSz="533400">
            <a:lnSpc>
              <a:spcPct val="100000"/>
            </a:lnSpc>
            <a:spcBef>
              <a:spcPct val="0"/>
            </a:spcBef>
            <a:spcAft>
              <a:spcPct val="35000"/>
            </a:spcAft>
            <a:buNone/>
          </a:pPr>
          <a:r>
            <a:rPr lang="en-US" sz="1200" kern="1200" dirty="0"/>
            <a:t>Offer </a:t>
          </a:r>
          <a:r>
            <a:rPr lang="en-US" sz="1200" b="1" kern="1200" dirty="0"/>
            <a:t>individuals at risk </a:t>
          </a:r>
          <a:r>
            <a:rPr lang="en-US" sz="1200" kern="1200" dirty="0"/>
            <a:t>participation in </a:t>
          </a:r>
          <a:r>
            <a:rPr lang="en-US" sz="1200" b="1" kern="1200" dirty="0"/>
            <a:t>clinical trials </a:t>
          </a:r>
          <a:r>
            <a:rPr lang="en-US" sz="1200" kern="1200" dirty="0"/>
            <a:t>of novel therapeutic concepts (in collaboration with the pharmaceutical industry)</a:t>
          </a:r>
        </a:p>
      </dsp:txBody>
      <dsp:txXfrm>
        <a:off x="922643" y="2423"/>
        <a:ext cx="3502427" cy="799234"/>
      </dsp:txXfrm>
    </dsp:sp>
    <dsp:sp modelId="{75F66253-4C2B-4820-853D-13A068697523}">
      <dsp:nvSpPr>
        <dsp:cNvPr id="0" name=""/>
        <dsp:cNvSpPr/>
      </dsp:nvSpPr>
      <dsp:spPr>
        <a:xfrm>
          <a:off x="0" y="984339"/>
          <a:ext cx="4485959" cy="798453"/>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85426277-4EFB-410B-8C1F-457C363D7027}">
      <dsp:nvSpPr>
        <dsp:cNvPr id="0" name=""/>
        <dsp:cNvSpPr/>
      </dsp:nvSpPr>
      <dsp:spPr>
        <a:xfrm>
          <a:off x="241532" y="1163991"/>
          <a:ext cx="439578" cy="4391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9E5DA9-3DF1-4CCA-9AC5-6F212FB8C269}">
      <dsp:nvSpPr>
        <dsp:cNvPr id="0" name=""/>
        <dsp:cNvSpPr/>
      </dsp:nvSpPr>
      <dsp:spPr>
        <a:xfrm>
          <a:off x="922643" y="984339"/>
          <a:ext cx="3502427" cy="79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86" tIns="84586" rIns="84586" bIns="84586" numCol="1" spcCol="1270" anchor="ctr" anchorCtr="0">
          <a:noAutofit/>
        </a:bodyPr>
        <a:lstStyle/>
        <a:p>
          <a:pPr marL="0" lvl="0" indent="0" algn="l" defTabSz="533400">
            <a:lnSpc>
              <a:spcPct val="100000"/>
            </a:lnSpc>
            <a:spcBef>
              <a:spcPct val="0"/>
            </a:spcBef>
            <a:spcAft>
              <a:spcPct val="35000"/>
            </a:spcAft>
            <a:buNone/>
          </a:pPr>
          <a:r>
            <a:rPr lang="en-US" sz="1200" kern="1200" dirty="0"/>
            <a:t>Extend research in beta cell biology, immunity and biomarkers to </a:t>
          </a:r>
          <a:r>
            <a:rPr lang="en-US" sz="1200" b="1" kern="1200" dirty="0"/>
            <a:t>accelerate the development of novel preventive and interventive therapies</a:t>
          </a:r>
          <a:endParaRPr lang="en-US" sz="1200" kern="1200" dirty="0"/>
        </a:p>
      </dsp:txBody>
      <dsp:txXfrm>
        <a:off x="922643" y="984339"/>
        <a:ext cx="3502427" cy="799234"/>
      </dsp:txXfrm>
    </dsp:sp>
    <dsp:sp modelId="{AD5A4D95-8724-42B4-BAF0-BCB60106A0B7}">
      <dsp:nvSpPr>
        <dsp:cNvPr id="0" name=""/>
        <dsp:cNvSpPr/>
      </dsp:nvSpPr>
      <dsp:spPr>
        <a:xfrm>
          <a:off x="0" y="1944984"/>
          <a:ext cx="4485959" cy="798453"/>
        </a:xfrm>
        <a:prstGeom prst="roundRect">
          <a:avLst>
            <a:gd name="adj" fmla="val 10000"/>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A33A3E70-B36B-4D0A-8D13-E9C906D3D315}">
      <dsp:nvSpPr>
        <dsp:cNvPr id="0" name=""/>
        <dsp:cNvSpPr/>
      </dsp:nvSpPr>
      <dsp:spPr>
        <a:xfrm>
          <a:off x="241768" y="2145907"/>
          <a:ext cx="439578" cy="4391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EDC64E-30C4-44D0-8B31-89F7A7C7B0AA}">
      <dsp:nvSpPr>
        <dsp:cNvPr id="0" name=""/>
        <dsp:cNvSpPr/>
      </dsp:nvSpPr>
      <dsp:spPr>
        <a:xfrm>
          <a:off x="923115" y="1944996"/>
          <a:ext cx="3502427" cy="799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586" tIns="84586" rIns="84586" bIns="84586" numCol="1" spcCol="1270" anchor="ctr" anchorCtr="0">
          <a:noAutofit/>
        </a:bodyPr>
        <a:lstStyle/>
        <a:p>
          <a:pPr marL="0" lvl="0" indent="0" algn="l" defTabSz="533400">
            <a:lnSpc>
              <a:spcPct val="100000"/>
            </a:lnSpc>
            <a:spcBef>
              <a:spcPct val="0"/>
            </a:spcBef>
            <a:spcAft>
              <a:spcPct val="35000"/>
            </a:spcAft>
            <a:buNone/>
          </a:pPr>
          <a:r>
            <a:rPr lang="en-US" sz="1200" kern="1200" dirty="0"/>
            <a:t>Document the </a:t>
          </a:r>
          <a:r>
            <a:rPr lang="en-US" sz="1200" b="1" kern="1200" dirty="0"/>
            <a:t>societal benefit of a large-scale detection program</a:t>
          </a:r>
          <a:r>
            <a:rPr lang="en-US" sz="1200" kern="1200" dirty="0"/>
            <a:t> for T1D, CD and AIT with a view of implementing the </a:t>
          </a:r>
          <a:r>
            <a:rPr lang="en-US" sz="1200" kern="1200" dirty="0" err="1"/>
            <a:t>DiaUnion</a:t>
          </a:r>
          <a:r>
            <a:rPr lang="en-US" sz="1200" kern="1200" dirty="0"/>
            <a:t> program as a public health service</a:t>
          </a:r>
        </a:p>
      </dsp:txBody>
      <dsp:txXfrm>
        <a:off x="923115" y="1944996"/>
        <a:ext cx="3502427" cy="799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8CF75B-CCA3-4000-8291-A83BCD148EE7}">
      <dsp:nvSpPr>
        <dsp:cNvPr id="0" name=""/>
        <dsp:cNvSpPr/>
      </dsp:nvSpPr>
      <dsp:spPr>
        <a:xfrm>
          <a:off x="105829" y="1225061"/>
          <a:ext cx="993986" cy="9939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8D90E-C92F-488A-BF7C-2942446382C3}">
      <dsp:nvSpPr>
        <dsp:cNvPr id="0" name=""/>
        <dsp:cNvSpPr/>
      </dsp:nvSpPr>
      <dsp:spPr>
        <a:xfrm>
          <a:off x="314577" y="1433798"/>
          <a:ext cx="576512" cy="576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7DBDD-A2F6-4593-8464-DA341E549912}">
      <dsp:nvSpPr>
        <dsp:cNvPr id="0" name=""/>
        <dsp:cNvSpPr/>
      </dsp:nvSpPr>
      <dsp:spPr>
        <a:xfrm>
          <a:off x="1312812" y="1225061"/>
          <a:ext cx="2342967" cy="99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Early detection of children with disease to prevent acute and long-term complications</a:t>
          </a:r>
          <a:endParaRPr lang="en-US" sz="1600" kern="1200" dirty="0"/>
        </a:p>
      </dsp:txBody>
      <dsp:txXfrm>
        <a:off x="1312812" y="1225061"/>
        <a:ext cx="2342967" cy="993986"/>
      </dsp:txXfrm>
    </dsp:sp>
    <dsp:sp modelId="{9896D3CE-217B-4885-94B5-671715436405}">
      <dsp:nvSpPr>
        <dsp:cNvPr id="0" name=""/>
        <dsp:cNvSpPr/>
      </dsp:nvSpPr>
      <dsp:spPr>
        <a:xfrm>
          <a:off x="4064024" y="1225061"/>
          <a:ext cx="993986" cy="99398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3DECD1-7070-4B23-B127-F500D46CC987}">
      <dsp:nvSpPr>
        <dsp:cNvPr id="0" name=""/>
        <dsp:cNvSpPr/>
      </dsp:nvSpPr>
      <dsp:spPr>
        <a:xfrm>
          <a:off x="4272761" y="1433798"/>
          <a:ext cx="576512" cy="576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ED3CBD-0DAE-457E-87EC-17CBD94F752D}">
      <dsp:nvSpPr>
        <dsp:cNvPr id="0" name=""/>
        <dsp:cNvSpPr/>
      </dsp:nvSpPr>
      <dsp:spPr>
        <a:xfrm>
          <a:off x="5271008" y="1225061"/>
          <a:ext cx="2342967" cy="993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Identification of healthy individuals at increased risk of disease in the future for inclusion in prevention and intervention studies</a:t>
          </a:r>
          <a:endParaRPr lang="en-US" sz="1600" kern="1200" dirty="0"/>
        </a:p>
      </dsp:txBody>
      <dsp:txXfrm>
        <a:off x="5271008" y="1225061"/>
        <a:ext cx="2342967" cy="993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EC14-D7CA-1E4E-B3EB-8528A2269AE7}">
      <dsp:nvSpPr>
        <dsp:cNvPr id="0" name=""/>
        <dsp:cNvSpPr/>
      </dsp:nvSpPr>
      <dsp:spPr>
        <a:xfrm>
          <a:off x="1651737" y="623348"/>
          <a:ext cx="3207511" cy="3207511"/>
        </a:xfrm>
        <a:prstGeom prst="blockArc">
          <a:avLst>
            <a:gd name="adj1" fmla="val 9000000"/>
            <a:gd name="adj2" fmla="val 162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CE47F30-A2EF-084B-A005-6A28E170CA59}">
      <dsp:nvSpPr>
        <dsp:cNvPr id="0" name=""/>
        <dsp:cNvSpPr/>
      </dsp:nvSpPr>
      <dsp:spPr>
        <a:xfrm>
          <a:off x="1651737" y="623348"/>
          <a:ext cx="3207511" cy="3207511"/>
        </a:xfrm>
        <a:prstGeom prst="blockArc">
          <a:avLst>
            <a:gd name="adj1" fmla="val 1800000"/>
            <a:gd name="adj2" fmla="val 90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B32A59CF-22A4-3046-BF8C-8555F45514E4}">
      <dsp:nvSpPr>
        <dsp:cNvPr id="0" name=""/>
        <dsp:cNvSpPr/>
      </dsp:nvSpPr>
      <dsp:spPr>
        <a:xfrm>
          <a:off x="1651737" y="623348"/>
          <a:ext cx="3207511" cy="3207511"/>
        </a:xfrm>
        <a:prstGeom prst="blockArc">
          <a:avLst>
            <a:gd name="adj1" fmla="val 16200000"/>
            <a:gd name="adj2" fmla="val 18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63EED0A-2F02-5943-BC43-FE8D05EF0A21}">
      <dsp:nvSpPr>
        <dsp:cNvPr id="0" name=""/>
        <dsp:cNvSpPr/>
      </dsp:nvSpPr>
      <dsp:spPr>
        <a:xfrm>
          <a:off x="2522302" y="1469381"/>
          <a:ext cx="1476908" cy="1476908"/>
        </a:xfrm>
        <a:prstGeom prst="ellipse">
          <a:avLst/>
        </a:prstGeom>
        <a:solidFill>
          <a:schemeClr val="accent5">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738590" y="1685669"/>
        <a:ext cx="1044332" cy="1044332"/>
      </dsp:txXfrm>
    </dsp:sp>
    <dsp:sp modelId="{518FB989-F852-8841-B8A4-1632711983D0}">
      <dsp:nvSpPr>
        <dsp:cNvPr id="0" name=""/>
        <dsp:cNvSpPr/>
      </dsp:nvSpPr>
      <dsp:spPr>
        <a:xfrm>
          <a:off x="2456291" y="-138635"/>
          <a:ext cx="1598403" cy="1598403"/>
        </a:xfrm>
        <a:prstGeom prst="ellipse">
          <a:avLst/>
        </a:prstGeom>
        <a:solidFill>
          <a:srgbClr val="8DC63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sp:txBody>
      <dsp:txXfrm>
        <a:off x="2690372" y="95446"/>
        <a:ext cx="1130241" cy="1130241"/>
      </dsp:txXfrm>
    </dsp:sp>
    <dsp:sp modelId="{0D3EFC5C-E055-8546-AFB0-7518F58F6D87}">
      <dsp:nvSpPr>
        <dsp:cNvPr id="0" name=""/>
        <dsp:cNvSpPr/>
      </dsp:nvSpPr>
      <dsp:spPr>
        <a:xfrm>
          <a:off x="3812953" y="2211171"/>
          <a:ext cx="1598403" cy="1598403"/>
        </a:xfrm>
        <a:prstGeom prst="ellipse">
          <a:avLst/>
        </a:prstGeom>
        <a:solidFill>
          <a:srgbClr val="00AE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ndParaRPr>
        </a:p>
      </dsp:txBody>
      <dsp:txXfrm>
        <a:off x="4047034" y="2445252"/>
        <a:ext cx="1130241" cy="1130241"/>
      </dsp:txXfrm>
    </dsp:sp>
    <dsp:sp modelId="{6B62D8A4-57ED-0949-9640-675EF88908AE}">
      <dsp:nvSpPr>
        <dsp:cNvPr id="0" name=""/>
        <dsp:cNvSpPr/>
      </dsp:nvSpPr>
      <dsp:spPr>
        <a:xfrm>
          <a:off x="1100395" y="2211171"/>
          <a:ext cx="1596873" cy="1598403"/>
        </a:xfrm>
        <a:prstGeom prst="ellipse">
          <a:avLst/>
        </a:prstGeom>
        <a:solidFill>
          <a:srgbClr val="ED1C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sp:txBody>
      <dsp:txXfrm>
        <a:off x="1334252" y="2445252"/>
        <a:ext cx="1129159" cy="11302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2ADC7-7FAB-414F-B5EF-756F52720B5B}">
      <dsp:nvSpPr>
        <dsp:cNvPr id="0" name=""/>
        <dsp:cNvSpPr/>
      </dsp:nvSpPr>
      <dsp:spPr>
        <a:xfrm>
          <a:off x="12418" y="971649"/>
          <a:ext cx="1077746" cy="10777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174A45-2FA9-4307-847D-10E76D6791B1}">
      <dsp:nvSpPr>
        <dsp:cNvPr id="0" name=""/>
        <dsp:cNvSpPr/>
      </dsp:nvSpPr>
      <dsp:spPr>
        <a:xfrm>
          <a:off x="238745" y="1197975"/>
          <a:ext cx="625093" cy="625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3B6974-C645-4C38-8C11-A6C130DD673B}">
      <dsp:nvSpPr>
        <dsp:cNvPr id="0" name=""/>
        <dsp:cNvSpPr/>
      </dsp:nvSpPr>
      <dsp:spPr>
        <a:xfrm>
          <a:off x="1321110" y="971649"/>
          <a:ext cx="2540403" cy="107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To explore the prevalence of autoantibodies for T1D, CD and AIT in a general </a:t>
          </a:r>
          <a:r>
            <a:rPr lang="en-GB" sz="1700" kern="1200" dirty="0" err="1"/>
            <a:t>pediatric</a:t>
          </a:r>
          <a:r>
            <a:rPr lang="en-GB" sz="1700" kern="1200" dirty="0"/>
            <a:t> population</a:t>
          </a:r>
          <a:endParaRPr lang="en-US" sz="1700" kern="1200" dirty="0"/>
        </a:p>
      </dsp:txBody>
      <dsp:txXfrm>
        <a:off x="1321110" y="971649"/>
        <a:ext cx="2540403" cy="1077746"/>
      </dsp:txXfrm>
    </dsp:sp>
    <dsp:sp modelId="{258DC3E2-6BA9-4EE9-A908-94400F3A6FB3}">
      <dsp:nvSpPr>
        <dsp:cNvPr id="0" name=""/>
        <dsp:cNvSpPr/>
      </dsp:nvSpPr>
      <dsp:spPr>
        <a:xfrm>
          <a:off x="4304160" y="971649"/>
          <a:ext cx="1077746" cy="10777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029F97-585C-4F7F-A263-8242E2DA1701}">
      <dsp:nvSpPr>
        <dsp:cNvPr id="0" name=""/>
        <dsp:cNvSpPr/>
      </dsp:nvSpPr>
      <dsp:spPr>
        <a:xfrm>
          <a:off x="4530486" y="1197975"/>
          <a:ext cx="625093" cy="625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78315-6BC5-4424-888F-B0423E8C7CE1}">
      <dsp:nvSpPr>
        <dsp:cNvPr id="0" name=""/>
        <dsp:cNvSpPr/>
      </dsp:nvSpPr>
      <dsp:spPr>
        <a:xfrm>
          <a:off x="5612852" y="971649"/>
          <a:ext cx="2540403" cy="1077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dirty="0"/>
            <a:t>To test the feasibility of home capillary blood sampling for future large-scale screening</a:t>
          </a:r>
          <a:endParaRPr lang="en-US" sz="1700" kern="1200" dirty="0"/>
        </a:p>
      </dsp:txBody>
      <dsp:txXfrm>
        <a:off x="5612852" y="971649"/>
        <a:ext cx="2540403" cy="10777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5A22F-F342-4BF1-8271-1E609816AECB}">
      <dsp:nvSpPr>
        <dsp:cNvPr id="0" name=""/>
        <dsp:cNvSpPr/>
      </dsp:nvSpPr>
      <dsp:spPr>
        <a:xfrm>
          <a:off x="930469" y="2322"/>
          <a:ext cx="1757987" cy="878993"/>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General pediatric population</a:t>
          </a:r>
          <a:endParaRPr lang="en-US" sz="1600" kern="1200" dirty="0">
            <a:latin typeface="Calibri" panose="020F0502020204030204" pitchFamily="34" charset="0"/>
            <a:cs typeface="Calibri" panose="020F0502020204030204" pitchFamily="34" charset="0"/>
          </a:endParaRPr>
        </a:p>
      </dsp:txBody>
      <dsp:txXfrm>
        <a:off x="956214" y="28067"/>
        <a:ext cx="1706497" cy="827503"/>
      </dsp:txXfrm>
    </dsp:sp>
    <dsp:sp modelId="{B045DBCB-4AE9-4243-AE15-A9331E62CBC7}">
      <dsp:nvSpPr>
        <dsp:cNvPr id="0" name=""/>
        <dsp:cNvSpPr/>
      </dsp:nvSpPr>
      <dsp:spPr>
        <a:xfrm>
          <a:off x="1106268" y="881316"/>
          <a:ext cx="175798" cy="659245"/>
        </a:xfrm>
        <a:custGeom>
          <a:avLst/>
          <a:gdLst/>
          <a:ahLst/>
          <a:cxnLst/>
          <a:rect l="0" t="0" r="0" b="0"/>
          <a:pathLst>
            <a:path>
              <a:moveTo>
                <a:pt x="0" y="0"/>
              </a:moveTo>
              <a:lnTo>
                <a:pt x="0" y="659245"/>
              </a:lnTo>
              <a:lnTo>
                <a:pt x="175798" y="6592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2F6086-B090-4CAE-B95B-4331F2AD13BA}">
      <dsp:nvSpPr>
        <dsp:cNvPr id="0" name=""/>
        <dsp:cNvSpPr/>
      </dsp:nvSpPr>
      <dsp:spPr>
        <a:xfrm>
          <a:off x="1282067" y="1101065"/>
          <a:ext cx="1406390" cy="878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5">
                  <a:lumMod val="75000"/>
                </a:schemeClr>
              </a:solidFill>
              <a:latin typeface="Calibri" panose="020F0502020204030204" pitchFamily="34" charset="0"/>
              <a:cs typeface="Calibri" panose="020F0502020204030204" pitchFamily="34" charset="0"/>
            </a:rPr>
            <a:t>Ages 6-9 years (born 2013/2014)</a:t>
          </a:r>
        </a:p>
      </dsp:txBody>
      <dsp:txXfrm>
        <a:off x="1307812" y="1126810"/>
        <a:ext cx="1354900" cy="827503"/>
      </dsp:txXfrm>
    </dsp:sp>
    <dsp:sp modelId="{FDC0209F-188A-4EAD-A7D8-90116F0536CF}">
      <dsp:nvSpPr>
        <dsp:cNvPr id="0" name=""/>
        <dsp:cNvSpPr/>
      </dsp:nvSpPr>
      <dsp:spPr>
        <a:xfrm>
          <a:off x="1106268" y="881316"/>
          <a:ext cx="175798" cy="1757987"/>
        </a:xfrm>
        <a:custGeom>
          <a:avLst/>
          <a:gdLst/>
          <a:ahLst/>
          <a:cxnLst/>
          <a:rect l="0" t="0" r="0" b="0"/>
          <a:pathLst>
            <a:path>
              <a:moveTo>
                <a:pt x="0" y="0"/>
              </a:moveTo>
              <a:lnTo>
                <a:pt x="0" y="1757987"/>
              </a:lnTo>
              <a:lnTo>
                <a:pt x="175798" y="1757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82343C-3484-4B3B-9623-BC2756F25126}">
      <dsp:nvSpPr>
        <dsp:cNvPr id="0" name=""/>
        <dsp:cNvSpPr/>
      </dsp:nvSpPr>
      <dsp:spPr>
        <a:xfrm>
          <a:off x="1282067" y="2199807"/>
          <a:ext cx="1406390" cy="878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5">
                  <a:lumMod val="75000"/>
                </a:schemeClr>
              </a:solidFill>
              <a:latin typeface="Calibri" panose="020F0502020204030204" pitchFamily="34" charset="0"/>
              <a:cs typeface="Calibri" panose="020F0502020204030204" pitchFamily="34" charset="0"/>
            </a:rPr>
            <a:t>Ages 13-16 years (born 2006/2007)</a:t>
          </a:r>
        </a:p>
      </dsp:txBody>
      <dsp:txXfrm>
        <a:off x="1307812" y="2225552"/>
        <a:ext cx="1354900" cy="827503"/>
      </dsp:txXfrm>
    </dsp:sp>
    <dsp:sp modelId="{2BB8FFB8-5BE3-48C1-BF5B-C8289E59A45E}">
      <dsp:nvSpPr>
        <dsp:cNvPr id="0" name=""/>
        <dsp:cNvSpPr/>
      </dsp:nvSpPr>
      <dsp:spPr>
        <a:xfrm>
          <a:off x="3127954" y="2322"/>
          <a:ext cx="1757987" cy="878993"/>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Capillary blood sampling at home</a:t>
          </a:r>
          <a:endParaRPr lang="en-US" sz="1600" kern="1200" dirty="0">
            <a:latin typeface="Calibri" panose="020F0502020204030204" pitchFamily="34" charset="0"/>
            <a:cs typeface="Calibri" panose="020F0502020204030204" pitchFamily="34" charset="0"/>
          </a:endParaRPr>
        </a:p>
      </dsp:txBody>
      <dsp:txXfrm>
        <a:off x="3153699" y="28067"/>
        <a:ext cx="1706497" cy="827503"/>
      </dsp:txXfrm>
    </dsp:sp>
    <dsp:sp modelId="{42745040-E3CE-4243-AD1D-D91A8E541FAB}">
      <dsp:nvSpPr>
        <dsp:cNvPr id="0" name=""/>
        <dsp:cNvSpPr/>
      </dsp:nvSpPr>
      <dsp:spPr>
        <a:xfrm>
          <a:off x="3303753" y="881316"/>
          <a:ext cx="175798" cy="659245"/>
        </a:xfrm>
        <a:custGeom>
          <a:avLst/>
          <a:gdLst/>
          <a:ahLst/>
          <a:cxnLst/>
          <a:rect l="0" t="0" r="0" b="0"/>
          <a:pathLst>
            <a:path>
              <a:moveTo>
                <a:pt x="0" y="0"/>
              </a:moveTo>
              <a:lnTo>
                <a:pt x="0" y="659245"/>
              </a:lnTo>
              <a:lnTo>
                <a:pt x="175798" y="6592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1BA4ED-26DF-4B20-AB57-3AA0161FDB54}">
      <dsp:nvSpPr>
        <dsp:cNvPr id="0" name=""/>
        <dsp:cNvSpPr/>
      </dsp:nvSpPr>
      <dsp:spPr>
        <a:xfrm>
          <a:off x="3479552" y="1101065"/>
          <a:ext cx="1406390" cy="878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5">
                  <a:lumMod val="75000"/>
                </a:schemeClr>
              </a:solidFill>
              <a:latin typeface="Calibri" panose="020F0502020204030204" pitchFamily="34" charset="0"/>
              <a:cs typeface="Calibri" panose="020F0502020204030204" pitchFamily="34" charset="0"/>
            </a:rPr>
            <a:t>Check </a:t>
          </a:r>
          <a:r>
            <a:rPr lang="en-US" sz="1400" b="1" kern="1200" dirty="0" err="1">
              <a:solidFill>
                <a:schemeClr val="accent5">
                  <a:lumMod val="75000"/>
                </a:schemeClr>
              </a:solidFill>
              <a:latin typeface="Calibri" panose="020F0502020204030204" pitchFamily="34" charset="0"/>
              <a:cs typeface="Calibri" panose="020F0502020204030204" pitchFamily="34" charset="0"/>
            </a:rPr>
            <a:t>Aab</a:t>
          </a:r>
          <a:r>
            <a:rPr lang="en-US" sz="1400" b="1" kern="1200" dirty="0">
              <a:solidFill>
                <a:schemeClr val="accent5">
                  <a:lumMod val="75000"/>
                </a:schemeClr>
              </a:solidFill>
              <a:latin typeface="Calibri" panose="020F0502020204030204" pitchFamily="34" charset="0"/>
              <a:cs typeface="Calibri" panose="020F0502020204030204" pitchFamily="34" charset="0"/>
            </a:rPr>
            <a:t>+ children in a confirmatory sample</a:t>
          </a:r>
        </a:p>
      </dsp:txBody>
      <dsp:txXfrm>
        <a:off x="3505297" y="1126810"/>
        <a:ext cx="1354900" cy="827503"/>
      </dsp:txXfrm>
    </dsp:sp>
    <dsp:sp modelId="{EDC50254-24DD-4009-BFED-6644CD9F311D}">
      <dsp:nvSpPr>
        <dsp:cNvPr id="0" name=""/>
        <dsp:cNvSpPr/>
      </dsp:nvSpPr>
      <dsp:spPr>
        <a:xfrm>
          <a:off x="3303753" y="881316"/>
          <a:ext cx="175798" cy="1757987"/>
        </a:xfrm>
        <a:custGeom>
          <a:avLst/>
          <a:gdLst/>
          <a:ahLst/>
          <a:cxnLst/>
          <a:rect l="0" t="0" r="0" b="0"/>
          <a:pathLst>
            <a:path>
              <a:moveTo>
                <a:pt x="0" y="0"/>
              </a:moveTo>
              <a:lnTo>
                <a:pt x="0" y="1757987"/>
              </a:lnTo>
              <a:lnTo>
                <a:pt x="175798" y="17579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DE057C-2A52-4B52-9E3C-DBCDDB20A77F}">
      <dsp:nvSpPr>
        <dsp:cNvPr id="0" name=""/>
        <dsp:cNvSpPr/>
      </dsp:nvSpPr>
      <dsp:spPr>
        <a:xfrm>
          <a:off x="3479552" y="2199807"/>
          <a:ext cx="1406390" cy="8789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5">
                  <a:lumMod val="75000"/>
                </a:schemeClr>
              </a:solidFill>
              <a:latin typeface="Calibri" panose="020F0502020204030204" pitchFamily="34" charset="0"/>
              <a:cs typeface="Calibri" panose="020F0502020204030204" pitchFamily="34" charset="0"/>
            </a:rPr>
            <a:t>Persistently </a:t>
          </a:r>
          <a:r>
            <a:rPr lang="en-US" sz="1400" b="1" kern="1200" dirty="0" err="1">
              <a:solidFill>
                <a:schemeClr val="accent5">
                  <a:lumMod val="75000"/>
                </a:schemeClr>
              </a:solidFill>
              <a:latin typeface="Calibri" panose="020F0502020204030204" pitchFamily="34" charset="0"/>
              <a:cs typeface="Calibri" panose="020F0502020204030204" pitchFamily="34" charset="0"/>
            </a:rPr>
            <a:t>Aab</a:t>
          </a:r>
          <a:r>
            <a:rPr lang="en-US" sz="1400" b="1" kern="1200" dirty="0">
              <a:solidFill>
                <a:schemeClr val="accent5">
                  <a:lumMod val="75000"/>
                </a:schemeClr>
              </a:solidFill>
              <a:latin typeface="Calibri" panose="020F0502020204030204" pitchFamily="34" charset="0"/>
              <a:cs typeface="Calibri" panose="020F0502020204030204" pitchFamily="34" charset="0"/>
            </a:rPr>
            <a:t>+ are referred to pediatrician</a:t>
          </a:r>
        </a:p>
      </dsp:txBody>
      <dsp:txXfrm>
        <a:off x="3505297" y="2225552"/>
        <a:ext cx="1354900" cy="8275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B189-A7E0-4735-A9CA-BD4E971B549B}">
      <dsp:nvSpPr>
        <dsp:cNvPr id="0" name=""/>
        <dsp:cNvSpPr/>
      </dsp:nvSpPr>
      <dsp:spPr>
        <a:xfrm>
          <a:off x="0" y="43965"/>
          <a:ext cx="7939248" cy="100035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SE" sz="1900" kern="1200" dirty="0"/>
            <a:t>Previously unknown autoimmunity for T1D, CD and/or AIT is common in </a:t>
          </a:r>
          <a:r>
            <a:rPr lang="sv-SE" sz="1900" kern="1200" dirty="0"/>
            <a:t>Swedish </a:t>
          </a:r>
          <a:r>
            <a:rPr lang="en-SE" sz="1900" kern="1200" dirty="0"/>
            <a:t>children, particularly among girls and children having a </a:t>
          </a:r>
          <a:r>
            <a:rPr lang="sv-SE" sz="1900" kern="1200" dirty="0"/>
            <a:t>FDR</a:t>
          </a:r>
          <a:r>
            <a:rPr lang="en-SE" sz="1900" kern="1200" dirty="0"/>
            <a:t> with any of the diseases.</a:t>
          </a:r>
          <a:endParaRPr lang="en-US" sz="1900" kern="1200" dirty="0"/>
        </a:p>
      </dsp:txBody>
      <dsp:txXfrm>
        <a:off x="48833" y="92798"/>
        <a:ext cx="7841582" cy="902684"/>
      </dsp:txXfrm>
    </dsp:sp>
    <dsp:sp modelId="{C3B645B1-EAB3-45E2-9744-62B0AC0E3D6E}">
      <dsp:nvSpPr>
        <dsp:cNvPr id="0" name=""/>
        <dsp:cNvSpPr/>
      </dsp:nvSpPr>
      <dsp:spPr>
        <a:xfrm>
          <a:off x="0" y="1099035"/>
          <a:ext cx="7939248" cy="100035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SE" sz="1900" kern="1200" dirty="0"/>
            <a:t>Home capillary blood sampling is a feasible and safe procedure to obtain blood samples in children. </a:t>
          </a:r>
          <a:endParaRPr lang="sv-SE" sz="1900" kern="1200" dirty="0"/>
        </a:p>
      </dsp:txBody>
      <dsp:txXfrm>
        <a:off x="48833" y="1147868"/>
        <a:ext cx="7841582" cy="902684"/>
      </dsp:txXfrm>
    </dsp:sp>
    <dsp:sp modelId="{6724F400-9CC3-4403-8EE2-1A725C41BF09}">
      <dsp:nvSpPr>
        <dsp:cNvPr id="0" name=""/>
        <dsp:cNvSpPr/>
      </dsp:nvSpPr>
      <dsp:spPr>
        <a:xfrm>
          <a:off x="0" y="2154105"/>
          <a:ext cx="7939248" cy="1000350"/>
        </a:xfrm>
        <a:prstGeom prst="round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sv-SE" sz="1900" kern="1200" dirty="0"/>
            <a:t>Overall </a:t>
          </a:r>
          <a:r>
            <a:rPr lang="sv-SE" sz="1900" kern="1200" dirty="0" err="1"/>
            <a:t>high</a:t>
          </a:r>
          <a:r>
            <a:rPr lang="sv-SE" sz="1900" kern="1200" dirty="0"/>
            <a:t> </a:t>
          </a:r>
          <a:r>
            <a:rPr lang="sv-SE" sz="1900" kern="1200" dirty="0" err="1"/>
            <a:t>prevalence</a:t>
          </a:r>
          <a:r>
            <a:rPr lang="sv-SE" sz="1900" kern="1200" dirty="0"/>
            <a:t> of </a:t>
          </a:r>
          <a:r>
            <a:rPr lang="sv-SE" sz="1900" kern="1200" dirty="0" err="1"/>
            <a:t>autoimmunity</a:t>
          </a:r>
          <a:r>
            <a:rPr lang="sv-SE" sz="1900" kern="1200" dirty="0"/>
            <a:t> in </a:t>
          </a:r>
          <a:r>
            <a:rPr lang="sv-SE" sz="1900" kern="1200" dirty="0" err="1"/>
            <a:t>Danish</a:t>
          </a:r>
          <a:r>
            <a:rPr lang="sv-SE" sz="1900" kern="1200" dirty="0"/>
            <a:t> </a:t>
          </a:r>
          <a:r>
            <a:rPr lang="sv-SE" sz="1900" kern="1200" dirty="0" err="1"/>
            <a:t>FDRs</a:t>
          </a:r>
          <a:r>
            <a:rPr lang="sv-SE" sz="1900" kern="1200" dirty="0"/>
            <a:t> of </a:t>
          </a:r>
          <a:r>
            <a:rPr lang="sv-SE" sz="1900" kern="1200" dirty="0" err="1"/>
            <a:t>children</a:t>
          </a:r>
          <a:r>
            <a:rPr lang="sv-SE" sz="1900" kern="1200" dirty="0"/>
            <a:t> </a:t>
          </a:r>
          <a:r>
            <a:rPr lang="sv-SE" sz="1900" kern="1200" dirty="0" err="1"/>
            <a:t>with</a:t>
          </a:r>
          <a:r>
            <a:rPr lang="sv-SE" sz="1900" kern="1200" dirty="0"/>
            <a:t> T1D. </a:t>
          </a:r>
        </a:p>
      </dsp:txBody>
      <dsp:txXfrm>
        <a:off x="48833" y="2202938"/>
        <a:ext cx="7841582" cy="902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2EC14-D7CA-1E4E-B3EB-8528A2269AE7}">
      <dsp:nvSpPr>
        <dsp:cNvPr id="0" name=""/>
        <dsp:cNvSpPr/>
      </dsp:nvSpPr>
      <dsp:spPr>
        <a:xfrm>
          <a:off x="1651737" y="623348"/>
          <a:ext cx="3207511" cy="3207511"/>
        </a:xfrm>
        <a:prstGeom prst="blockArc">
          <a:avLst>
            <a:gd name="adj1" fmla="val 9000000"/>
            <a:gd name="adj2" fmla="val 162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CE47F30-A2EF-084B-A005-6A28E170CA59}">
      <dsp:nvSpPr>
        <dsp:cNvPr id="0" name=""/>
        <dsp:cNvSpPr/>
      </dsp:nvSpPr>
      <dsp:spPr>
        <a:xfrm>
          <a:off x="1651737" y="623348"/>
          <a:ext cx="3207511" cy="3207511"/>
        </a:xfrm>
        <a:prstGeom prst="blockArc">
          <a:avLst>
            <a:gd name="adj1" fmla="val 1800000"/>
            <a:gd name="adj2" fmla="val 90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B32A59CF-22A4-3046-BF8C-8555F45514E4}">
      <dsp:nvSpPr>
        <dsp:cNvPr id="0" name=""/>
        <dsp:cNvSpPr/>
      </dsp:nvSpPr>
      <dsp:spPr>
        <a:xfrm>
          <a:off x="1651737" y="623348"/>
          <a:ext cx="3207511" cy="3207511"/>
        </a:xfrm>
        <a:prstGeom prst="blockArc">
          <a:avLst>
            <a:gd name="adj1" fmla="val 16200000"/>
            <a:gd name="adj2" fmla="val 1800000"/>
            <a:gd name="adj3" fmla="val 4641"/>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363EED0A-2F02-5943-BC43-FE8D05EF0A21}">
      <dsp:nvSpPr>
        <dsp:cNvPr id="0" name=""/>
        <dsp:cNvSpPr/>
      </dsp:nvSpPr>
      <dsp:spPr>
        <a:xfrm>
          <a:off x="2522302" y="1469381"/>
          <a:ext cx="1476908" cy="1476908"/>
        </a:xfrm>
        <a:prstGeom prst="ellipse">
          <a:avLst/>
        </a:prstGeom>
        <a:solidFill>
          <a:schemeClr val="accent5">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738590" y="1685669"/>
        <a:ext cx="1044332" cy="1044332"/>
      </dsp:txXfrm>
    </dsp:sp>
    <dsp:sp modelId="{518FB989-F852-8841-B8A4-1632711983D0}">
      <dsp:nvSpPr>
        <dsp:cNvPr id="0" name=""/>
        <dsp:cNvSpPr/>
      </dsp:nvSpPr>
      <dsp:spPr>
        <a:xfrm>
          <a:off x="2456291" y="-138635"/>
          <a:ext cx="1598403" cy="1598403"/>
        </a:xfrm>
        <a:prstGeom prst="ellipse">
          <a:avLst/>
        </a:prstGeom>
        <a:solidFill>
          <a:srgbClr val="8DC63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sp:txBody>
      <dsp:txXfrm>
        <a:off x="2690372" y="95446"/>
        <a:ext cx="1130241" cy="1130241"/>
      </dsp:txXfrm>
    </dsp:sp>
    <dsp:sp modelId="{0D3EFC5C-E055-8546-AFB0-7518F58F6D87}">
      <dsp:nvSpPr>
        <dsp:cNvPr id="0" name=""/>
        <dsp:cNvSpPr/>
      </dsp:nvSpPr>
      <dsp:spPr>
        <a:xfrm>
          <a:off x="3812953" y="2211171"/>
          <a:ext cx="1598403" cy="1598403"/>
        </a:xfrm>
        <a:prstGeom prst="ellipse">
          <a:avLst/>
        </a:prstGeom>
        <a:solidFill>
          <a:srgbClr val="00AEE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ndParaRPr>
        </a:p>
      </dsp:txBody>
      <dsp:txXfrm>
        <a:off x="4047034" y="2445252"/>
        <a:ext cx="1130241" cy="1130241"/>
      </dsp:txXfrm>
    </dsp:sp>
    <dsp:sp modelId="{6B62D8A4-57ED-0949-9640-675EF88908AE}">
      <dsp:nvSpPr>
        <dsp:cNvPr id="0" name=""/>
        <dsp:cNvSpPr/>
      </dsp:nvSpPr>
      <dsp:spPr>
        <a:xfrm>
          <a:off x="1100395" y="2211171"/>
          <a:ext cx="1596873" cy="1598403"/>
        </a:xfrm>
        <a:prstGeom prst="ellipse">
          <a:avLst/>
        </a:prstGeom>
        <a:solidFill>
          <a:srgbClr val="ED1C2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b="0" kern="1200" dirty="0">
            <a:solidFill>
              <a:schemeClr val="bg1"/>
            </a:solidFill>
            <a:latin typeface="Avenir Book" panose="02000503020000020003" pitchFamily="2" charset="0"/>
            <a:ea typeface="Verdana" panose="020B0604030504040204" pitchFamily="34" charset="0"/>
            <a:cs typeface="Verdana" panose="020B0604030504040204" pitchFamily="34" charset="0"/>
          </a:endParaRPr>
        </a:p>
      </dsp:txBody>
      <dsp:txXfrm>
        <a:off x="1334252" y="2445252"/>
        <a:ext cx="1129159" cy="113024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1543" cy="34106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22798" y="1"/>
            <a:ext cx="4301543" cy="341064"/>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2664" y="3271381"/>
            <a:ext cx="7941310" cy="267658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56612"/>
            <a:ext cx="4301543" cy="3410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22798" y="6456612"/>
            <a:ext cx="4301543" cy="3410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da" sz="1200" b="0" i="0" u="none" strike="noStrike" cap="none" smtClean="0">
                <a:solidFill>
                  <a:schemeClr val="dk1"/>
                </a:solidFill>
                <a:latin typeface="Calibri"/>
                <a:ea typeface="Calibri"/>
                <a:cs typeface="Calibri"/>
                <a:sym typeface="Calibri"/>
              </a:rPr>
              <a:t>1</a:t>
            </a:fld>
            <a:endParaRPr lang="d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11027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10</a:t>
            </a:fld>
            <a:endParaRPr lang="en-SE"/>
          </a:p>
        </p:txBody>
      </p:sp>
    </p:spTree>
    <p:extLst>
      <p:ext uri="{BB962C8B-B14F-4D97-AF65-F5344CB8AC3E}">
        <p14:creationId xmlns:p14="http://schemas.microsoft.com/office/powerpoint/2010/main" val="3397355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11</a:t>
            </a:fld>
            <a:endParaRPr lang="en-SE"/>
          </a:p>
        </p:txBody>
      </p:sp>
    </p:spTree>
    <p:extLst>
      <p:ext uri="{BB962C8B-B14F-4D97-AF65-F5344CB8AC3E}">
        <p14:creationId xmlns:p14="http://schemas.microsoft.com/office/powerpoint/2010/main" val="407040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12</a:t>
            </a:fld>
            <a:endParaRPr lang="en-SE"/>
          </a:p>
        </p:txBody>
      </p:sp>
    </p:spTree>
    <p:extLst>
      <p:ext uri="{BB962C8B-B14F-4D97-AF65-F5344CB8AC3E}">
        <p14:creationId xmlns:p14="http://schemas.microsoft.com/office/powerpoint/2010/main" val="235010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13</a:t>
            </a:fld>
            <a:endParaRPr lang="en-SE"/>
          </a:p>
        </p:txBody>
      </p:sp>
    </p:spTree>
    <p:extLst>
      <p:ext uri="{BB962C8B-B14F-4D97-AF65-F5344CB8AC3E}">
        <p14:creationId xmlns:p14="http://schemas.microsoft.com/office/powerpoint/2010/main" val="254426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14</a:t>
            </a:fld>
            <a:endParaRPr lang="en-SE"/>
          </a:p>
        </p:txBody>
      </p:sp>
    </p:spTree>
    <p:extLst>
      <p:ext uri="{BB962C8B-B14F-4D97-AF65-F5344CB8AC3E}">
        <p14:creationId xmlns:p14="http://schemas.microsoft.com/office/powerpoint/2010/main" val="770948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6ce40c6c82_0_432:notes"/>
          <p:cNvSpPr txBox="1">
            <a:spLocks noGrp="1"/>
          </p:cNvSpPr>
          <p:nvPr>
            <p:ph type="body" idx="1"/>
          </p:nvPr>
        </p:nvSpPr>
        <p:spPr>
          <a:xfrm>
            <a:off x="992664" y="3271381"/>
            <a:ext cx="7941300" cy="267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 sz="1100" dirty="0"/>
              <a:t>15 under investigation:</a:t>
            </a:r>
          </a:p>
          <a:p>
            <a:pPr marL="0" lvl="0" indent="0" algn="l" rtl="0">
              <a:spcBef>
                <a:spcPts val="0"/>
              </a:spcBef>
              <a:spcAft>
                <a:spcPts val="0"/>
              </a:spcAft>
              <a:buNone/>
            </a:pPr>
            <a:r>
              <a:rPr lang="da" sz="1100" dirty="0"/>
              <a:t>6 waiting endoscopy</a:t>
            </a:r>
          </a:p>
          <a:p>
            <a:pPr marL="0" lvl="0" indent="0" algn="l" rtl="0">
              <a:spcBef>
                <a:spcPts val="0"/>
              </a:spcBef>
              <a:spcAft>
                <a:spcPts val="0"/>
              </a:spcAft>
              <a:buNone/>
            </a:pPr>
            <a:r>
              <a:rPr lang="sv-SE" sz="1100" dirty="0"/>
              <a:t>5 </a:t>
            </a:r>
            <a:r>
              <a:rPr lang="sv-SE" sz="1100" dirty="0" err="1"/>
              <a:t>waiting</a:t>
            </a:r>
            <a:r>
              <a:rPr lang="sv-SE" sz="1100" dirty="0"/>
              <a:t> ultrasound </a:t>
            </a:r>
            <a:r>
              <a:rPr lang="sv-SE" sz="1100" dirty="0" err="1"/>
              <a:t>thyroid</a:t>
            </a:r>
            <a:r>
              <a:rPr lang="sv-SE" sz="1100" dirty="0"/>
              <a:t> </a:t>
            </a:r>
            <a:r>
              <a:rPr lang="sv-SE" sz="1100" dirty="0" err="1"/>
              <a:t>gland</a:t>
            </a:r>
            <a:endParaRPr lang="sv-SE" sz="1100" dirty="0"/>
          </a:p>
          <a:p>
            <a:pPr marL="0" lvl="0" indent="0" algn="l" rtl="0">
              <a:spcBef>
                <a:spcPts val="0"/>
              </a:spcBef>
              <a:spcAft>
                <a:spcPts val="0"/>
              </a:spcAft>
              <a:buNone/>
            </a:pPr>
            <a:r>
              <a:rPr lang="sv-SE" sz="1100" dirty="0"/>
              <a:t>2 </a:t>
            </a:r>
            <a:r>
              <a:rPr lang="sv-SE" sz="1100" dirty="0" err="1"/>
              <a:t>waiting</a:t>
            </a:r>
            <a:r>
              <a:rPr lang="sv-SE" sz="1100" dirty="0"/>
              <a:t> </a:t>
            </a:r>
            <a:r>
              <a:rPr lang="sv-SE" sz="1100" dirty="0" err="1"/>
              <a:t>thyroid</a:t>
            </a:r>
            <a:r>
              <a:rPr lang="sv-SE" sz="1100" dirty="0"/>
              <a:t> tests</a:t>
            </a:r>
          </a:p>
          <a:p>
            <a:pPr marL="0" lvl="0" indent="0" algn="l" rtl="0">
              <a:spcBef>
                <a:spcPts val="0"/>
              </a:spcBef>
              <a:spcAft>
                <a:spcPts val="0"/>
              </a:spcAft>
              <a:buNone/>
            </a:pPr>
            <a:r>
              <a:rPr lang="sv-SE" sz="1100" dirty="0"/>
              <a:t>1 </a:t>
            </a:r>
            <a:r>
              <a:rPr lang="sv-SE" sz="1100" dirty="0" err="1"/>
              <a:t>waiting</a:t>
            </a:r>
            <a:r>
              <a:rPr lang="sv-SE" sz="1100" dirty="0"/>
              <a:t> HbA1c</a:t>
            </a:r>
          </a:p>
          <a:p>
            <a:pPr marL="0" lvl="0" indent="0" algn="l" rtl="0">
              <a:spcBef>
                <a:spcPts val="0"/>
              </a:spcBef>
              <a:spcAft>
                <a:spcPts val="0"/>
              </a:spcAft>
              <a:buNone/>
            </a:pPr>
            <a:r>
              <a:rPr lang="sv-SE" sz="1100" dirty="0"/>
              <a:t>1 </a:t>
            </a:r>
            <a:r>
              <a:rPr lang="sv-SE" sz="1100" dirty="0" err="1"/>
              <a:t>waiting</a:t>
            </a:r>
            <a:r>
              <a:rPr lang="sv-SE" sz="1100" dirty="0"/>
              <a:t> </a:t>
            </a:r>
            <a:r>
              <a:rPr lang="sv-SE" sz="1100" dirty="0" err="1"/>
              <a:t>additional</a:t>
            </a:r>
            <a:r>
              <a:rPr lang="sv-SE" sz="1100" dirty="0"/>
              <a:t> </a:t>
            </a:r>
            <a:r>
              <a:rPr lang="sv-SE" sz="1100" dirty="0" err="1"/>
              <a:t>tTG</a:t>
            </a:r>
            <a:endParaRPr sz="1100" dirty="0"/>
          </a:p>
        </p:txBody>
      </p:sp>
      <p:sp>
        <p:nvSpPr>
          <p:cNvPr id="174" name="Google Shape;174;g16ce40c6c82_0_432: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2424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ce40c6c82_0_438:notes"/>
          <p:cNvSpPr txBox="1">
            <a:spLocks noGrp="1"/>
          </p:cNvSpPr>
          <p:nvPr>
            <p:ph type="body" idx="1"/>
          </p:nvPr>
        </p:nvSpPr>
        <p:spPr>
          <a:xfrm>
            <a:off x="992664" y="3271381"/>
            <a:ext cx="7941300" cy="267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da" sz="1100"/>
              <a:t>Flemming gives a graphical overview of aab screening results of both S and DK samples</a:t>
            </a:r>
            <a:endParaRPr sz="1100"/>
          </a:p>
          <a:p>
            <a:pPr marL="0" lvl="0" indent="0" algn="l" rtl="0">
              <a:spcBef>
                <a:spcPts val="0"/>
              </a:spcBef>
              <a:spcAft>
                <a:spcPts val="0"/>
              </a:spcAft>
              <a:buNone/>
            </a:pPr>
            <a:endParaRPr/>
          </a:p>
        </p:txBody>
      </p:sp>
      <p:sp>
        <p:nvSpPr>
          <p:cNvPr id="181" name="Google Shape;181;g16ce40c6c82_0_438: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563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17</a:t>
            </a:fld>
            <a:endParaRPr lang="en-SE"/>
          </a:p>
        </p:txBody>
      </p:sp>
    </p:spTree>
    <p:extLst>
      <p:ext uri="{BB962C8B-B14F-4D97-AF65-F5344CB8AC3E}">
        <p14:creationId xmlns:p14="http://schemas.microsoft.com/office/powerpoint/2010/main" val="450563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7365B4-94AD-1A46-88C4-ED362EB7EC14}" type="slidenum">
              <a:rPr lang="en-SE" smtClean="0"/>
              <a:t>18</a:t>
            </a:fld>
            <a:endParaRPr lang="en-SE"/>
          </a:p>
        </p:txBody>
      </p:sp>
    </p:spTree>
    <p:extLst>
      <p:ext uri="{BB962C8B-B14F-4D97-AF65-F5344CB8AC3E}">
        <p14:creationId xmlns:p14="http://schemas.microsoft.com/office/powerpoint/2010/main" val="1241553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7365B4-94AD-1A46-88C4-ED362EB7EC14}" type="slidenum">
              <a:rPr lang="en-SE" smtClean="0"/>
              <a:t>19</a:t>
            </a:fld>
            <a:endParaRPr lang="en-SE"/>
          </a:p>
        </p:txBody>
      </p:sp>
    </p:spTree>
    <p:extLst>
      <p:ext uri="{BB962C8B-B14F-4D97-AF65-F5344CB8AC3E}">
        <p14:creationId xmlns:p14="http://schemas.microsoft.com/office/powerpoint/2010/main" val="365490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ce40c6c82_0_444:notes"/>
          <p:cNvSpPr txBox="1">
            <a:spLocks noGrp="1"/>
          </p:cNvSpPr>
          <p:nvPr>
            <p:ph type="body" idx="1"/>
          </p:nvPr>
        </p:nvSpPr>
        <p:spPr>
          <a:xfrm>
            <a:off x="992664" y="3271381"/>
            <a:ext cx="7941300" cy="267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 sz="1100" dirty="0"/>
              <a:t>Flemming item 1</a:t>
            </a:r>
            <a:endParaRPr sz="1100" dirty="0"/>
          </a:p>
          <a:p>
            <a:pPr marL="0" lvl="0" indent="0" algn="l" rtl="0">
              <a:spcBef>
                <a:spcPts val="0"/>
              </a:spcBef>
              <a:spcAft>
                <a:spcPts val="0"/>
              </a:spcAft>
              <a:buNone/>
            </a:pPr>
            <a:r>
              <a:rPr lang="da" sz="1100" dirty="0"/>
              <a:t>Maria item 2</a:t>
            </a:r>
            <a:endParaRPr sz="1100" dirty="0"/>
          </a:p>
          <a:p>
            <a:pPr marL="0" lvl="0" indent="0" algn="l" rtl="0">
              <a:spcBef>
                <a:spcPts val="0"/>
              </a:spcBef>
              <a:spcAft>
                <a:spcPts val="0"/>
              </a:spcAft>
              <a:buNone/>
            </a:pPr>
            <a:r>
              <a:rPr lang="da" sz="1100" dirty="0"/>
              <a:t>Flemming item 3</a:t>
            </a:r>
            <a:endParaRPr sz="1100" dirty="0"/>
          </a:p>
          <a:p>
            <a:pPr marL="0" lvl="0" indent="0" algn="l" rtl="0">
              <a:spcBef>
                <a:spcPts val="0"/>
              </a:spcBef>
              <a:spcAft>
                <a:spcPts val="0"/>
              </a:spcAft>
              <a:buNone/>
            </a:pPr>
            <a:r>
              <a:rPr lang="da" sz="1100" dirty="0"/>
              <a:t>Maria thanks</a:t>
            </a:r>
          </a:p>
          <a:p>
            <a:pPr marL="0" lvl="0" indent="0" algn="l" rtl="0">
              <a:spcBef>
                <a:spcPts val="0"/>
              </a:spcBef>
              <a:spcAft>
                <a:spcPts val="0"/>
              </a:spcAft>
              <a:buNone/>
            </a:pPr>
            <a:endParaRPr lang="da" sz="1100" dirty="0"/>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The </a:t>
            </a:r>
            <a:r>
              <a:rPr lang="en-GB" sz="1100" dirty="0" err="1">
                <a:solidFill>
                  <a:schemeClr val="dk1"/>
                </a:solidFill>
                <a:latin typeface="Calibri"/>
                <a:ea typeface="Calibri"/>
                <a:cs typeface="Calibri"/>
                <a:sym typeface="Calibri"/>
              </a:rPr>
              <a:t>DiaUnion</a:t>
            </a:r>
            <a:r>
              <a:rPr lang="en-GB" sz="1100" dirty="0">
                <a:solidFill>
                  <a:schemeClr val="dk1"/>
                </a:solidFill>
                <a:latin typeface="Calibri"/>
                <a:ea typeface="Calibri"/>
                <a:cs typeface="Calibri"/>
                <a:sym typeface="Calibri"/>
              </a:rPr>
              <a:t> collaboration has made it possible to create an early detection program for T1D and other autoimmune diseases in </a:t>
            </a:r>
            <a:r>
              <a:rPr lang="en-GB" sz="1100" dirty="0" err="1">
                <a:solidFill>
                  <a:schemeClr val="dk1"/>
                </a:solidFill>
                <a:latin typeface="Calibri"/>
                <a:ea typeface="Calibri"/>
                <a:cs typeface="Calibri"/>
                <a:sym typeface="Calibri"/>
              </a:rPr>
              <a:t>Medicon</a:t>
            </a:r>
            <a:r>
              <a:rPr lang="en-GB" sz="1100" dirty="0">
                <a:solidFill>
                  <a:schemeClr val="dk1"/>
                </a:solidFill>
                <a:latin typeface="Calibri"/>
                <a:ea typeface="Calibri"/>
                <a:cs typeface="Calibri"/>
                <a:sym typeface="Calibri"/>
              </a:rPr>
              <a:t> Valley that none of the participating institutions would have been able to create on their own.</a:t>
            </a:r>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This brings us closer to the goal of preventing and curing T1D as well as other autoimmune diseases, while at the same time creating a internationally competitive </a:t>
            </a:r>
            <a:r>
              <a:rPr lang="en-GB" sz="1100" dirty="0" err="1">
                <a:solidFill>
                  <a:schemeClr val="dk1"/>
                </a:solidFill>
                <a:latin typeface="Calibri"/>
                <a:ea typeface="Calibri"/>
                <a:cs typeface="Calibri"/>
                <a:sym typeface="Calibri"/>
              </a:rPr>
              <a:t>center</a:t>
            </a:r>
            <a:r>
              <a:rPr lang="en-GB" sz="1100" dirty="0">
                <a:solidFill>
                  <a:schemeClr val="dk1"/>
                </a:solidFill>
                <a:latin typeface="Calibri"/>
                <a:ea typeface="Calibri"/>
                <a:cs typeface="Calibri"/>
                <a:sym typeface="Calibri"/>
              </a:rPr>
              <a:t> of excellence for diabetes research, attractive for both academia and industry.</a:t>
            </a:r>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For both Steno Diabetes </a:t>
            </a:r>
            <a:r>
              <a:rPr lang="en-GB" sz="1100" dirty="0" err="1">
                <a:solidFill>
                  <a:schemeClr val="dk1"/>
                </a:solidFill>
                <a:latin typeface="Calibri"/>
                <a:ea typeface="Calibri"/>
                <a:cs typeface="Calibri"/>
                <a:sym typeface="Calibri"/>
              </a:rPr>
              <a:t>Center</a:t>
            </a:r>
            <a:r>
              <a:rPr lang="en-GB" sz="1100" dirty="0">
                <a:solidFill>
                  <a:schemeClr val="dk1"/>
                </a:solidFill>
                <a:latin typeface="Calibri"/>
                <a:ea typeface="Calibri"/>
                <a:cs typeface="Calibri"/>
                <a:sym typeface="Calibri"/>
              </a:rPr>
              <a:t> Copenhagen and Lund University this is a success story that has made us stronger together.</a:t>
            </a:r>
          </a:p>
          <a:p>
            <a:pPr marL="0" lvl="0" indent="0" algn="l" rtl="0">
              <a:spcBef>
                <a:spcPts val="0"/>
              </a:spcBef>
              <a:spcAft>
                <a:spcPts val="0"/>
              </a:spcAft>
              <a:buNone/>
            </a:pPr>
            <a:endParaRPr sz="1100" dirty="0"/>
          </a:p>
        </p:txBody>
      </p:sp>
      <p:sp>
        <p:nvSpPr>
          <p:cNvPr id="188" name="Google Shape;188;g16ce40c6c82_0_444: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01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ce40c6c82_0_397:notes"/>
          <p:cNvSpPr txBox="1">
            <a:spLocks noGrp="1"/>
          </p:cNvSpPr>
          <p:nvPr>
            <p:ph type="body" idx="1"/>
          </p:nvPr>
        </p:nvSpPr>
        <p:spPr>
          <a:xfrm>
            <a:off x="992664" y="3271381"/>
            <a:ext cx="7941300" cy="2676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 sz="1100" dirty="0"/>
              <a:t>Flemming explains about the next steps of DiaUnion</a:t>
            </a:r>
          </a:p>
          <a:p>
            <a:pPr marL="0" lvl="0" indent="0" algn="l" rtl="0">
              <a:spcBef>
                <a:spcPts val="0"/>
              </a:spcBef>
              <a:spcAft>
                <a:spcPts val="0"/>
              </a:spcAft>
              <a:buNone/>
            </a:pPr>
            <a:endParaRPr lang="da" sz="1100" dirty="0"/>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Once the </a:t>
            </a:r>
            <a:r>
              <a:rPr lang="en-GB" sz="1100" dirty="0" err="1">
                <a:solidFill>
                  <a:schemeClr val="dk1"/>
                </a:solidFill>
                <a:latin typeface="Calibri"/>
                <a:ea typeface="Calibri"/>
                <a:cs typeface="Calibri"/>
                <a:sym typeface="Calibri"/>
              </a:rPr>
              <a:t>DiaUnion</a:t>
            </a:r>
            <a:r>
              <a:rPr lang="en-GB" sz="1100" dirty="0">
                <a:solidFill>
                  <a:schemeClr val="dk1"/>
                </a:solidFill>
                <a:latin typeface="Calibri"/>
                <a:ea typeface="Calibri"/>
                <a:cs typeface="Calibri"/>
                <a:sym typeface="Calibri"/>
              </a:rPr>
              <a:t> public screening program has been established, the aim is to offer people identified at risk for any of the three diseases participation in clinical trials of novel therapeutic concepts. This will be done in collaboration with the pharmaceutical industry.</a:t>
            </a:r>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In parallel, </a:t>
            </a:r>
            <a:r>
              <a:rPr lang="en-GB" sz="1100" dirty="0" err="1">
                <a:solidFill>
                  <a:schemeClr val="dk1"/>
                </a:solidFill>
                <a:latin typeface="Calibri"/>
                <a:ea typeface="Calibri"/>
                <a:cs typeface="Calibri"/>
                <a:sym typeface="Calibri"/>
              </a:rPr>
              <a:t>DiaUnion</a:t>
            </a:r>
            <a:r>
              <a:rPr lang="en-GB" sz="1100" dirty="0">
                <a:solidFill>
                  <a:schemeClr val="dk1"/>
                </a:solidFill>
                <a:latin typeface="Calibri"/>
                <a:ea typeface="Calibri"/>
                <a:cs typeface="Calibri"/>
                <a:sym typeface="Calibri"/>
              </a:rPr>
              <a:t> will extend research in beta cell biology, immunity and biomarkers to accelerate the development of novel preventive and interventive therapies for the three diseases.</a:t>
            </a:r>
          </a:p>
          <a:p>
            <a:pPr marL="285750" marR="0" lvl="0" indent="-279400" algn="l" rtl="0">
              <a:spcBef>
                <a:spcPts val="1000"/>
              </a:spcBef>
              <a:spcAft>
                <a:spcPts val="0"/>
              </a:spcAft>
              <a:buClr>
                <a:schemeClr val="dk1"/>
              </a:buClr>
              <a:buSzPts val="1300"/>
              <a:buFont typeface="Calibri"/>
              <a:buChar char="⮚"/>
            </a:pPr>
            <a:r>
              <a:rPr lang="en-GB" sz="1100" dirty="0">
                <a:solidFill>
                  <a:schemeClr val="dk1"/>
                </a:solidFill>
                <a:latin typeface="Calibri"/>
                <a:ea typeface="Calibri"/>
                <a:cs typeface="Calibri"/>
                <a:sym typeface="Calibri"/>
              </a:rPr>
              <a:t>The long-term goal is to document the societal benefit of a large-scale detection program for T1D, CD and AIT with a view to implementing the </a:t>
            </a:r>
            <a:r>
              <a:rPr lang="en-GB" sz="1100" dirty="0" err="1">
                <a:solidFill>
                  <a:schemeClr val="dk1"/>
                </a:solidFill>
                <a:latin typeface="Calibri"/>
                <a:ea typeface="Calibri"/>
                <a:cs typeface="Calibri"/>
                <a:sym typeface="Calibri"/>
              </a:rPr>
              <a:t>DiaUnion</a:t>
            </a:r>
            <a:r>
              <a:rPr lang="en-GB" sz="1100" dirty="0">
                <a:solidFill>
                  <a:schemeClr val="dk1"/>
                </a:solidFill>
                <a:latin typeface="Calibri"/>
                <a:ea typeface="Calibri"/>
                <a:cs typeface="Calibri"/>
                <a:sym typeface="Calibri"/>
              </a:rPr>
              <a:t> program as a public health service.</a:t>
            </a:r>
          </a:p>
          <a:p>
            <a:pPr marL="0" lvl="0" indent="0" algn="l" rtl="0">
              <a:spcBef>
                <a:spcPts val="0"/>
              </a:spcBef>
              <a:spcAft>
                <a:spcPts val="0"/>
              </a:spcAft>
              <a:buNone/>
            </a:pPr>
            <a:endParaRPr sz="1100" dirty="0"/>
          </a:p>
        </p:txBody>
      </p:sp>
      <p:sp>
        <p:nvSpPr>
          <p:cNvPr id="156" name="Google Shape;156;g16ce40c6c82_0_397:notes"/>
          <p:cNvSpPr>
            <a:spLocks noGrp="1" noRot="1" noChangeAspect="1"/>
          </p:cNvSpPr>
          <p:nvPr>
            <p:ph type="sldImg" idx="2"/>
          </p:nvPr>
        </p:nvSpPr>
        <p:spPr>
          <a:xfrm>
            <a:off x="2924175" y="849313"/>
            <a:ext cx="4078288" cy="22939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747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4</a:t>
            </a:fld>
            <a:endParaRPr lang="en-SE"/>
          </a:p>
        </p:txBody>
      </p:sp>
    </p:spTree>
    <p:extLst>
      <p:ext uri="{BB962C8B-B14F-4D97-AF65-F5344CB8AC3E}">
        <p14:creationId xmlns:p14="http://schemas.microsoft.com/office/powerpoint/2010/main" val="178493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5</a:t>
            </a:fld>
            <a:endParaRPr lang="en-SE"/>
          </a:p>
        </p:txBody>
      </p:sp>
    </p:spTree>
    <p:extLst>
      <p:ext uri="{BB962C8B-B14F-4D97-AF65-F5344CB8AC3E}">
        <p14:creationId xmlns:p14="http://schemas.microsoft.com/office/powerpoint/2010/main" val="217968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67365B4-94AD-1A46-88C4-ED362EB7EC14}" type="slidenum">
              <a:rPr lang="en-SE" smtClean="0"/>
              <a:t>6</a:t>
            </a:fld>
            <a:endParaRPr lang="en-SE"/>
          </a:p>
        </p:txBody>
      </p:sp>
    </p:spTree>
    <p:extLst>
      <p:ext uri="{BB962C8B-B14F-4D97-AF65-F5344CB8AC3E}">
        <p14:creationId xmlns:p14="http://schemas.microsoft.com/office/powerpoint/2010/main" val="3776290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7</a:t>
            </a:fld>
            <a:endParaRPr lang="en-SE"/>
          </a:p>
        </p:txBody>
      </p:sp>
    </p:spTree>
    <p:extLst>
      <p:ext uri="{BB962C8B-B14F-4D97-AF65-F5344CB8AC3E}">
        <p14:creationId xmlns:p14="http://schemas.microsoft.com/office/powerpoint/2010/main" val="143726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7365B4-94AD-1A46-88C4-ED362EB7EC14}" type="slidenum">
              <a:rPr lang="en-SE" smtClean="0"/>
              <a:t>8</a:t>
            </a:fld>
            <a:endParaRPr lang="en-SE"/>
          </a:p>
        </p:txBody>
      </p:sp>
    </p:spTree>
    <p:extLst>
      <p:ext uri="{BB962C8B-B14F-4D97-AF65-F5344CB8AC3E}">
        <p14:creationId xmlns:p14="http://schemas.microsoft.com/office/powerpoint/2010/main" val="58319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067365B4-94AD-1A46-88C4-ED362EB7EC14}" type="slidenum">
              <a:rPr lang="en-SE" smtClean="0"/>
              <a:t>9</a:t>
            </a:fld>
            <a:endParaRPr lang="en-SE"/>
          </a:p>
        </p:txBody>
      </p:sp>
    </p:spTree>
    <p:extLst>
      <p:ext uri="{BB962C8B-B14F-4D97-AF65-F5344CB8AC3E}">
        <p14:creationId xmlns:p14="http://schemas.microsoft.com/office/powerpoint/2010/main" val="836366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9.png"/><Relationship Id="rId7"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27.png"/><Relationship Id="rId4" Type="http://schemas.openxmlformats.org/officeDocument/2006/relationships/image" Target="../media/image1.png"/><Relationship Id="rId9" Type="http://schemas.openxmlformats.org/officeDocument/2006/relationships/image" Target="../media/image39.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image" Target="../media/image1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18.svg"/><Relationship Id="rId5" Type="http://schemas.openxmlformats.org/officeDocument/2006/relationships/diagramQuickStyle" Target="../diagrams/quickStyle8.xml"/><Relationship Id="rId10" Type="http://schemas.openxmlformats.org/officeDocument/2006/relationships/image" Target="../media/image17.png"/><Relationship Id="rId4" Type="http://schemas.openxmlformats.org/officeDocument/2006/relationships/diagramLayout" Target="../diagrams/layout8.xml"/><Relationship Id="rId9"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10.xml"/><Relationship Id="rId18" Type="http://schemas.openxmlformats.org/officeDocument/2006/relationships/image" Target="../media/image27.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diagramLayout" Target="../diagrams/layout10.xml"/><Relationship Id="rId17" Type="http://schemas.openxmlformats.org/officeDocument/2006/relationships/image" Target="../media/image1.png"/><Relationship Id="rId2" Type="http://schemas.openxmlformats.org/officeDocument/2006/relationships/notesSlide" Target="../notesSlides/notesSlide18.xml"/><Relationship Id="rId16" Type="http://schemas.openxmlformats.org/officeDocument/2006/relationships/image" Target="../media/image9.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Data" Target="../diagrams/data10.xml"/><Relationship Id="rId5" Type="http://schemas.openxmlformats.org/officeDocument/2006/relationships/diagramQuickStyle" Target="../diagrams/quickStyle9.xml"/><Relationship Id="rId15" Type="http://schemas.microsoft.com/office/2007/relationships/diagramDrawing" Target="../diagrams/drawing10.xml"/><Relationship Id="rId10" Type="http://schemas.openxmlformats.org/officeDocument/2006/relationships/image" Target="../media/image26.png"/><Relationship Id="rId19" Type="http://schemas.openxmlformats.org/officeDocument/2006/relationships/image" Target="../media/image18.svg"/><Relationship Id="rId4" Type="http://schemas.openxmlformats.org/officeDocument/2006/relationships/diagramLayout" Target="../diagrams/layout9.xml"/><Relationship Id="rId9" Type="http://schemas.openxmlformats.org/officeDocument/2006/relationships/image" Target="../media/image25.png"/><Relationship Id="rId14" Type="http://schemas.openxmlformats.org/officeDocument/2006/relationships/diagramColors" Target="../diagrams/colors10.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diagramData" Target="../diagrams/data1.xml"/><Relationship Id="rId12"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5.png"/><Relationship Id="rId10" Type="http://schemas.openxmlformats.org/officeDocument/2006/relationships/diagramColors" Target="../diagrams/colors1.xml"/><Relationship Id="rId4" Type="http://schemas.openxmlformats.org/officeDocument/2006/relationships/image" Target="../media/image4.jpe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3.png"/><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8.jpe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8.svg"/><Relationship Id="rId5" Type="http://schemas.openxmlformats.org/officeDocument/2006/relationships/diagramQuickStyle" Target="../diagrams/quickStyle3.xml"/><Relationship Id="rId10" Type="http://schemas.openxmlformats.org/officeDocument/2006/relationships/image" Target="../media/image17.png"/><Relationship Id="rId4" Type="http://schemas.openxmlformats.org/officeDocument/2006/relationships/diagramLayout" Target="../diagrams/layout3.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diagramQuickStyle" Target="../diagrams/quickStyle5.xml"/><Relationship Id="rId18" Type="http://schemas.openxmlformats.org/officeDocument/2006/relationships/image" Target="../media/image27.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Layout" Target="../diagrams/layout5.xml"/><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9.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Data" Target="../diagrams/data5.xml"/><Relationship Id="rId5" Type="http://schemas.openxmlformats.org/officeDocument/2006/relationships/diagramQuickStyle" Target="../diagrams/quickStyle4.xml"/><Relationship Id="rId15" Type="http://schemas.microsoft.com/office/2007/relationships/diagramDrawing" Target="../diagrams/drawing5.xml"/><Relationship Id="rId10" Type="http://schemas.openxmlformats.org/officeDocument/2006/relationships/image" Target="../media/image26.png"/><Relationship Id="rId19" Type="http://schemas.openxmlformats.org/officeDocument/2006/relationships/image" Target="../media/image18.svg"/><Relationship Id="rId4" Type="http://schemas.openxmlformats.org/officeDocument/2006/relationships/diagramLayout" Target="../diagrams/layout4.xml"/><Relationship Id="rId9" Type="http://schemas.openxmlformats.org/officeDocument/2006/relationships/image" Target="../media/image25.png"/><Relationship Id="rId14" Type="http://schemas.openxmlformats.org/officeDocument/2006/relationships/diagramColors" Target="../diagrams/colors5.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8.svg"/><Relationship Id="rId5" Type="http://schemas.openxmlformats.org/officeDocument/2006/relationships/diagramQuickStyle" Target="../diagrams/quickStyle6.xml"/><Relationship Id="rId10" Type="http://schemas.openxmlformats.org/officeDocument/2006/relationships/image" Target="../media/image17.png"/><Relationship Id="rId4" Type="http://schemas.openxmlformats.org/officeDocument/2006/relationships/diagramLayout" Target="../diagrams/layout6.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4.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7.png"/><Relationship Id="rId5" Type="http://schemas.openxmlformats.org/officeDocument/2006/relationships/diagramQuickStyle" Target="../diagrams/quickStyle7.xml"/><Relationship Id="rId10" Type="http://schemas.openxmlformats.org/officeDocument/2006/relationships/image" Target="../media/image1.png"/><Relationship Id="rId4" Type="http://schemas.openxmlformats.org/officeDocument/2006/relationships/diagramLayout" Target="../diagrams/layout7.xml"/><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42AC59C3-83C3-4034-BB94-10236DACC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357582"/>
            <a:ext cx="2898287" cy="2610193"/>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CBD3CA6B-6DC5-4402-A8F7-AC4EC7F44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5" y="3088993"/>
            <a:ext cx="2898287" cy="1709078"/>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Bildobjekt 6">
            <a:extLst>
              <a:ext uri="{FF2B5EF4-FFF2-40B4-BE49-F238E27FC236}">
                <a16:creationId xmlns:a16="http://schemas.microsoft.com/office/drawing/2014/main" id="{DD7ADAA4-7ECF-487B-AD96-921A854B48F5}"/>
              </a:ext>
            </a:extLst>
          </p:cNvPr>
          <p:cNvPicPr>
            <a:picLocks noChangeAspect="1"/>
          </p:cNvPicPr>
          <p:nvPr/>
        </p:nvPicPr>
        <p:blipFill rotWithShape="1">
          <a:blip r:embed="rId3"/>
          <a:srcRect r="93662" b="-48078"/>
          <a:stretch/>
        </p:blipFill>
        <p:spPr>
          <a:xfrm>
            <a:off x="356615" y="357582"/>
            <a:ext cx="2898287" cy="6210165"/>
          </a:xfrm>
          <a:prstGeom prst="rect">
            <a:avLst/>
          </a:prstGeom>
        </p:spPr>
      </p:pic>
      <p:sp>
        <p:nvSpPr>
          <p:cNvPr id="74" name="Rectangle 73">
            <a:extLst>
              <a:ext uri="{FF2B5EF4-FFF2-40B4-BE49-F238E27FC236}">
                <a16:creationId xmlns:a16="http://schemas.microsoft.com/office/drawing/2014/main" id="{5A92BC41-5AE1-432E-87C7-12BF9E03D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6061" y="357583"/>
            <a:ext cx="5409337" cy="4440490"/>
          </a:xfrm>
          <a:prstGeom prst="rect">
            <a:avLst/>
          </a:prstGeom>
          <a:solidFill>
            <a:schemeClr val="accent5">
              <a:alpha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ubrik 1">
            <a:extLst>
              <a:ext uri="{FF2B5EF4-FFF2-40B4-BE49-F238E27FC236}">
                <a16:creationId xmlns:a16="http://schemas.microsoft.com/office/drawing/2014/main" id="{B69BDE77-BCEA-4A0E-946D-CDD4E07B280E}"/>
              </a:ext>
            </a:extLst>
          </p:cNvPr>
          <p:cNvSpPr>
            <a:spLocks noGrp="1"/>
          </p:cNvSpPr>
          <p:nvPr>
            <p:ph type="ctrTitle"/>
          </p:nvPr>
        </p:nvSpPr>
        <p:spPr>
          <a:xfrm>
            <a:off x="3679286" y="578290"/>
            <a:ext cx="4802885" cy="2037361"/>
          </a:xfrm>
        </p:spPr>
        <p:txBody>
          <a:bodyPr>
            <a:normAutofit/>
          </a:bodyPr>
          <a:lstStyle/>
          <a:p>
            <a:pPr algn="l"/>
            <a:r>
              <a:rPr lang="en-US" sz="1800" b="1" i="0" u="none" strike="noStrike" baseline="0" dirty="0">
                <a:solidFill>
                  <a:srgbClr val="FFFFFF"/>
                </a:solidFill>
                <a:latin typeface="Arial" panose="020B0604020202020204" pitchFamily="34" charset="0"/>
              </a:rPr>
              <a:t>5th Childhood Diabetes Prevention Symposium</a:t>
            </a:r>
            <a:br>
              <a:rPr lang="en-US" sz="2000" b="1" i="0" u="none" strike="noStrike" baseline="0" dirty="0">
                <a:solidFill>
                  <a:srgbClr val="FFFFFF"/>
                </a:solidFill>
                <a:latin typeface="Arial" panose="020B0604020202020204" pitchFamily="34" charset="0"/>
              </a:rPr>
            </a:br>
            <a:r>
              <a:rPr lang="en-US" sz="1800" b="1" i="0" u="none" strike="noStrike" baseline="0" dirty="0">
                <a:solidFill>
                  <a:srgbClr val="FFFFFF"/>
                </a:solidFill>
                <a:latin typeface="Arial Black" panose="020B0A04020102020204" pitchFamily="34" charset="0"/>
              </a:rPr>
              <a:t>General Population Screening for T1D</a:t>
            </a:r>
            <a:br>
              <a:rPr lang="en-US" sz="1800" b="1" i="0" u="none" strike="noStrike" baseline="0" dirty="0">
                <a:solidFill>
                  <a:srgbClr val="FFFFFF"/>
                </a:solidFill>
                <a:latin typeface="Arial Black" panose="020B0A04020102020204" pitchFamily="34" charset="0"/>
              </a:rPr>
            </a:br>
            <a:br>
              <a:rPr lang="en-US" sz="2000" b="1" i="0" u="none" strike="noStrike" baseline="0" dirty="0">
                <a:solidFill>
                  <a:srgbClr val="FFFFFF"/>
                </a:solidFill>
                <a:latin typeface="Arial Black" panose="020B0A04020102020204" pitchFamily="34" charset="0"/>
              </a:rPr>
            </a:br>
            <a:r>
              <a:rPr lang="en-US" sz="2000" b="1" i="0" u="none" strike="noStrike" baseline="0" dirty="0">
                <a:solidFill>
                  <a:srgbClr val="FFFFFF"/>
                </a:solidFill>
                <a:latin typeface="Arial" panose="020B0604020202020204" pitchFamily="34" charset="0"/>
              </a:rPr>
              <a:t>REPORT FROM </a:t>
            </a:r>
            <a:r>
              <a:rPr lang="sv-SE" sz="2000" b="1" i="0" u="none" strike="noStrike" baseline="0" dirty="0">
                <a:solidFill>
                  <a:srgbClr val="FFFFFF"/>
                </a:solidFill>
                <a:latin typeface="Arial" panose="020B0604020202020204" pitchFamily="34" charset="0"/>
              </a:rPr>
              <a:t>SWEDEN:</a:t>
            </a:r>
            <a:br>
              <a:rPr lang="sv-SE" sz="2000" b="1" i="0" u="none" strike="noStrike" baseline="0" dirty="0">
                <a:solidFill>
                  <a:srgbClr val="FFFFFF"/>
                </a:solidFill>
                <a:latin typeface="Arial" panose="020B0604020202020204" pitchFamily="34" charset="0"/>
              </a:rPr>
            </a:br>
            <a:r>
              <a:rPr lang="sv-SE" sz="2000" b="1" i="0" u="none" strike="noStrike" baseline="0" dirty="0">
                <a:solidFill>
                  <a:srgbClr val="FFFFFF"/>
                </a:solidFill>
                <a:latin typeface="Arial" panose="020B0604020202020204" pitchFamily="34" charset="0"/>
              </a:rPr>
              <a:t>The TRIAD </a:t>
            </a:r>
            <a:r>
              <a:rPr lang="sv-SE" sz="2000" b="1" i="0" u="none" strike="noStrike" baseline="0" dirty="0" err="1">
                <a:solidFill>
                  <a:srgbClr val="FFFFFF"/>
                </a:solidFill>
                <a:latin typeface="Arial" panose="020B0604020202020204" pitchFamily="34" charset="0"/>
              </a:rPr>
              <a:t>Study</a:t>
            </a:r>
            <a:endParaRPr lang="sv-SE" sz="2000" dirty="0">
              <a:solidFill>
                <a:srgbClr val="FFFFFF"/>
              </a:solidFill>
            </a:endParaRPr>
          </a:p>
        </p:txBody>
      </p:sp>
      <p:sp>
        <p:nvSpPr>
          <p:cNvPr id="3" name="Underrubrik 2">
            <a:extLst>
              <a:ext uri="{FF2B5EF4-FFF2-40B4-BE49-F238E27FC236}">
                <a16:creationId xmlns:a16="http://schemas.microsoft.com/office/drawing/2014/main" id="{C62D6C5A-F444-4970-93A9-449D69159260}"/>
              </a:ext>
            </a:extLst>
          </p:cNvPr>
          <p:cNvSpPr>
            <a:spLocks noGrp="1"/>
          </p:cNvSpPr>
          <p:nvPr>
            <p:ph type="subTitle" idx="1"/>
          </p:nvPr>
        </p:nvSpPr>
        <p:spPr>
          <a:xfrm>
            <a:off x="3856121" y="3130203"/>
            <a:ext cx="4467265" cy="1442918"/>
          </a:xfrm>
        </p:spPr>
        <p:txBody>
          <a:bodyPr>
            <a:normAutofit/>
          </a:bodyPr>
          <a:lstStyle/>
          <a:p>
            <a:pPr algn="l"/>
            <a:r>
              <a:rPr lang="sv-SE" b="1" i="0" u="none" strike="noStrike" baseline="0" dirty="0">
                <a:solidFill>
                  <a:srgbClr val="FFFFFF"/>
                </a:solidFill>
                <a:latin typeface="Arial" panose="020B0604020202020204" pitchFamily="34" charset="0"/>
              </a:rPr>
              <a:t>Daniel Agardh, MD, PhD</a:t>
            </a:r>
            <a:br>
              <a:rPr lang="sv-SE" sz="1300" b="1" i="0" u="none" strike="noStrike" baseline="0" dirty="0">
                <a:solidFill>
                  <a:srgbClr val="FFFFFF"/>
                </a:solidFill>
                <a:latin typeface="Arial" panose="020B0604020202020204" pitchFamily="34" charset="0"/>
              </a:rPr>
            </a:br>
            <a:br>
              <a:rPr lang="sv-SE" sz="1300" b="1" i="0" u="none" strike="noStrike" baseline="0" dirty="0">
                <a:solidFill>
                  <a:srgbClr val="FFFFFF"/>
                </a:solidFill>
                <a:latin typeface="Arial" panose="020B0604020202020204" pitchFamily="34" charset="0"/>
              </a:rPr>
            </a:br>
            <a:r>
              <a:rPr lang="sv-SE" sz="1500" b="1" i="0" u="none" strike="noStrike" baseline="0" dirty="0">
                <a:solidFill>
                  <a:srgbClr val="FFFFFF"/>
                </a:solidFill>
                <a:latin typeface="Arial" panose="020B0604020202020204" pitchFamily="34" charset="0"/>
              </a:rPr>
              <a:t>On </a:t>
            </a:r>
            <a:r>
              <a:rPr lang="sv-SE" sz="1500" b="1" i="0" u="none" strike="noStrike" baseline="0" dirty="0" err="1">
                <a:solidFill>
                  <a:srgbClr val="FFFFFF"/>
                </a:solidFill>
                <a:latin typeface="Arial" panose="020B0604020202020204" pitchFamily="34" charset="0"/>
              </a:rPr>
              <a:t>behalf</a:t>
            </a:r>
            <a:r>
              <a:rPr lang="sv-SE" sz="1500" b="1" dirty="0">
                <a:solidFill>
                  <a:srgbClr val="FFFFFF"/>
                </a:solidFill>
                <a:latin typeface="Arial" panose="020B0604020202020204" pitchFamily="34" charset="0"/>
              </a:rPr>
              <a:t> of the </a:t>
            </a:r>
            <a:r>
              <a:rPr lang="sv-SE" sz="1500" b="1" dirty="0" err="1">
                <a:solidFill>
                  <a:srgbClr val="FFFFFF"/>
                </a:solidFill>
                <a:latin typeface="Arial" panose="020B0604020202020204" pitchFamily="34" charset="0"/>
              </a:rPr>
              <a:t>DiaUnion</a:t>
            </a:r>
            <a:r>
              <a:rPr lang="sv-SE" sz="1500" b="1" dirty="0">
                <a:solidFill>
                  <a:srgbClr val="FFFFFF"/>
                </a:solidFill>
                <a:latin typeface="Arial" panose="020B0604020202020204" pitchFamily="34" charset="0"/>
              </a:rPr>
              <a:t> </a:t>
            </a:r>
            <a:r>
              <a:rPr lang="sv-SE" sz="1500" b="1" dirty="0" err="1">
                <a:solidFill>
                  <a:srgbClr val="FFFFFF"/>
                </a:solidFill>
                <a:latin typeface="Arial" panose="020B0604020202020204" pitchFamily="34" charset="0"/>
              </a:rPr>
              <a:t>Study</a:t>
            </a:r>
            <a:r>
              <a:rPr lang="sv-SE" sz="1500" b="1" dirty="0">
                <a:solidFill>
                  <a:srgbClr val="FFFFFF"/>
                </a:solidFill>
                <a:latin typeface="Arial" panose="020B0604020202020204" pitchFamily="34" charset="0"/>
              </a:rPr>
              <a:t> Group</a:t>
            </a:r>
            <a:br>
              <a:rPr lang="sv-SE" sz="1500" b="1" dirty="0">
                <a:solidFill>
                  <a:srgbClr val="FFFFFF"/>
                </a:solidFill>
                <a:latin typeface="Arial" panose="020B0604020202020204" pitchFamily="34" charset="0"/>
              </a:rPr>
            </a:br>
            <a:endParaRPr lang="sv-SE" sz="1300" dirty="0">
              <a:solidFill>
                <a:srgbClr val="FFFFFF"/>
              </a:solidFill>
            </a:endParaRPr>
          </a:p>
        </p:txBody>
      </p:sp>
      <p:cxnSp>
        <p:nvCxnSpPr>
          <p:cNvPr id="76" name="Straight Connector 75">
            <a:extLst>
              <a:ext uri="{FF2B5EF4-FFF2-40B4-BE49-F238E27FC236}">
                <a16:creationId xmlns:a16="http://schemas.microsoft.com/office/drawing/2014/main" id="{DC0E1208-0B30-4396-AE7C-AEBFFAEE6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65608" y="3015297"/>
            <a:ext cx="27432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8E33B294-B7FA-47EF-B6ED-E7822AB0F9EF}"/>
              </a:ext>
            </a:extLst>
          </p:cNvPr>
          <p:cNvPicPr>
            <a:picLocks noChangeAspect="1"/>
          </p:cNvPicPr>
          <p:nvPr/>
        </p:nvPicPr>
        <p:blipFill>
          <a:blip r:embed="rId4"/>
          <a:stretch>
            <a:fillRect/>
          </a:stretch>
        </p:blipFill>
        <p:spPr>
          <a:xfrm>
            <a:off x="512582" y="862934"/>
            <a:ext cx="2594728" cy="1599488"/>
          </a:xfrm>
          <a:prstGeom prst="rect">
            <a:avLst/>
          </a:prstGeom>
        </p:spPr>
      </p:pic>
      <p:pic>
        <p:nvPicPr>
          <p:cNvPr id="52" name="Bildobjekt 51">
            <a:extLst>
              <a:ext uri="{FF2B5EF4-FFF2-40B4-BE49-F238E27FC236}">
                <a16:creationId xmlns:a16="http://schemas.microsoft.com/office/drawing/2014/main" id="{3C143524-A8A8-4418-9ABC-A00535539316}"/>
              </a:ext>
            </a:extLst>
          </p:cNvPr>
          <p:cNvPicPr>
            <a:picLocks noChangeAspect="1"/>
          </p:cNvPicPr>
          <p:nvPr/>
        </p:nvPicPr>
        <p:blipFill>
          <a:blip r:embed="rId5"/>
          <a:stretch>
            <a:fillRect/>
          </a:stretch>
        </p:blipFill>
        <p:spPr>
          <a:xfrm>
            <a:off x="20" y="4454214"/>
            <a:ext cx="9143980" cy="686624"/>
          </a:xfrm>
          <a:prstGeom prst="rect">
            <a:avLst/>
          </a:prstGeom>
        </p:spPr>
      </p:pic>
    </p:spTree>
    <p:extLst>
      <p:ext uri="{BB962C8B-B14F-4D97-AF65-F5344CB8AC3E}">
        <p14:creationId xmlns:p14="http://schemas.microsoft.com/office/powerpoint/2010/main" val="418829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FA4911-0C2C-D21C-99CC-AC11E3D62C16}"/>
              </a:ext>
            </a:extLst>
          </p:cNvPr>
          <p:cNvPicPr>
            <a:picLocks noChangeAspect="1"/>
          </p:cNvPicPr>
          <p:nvPr/>
        </p:nvPicPr>
        <p:blipFill>
          <a:blip r:embed="rId3"/>
          <a:stretch>
            <a:fillRect/>
          </a:stretch>
        </p:blipFill>
        <p:spPr>
          <a:xfrm>
            <a:off x="171196" y="4442885"/>
            <a:ext cx="914908" cy="565413"/>
          </a:xfrm>
          <a:prstGeom prst="rect">
            <a:avLst/>
          </a:prstGeom>
        </p:spPr>
      </p:pic>
      <p:pic>
        <p:nvPicPr>
          <p:cNvPr id="8" name="Bildobjekt 7">
            <a:extLst>
              <a:ext uri="{FF2B5EF4-FFF2-40B4-BE49-F238E27FC236}">
                <a16:creationId xmlns:a16="http://schemas.microsoft.com/office/drawing/2014/main" id="{5FF25D48-7B02-48F3-84A2-EFFFBE20F7A1}"/>
              </a:ext>
            </a:extLst>
          </p:cNvPr>
          <p:cNvPicPr>
            <a:picLocks noChangeAspect="1"/>
          </p:cNvPicPr>
          <p:nvPr/>
        </p:nvPicPr>
        <p:blipFill>
          <a:blip r:embed="rId4"/>
          <a:stretch>
            <a:fillRect/>
          </a:stretch>
        </p:blipFill>
        <p:spPr>
          <a:xfrm>
            <a:off x="0" y="-39797"/>
            <a:ext cx="9144000" cy="835152"/>
          </a:xfrm>
          <a:prstGeom prst="rect">
            <a:avLst/>
          </a:prstGeom>
        </p:spPr>
      </p:pic>
      <p:pic>
        <p:nvPicPr>
          <p:cNvPr id="10" name="Graphic 6">
            <a:extLst>
              <a:ext uri="{FF2B5EF4-FFF2-40B4-BE49-F238E27FC236}">
                <a16:creationId xmlns:a16="http://schemas.microsoft.com/office/drawing/2014/main" id="{D3C89AE9-9841-443B-AD29-A07B63E909B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4"/>
            <a:ext cx="780870" cy="712671"/>
          </a:xfrm>
          <a:prstGeom prst="rect">
            <a:avLst/>
          </a:prstGeom>
        </p:spPr>
      </p:pic>
      <p:pic>
        <p:nvPicPr>
          <p:cNvPr id="11" name="Picture 2">
            <a:extLst>
              <a:ext uri="{FF2B5EF4-FFF2-40B4-BE49-F238E27FC236}">
                <a16:creationId xmlns:a16="http://schemas.microsoft.com/office/drawing/2014/main" id="{5238A40D-F045-4CF7-9316-A0BF9E1E84E5}"/>
              </a:ext>
            </a:extLst>
          </p:cNvPr>
          <p:cNvPicPr>
            <a:picLocks noChangeAspect="1"/>
          </p:cNvPicPr>
          <p:nvPr/>
        </p:nvPicPr>
        <p:blipFill>
          <a:blip r:embed="rId3"/>
          <a:stretch>
            <a:fillRect/>
          </a:stretch>
        </p:blipFill>
        <p:spPr>
          <a:xfrm>
            <a:off x="162778" y="163624"/>
            <a:ext cx="914908" cy="565413"/>
          </a:xfrm>
          <a:prstGeom prst="rect">
            <a:avLst/>
          </a:prstGeom>
        </p:spPr>
      </p:pic>
      <p:sp>
        <p:nvSpPr>
          <p:cNvPr id="13" name="textruta 12">
            <a:extLst>
              <a:ext uri="{FF2B5EF4-FFF2-40B4-BE49-F238E27FC236}">
                <a16:creationId xmlns:a16="http://schemas.microsoft.com/office/drawing/2014/main" id="{1202238F-8238-417C-B5DB-C84BD2A16BBA}"/>
              </a:ext>
            </a:extLst>
          </p:cNvPr>
          <p:cNvSpPr txBox="1"/>
          <p:nvPr/>
        </p:nvSpPr>
        <p:spPr>
          <a:xfrm>
            <a:off x="3769536" y="146946"/>
            <a:ext cx="1604927" cy="461665"/>
          </a:xfrm>
          <a:prstGeom prst="rect">
            <a:avLst/>
          </a:prstGeom>
          <a:noFill/>
        </p:spPr>
        <p:txBody>
          <a:bodyPr wrap="none" rtlCol="0">
            <a:spAutoFit/>
          </a:bodyPr>
          <a:lstStyle/>
          <a:p>
            <a:pPr algn="ctr"/>
            <a:r>
              <a:rPr lang="sv-SE" sz="2400" dirty="0">
                <a:solidFill>
                  <a:schemeClr val="bg1"/>
                </a:solidFill>
              </a:rPr>
              <a:t>RESULTS</a:t>
            </a:r>
          </a:p>
        </p:txBody>
      </p:sp>
      <p:pic>
        <p:nvPicPr>
          <p:cNvPr id="7" name="Picture 6">
            <a:extLst>
              <a:ext uri="{FF2B5EF4-FFF2-40B4-BE49-F238E27FC236}">
                <a16:creationId xmlns:a16="http://schemas.microsoft.com/office/drawing/2014/main" id="{52615BE5-AF84-F7F3-BD61-553C699ACDD2}"/>
              </a:ext>
            </a:extLst>
          </p:cNvPr>
          <p:cNvPicPr>
            <a:picLocks noChangeAspect="1"/>
          </p:cNvPicPr>
          <p:nvPr/>
        </p:nvPicPr>
        <p:blipFill rotWithShape="1">
          <a:blip r:embed="rId7"/>
          <a:srcRect t="65530"/>
          <a:stretch/>
        </p:blipFill>
        <p:spPr>
          <a:xfrm>
            <a:off x="761964" y="1119824"/>
            <a:ext cx="7850407" cy="3865797"/>
          </a:xfrm>
          <a:prstGeom prst="rect">
            <a:avLst/>
          </a:prstGeom>
        </p:spPr>
      </p:pic>
    </p:spTree>
    <p:extLst>
      <p:ext uri="{BB962C8B-B14F-4D97-AF65-F5344CB8AC3E}">
        <p14:creationId xmlns:p14="http://schemas.microsoft.com/office/powerpoint/2010/main" val="401750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7BEC2-4597-C857-8ACE-B251D52A7A8A}"/>
              </a:ext>
            </a:extLst>
          </p:cNvPr>
          <p:cNvPicPr>
            <a:picLocks noChangeAspect="1"/>
          </p:cNvPicPr>
          <p:nvPr/>
        </p:nvPicPr>
        <p:blipFill>
          <a:blip r:embed="rId3"/>
          <a:stretch>
            <a:fillRect/>
          </a:stretch>
        </p:blipFill>
        <p:spPr>
          <a:xfrm>
            <a:off x="171197" y="4442885"/>
            <a:ext cx="914908" cy="565413"/>
          </a:xfrm>
          <a:prstGeom prst="rect">
            <a:avLst/>
          </a:prstGeom>
        </p:spPr>
      </p:pic>
      <p:pic>
        <p:nvPicPr>
          <p:cNvPr id="16" name="Bildobjekt 15">
            <a:extLst>
              <a:ext uri="{FF2B5EF4-FFF2-40B4-BE49-F238E27FC236}">
                <a16:creationId xmlns:a16="http://schemas.microsoft.com/office/drawing/2014/main" id="{8656306B-D16F-418C-9834-C46FF14E78E6}"/>
              </a:ext>
            </a:extLst>
          </p:cNvPr>
          <p:cNvPicPr>
            <a:picLocks noChangeAspect="1"/>
          </p:cNvPicPr>
          <p:nvPr/>
        </p:nvPicPr>
        <p:blipFill>
          <a:blip r:embed="rId4"/>
          <a:stretch>
            <a:fillRect/>
          </a:stretch>
        </p:blipFill>
        <p:spPr>
          <a:xfrm>
            <a:off x="0" y="-39797"/>
            <a:ext cx="9144000" cy="835152"/>
          </a:xfrm>
          <a:prstGeom prst="rect">
            <a:avLst/>
          </a:prstGeom>
        </p:spPr>
      </p:pic>
      <p:pic>
        <p:nvPicPr>
          <p:cNvPr id="17" name="Graphic 6">
            <a:extLst>
              <a:ext uri="{FF2B5EF4-FFF2-40B4-BE49-F238E27FC236}">
                <a16:creationId xmlns:a16="http://schemas.microsoft.com/office/drawing/2014/main" id="{79893E51-69FF-4B61-95B4-34A95146D65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5"/>
            <a:ext cx="780870" cy="712671"/>
          </a:xfrm>
          <a:prstGeom prst="rect">
            <a:avLst/>
          </a:prstGeom>
        </p:spPr>
      </p:pic>
      <p:pic>
        <p:nvPicPr>
          <p:cNvPr id="18" name="Picture 2">
            <a:extLst>
              <a:ext uri="{FF2B5EF4-FFF2-40B4-BE49-F238E27FC236}">
                <a16:creationId xmlns:a16="http://schemas.microsoft.com/office/drawing/2014/main" id="{5C467FB3-D991-4B7B-A855-03B1328A16C9}"/>
              </a:ext>
            </a:extLst>
          </p:cNvPr>
          <p:cNvPicPr>
            <a:picLocks noChangeAspect="1"/>
          </p:cNvPicPr>
          <p:nvPr/>
        </p:nvPicPr>
        <p:blipFill>
          <a:blip r:embed="rId3"/>
          <a:stretch>
            <a:fillRect/>
          </a:stretch>
        </p:blipFill>
        <p:spPr>
          <a:xfrm>
            <a:off x="162779" y="163625"/>
            <a:ext cx="914908" cy="565413"/>
          </a:xfrm>
          <a:prstGeom prst="rect">
            <a:avLst/>
          </a:prstGeom>
        </p:spPr>
      </p:pic>
      <p:sp>
        <p:nvSpPr>
          <p:cNvPr id="19" name="textruta 18">
            <a:extLst>
              <a:ext uri="{FF2B5EF4-FFF2-40B4-BE49-F238E27FC236}">
                <a16:creationId xmlns:a16="http://schemas.microsoft.com/office/drawing/2014/main" id="{2378FA31-29EF-4CC6-8721-F9748406BF2E}"/>
              </a:ext>
            </a:extLst>
          </p:cNvPr>
          <p:cNvSpPr txBox="1"/>
          <p:nvPr/>
        </p:nvSpPr>
        <p:spPr>
          <a:xfrm>
            <a:off x="3336401" y="215497"/>
            <a:ext cx="2255747" cy="461665"/>
          </a:xfrm>
          <a:prstGeom prst="rect">
            <a:avLst/>
          </a:prstGeom>
          <a:noFill/>
        </p:spPr>
        <p:txBody>
          <a:bodyPr wrap="none" rtlCol="0">
            <a:spAutoFit/>
          </a:bodyPr>
          <a:lstStyle/>
          <a:p>
            <a:pPr algn="ctr"/>
            <a:r>
              <a:rPr lang="sv-SE" sz="2400" dirty="0">
                <a:solidFill>
                  <a:schemeClr val="bg1"/>
                </a:solidFill>
              </a:rPr>
              <a:t>PREVALENCE</a:t>
            </a:r>
          </a:p>
        </p:txBody>
      </p:sp>
      <p:pic>
        <p:nvPicPr>
          <p:cNvPr id="7" name="Picture 6">
            <a:extLst>
              <a:ext uri="{FF2B5EF4-FFF2-40B4-BE49-F238E27FC236}">
                <a16:creationId xmlns:a16="http://schemas.microsoft.com/office/drawing/2014/main" id="{5033074B-8296-CBD5-796C-8FD66DC0C81B}"/>
              </a:ext>
            </a:extLst>
          </p:cNvPr>
          <p:cNvPicPr>
            <a:picLocks noChangeAspect="1"/>
          </p:cNvPicPr>
          <p:nvPr/>
        </p:nvPicPr>
        <p:blipFill>
          <a:blip r:embed="rId7"/>
          <a:stretch>
            <a:fillRect/>
          </a:stretch>
        </p:blipFill>
        <p:spPr>
          <a:xfrm>
            <a:off x="264405" y="1650181"/>
            <a:ext cx="2875477" cy="3197359"/>
          </a:xfrm>
          <a:prstGeom prst="rect">
            <a:avLst/>
          </a:prstGeom>
        </p:spPr>
      </p:pic>
      <p:pic>
        <p:nvPicPr>
          <p:cNvPr id="10" name="Picture 9">
            <a:extLst>
              <a:ext uri="{FF2B5EF4-FFF2-40B4-BE49-F238E27FC236}">
                <a16:creationId xmlns:a16="http://schemas.microsoft.com/office/drawing/2014/main" id="{31C72846-C4D4-1DE7-1311-B3D03DBE5DE5}"/>
              </a:ext>
            </a:extLst>
          </p:cNvPr>
          <p:cNvPicPr>
            <a:picLocks noChangeAspect="1"/>
          </p:cNvPicPr>
          <p:nvPr/>
        </p:nvPicPr>
        <p:blipFill>
          <a:blip r:embed="rId8"/>
          <a:stretch>
            <a:fillRect/>
          </a:stretch>
        </p:blipFill>
        <p:spPr>
          <a:xfrm>
            <a:off x="3649157" y="1650181"/>
            <a:ext cx="2459639" cy="2985937"/>
          </a:xfrm>
          <a:prstGeom prst="rect">
            <a:avLst/>
          </a:prstGeom>
        </p:spPr>
      </p:pic>
      <p:pic>
        <p:nvPicPr>
          <p:cNvPr id="12" name="Picture 11">
            <a:extLst>
              <a:ext uri="{FF2B5EF4-FFF2-40B4-BE49-F238E27FC236}">
                <a16:creationId xmlns:a16="http://schemas.microsoft.com/office/drawing/2014/main" id="{2A68651A-93FA-E96F-B372-01BDEE78B904}"/>
              </a:ext>
            </a:extLst>
          </p:cNvPr>
          <p:cNvPicPr>
            <a:picLocks noChangeAspect="1"/>
          </p:cNvPicPr>
          <p:nvPr/>
        </p:nvPicPr>
        <p:blipFill>
          <a:blip r:embed="rId9"/>
          <a:stretch>
            <a:fillRect/>
          </a:stretch>
        </p:blipFill>
        <p:spPr>
          <a:xfrm>
            <a:off x="6482623" y="1650181"/>
            <a:ext cx="2206931" cy="3080963"/>
          </a:xfrm>
          <a:prstGeom prst="rect">
            <a:avLst/>
          </a:prstGeom>
        </p:spPr>
      </p:pic>
      <p:sp>
        <p:nvSpPr>
          <p:cNvPr id="14" name="TextBox 13">
            <a:extLst>
              <a:ext uri="{FF2B5EF4-FFF2-40B4-BE49-F238E27FC236}">
                <a16:creationId xmlns:a16="http://schemas.microsoft.com/office/drawing/2014/main" id="{D1D4C075-1347-E3EE-D04F-0E1EDE4550DA}"/>
              </a:ext>
            </a:extLst>
          </p:cNvPr>
          <p:cNvSpPr txBox="1"/>
          <p:nvPr/>
        </p:nvSpPr>
        <p:spPr>
          <a:xfrm>
            <a:off x="651373" y="950060"/>
            <a:ext cx="7841255" cy="369332"/>
          </a:xfrm>
          <a:prstGeom prst="rect">
            <a:avLst/>
          </a:prstGeom>
          <a:noFill/>
        </p:spPr>
        <p:txBody>
          <a:bodyPr wrap="square" rtlCol="0">
            <a:spAutoFit/>
          </a:bodyPr>
          <a:lstStyle/>
          <a:p>
            <a:pPr algn="ctr"/>
            <a:r>
              <a:rPr lang="en-SE" sz="1800" b="1" dirty="0"/>
              <a:t>Aab+ individuals in 2,273 screening samples, n=240 (10.6%)</a:t>
            </a:r>
          </a:p>
        </p:txBody>
      </p:sp>
    </p:spTree>
    <p:extLst>
      <p:ext uri="{BB962C8B-B14F-4D97-AF65-F5344CB8AC3E}">
        <p14:creationId xmlns:p14="http://schemas.microsoft.com/office/powerpoint/2010/main" val="117992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986F51-CB2A-E2D2-E1CD-3E50C512AA4B}"/>
              </a:ext>
            </a:extLst>
          </p:cNvPr>
          <p:cNvPicPr>
            <a:picLocks noChangeAspect="1"/>
          </p:cNvPicPr>
          <p:nvPr/>
        </p:nvPicPr>
        <p:blipFill>
          <a:blip r:embed="rId3"/>
          <a:stretch>
            <a:fillRect/>
          </a:stretch>
        </p:blipFill>
        <p:spPr>
          <a:xfrm>
            <a:off x="171196" y="4442885"/>
            <a:ext cx="914908" cy="565413"/>
          </a:xfrm>
          <a:prstGeom prst="rect">
            <a:avLst/>
          </a:prstGeom>
        </p:spPr>
      </p:pic>
      <p:pic>
        <p:nvPicPr>
          <p:cNvPr id="8" name="Picture 7">
            <a:extLst>
              <a:ext uri="{FF2B5EF4-FFF2-40B4-BE49-F238E27FC236}">
                <a16:creationId xmlns:a16="http://schemas.microsoft.com/office/drawing/2014/main" id="{728EC786-F5C6-0A10-713D-52C1FC3ACC2E}"/>
              </a:ext>
            </a:extLst>
          </p:cNvPr>
          <p:cNvPicPr>
            <a:picLocks noChangeAspect="1"/>
          </p:cNvPicPr>
          <p:nvPr/>
        </p:nvPicPr>
        <p:blipFill>
          <a:blip r:embed="rId4"/>
          <a:stretch>
            <a:fillRect/>
          </a:stretch>
        </p:blipFill>
        <p:spPr>
          <a:xfrm>
            <a:off x="1240745" y="1089019"/>
            <a:ext cx="7107908" cy="3353866"/>
          </a:xfrm>
          <a:prstGeom prst="rect">
            <a:avLst/>
          </a:prstGeom>
        </p:spPr>
      </p:pic>
      <p:pic>
        <p:nvPicPr>
          <p:cNvPr id="10" name="Bildobjekt 9">
            <a:extLst>
              <a:ext uri="{FF2B5EF4-FFF2-40B4-BE49-F238E27FC236}">
                <a16:creationId xmlns:a16="http://schemas.microsoft.com/office/drawing/2014/main" id="{3403C10C-DA8A-444C-B314-C454FF8EABCC}"/>
              </a:ext>
            </a:extLst>
          </p:cNvPr>
          <p:cNvPicPr>
            <a:picLocks noChangeAspect="1"/>
          </p:cNvPicPr>
          <p:nvPr/>
        </p:nvPicPr>
        <p:blipFill>
          <a:blip r:embed="rId5"/>
          <a:stretch>
            <a:fillRect/>
          </a:stretch>
        </p:blipFill>
        <p:spPr>
          <a:xfrm>
            <a:off x="0" y="-39797"/>
            <a:ext cx="9144000" cy="835152"/>
          </a:xfrm>
          <a:prstGeom prst="rect">
            <a:avLst/>
          </a:prstGeom>
        </p:spPr>
      </p:pic>
      <p:pic>
        <p:nvPicPr>
          <p:cNvPr id="12" name="Graphic 6">
            <a:extLst>
              <a:ext uri="{FF2B5EF4-FFF2-40B4-BE49-F238E27FC236}">
                <a16:creationId xmlns:a16="http://schemas.microsoft.com/office/drawing/2014/main" id="{730FB2AD-8376-4473-9CB9-A5C00B2804E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721" t="7238" r="6340" b="11408"/>
          <a:stretch/>
        </p:blipFill>
        <p:spPr>
          <a:xfrm>
            <a:off x="8200352" y="89994"/>
            <a:ext cx="780870" cy="712671"/>
          </a:xfrm>
          <a:prstGeom prst="rect">
            <a:avLst/>
          </a:prstGeom>
        </p:spPr>
      </p:pic>
      <p:pic>
        <p:nvPicPr>
          <p:cNvPr id="13" name="Picture 2">
            <a:extLst>
              <a:ext uri="{FF2B5EF4-FFF2-40B4-BE49-F238E27FC236}">
                <a16:creationId xmlns:a16="http://schemas.microsoft.com/office/drawing/2014/main" id="{71FC0530-EB1E-4DEF-A960-2150139CC105}"/>
              </a:ext>
            </a:extLst>
          </p:cNvPr>
          <p:cNvPicPr>
            <a:picLocks noChangeAspect="1"/>
          </p:cNvPicPr>
          <p:nvPr/>
        </p:nvPicPr>
        <p:blipFill>
          <a:blip r:embed="rId3"/>
          <a:stretch>
            <a:fillRect/>
          </a:stretch>
        </p:blipFill>
        <p:spPr>
          <a:xfrm>
            <a:off x="162778" y="163624"/>
            <a:ext cx="914908" cy="565413"/>
          </a:xfrm>
          <a:prstGeom prst="rect">
            <a:avLst/>
          </a:prstGeom>
        </p:spPr>
      </p:pic>
      <p:sp>
        <p:nvSpPr>
          <p:cNvPr id="15" name="textruta 14">
            <a:extLst>
              <a:ext uri="{FF2B5EF4-FFF2-40B4-BE49-F238E27FC236}">
                <a16:creationId xmlns:a16="http://schemas.microsoft.com/office/drawing/2014/main" id="{05A84963-FC81-43FE-8F1C-A6BA6ECFC9A5}"/>
              </a:ext>
            </a:extLst>
          </p:cNvPr>
          <p:cNvSpPr txBox="1"/>
          <p:nvPr/>
        </p:nvSpPr>
        <p:spPr>
          <a:xfrm>
            <a:off x="1970641" y="215496"/>
            <a:ext cx="4987264" cy="461665"/>
          </a:xfrm>
          <a:prstGeom prst="rect">
            <a:avLst/>
          </a:prstGeom>
          <a:noFill/>
        </p:spPr>
        <p:txBody>
          <a:bodyPr wrap="none" rtlCol="0">
            <a:spAutoFit/>
          </a:bodyPr>
          <a:lstStyle/>
          <a:p>
            <a:pPr algn="ctr"/>
            <a:r>
              <a:rPr lang="sv-SE" sz="2400" dirty="0">
                <a:solidFill>
                  <a:schemeClr val="bg1"/>
                </a:solidFill>
              </a:rPr>
              <a:t>AGE &amp; GENDER DISTRIBUTIONS</a:t>
            </a:r>
          </a:p>
        </p:txBody>
      </p:sp>
    </p:spTree>
    <p:extLst>
      <p:ext uri="{BB962C8B-B14F-4D97-AF65-F5344CB8AC3E}">
        <p14:creationId xmlns:p14="http://schemas.microsoft.com/office/powerpoint/2010/main" val="681867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BC3848-566D-5D38-1656-6323D1D9C06B}"/>
              </a:ext>
            </a:extLst>
          </p:cNvPr>
          <p:cNvPicPr>
            <a:picLocks noChangeAspect="1"/>
          </p:cNvPicPr>
          <p:nvPr/>
        </p:nvPicPr>
        <p:blipFill>
          <a:blip r:embed="rId3"/>
          <a:stretch>
            <a:fillRect/>
          </a:stretch>
        </p:blipFill>
        <p:spPr>
          <a:xfrm>
            <a:off x="171196" y="4442885"/>
            <a:ext cx="914908" cy="565413"/>
          </a:xfrm>
          <a:prstGeom prst="rect">
            <a:avLst/>
          </a:prstGeom>
        </p:spPr>
      </p:pic>
      <p:pic>
        <p:nvPicPr>
          <p:cNvPr id="11" name="Picture 10">
            <a:extLst>
              <a:ext uri="{FF2B5EF4-FFF2-40B4-BE49-F238E27FC236}">
                <a16:creationId xmlns:a16="http://schemas.microsoft.com/office/drawing/2014/main" id="{BAEB6163-30BE-002D-7F99-6FB262287FDC}"/>
              </a:ext>
            </a:extLst>
          </p:cNvPr>
          <p:cNvPicPr>
            <a:picLocks noChangeAspect="1"/>
          </p:cNvPicPr>
          <p:nvPr/>
        </p:nvPicPr>
        <p:blipFill>
          <a:blip r:embed="rId4"/>
          <a:stretch>
            <a:fillRect/>
          </a:stretch>
        </p:blipFill>
        <p:spPr>
          <a:xfrm>
            <a:off x="4803949" y="1371769"/>
            <a:ext cx="3967303" cy="2711381"/>
          </a:xfrm>
          <a:prstGeom prst="rect">
            <a:avLst/>
          </a:prstGeom>
        </p:spPr>
      </p:pic>
      <p:pic>
        <p:nvPicPr>
          <p:cNvPr id="10" name="Bildobjekt 9">
            <a:extLst>
              <a:ext uri="{FF2B5EF4-FFF2-40B4-BE49-F238E27FC236}">
                <a16:creationId xmlns:a16="http://schemas.microsoft.com/office/drawing/2014/main" id="{E9427FA1-FA38-471A-B79F-D81C485989AA}"/>
              </a:ext>
            </a:extLst>
          </p:cNvPr>
          <p:cNvPicPr>
            <a:picLocks noChangeAspect="1"/>
          </p:cNvPicPr>
          <p:nvPr/>
        </p:nvPicPr>
        <p:blipFill>
          <a:blip r:embed="rId5"/>
          <a:stretch>
            <a:fillRect/>
          </a:stretch>
        </p:blipFill>
        <p:spPr>
          <a:xfrm>
            <a:off x="0" y="-39797"/>
            <a:ext cx="9144000" cy="835152"/>
          </a:xfrm>
          <a:prstGeom prst="rect">
            <a:avLst/>
          </a:prstGeom>
        </p:spPr>
      </p:pic>
      <p:pic>
        <p:nvPicPr>
          <p:cNvPr id="15" name="Graphic 6">
            <a:extLst>
              <a:ext uri="{FF2B5EF4-FFF2-40B4-BE49-F238E27FC236}">
                <a16:creationId xmlns:a16="http://schemas.microsoft.com/office/drawing/2014/main" id="{641D9ACB-918F-43E3-BE00-F97E4A45A51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6721" t="7238" r="6340" b="11408"/>
          <a:stretch/>
        </p:blipFill>
        <p:spPr>
          <a:xfrm>
            <a:off x="8200352" y="89994"/>
            <a:ext cx="780870" cy="712671"/>
          </a:xfrm>
          <a:prstGeom prst="rect">
            <a:avLst/>
          </a:prstGeom>
        </p:spPr>
      </p:pic>
      <p:pic>
        <p:nvPicPr>
          <p:cNvPr id="16" name="Picture 2">
            <a:extLst>
              <a:ext uri="{FF2B5EF4-FFF2-40B4-BE49-F238E27FC236}">
                <a16:creationId xmlns:a16="http://schemas.microsoft.com/office/drawing/2014/main" id="{DDF3903D-5DE3-49B5-ADC4-A637F2708E2C}"/>
              </a:ext>
            </a:extLst>
          </p:cNvPr>
          <p:cNvPicPr>
            <a:picLocks noChangeAspect="1"/>
          </p:cNvPicPr>
          <p:nvPr/>
        </p:nvPicPr>
        <p:blipFill>
          <a:blip r:embed="rId3"/>
          <a:stretch>
            <a:fillRect/>
          </a:stretch>
        </p:blipFill>
        <p:spPr>
          <a:xfrm>
            <a:off x="162778" y="163624"/>
            <a:ext cx="914908" cy="565413"/>
          </a:xfrm>
          <a:prstGeom prst="rect">
            <a:avLst/>
          </a:prstGeom>
        </p:spPr>
      </p:pic>
      <p:sp>
        <p:nvSpPr>
          <p:cNvPr id="17" name="textruta 16">
            <a:extLst>
              <a:ext uri="{FF2B5EF4-FFF2-40B4-BE49-F238E27FC236}">
                <a16:creationId xmlns:a16="http://schemas.microsoft.com/office/drawing/2014/main" id="{BFD48E54-296D-4689-AB38-291AFA4F5723}"/>
              </a:ext>
            </a:extLst>
          </p:cNvPr>
          <p:cNvSpPr txBox="1"/>
          <p:nvPr/>
        </p:nvSpPr>
        <p:spPr>
          <a:xfrm>
            <a:off x="1791108" y="215496"/>
            <a:ext cx="5346335" cy="461665"/>
          </a:xfrm>
          <a:prstGeom prst="rect">
            <a:avLst/>
          </a:prstGeom>
          <a:noFill/>
        </p:spPr>
        <p:txBody>
          <a:bodyPr wrap="none" rtlCol="0">
            <a:spAutoFit/>
          </a:bodyPr>
          <a:lstStyle/>
          <a:p>
            <a:pPr algn="ctr"/>
            <a:r>
              <a:rPr lang="sv-SE" sz="2400" dirty="0">
                <a:solidFill>
                  <a:schemeClr val="bg1"/>
                </a:solidFill>
              </a:rPr>
              <a:t>FIRST-DEGREE RELATIVE STATUS</a:t>
            </a:r>
          </a:p>
        </p:txBody>
      </p:sp>
      <p:pic>
        <p:nvPicPr>
          <p:cNvPr id="7" name="Picture 6">
            <a:extLst>
              <a:ext uri="{FF2B5EF4-FFF2-40B4-BE49-F238E27FC236}">
                <a16:creationId xmlns:a16="http://schemas.microsoft.com/office/drawing/2014/main" id="{C46180C1-455D-BE0B-4AEA-DAF7C53AC60E}"/>
              </a:ext>
            </a:extLst>
          </p:cNvPr>
          <p:cNvPicPr>
            <a:picLocks noChangeAspect="1"/>
          </p:cNvPicPr>
          <p:nvPr/>
        </p:nvPicPr>
        <p:blipFill>
          <a:blip r:embed="rId8"/>
          <a:stretch>
            <a:fillRect/>
          </a:stretch>
        </p:blipFill>
        <p:spPr>
          <a:xfrm>
            <a:off x="444500" y="1371769"/>
            <a:ext cx="4127500" cy="2857500"/>
          </a:xfrm>
          <a:prstGeom prst="rect">
            <a:avLst/>
          </a:prstGeom>
        </p:spPr>
      </p:pic>
    </p:spTree>
    <p:extLst>
      <p:ext uri="{BB962C8B-B14F-4D97-AF65-F5344CB8AC3E}">
        <p14:creationId xmlns:p14="http://schemas.microsoft.com/office/powerpoint/2010/main" val="2508801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F7BEC2-4597-C857-8ACE-B251D52A7A8A}"/>
              </a:ext>
            </a:extLst>
          </p:cNvPr>
          <p:cNvPicPr>
            <a:picLocks noChangeAspect="1"/>
          </p:cNvPicPr>
          <p:nvPr/>
        </p:nvPicPr>
        <p:blipFill>
          <a:blip r:embed="rId3"/>
          <a:stretch>
            <a:fillRect/>
          </a:stretch>
        </p:blipFill>
        <p:spPr>
          <a:xfrm>
            <a:off x="171196" y="4442885"/>
            <a:ext cx="914908" cy="565413"/>
          </a:xfrm>
          <a:prstGeom prst="rect">
            <a:avLst/>
          </a:prstGeom>
        </p:spPr>
      </p:pic>
      <p:pic>
        <p:nvPicPr>
          <p:cNvPr id="9" name="Bildobjekt 8">
            <a:extLst>
              <a:ext uri="{FF2B5EF4-FFF2-40B4-BE49-F238E27FC236}">
                <a16:creationId xmlns:a16="http://schemas.microsoft.com/office/drawing/2014/main" id="{9053D5A6-1F0E-465E-BB6D-A2C0EF96D9C7}"/>
              </a:ext>
            </a:extLst>
          </p:cNvPr>
          <p:cNvPicPr>
            <a:picLocks noChangeAspect="1"/>
          </p:cNvPicPr>
          <p:nvPr/>
        </p:nvPicPr>
        <p:blipFill>
          <a:blip r:embed="rId4"/>
          <a:stretch>
            <a:fillRect/>
          </a:stretch>
        </p:blipFill>
        <p:spPr>
          <a:xfrm>
            <a:off x="0" y="-32487"/>
            <a:ext cx="9144000" cy="835152"/>
          </a:xfrm>
          <a:prstGeom prst="rect">
            <a:avLst/>
          </a:prstGeom>
        </p:spPr>
      </p:pic>
      <p:pic>
        <p:nvPicPr>
          <p:cNvPr id="10" name="Graphic 6">
            <a:extLst>
              <a:ext uri="{FF2B5EF4-FFF2-40B4-BE49-F238E27FC236}">
                <a16:creationId xmlns:a16="http://schemas.microsoft.com/office/drawing/2014/main" id="{3F88EB9F-F508-452A-B9D0-CB9A4F16540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4"/>
            <a:ext cx="780870" cy="712671"/>
          </a:xfrm>
          <a:prstGeom prst="rect">
            <a:avLst/>
          </a:prstGeom>
        </p:spPr>
      </p:pic>
      <p:pic>
        <p:nvPicPr>
          <p:cNvPr id="13" name="Picture 2">
            <a:extLst>
              <a:ext uri="{FF2B5EF4-FFF2-40B4-BE49-F238E27FC236}">
                <a16:creationId xmlns:a16="http://schemas.microsoft.com/office/drawing/2014/main" id="{EEC8E60F-2FD2-4B5E-99E6-658EF2BE83A5}"/>
              </a:ext>
            </a:extLst>
          </p:cNvPr>
          <p:cNvPicPr>
            <a:picLocks noChangeAspect="1"/>
          </p:cNvPicPr>
          <p:nvPr/>
        </p:nvPicPr>
        <p:blipFill>
          <a:blip r:embed="rId3"/>
          <a:stretch>
            <a:fillRect/>
          </a:stretch>
        </p:blipFill>
        <p:spPr>
          <a:xfrm>
            <a:off x="162778" y="163624"/>
            <a:ext cx="914908" cy="565413"/>
          </a:xfrm>
          <a:prstGeom prst="rect">
            <a:avLst/>
          </a:prstGeom>
        </p:spPr>
      </p:pic>
      <p:sp>
        <p:nvSpPr>
          <p:cNvPr id="15" name="textruta 14">
            <a:extLst>
              <a:ext uri="{FF2B5EF4-FFF2-40B4-BE49-F238E27FC236}">
                <a16:creationId xmlns:a16="http://schemas.microsoft.com/office/drawing/2014/main" id="{41C9496E-83F7-4B58-B14D-3A4852A73DFC}"/>
              </a:ext>
            </a:extLst>
          </p:cNvPr>
          <p:cNvSpPr txBox="1"/>
          <p:nvPr/>
        </p:nvSpPr>
        <p:spPr>
          <a:xfrm>
            <a:off x="3644977" y="215496"/>
            <a:ext cx="1638589" cy="461665"/>
          </a:xfrm>
          <a:prstGeom prst="rect">
            <a:avLst/>
          </a:prstGeom>
          <a:noFill/>
        </p:spPr>
        <p:txBody>
          <a:bodyPr wrap="none" rtlCol="0">
            <a:spAutoFit/>
          </a:bodyPr>
          <a:lstStyle/>
          <a:p>
            <a:pPr algn="ctr"/>
            <a:r>
              <a:rPr lang="sv-SE" sz="2400" dirty="0">
                <a:solidFill>
                  <a:schemeClr val="bg1"/>
                </a:solidFill>
              </a:rPr>
              <a:t>OVERLAP</a:t>
            </a:r>
          </a:p>
        </p:txBody>
      </p:sp>
      <p:pic>
        <p:nvPicPr>
          <p:cNvPr id="5" name="Picture 4">
            <a:extLst>
              <a:ext uri="{FF2B5EF4-FFF2-40B4-BE49-F238E27FC236}">
                <a16:creationId xmlns:a16="http://schemas.microsoft.com/office/drawing/2014/main" id="{E07D8926-0FC6-40C0-4699-18818B5B8F5A}"/>
              </a:ext>
            </a:extLst>
          </p:cNvPr>
          <p:cNvPicPr>
            <a:picLocks noChangeAspect="1"/>
          </p:cNvPicPr>
          <p:nvPr/>
        </p:nvPicPr>
        <p:blipFill rotWithShape="1">
          <a:blip r:embed="rId7"/>
          <a:srcRect l="11942" t="11576" r="9919" b="23927"/>
          <a:stretch/>
        </p:blipFill>
        <p:spPr>
          <a:xfrm>
            <a:off x="1051219" y="977020"/>
            <a:ext cx="6826103" cy="3943971"/>
          </a:xfrm>
          <a:prstGeom prst="rect">
            <a:avLst/>
          </a:prstGeom>
        </p:spPr>
      </p:pic>
    </p:spTree>
    <p:extLst>
      <p:ext uri="{BB962C8B-B14F-4D97-AF65-F5344CB8AC3E}">
        <p14:creationId xmlns:p14="http://schemas.microsoft.com/office/powerpoint/2010/main" val="377170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34" name="TextBox 33">
            <a:extLst>
              <a:ext uri="{FF2B5EF4-FFF2-40B4-BE49-F238E27FC236}">
                <a16:creationId xmlns:a16="http://schemas.microsoft.com/office/drawing/2014/main" id="{B796DBC6-C6AD-BEF3-30A9-954AF168F531}"/>
              </a:ext>
            </a:extLst>
          </p:cNvPr>
          <p:cNvSpPr txBox="1"/>
          <p:nvPr/>
        </p:nvSpPr>
        <p:spPr>
          <a:xfrm>
            <a:off x="620232" y="1138394"/>
            <a:ext cx="7771816" cy="338554"/>
          </a:xfrm>
          <a:prstGeom prst="rect">
            <a:avLst/>
          </a:prstGeom>
          <a:noFill/>
        </p:spPr>
        <p:txBody>
          <a:bodyPr wrap="square" rtlCol="0">
            <a:spAutoFit/>
          </a:bodyPr>
          <a:lstStyle/>
          <a:p>
            <a:pPr algn="ctr"/>
            <a:r>
              <a:rPr lang="sv-SE" sz="1600" b="1" dirty="0"/>
              <a:t>Distribution (%) of screening </a:t>
            </a:r>
            <a:r>
              <a:rPr lang="sv-SE" sz="1600" b="1" dirty="0" err="1"/>
              <a:t>detected</a:t>
            </a:r>
            <a:r>
              <a:rPr lang="sv-SE" sz="1600" b="1" dirty="0"/>
              <a:t> </a:t>
            </a:r>
            <a:r>
              <a:rPr lang="sv-SE" sz="1600" b="1" dirty="0" err="1"/>
              <a:t>Aab</a:t>
            </a:r>
            <a:r>
              <a:rPr lang="sv-SE" sz="1600" b="1" dirty="0"/>
              <a:t>+ </a:t>
            </a:r>
            <a:r>
              <a:rPr lang="sv-SE" sz="1600" b="1" dirty="0" err="1"/>
              <a:t>children</a:t>
            </a:r>
            <a:r>
              <a:rPr lang="sv-SE" sz="1600" b="1" dirty="0"/>
              <a:t> (</a:t>
            </a:r>
            <a:r>
              <a:rPr lang="en-SE" sz="1600" b="1" dirty="0"/>
              <a:t>n=207</a:t>
            </a:r>
            <a:r>
              <a:rPr lang="sv-SE" sz="1600" b="1" dirty="0"/>
              <a:t>) by </a:t>
            </a:r>
            <a:r>
              <a:rPr lang="sv-SE" sz="1600" b="1" dirty="0" err="1"/>
              <a:t>diagnosis</a:t>
            </a:r>
            <a:endParaRPr lang="en-SE" sz="1600" b="1" dirty="0"/>
          </a:p>
        </p:txBody>
      </p:sp>
      <p:pic>
        <p:nvPicPr>
          <p:cNvPr id="14" name="Bildobjekt 13">
            <a:extLst>
              <a:ext uri="{FF2B5EF4-FFF2-40B4-BE49-F238E27FC236}">
                <a16:creationId xmlns:a16="http://schemas.microsoft.com/office/drawing/2014/main" id="{5C9BBA47-F89C-44BE-8D51-532980E9D325}"/>
              </a:ext>
            </a:extLst>
          </p:cNvPr>
          <p:cNvPicPr>
            <a:picLocks noChangeAspect="1"/>
          </p:cNvPicPr>
          <p:nvPr/>
        </p:nvPicPr>
        <p:blipFill>
          <a:blip r:embed="rId3"/>
          <a:stretch>
            <a:fillRect/>
          </a:stretch>
        </p:blipFill>
        <p:spPr>
          <a:xfrm>
            <a:off x="0" y="-32487"/>
            <a:ext cx="9144000" cy="835152"/>
          </a:xfrm>
          <a:prstGeom prst="rect">
            <a:avLst/>
          </a:prstGeom>
        </p:spPr>
      </p:pic>
      <p:pic>
        <p:nvPicPr>
          <p:cNvPr id="15" name="Graphic 6">
            <a:extLst>
              <a:ext uri="{FF2B5EF4-FFF2-40B4-BE49-F238E27FC236}">
                <a16:creationId xmlns:a16="http://schemas.microsoft.com/office/drawing/2014/main" id="{B8D53CEC-FE0D-440E-AD98-7FE995E8C76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721" t="7238" r="6340" b="11408"/>
          <a:stretch/>
        </p:blipFill>
        <p:spPr>
          <a:xfrm>
            <a:off x="8200352" y="89994"/>
            <a:ext cx="780870" cy="712671"/>
          </a:xfrm>
          <a:prstGeom prst="rect">
            <a:avLst/>
          </a:prstGeom>
        </p:spPr>
      </p:pic>
      <p:pic>
        <p:nvPicPr>
          <p:cNvPr id="16" name="Picture 2">
            <a:extLst>
              <a:ext uri="{FF2B5EF4-FFF2-40B4-BE49-F238E27FC236}">
                <a16:creationId xmlns:a16="http://schemas.microsoft.com/office/drawing/2014/main" id="{60D10948-F9BA-48B3-86E0-22C94DD51625}"/>
              </a:ext>
            </a:extLst>
          </p:cNvPr>
          <p:cNvPicPr>
            <a:picLocks noChangeAspect="1"/>
          </p:cNvPicPr>
          <p:nvPr/>
        </p:nvPicPr>
        <p:blipFill>
          <a:blip r:embed="rId6"/>
          <a:stretch>
            <a:fillRect/>
          </a:stretch>
        </p:blipFill>
        <p:spPr>
          <a:xfrm>
            <a:off x="162778" y="163624"/>
            <a:ext cx="914908" cy="565413"/>
          </a:xfrm>
          <a:prstGeom prst="rect">
            <a:avLst/>
          </a:prstGeom>
        </p:spPr>
      </p:pic>
      <p:sp>
        <p:nvSpPr>
          <p:cNvPr id="17" name="textruta 16">
            <a:extLst>
              <a:ext uri="{FF2B5EF4-FFF2-40B4-BE49-F238E27FC236}">
                <a16:creationId xmlns:a16="http://schemas.microsoft.com/office/drawing/2014/main" id="{21C3C60A-95BD-4203-94DD-F6FDB3C89F77}"/>
              </a:ext>
            </a:extLst>
          </p:cNvPr>
          <p:cNvSpPr txBox="1"/>
          <p:nvPr/>
        </p:nvSpPr>
        <p:spPr>
          <a:xfrm>
            <a:off x="1277357" y="215496"/>
            <a:ext cx="6373861" cy="461665"/>
          </a:xfrm>
          <a:prstGeom prst="rect">
            <a:avLst/>
          </a:prstGeom>
          <a:noFill/>
        </p:spPr>
        <p:txBody>
          <a:bodyPr wrap="none" rtlCol="0">
            <a:spAutoFit/>
          </a:bodyPr>
          <a:lstStyle/>
          <a:p>
            <a:pPr algn="ctr"/>
            <a:r>
              <a:rPr lang="sv-SE" sz="2400" dirty="0">
                <a:solidFill>
                  <a:schemeClr val="bg1"/>
                </a:solidFill>
              </a:rPr>
              <a:t>CLINICAL DIAGNOSIS AFTER SCREENING</a:t>
            </a:r>
          </a:p>
        </p:txBody>
      </p:sp>
      <p:pic>
        <p:nvPicPr>
          <p:cNvPr id="5" name="Picture 4">
            <a:extLst>
              <a:ext uri="{FF2B5EF4-FFF2-40B4-BE49-F238E27FC236}">
                <a16:creationId xmlns:a16="http://schemas.microsoft.com/office/drawing/2014/main" id="{019BC891-86DB-8BAD-8FED-99F3295683BA}"/>
              </a:ext>
            </a:extLst>
          </p:cNvPr>
          <p:cNvPicPr>
            <a:picLocks noChangeAspect="1"/>
          </p:cNvPicPr>
          <p:nvPr/>
        </p:nvPicPr>
        <p:blipFill rotWithShape="1">
          <a:blip r:embed="rId7"/>
          <a:srcRect b="14958"/>
          <a:stretch/>
        </p:blipFill>
        <p:spPr>
          <a:xfrm>
            <a:off x="1550117" y="1659230"/>
            <a:ext cx="6650235" cy="3136054"/>
          </a:xfrm>
          <a:prstGeom prst="rect">
            <a:avLst/>
          </a:prstGeom>
        </p:spPr>
      </p:pic>
    </p:spTree>
    <p:extLst>
      <p:ext uri="{BB962C8B-B14F-4D97-AF65-F5344CB8AC3E}">
        <p14:creationId xmlns:p14="http://schemas.microsoft.com/office/powerpoint/2010/main" val="2369461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extBox 1">
            <a:extLst>
              <a:ext uri="{FF2B5EF4-FFF2-40B4-BE49-F238E27FC236}">
                <a16:creationId xmlns:a16="http://schemas.microsoft.com/office/drawing/2014/main" id="{86CA8C91-C517-99A8-2A29-4EB4838B763E}"/>
              </a:ext>
            </a:extLst>
          </p:cNvPr>
          <p:cNvSpPr txBox="1"/>
          <p:nvPr/>
        </p:nvSpPr>
        <p:spPr>
          <a:xfrm>
            <a:off x="371892" y="1109767"/>
            <a:ext cx="8090158" cy="369332"/>
          </a:xfrm>
          <a:prstGeom prst="rect">
            <a:avLst/>
          </a:prstGeom>
          <a:noFill/>
        </p:spPr>
        <p:txBody>
          <a:bodyPr wrap="square" rtlCol="0">
            <a:spAutoFit/>
          </a:bodyPr>
          <a:lstStyle/>
          <a:p>
            <a:pPr algn="ctr"/>
            <a:r>
              <a:rPr lang="en-SE" sz="1800" b="1" dirty="0"/>
              <a:t>Aab+ individuals in 1349 FDRs to children with T1D, n=259</a:t>
            </a:r>
          </a:p>
        </p:txBody>
      </p:sp>
      <p:pic>
        <p:nvPicPr>
          <p:cNvPr id="4" name="Picture 3">
            <a:extLst>
              <a:ext uri="{FF2B5EF4-FFF2-40B4-BE49-F238E27FC236}">
                <a16:creationId xmlns:a16="http://schemas.microsoft.com/office/drawing/2014/main" id="{BFDE26DD-B6CD-9AFE-D0D0-ED6C5CBF07A7}"/>
              </a:ext>
            </a:extLst>
          </p:cNvPr>
          <p:cNvPicPr>
            <a:picLocks noChangeAspect="1"/>
          </p:cNvPicPr>
          <p:nvPr/>
        </p:nvPicPr>
        <p:blipFill>
          <a:blip r:embed="rId3"/>
          <a:stretch>
            <a:fillRect/>
          </a:stretch>
        </p:blipFill>
        <p:spPr>
          <a:xfrm>
            <a:off x="691575" y="1871265"/>
            <a:ext cx="2807082" cy="2766060"/>
          </a:xfrm>
          <a:prstGeom prst="rect">
            <a:avLst/>
          </a:prstGeom>
        </p:spPr>
      </p:pic>
      <p:graphicFrame>
        <p:nvGraphicFramePr>
          <p:cNvPr id="5" name="Table 4">
            <a:extLst>
              <a:ext uri="{FF2B5EF4-FFF2-40B4-BE49-F238E27FC236}">
                <a16:creationId xmlns:a16="http://schemas.microsoft.com/office/drawing/2014/main" id="{7927FB2A-CCEF-0CEA-D817-A731DF7262D5}"/>
              </a:ext>
            </a:extLst>
          </p:cNvPr>
          <p:cNvGraphicFramePr>
            <a:graphicFrameLocks noGrp="1"/>
          </p:cNvGraphicFramePr>
          <p:nvPr>
            <p:extLst>
              <p:ext uri="{D42A27DB-BD31-4B8C-83A1-F6EECF244321}">
                <p14:modId xmlns:p14="http://schemas.microsoft.com/office/powerpoint/2010/main" val="1163021656"/>
              </p:ext>
            </p:extLst>
          </p:nvPr>
        </p:nvGraphicFramePr>
        <p:xfrm>
          <a:off x="3583016" y="2285152"/>
          <a:ext cx="5044042" cy="2162464"/>
        </p:xfrm>
        <a:graphic>
          <a:graphicData uri="http://schemas.openxmlformats.org/drawingml/2006/table">
            <a:tbl>
              <a:tblPr/>
              <a:tblGrid>
                <a:gridCol w="2029302">
                  <a:extLst>
                    <a:ext uri="{9D8B030D-6E8A-4147-A177-3AD203B41FA5}">
                      <a16:colId xmlns:a16="http://schemas.microsoft.com/office/drawing/2014/main" val="3289741341"/>
                    </a:ext>
                  </a:extLst>
                </a:gridCol>
                <a:gridCol w="1482442">
                  <a:extLst>
                    <a:ext uri="{9D8B030D-6E8A-4147-A177-3AD203B41FA5}">
                      <a16:colId xmlns:a16="http://schemas.microsoft.com/office/drawing/2014/main" val="1447971319"/>
                    </a:ext>
                  </a:extLst>
                </a:gridCol>
                <a:gridCol w="1532298">
                  <a:extLst>
                    <a:ext uri="{9D8B030D-6E8A-4147-A177-3AD203B41FA5}">
                      <a16:colId xmlns:a16="http://schemas.microsoft.com/office/drawing/2014/main" val="1848144080"/>
                    </a:ext>
                  </a:extLst>
                </a:gridCol>
              </a:tblGrid>
              <a:tr h="540616">
                <a:tc>
                  <a:txBody>
                    <a:bodyPr/>
                    <a:lstStyle/>
                    <a:p>
                      <a:r>
                        <a:rPr lang="en-GB" sz="1200" b="1" dirty="0">
                          <a:effectLst/>
                          <a:latin typeface="Calibri" panose="020F0502020204030204" pitchFamily="34" charset="0"/>
                          <a:cs typeface="Calibri" panose="020F0502020204030204" pitchFamily="34" charset="0"/>
                        </a:rPr>
                        <a:t>AAB</a:t>
                      </a:r>
                      <a:endParaRPr lang="en-GB"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b="1" dirty="0">
                          <a:effectLst/>
                          <a:latin typeface="Calibri" panose="020F0502020204030204" pitchFamily="34" charset="0"/>
                          <a:cs typeface="Calibri" panose="020F0502020204030204" pitchFamily="34" charset="0"/>
                        </a:rPr>
                        <a:t>Number of positive DK</a:t>
                      </a:r>
                      <a:endParaRPr lang="en-GB"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GB" sz="1200" b="1">
                          <a:effectLst/>
                          <a:latin typeface="Calibri" panose="020F0502020204030204" pitchFamily="34" charset="0"/>
                          <a:cs typeface="Calibri" panose="020F0502020204030204" pitchFamily="34" charset="0"/>
                        </a:rPr>
                        <a:t>Number of positive SWE</a:t>
                      </a:r>
                      <a:endParaRPr lang="en-GB" sz="2400" b="1">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18752"/>
                  </a:ext>
                </a:extLst>
              </a:tr>
              <a:tr h="270308">
                <a:tc>
                  <a:txBody>
                    <a:bodyPr/>
                    <a:lstStyle/>
                    <a:p>
                      <a:r>
                        <a:rPr lang="en-GB" sz="1200" b="1" dirty="0">
                          <a:effectLst/>
                          <a:latin typeface="Calibri" panose="020F0502020204030204" pitchFamily="34" charset="0"/>
                          <a:cs typeface="Calibri" panose="020F0502020204030204" pitchFamily="34" charset="0"/>
                        </a:rPr>
                        <a:t>GADA</a:t>
                      </a:r>
                      <a:endParaRPr lang="en-GB"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a:effectLst/>
                          <a:latin typeface="Calibri" panose="020F0502020204030204" pitchFamily="34" charset="0"/>
                          <a:cs typeface="Calibri" panose="020F0502020204030204" pitchFamily="34" charset="0"/>
                        </a:rPr>
                        <a:t>110/1349 (8.2%)</a:t>
                      </a:r>
                      <a:endParaRPr lang="en-SE" sz="2400" b="1">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37/227</a:t>
                      </a:r>
                      <a:r>
                        <a:rPr lang="sv-SE" sz="1200" b="1" dirty="0">
                          <a:effectLst/>
                          <a:latin typeface="Calibri" panose="020F0502020204030204" pitchFamily="34" charset="0"/>
                          <a:cs typeface="Calibri" panose="020F0502020204030204" pitchFamily="34" charset="0"/>
                        </a:rPr>
                        <a:t>3</a:t>
                      </a:r>
                      <a:r>
                        <a:rPr lang="en-SE" sz="1200" b="1" dirty="0">
                          <a:effectLst/>
                          <a:latin typeface="Calibri" panose="020F0502020204030204" pitchFamily="34" charset="0"/>
                          <a:cs typeface="Calibri" panose="020F0502020204030204" pitchFamily="34" charset="0"/>
                        </a:rPr>
                        <a:t> (1.6%)</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343312"/>
                  </a:ext>
                </a:extLst>
              </a:tr>
              <a:tr h="270308">
                <a:tc>
                  <a:txBody>
                    <a:bodyPr/>
                    <a:lstStyle/>
                    <a:p>
                      <a:r>
                        <a:rPr lang="en-GB" sz="1200" b="1">
                          <a:effectLst/>
                          <a:latin typeface="Calibri" panose="020F0502020204030204" pitchFamily="34" charset="0"/>
                          <a:cs typeface="Calibri" panose="020F0502020204030204" pitchFamily="34" charset="0"/>
                        </a:rPr>
                        <a:t>IA-2A</a:t>
                      </a:r>
                      <a:endParaRPr lang="en-GB" sz="2400" b="1">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49/1349 (3.6%)</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17/227</a:t>
                      </a:r>
                      <a:r>
                        <a:rPr lang="sv-SE" sz="1200" b="1" dirty="0">
                          <a:effectLst/>
                          <a:latin typeface="Calibri" panose="020F0502020204030204" pitchFamily="34" charset="0"/>
                          <a:cs typeface="Calibri" panose="020F0502020204030204" pitchFamily="34" charset="0"/>
                        </a:rPr>
                        <a:t>3</a:t>
                      </a:r>
                      <a:r>
                        <a:rPr lang="en-SE" sz="1200" b="1" dirty="0">
                          <a:effectLst/>
                          <a:latin typeface="Calibri" panose="020F0502020204030204" pitchFamily="34" charset="0"/>
                          <a:cs typeface="Calibri" panose="020F0502020204030204" pitchFamily="34" charset="0"/>
                        </a:rPr>
                        <a:t> (0.75%)</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52494"/>
                  </a:ext>
                </a:extLst>
              </a:tr>
              <a:tr h="270308">
                <a:tc>
                  <a:txBody>
                    <a:bodyPr/>
                    <a:lstStyle/>
                    <a:p>
                      <a:r>
                        <a:rPr lang="en-GB" sz="1200" b="1" dirty="0">
                          <a:effectLst/>
                          <a:latin typeface="Calibri" panose="020F0502020204030204" pitchFamily="34" charset="0"/>
                          <a:cs typeface="Calibri" panose="020F0502020204030204" pitchFamily="34" charset="0"/>
                        </a:rPr>
                        <a:t>IAA</a:t>
                      </a:r>
                      <a:endParaRPr lang="en-GB"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a:effectLst/>
                          <a:latin typeface="Calibri" panose="020F0502020204030204" pitchFamily="34" charset="0"/>
                          <a:cs typeface="Calibri" panose="020F0502020204030204" pitchFamily="34" charset="0"/>
                        </a:rPr>
                        <a:t>55/1349 (4.1%)</a:t>
                      </a:r>
                      <a:endParaRPr lang="en-SE" sz="2400" b="1">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45/227</a:t>
                      </a:r>
                      <a:r>
                        <a:rPr lang="sv-SE" sz="1200" b="1" dirty="0">
                          <a:effectLst/>
                          <a:latin typeface="Calibri" panose="020F0502020204030204" pitchFamily="34" charset="0"/>
                          <a:cs typeface="Calibri" panose="020F0502020204030204" pitchFamily="34" charset="0"/>
                        </a:rPr>
                        <a:t>3</a:t>
                      </a:r>
                      <a:r>
                        <a:rPr lang="en-SE" sz="1200" b="1" dirty="0">
                          <a:effectLst/>
                          <a:latin typeface="Calibri" panose="020F0502020204030204" pitchFamily="34" charset="0"/>
                          <a:cs typeface="Calibri" panose="020F0502020204030204" pitchFamily="34" charset="0"/>
                        </a:rPr>
                        <a:t> (2.0%)</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658513"/>
                  </a:ext>
                </a:extLst>
              </a:tr>
              <a:tr h="270308">
                <a:tc>
                  <a:txBody>
                    <a:bodyPr/>
                    <a:lstStyle/>
                    <a:p>
                      <a:r>
                        <a:rPr lang="en-GB" sz="1200" b="1">
                          <a:effectLst/>
                          <a:latin typeface="Calibri" panose="020F0502020204030204" pitchFamily="34" charset="0"/>
                          <a:cs typeface="Calibri" panose="020F0502020204030204" pitchFamily="34" charset="0"/>
                        </a:rPr>
                        <a:t>TPOA</a:t>
                      </a:r>
                      <a:endParaRPr lang="en-GB" sz="2400" b="1">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97/1349 (7.1%)</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116/227</a:t>
                      </a:r>
                      <a:r>
                        <a:rPr lang="sv-SE" sz="1200" b="1" dirty="0">
                          <a:effectLst/>
                          <a:latin typeface="Calibri" panose="020F0502020204030204" pitchFamily="34" charset="0"/>
                          <a:cs typeface="Calibri" panose="020F0502020204030204" pitchFamily="34" charset="0"/>
                        </a:rPr>
                        <a:t>3</a:t>
                      </a:r>
                      <a:r>
                        <a:rPr lang="en-SE" sz="1200" b="1" dirty="0">
                          <a:effectLst/>
                          <a:latin typeface="Calibri" panose="020F0502020204030204" pitchFamily="34" charset="0"/>
                          <a:cs typeface="Calibri" panose="020F0502020204030204" pitchFamily="34" charset="0"/>
                        </a:rPr>
                        <a:t> (5.1%)</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408695"/>
                  </a:ext>
                </a:extLst>
              </a:tr>
              <a:tr h="270308">
                <a:tc>
                  <a:txBody>
                    <a:bodyPr/>
                    <a:lstStyle/>
                    <a:p>
                      <a:r>
                        <a:rPr lang="en-GB" sz="1200" b="1" dirty="0">
                          <a:effectLst/>
                          <a:latin typeface="Calibri" panose="020F0502020204030204" pitchFamily="34" charset="0"/>
                          <a:cs typeface="Calibri" panose="020F0502020204030204" pitchFamily="34" charset="0"/>
                        </a:rPr>
                        <a:t>tTGA</a:t>
                      </a:r>
                      <a:endParaRPr lang="en-GB"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63/1349 (4.7%)</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89/227</a:t>
                      </a:r>
                      <a:r>
                        <a:rPr lang="sv-SE" sz="1200" b="1" dirty="0">
                          <a:effectLst/>
                          <a:latin typeface="Calibri" panose="020F0502020204030204" pitchFamily="34" charset="0"/>
                          <a:cs typeface="Calibri" panose="020F0502020204030204" pitchFamily="34" charset="0"/>
                        </a:rPr>
                        <a:t>3</a:t>
                      </a:r>
                      <a:r>
                        <a:rPr lang="en-SE" sz="1200" b="1" dirty="0">
                          <a:effectLst/>
                          <a:latin typeface="Calibri" panose="020F0502020204030204" pitchFamily="34" charset="0"/>
                          <a:cs typeface="Calibri" panose="020F0502020204030204" pitchFamily="34" charset="0"/>
                        </a:rPr>
                        <a:t> (3.9%)</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69638"/>
                  </a:ext>
                </a:extLst>
              </a:tr>
              <a:tr h="270308">
                <a:tc>
                  <a:txBody>
                    <a:bodyPr/>
                    <a:lstStyle/>
                    <a:p>
                      <a:r>
                        <a:rPr lang="en-US" sz="1200" b="1" dirty="0">
                          <a:effectLst/>
                          <a:latin typeface="Calibri" panose="020F0502020204030204" pitchFamily="34" charset="0"/>
                          <a:cs typeface="Calibri" panose="020F0502020204030204" pitchFamily="34" charset="0"/>
                        </a:rPr>
                        <a:t>Overall number of positives</a:t>
                      </a:r>
                      <a:endParaRPr lang="en-US"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SE" sz="1200" b="1" dirty="0">
                          <a:effectLst/>
                          <a:latin typeface="Calibri" panose="020F0502020204030204" pitchFamily="34" charset="0"/>
                          <a:cs typeface="Calibri" panose="020F0502020204030204" pitchFamily="34" charset="0"/>
                        </a:rPr>
                        <a:t>259/1349 (19.2%)</a:t>
                      </a:r>
                      <a:endParaRPr lang="en-SE"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a:effectLst/>
                          <a:latin typeface="Calibri" panose="020F0502020204030204" pitchFamily="34" charset="0"/>
                          <a:cs typeface="Calibri" panose="020F0502020204030204" pitchFamily="34" charset="0"/>
                        </a:rPr>
                        <a:t>257/2273 </a:t>
                      </a:r>
                      <a:r>
                        <a:rPr lang="en-US" sz="1200" b="1" dirty="0">
                          <a:effectLst/>
                          <a:latin typeface="Calibri" panose="020F0502020204030204" pitchFamily="34" charset="0"/>
                          <a:cs typeface="Calibri" panose="020F0502020204030204" pitchFamily="34" charset="0"/>
                        </a:rPr>
                        <a:t>(11.3%)</a:t>
                      </a:r>
                      <a:endParaRPr lang="en-US" sz="2400" b="1" dirty="0">
                        <a:effectLst/>
                        <a:latin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839941"/>
                  </a:ext>
                </a:extLst>
              </a:tr>
            </a:tbl>
          </a:graphicData>
        </a:graphic>
      </p:graphicFrame>
      <p:sp>
        <p:nvSpPr>
          <p:cNvPr id="6" name="Rectangle 1">
            <a:extLst>
              <a:ext uri="{FF2B5EF4-FFF2-40B4-BE49-F238E27FC236}">
                <a16:creationId xmlns:a16="http://schemas.microsoft.com/office/drawing/2014/main" id="{0F6BBA6C-D123-F8D7-7ED3-2DA096CEF8EF}"/>
              </a:ext>
            </a:extLst>
          </p:cNvPr>
          <p:cNvSpPr>
            <a:spLocks noChangeArrowheads="1"/>
          </p:cNvSpPr>
          <p:nvPr/>
        </p:nvSpPr>
        <p:spPr bwMode="auto">
          <a:xfrm>
            <a:off x="3796348" y="21783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SE" altLang="en-SE" sz="1800" b="0" i="0" u="none" strike="noStrike" cap="none" normalizeH="0" baseline="0">
                <a:ln>
                  <a:noFill/>
                </a:ln>
                <a:solidFill>
                  <a:schemeClr val="tx1"/>
                </a:solidFill>
                <a:effectLst/>
                <a:latin typeface="Arial" panose="020B0604020202020204" pitchFamily="34" charset="0"/>
              </a:rPr>
            </a:br>
            <a:endParaRPr kumimoji="0" lang="en-SE" altLang="en-SE" sz="1800" b="0" i="0" u="none" strike="noStrike" cap="none" normalizeH="0" baseline="0">
              <a:ln>
                <a:noFill/>
              </a:ln>
              <a:solidFill>
                <a:schemeClr val="tx1"/>
              </a:solidFill>
              <a:effectLst/>
              <a:latin typeface="Arial" panose="020B0604020202020204" pitchFamily="34" charset="0"/>
            </a:endParaRPr>
          </a:p>
        </p:txBody>
      </p:sp>
      <p:sp>
        <p:nvSpPr>
          <p:cNvPr id="9" name="Oval 8">
            <a:extLst>
              <a:ext uri="{FF2B5EF4-FFF2-40B4-BE49-F238E27FC236}">
                <a16:creationId xmlns:a16="http://schemas.microsoft.com/office/drawing/2014/main" id="{E637822F-FEFF-EA7C-EA5C-8531414EF3CC}"/>
              </a:ext>
            </a:extLst>
          </p:cNvPr>
          <p:cNvSpPr/>
          <p:nvPr/>
        </p:nvSpPr>
        <p:spPr>
          <a:xfrm>
            <a:off x="5645345" y="4131497"/>
            <a:ext cx="1465920" cy="422902"/>
          </a:xfrm>
          <a:prstGeom prst="ellipse">
            <a:avLst/>
          </a:prstGeom>
          <a:noFill/>
          <a:ln w="28575">
            <a:solidFill>
              <a:srgbClr val="EE1C24"/>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SE"/>
          </a:p>
        </p:txBody>
      </p:sp>
      <p:pic>
        <p:nvPicPr>
          <p:cNvPr id="11" name="Bildobjekt 10">
            <a:extLst>
              <a:ext uri="{FF2B5EF4-FFF2-40B4-BE49-F238E27FC236}">
                <a16:creationId xmlns:a16="http://schemas.microsoft.com/office/drawing/2014/main" id="{165E3822-1AD6-427D-AC1B-6800AF86026D}"/>
              </a:ext>
            </a:extLst>
          </p:cNvPr>
          <p:cNvPicPr>
            <a:picLocks noChangeAspect="1"/>
          </p:cNvPicPr>
          <p:nvPr/>
        </p:nvPicPr>
        <p:blipFill>
          <a:blip r:embed="rId4"/>
          <a:stretch>
            <a:fillRect/>
          </a:stretch>
        </p:blipFill>
        <p:spPr>
          <a:xfrm>
            <a:off x="0" y="-32487"/>
            <a:ext cx="9144000" cy="835152"/>
          </a:xfrm>
          <a:prstGeom prst="rect">
            <a:avLst/>
          </a:prstGeom>
        </p:spPr>
      </p:pic>
      <p:pic>
        <p:nvPicPr>
          <p:cNvPr id="12" name="Graphic 6">
            <a:extLst>
              <a:ext uri="{FF2B5EF4-FFF2-40B4-BE49-F238E27FC236}">
                <a16:creationId xmlns:a16="http://schemas.microsoft.com/office/drawing/2014/main" id="{2E167831-1925-4509-8492-DCA40FF9DE2B}"/>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4"/>
            <a:ext cx="780870" cy="712671"/>
          </a:xfrm>
          <a:prstGeom prst="rect">
            <a:avLst/>
          </a:prstGeom>
        </p:spPr>
      </p:pic>
      <p:pic>
        <p:nvPicPr>
          <p:cNvPr id="13" name="Picture 2">
            <a:extLst>
              <a:ext uri="{FF2B5EF4-FFF2-40B4-BE49-F238E27FC236}">
                <a16:creationId xmlns:a16="http://schemas.microsoft.com/office/drawing/2014/main" id="{94C9336B-1988-479C-AE37-D3BCBFCEC2BB}"/>
              </a:ext>
            </a:extLst>
          </p:cNvPr>
          <p:cNvPicPr>
            <a:picLocks noChangeAspect="1"/>
          </p:cNvPicPr>
          <p:nvPr/>
        </p:nvPicPr>
        <p:blipFill>
          <a:blip r:embed="rId7"/>
          <a:stretch>
            <a:fillRect/>
          </a:stretch>
        </p:blipFill>
        <p:spPr>
          <a:xfrm>
            <a:off x="162778" y="163624"/>
            <a:ext cx="914908" cy="565413"/>
          </a:xfrm>
          <a:prstGeom prst="rect">
            <a:avLst/>
          </a:prstGeom>
        </p:spPr>
      </p:pic>
      <p:sp>
        <p:nvSpPr>
          <p:cNvPr id="16" name="textruta 15">
            <a:extLst>
              <a:ext uri="{FF2B5EF4-FFF2-40B4-BE49-F238E27FC236}">
                <a16:creationId xmlns:a16="http://schemas.microsoft.com/office/drawing/2014/main" id="{8D33B18C-4432-4791-8AE2-D2E02C911E7F}"/>
              </a:ext>
            </a:extLst>
          </p:cNvPr>
          <p:cNvSpPr txBox="1"/>
          <p:nvPr/>
        </p:nvSpPr>
        <p:spPr>
          <a:xfrm>
            <a:off x="1621997" y="172274"/>
            <a:ext cx="6187912" cy="461665"/>
          </a:xfrm>
          <a:prstGeom prst="rect">
            <a:avLst/>
          </a:prstGeom>
          <a:noFill/>
        </p:spPr>
        <p:txBody>
          <a:bodyPr wrap="none" rtlCol="0">
            <a:spAutoFit/>
          </a:bodyPr>
          <a:lstStyle/>
          <a:p>
            <a:pPr algn="ctr"/>
            <a:r>
              <a:rPr lang="en-US" sz="2400" b="1" dirty="0">
                <a:solidFill>
                  <a:schemeClr val="bg1"/>
                </a:solidFill>
                <a:latin typeface="Calibri" panose="020F0502020204030204" pitchFamily="34" charset="0"/>
                <a:ea typeface="Verdana"/>
                <a:cs typeface="Calibri" panose="020F0502020204030204" pitchFamily="34" charset="0"/>
                <a:sym typeface="Verdana"/>
              </a:rPr>
              <a:t>SCREENING OF DANISH FDRs OF T1D CHILDREN</a:t>
            </a:r>
            <a:endParaRPr lang="sv-SE" sz="2400" dirty="0">
              <a:solidFill>
                <a:schemeClr val="bg1"/>
              </a:solidFill>
              <a:latin typeface="Calibri" panose="020F0502020204030204" pitchFamily="34" charset="0"/>
              <a:cs typeface="Calibri" panose="020F0502020204030204" pitchFamily="34" charset="0"/>
            </a:endParaRPr>
          </a:p>
        </p:txBody>
      </p:sp>
      <p:pic>
        <p:nvPicPr>
          <p:cNvPr id="18" name="Picture 7">
            <a:extLst>
              <a:ext uri="{FF2B5EF4-FFF2-40B4-BE49-F238E27FC236}">
                <a16:creationId xmlns:a16="http://schemas.microsoft.com/office/drawing/2014/main" id="{3A1A5E15-4BE4-44AF-9C17-BD45B7712120}"/>
              </a:ext>
            </a:extLst>
          </p:cNvPr>
          <p:cNvPicPr>
            <a:picLocks/>
          </p:cNvPicPr>
          <p:nvPr/>
        </p:nvPicPr>
        <p:blipFill>
          <a:blip r:embed="rId8"/>
          <a:stretch>
            <a:fillRect/>
          </a:stretch>
        </p:blipFill>
        <p:spPr>
          <a:xfrm>
            <a:off x="6595941" y="2463032"/>
            <a:ext cx="327445" cy="217435"/>
          </a:xfrm>
          <a:prstGeom prst="rect">
            <a:avLst/>
          </a:prstGeom>
        </p:spPr>
      </p:pic>
      <p:pic>
        <p:nvPicPr>
          <p:cNvPr id="3" name="Bildobjekt 2">
            <a:extLst>
              <a:ext uri="{FF2B5EF4-FFF2-40B4-BE49-F238E27FC236}">
                <a16:creationId xmlns:a16="http://schemas.microsoft.com/office/drawing/2014/main" id="{35647D19-F560-4B72-99B2-8164DF54F853}"/>
              </a:ext>
            </a:extLst>
          </p:cNvPr>
          <p:cNvPicPr>
            <a:picLocks noChangeAspect="1"/>
          </p:cNvPicPr>
          <p:nvPr/>
        </p:nvPicPr>
        <p:blipFill>
          <a:blip r:embed="rId9"/>
          <a:stretch>
            <a:fillRect/>
          </a:stretch>
        </p:blipFill>
        <p:spPr>
          <a:xfrm>
            <a:off x="8093997" y="2495299"/>
            <a:ext cx="358428" cy="227786"/>
          </a:xfrm>
          <a:prstGeom prst="rect">
            <a:avLst/>
          </a:prstGeom>
        </p:spPr>
      </p:pic>
    </p:spTree>
    <p:extLst>
      <p:ext uri="{BB962C8B-B14F-4D97-AF65-F5344CB8AC3E}">
        <p14:creationId xmlns:p14="http://schemas.microsoft.com/office/powerpoint/2010/main" val="76610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4D5DF694-2097-E0C2-84EB-31557CAD7BE0}"/>
              </a:ext>
            </a:extLst>
          </p:cNvPr>
          <p:cNvGraphicFramePr>
            <a:graphicFrameLocks noGrp="1"/>
          </p:cNvGraphicFramePr>
          <p:nvPr>
            <p:ph idx="1"/>
            <p:extLst>
              <p:ext uri="{D42A27DB-BD31-4B8C-83A1-F6EECF244321}">
                <p14:modId xmlns:p14="http://schemas.microsoft.com/office/powerpoint/2010/main" val="297762610"/>
              </p:ext>
            </p:extLst>
          </p:nvPr>
        </p:nvGraphicFramePr>
        <p:xfrm>
          <a:off x="582560" y="1251774"/>
          <a:ext cx="7939248" cy="319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353BAEF1-71CE-6E75-9338-E46C4531DA43}"/>
              </a:ext>
            </a:extLst>
          </p:cNvPr>
          <p:cNvPicPr>
            <a:picLocks noChangeAspect="1"/>
          </p:cNvPicPr>
          <p:nvPr/>
        </p:nvPicPr>
        <p:blipFill>
          <a:blip r:embed="rId8"/>
          <a:stretch>
            <a:fillRect/>
          </a:stretch>
        </p:blipFill>
        <p:spPr>
          <a:xfrm>
            <a:off x="171196" y="4442885"/>
            <a:ext cx="914908" cy="565413"/>
          </a:xfrm>
          <a:prstGeom prst="rect">
            <a:avLst/>
          </a:prstGeom>
        </p:spPr>
      </p:pic>
      <p:pic>
        <p:nvPicPr>
          <p:cNvPr id="9" name="Bildobjekt 8">
            <a:extLst>
              <a:ext uri="{FF2B5EF4-FFF2-40B4-BE49-F238E27FC236}">
                <a16:creationId xmlns:a16="http://schemas.microsoft.com/office/drawing/2014/main" id="{C8ECA872-B24C-4C27-9B29-896F23DE6D0E}"/>
              </a:ext>
            </a:extLst>
          </p:cNvPr>
          <p:cNvPicPr>
            <a:picLocks noChangeAspect="1"/>
          </p:cNvPicPr>
          <p:nvPr/>
        </p:nvPicPr>
        <p:blipFill>
          <a:blip r:embed="rId9"/>
          <a:stretch>
            <a:fillRect/>
          </a:stretch>
        </p:blipFill>
        <p:spPr>
          <a:xfrm>
            <a:off x="0" y="-39797"/>
            <a:ext cx="9144000" cy="835152"/>
          </a:xfrm>
          <a:prstGeom prst="rect">
            <a:avLst/>
          </a:prstGeom>
        </p:spPr>
      </p:pic>
      <p:pic>
        <p:nvPicPr>
          <p:cNvPr id="10" name="Graphic 6">
            <a:extLst>
              <a:ext uri="{FF2B5EF4-FFF2-40B4-BE49-F238E27FC236}">
                <a16:creationId xmlns:a16="http://schemas.microsoft.com/office/drawing/2014/main" id="{33A737FF-6343-40D0-8A0D-607D00CC7BEE}"/>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6721" t="7238" r="6340" b="11408"/>
          <a:stretch/>
        </p:blipFill>
        <p:spPr>
          <a:xfrm>
            <a:off x="8200352" y="89994"/>
            <a:ext cx="780870" cy="712671"/>
          </a:xfrm>
          <a:prstGeom prst="rect">
            <a:avLst/>
          </a:prstGeom>
        </p:spPr>
      </p:pic>
      <p:pic>
        <p:nvPicPr>
          <p:cNvPr id="11" name="Picture 2">
            <a:extLst>
              <a:ext uri="{FF2B5EF4-FFF2-40B4-BE49-F238E27FC236}">
                <a16:creationId xmlns:a16="http://schemas.microsoft.com/office/drawing/2014/main" id="{06D7C041-32B4-4280-9AFD-6BF6FDDAFDBB}"/>
              </a:ext>
            </a:extLst>
          </p:cNvPr>
          <p:cNvPicPr>
            <a:picLocks noChangeAspect="1"/>
          </p:cNvPicPr>
          <p:nvPr/>
        </p:nvPicPr>
        <p:blipFill>
          <a:blip r:embed="rId8"/>
          <a:stretch>
            <a:fillRect/>
          </a:stretch>
        </p:blipFill>
        <p:spPr>
          <a:xfrm>
            <a:off x="162778" y="163624"/>
            <a:ext cx="914908" cy="565413"/>
          </a:xfrm>
          <a:prstGeom prst="rect">
            <a:avLst/>
          </a:prstGeom>
        </p:spPr>
      </p:pic>
      <p:sp>
        <p:nvSpPr>
          <p:cNvPr id="12" name="textruta 11">
            <a:extLst>
              <a:ext uri="{FF2B5EF4-FFF2-40B4-BE49-F238E27FC236}">
                <a16:creationId xmlns:a16="http://schemas.microsoft.com/office/drawing/2014/main" id="{33C5278A-998C-4C7F-9659-B89DCA2B9BBB}"/>
              </a:ext>
            </a:extLst>
          </p:cNvPr>
          <p:cNvSpPr txBox="1"/>
          <p:nvPr/>
        </p:nvSpPr>
        <p:spPr>
          <a:xfrm>
            <a:off x="3242622" y="215496"/>
            <a:ext cx="2443298" cy="461665"/>
          </a:xfrm>
          <a:prstGeom prst="rect">
            <a:avLst/>
          </a:prstGeom>
          <a:noFill/>
        </p:spPr>
        <p:txBody>
          <a:bodyPr wrap="none" rtlCol="0">
            <a:spAutoFit/>
          </a:bodyPr>
          <a:lstStyle/>
          <a:p>
            <a:pPr algn="ctr"/>
            <a:r>
              <a:rPr lang="sv-SE" sz="2400" dirty="0">
                <a:solidFill>
                  <a:schemeClr val="bg1"/>
                </a:solidFill>
              </a:rPr>
              <a:t>CONCLUSIONS</a:t>
            </a:r>
          </a:p>
        </p:txBody>
      </p:sp>
    </p:spTree>
    <p:extLst>
      <p:ext uri="{BB962C8B-B14F-4D97-AF65-F5344CB8AC3E}">
        <p14:creationId xmlns:p14="http://schemas.microsoft.com/office/powerpoint/2010/main" val="4095760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34FEED5-A883-EEB2-752A-C8AAE8EFCAF6}"/>
              </a:ext>
            </a:extLst>
          </p:cNvPr>
          <p:cNvGraphicFramePr/>
          <p:nvPr/>
        </p:nvGraphicFramePr>
        <p:xfrm>
          <a:off x="1316124" y="1178526"/>
          <a:ext cx="6511752" cy="389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AE42A1AE-AEBE-15ED-78BF-351A8211727B}"/>
              </a:ext>
            </a:extLst>
          </p:cNvPr>
          <p:cNvSpPr txBox="1"/>
          <p:nvPr/>
        </p:nvSpPr>
        <p:spPr>
          <a:xfrm>
            <a:off x="3979179" y="1517096"/>
            <a:ext cx="1208295" cy="646331"/>
          </a:xfrm>
          <a:prstGeom prst="rect">
            <a:avLst/>
          </a:prstGeom>
          <a:noFill/>
        </p:spPr>
        <p:txBody>
          <a:bodyPr wrap="square" rtlCol="0">
            <a:spAutoFit/>
          </a:bodyPr>
          <a:lstStyle/>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TYPE 1 DIABETES</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(T1D)</a:t>
            </a:r>
          </a:p>
        </p:txBody>
      </p:sp>
      <p:sp>
        <p:nvSpPr>
          <p:cNvPr id="19" name="TextBox 18">
            <a:extLst>
              <a:ext uri="{FF2B5EF4-FFF2-40B4-BE49-F238E27FC236}">
                <a16:creationId xmlns:a16="http://schemas.microsoft.com/office/drawing/2014/main" id="{DD40108C-BF7F-A3A8-93CF-5D4B3437FE27}"/>
              </a:ext>
            </a:extLst>
          </p:cNvPr>
          <p:cNvSpPr txBox="1"/>
          <p:nvPr/>
        </p:nvSpPr>
        <p:spPr>
          <a:xfrm>
            <a:off x="2601622" y="3900876"/>
            <a:ext cx="1129712" cy="646331"/>
          </a:xfrm>
          <a:prstGeom prst="rect">
            <a:avLst/>
          </a:prstGeom>
          <a:noFill/>
        </p:spPr>
        <p:txBody>
          <a:bodyPr wrap="square" rtlCol="0">
            <a:spAutoFit/>
          </a:bodyPr>
          <a:lstStyle/>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CELIAC </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DISEASE</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(CD)</a:t>
            </a:r>
          </a:p>
        </p:txBody>
      </p:sp>
      <p:sp>
        <p:nvSpPr>
          <p:cNvPr id="26" name="TextBox 25">
            <a:extLst>
              <a:ext uri="{FF2B5EF4-FFF2-40B4-BE49-F238E27FC236}">
                <a16:creationId xmlns:a16="http://schemas.microsoft.com/office/drawing/2014/main" id="{968E1FFC-CEAD-98F4-91F5-017CB740F664}"/>
              </a:ext>
            </a:extLst>
          </p:cNvPr>
          <p:cNvSpPr txBox="1"/>
          <p:nvPr/>
        </p:nvSpPr>
        <p:spPr>
          <a:xfrm>
            <a:off x="5265786" y="3820866"/>
            <a:ext cx="1354338" cy="738664"/>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cs typeface="Calibri" panose="020F0502020204030204" pitchFamily="34" charset="0"/>
              </a:rPr>
              <a:t>AUTOIMMUNE THYROIDITIS</a:t>
            </a:r>
          </a:p>
          <a:p>
            <a:pPr algn="ctr"/>
            <a:r>
              <a:rPr lang="en-GB" sz="1100" b="1" dirty="0">
                <a:solidFill>
                  <a:schemeClr val="bg1"/>
                </a:solidFill>
                <a:latin typeface="Calibri" panose="020F0502020204030204" pitchFamily="34" charset="0"/>
                <a:cs typeface="Calibri" panose="020F0502020204030204" pitchFamily="34" charset="0"/>
              </a:rPr>
              <a:t>(AIT)</a:t>
            </a:r>
          </a:p>
          <a:p>
            <a:pPr algn="ctr"/>
            <a:endParaRPr lang="en-SE" sz="900" b="1" dirty="0">
              <a:solidFill>
                <a:schemeClr val="bg1"/>
              </a:solidFill>
              <a:latin typeface="Frutiger LT Std 55 Roman" panose="020B0602020204020204" pitchFamily="34" charset="0"/>
            </a:endParaRPr>
          </a:p>
        </p:txBody>
      </p:sp>
      <p:pic>
        <p:nvPicPr>
          <p:cNvPr id="14" name="Picture 13">
            <a:extLst>
              <a:ext uri="{FF2B5EF4-FFF2-40B4-BE49-F238E27FC236}">
                <a16:creationId xmlns:a16="http://schemas.microsoft.com/office/drawing/2014/main" id="{F4ABA0C2-30A5-B215-EC33-B456591E3889}"/>
              </a:ext>
            </a:extLst>
          </p:cNvPr>
          <p:cNvPicPr>
            <a:picLocks noChangeAspect="1"/>
          </p:cNvPicPr>
          <p:nvPr/>
        </p:nvPicPr>
        <p:blipFill>
          <a:blip r:embed="rId8"/>
          <a:stretch>
            <a:fillRect/>
          </a:stretch>
        </p:blipFill>
        <p:spPr>
          <a:xfrm>
            <a:off x="5975722" y="393326"/>
            <a:ext cx="415350" cy="351000"/>
          </a:xfrm>
          <a:prstGeom prst="rect">
            <a:avLst/>
          </a:prstGeom>
        </p:spPr>
      </p:pic>
      <p:pic>
        <p:nvPicPr>
          <p:cNvPr id="15" name="Picture 14">
            <a:extLst>
              <a:ext uri="{FF2B5EF4-FFF2-40B4-BE49-F238E27FC236}">
                <a16:creationId xmlns:a16="http://schemas.microsoft.com/office/drawing/2014/main" id="{B0584901-2B68-D01A-4CDD-AD68BE404A3D}"/>
              </a:ext>
            </a:extLst>
          </p:cNvPr>
          <p:cNvPicPr>
            <a:picLocks noChangeAspect="1"/>
          </p:cNvPicPr>
          <p:nvPr/>
        </p:nvPicPr>
        <p:blipFill>
          <a:blip r:embed="rId8"/>
          <a:stretch>
            <a:fillRect/>
          </a:stretch>
        </p:blipFill>
        <p:spPr>
          <a:xfrm>
            <a:off x="5508923" y="861459"/>
            <a:ext cx="415350" cy="351000"/>
          </a:xfrm>
          <a:prstGeom prst="rect">
            <a:avLst/>
          </a:prstGeom>
        </p:spPr>
      </p:pic>
      <p:pic>
        <p:nvPicPr>
          <p:cNvPr id="17" name="Picture 16">
            <a:extLst>
              <a:ext uri="{FF2B5EF4-FFF2-40B4-BE49-F238E27FC236}">
                <a16:creationId xmlns:a16="http://schemas.microsoft.com/office/drawing/2014/main" id="{B11A86CE-8C83-67E0-A541-6FC4165522F0}"/>
              </a:ext>
            </a:extLst>
          </p:cNvPr>
          <p:cNvPicPr>
            <a:picLocks noChangeAspect="1"/>
          </p:cNvPicPr>
          <p:nvPr/>
        </p:nvPicPr>
        <p:blipFill>
          <a:blip r:embed="rId8"/>
          <a:stretch>
            <a:fillRect/>
          </a:stretch>
        </p:blipFill>
        <p:spPr>
          <a:xfrm>
            <a:off x="5489775" y="1257374"/>
            <a:ext cx="415350" cy="351000"/>
          </a:xfrm>
          <a:prstGeom prst="rect">
            <a:avLst/>
          </a:prstGeom>
        </p:spPr>
      </p:pic>
      <p:pic>
        <p:nvPicPr>
          <p:cNvPr id="20" name="Picture 19">
            <a:extLst>
              <a:ext uri="{FF2B5EF4-FFF2-40B4-BE49-F238E27FC236}">
                <a16:creationId xmlns:a16="http://schemas.microsoft.com/office/drawing/2014/main" id="{506A7F9E-594E-4AE0-2C14-59B83E57B8A6}"/>
              </a:ext>
            </a:extLst>
          </p:cNvPr>
          <p:cNvPicPr>
            <a:picLocks noChangeAspect="1"/>
          </p:cNvPicPr>
          <p:nvPr/>
        </p:nvPicPr>
        <p:blipFill>
          <a:blip r:embed="rId8"/>
          <a:stretch>
            <a:fillRect/>
          </a:stretch>
        </p:blipFill>
        <p:spPr>
          <a:xfrm>
            <a:off x="5517601" y="1640545"/>
            <a:ext cx="415350" cy="351000"/>
          </a:xfrm>
          <a:prstGeom prst="rect">
            <a:avLst/>
          </a:prstGeom>
        </p:spPr>
      </p:pic>
      <p:sp>
        <p:nvSpPr>
          <p:cNvPr id="21" name="TextBox 20">
            <a:extLst>
              <a:ext uri="{FF2B5EF4-FFF2-40B4-BE49-F238E27FC236}">
                <a16:creationId xmlns:a16="http://schemas.microsoft.com/office/drawing/2014/main" id="{5AF5A698-8068-281F-8E94-B7600E564B01}"/>
              </a:ext>
            </a:extLst>
          </p:cNvPr>
          <p:cNvSpPr txBox="1"/>
          <p:nvPr/>
        </p:nvSpPr>
        <p:spPr>
          <a:xfrm>
            <a:off x="6297082" y="376941"/>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IAA</a:t>
            </a:r>
          </a:p>
        </p:txBody>
      </p:sp>
      <p:sp>
        <p:nvSpPr>
          <p:cNvPr id="22" name="TextBox 21">
            <a:extLst>
              <a:ext uri="{FF2B5EF4-FFF2-40B4-BE49-F238E27FC236}">
                <a16:creationId xmlns:a16="http://schemas.microsoft.com/office/drawing/2014/main" id="{5884C819-256C-75C3-DDA7-AA8D672153C5}"/>
              </a:ext>
            </a:extLst>
          </p:cNvPr>
          <p:cNvSpPr txBox="1"/>
          <p:nvPr/>
        </p:nvSpPr>
        <p:spPr>
          <a:xfrm>
            <a:off x="5858905" y="936922"/>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GADA</a:t>
            </a:r>
          </a:p>
        </p:txBody>
      </p:sp>
      <p:sp>
        <p:nvSpPr>
          <p:cNvPr id="23" name="TextBox 22">
            <a:extLst>
              <a:ext uri="{FF2B5EF4-FFF2-40B4-BE49-F238E27FC236}">
                <a16:creationId xmlns:a16="http://schemas.microsoft.com/office/drawing/2014/main" id="{C6B62C36-2391-ECBC-5564-FC9115121C08}"/>
              </a:ext>
            </a:extLst>
          </p:cNvPr>
          <p:cNvSpPr txBox="1"/>
          <p:nvPr/>
        </p:nvSpPr>
        <p:spPr>
          <a:xfrm>
            <a:off x="5858905" y="1287922"/>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IA-2A</a:t>
            </a:r>
          </a:p>
        </p:txBody>
      </p:sp>
      <p:sp>
        <p:nvSpPr>
          <p:cNvPr id="24" name="TextBox 23">
            <a:extLst>
              <a:ext uri="{FF2B5EF4-FFF2-40B4-BE49-F238E27FC236}">
                <a16:creationId xmlns:a16="http://schemas.microsoft.com/office/drawing/2014/main" id="{BDE160BA-B148-4346-0D65-EE56D07DC55D}"/>
              </a:ext>
            </a:extLst>
          </p:cNvPr>
          <p:cNvSpPr txBox="1"/>
          <p:nvPr/>
        </p:nvSpPr>
        <p:spPr>
          <a:xfrm>
            <a:off x="5858905" y="1655596"/>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ZNT8A</a:t>
            </a:r>
          </a:p>
        </p:txBody>
      </p:sp>
      <p:pic>
        <p:nvPicPr>
          <p:cNvPr id="25" name="Picture 24">
            <a:extLst>
              <a:ext uri="{FF2B5EF4-FFF2-40B4-BE49-F238E27FC236}">
                <a16:creationId xmlns:a16="http://schemas.microsoft.com/office/drawing/2014/main" id="{3E449650-90BF-DE95-214B-4C7DB79AAA7C}"/>
              </a:ext>
            </a:extLst>
          </p:cNvPr>
          <p:cNvPicPr>
            <a:picLocks noChangeAspect="1"/>
          </p:cNvPicPr>
          <p:nvPr/>
        </p:nvPicPr>
        <p:blipFill>
          <a:blip r:embed="rId9"/>
          <a:stretch>
            <a:fillRect/>
          </a:stretch>
        </p:blipFill>
        <p:spPr>
          <a:xfrm>
            <a:off x="1062220" y="3814886"/>
            <a:ext cx="381164" cy="351000"/>
          </a:xfrm>
          <a:prstGeom prst="rect">
            <a:avLst/>
          </a:prstGeom>
        </p:spPr>
      </p:pic>
      <p:sp>
        <p:nvSpPr>
          <p:cNvPr id="30" name="TextBox 29">
            <a:extLst>
              <a:ext uri="{FF2B5EF4-FFF2-40B4-BE49-F238E27FC236}">
                <a16:creationId xmlns:a16="http://schemas.microsoft.com/office/drawing/2014/main" id="{71FAB4EC-3AFB-5F7F-1ABD-F5BA23C7972C}"/>
              </a:ext>
            </a:extLst>
          </p:cNvPr>
          <p:cNvSpPr txBox="1"/>
          <p:nvPr/>
        </p:nvSpPr>
        <p:spPr>
          <a:xfrm>
            <a:off x="1408581" y="3894699"/>
            <a:ext cx="1008320" cy="369332"/>
          </a:xfrm>
          <a:prstGeom prst="rect">
            <a:avLst/>
          </a:prstGeom>
          <a:noFill/>
        </p:spPr>
        <p:txBody>
          <a:bodyPr wrap="square" rtlCol="0">
            <a:spAutoFit/>
          </a:bodyPr>
          <a:lstStyle/>
          <a:p>
            <a:r>
              <a:rPr lang="en-GB" sz="1800" dirty="0">
                <a:solidFill>
                  <a:schemeClr val="tx1">
                    <a:lumMod val="65000"/>
                    <a:lumOff val="35000"/>
                  </a:schemeClr>
                </a:solidFill>
                <a:latin typeface="Frutiger LT Std 55 Roman" panose="020B0602020204020204" pitchFamily="34" charset="0"/>
              </a:rPr>
              <a:t>IgA-t</a:t>
            </a:r>
            <a:r>
              <a:rPr lang="en-SE" sz="1800" dirty="0">
                <a:solidFill>
                  <a:schemeClr val="tx1">
                    <a:lumMod val="65000"/>
                    <a:lumOff val="35000"/>
                  </a:schemeClr>
                </a:solidFill>
                <a:latin typeface="Frutiger LT Std 55 Roman" panose="020B0602020204020204" pitchFamily="34" charset="0"/>
              </a:rPr>
              <a:t>TG</a:t>
            </a:r>
          </a:p>
        </p:txBody>
      </p:sp>
      <p:sp>
        <p:nvSpPr>
          <p:cNvPr id="31" name="TextBox 30">
            <a:extLst>
              <a:ext uri="{FF2B5EF4-FFF2-40B4-BE49-F238E27FC236}">
                <a16:creationId xmlns:a16="http://schemas.microsoft.com/office/drawing/2014/main" id="{C167723D-2880-6BEA-E712-E5EEB753FDDE}"/>
              </a:ext>
            </a:extLst>
          </p:cNvPr>
          <p:cNvSpPr txBox="1"/>
          <p:nvPr/>
        </p:nvSpPr>
        <p:spPr>
          <a:xfrm>
            <a:off x="1414331" y="4280089"/>
            <a:ext cx="1008320" cy="369332"/>
          </a:xfrm>
          <a:prstGeom prst="rect">
            <a:avLst/>
          </a:prstGeom>
          <a:noFill/>
        </p:spPr>
        <p:txBody>
          <a:bodyPr wrap="square" rtlCol="0">
            <a:spAutoFit/>
          </a:bodyPr>
          <a:lstStyle/>
          <a:p>
            <a:r>
              <a:rPr lang="en-GB" sz="1800" dirty="0">
                <a:solidFill>
                  <a:schemeClr val="tx1">
                    <a:lumMod val="65000"/>
                    <a:lumOff val="35000"/>
                  </a:schemeClr>
                </a:solidFill>
                <a:latin typeface="Frutiger LT Std 55 Roman" panose="020B0602020204020204" pitchFamily="34" charset="0"/>
              </a:rPr>
              <a:t>IgG-t</a:t>
            </a:r>
            <a:r>
              <a:rPr lang="en-SE" sz="1800" dirty="0">
                <a:solidFill>
                  <a:schemeClr val="tx1">
                    <a:lumMod val="65000"/>
                    <a:lumOff val="35000"/>
                  </a:schemeClr>
                </a:solidFill>
                <a:latin typeface="Frutiger LT Std 55 Roman" panose="020B0602020204020204" pitchFamily="34" charset="0"/>
              </a:rPr>
              <a:t>TG</a:t>
            </a:r>
          </a:p>
        </p:txBody>
      </p:sp>
      <p:pic>
        <p:nvPicPr>
          <p:cNvPr id="32" name="Picture 31">
            <a:extLst>
              <a:ext uri="{FF2B5EF4-FFF2-40B4-BE49-F238E27FC236}">
                <a16:creationId xmlns:a16="http://schemas.microsoft.com/office/drawing/2014/main" id="{3A3A5A08-4C7D-CC33-41D4-F5B96C71341C}"/>
              </a:ext>
            </a:extLst>
          </p:cNvPr>
          <p:cNvPicPr>
            <a:picLocks noChangeAspect="1"/>
          </p:cNvPicPr>
          <p:nvPr/>
        </p:nvPicPr>
        <p:blipFill>
          <a:blip r:embed="rId9"/>
          <a:stretch>
            <a:fillRect/>
          </a:stretch>
        </p:blipFill>
        <p:spPr>
          <a:xfrm>
            <a:off x="1031510" y="4247972"/>
            <a:ext cx="381164" cy="351000"/>
          </a:xfrm>
          <a:prstGeom prst="rect">
            <a:avLst/>
          </a:prstGeom>
        </p:spPr>
      </p:pic>
      <p:pic>
        <p:nvPicPr>
          <p:cNvPr id="33" name="Picture 32">
            <a:extLst>
              <a:ext uri="{FF2B5EF4-FFF2-40B4-BE49-F238E27FC236}">
                <a16:creationId xmlns:a16="http://schemas.microsoft.com/office/drawing/2014/main" id="{6BA9B156-F3A8-300D-E5C7-AC4EC367FC85}"/>
              </a:ext>
            </a:extLst>
          </p:cNvPr>
          <p:cNvPicPr>
            <a:picLocks noChangeAspect="1"/>
          </p:cNvPicPr>
          <p:nvPr/>
        </p:nvPicPr>
        <p:blipFill>
          <a:blip r:embed="rId10"/>
          <a:stretch>
            <a:fillRect/>
          </a:stretch>
        </p:blipFill>
        <p:spPr>
          <a:xfrm>
            <a:off x="7130236" y="3861675"/>
            <a:ext cx="418841" cy="351000"/>
          </a:xfrm>
          <a:prstGeom prst="rect">
            <a:avLst/>
          </a:prstGeom>
        </p:spPr>
      </p:pic>
      <p:sp>
        <p:nvSpPr>
          <p:cNvPr id="34" name="TextBox 33">
            <a:extLst>
              <a:ext uri="{FF2B5EF4-FFF2-40B4-BE49-F238E27FC236}">
                <a16:creationId xmlns:a16="http://schemas.microsoft.com/office/drawing/2014/main" id="{0D8B79DE-B3C7-23EB-34B7-574AA6A033EA}"/>
              </a:ext>
            </a:extLst>
          </p:cNvPr>
          <p:cNvSpPr txBox="1"/>
          <p:nvPr/>
        </p:nvSpPr>
        <p:spPr>
          <a:xfrm>
            <a:off x="7553736" y="3891120"/>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TPOA</a:t>
            </a:r>
          </a:p>
        </p:txBody>
      </p:sp>
      <p:pic>
        <p:nvPicPr>
          <p:cNvPr id="35" name="Picture 34">
            <a:extLst>
              <a:ext uri="{FF2B5EF4-FFF2-40B4-BE49-F238E27FC236}">
                <a16:creationId xmlns:a16="http://schemas.microsoft.com/office/drawing/2014/main" id="{19BE7840-016C-4187-B537-752F48A1A9F3}"/>
              </a:ext>
            </a:extLst>
          </p:cNvPr>
          <p:cNvPicPr>
            <a:picLocks noChangeAspect="1"/>
          </p:cNvPicPr>
          <p:nvPr/>
        </p:nvPicPr>
        <p:blipFill>
          <a:blip r:embed="rId10"/>
          <a:stretch>
            <a:fillRect/>
          </a:stretch>
        </p:blipFill>
        <p:spPr>
          <a:xfrm>
            <a:off x="7130236" y="4295106"/>
            <a:ext cx="418841" cy="351000"/>
          </a:xfrm>
          <a:prstGeom prst="rect">
            <a:avLst/>
          </a:prstGeom>
        </p:spPr>
      </p:pic>
      <p:sp>
        <p:nvSpPr>
          <p:cNvPr id="36" name="TextBox 35">
            <a:extLst>
              <a:ext uri="{FF2B5EF4-FFF2-40B4-BE49-F238E27FC236}">
                <a16:creationId xmlns:a16="http://schemas.microsoft.com/office/drawing/2014/main" id="{4F6A24E0-DAB9-135E-363D-55DF7C53378C}"/>
              </a:ext>
            </a:extLst>
          </p:cNvPr>
          <p:cNvSpPr txBox="1"/>
          <p:nvPr/>
        </p:nvSpPr>
        <p:spPr>
          <a:xfrm>
            <a:off x="7553736" y="4256663"/>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TGA</a:t>
            </a:r>
          </a:p>
        </p:txBody>
      </p:sp>
      <p:graphicFrame>
        <p:nvGraphicFramePr>
          <p:cNvPr id="37" name="Diagram 36">
            <a:extLst>
              <a:ext uri="{FF2B5EF4-FFF2-40B4-BE49-F238E27FC236}">
                <a16:creationId xmlns:a16="http://schemas.microsoft.com/office/drawing/2014/main" id="{2376CEDE-BCB3-6E71-807C-A52B6DF9CBC9}"/>
              </a:ext>
            </a:extLst>
          </p:cNvPr>
          <p:cNvGraphicFramePr/>
          <p:nvPr/>
        </p:nvGraphicFramePr>
        <p:xfrm>
          <a:off x="3967776" y="303659"/>
          <a:ext cx="513633" cy="4744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 name="Picture 1">
            <a:extLst>
              <a:ext uri="{FF2B5EF4-FFF2-40B4-BE49-F238E27FC236}">
                <a16:creationId xmlns:a16="http://schemas.microsoft.com/office/drawing/2014/main" id="{BDEE60C9-B8EA-0A5E-2D8A-F7BAE808521B}"/>
              </a:ext>
            </a:extLst>
          </p:cNvPr>
          <p:cNvPicPr>
            <a:picLocks noChangeAspect="1"/>
          </p:cNvPicPr>
          <p:nvPr/>
        </p:nvPicPr>
        <p:blipFill>
          <a:blip r:embed="rId16"/>
          <a:stretch>
            <a:fillRect/>
          </a:stretch>
        </p:blipFill>
        <p:spPr>
          <a:xfrm>
            <a:off x="171196" y="4442885"/>
            <a:ext cx="914908" cy="565413"/>
          </a:xfrm>
          <a:prstGeom prst="rect">
            <a:avLst/>
          </a:prstGeom>
        </p:spPr>
      </p:pic>
      <p:pic>
        <p:nvPicPr>
          <p:cNvPr id="4" name="Bildobjekt 3">
            <a:extLst>
              <a:ext uri="{FF2B5EF4-FFF2-40B4-BE49-F238E27FC236}">
                <a16:creationId xmlns:a16="http://schemas.microsoft.com/office/drawing/2014/main" id="{D1E8A615-2550-4268-A604-FE9054833EB5}"/>
              </a:ext>
            </a:extLst>
          </p:cNvPr>
          <p:cNvPicPr>
            <a:picLocks noChangeAspect="1"/>
          </p:cNvPicPr>
          <p:nvPr/>
        </p:nvPicPr>
        <p:blipFill>
          <a:blip r:embed="rId17"/>
          <a:stretch>
            <a:fillRect/>
          </a:stretch>
        </p:blipFill>
        <p:spPr>
          <a:xfrm>
            <a:off x="0" y="-39797"/>
            <a:ext cx="9144000" cy="835152"/>
          </a:xfrm>
          <a:prstGeom prst="rect">
            <a:avLst/>
          </a:prstGeom>
        </p:spPr>
      </p:pic>
      <p:pic>
        <p:nvPicPr>
          <p:cNvPr id="38" name="Graphic 6">
            <a:extLst>
              <a:ext uri="{FF2B5EF4-FFF2-40B4-BE49-F238E27FC236}">
                <a16:creationId xmlns:a16="http://schemas.microsoft.com/office/drawing/2014/main" id="{F162CF87-CDFF-4D68-A229-7EBB0DB2452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l="6721" t="7238" r="6340" b="11408"/>
          <a:stretch/>
        </p:blipFill>
        <p:spPr>
          <a:xfrm>
            <a:off x="8200352" y="89994"/>
            <a:ext cx="780870" cy="712671"/>
          </a:xfrm>
          <a:prstGeom prst="rect">
            <a:avLst/>
          </a:prstGeom>
        </p:spPr>
      </p:pic>
      <p:pic>
        <p:nvPicPr>
          <p:cNvPr id="39" name="Picture 2">
            <a:extLst>
              <a:ext uri="{FF2B5EF4-FFF2-40B4-BE49-F238E27FC236}">
                <a16:creationId xmlns:a16="http://schemas.microsoft.com/office/drawing/2014/main" id="{5C30A32A-94B8-4E34-B655-FFA089C015CA}"/>
              </a:ext>
            </a:extLst>
          </p:cNvPr>
          <p:cNvPicPr>
            <a:picLocks noChangeAspect="1"/>
          </p:cNvPicPr>
          <p:nvPr/>
        </p:nvPicPr>
        <p:blipFill>
          <a:blip r:embed="rId16"/>
          <a:stretch>
            <a:fillRect/>
          </a:stretch>
        </p:blipFill>
        <p:spPr>
          <a:xfrm>
            <a:off x="162778" y="163624"/>
            <a:ext cx="914908" cy="565413"/>
          </a:xfrm>
          <a:prstGeom prst="rect">
            <a:avLst/>
          </a:prstGeom>
        </p:spPr>
      </p:pic>
      <p:sp>
        <p:nvSpPr>
          <p:cNvPr id="40" name="textruta 39">
            <a:extLst>
              <a:ext uri="{FF2B5EF4-FFF2-40B4-BE49-F238E27FC236}">
                <a16:creationId xmlns:a16="http://schemas.microsoft.com/office/drawing/2014/main" id="{569A0CCD-C82F-48E0-B377-24144AB20D25}"/>
              </a:ext>
            </a:extLst>
          </p:cNvPr>
          <p:cNvSpPr txBox="1"/>
          <p:nvPr/>
        </p:nvSpPr>
        <p:spPr>
          <a:xfrm>
            <a:off x="3518831" y="162578"/>
            <a:ext cx="2098651" cy="461665"/>
          </a:xfrm>
          <a:prstGeom prst="rect">
            <a:avLst/>
          </a:prstGeom>
          <a:noFill/>
        </p:spPr>
        <p:txBody>
          <a:bodyPr wrap="none" rtlCol="0">
            <a:spAutoFit/>
          </a:bodyPr>
          <a:lstStyle/>
          <a:p>
            <a:pPr algn="ctr"/>
            <a:r>
              <a:rPr lang="sv-SE" sz="2400" dirty="0">
                <a:solidFill>
                  <a:schemeClr val="bg1"/>
                </a:solidFill>
              </a:rPr>
              <a:t>NEXT STEPS</a:t>
            </a:r>
          </a:p>
        </p:txBody>
      </p:sp>
      <p:pic>
        <p:nvPicPr>
          <p:cNvPr id="9" name="Graphic 8">
            <a:extLst>
              <a:ext uri="{FF2B5EF4-FFF2-40B4-BE49-F238E27FC236}">
                <a16:creationId xmlns:a16="http://schemas.microsoft.com/office/drawing/2014/main" id="{30A1AA26-D549-D9A9-422F-533F00E4047A}"/>
              </a:ext>
            </a:extLst>
          </p:cNvPr>
          <p:cNvPicPr>
            <a:picLocks noChangeAspect="1"/>
          </p:cNvPicPr>
          <p:nvPr/>
        </p:nvPicPr>
        <p:blipFill rotWithShape="1">
          <a:blip r:embed="rId20">
            <a:extLst>
              <a:ext uri="{96DAC541-7B7A-43D3-8B79-37D633B846F1}">
                <asvg:svgBlip xmlns:asvg="http://schemas.microsoft.com/office/drawing/2016/SVG/main" r:embed="rId19"/>
              </a:ext>
            </a:extLst>
          </a:blip>
          <a:srcRect l="6721" t="7238" r="6340" b="11408"/>
          <a:stretch/>
        </p:blipFill>
        <p:spPr>
          <a:xfrm>
            <a:off x="3970135" y="2717710"/>
            <a:ext cx="1196045" cy="1091586"/>
          </a:xfrm>
          <a:prstGeom prst="rect">
            <a:avLst/>
          </a:prstGeom>
        </p:spPr>
      </p:pic>
      <p:sp>
        <p:nvSpPr>
          <p:cNvPr id="48" name="textruta 47">
            <a:extLst>
              <a:ext uri="{FF2B5EF4-FFF2-40B4-BE49-F238E27FC236}">
                <a16:creationId xmlns:a16="http://schemas.microsoft.com/office/drawing/2014/main" id="{76BAB1DC-814E-4037-9C7B-74568A913A52}"/>
              </a:ext>
            </a:extLst>
          </p:cNvPr>
          <p:cNvSpPr txBox="1"/>
          <p:nvPr/>
        </p:nvSpPr>
        <p:spPr>
          <a:xfrm>
            <a:off x="6183397" y="2297050"/>
            <a:ext cx="2878753" cy="830997"/>
          </a:xfrm>
          <a:prstGeom prst="rect">
            <a:avLst/>
          </a:prstGeom>
          <a:noFill/>
        </p:spPr>
        <p:txBody>
          <a:bodyPr wrap="square" rtlCol="0">
            <a:spAutoFit/>
          </a:bodyPr>
          <a:lstStyle/>
          <a:p>
            <a:r>
              <a:rPr lang="sv-SE" sz="1600" b="1" dirty="0">
                <a:solidFill>
                  <a:schemeClr val="accent5">
                    <a:lumMod val="75000"/>
                  </a:schemeClr>
                </a:solidFill>
                <a:latin typeface="Calibri" panose="020F0502020204030204" pitchFamily="34" charset="0"/>
                <a:cs typeface="Calibri" panose="020F0502020204030204" pitchFamily="34" charset="0"/>
              </a:rPr>
              <a:t>Step 2. Radiobinding </a:t>
            </a:r>
            <a:r>
              <a:rPr lang="sv-SE" sz="1600" b="1" dirty="0" err="1">
                <a:solidFill>
                  <a:schemeClr val="accent5">
                    <a:lumMod val="75000"/>
                  </a:schemeClr>
                </a:solidFill>
                <a:latin typeface="Calibri" panose="020F0502020204030204" pitchFamily="34" charset="0"/>
                <a:cs typeface="Calibri" panose="020F0502020204030204" pitchFamily="34" charset="0"/>
              </a:rPr>
              <a:t>assays</a:t>
            </a:r>
            <a:r>
              <a:rPr lang="sv-SE" sz="1600" b="1" dirty="0">
                <a:solidFill>
                  <a:schemeClr val="accent5">
                    <a:lumMod val="75000"/>
                  </a:schemeClr>
                </a:solidFill>
                <a:latin typeface="Calibri" panose="020F0502020204030204" pitchFamily="34" charset="0"/>
                <a:cs typeface="Calibri" panose="020F0502020204030204" pitchFamily="34" charset="0"/>
              </a:rPr>
              <a:t> (RBA) </a:t>
            </a:r>
            <a:r>
              <a:rPr lang="sv-SE" sz="1600" b="1" dirty="0" err="1">
                <a:solidFill>
                  <a:schemeClr val="accent5">
                    <a:lumMod val="75000"/>
                  </a:schemeClr>
                </a:solidFill>
                <a:latin typeface="Calibri" panose="020F0502020204030204" pitchFamily="34" charset="0"/>
                <a:cs typeface="Calibri" panose="020F0502020204030204" pitchFamily="34" charset="0"/>
              </a:rPr>
              <a:t>method</a:t>
            </a:r>
            <a:r>
              <a:rPr lang="sv-SE" sz="1600" b="1" dirty="0">
                <a:solidFill>
                  <a:schemeClr val="accent5">
                    <a:lumMod val="75000"/>
                  </a:schemeClr>
                </a:solidFill>
                <a:latin typeface="Calibri" panose="020F0502020204030204" pitchFamily="34" charset="0"/>
                <a:cs typeface="Calibri" panose="020F0502020204030204" pitchFamily="34" charset="0"/>
              </a:rPr>
              <a:t> for </a:t>
            </a:r>
            <a:r>
              <a:rPr lang="sv-SE" sz="1600" b="1" dirty="0" err="1">
                <a:solidFill>
                  <a:schemeClr val="accent5">
                    <a:lumMod val="75000"/>
                  </a:schemeClr>
                </a:solidFill>
                <a:latin typeface="Calibri" panose="020F0502020204030204" pitchFamily="34" charset="0"/>
                <a:cs typeface="Calibri" panose="020F0502020204030204" pitchFamily="34" charset="0"/>
              </a:rPr>
              <a:t>confirmation</a:t>
            </a:r>
            <a:r>
              <a:rPr lang="sv-SE" sz="1600" b="1" dirty="0">
                <a:solidFill>
                  <a:schemeClr val="accent5">
                    <a:lumMod val="75000"/>
                  </a:schemeClr>
                </a:solidFill>
                <a:latin typeface="Calibri" panose="020F0502020204030204" pitchFamily="34" charset="0"/>
                <a:cs typeface="Calibri" panose="020F0502020204030204" pitchFamily="34" charset="0"/>
              </a:rPr>
              <a:t> of </a:t>
            </a:r>
            <a:r>
              <a:rPr lang="sv-SE" sz="1600" b="1" dirty="0" err="1">
                <a:solidFill>
                  <a:schemeClr val="accent5">
                    <a:lumMod val="75000"/>
                  </a:schemeClr>
                </a:solidFill>
                <a:latin typeface="Calibri" panose="020F0502020204030204" pitchFamily="34" charset="0"/>
                <a:cs typeface="Calibri" panose="020F0502020204030204" pitchFamily="34" charset="0"/>
              </a:rPr>
              <a:t>autoantibody</a:t>
            </a:r>
            <a:r>
              <a:rPr lang="sv-SE" sz="1600" b="1" dirty="0">
                <a:solidFill>
                  <a:schemeClr val="accent5">
                    <a:lumMod val="75000"/>
                  </a:schemeClr>
                </a:solidFill>
                <a:latin typeface="Calibri" panose="020F0502020204030204" pitchFamily="34" charset="0"/>
                <a:cs typeface="Calibri" panose="020F0502020204030204" pitchFamily="34" charset="0"/>
              </a:rPr>
              <a:t> positives</a:t>
            </a:r>
          </a:p>
        </p:txBody>
      </p:sp>
      <p:sp>
        <p:nvSpPr>
          <p:cNvPr id="49" name="textruta 48">
            <a:extLst>
              <a:ext uri="{FF2B5EF4-FFF2-40B4-BE49-F238E27FC236}">
                <a16:creationId xmlns:a16="http://schemas.microsoft.com/office/drawing/2014/main" id="{CB8A0314-227B-4474-A45F-B4508AF97A31}"/>
              </a:ext>
            </a:extLst>
          </p:cNvPr>
          <p:cNvSpPr txBox="1"/>
          <p:nvPr/>
        </p:nvSpPr>
        <p:spPr>
          <a:xfrm>
            <a:off x="264852" y="2297051"/>
            <a:ext cx="2624605" cy="830997"/>
          </a:xfrm>
          <a:prstGeom prst="rect">
            <a:avLst/>
          </a:prstGeom>
          <a:noFill/>
        </p:spPr>
        <p:txBody>
          <a:bodyPr wrap="square" rtlCol="0">
            <a:spAutoFit/>
          </a:bodyPr>
          <a:lstStyle/>
          <a:p>
            <a:r>
              <a:rPr lang="en-US" sz="1600" b="1" dirty="0">
                <a:solidFill>
                  <a:srgbClr val="C00000"/>
                </a:solidFill>
                <a:latin typeface="Calibri" panose="020F0502020204030204" pitchFamily="34" charset="0"/>
                <a:cs typeface="Calibri" panose="020F0502020204030204" pitchFamily="34" charset="0"/>
              </a:rPr>
              <a:t>Step 1. Antibody Detection by Agglutination PCR (ADAP) method for screening</a:t>
            </a:r>
          </a:p>
        </p:txBody>
      </p:sp>
    </p:spTree>
    <p:extLst>
      <p:ext uri="{BB962C8B-B14F-4D97-AF65-F5344CB8AC3E}">
        <p14:creationId xmlns:p14="http://schemas.microsoft.com/office/powerpoint/2010/main" val="3995090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01836593-C098-4512-0599-BB10DBB363AA}"/>
              </a:ext>
            </a:extLst>
          </p:cNvPr>
          <p:cNvPicPr>
            <a:picLocks noChangeAspect="1"/>
          </p:cNvPicPr>
          <p:nvPr/>
        </p:nvPicPr>
        <p:blipFill>
          <a:blip r:embed="rId3"/>
          <a:stretch>
            <a:fillRect/>
          </a:stretch>
        </p:blipFill>
        <p:spPr>
          <a:xfrm>
            <a:off x="0" y="0"/>
            <a:ext cx="9144000" cy="835818"/>
          </a:xfrm>
          <a:prstGeom prst="rect">
            <a:avLst/>
          </a:prstGeom>
        </p:spPr>
      </p:pic>
      <p:pic>
        <p:nvPicPr>
          <p:cNvPr id="3" name="Picture 2">
            <a:extLst>
              <a:ext uri="{FF2B5EF4-FFF2-40B4-BE49-F238E27FC236}">
                <a16:creationId xmlns:a16="http://schemas.microsoft.com/office/drawing/2014/main" id="{A43258B3-5C68-3BC4-CFCA-69E16AD3738D}"/>
              </a:ext>
            </a:extLst>
          </p:cNvPr>
          <p:cNvPicPr>
            <a:picLocks noChangeAspect="1"/>
          </p:cNvPicPr>
          <p:nvPr/>
        </p:nvPicPr>
        <p:blipFill>
          <a:blip r:embed="rId4"/>
          <a:stretch>
            <a:fillRect/>
          </a:stretch>
        </p:blipFill>
        <p:spPr>
          <a:xfrm>
            <a:off x="146703" y="109099"/>
            <a:ext cx="914908" cy="565413"/>
          </a:xfrm>
          <a:prstGeom prst="rect">
            <a:avLst/>
          </a:prstGeom>
        </p:spPr>
      </p:pic>
      <p:pic>
        <p:nvPicPr>
          <p:cNvPr id="10" name="Graphic 6">
            <a:extLst>
              <a:ext uri="{FF2B5EF4-FFF2-40B4-BE49-F238E27FC236}">
                <a16:creationId xmlns:a16="http://schemas.microsoft.com/office/drawing/2014/main" id="{01F115BF-9450-4043-8783-066EB073FA7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4"/>
            <a:ext cx="780870" cy="712671"/>
          </a:xfrm>
          <a:prstGeom prst="rect">
            <a:avLst/>
          </a:prstGeom>
        </p:spPr>
      </p:pic>
      <p:sp>
        <p:nvSpPr>
          <p:cNvPr id="12" name="textruta 11">
            <a:extLst>
              <a:ext uri="{FF2B5EF4-FFF2-40B4-BE49-F238E27FC236}">
                <a16:creationId xmlns:a16="http://schemas.microsoft.com/office/drawing/2014/main" id="{EAF90B54-43EA-45A5-875D-B77EACECDB0C}"/>
              </a:ext>
            </a:extLst>
          </p:cNvPr>
          <p:cNvSpPr txBox="1"/>
          <p:nvPr/>
        </p:nvSpPr>
        <p:spPr>
          <a:xfrm>
            <a:off x="3496766" y="224515"/>
            <a:ext cx="2064989" cy="461665"/>
          </a:xfrm>
          <a:prstGeom prst="rect">
            <a:avLst/>
          </a:prstGeom>
          <a:noFill/>
        </p:spPr>
        <p:txBody>
          <a:bodyPr wrap="none" rtlCol="0">
            <a:spAutoFit/>
          </a:bodyPr>
          <a:lstStyle/>
          <a:p>
            <a:pPr algn="ctr"/>
            <a:r>
              <a:rPr lang="sv-SE" sz="2400" dirty="0">
                <a:solidFill>
                  <a:schemeClr val="bg1"/>
                </a:solidFill>
              </a:rPr>
              <a:t>THANK YOU!</a:t>
            </a:r>
          </a:p>
        </p:txBody>
      </p:sp>
      <p:pic>
        <p:nvPicPr>
          <p:cNvPr id="2" name="Picture 1">
            <a:extLst>
              <a:ext uri="{FF2B5EF4-FFF2-40B4-BE49-F238E27FC236}">
                <a16:creationId xmlns:a16="http://schemas.microsoft.com/office/drawing/2014/main" id="{0769338B-1BC7-4A83-0CF5-261C81B1FF68}"/>
              </a:ext>
            </a:extLst>
          </p:cNvPr>
          <p:cNvPicPr>
            <a:picLocks noChangeAspect="1"/>
          </p:cNvPicPr>
          <p:nvPr/>
        </p:nvPicPr>
        <p:blipFill>
          <a:blip r:embed="rId7"/>
          <a:stretch>
            <a:fillRect/>
          </a:stretch>
        </p:blipFill>
        <p:spPr>
          <a:xfrm>
            <a:off x="0" y="4483855"/>
            <a:ext cx="9144000" cy="659645"/>
          </a:xfrm>
          <a:prstGeom prst="rect">
            <a:avLst/>
          </a:prstGeom>
        </p:spPr>
      </p:pic>
      <p:sp>
        <p:nvSpPr>
          <p:cNvPr id="6" name="Platshållare för text 5">
            <a:extLst>
              <a:ext uri="{FF2B5EF4-FFF2-40B4-BE49-F238E27FC236}">
                <a16:creationId xmlns:a16="http://schemas.microsoft.com/office/drawing/2014/main" id="{C34BF0EA-DA1E-44A3-82DC-D19E471416AF}"/>
              </a:ext>
            </a:extLst>
          </p:cNvPr>
          <p:cNvSpPr>
            <a:spLocks noGrp="1"/>
          </p:cNvSpPr>
          <p:nvPr>
            <p:ph type="body" idx="4294967295"/>
          </p:nvPr>
        </p:nvSpPr>
        <p:spPr>
          <a:xfrm>
            <a:off x="590916" y="1472916"/>
            <a:ext cx="4629150" cy="3654425"/>
          </a:xfrm>
        </p:spPr>
        <p:txBody>
          <a:bodyPr/>
          <a:lstStyle/>
          <a:p>
            <a:pPr marL="114300" indent="0">
              <a:buNone/>
            </a:pPr>
            <a:r>
              <a:rPr lang="sv-SE" sz="1800" b="1" dirty="0">
                <a:solidFill>
                  <a:srgbClr val="4472C4"/>
                </a:solidFill>
              </a:rPr>
              <a:t>Alexander Lind</a:t>
            </a:r>
          </a:p>
          <a:p>
            <a:pPr marL="114300" indent="0">
              <a:buNone/>
            </a:pPr>
            <a:r>
              <a:rPr lang="sv-SE" sz="1800" b="1" dirty="0">
                <a:solidFill>
                  <a:srgbClr val="4472C4"/>
                </a:solidFill>
              </a:rPr>
              <a:t>Maria Scherman</a:t>
            </a:r>
          </a:p>
          <a:p>
            <a:pPr marL="114300" indent="0">
              <a:buNone/>
            </a:pPr>
            <a:r>
              <a:rPr lang="sv-SE" sz="1800" b="1" dirty="0" err="1">
                <a:solidFill>
                  <a:srgbClr val="4472C4"/>
                </a:solidFill>
              </a:rPr>
              <a:t>Samia</a:t>
            </a:r>
            <a:r>
              <a:rPr lang="sv-SE" sz="1800" b="1" dirty="0">
                <a:solidFill>
                  <a:srgbClr val="4472C4"/>
                </a:solidFill>
              </a:rPr>
              <a:t> </a:t>
            </a:r>
            <a:r>
              <a:rPr lang="sv-SE" sz="1800" b="1" dirty="0" err="1">
                <a:solidFill>
                  <a:srgbClr val="4472C4"/>
                </a:solidFill>
              </a:rPr>
              <a:t>Hamdan</a:t>
            </a:r>
            <a:endParaRPr lang="sv-SE" sz="1800" b="1" dirty="0">
              <a:solidFill>
                <a:srgbClr val="4472C4"/>
              </a:solidFill>
            </a:endParaRPr>
          </a:p>
          <a:p>
            <a:pPr marL="114300" indent="0">
              <a:buNone/>
            </a:pPr>
            <a:r>
              <a:rPr lang="sv-SE" sz="1800" b="1" dirty="0">
                <a:solidFill>
                  <a:srgbClr val="4472C4"/>
                </a:solidFill>
              </a:rPr>
              <a:t>Zeliha Mestan</a:t>
            </a:r>
          </a:p>
          <a:p>
            <a:pPr marL="114300" indent="0">
              <a:buNone/>
            </a:pPr>
            <a:r>
              <a:rPr lang="sv-SE" sz="1800" b="1" dirty="0" err="1">
                <a:solidFill>
                  <a:srgbClr val="4472C4"/>
                </a:solidFill>
              </a:rPr>
              <a:t>Neele</a:t>
            </a:r>
            <a:r>
              <a:rPr lang="sv-SE" sz="1800" b="1" dirty="0">
                <a:solidFill>
                  <a:srgbClr val="4472C4"/>
                </a:solidFill>
              </a:rPr>
              <a:t> </a:t>
            </a:r>
            <a:r>
              <a:rPr lang="sv-SE" sz="1800" b="1" dirty="0" err="1">
                <a:solidFill>
                  <a:srgbClr val="4472C4"/>
                </a:solidFill>
              </a:rPr>
              <a:t>Bergemann</a:t>
            </a:r>
            <a:endParaRPr lang="sv-SE" sz="1800" b="1" dirty="0">
              <a:solidFill>
                <a:srgbClr val="4472C4"/>
              </a:solidFill>
            </a:endParaRPr>
          </a:p>
          <a:p>
            <a:pPr marL="114300" indent="0">
              <a:buNone/>
            </a:pPr>
            <a:r>
              <a:rPr lang="sv-SE" sz="1800" b="1" dirty="0">
                <a:solidFill>
                  <a:srgbClr val="4472C4"/>
                </a:solidFill>
              </a:rPr>
              <a:t>Anita </a:t>
            </a:r>
            <a:r>
              <a:rPr lang="sv-SE" sz="1800" b="1" dirty="0" err="1">
                <a:solidFill>
                  <a:srgbClr val="4472C4"/>
                </a:solidFill>
              </a:rPr>
              <a:t>Ramelius</a:t>
            </a:r>
            <a:endParaRPr lang="sv-SE" sz="1800" b="1" dirty="0">
              <a:solidFill>
                <a:srgbClr val="4472C4"/>
              </a:solidFill>
            </a:endParaRPr>
          </a:p>
          <a:p>
            <a:pPr marL="114300" indent="0">
              <a:buNone/>
            </a:pPr>
            <a:r>
              <a:rPr lang="sv-SE" sz="1800" b="1" dirty="0">
                <a:solidFill>
                  <a:srgbClr val="4472C4"/>
                </a:solidFill>
              </a:rPr>
              <a:t>Rasmus Bennet</a:t>
            </a:r>
          </a:p>
          <a:p>
            <a:pPr marL="114300" indent="0">
              <a:buNone/>
            </a:pPr>
            <a:endParaRPr lang="sv-SE" sz="1800" dirty="0"/>
          </a:p>
          <a:p>
            <a:pPr marL="114300" indent="0">
              <a:buNone/>
            </a:pPr>
            <a:endParaRPr lang="sv-SE" dirty="0"/>
          </a:p>
        </p:txBody>
      </p:sp>
      <p:sp>
        <p:nvSpPr>
          <p:cNvPr id="7" name="Platshållare för text 6">
            <a:extLst>
              <a:ext uri="{FF2B5EF4-FFF2-40B4-BE49-F238E27FC236}">
                <a16:creationId xmlns:a16="http://schemas.microsoft.com/office/drawing/2014/main" id="{375F18A0-2951-41CB-A4D4-EBEC5A9BD975}"/>
              </a:ext>
            </a:extLst>
          </p:cNvPr>
          <p:cNvSpPr>
            <a:spLocks noGrp="1"/>
          </p:cNvSpPr>
          <p:nvPr>
            <p:ph type="body" idx="4294967295"/>
          </p:nvPr>
        </p:nvSpPr>
        <p:spPr>
          <a:xfrm>
            <a:off x="2612180" y="1472916"/>
            <a:ext cx="2949575" cy="2859088"/>
          </a:xfrm>
        </p:spPr>
        <p:txBody>
          <a:bodyPr/>
          <a:lstStyle/>
          <a:p>
            <a:pPr marL="114300" indent="0">
              <a:buNone/>
            </a:pPr>
            <a:r>
              <a:rPr lang="sv-SE" sz="1800" b="1" dirty="0">
                <a:solidFill>
                  <a:srgbClr val="4472C4"/>
                </a:solidFill>
              </a:rPr>
              <a:t>Johan Svensson</a:t>
            </a:r>
          </a:p>
          <a:p>
            <a:pPr marL="114300" indent="0">
              <a:buNone/>
            </a:pPr>
            <a:r>
              <a:rPr lang="sv-SE" sz="1800" b="1" dirty="0">
                <a:solidFill>
                  <a:srgbClr val="4472C4"/>
                </a:solidFill>
              </a:rPr>
              <a:t>Markus Lundgren</a:t>
            </a:r>
          </a:p>
          <a:p>
            <a:pPr marL="114300" indent="0">
              <a:buNone/>
            </a:pPr>
            <a:r>
              <a:rPr lang="sv-SE" sz="1800" b="1" dirty="0">
                <a:solidFill>
                  <a:srgbClr val="4472C4"/>
                </a:solidFill>
              </a:rPr>
              <a:t>Finn Kristensen</a:t>
            </a:r>
          </a:p>
          <a:p>
            <a:pPr marL="114300" indent="0">
              <a:buNone/>
            </a:pPr>
            <a:r>
              <a:rPr lang="sv-SE" sz="1800" b="1" dirty="0">
                <a:solidFill>
                  <a:srgbClr val="4472C4"/>
                </a:solidFill>
              </a:rPr>
              <a:t>Flemming </a:t>
            </a:r>
            <a:r>
              <a:rPr lang="sv-SE" sz="1800" b="1" dirty="0" err="1">
                <a:solidFill>
                  <a:srgbClr val="4472C4"/>
                </a:solidFill>
              </a:rPr>
              <a:t>Pociot</a:t>
            </a:r>
            <a:endParaRPr lang="sv-SE" sz="1800" b="1" dirty="0">
              <a:solidFill>
                <a:srgbClr val="4472C4"/>
              </a:solidFill>
            </a:endParaRPr>
          </a:p>
          <a:p>
            <a:pPr marL="114300" indent="0">
              <a:buNone/>
            </a:pPr>
            <a:r>
              <a:rPr lang="sv-SE" sz="1800" b="1" dirty="0">
                <a:solidFill>
                  <a:srgbClr val="4472C4"/>
                </a:solidFill>
              </a:rPr>
              <a:t>Åke </a:t>
            </a:r>
            <a:r>
              <a:rPr lang="sv-SE" sz="1800" b="1" dirty="0" err="1">
                <a:solidFill>
                  <a:srgbClr val="4472C4"/>
                </a:solidFill>
              </a:rPr>
              <a:t>Lernmark</a:t>
            </a:r>
            <a:endParaRPr lang="sv-SE" sz="1800" b="1" dirty="0">
              <a:solidFill>
                <a:srgbClr val="4472C4"/>
              </a:solidFill>
            </a:endParaRPr>
          </a:p>
          <a:p>
            <a:pPr marL="114300" indent="0">
              <a:buNone/>
            </a:pPr>
            <a:r>
              <a:rPr lang="sv-SE" sz="1800" b="1" dirty="0">
                <a:solidFill>
                  <a:srgbClr val="4472C4"/>
                </a:solidFill>
              </a:rPr>
              <a:t>Jason </a:t>
            </a:r>
            <a:r>
              <a:rPr lang="sv-SE" sz="1800" b="1" dirty="0" err="1">
                <a:solidFill>
                  <a:srgbClr val="4472C4"/>
                </a:solidFill>
              </a:rPr>
              <a:t>Tsai</a:t>
            </a:r>
            <a:r>
              <a:rPr lang="sv-SE" sz="1800" b="1" dirty="0">
                <a:solidFill>
                  <a:srgbClr val="4472C4"/>
                </a:solidFill>
              </a:rPr>
              <a:t> &amp; team</a:t>
            </a:r>
          </a:p>
          <a:p>
            <a:pPr marL="114300" indent="0">
              <a:buNone/>
            </a:pPr>
            <a:r>
              <a:rPr lang="sv-SE" sz="1800" b="1" dirty="0" err="1">
                <a:solidFill>
                  <a:srgbClr val="4472C4"/>
                </a:solidFill>
              </a:rPr>
              <a:t>Enable</a:t>
            </a:r>
            <a:r>
              <a:rPr lang="sv-SE" sz="1800" b="1" dirty="0">
                <a:solidFill>
                  <a:srgbClr val="4472C4"/>
                </a:solidFill>
              </a:rPr>
              <a:t> Biosciences</a:t>
            </a:r>
          </a:p>
        </p:txBody>
      </p:sp>
      <p:pic>
        <p:nvPicPr>
          <p:cNvPr id="13" name="Bildobjekt 12">
            <a:extLst>
              <a:ext uri="{FF2B5EF4-FFF2-40B4-BE49-F238E27FC236}">
                <a16:creationId xmlns:a16="http://schemas.microsoft.com/office/drawing/2014/main" id="{D02E637E-D99C-4065-92E4-A78196E9E327}"/>
              </a:ext>
            </a:extLst>
          </p:cNvPr>
          <p:cNvPicPr>
            <a:picLocks noChangeAspect="1"/>
          </p:cNvPicPr>
          <p:nvPr/>
        </p:nvPicPr>
        <p:blipFill>
          <a:blip r:embed="rId8"/>
          <a:stretch>
            <a:fillRect/>
          </a:stretch>
        </p:blipFill>
        <p:spPr>
          <a:xfrm>
            <a:off x="5275287" y="1871720"/>
            <a:ext cx="2949575" cy="2213332"/>
          </a:xfrm>
          <a:prstGeom prst="rect">
            <a:avLst/>
          </a:prstGeom>
          <a:ln>
            <a:solidFill>
              <a:srgbClr val="000000"/>
            </a:solidFill>
          </a:ln>
        </p:spPr>
      </p:pic>
      <p:sp>
        <p:nvSpPr>
          <p:cNvPr id="15" name="textruta 8">
            <a:extLst>
              <a:ext uri="{FF2B5EF4-FFF2-40B4-BE49-F238E27FC236}">
                <a16:creationId xmlns:a16="http://schemas.microsoft.com/office/drawing/2014/main" id="{CC393541-B6D2-49A8-A804-7119E625444C}"/>
              </a:ext>
            </a:extLst>
          </p:cNvPr>
          <p:cNvSpPr txBox="1">
            <a:spLocks noChangeArrowheads="1"/>
          </p:cNvSpPr>
          <p:nvPr/>
        </p:nvSpPr>
        <p:spPr bwMode="auto">
          <a:xfrm>
            <a:off x="5256718" y="1481834"/>
            <a:ext cx="29867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sv-SE" altLang="sv-SE" sz="1500" b="1" dirty="0" err="1">
                <a:solidFill>
                  <a:srgbClr val="4472C4"/>
                </a:solidFill>
                <a:latin typeface="+mn-lt"/>
              </a:rPr>
              <a:t>Celiac</a:t>
            </a:r>
            <a:r>
              <a:rPr lang="sv-SE" altLang="sv-SE" sz="1500" b="1" dirty="0">
                <a:solidFill>
                  <a:srgbClr val="4472C4"/>
                </a:solidFill>
                <a:latin typeface="+mn-lt"/>
              </a:rPr>
              <a:t> </a:t>
            </a:r>
            <a:r>
              <a:rPr lang="sv-SE" altLang="sv-SE" sz="1500" b="1" dirty="0" err="1">
                <a:solidFill>
                  <a:srgbClr val="4472C4"/>
                </a:solidFill>
                <a:latin typeface="+mn-lt"/>
              </a:rPr>
              <a:t>disease</a:t>
            </a:r>
            <a:r>
              <a:rPr lang="sv-SE" altLang="sv-SE" sz="1500" b="1" dirty="0">
                <a:solidFill>
                  <a:srgbClr val="4472C4"/>
                </a:solidFill>
                <a:latin typeface="+mn-lt"/>
              </a:rPr>
              <a:t> &amp; Diabetes </a:t>
            </a:r>
            <a:r>
              <a:rPr lang="sv-SE" altLang="sv-SE" sz="1500" b="1" dirty="0" err="1">
                <a:solidFill>
                  <a:srgbClr val="4472C4"/>
                </a:solidFill>
                <a:latin typeface="+mn-lt"/>
              </a:rPr>
              <a:t>Unit</a:t>
            </a:r>
            <a:endParaRPr lang="sv-SE" altLang="sv-SE" sz="1500" b="1" dirty="0">
              <a:solidFill>
                <a:srgbClr val="4472C4"/>
              </a:solidFill>
              <a:latin typeface="+mn-lt"/>
            </a:endParaRPr>
          </a:p>
        </p:txBody>
      </p:sp>
    </p:spTree>
    <p:extLst>
      <p:ext uri="{BB962C8B-B14F-4D97-AF65-F5344CB8AC3E}">
        <p14:creationId xmlns:p14="http://schemas.microsoft.com/office/powerpoint/2010/main" val="3129059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9"/>
        <p:cNvGrpSpPr/>
        <p:nvPr/>
      </p:nvGrpSpPr>
      <p:grpSpPr>
        <a:xfrm>
          <a:off x="0" y="0"/>
          <a:ext cx="0" cy="0"/>
          <a:chOff x="0" y="0"/>
          <a:chExt cx="0" cy="0"/>
        </a:xfrm>
      </p:grpSpPr>
      <p:pic>
        <p:nvPicPr>
          <p:cNvPr id="7" name="Bildobjekt 6">
            <a:extLst>
              <a:ext uri="{FF2B5EF4-FFF2-40B4-BE49-F238E27FC236}">
                <a16:creationId xmlns:a16="http://schemas.microsoft.com/office/drawing/2014/main" id="{DE2FE56E-A820-4EC3-8F2B-A9055CE8074A}"/>
              </a:ext>
            </a:extLst>
          </p:cNvPr>
          <p:cNvPicPr>
            <a:picLocks noChangeAspect="1"/>
          </p:cNvPicPr>
          <p:nvPr/>
        </p:nvPicPr>
        <p:blipFill rotWithShape="1">
          <a:blip r:embed="rId3"/>
          <a:srcRect r="70726"/>
          <a:stretch/>
        </p:blipFill>
        <p:spPr>
          <a:xfrm>
            <a:off x="0" y="2290639"/>
            <a:ext cx="9143980" cy="2852861"/>
          </a:xfrm>
          <a:prstGeom prst="rect">
            <a:avLst/>
          </a:prstGeom>
        </p:spPr>
      </p:pic>
      <p:pic>
        <p:nvPicPr>
          <p:cNvPr id="190" name="Google Shape;190;p24"/>
          <p:cNvPicPr preferRelativeResize="0"/>
          <p:nvPr/>
        </p:nvPicPr>
        <p:blipFill rotWithShape="1">
          <a:blip r:embed="rId4"/>
          <a:srcRect l="10787" r="8712" b="-2"/>
          <a:stretch/>
        </p:blipFill>
        <p:spPr>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pic>
        <p:nvPicPr>
          <p:cNvPr id="192" name="Google Shape;192;p24" descr="Et billede, der indeholder skilt&#10;&#10;Automatisk genereret beskrivelse"/>
          <p:cNvPicPr preferRelativeResize="0"/>
          <p:nvPr/>
        </p:nvPicPr>
        <p:blipFill rotWithShape="1">
          <a:blip r:embed="rId5">
            <a:alphaModFix/>
          </a:blip>
          <a:srcRect/>
          <a:stretch/>
        </p:blipFill>
        <p:spPr>
          <a:xfrm>
            <a:off x="350155" y="202936"/>
            <a:ext cx="998061" cy="665355"/>
          </a:xfrm>
          <a:prstGeom prst="rect">
            <a:avLst/>
          </a:prstGeom>
          <a:noFill/>
          <a:ln>
            <a:noFill/>
          </a:ln>
        </p:spPr>
      </p:pic>
      <p:pic>
        <p:nvPicPr>
          <p:cNvPr id="2" name="Bildobjekt 1">
            <a:extLst>
              <a:ext uri="{FF2B5EF4-FFF2-40B4-BE49-F238E27FC236}">
                <a16:creationId xmlns:a16="http://schemas.microsoft.com/office/drawing/2014/main" id="{61376DC9-FB52-4049-AD7D-169DE6BC6CBB}"/>
              </a:ext>
            </a:extLst>
          </p:cNvPr>
          <p:cNvPicPr>
            <a:picLocks noChangeAspect="1"/>
          </p:cNvPicPr>
          <p:nvPr/>
        </p:nvPicPr>
        <p:blipFill>
          <a:blip r:embed="rId6"/>
          <a:stretch>
            <a:fillRect/>
          </a:stretch>
        </p:blipFill>
        <p:spPr>
          <a:xfrm>
            <a:off x="7831614" y="255447"/>
            <a:ext cx="998061" cy="554479"/>
          </a:xfrm>
          <a:prstGeom prst="rect">
            <a:avLst/>
          </a:prstGeom>
        </p:spPr>
      </p:pic>
      <p:graphicFrame>
        <p:nvGraphicFramePr>
          <p:cNvPr id="195" name="Google Shape;193;p24">
            <a:extLst>
              <a:ext uri="{FF2B5EF4-FFF2-40B4-BE49-F238E27FC236}">
                <a16:creationId xmlns:a16="http://schemas.microsoft.com/office/drawing/2014/main" id="{079FBC34-0B36-D24D-587B-0F585002C212}"/>
              </a:ext>
            </a:extLst>
          </p:cNvPr>
          <p:cNvGraphicFramePr/>
          <p:nvPr>
            <p:extLst>
              <p:ext uri="{D42A27DB-BD31-4B8C-83A1-F6EECF244321}">
                <p14:modId xmlns:p14="http://schemas.microsoft.com/office/powerpoint/2010/main" val="4239037155"/>
              </p:ext>
            </p:extLst>
          </p:nvPr>
        </p:nvGraphicFramePr>
        <p:xfrm>
          <a:off x="3169181" y="2363374"/>
          <a:ext cx="5614060" cy="18395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Bildobjekt 3">
            <a:extLst>
              <a:ext uri="{FF2B5EF4-FFF2-40B4-BE49-F238E27FC236}">
                <a16:creationId xmlns:a16="http://schemas.microsoft.com/office/drawing/2014/main" id="{DD9147CB-13CE-4A2B-A613-EF6CA4954E96}"/>
              </a:ext>
            </a:extLst>
          </p:cNvPr>
          <p:cNvPicPr>
            <a:picLocks noChangeAspect="1"/>
          </p:cNvPicPr>
          <p:nvPr/>
        </p:nvPicPr>
        <p:blipFill>
          <a:blip r:embed="rId12"/>
          <a:stretch>
            <a:fillRect/>
          </a:stretch>
        </p:blipFill>
        <p:spPr>
          <a:xfrm>
            <a:off x="299665" y="2401926"/>
            <a:ext cx="2569872" cy="1762409"/>
          </a:xfrm>
          <a:prstGeom prst="rect">
            <a:avLst/>
          </a:prstGeom>
          <a:effectLst>
            <a:outerShdw blurRad="50800" dist="38100" dir="13500000" algn="br" rotWithShape="0">
              <a:prstClr val="black">
                <a:alpha val="40000"/>
              </a:prstClr>
            </a:outerShdw>
          </a:effectLst>
        </p:spPr>
      </p:pic>
      <p:sp>
        <p:nvSpPr>
          <p:cNvPr id="5" name="Rubrik 4">
            <a:extLst>
              <a:ext uri="{FF2B5EF4-FFF2-40B4-BE49-F238E27FC236}">
                <a16:creationId xmlns:a16="http://schemas.microsoft.com/office/drawing/2014/main" id="{8BFD1914-E1FA-4BF1-A122-F75E7096083C}"/>
              </a:ext>
            </a:extLst>
          </p:cNvPr>
          <p:cNvSpPr>
            <a:spLocks noGrp="1"/>
          </p:cNvSpPr>
          <p:nvPr>
            <p:ph type="title"/>
          </p:nvPr>
        </p:nvSpPr>
        <p:spPr/>
        <p:txBody>
          <a:bodyPr/>
          <a:lstStyle/>
          <a:p>
            <a:pPr algn="ctr"/>
            <a:r>
              <a:rPr lang="sv-SE" sz="2000" b="1" dirty="0" err="1">
                <a:solidFill>
                  <a:schemeClr val="accent5">
                    <a:lumMod val="75000"/>
                  </a:schemeClr>
                </a:solidFill>
              </a:rPr>
              <a:t>DiaUnion</a:t>
            </a:r>
            <a:r>
              <a:rPr lang="sv-SE" sz="2000" b="1" dirty="0">
                <a:solidFill>
                  <a:schemeClr val="accent5">
                    <a:lumMod val="75000"/>
                  </a:schemeClr>
                </a:solidFill>
              </a:rPr>
              <a:t> Est.2020</a:t>
            </a:r>
            <a:br>
              <a:rPr lang="sv-SE" sz="2800" dirty="0"/>
            </a:br>
            <a:endParaRPr lang="sv-SE" sz="2800" dirty="0"/>
          </a:p>
        </p:txBody>
      </p:sp>
      <p:pic>
        <p:nvPicPr>
          <p:cNvPr id="6" name="Bildobjekt 51">
            <a:extLst>
              <a:ext uri="{FF2B5EF4-FFF2-40B4-BE49-F238E27FC236}">
                <a16:creationId xmlns:a16="http://schemas.microsoft.com/office/drawing/2014/main" id="{A1705475-930A-ACDF-C75F-3B999CDC9955}"/>
              </a:ext>
            </a:extLst>
          </p:cNvPr>
          <p:cNvPicPr>
            <a:picLocks noChangeAspect="1"/>
          </p:cNvPicPr>
          <p:nvPr/>
        </p:nvPicPr>
        <p:blipFill>
          <a:blip r:embed="rId13"/>
          <a:stretch>
            <a:fillRect/>
          </a:stretch>
        </p:blipFill>
        <p:spPr>
          <a:xfrm>
            <a:off x="20" y="4454214"/>
            <a:ext cx="9143980" cy="686624"/>
          </a:xfrm>
          <a:prstGeom prst="rect">
            <a:avLst/>
          </a:prstGeom>
        </p:spPr>
      </p:pic>
    </p:spTree>
    <p:extLst>
      <p:ext uri="{BB962C8B-B14F-4D97-AF65-F5344CB8AC3E}">
        <p14:creationId xmlns:p14="http://schemas.microsoft.com/office/powerpoint/2010/main" val="91108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7"/>
        <p:cNvGrpSpPr/>
        <p:nvPr/>
      </p:nvGrpSpPr>
      <p:grpSpPr>
        <a:xfrm>
          <a:off x="0" y="0"/>
          <a:ext cx="0" cy="0"/>
          <a:chOff x="0" y="0"/>
          <a:chExt cx="0" cy="0"/>
        </a:xfrm>
      </p:grpSpPr>
      <p:sp useBgFill="1">
        <p:nvSpPr>
          <p:cNvPr id="163" name="Rectangle 165">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ubrik 2">
            <a:extLst>
              <a:ext uri="{FF2B5EF4-FFF2-40B4-BE49-F238E27FC236}">
                <a16:creationId xmlns:a16="http://schemas.microsoft.com/office/drawing/2014/main" id="{7E03F6BB-C981-4EDE-AF6E-A0C48EBBCA00}"/>
              </a:ext>
            </a:extLst>
          </p:cNvPr>
          <p:cNvSpPr>
            <a:spLocks noGrp="1"/>
          </p:cNvSpPr>
          <p:nvPr>
            <p:ph type="title"/>
          </p:nvPr>
        </p:nvSpPr>
        <p:spPr>
          <a:xfrm>
            <a:off x="630936" y="404683"/>
            <a:ext cx="4485959" cy="1263479"/>
          </a:xfrm>
        </p:spPr>
        <p:txBody>
          <a:bodyPr vert="horz" lIns="91440" tIns="45720" rIns="91440" bIns="45720" rtlCol="0">
            <a:normAutofit/>
          </a:bodyPr>
          <a:lstStyle/>
          <a:p>
            <a:pPr>
              <a:spcBef>
                <a:spcPct val="0"/>
              </a:spcBef>
            </a:pPr>
            <a:r>
              <a:rPr lang="en-US" sz="2800" b="1" kern="1200" dirty="0">
                <a:solidFill>
                  <a:schemeClr val="accent5">
                    <a:lumMod val="75000"/>
                  </a:schemeClr>
                </a:solidFill>
                <a:latin typeface="+mj-lt"/>
                <a:ea typeface="+mj-ea"/>
                <a:cs typeface="+mj-cs"/>
                <a:sym typeface="Verdana"/>
              </a:rPr>
              <a:t>Clinical Trials of Preventive Therapies</a:t>
            </a:r>
            <a:endParaRPr lang="en-US" sz="2800" kern="1200" dirty="0">
              <a:solidFill>
                <a:schemeClr val="accent5">
                  <a:lumMod val="75000"/>
                </a:schemeClr>
              </a:solidFill>
              <a:latin typeface="+mj-lt"/>
              <a:ea typeface="+mj-ea"/>
              <a:cs typeface="+mj-cs"/>
            </a:endParaRPr>
          </a:p>
        </p:txBody>
      </p:sp>
      <p:pic>
        <p:nvPicPr>
          <p:cNvPr id="2" name="Bildobjekt 1">
            <a:extLst>
              <a:ext uri="{FF2B5EF4-FFF2-40B4-BE49-F238E27FC236}">
                <a16:creationId xmlns:a16="http://schemas.microsoft.com/office/drawing/2014/main" id="{56F9E827-B300-4ACD-A2E3-C7147258462F}"/>
              </a:ext>
            </a:extLst>
          </p:cNvPr>
          <p:cNvPicPr>
            <a:picLocks noChangeAspect="1"/>
          </p:cNvPicPr>
          <p:nvPr/>
        </p:nvPicPr>
        <p:blipFill rotWithShape="1">
          <a:blip r:embed="rId3"/>
          <a:srcRect l="72003"/>
          <a:stretch/>
        </p:blipFill>
        <p:spPr>
          <a:xfrm>
            <a:off x="5364894" y="628567"/>
            <a:ext cx="3567350" cy="1178609"/>
          </a:xfrm>
          <a:prstGeom prst="rect">
            <a:avLst/>
          </a:prstGeom>
        </p:spPr>
      </p:pic>
      <p:pic>
        <p:nvPicPr>
          <p:cNvPr id="161" name="Google Shape;161;p20"/>
          <p:cNvPicPr preferRelativeResize="0"/>
          <p:nvPr/>
        </p:nvPicPr>
        <p:blipFill>
          <a:blip r:embed="rId4"/>
          <a:stretch>
            <a:fillRect/>
          </a:stretch>
        </p:blipFill>
        <p:spPr>
          <a:xfrm>
            <a:off x="5364894" y="2091153"/>
            <a:ext cx="3526534" cy="2353962"/>
          </a:xfrm>
          <a:prstGeom prst="rect">
            <a:avLst/>
          </a:prstGeom>
          <a:noFill/>
        </p:spPr>
      </p:pic>
      <p:pic>
        <p:nvPicPr>
          <p:cNvPr id="9" name="Picture 3">
            <a:extLst>
              <a:ext uri="{FF2B5EF4-FFF2-40B4-BE49-F238E27FC236}">
                <a16:creationId xmlns:a16="http://schemas.microsoft.com/office/drawing/2014/main" id="{4FAEB833-C173-46F1-B09D-5EAC11420D26}"/>
              </a:ext>
            </a:extLst>
          </p:cNvPr>
          <p:cNvPicPr>
            <a:picLocks noChangeAspect="1"/>
          </p:cNvPicPr>
          <p:nvPr/>
        </p:nvPicPr>
        <p:blipFill>
          <a:blip r:embed="rId5"/>
          <a:stretch>
            <a:fillRect/>
          </a:stretch>
        </p:blipFill>
        <p:spPr>
          <a:xfrm>
            <a:off x="5829128" y="819193"/>
            <a:ext cx="914908" cy="565413"/>
          </a:xfrm>
          <a:prstGeom prst="rect">
            <a:avLst/>
          </a:prstGeom>
        </p:spPr>
      </p:pic>
      <p:graphicFrame>
        <p:nvGraphicFramePr>
          <p:cNvPr id="391" name="Platshållare för text 3">
            <a:extLst>
              <a:ext uri="{FF2B5EF4-FFF2-40B4-BE49-F238E27FC236}">
                <a16:creationId xmlns:a16="http://schemas.microsoft.com/office/drawing/2014/main" id="{60637DD5-6059-2996-AD2B-BC6CCD53352C}"/>
              </a:ext>
            </a:extLst>
          </p:cNvPr>
          <p:cNvGraphicFramePr/>
          <p:nvPr>
            <p:extLst>
              <p:ext uri="{D42A27DB-BD31-4B8C-83A1-F6EECF244321}">
                <p14:modId xmlns:p14="http://schemas.microsoft.com/office/powerpoint/2010/main" val="1473916318"/>
              </p:ext>
            </p:extLst>
          </p:nvPr>
        </p:nvGraphicFramePr>
        <p:xfrm>
          <a:off x="628650" y="1711783"/>
          <a:ext cx="4485959" cy="276791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4" name="Bildobjekt 51">
            <a:extLst>
              <a:ext uri="{FF2B5EF4-FFF2-40B4-BE49-F238E27FC236}">
                <a16:creationId xmlns:a16="http://schemas.microsoft.com/office/drawing/2014/main" id="{AEDE2658-409D-4F44-B33D-828BC6DFADEC}"/>
              </a:ext>
            </a:extLst>
          </p:cNvPr>
          <p:cNvPicPr>
            <a:picLocks noChangeAspect="1"/>
          </p:cNvPicPr>
          <p:nvPr/>
        </p:nvPicPr>
        <p:blipFill>
          <a:blip r:embed="rId11"/>
          <a:stretch>
            <a:fillRect/>
          </a:stretch>
        </p:blipFill>
        <p:spPr>
          <a:xfrm>
            <a:off x="20" y="4454214"/>
            <a:ext cx="9143980" cy="686624"/>
          </a:xfrm>
          <a:prstGeom prst="rect">
            <a:avLst/>
          </a:prstGeom>
        </p:spPr>
      </p:pic>
    </p:spTree>
    <p:extLst>
      <p:ext uri="{BB962C8B-B14F-4D97-AF65-F5344CB8AC3E}">
        <p14:creationId xmlns:p14="http://schemas.microsoft.com/office/powerpoint/2010/main" val="1445564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01836593-C098-4512-0599-BB10DBB363AA}"/>
              </a:ext>
            </a:extLst>
          </p:cNvPr>
          <p:cNvPicPr>
            <a:picLocks noChangeAspect="1"/>
          </p:cNvPicPr>
          <p:nvPr/>
        </p:nvPicPr>
        <p:blipFill>
          <a:blip r:embed="rId3"/>
          <a:stretch>
            <a:fillRect/>
          </a:stretch>
        </p:blipFill>
        <p:spPr>
          <a:xfrm>
            <a:off x="0" y="0"/>
            <a:ext cx="9144000" cy="835818"/>
          </a:xfrm>
          <a:prstGeom prst="rect">
            <a:avLst/>
          </a:prstGeom>
        </p:spPr>
      </p:pic>
      <p:pic>
        <p:nvPicPr>
          <p:cNvPr id="7" name="Graphic 6">
            <a:extLst>
              <a:ext uri="{FF2B5EF4-FFF2-40B4-BE49-F238E27FC236}">
                <a16:creationId xmlns:a16="http://schemas.microsoft.com/office/drawing/2014/main" id="{73C51A36-C6A9-6B1A-7CB8-BEAB24C656E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6721" t="7238" r="6340" b="11408"/>
          <a:stretch/>
        </p:blipFill>
        <p:spPr>
          <a:xfrm>
            <a:off x="8200352" y="89994"/>
            <a:ext cx="780870" cy="712671"/>
          </a:xfrm>
          <a:prstGeom prst="rect">
            <a:avLst/>
          </a:prstGeom>
        </p:spPr>
      </p:pic>
      <p:pic>
        <p:nvPicPr>
          <p:cNvPr id="3" name="Picture 2">
            <a:extLst>
              <a:ext uri="{FF2B5EF4-FFF2-40B4-BE49-F238E27FC236}">
                <a16:creationId xmlns:a16="http://schemas.microsoft.com/office/drawing/2014/main" id="{B507260D-85C5-CB3B-25D9-A3ACDF4FC9DB}"/>
              </a:ext>
            </a:extLst>
          </p:cNvPr>
          <p:cNvPicPr>
            <a:picLocks noChangeAspect="1"/>
          </p:cNvPicPr>
          <p:nvPr/>
        </p:nvPicPr>
        <p:blipFill>
          <a:blip r:embed="rId6"/>
          <a:stretch>
            <a:fillRect/>
          </a:stretch>
        </p:blipFill>
        <p:spPr>
          <a:xfrm>
            <a:off x="162778" y="163624"/>
            <a:ext cx="914908" cy="565413"/>
          </a:xfrm>
          <a:prstGeom prst="rect">
            <a:avLst/>
          </a:prstGeom>
        </p:spPr>
      </p:pic>
      <p:pic>
        <p:nvPicPr>
          <p:cNvPr id="6" name="Picture 5">
            <a:extLst>
              <a:ext uri="{FF2B5EF4-FFF2-40B4-BE49-F238E27FC236}">
                <a16:creationId xmlns:a16="http://schemas.microsoft.com/office/drawing/2014/main" id="{2965FEEF-9685-C0B0-B795-5C7450761803}"/>
              </a:ext>
            </a:extLst>
          </p:cNvPr>
          <p:cNvPicPr>
            <a:picLocks noChangeAspect="1"/>
          </p:cNvPicPr>
          <p:nvPr/>
        </p:nvPicPr>
        <p:blipFill>
          <a:blip r:embed="rId7"/>
          <a:stretch>
            <a:fillRect/>
          </a:stretch>
        </p:blipFill>
        <p:spPr>
          <a:xfrm>
            <a:off x="0" y="4483855"/>
            <a:ext cx="9144000" cy="659645"/>
          </a:xfrm>
          <a:prstGeom prst="rect">
            <a:avLst/>
          </a:prstGeom>
        </p:spPr>
      </p:pic>
      <p:sp>
        <p:nvSpPr>
          <p:cNvPr id="13" name="Rubrik 12">
            <a:extLst>
              <a:ext uri="{FF2B5EF4-FFF2-40B4-BE49-F238E27FC236}">
                <a16:creationId xmlns:a16="http://schemas.microsoft.com/office/drawing/2014/main" id="{C29A3936-7E53-4491-9B47-14A01C165B8E}"/>
              </a:ext>
            </a:extLst>
          </p:cNvPr>
          <p:cNvSpPr>
            <a:spLocks noGrp="1"/>
          </p:cNvSpPr>
          <p:nvPr>
            <p:ph type="title"/>
          </p:nvPr>
        </p:nvSpPr>
        <p:spPr/>
        <p:txBody>
          <a:bodyPr/>
          <a:lstStyle/>
          <a:p>
            <a:br>
              <a:rPr lang="sv-SE" sz="32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br>
            <a:br>
              <a:rPr lang="sv-SE" sz="32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b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Screening for </a:t>
            </a:r>
            <a:r>
              <a:rPr lang="sv-SE" sz="3200" b="1" dirty="0" err="1">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type</a:t>
            </a: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1 diabetes, </a:t>
            </a:r>
            <a:r>
              <a:rPr lang="sv-SE" sz="3200" b="1" dirty="0" err="1">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celiac</a:t>
            </a: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a:t>
            </a:r>
            <a:r>
              <a:rPr lang="sv-SE" sz="3200" b="1" dirty="0" err="1">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disease</a:t>
            </a: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and autoimmune </a:t>
            </a:r>
            <a:r>
              <a:rPr lang="sv-SE" sz="3200" b="1" dirty="0" err="1">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thyroiditis</a:t>
            </a: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in a general </a:t>
            </a:r>
            <a:r>
              <a:rPr lang="sv-SE" sz="3200" b="1" dirty="0" err="1">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pediatric</a:t>
            </a:r>
            <a:r>
              <a:rPr lang="sv-SE" sz="32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population</a:t>
            </a:r>
            <a:br>
              <a:rPr lang="sv-SE" sz="32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br>
            <a:endParaRPr lang="sv-SE" sz="3200" dirty="0">
              <a:latin typeface="Calibri" panose="020F0502020204030204" pitchFamily="34" charset="0"/>
              <a:cs typeface="Calibri" panose="020F0502020204030204" pitchFamily="34" charset="0"/>
            </a:endParaRPr>
          </a:p>
        </p:txBody>
      </p:sp>
      <p:sp>
        <p:nvSpPr>
          <p:cNvPr id="15" name="Subtitle 2">
            <a:extLst>
              <a:ext uri="{FF2B5EF4-FFF2-40B4-BE49-F238E27FC236}">
                <a16:creationId xmlns:a16="http://schemas.microsoft.com/office/drawing/2014/main" id="{DBB582FD-5FF9-4374-BE41-3333FE22E4E2}"/>
              </a:ext>
            </a:extLst>
          </p:cNvPr>
          <p:cNvSpPr txBox="1">
            <a:spLocks noGrp="1"/>
          </p:cNvSpPr>
          <p:nvPr>
            <p:ph type="body" idx="1"/>
          </p:nvPr>
        </p:nvSpPr>
        <p:spPr>
          <a:xfrm>
            <a:off x="623888" y="3441700"/>
            <a:ext cx="7886700" cy="112553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Maria Scherman</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1</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Alexander Lind</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1</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Åke Lernmark</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1</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Flemming Pociot</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2</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 Daniel Agardh</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1</a:t>
            </a:r>
            <a:endPar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endParaRPr>
          </a:p>
          <a:p>
            <a:pPr marL="0" indent="0">
              <a:buNone/>
            </a:pP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1</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Lund University, Sweden, </a:t>
            </a:r>
            <a:r>
              <a:rPr lang="en-SE" sz="1600" b="1" baseline="30000"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2</a:t>
            </a:r>
            <a:r>
              <a:rPr lang="en-SE" sz="1600" b="1" dirty="0">
                <a:solidFill>
                  <a:schemeClr val="accent5">
                    <a:lumMod val="75000"/>
                  </a:schemeClr>
                </a:solidFill>
                <a:latin typeface="Calibri" panose="020F0502020204030204" pitchFamily="34" charset="0"/>
                <a:ea typeface="Baskerville" panose="02020502070401020303" pitchFamily="18" charset="0"/>
                <a:cs typeface="Calibri" panose="020F0502020204030204" pitchFamily="34" charset="0"/>
              </a:rPr>
              <a:t>Steno Diabetes Center, Denmark</a:t>
            </a:r>
          </a:p>
        </p:txBody>
      </p:sp>
      <p:sp>
        <p:nvSpPr>
          <p:cNvPr id="16" name="textruta 15">
            <a:extLst>
              <a:ext uri="{FF2B5EF4-FFF2-40B4-BE49-F238E27FC236}">
                <a16:creationId xmlns:a16="http://schemas.microsoft.com/office/drawing/2014/main" id="{322B25A7-9E86-4A9B-8589-F41807E2D6C9}"/>
              </a:ext>
            </a:extLst>
          </p:cNvPr>
          <p:cNvSpPr txBox="1"/>
          <p:nvPr/>
        </p:nvSpPr>
        <p:spPr>
          <a:xfrm>
            <a:off x="3166478" y="215496"/>
            <a:ext cx="2937022" cy="461665"/>
          </a:xfrm>
          <a:prstGeom prst="rect">
            <a:avLst/>
          </a:prstGeom>
          <a:noFill/>
        </p:spPr>
        <p:txBody>
          <a:bodyPr wrap="none" rtlCol="0">
            <a:spAutoFit/>
          </a:bodyPr>
          <a:lstStyle/>
          <a:p>
            <a:r>
              <a:rPr lang="sv-SE" sz="2400" dirty="0">
                <a:solidFill>
                  <a:schemeClr val="bg1"/>
                </a:solidFill>
              </a:rPr>
              <a:t>THE TRIAD STUDY</a:t>
            </a:r>
          </a:p>
        </p:txBody>
      </p:sp>
    </p:spTree>
    <p:extLst>
      <p:ext uri="{BB962C8B-B14F-4D97-AF65-F5344CB8AC3E}">
        <p14:creationId xmlns:p14="http://schemas.microsoft.com/office/powerpoint/2010/main" val="1478877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2">
            <a:extLst>
              <a:ext uri="{FF2B5EF4-FFF2-40B4-BE49-F238E27FC236}">
                <a16:creationId xmlns:a16="http://schemas.microsoft.com/office/drawing/2014/main" id="{94208F45-C369-2B4D-C370-C249391391F3}"/>
              </a:ext>
            </a:extLst>
          </p:cNvPr>
          <p:cNvGraphicFramePr>
            <a:graphicFrameLocks noGrp="1"/>
          </p:cNvGraphicFramePr>
          <p:nvPr>
            <p:ph idx="1"/>
            <p:extLst>
              <p:ext uri="{D42A27DB-BD31-4B8C-83A1-F6EECF244321}">
                <p14:modId xmlns:p14="http://schemas.microsoft.com/office/powerpoint/2010/main" val="3338903746"/>
              </p:ext>
            </p:extLst>
          </p:nvPr>
        </p:nvGraphicFramePr>
        <p:xfrm>
          <a:off x="720432" y="849695"/>
          <a:ext cx="7719805" cy="34441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93498920-BF3B-5073-EB5E-90795111CDFB}"/>
              </a:ext>
            </a:extLst>
          </p:cNvPr>
          <p:cNvPicPr>
            <a:picLocks noChangeAspect="1"/>
          </p:cNvPicPr>
          <p:nvPr/>
        </p:nvPicPr>
        <p:blipFill>
          <a:blip r:embed="rId8"/>
          <a:stretch>
            <a:fillRect/>
          </a:stretch>
        </p:blipFill>
        <p:spPr>
          <a:xfrm>
            <a:off x="171196" y="4442885"/>
            <a:ext cx="914908" cy="565413"/>
          </a:xfrm>
          <a:prstGeom prst="rect">
            <a:avLst/>
          </a:prstGeom>
        </p:spPr>
      </p:pic>
      <p:pic>
        <p:nvPicPr>
          <p:cNvPr id="9" name="Bildobjekt 8">
            <a:extLst>
              <a:ext uri="{FF2B5EF4-FFF2-40B4-BE49-F238E27FC236}">
                <a16:creationId xmlns:a16="http://schemas.microsoft.com/office/drawing/2014/main" id="{52815464-11A1-479F-B3D2-F3DA1401A5A4}"/>
              </a:ext>
            </a:extLst>
          </p:cNvPr>
          <p:cNvPicPr>
            <a:picLocks noChangeAspect="1"/>
          </p:cNvPicPr>
          <p:nvPr/>
        </p:nvPicPr>
        <p:blipFill>
          <a:blip r:embed="rId9"/>
          <a:stretch>
            <a:fillRect/>
          </a:stretch>
        </p:blipFill>
        <p:spPr>
          <a:xfrm>
            <a:off x="0" y="-39797"/>
            <a:ext cx="9144000" cy="835152"/>
          </a:xfrm>
          <a:prstGeom prst="rect">
            <a:avLst/>
          </a:prstGeom>
        </p:spPr>
      </p:pic>
      <p:pic>
        <p:nvPicPr>
          <p:cNvPr id="10" name="Graphic 6">
            <a:extLst>
              <a:ext uri="{FF2B5EF4-FFF2-40B4-BE49-F238E27FC236}">
                <a16:creationId xmlns:a16="http://schemas.microsoft.com/office/drawing/2014/main" id="{D8AF81ED-A306-4E88-B5A4-0CB0156BB2C8}"/>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6721" t="7238" r="6340" b="11408"/>
          <a:stretch/>
        </p:blipFill>
        <p:spPr>
          <a:xfrm>
            <a:off x="8200352" y="89994"/>
            <a:ext cx="780870" cy="712671"/>
          </a:xfrm>
          <a:prstGeom prst="rect">
            <a:avLst/>
          </a:prstGeom>
        </p:spPr>
      </p:pic>
      <p:pic>
        <p:nvPicPr>
          <p:cNvPr id="11" name="Picture 2">
            <a:extLst>
              <a:ext uri="{FF2B5EF4-FFF2-40B4-BE49-F238E27FC236}">
                <a16:creationId xmlns:a16="http://schemas.microsoft.com/office/drawing/2014/main" id="{005A8088-3733-4900-8F76-A3088816395E}"/>
              </a:ext>
            </a:extLst>
          </p:cNvPr>
          <p:cNvPicPr>
            <a:picLocks noChangeAspect="1"/>
          </p:cNvPicPr>
          <p:nvPr/>
        </p:nvPicPr>
        <p:blipFill>
          <a:blip r:embed="rId8"/>
          <a:stretch>
            <a:fillRect/>
          </a:stretch>
        </p:blipFill>
        <p:spPr>
          <a:xfrm>
            <a:off x="162778" y="163624"/>
            <a:ext cx="914908" cy="565413"/>
          </a:xfrm>
          <a:prstGeom prst="rect">
            <a:avLst/>
          </a:prstGeom>
        </p:spPr>
      </p:pic>
      <p:sp>
        <p:nvSpPr>
          <p:cNvPr id="12" name="textruta 11">
            <a:extLst>
              <a:ext uri="{FF2B5EF4-FFF2-40B4-BE49-F238E27FC236}">
                <a16:creationId xmlns:a16="http://schemas.microsoft.com/office/drawing/2014/main" id="{95F97CE2-EC07-40E8-A953-1B85EE92FEC3}"/>
              </a:ext>
            </a:extLst>
          </p:cNvPr>
          <p:cNvSpPr txBox="1"/>
          <p:nvPr/>
        </p:nvSpPr>
        <p:spPr>
          <a:xfrm>
            <a:off x="2291087" y="163624"/>
            <a:ext cx="4578497" cy="461665"/>
          </a:xfrm>
          <a:prstGeom prst="rect">
            <a:avLst/>
          </a:prstGeom>
          <a:noFill/>
        </p:spPr>
        <p:txBody>
          <a:bodyPr wrap="none" rtlCol="0">
            <a:spAutoFit/>
          </a:bodyPr>
          <a:lstStyle/>
          <a:p>
            <a:pPr algn="ctr"/>
            <a:r>
              <a:rPr lang="sv-SE" sz="2400" dirty="0">
                <a:solidFill>
                  <a:schemeClr val="bg1"/>
                </a:solidFill>
              </a:rPr>
              <a:t>RATIONALE FOR SCREENING</a:t>
            </a:r>
          </a:p>
        </p:txBody>
      </p:sp>
    </p:spTree>
    <p:extLst>
      <p:ext uri="{BB962C8B-B14F-4D97-AF65-F5344CB8AC3E}">
        <p14:creationId xmlns:p14="http://schemas.microsoft.com/office/powerpoint/2010/main" val="192897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E34FEED5-A883-EEB2-752A-C8AAE8EFCAF6}"/>
              </a:ext>
            </a:extLst>
          </p:cNvPr>
          <p:cNvGraphicFramePr/>
          <p:nvPr/>
        </p:nvGraphicFramePr>
        <p:xfrm>
          <a:off x="1316124" y="1178526"/>
          <a:ext cx="6511752" cy="3899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AE42A1AE-AEBE-15ED-78BF-351A8211727B}"/>
              </a:ext>
            </a:extLst>
          </p:cNvPr>
          <p:cNvSpPr txBox="1"/>
          <p:nvPr/>
        </p:nvSpPr>
        <p:spPr>
          <a:xfrm>
            <a:off x="3979179" y="1517096"/>
            <a:ext cx="1208295" cy="646331"/>
          </a:xfrm>
          <a:prstGeom prst="rect">
            <a:avLst/>
          </a:prstGeom>
          <a:noFill/>
        </p:spPr>
        <p:txBody>
          <a:bodyPr wrap="square" rtlCol="0">
            <a:spAutoFit/>
          </a:bodyPr>
          <a:lstStyle/>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TYPE 1 DIABETES</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(T1D)</a:t>
            </a:r>
          </a:p>
        </p:txBody>
      </p:sp>
      <p:sp>
        <p:nvSpPr>
          <p:cNvPr id="19" name="TextBox 18">
            <a:extLst>
              <a:ext uri="{FF2B5EF4-FFF2-40B4-BE49-F238E27FC236}">
                <a16:creationId xmlns:a16="http://schemas.microsoft.com/office/drawing/2014/main" id="{DD40108C-BF7F-A3A8-93CF-5D4B3437FE27}"/>
              </a:ext>
            </a:extLst>
          </p:cNvPr>
          <p:cNvSpPr txBox="1"/>
          <p:nvPr/>
        </p:nvSpPr>
        <p:spPr>
          <a:xfrm>
            <a:off x="2601622" y="3900876"/>
            <a:ext cx="1129712" cy="646331"/>
          </a:xfrm>
          <a:prstGeom prst="rect">
            <a:avLst/>
          </a:prstGeom>
          <a:noFill/>
        </p:spPr>
        <p:txBody>
          <a:bodyPr wrap="square" rtlCol="0">
            <a:spAutoFit/>
          </a:bodyPr>
          <a:lstStyle/>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CELIAC </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DISEASE</a:t>
            </a:r>
          </a:p>
          <a:p>
            <a:pPr lvl="0" algn="ctr"/>
            <a:r>
              <a:rPr lang="en-GB" sz="1200" b="1" dirty="0">
                <a:solidFill>
                  <a:schemeClr val="bg1"/>
                </a:solidFill>
                <a:latin typeface="Calibri" panose="020F0502020204030204" pitchFamily="34" charset="0"/>
                <a:ea typeface="Verdana" panose="020B0604030504040204" pitchFamily="34" charset="0"/>
                <a:cs typeface="Calibri" panose="020F0502020204030204" pitchFamily="34" charset="0"/>
              </a:rPr>
              <a:t>(CD)</a:t>
            </a:r>
          </a:p>
        </p:txBody>
      </p:sp>
      <p:sp>
        <p:nvSpPr>
          <p:cNvPr id="26" name="TextBox 25">
            <a:extLst>
              <a:ext uri="{FF2B5EF4-FFF2-40B4-BE49-F238E27FC236}">
                <a16:creationId xmlns:a16="http://schemas.microsoft.com/office/drawing/2014/main" id="{968E1FFC-CEAD-98F4-91F5-017CB740F664}"/>
              </a:ext>
            </a:extLst>
          </p:cNvPr>
          <p:cNvSpPr txBox="1"/>
          <p:nvPr/>
        </p:nvSpPr>
        <p:spPr>
          <a:xfrm>
            <a:off x="5265786" y="3820866"/>
            <a:ext cx="1354338" cy="738664"/>
          </a:xfrm>
          <a:prstGeom prst="rect">
            <a:avLst/>
          </a:prstGeom>
          <a:noFill/>
        </p:spPr>
        <p:txBody>
          <a:bodyPr wrap="square" rtlCol="0">
            <a:spAutoFit/>
          </a:bodyPr>
          <a:lstStyle/>
          <a:p>
            <a:pPr algn="ctr"/>
            <a:r>
              <a:rPr lang="en-GB" sz="1100" b="1" dirty="0">
                <a:solidFill>
                  <a:schemeClr val="bg1"/>
                </a:solidFill>
                <a:latin typeface="Calibri" panose="020F0502020204030204" pitchFamily="34" charset="0"/>
                <a:cs typeface="Calibri" panose="020F0502020204030204" pitchFamily="34" charset="0"/>
              </a:rPr>
              <a:t>AUTOIMMUNE THYROIDITIS</a:t>
            </a:r>
          </a:p>
          <a:p>
            <a:pPr algn="ctr"/>
            <a:r>
              <a:rPr lang="en-GB" sz="1100" b="1" dirty="0">
                <a:solidFill>
                  <a:schemeClr val="bg1"/>
                </a:solidFill>
                <a:latin typeface="Calibri" panose="020F0502020204030204" pitchFamily="34" charset="0"/>
                <a:cs typeface="Calibri" panose="020F0502020204030204" pitchFamily="34" charset="0"/>
              </a:rPr>
              <a:t>(AIT)</a:t>
            </a:r>
          </a:p>
          <a:p>
            <a:pPr algn="ctr"/>
            <a:endParaRPr lang="en-SE" sz="900" b="1" dirty="0">
              <a:solidFill>
                <a:schemeClr val="bg1"/>
              </a:solidFill>
              <a:latin typeface="Frutiger LT Std 55 Roman" panose="020B0602020204020204" pitchFamily="34" charset="0"/>
            </a:endParaRPr>
          </a:p>
        </p:txBody>
      </p:sp>
      <p:pic>
        <p:nvPicPr>
          <p:cNvPr id="14" name="Picture 13">
            <a:extLst>
              <a:ext uri="{FF2B5EF4-FFF2-40B4-BE49-F238E27FC236}">
                <a16:creationId xmlns:a16="http://schemas.microsoft.com/office/drawing/2014/main" id="{F4ABA0C2-30A5-B215-EC33-B456591E3889}"/>
              </a:ext>
            </a:extLst>
          </p:cNvPr>
          <p:cNvPicPr>
            <a:picLocks noChangeAspect="1"/>
          </p:cNvPicPr>
          <p:nvPr/>
        </p:nvPicPr>
        <p:blipFill>
          <a:blip r:embed="rId8"/>
          <a:stretch>
            <a:fillRect/>
          </a:stretch>
        </p:blipFill>
        <p:spPr>
          <a:xfrm>
            <a:off x="5975722" y="393326"/>
            <a:ext cx="415350" cy="351000"/>
          </a:xfrm>
          <a:prstGeom prst="rect">
            <a:avLst/>
          </a:prstGeom>
        </p:spPr>
      </p:pic>
      <p:pic>
        <p:nvPicPr>
          <p:cNvPr id="15" name="Picture 14">
            <a:extLst>
              <a:ext uri="{FF2B5EF4-FFF2-40B4-BE49-F238E27FC236}">
                <a16:creationId xmlns:a16="http://schemas.microsoft.com/office/drawing/2014/main" id="{B0584901-2B68-D01A-4CDD-AD68BE404A3D}"/>
              </a:ext>
            </a:extLst>
          </p:cNvPr>
          <p:cNvPicPr>
            <a:picLocks noChangeAspect="1"/>
          </p:cNvPicPr>
          <p:nvPr/>
        </p:nvPicPr>
        <p:blipFill>
          <a:blip r:embed="rId8"/>
          <a:stretch>
            <a:fillRect/>
          </a:stretch>
        </p:blipFill>
        <p:spPr>
          <a:xfrm>
            <a:off x="5508923" y="861459"/>
            <a:ext cx="415350" cy="351000"/>
          </a:xfrm>
          <a:prstGeom prst="rect">
            <a:avLst/>
          </a:prstGeom>
        </p:spPr>
      </p:pic>
      <p:pic>
        <p:nvPicPr>
          <p:cNvPr id="17" name="Picture 16">
            <a:extLst>
              <a:ext uri="{FF2B5EF4-FFF2-40B4-BE49-F238E27FC236}">
                <a16:creationId xmlns:a16="http://schemas.microsoft.com/office/drawing/2014/main" id="{B11A86CE-8C83-67E0-A541-6FC4165522F0}"/>
              </a:ext>
            </a:extLst>
          </p:cNvPr>
          <p:cNvPicPr>
            <a:picLocks noChangeAspect="1"/>
          </p:cNvPicPr>
          <p:nvPr/>
        </p:nvPicPr>
        <p:blipFill>
          <a:blip r:embed="rId8"/>
          <a:stretch>
            <a:fillRect/>
          </a:stretch>
        </p:blipFill>
        <p:spPr>
          <a:xfrm>
            <a:off x="5489775" y="1257374"/>
            <a:ext cx="415350" cy="351000"/>
          </a:xfrm>
          <a:prstGeom prst="rect">
            <a:avLst/>
          </a:prstGeom>
        </p:spPr>
      </p:pic>
      <p:pic>
        <p:nvPicPr>
          <p:cNvPr id="20" name="Picture 19">
            <a:extLst>
              <a:ext uri="{FF2B5EF4-FFF2-40B4-BE49-F238E27FC236}">
                <a16:creationId xmlns:a16="http://schemas.microsoft.com/office/drawing/2014/main" id="{506A7F9E-594E-4AE0-2C14-59B83E57B8A6}"/>
              </a:ext>
            </a:extLst>
          </p:cNvPr>
          <p:cNvPicPr>
            <a:picLocks noChangeAspect="1"/>
          </p:cNvPicPr>
          <p:nvPr/>
        </p:nvPicPr>
        <p:blipFill>
          <a:blip r:embed="rId8"/>
          <a:stretch>
            <a:fillRect/>
          </a:stretch>
        </p:blipFill>
        <p:spPr>
          <a:xfrm>
            <a:off x="5517601" y="1640545"/>
            <a:ext cx="415350" cy="351000"/>
          </a:xfrm>
          <a:prstGeom prst="rect">
            <a:avLst/>
          </a:prstGeom>
        </p:spPr>
      </p:pic>
      <p:sp>
        <p:nvSpPr>
          <p:cNvPr id="21" name="TextBox 20">
            <a:extLst>
              <a:ext uri="{FF2B5EF4-FFF2-40B4-BE49-F238E27FC236}">
                <a16:creationId xmlns:a16="http://schemas.microsoft.com/office/drawing/2014/main" id="{5AF5A698-8068-281F-8E94-B7600E564B01}"/>
              </a:ext>
            </a:extLst>
          </p:cNvPr>
          <p:cNvSpPr txBox="1"/>
          <p:nvPr/>
        </p:nvSpPr>
        <p:spPr>
          <a:xfrm>
            <a:off x="6297082" y="376941"/>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IAA</a:t>
            </a:r>
          </a:p>
        </p:txBody>
      </p:sp>
      <p:sp>
        <p:nvSpPr>
          <p:cNvPr id="22" name="TextBox 21">
            <a:extLst>
              <a:ext uri="{FF2B5EF4-FFF2-40B4-BE49-F238E27FC236}">
                <a16:creationId xmlns:a16="http://schemas.microsoft.com/office/drawing/2014/main" id="{5884C819-256C-75C3-DDA7-AA8D672153C5}"/>
              </a:ext>
            </a:extLst>
          </p:cNvPr>
          <p:cNvSpPr txBox="1"/>
          <p:nvPr/>
        </p:nvSpPr>
        <p:spPr>
          <a:xfrm>
            <a:off x="5858905" y="936922"/>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GADA</a:t>
            </a:r>
          </a:p>
        </p:txBody>
      </p:sp>
      <p:sp>
        <p:nvSpPr>
          <p:cNvPr id="23" name="TextBox 22">
            <a:extLst>
              <a:ext uri="{FF2B5EF4-FFF2-40B4-BE49-F238E27FC236}">
                <a16:creationId xmlns:a16="http://schemas.microsoft.com/office/drawing/2014/main" id="{C6B62C36-2391-ECBC-5564-FC9115121C08}"/>
              </a:ext>
            </a:extLst>
          </p:cNvPr>
          <p:cNvSpPr txBox="1"/>
          <p:nvPr/>
        </p:nvSpPr>
        <p:spPr>
          <a:xfrm>
            <a:off x="5858905" y="1287922"/>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IA-2A</a:t>
            </a:r>
          </a:p>
        </p:txBody>
      </p:sp>
      <p:sp>
        <p:nvSpPr>
          <p:cNvPr id="24" name="TextBox 23">
            <a:extLst>
              <a:ext uri="{FF2B5EF4-FFF2-40B4-BE49-F238E27FC236}">
                <a16:creationId xmlns:a16="http://schemas.microsoft.com/office/drawing/2014/main" id="{BDE160BA-B148-4346-0D65-EE56D07DC55D}"/>
              </a:ext>
            </a:extLst>
          </p:cNvPr>
          <p:cNvSpPr txBox="1"/>
          <p:nvPr/>
        </p:nvSpPr>
        <p:spPr>
          <a:xfrm>
            <a:off x="5858905" y="1655596"/>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Z</a:t>
            </a:r>
            <a:r>
              <a:rPr lang="sv-SE" sz="1800" dirty="0">
                <a:solidFill>
                  <a:schemeClr val="tx1">
                    <a:lumMod val="65000"/>
                    <a:lumOff val="35000"/>
                  </a:schemeClr>
                </a:solidFill>
                <a:latin typeface="Frutiger LT Std 55 Roman" panose="020B0602020204020204" pitchFamily="34" charset="0"/>
              </a:rPr>
              <a:t>nt</a:t>
            </a:r>
            <a:r>
              <a:rPr lang="en-SE" sz="1800" dirty="0">
                <a:solidFill>
                  <a:schemeClr val="tx1">
                    <a:lumMod val="65000"/>
                    <a:lumOff val="35000"/>
                  </a:schemeClr>
                </a:solidFill>
                <a:latin typeface="Frutiger LT Std 55 Roman" panose="020B0602020204020204" pitchFamily="34" charset="0"/>
              </a:rPr>
              <a:t>8A</a:t>
            </a:r>
          </a:p>
        </p:txBody>
      </p:sp>
      <p:pic>
        <p:nvPicPr>
          <p:cNvPr id="25" name="Picture 24">
            <a:extLst>
              <a:ext uri="{FF2B5EF4-FFF2-40B4-BE49-F238E27FC236}">
                <a16:creationId xmlns:a16="http://schemas.microsoft.com/office/drawing/2014/main" id="{3E449650-90BF-DE95-214B-4C7DB79AAA7C}"/>
              </a:ext>
            </a:extLst>
          </p:cNvPr>
          <p:cNvPicPr>
            <a:picLocks noChangeAspect="1"/>
          </p:cNvPicPr>
          <p:nvPr/>
        </p:nvPicPr>
        <p:blipFill>
          <a:blip r:embed="rId9"/>
          <a:stretch>
            <a:fillRect/>
          </a:stretch>
        </p:blipFill>
        <p:spPr>
          <a:xfrm>
            <a:off x="1062220" y="3814886"/>
            <a:ext cx="381164" cy="351000"/>
          </a:xfrm>
          <a:prstGeom prst="rect">
            <a:avLst/>
          </a:prstGeom>
        </p:spPr>
      </p:pic>
      <p:sp>
        <p:nvSpPr>
          <p:cNvPr id="30" name="TextBox 29">
            <a:extLst>
              <a:ext uri="{FF2B5EF4-FFF2-40B4-BE49-F238E27FC236}">
                <a16:creationId xmlns:a16="http://schemas.microsoft.com/office/drawing/2014/main" id="{71FAB4EC-3AFB-5F7F-1ABD-F5BA23C7972C}"/>
              </a:ext>
            </a:extLst>
          </p:cNvPr>
          <p:cNvSpPr txBox="1"/>
          <p:nvPr/>
        </p:nvSpPr>
        <p:spPr>
          <a:xfrm>
            <a:off x="1408581" y="3894699"/>
            <a:ext cx="1008320" cy="369332"/>
          </a:xfrm>
          <a:prstGeom prst="rect">
            <a:avLst/>
          </a:prstGeom>
          <a:noFill/>
        </p:spPr>
        <p:txBody>
          <a:bodyPr wrap="square" rtlCol="0">
            <a:spAutoFit/>
          </a:bodyPr>
          <a:lstStyle/>
          <a:p>
            <a:r>
              <a:rPr lang="en-GB" sz="1800" dirty="0">
                <a:solidFill>
                  <a:schemeClr val="tx1">
                    <a:lumMod val="65000"/>
                    <a:lumOff val="35000"/>
                  </a:schemeClr>
                </a:solidFill>
                <a:latin typeface="Frutiger LT Std 55 Roman" panose="020B0602020204020204" pitchFamily="34" charset="0"/>
              </a:rPr>
              <a:t>IgA-t</a:t>
            </a:r>
            <a:r>
              <a:rPr lang="en-SE" sz="1800" dirty="0">
                <a:solidFill>
                  <a:schemeClr val="tx1">
                    <a:lumMod val="65000"/>
                    <a:lumOff val="35000"/>
                  </a:schemeClr>
                </a:solidFill>
                <a:latin typeface="Frutiger LT Std 55 Roman" panose="020B0602020204020204" pitchFamily="34" charset="0"/>
              </a:rPr>
              <a:t>TG</a:t>
            </a:r>
          </a:p>
        </p:txBody>
      </p:sp>
      <p:sp>
        <p:nvSpPr>
          <p:cNvPr id="31" name="TextBox 30">
            <a:extLst>
              <a:ext uri="{FF2B5EF4-FFF2-40B4-BE49-F238E27FC236}">
                <a16:creationId xmlns:a16="http://schemas.microsoft.com/office/drawing/2014/main" id="{C167723D-2880-6BEA-E712-E5EEB753FDDE}"/>
              </a:ext>
            </a:extLst>
          </p:cNvPr>
          <p:cNvSpPr txBox="1"/>
          <p:nvPr/>
        </p:nvSpPr>
        <p:spPr>
          <a:xfrm>
            <a:off x="1414331" y="4280089"/>
            <a:ext cx="1008320" cy="369332"/>
          </a:xfrm>
          <a:prstGeom prst="rect">
            <a:avLst/>
          </a:prstGeom>
          <a:noFill/>
        </p:spPr>
        <p:txBody>
          <a:bodyPr wrap="square" rtlCol="0">
            <a:spAutoFit/>
          </a:bodyPr>
          <a:lstStyle/>
          <a:p>
            <a:r>
              <a:rPr lang="en-GB" sz="1800" dirty="0">
                <a:solidFill>
                  <a:schemeClr val="tx1">
                    <a:lumMod val="65000"/>
                    <a:lumOff val="35000"/>
                  </a:schemeClr>
                </a:solidFill>
                <a:latin typeface="Frutiger LT Std 55 Roman" panose="020B0602020204020204" pitchFamily="34" charset="0"/>
              </a:rPr>
              <a:t>IgG-t</a:t>
            </a:r>
            <a:r>
              <a:rPr lang="en-SE" sz="1800" dirty="0">
                <a:solidFill>
                  <a:schemeClr val="tx1">
                    <a:lumMod val="65000"/>
                    <a:lumOff val="35000"/>
                  </a:schemeClr>
                </a:solidFill>
                <a:latin typeface="Frutiger LT Std 55 Roman" panose="020B0602020204020204" pitchFamily="34" charset="0"/>
              </a:rPr>
              <a:t>TG</a:t>
            </a:r>
          </a:p>
        </p:txBody>
      </p:sp>
      <p:pic>
        <p:nvPicPr>
          <p:cNvPr id="32" name="Picture 31">
            <a:extLst>
              <a:ext uri="{FF2B5EF4-FFF2-40B4-BE49-F238E27FC236}">
                <a16:creationId xmlns:a16="http://schemas.microsoft.com/office/drawing/2014/main" id="{3A3A5A08-4C7D-CC33-41D4-F5B96C71341C}"/>
              </a:ext>
            </a:extLst>
          </p:cNvPr>
          <p:cNvPicPr>
            <a:picLocks noChangeAspect="1"/>
          </p:cNvPicPr>
          <p:nvPr/>
        </p:nvPicPr>
        <p:blipFill>
          <a:blip r:embed="rId9"/>
          <a:stretch>
            <a:fillRect/>
          </a:stretch>
        </p:blipFill>
        <p:spPr>
          <a:xfrm>
            <a:off x="1031510" y="4247972"/>
            <a:ext cx="381164" cy="351000"/>
          </a:xfrm>
          <a:prstGeom prst="rect">
            <a:avLst/>
          </a:prstGeom>
        </p:spPr>
      </p:pic>
      <p:pic>
        <p:nvPicPr>
          <p:cNvPr id="33" name="Picture 32">
            <a:extLst>
              <a:ext uri="{FF2B5EF4-FFF2-40B4-BE49-F238E27FC236}">
                <a16:creationId xmlns:a16="http://schemas.microsoft.com/office/drawing/2014/main" id="{6BA9B156-F3A8-300D-E5C7-AC4EC367FC85}"/>
              </a:ext>
            </a:extLst>
          </p:cNvPr>
          <p:cNvPicPr>
            <a:picLocks noChangeAspect="1"/>
          </p:cNvPicPr>
          <p:nvPr/>
        </p:nvPicPr>
        <p:blipFill>
          <a:blip r:embed="rId10"/>
          <a:stretch>
            <a:fillRect/>
          </a:stretch>
        </p:blipFill>
        <p:spPr>
          <a:xfrm>
            <a:off x="7130236" y="3861675"/>
            <a:ext cx="418841" cy="351000"/>
          </a:xfrm>
          <a:prstGeom prst="rect">
            <a:avLst/>
          </a:prstGeom>
        </p:spPr>
      </p:pic>
      <p:sp>
        <p:nvSpPr>
          <p:cNvPr id="34" name="TextBox 33">
            <a:extLst>
              <a:ext uri="{FF2B5EF4-FFF2-40B4-BE49-F238E27FC236}">
                <a16:creationId xmlns:a16="http://schemas.microsoft.com/office/drawing/2014/main" id="{0D8B79DE-B3C7-23EB-34B7-574AA6A033EA}"/>
              </a:ext>
            </a:extLst>
          </p:cNvPr>
          <p:cNvSpPr txBox="1"/>
          <p:nvPr/>
        </p:nvSpPr>
        <p:spPr>
          <a:xfrm>
            <a:off x="7553736" y="3891120"/>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TPOA</a:t>
            </a:r>
          </a:p>
        </p:txBody>
      </p:sp>
      <p:pic>
        <p:nvPicPr>
          <p:cNvPr id="35" name="Picture 34">
            <a:extLst>
              <a:ext uri="{FF2B5EF4-FFF2-40B4-BE49-F238E27FC236}">
                <a16:creationId xmlns:a16="http://schemas.microsoft.com/office/drawing/2014/main" id="{19BE7840-016C-4187-B537-752F48A1A9F3}"/>
              </a:ext>
            </a:extLst>
          </p:cNvPr>
          <p:cNvPicPr>
            <a:picLocks noChangeAspect="1"/>
          </p:cNvPicPr>
          <p:nvPr/>
        </p:nvPicPr>
        <p:blipFill>
          <a:blip r:embed="rId10"/>
          <a:stretch>
            <a:fillRect/>
          </a:stretch>
        </p:blipFill>
        <p:spPr>
          <a:xfrm>
            <a:off x="7130236" y="4295106"/>
            <a:ext cx="418841" cy="351000"/>
          </a:xfrm>
          <a:prstGeom prst="rect">
            <a:avLst/>
          </a:prstGeom>
        </p:spPr>
      </p:pic>
      <p:sp>
        <p:nvSpPr>
          <p:cNvPr id="36" name="TextBox 35">
            <a:extLst>
              <a:ext uri="{FF2B5EF4-FFF2-40B4-BE49-F238E27FC236}">
                <a16:creationId xmlns:a16="http://schemas.microsoft.com/office/drawing/2014/main" id="{4F6A24E0-DAB9-135E-363D-55DF7C53378C}"/>
              </a:ext>
            </a:extLst>
          </p:cNvPr>
          <p:cNvSpPr txBox="1"/>
          <p:nvPr/>
        </p:nvSpPr>
        <p:spPr>
          <a:xfrm>
            <a:off x="7553736" y="4256663"/>
            <a:ext cx="1008320" cy="369332"/>
          </a:xfrm>
          <a:prstGeom prst="rect">
            <a:avLst/>
          </a:prstGeom>
          <a:noFill/>
        </p:spPr>
        <p:txBody>
          <a:bodyPr wrap="square" rtlCol="0">
            <a:spAutoFit/>
          </a:bodyPr>
          <a:lstStyle/>
          <a:p>
            <a:r>
              <a:rPr lang="en-SE" sz="1800" dirty="0">
                <a:solidFill>
                  <a:schemeClr val="tx1">
                    <a:lumMod val="65000"/>
                    <a:lumOff val="35000"/>
                  </a:schemeClr>
                </a:solidFill>
                <a:latin typeface="Frutiger LT Std 55 Roman" panose="020B0602020204020204" pitchFamily="34" charset="0"/>
              </a:rPr>
              <a:t>TGA</a:t>
            </a:r>
          </a:p>
        </p:txBody>
      </p:sp>
      <p:graphicFrame>
        <p:nvGraphicFramePr>
          <p:cNvPr id="37" name="Diagram 36">
            <a:extLst>
              <a:ext uri="{FF2B5EF4-FFF2-40B4-BE49-F238E27FC236}">
                <a16:creationId xmlns:a16="http://schemas.microsoft.com/office/drawing/2014/main" id="{2376CEDE-BCB3-6E71-807C-A52B6DF9CBC9}"/>
              </a:ext>
            </a:extLst>
          </p:cNvPr>
          <p:cNvGraphicFramePr/>
          <p:nvPr/>
        </p:nvGraphicFramePr>
        <p:xfrm>
          <a:off x="3967776" y="303659"/>
          <a:ext cx="513633" cy="47442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2" name="Picture 1">
            <a:extLst>
              <a:ext uri="{FF2B5EF4-FFF2-40B4-BE49-F238E27FC236}">
                <a16:creationId xmlns:a16="http://schemas.microsoft.com/office/drawing/2014/main" id="{BDEE60C9-B8EA-0A5E-2D8A-F7BAE808521B}"/>
              </a:ext>
            </a:extLst>
          </p:cNvPr>
          <p:cNvPicPr>
            <a:picLocks noChangeAspect="1"/>
          </p:cNvPicPr>
          <p:nvPr/>
        </p:nvPicPr>
        <p:blipFill>
          <a:blip r:embed="rId16"/>
          <a:stretch>
            <a:fillRect/>
          </a:stretch>
        </p:blipFill>
        <p:spPr>
          <a:xfrm>
            <a:off x="171196" y="4442885"/>
            <a:ext cx="914908" cy="565413"/>
          </a:xfrm>
          <a:prstGeom prst="rect">
            <a:avLst/>
          </a:prstGeom>
        </p:spPr>
      </p:pic>
      <p:pic>
        <p:nvPicPr>
          <p:cNvPr id="4" name="Bildobjekt 3">
            <a:extLst>
              <a:ext uri="{FF2B5EF4-FFF2-40B4-BE49-F238E27FC236}">
                <a16:creationId xmlns:a16="http://schemas.microsoft.com/office/drawing/2014/main" id="{D1E8A615-2550-4268-A604-FE9054833EB5}"/>
              </a:ext>
            </a:extLst>
          </p:cNvPr>
          <p:cNvPicPr>
            <a:picLocks noChangeAspect="1"/>
          </p:cNvPicPr>
          <p:nvPr/>
        </p:nvPicPr>
        <p:blipFill>
          <a:blip r:embed="rId17"/>
          <a:stretch>
            <a:fillRect/>
          </a:stretch>
        </p:blipFill>
        <p:spPr>
          <a:xfrm>
            <a:off x="0" y="-39797"/>
            <a:ext cx="9144000" cy="835152"/>
          </a:xfrm>
          <a:prstGeom prst="rect">
            <a:avLst/>
          </a:prstGeom>
        </p:spPr>
      </p:pic>
      <p:pic>
        <p:nvPicPr>
          <p:cNvPr id="38" name="Graphic 6">
            <a:extLst>
              <a:ext uri="{FF2B5EF4-FFF2-40B4-BE49-F238E27FC236}">
                <a16:creationId xmlns:a16="http://schemas.microsoft.com/office/drawing/2014/main" id="{F162CF87-CDFF-4D68-A229-7EBB0DB24527}"/>
              </a:ext>
            </a:extLst>
          </p:cNvPr>
          <p:cNvPicPr>
            <a:picLocks noChangeAspect="1"/>
          </p:cNvPicPr>
          <p:nvPr/>
        </p:nvPicPr>
        <p:blipFill rotWithShape="1">
          <a:blip r:embed="rId18">
            <a:extLst>
              <a:ext uri="{96DAC541-7B7A-43D3-8B79-37D633B846F1}">
                <asvg:svgBlip xmlns:asvg="http://schemas.microsoft.com/office/drawing/2016/SVG/main" r:embed="rId19"/>
              </a:ext>
            </a:extLst>
          </a:blip>
          <a:srcRect l="6721" t="7238" r="6340" b="11408"/>
          <a:stretch/>
        </p:blipFill>
        <p:spPr>
          <a:xfrm>
            <a:off x="8200352" y="89994"/>
            <a:ext cx="780870" cy="712671"/>
          </a:xfrm>
          <a:prstGeom prst="rect">
            <a:avLst/>
          </a:prstGeom>
        </p:spPr>
      </p:pic>
      <p:pic>
        <p:nvPicPr>
          <p:cNvPr id="39" name="Picture 2">
            <a:extLst>
              <a:ext uri="{FF2B5EF4-FFF2-40B4-BE49-F238E27FC236}">
                <a16:creationId xmlns:a16="http://schemas.microsoft.com/office/drawing/2014/main" id="{5C30A32A-94B8-4E34-B655-FFA089C015CA}"/>
              </a:ext>
            </a:extLst>
          </p:cNvPr>
          <p:cNvPicPr>
            <a:picLocks noChangeAspect="1"/>
          </p:cNvPicPr>
          <p:nvPr/>
        </p:nvPicPr>
        <p:blipFill>
          <a:blip r:embed="rId16"/>
          <a:stretch>
            <a:fillRect/>
          </a:stretch>
        </p:blipFill>
        <p:spPr>
          <a:xfrm>
            <a:off x="162778" y="163624"/>
            <a:ext cx="914908" cy="565413"/>
          </a:xfrm>
          <a:prstGeom prst="rect">
            <a:avLst/>
          </a:prstGeom>
        </p:spPr>
      </p:pic>
      <p:sp>
        <p:nvSpPr>
          <p:cNvPr id="40" name="textruta 39">
            <a:extLst>
              <a:ext uri="{FF2B5EF4-FFF2-40B4-BE49-F238E27FC236}">
                <a16:creationId xmlns:a16="http://schemas.microsoft.com/office/drawing/2014/main" id="{569A0CCD-C82F-48E0-B377-24144AB20D25}"/>
              </a:ext>
            </a:extLst>
          </p:cNvPr>
          <p:cNvSpPr txBox="1"/>
          <p:nvPr/>
        </p:nvSpPr>
        <p:spPr>
          <a:xfrm>
            <a:off x="1943821" y="138365"/>
            <a:ext cx="5279009" cy="461665"/>
          </a:xfrm>
          <a:prstGeom prst="rect">
            <a:avLst/>
          </a:prstGeom>
          <a:noFill/>
        </p:spPr>
        <p:txBody>
          <a:bodyPr wrap="none" rtlCol="0">
            <a:spAutoFit/>
          </a:bodyPr>
          <a:lstStyle/>
          <a:p>
            <a:r>
              <a:rPr lang="sv-SE" sz="2400" dirty="0">
                <a:solidFill>
                  <a:schemeClr val="bg1"/>
                </a:solidFill>
              </a:rPr>
              <a:t>SCREENING OF THREE DISEASES</a:t>
            </a:r>
          </a:p>
        </p:txBody>
      </p:sp>
      <p:pic>
        <p:nvPicPr>
          <p:cNvPr id="9" name="Graphic 8">
            <a:extLst>
              <a:ext uri="{FF2B5EF4-FFF2-40B4-BE49-F238E27FC236}">
                <a16:creationId xmlns:a16="http://schemas.microsoft.com/office/drawing/2014/main" id="{30A1AA26-D549-D9A9-422F-533F00E4047A}"/>
              </a:ext>
            </a:extLst>
          </p:cNvPr>
          <p:cNvPicPr>
            <a:picLocks noChangeAspect="1"/>
          </p:cNvPicPr>
          <p:nvPr/>
        </p:nvPicPr>
        <p:blipFill rotWithShape="1">
          <a:blip r:embed="rId20">
            <a:extLst>
              <a:ext uri="{96DAC541-7B7A-43D3-8B79-37D633B846F1}">
                <asvg:svgBlip xmlns:asvg="http://schemas.microsoft.com/office/drawing/2016/SVG/main" r:embed="rId19"/>
              </a:ext>
            </a:extLst>
          </a:blip>
          <a:srcRect l="6721" t="7238" r="6340" b="11408"/>
          <a:stretch/>
        </p:blipFill>
        <p:spPr>
          <a:xfrm>
            <a:off x="3970135" y="2717710"/>
            <a:ext cx="1196045" cy="1091586"/>
          </a:xfrm>
          <a:prstGeom prst="rect">
            <a:avLst/>
          </a:prstGeom>
        </p:spPr>
      </p:pic>
      <p:sp>
        <p:nvSpPr>
          <p:cNvPr id="48" name="textruta 47">
            <a:extLst>
              <a:ext uri="{FF2B5EF4-FFF2-40B4-BE49-F238E27FC236}">
                <a16:creationId xmlns:a16="http://schemas.microsoft.com/office/drawing/2014/main" id="{76BAB1DC-814E-4037-9C7B-74568A913A52}"/>
              </a:ext>
            </a:extLst>
          </p:cNvPr>
          <p:cNvSpPr txBox="1"/>
          <p:nvPr/>
        </p:nvSpPr>
        <p:spPr>
          <a:xfrm>
            <a:off x="368137" y="2327743"/>
            <a:ext cx="2621951" cy="830997"/>
          </a:xfrm>
          <a:prstGeom prst="rect">
            <a:avLst/>
          </a:prstGeom>
          <a:noFill/>
        </p:spPr>
        <p:txBody>
          <a:bodyPr wrap="square" rtlCol="0">
            <a:spAutoFit/>
          </a:bodyPr>
          <a:lstStyle/>
          <a:p>
            <a:r>
              <a:rPr lang="sv-SE" sz="1600" b="1" dirty="0">
                <a:solidFill>
                  <a:srgbClr val="C00000"/>
                </a:solidFill>
                <a:latin typeface="Calibri" panose="020F0502020204030204" pitchFamily="34" charset="0"/>
                <a:cs typeface="Calibri" panose="020F0502020204030204" pitchFamily="34" charset="0"/>
              </a:rPr>
              <a:t>Step 1. Radiobinding </a:t>
            </a:r>
            <a:r>
              <a:rPr lang="sv-SE" sz="1600" b="1" dirty="0" err="1">
                <a:solidFill>
                  <a:srgbClr val="C00000"/>
                </a:solidFill>
                <a:latin typeface="Calibri" panose="020F0502020204030204" pitchFamily="34" charset="0"/>
                <a:cs typeface="Calibri" panose="020F0502020204030204" pitchFamily="34" charset="0"/>
              </a:rPr>
              <a:t>assays</a:t>
            </a:r>
            <a:r>
              <a:rPr lang="sv-SE" sz="1600" b="1" dirty="0">
                <a:solidFill>
                  <a:srgbClr val="C00000"/>
                </a:solidFill>
                <a:latin typeface="Calibri" panose="020F0502020204030204" pitchFamily="34" charset="0"/>
                <a:cs typeface="Calibri" panose="020F0502020204030204" pitchFamily="34" charset="0"/>
              </a:rPr>
              <a:t> (RBA) </a:t>
            </a:r>
            <a:r>
              <a:rPr lang="sv-SE" sz="1600" b="1" dirty="0" err="1">
                <a:solidFill>
                  <a:srgbClr val="C00000"/>
                </a:solidFill>
                <a:latin typeface="Calibri" panose="020F0502020204030204" pitchFamily="34" charset="0"/>
                <a:cs typeface="Calibri" panose="020F0502020204030204" pitchFamily="34" charset="0"/>
              </a:rPr>
              <a:t>method</a:t>
            </a:r>
            <a:r>
              <a:rPr lang="sv-SE" sz="1600" b="1" dirty="0">
                <a:solidFill>
                  <a:srgbClr val="C00000"/>
                </a:solidFill>
                <a:latin typeface="Calibri" panose="020F0502020204030204" pitchFamily="34" charset="0"/>
                <a:cs typeface="Calibri" panose="020F0502020204030204" pitchFamily="34" charset="0"/>
              </a:rPr>
              <a:t> for screening of </a:t>
            </a:r>
            <a:r>
              <a:rPr lang="sv-SE" sz="1600" b="1" dirty="0" err="1">
                <a:solidFill>
                  <a:srgbClr val="C00000"/>
                </a:solidFill>
                <a:latin typeface="Calibri" panose="020F0502020204030204" pitchFamily="34" charset="0"/>
                <a:cs typeface="Calibri" panose="020F0502020204030204" pitchFamily="34" charset="0"/>
              </a:rPr>
              <a:t>autoantibodies</a:t>
            </a:r>
            <a:endParaRPr lang="sv-SE" sz="1600" b="1" dirty="0">
              <a:solidFill>
                <a:srgbClr val="C00000"/>
              </a:solidFill>
              <a:latin typeface="Calibri" panose="020F0502020204030204" pitchFamily="34" charset="0"/>
              <a:cs typeface="Calibri" panose="020F0502020204030204" pitchFamily="34" charset="0"/>
            </a:endParaRPr>
          </a:p>
        </p:txBody>
      </p:sp>
      <p:sp>
        <p:nvSpPr>
          <p:cNvPr id="49" name="textruta 48">
            <a:extLst>
              <a:ext uri="{FF2B5EF4-FFF2-40B4-BE49-F238E27FC236}">
                <a16:creationId xmlns:a16="http://schemas.microsoft.com/office/drawing/2014/main" id="{CB8A0314-227B-4474-A45F-B4508AF97A31}"/>
              </a:ext>
            </a:extLst>
          </p:cNvPr>
          <p:cNvSpPr txBox="1"/>
          <p:nvPr/>
        </p:nvSpPr>
        <p:spPr>
          <a:xfrm>
            <a:off x="6297082" y="2305040"/>
            <a:ext cx="2621951" cy="830997"/>
          </a:xfrm>
          <a:prstGeom prst="rect">
            <a:avLst/>
          </a:prstGeom>
          <a:noFill/>
        </p:spPr>
        <p:txBody>
          <a:bodyPr wrap="square" rtlCol="0">
            <a:spAutoFit/>
          </a:bodyPr>
          <a:lstStyle/>
          <a:p>
            <a:r>
              <a:rPr lang="en-US" sz="1600" b="1" dirty="0">
                <a:solidFill>
                  <a:schemeClr val="accent5">
                    <a:lumMod val="75000"/>
                  </a:schemeClr>
                </a:solidFill>
                <a:latin typeface="Calibri" panose="020F0502020204030204" pitchFamily="34" charset="0"/>
                <a:cs typeface="Calibri" panose="020F0502020204030204" pitchFamily="34" charset="0"/>
              </a:rPr>
              <a:t>Step 2. Antibody Detection by Agglutination PCR (ADAP) method for evaluation</a:t>
            </a:r>
          </a:p>
        </p:txBody>
      </p:sp>
    </p:spTree>
    <p:extLst>
      <p:ext uri="{BB962C8B-B14F-4D97-AF65-F5344CB8AC3E}">
        <p14:creationId xmlns:p14="http://schemas.microsoft.com/office/powerpoint/2010/main" val="8979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2">
            <a:extLst>
              <a:ext uri="{FF2B5EF4-FFF2-40B4-BE49-F238E27FC236}">
                <a16:creationId xmlns:a16="http://schemas.microsoft.com/office/drawing/2014/main" id="{20275317-8EB2-C37B-C102-18D51623BB73}"/>
              </a:ext>
            </a:extLst>
          </p:cNvPr>
          <p:cNvGraphicFramePr>
            <a:graphicFrameLocks noGrp="1"/>
          </p:cNvGraphicFramePr>
          <p:nvPr>
            <p:ph idx="1"/>
            <p:extLst>
              <p:ext uri="{D42A27DB-BD31-4B8C-83A1-F6EECF244321}">
                <p14:modId xmlns:p14="http://schemas.microsoft.com/office/powerpoint/2010/main" val="246115125"/>
              </p:ext>
            </p:extLst>
          </p:nvPr>
        </p:nvGraphicFramePr>
        <p:xfrm>
          <a:off x="489163" y="1061227"/>
          <a:ext cx="8165674" cy="30210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B21A478D-DDC8-5617-B9F1-8E791D5E1033}"/>
              </a:ext>
            </a:extLst>
          </p:cNvPr>
          <p:cNvPicPr>
            <a:picLocks noChangeAspect="1"/>
          </p:cNvPicPr>
          <p:nvPr/>
        </p:nvPicPr>
        <p:blipFill>
          <a:blip r:embed="rId8"/>
          <a:stretch>
            <a:fillRect/>
          </a:stretch>
        </p:blipFill>
        <p:spPr>
          <a:xfrm>
            <a:off x="171196" y="4442885"/>
            <a:ext cx="914908" cy="565413"/>
          </a:xfrm>
          <a:prstGeom prst="rect">
            <a:avLst/>
          </a:prstGeom>
        </p:spPr>
      </p:pic>
      <p:pic>
        <p:nvPicPr>
          <p:cNvPr id="9" name="Bildobjekt 8">
            <a:extLst>
              <a:ext uri="{FF2B5EF4-FFF2-40B4-BE49-F238E27FC236}">
                <a16:creationId xmlns:a16="http://schemas.microsoft.com/office/drawing/2014/main" id="{DBF384BE-7CEA-4641-9781-12D10D5B3324}"/>
              </a:ext>
            </a:extLst>
          </p:cNvPr>
          <p:cNvPicPr>
            <a:picLocks noChangeAspect="1"/>
          </p:cNvPicPr>
          <p:nvPr/>
        </p:nvPicPr>
        <p:blipFill>
          <a:blip r:embed="rId9"/>
          <a:stretch>
            <a:fillRect/>
          </a:stretch>
        </p:blipFill>
        <p:spPr>
          <a:xfrm>
            <a:off x="0" y="-39797"/>
            <a:ext cx="9144000" cy="835152"/>
          </a:xfrm>
          <a:prstGeom prst="rect">
            <a:avLst/>
          </a:prstGeom>
        </p:spPr>
      </p:pic>
      <p:pic>
        <p:nvPicPr>
          <p:cNvPr id="10" name="Graphic 6">
            <a:extLst>
              <a:ext uri="{FF2B5EF4-FFF2-40B4-BE49-F238E27FC236}">
                <a16:creationId xmlns:a16="http://schemas.microsoft.com/office/drawing/2014/main" id="{FDCD9E36-4220-4A2C-AF69-36B185A6800C}"/>
              </a:ext>
            </a:extLst>
          </p:cNvPr>
          <p:cNvPicPr>
            <a:picLocks noChangeAspect="1"/>
          </p:cNvPicPr>
          <p:nvPr/>
        </p:nvPicPr>
        <p:blipFill rotWithShape="1">
          <a:blip r:embed="rId10">
            <a:extLst>
              <a:ext uri="{96DAC541-7B7A-43D3-8B79-37D633B846F1}">
                <asvg:svgBlip xmlns:asvg="http://schemas.microsoft.com/office/drawing/2016/SVG/main" r:embed="rId11"/>
              </a:ext>
            </a:extLst>
          </a:blip>
          <a:srcRect l="6721" t="7238" r="6340" b="11408"/>
          <a:stretch/>
        </p:blipFill>
        <p:spPr>
          <a:xfrm>
            <a:off x="8200352" y="89994"/>
            <a:ext cx="780870" cy="712671"/>
          </a:xfrm>
          <a:prstGeom prst="rect">
            <a:avLst/>
          </a:prstGeom>
        </p:spPr>
      </p:pic>
      <p:pic>
        <p:nvPicPr>
          <p:cNvPr id="11" name="Picture 2">
            <a:extLst>
              <a:ext uri="{FF2B5EF4-FFF2-40B4-BE49-F238E27FC236}">
                <a16:creationId xmlns:a16="http://schemas.microsoft.com/office/drawing/2014/main" id="{90FF9095-2951-4ACE-9A1D-B23B5057409E}"/>
              </a:ext>
            </a:extLst>
          </p:cNvPr>
          <p:cNvPicPr>
            <a:picLocks noChangeAspect="1"/>
          </p:cNvPicPr>
          <p:nvPr/>
        </p:nvPicPr>
        <p:blipFill>
          <a:blip r:embed="rId8"/>
          <a:stretch>
            <a:fillRect/>
          </a:stretch>
        </p:blipFill>
        <p:spPr>
          <a:xfrm>
            <a:off x="162778" y="163624"/>
            <a:ext cx="914908" cy="565413"/>
          </a:xfrm>
          <a:prstGeom prst="rect">
            <a:avLst/>
          </a:prstGeom>
        </p:spPr>
      </p:pic>
      <p:sp>
        <p:nvSpPr>
          <p:cNvPr id="12" name="textruta 11">
            <a:extLst>
              <a:ext uri="{FF2B5EF4-FFF2-40B4-BE49-F238E27FC236}">
                <a16:creationId xmlns:a16="http://schemas.microsoft.com/office/drawing/2014/main" id="{55F464A8-EC67-47E6-B0EC-5C18EB95AFDA}"/>
              </a:ext>
            </a:extLst>
          </p:cNvPr>
          <p:cNvSpPr txBox="1"/>
          <p:nvPr/>
        </p:nvSpPr>
        <p:spPr>
          <a:xfrm>
            <a:off x="3996031" y="163624"/>
            <a:ext cx="936475" cy="461665"/>
          </a:xfrm>
          <a:prstGeom prst="rect">
            <a:avLst/>
          </a:prstGeom>
          <a:noFill/>
        </p:spPr>
        <p:txBody>
          <a:bodyPr wrap="none" rtlCol="0">
            <a:spAutoFit/>
          </a:bodyPr>
          <a:lstStyle/>
          <a:p>
            <a:r>
              <a:rPr lang="sv-SE" sz="2400" dirty="0">
                <a:solidFill>
                  <a:schemeClr val="bg1"/>
                </a:solidFill>
              </a:rPr>
              <a:t>AIMS</a:t>
            </a:r>
          </a:p>
        </p:txBody>
      </p:sp>
    </p:spTree>
    <p:extLst>
      <p:ext uri="{BB962C8B-B14F-4D97-AF65-F5344CB8AC3E}">
        <p14:creationId xmlns:p14="http://schemas.microsoft.com/office/powerpoint/2010/main" val="87351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4AE263E-8776-0FC9-59B2-5A5D9E809301}"/>
              </a:ext>
            </a:extLst>
          </p:cNvPr>
          <p:cNvSpPr>
            <a:spLocks noGrp="1"/>
          </p:cNvSpPr>
          <p:nvPr>
            <p:ph type="title"/>
          </p:nvPr>
        </p:nvSpPr>
        <p:spPr>
          <a:xfrm>
            <a:off x="520919" y="933002"/>
            <a:ext cx="7886700" cy="994172"/>
          </a:xfrm>
        </p:spPr>
        <p:txBody>
          <a:bodyPr/>
          <a:lstStyle/>
          <a:p>
            <a:pPr lvl="0" algn="ctr"/>
            <a:r>
              <a:rPr lang="en-US" sz="2800" dirty="0">
                <a:solidFill>
                  <a:schemeClr val="accent5">
                    <a:lumMod val="75000"/>
                  </a:schemeClr>
                </a:solidFill>
              </a:rPr>
              <a:t>Obtain 2000 samples from invited 20,000 children </a:t>
            </a:r>
          </a:p>
        </p:txBody>
      </p:sp>
      <p:graphicFrame>
        <p:nvGraphicFramePr>
          <p:cNvPr id="20" name="Content Placeholder 4">
            <a:extLst>
              <a:ext uri="{FF2B5EF4-FFF2-40B4-BE49-F238E27FC236}">
                <a16:creationId xmlns:a16="http://schemas.microsoft.com/office/drawing/2014/main" id="{1392B0F9-EE28-74D7-B5AD-98FF09733016}"/>
              </a:ext>
            </a:extLst>
          </p:cNvPr>
          <p:cNvGraphicFramePr>
            <a:graphicFrameLocks noGrp="1"/>
          </p:cNvGraphicFramePr>
          <p:nvPr>
            <p:ph idx="1"/>
            <p:extLst>
              <p:ext uri="{D42A27DB-BD31-4B8C-83A1-F6EECF244321}">
                <p14:modId xmlns:p14="http://schemas.microsoft.com/office/powerpoint/2010/main" val="824639112"/>
              </p:ext>
            </p:extLst>
          </p:nvPr>
        </p:nvGraphicFramePr>
        <p:xfrm>
          <a:off x="3166479" y="1927174"/>
          <a:ext cx="5816412" cy="3081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8B4D1661-2334-2485-5B32-E64F53CDA4EC}"/>
              </a:ext>
            </a:extLst>
          </p:cNvPr>
          <p:cNvPicPr>
            <a:picLocks noChangeAspect="1"/>
          </p:cNvPicPr>
          <p:nvPr/>
        </p:nvPicPr>
        <p:blipFill>
          <a:blip r:embed="rId8"/>
          <a:stretch>
            <a:fillRect/>
          </a:stretch>
        </p:blipFill>
        <p:spPr>
          <a:xfrm>
            <a:off x="171196" y="4442885"/>
            <a:ext cx="914908" cy="565413"/>
          </a:xfrm>
          <a:prstGeom prst="rect">
            <a:avLst/>
          </a:prstGeom>
        </p:spPr>
      </p:pic>
      <p:pic>
        <p:nvPicPr>
          <p:cNvPr id="16" name="Picture 15">
            <a:extLst>
              <a:ext uri="{FF2B5EF4-FFF2-40B4-BE49-F238E27FC236}">
                <a16:creationId xmlns:a16="http://schemas.microsoft.com/office/drawing/2014/main" id="{1DCADA44-CF41-FA1A-88A1-8DDD121545B9}"/>
              </a:ext>
            </a:extLst>
          </p:cNvPr>
          <p:cNvPicPr>
            <a:picLocks noChangeAspect="1"/>
          </p:cNvPicPr>
          <p:nvPr/>
        </p:nvPicPr>
        <p:blipFill rotWithShape="1">
          <a:blip r:embed="rId9"/>
          <a:srcRect l="50000" t="3333" r="8277" b="75347"/>
          <a:stretch/>
        </p:blipFill>
        <p:spPr>
          <a:xfrm>
            <a:off x="628650" y="2011506"/>
            <a:ext cx="2682380" cy="1958024"/>
          </a:xfrm>
          <a:prstGeom prst="rect">
            <a:avLst/>
          </a:prstGeom>
        </p:spPr>
      </p:pic>
      <p:pic>
        <p:nvPicPr>
          <p:cNvPr id="10" name="Bildobjekt 9">
            <a:extLst>
              <a:ext uri="{FF2B5EF4-FFF2-40B4-BE49-F238E27FC236}">
                <a16:creationId xmlns:a16="http://schemas.microsoft.com/office/drawing/2014/main" id="{990A9CE9-F84D-4ADD-85A1-71291EDA17F8}"/>
              </a:ext>
            </a:extLst>
          </p:cNvPr>
          <p:cNvPicPr>
            <a:picLocks noChangeAspect="1"/>
          </p:cNvPicPr>
          <p:nvPr/>
        </p:nvPicPr>
        <p:blipFill>
          <a:blip r:embed="rId10"/>
          <a:stretch>
            <a:fillRect/>
          </a:stretch>
        </p:blipFill>
        <p:spPr>
          <a:xfrm>
            <a:off x="0" y="-39797"/>
            <a:ext cx="9144000" cy="835152"/>
          </a:xfrm>
          <a:prstGeom prst="rect">
            <a:avLst/>
          </a:prstGeom>
        </p:spPr>
      </p:pic>
      <p:pic>
        <p:nvPicPr>
          <p:cNvPr id="11" name="Graphic 6">
            <a:extLst>
              <a:ext uri="{FF2B5EF4-FFF2-40B4-BE49-F238E27FC236}">
                <a16:creationId xmlns:a16="http://schemas.microsoft.com/office/drawing/2014/main" id="{97CFEB1E-82A6-486E-A04B-B3393011DD3C}"/>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l="6721" t="7238" r="6340" b="11408"/>
          <a:stretch/>
        </p:blipFill>
        <p:spPr>
          <a:xfrm>
            <a:off x="8200352" y="89994"/>
            <a:ext cx="780870" cy="712671"/>
          </a:xfrm>
          <a:prstGeom prst="rect">
            <a:avLst/>
          </a:prstGeom>
        </p:spPr>
      </p:pic>
      <p:pic>
        <p:nvPicPr>
          <p:cNvPr id="13" name="Picture 2">
            <a:extLst>
              <a:ext uri="{FF2B5EF4-FFF2-40B4-BE49-F238E27FC236}">
                <a16:creationId xmlns:a16="http://schemas.microsoft.com/office/drawing/2014/main" id="{640D18D7-B972-4D1C-8B82-2B23A627F5F1}"/>
              </a:ext>
            </a:extLst>
          </p:cNvPr>
          <p:cNvPicPr>
            <a:picLocks noChangeAspect="1"/>
          </p:cNvPicPr>
          <p:nvPr/>
        </p:nvPicPr>
        <p:blipFill>
          <a:blip r:embed="rId8"/>
          <a:stretch>
            <a:fillRect/>
          </a:stretch>
        </p:blipFill>
        <p:spPr>
          <a:xfrm>
            <a:off x="162778" y="163624"/>
            <a:ext cx="914908" cy="565413"/>
          </a:xfrm>
          <a:prstGeom prst="rect">
            <a:avLst/>
          </a:prstGeom>
        </p:spPr>
      </p:pic>
      <p:sp>
        <p:nvSpPr>
          <p:cNvPr id="14" name="textruta 13">
            <a:extLst>
              <a:ext uri="{FF2B5EF4-FFF2-40B4-BE49-F238E27FC236}">
                <a16:creationId xmlns:a16="http://schemas.microsoft.com/office/drawing/2014/main" id="{982CAEB1-BD63-4499-9322-BB934ED162A5}"/>
              </a:ext>
            </a:extLst>
          </p:cNvPr>
          <p:cNvSpPr txBox="1"/>
          <p:nvPr/>
        </p:nvSpPr>
        <p:spPr>
          <a:xfrm>
            <a:off x="2838996" y="163624"/>
            <a:ext cx="3466013" cy="461665"/>
          </a:xfrm>
          <a:prstGeom prst="rect">
            <a:avLst/>
          </a:prstGeom>
          <a:noFill/>
        </p:spPr>
        <p:txBody>
          <a:bodyPr wrap="none" rtlCol="0">
            <a:spAutoFit/>
          </a:bodyPr>
          <a:lstStyle/>
          <a:p>
            <a:pPr algn="ctr"/>
            <a:r>
              <a:rPr lang="sv-SE" sz="2400" dirty="0">
                <a:solidFill>
                  <a:schemeClr val="bg1"/>
                </a:solidFill>
              </a:rPr>
              <a:t>GOAL OF SCREENING</a:t>
            </a:r>
          </a:p>
        </p:txBody>
      </p:sp>
      <p:sp>
        <p:nvSpPr>
          <p:cNvPr id="4" name="textruta 3">
            <a:extLst>
              <a:ext uri="{FF2B5EF4-FFF2-40B4-BE49-F238E27FC236}">
                <a16:creationId xmlns:a16="http://schemas.microsoft.com/office/drawing/2014/main" id="{D7A67B08-C329-4742-AAEC-3065D372911E}"/>
              </a:ext>
            </a:extLst>
          </p:cNvPr>
          <p:cNvSpPr txBox="1"/>
          <p:nvPr/>
        </p:nvSpPr>
        <p:spPr>
          <a:xfrm flipH="1">
            <a:off x="520919" y="4073553"/>
            <a:ext cx="3319562" cy="738664"/>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TRIAD</a:t>
            </a:r>
            <a:r>
              <a:rPr lang="en-US" sz="1400" dirty="0">
                <a:latin typeface="Calibri" panose="020F0502020204030204" pitchFamily="34" charset="0"/>
                <a:cs typeface="Calibri" panose="020F0502020204030204" pitchFamily="34" charset="0"/>
              </a:rPr>
              <a:t> screened children living in </a:t>
            </a:r>
            <a:r>
              <a:rPr lang="en-US" sz="1400" dirty="0" err="1">
                <a:latin typeface="Calibri" panose="020F0502020204030204" pitchFamily="34" charset="0"/>
                <a:cs typeface="Calibri" panose="020F0502020204030204" pitchFamily="34" charset="0"/>
              </a:rPr>
              <a:t>Skåne</a:t>
            </a:r>
            <a:r>
              <a:rPr lang="en-US" dirty="0">
                <a:latin typeface="Calibri" panose="020F0502020204030204" pitchFamily="34" charset="0"/>
                <a:cs typeface="Calibri" panose="020F0502020204030204" pitchFamily="34" charset="0"/>
              </a:rPr>
              <a:t> located in southern</a:t>
            </a:r>
            <a:r>
              <a:rPr lang="en-US" sz="1400" dirty="0">
                <a:latin typeface="Calibri" panose="020F0502020204030204" pitchFamily="34" charset="0"/>
                <a:cs typeface="Calibri" panose="020F0502020204030204" pitchFamily="34" charset="0"/>
              </a:rPr>
              <a:t> parts of Sweden</a:t>
            </a:r>
            <a:endParaRPr lang="sv-SE" dirty="0"/>
          </a:p>
          <a:p>
            <a:endParaRPr lang="sv-SE" dirty="0"/>
          </a:p>
        </p:txBody>
      </p:sp>
      <p:pic>
        <p:nvPicPr>
          <p:cNvPr id="6" name="Bildobjekt 5">
            <a:extLst>
              <a:ext uri="{FF2B5EF4-FFF2-40B4-BE49-F238E27FC236}">
                <a16:creationId xmlns:a16="http://schemas.microsoft.com/office/drawing/2014/main" id="{05209F80-F366-4666-A3F3-ABA3B12B7D00}"/>
              </a:ext>
            </a:extLst>
          </p:cNvPr>
          <p:cNvPicPr>
            <a:picLocks noChangeAspect="1"/>
          </p:cNvPicPr>
          <p:nvPr/>
        </p:nvPicPr>
        <p:blipFill>
          <a:blip r:embed="rId13"/>
          <a:stretch>
            <a:fillRect/>
          </a:stretch>
        </p:blipFill>
        <p:spPr>
          <a:xfrm>
            <a:off x="8213759" y="1264914"/>
            <a:ext cx="481496" cy="307417"/>
          </a:xfrm>
          <a:prstGeom prst="rect">
            <a:avLst/>
          </a:prstGeom>
        </p:spPr>
      </p:pic>
    </p:spTree>
    <p:extLst>
      <p:ext uri="{BB962C8B-B14F-4D97-AF65-F5344CB8AC3E}">
        <p14:creationId xmlns:p14="http://schemas.microsoft.com/office/powerpoint/2010/main" val="322379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FA4911-0C2C-D21C-99CC-AC11E3D62C16}"/>
              </a:ext>
            </a:extLst>
          </p:cNvPr>
          <p:cNvPicPr>
            <a:picLocks noChangeAspect="1"/>
          </p:cNvPicPr>
          <p:nvPr/>
        </p:nvPicPr>
        <p:blipFill>
          <a:blip r:embed="rId3"/>
          <a:stretch>
            <a:fillRect/>
          </a:stretch>
        </p:blipFill>
        <p:spPr>
          <a:xfrm>
            <a:off x="171196" y="4442885"/>
            <a:ext cx="914908" cy="565413"/>
          </a:xfrm>
          <a:prstGeom prst="rect">
            <a:avLst/>
          </a:prstGeom>
        </p:spPr>
      </p:pic>
      <p:pic>
        <p:nvPicPr>
          <p:cNvPr id="10" name="Bildobjekt 9">
            <a:extLst>
              <a:ext uri="{FF2B5EF4-FFF2-40B4-BE49-F238E27FC236}">
                <a16:creationId xmlns:a16="http://schemas.microsoft.com/office/drawing/2014/main" id="{084D2AD5-C44C-422E-AD68-502A1171A623}"/>
              </a:ext>
            </a:extLst>
          </p:cNvPr>
          <p:cNvPicPr>
            <a:picLocks noChangeAspect="1"/>
          </p:cNvPicPr>
          <p:nvPr/>
        </p:nvPicPr>
        <p:blipFill>
          <a:blip r:embed="rId4"/>
          <a:stretch>
            <a:fillRect/>
          </a:stretch>
        </p:blipFill>
        <p:spPr>
          <a:xfrm>
            <a:off x="0" y="-39797"/>
            <a:ext cx="9144000" cy="835152"/>
          </a:xfrm>
          <a:prstGeom prst="rect">
            <a:avLst/>
          </a:prstGeom>
        </p:spPr>
      </p:pic>
      <p:pic>
        <p:nvPicPr>
          <p:cNvPr id="11" name="Graphic 6">
            <a:extLst>
              <a:ext uri="{FF2B5EF4-FFF2-40B4-BE49-F238E27FC236}">
                <a16:creationId xmlns:a16="http://schemas.microsoft.com/office/drawing/2014/main" id="{9DD39AAE-4742-47D3-92B7-E940086B5092}"/>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6721" t="7238" r="6340" b="11408"/>
          <a:stretch/>
        </p:blipFill>
        <p:spPr>
          <a:xfrm>
            <a:off x="8200352" y="89994"/>
            <a:ext cx="780870" cy="712671"/>
          </a:xfrm>
          <a:prstGeom prst="rect">
            <a:avLst/>
          </a:prstGeom>
        </p:spPr>
      </p:pic>
      <p:pic>
        <p:nvPicPr>
          <p:cNvPr id="13" name="Picture 2">
            <a:extLst>
              <a:ext uri="{FF2B5EF4-FFF2-40B4-BE49-F238E27FC236}">
                <a16:creationId xmlns:a16="http://schemas.microsoft.com/office/drawing/2014/main" id="{AD158F0A-76D8-48BA-A093-3BF53F7C3195}"/>
              </a:ext>
            </a:extLst>
          </p:cNvPr>
          <p:cNvPicPr>
            <a:picLocks noChangeAspect="1"/>
          </p:cNvPicPr>
          <p:nvPr/>
        </p:nvPicPr>
        <p:blipFill>
          <a:blip r:embed="rId3"/>
          <a:stretch>
            <a:fillRect/>
          </a:stretch>
        </p:blipFill>
        <p:spPr>
          <a:xfrm>
            <a:off x="162778" y="163624"/>
            <a:ext cx="914908" cy="565413"/>
          </a:xfrm>
          <a:prstGeom prst="rect">
            <a:avLst/>
          </a:prstGeom>
        </p:spPr>
      </p:pic>
      <p:sp>
        <p:nvSpPr>
          <p:cNvPr id="14" name="textruta 13">
            <a:extLst>
              <a:ext uri="{FF2B5EF4-FFF2-40B4-BE49-F238E27FC236}">
                <a16:creationId xmlns:a16="http://schemas.microsoft.com/office/drawing/2014/main" id="{1D486973-2921-4449-B865-B78BA8A4EF58}"/>
              </a:ext>
            </a:extLst>
          </p:cNvPr>
          <p:cNvSpPr txBox="1"/>
          <p:nvPr/>
        </p:nvSpPr>
        <p:spPr>
          <a:xfrm>
            <a:off x="2923952" y="215496"/>
            <a:ext cx="3296095" cy="461665"/>
          </a:xfrm>
          <a:prstGeom prst="rect">
            <a:avLst/>
          </a:prstGeom>
          <a:noFill/>
        </p:spPr>
        <p:txBody>
          <a:bodyPr wrap="none" rtlCol="0">
            <a:spAutoFit/>
          </a:bodyPr>
          <a:lstStyle/>
          <a:p>
            <a:pPr algn="ctr"/>
            <a:r>
              <a:rPr lang="sv-SE" sz="2400" dirty="0">
                <a:solidFill>
                  <a:schemeClr val="bg1"/>
                </a:solidFill>
              </a:rPr>
              <a:t>STUDY POPULATION</a:t>
            </a:r>
          </a:p>
        </p:txBody>
      </p:sp>
      <p:pic>
        <p:nvPicPr>
          <p:cNvPr id="3" name="Picture 2">
            <a:extLst>
              <a:ext uri="{FF2B5EF4-FFF2-40B4-BE49-F238E27FC236}">
                <a16:creationId xmlns:a16="http://schemas.microsoft.com/office/drawing/2014/main" id="{72589B3E-3C74-5069-9747-5ED7CE5D1F77}"/>
              </a:ext>
            </a:extLst>
          </p:cNvPr>
          <p:cNvPicPr>
            <a:picLocks noChangeAspect="1"/>
          </p:cNvPicPr>
          <p:nvPr/>
        </p:nvPicPr>
        <p:blipFill rotWithShape="1">
          <a:blip r:embed="rId7"/>
          <a:srcRect l="-446" t="3748" r="446" b="39324"/>
          <a:stretch/>
        </p:blipFill>
        <p:spPr>
          <a:xfrm>
            <a:off x="2035673" y="882959"/>
            <a:ext cx="5072651" cy="4125339"/>
          </a:xfrm>
          <a:prstGeom prst="rect">
            <a:avLst/>
          </a:prstGeom>
        </p:spPr>
      </p:pic>
    </p:spTree>
    <p:extLst>
      <p:ext uri="{BB962C8B-B14F-4D97-AF65-F5344CB8AC3E}">
        <p14:creationId xmlns:p14="http://schemas.microsoft.com/office/powerpoint/2010/main" val="597399888"/>
      </p:ext>
    </p:extLst>
  </p:cSld>
  <p:clrMapOvr>
    <a:masterClrMapping/>
  </p:clrMapOvr>
</p:sld>
</file>

<file path=ppt/theme/theme1.xml><?xml version="1.0" encoding="utf-8"?>
<a:theme xmlns:a="http://schemas.openxmlformats.org/drawingml/2006/main" name="Office Theme">
  <a:themeElements>
    <a:clrScheme name="Office-tem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998</Words>
  <Application>Microsoft Office PowerPoint</Application>
  <PresentationFormat>Bildspel på skärmen (16:9)</PresentationFormat>
  <Paragraphs>154</Paragraphs>
  <Slides>19</Slides>
  <Notes>19</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19</vt:i4>
      </vt:variant>
    </vt:vector>
  </HeadingPairs>
  <TitlesOfParts>
    <vt:vector size="25" baseType="lpstr">
      <vt:lpstr>Arial</vt:lpstr>
      <vt:lpstr>Arial Black</vt:lpstr>
      <vt:lpstr>Avenir Book</vt:lpstr>
      <vt:lpstr>Calibri</vt:lpstr>
      <vt:lpstr>Frutiger LT Std 55 Roman</vt:lpstr>
      <vt:lpstr>Office Theme</vt:lpstr>
      <vt:lpstr>5th Childhood Diabetes Prevention Symposium General Population Screening for T1D  REPORT FROM SWEDEN: The TRIAD Study</vt:lpstr>
      <vt:lpstr>DiaUnion Est.2020 </vt:lpstr>
      <vt:lpstr>Clinical Trials of Preventive Therapies</vt:lpstr>
      <vt:lpstr>  Screening for type 1 diabetes, celiac disease and autoimmune thyroiditis in a general pediatric population </vt:lpstr>
      <vt:lpstr>PowerPoint-presentation</vt:lpstr>
      <vt:lpstr>PowerPoint-presentation</vt:lpstr>
      <vt:lpstr>PowerPoint-presentation</vt:lpstr>
      <vt:lpstr>Obtain 2000 samples from invited 20,000 children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Agardh Daniel J</dc:creator>
  <cp:lastModifiedBy>Agardh Daniel J</cp:lastModifiedBy>
  <cp:revision>62</cp:revision>
  <dcterms:modified xsi:type="dcterms:W3CDTF">2022-11-07T06:10:09Z</dcterms:modified>
</cp:coreProperties>
</file>