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4"/>
  </p:notesMasterIdLst>
  <p:sldIdLst>
    <p:sldId id="689" r:id="rId6"/>
    <p:sldId id="697" r:id="rId7"/>
    <p:sldId id="278" r:id="rId8"/>
    <p:sldId id="707" r:id="rId9"/>
    <p:sldId id="705" r:id="rId10"/>
    <p:sldId id="737" r:id="rId11"/>
    <p:sldId id="691" r:id="rId12"/>
    <p:sldId id="258" r:id="rId13"/>
    <p:sldId id="743" r:id="rId14"/>
    <p:sldId id="733" r:id="rId15"/>
    <p:sldId id="744" r:id="rId16"/>
    <p:sldId id="276" r:id="rId17"/>
    <p:sldId id="740" r:id="rId18"/>
    <p:sldId id="726" r:id="rId19"/>
    <p:sldId id="741" r:id="rId20"/>
    <p:sldId id="742" r:id="rId21"/>
    <p:sldId id="724" r:id="rId22"/>
    <p:sldId id="69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D327E8-697A-0E9F-5EDB-77A5EDDA0B0B}" name="Rewers, Marian J" initials="RMJ" userId="S::MARIAN.REWERS@CUANSCHUTZ.EDU::c0a3316c-dd41-4caf-9ff6-9c176f3fd2f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8" autoAdjust="0"/>
    <p:restoredTop sz="71328" autoAdjust="0"/>
  </p:normalViewPr>
  <p:slideViewPr>
    <p:cSldViewPr snapToGrid="0">
      <p:cViewPr varScale="1">
        <p:scale>
          <a:sx n="68" d="100"/>
          <a:sy n="68" d="100"/>
        </p:scale>
        <p:origin x="84" y="156"/>
      </p:cViewPr>
      <p:guideLst/>
    </p:cSldViewPr>
  </p:slideViewPr>
  <p:notesTextViewPr>
    <p:cViewPr>
      <p:scale>
        <a:sx n="150" d="100"/>
        <a:sy n="150" d="100"/>
      </p:scale>
      <p:origin x="0" y="0"/>
    </p:cViewPr>
  </p:notesTextViewPr>
  <p:sorterViewPr>
    <p:cViewPr>
      <p:scale>
        <a:sx n="140" d="100"/>
        <a:sy n="140" d="100"/>
      </p:scale>
      <p:origin x="0" y="-7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o, Cristy" userId="S::cristy.geno@cuanschutz.edu::a9991692-338d-4a32-8945-9d297fb71b3b" providerId="AD" clId="Web-{3FB2C5B1-6F73-1B72-480C-5B060627BA78}"/>
    <pc:docChg chg="modSld">
      <pc:chgData name="Geno, Cristy" userId="S::cristy.geno@cuanschutz.edu::a9991692-338d-4a32-8945-9d297fb71b3b" providerId="AD" clId="Web-{3FB2C5B1-6F73-1B72-480C-5B060627BA78}" dt="2022-11-09T16:53:52.188" v="2"/>
      <pc:docMkLst>
        <pc:docMk/>
      </pc:docMkLst>
      <pc:sldChg chg="modNotes">
        <pc:chgData name="Geno, Cristy" userId="S::cristy.geno@cuanschutz.edu::a9991692-338d-4a32-8945-9d297fb71b3b" providerId="AD" clId="Web-{3FB2C5B1-6F73-1B72-480C-5B060627BA78}" dt="2022-11-09T16:53:52.188" v="2"/>
        <pc:sldMkLst>
          <pc:docMk/>
          <pc:sldMk cId="3220199546" sldId="74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solidFill>
                  <a:schemeClr val="tx1"/>
                </a:solidFill>
              </a:rPr>
              <a:t>Race/Ethnicity</a:t>
            </a:r>
          </a:p>
        </c:rich>
      </c:tx>
      <c:layout>
        <c:manualLayout>
          <c:xMode val="edge"/>
          <c:yMode val="edge"/>
          <c:x val="2.4500754323332489E-2"/>
          <c:y val="7.1753188855788186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9299622214926044"/>
          <c:y val="0.10647526538832713"/>
          <c:w val="0.47276159650004224"/>
          <c:h val="0.61248045896238101"/>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E78-4CFB-97F9-4DE46E8F9D5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E78-4CFB-97F9-4DE46E8F9D5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E78-4CFB-97F9-4DE46E8F9D5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E78-4CFB-97F9-4DE46E8F9D5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E78-4CFB-97F9-4DE46E8F9D5E}"/>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78-4CFB-97F9-4DE46E8F9D5E}"/>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78-4CFB-97F9-4DE46E8F9D5E}"/>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78-4CFB-97F9-4DE46E8F9D5E}"/>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E78-4CFB-97F9-4DE46E8F9D5E}"/>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E78-4CFB-97F9-4DE46E8F9D5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Hispanic</c:v>
                </c:pt>
                <c:pt idx="1">
                  <c:v>Non-Hispanic White</c:v>
                </c:pt>
                <c:pt idx="2">
                  <c:v>Non-Hispanic African American</c:v>
                </c:pt>
                <c:pt idx="3">
                  <c:v>Asian American</c:v>
                </c:pt>
                <c:pt idx="4">
                  <c:v>American Indian or Alaska Native</c:v>
                </c:pt>
              </c:strCache>
            </c:strRef>
          </c:cat>
          <c:val>
            <c:numRef>
              <c:f>Sheet1!$B$2:$B$6</c:f>
              <c:numCache>
                <c:formatCode>0%</c:formatCode>
                <c:ptCount val="5"/>
                <c:pt idx="0">
                  <c:v>0.49</c:v>
                </c:pt>
                <c:pt idx="1">
                  <c:v>0.36</c:v>
                </c:pt>
                <c:pt idx="2">
                  <c:v>0.08</c:v>
                </c:pt>
                <c:pt idx="3">
                  <c:v>0.03</c:v>
                </c:pt>
                <c:pt idx="4">
                  <c:v>0.02</c:v>
                </c:pt>
              </c:numCache>
            </c:numRef>
          </c:val>
          <c:extLst>
            <c:ext xmlns:c16="http://schemas.microsoft.com/office/drawing/2014/chart" uri="{C3380CC4-5D6E-409C-BE32-E72D297353CC}">
              <c16:uniqueId val="{0000000A-6E78-4CFB-97F9-4DE46E8F9D5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57384194184534054"/>
          <c:w val="0.89397380856395958"/>
          <c:h val="0.42615801601491449"/>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AB7DE-AAC9-D340-9B7C-0865DEF49D78}" type="doc">
      <dgm:prSet loTypeId="urn:microsoft.com/office/officeart/2005/8/layout/process1" loCatId="" qsTypeId="urn:microsoft.com/office/officeart/2005/8/quickstyle/simple4" qsCatId="simple" csTypeId="urn:microsoft.com/office/officeart/2005/8/colors/colorful1" csCatId="colorful" phldr="1"/>
      <dgm:spPr/>
      <dgm:t>
        <a:bodyPr/>
        <a:lstStyle/>
        <a:p>
          <a:endParaRPr lang="en-US"/>
        </a:p>
      </dgm:t>
    </dgm:pt>
    <dgm:pt modelId="{93085B0F-8647-6F40-980A-9A22679683FC}">
      <dgm:prSet phldrT="[Text]" custT="1"/>
      <dgm:spPr>
        <a:solidFill>
          <a:schemeClr val="bg1"/>
        </a:solidFill>
        <a:ln w="38100">
          <a:solidFill>
            <a:schemeClr val="tx1"/>
          </a:solidFill>
        </a:ln>
      </dgm:spPr>
      <dgm:t>
        <a:bodyPr/>
        <a:lstStyle/>
        <a:p>
          <a:r>
            <a:rPr lang="en-US" sz="1800" b="1" dirty="0">
              <a:solidFill>
                <a:srgbClr val="000000"/>
              </a:solidFill>
            </a:rPr>
            <a:t>Screening</a:t>
          </a:r>
        </a:p>
        <a:p>
          <a:r>
            <a:rPr lang="en-US" sz="1800" b="1" dirty="0">
              <a:solidFill>
                <a:srgbClr val="000000"/>
              </a:solidFill>
            </a:rPr>
            <a:t>at multiple sites</a:t>
          </a:r>
        </a:p>
        <a:p>
          <a:endParaRPr lang="en-US" sz="1800" b="1" dirty="0">
            <a:solidFill>
              <a:srgbClr val="000000"/>
            </a:solidFill>
          </a:endParaRPr>
        </a:p>
        <a:p>
          <a:r>
            <a:rPr lang="en-US" sz="1800" b="1" dirty="0">
              <a:solidFill>
                <a:srgbClr val="000000"/>
              </a:solidFill>
            </a:rPr>
            <a:t> </a:t>
          </a:r>
        </a:p>
      </dgm:t>
    </dgm:pt>
    <dgm:pt modelId="{36076A62-6581-0146-B599-F4773CD951C7}" type="parTrans" cxnId="{65FB30DC-445C-794B-8D4F-263DB2AB71A4}">
      <dgm:prSet/>
      <dgm:spPr/>
      <dgm:t>
        <a:bodyPr/>
        <a:lstStyle/>
        <a:p>
          <a:endParaRPr lang="en-US" sz="1800"/>
        </a:p>
      </dgm:t>
    </dgm:pt>
    <dgm:pt modelId="{BBF75DDC-EA35-0C47-AABA-FA8C6A6EDD5C}" type="sibTrans" cxnId="{65FB30DC-445C-794B-8D4F-263DB2AB71A4}">
      <dgm:prSet custT="1"/>
      <dgm:spPr>
        <a:solidFill>
          <a:schemeClr val="tx1">
            <a:lumMod val="50000"/>
            <a:lumOff val="50000"/>
          </a:schemeClr>
        </a:solidFill>
      </dgm:spPr>
      <dgm:t>
        <a:bodyPr/>
        <a:lstStyle/>
        <a:p>
          <a:endParaRPr lang="en-US" sz="1800" b="1" dirty="0">
            <a:solidFill>
              <a:srgbClr val="000000"/>
            </a:solidFill>
          </a:endParaRPr>
        </a:p>
      </dgm:t>
    </dgm:pt>
    <dgm:pt modelId="{8F43A5D7-E27A-C147-BE3F-EA5119397C50}">
      <dgm:prSet phldrT="[Text]" custT="1"/>
      <dgm:spPr>
        <a:solidFill>
          <a:srgbClr val="FFC000"/>
        </a:solidFill>
      </dgm:spPr>
      <dgm:t>
        <a:bodyPr/>
        <a:lstStyle/>
        <a:p>
          <a:pPr algn="ctr"/>
          <a:r>
            <a:rPr lang="en-US" sz="1800" b="1" dirty="0">
              <a:solidFill>
                <a:srgbClr val="000000"/>
              </a:solidFill>
            </a:rPr>
            <a:t>Persistently positive for  multiple or single high-     affinity islet autoantibody</a:t>
          </a:r>
        </a:p>
        <a:p>
          <a:pPr algn="ctr"/>
          <a:endParaRPr lang="en-US" sz="1800" b="1" dirty="0">
            <a:solidFill>
              <a:srgbClr val="000000"/>
            </a:solidFill>
          </a:endParaRPr>
        </a:p>
        <a:p>
          <a:pPr algn="ctr"/>
          <a:r>
            <a:rPr lang="en-US" sz="1800" b="1" dirty="0">
              <a:solidFill>
                <a:srgbClr val="000000"/>
              </a:solidFill>
            </a:rPr>
            <a:t> </a:t>
          </a:r>
        </a:p>
      </dgm:t>
    </dgm:pt>
    <dgm:pt modelId="{3ED6AACC-F26F-5B4B-80FC-3D61D0C86F88}" type="parTrans" cxnId="{AC88CE98-35EA-0442-9701-645BC97513BC}">
      <dgm:prSet/>
      <dgm:spPr/>
      <dgm:t>
        <a:bodyPr/>
        <a:lstStyle/>
        <a:p>
          <a:endParaRPr lang="en-US" sz="1800"/>
        </a:p>
      </dgm:t>
    </dgm:pt>
    <dgm:pt modelId="{497C55A2-695C-8643-8543-B5C2F3BF51DE}" type="sibTrans" cxnId="{AC88CE98-35EA-0442-9701-645BC97513BC}">
      <dgm:prSet custT="1"/>
      <dgm:spPr>
        <a:solidFill>
          <a:srgbClr val="FFC000"/>
        </a:solidFill>
      </dgm:spPr>
      <dgm:t>
        <a:bodyPr/>
        <a:lstStyle/>
        <a:p>
          <a:endParaRPr lang="en-US" sz="1800" b="1" dirty="0">
            <a:solidFill>
              <a:srgbClr val="000000"/>
            </a:solidFill>
          </a:endParaRPr>
        </a:p>
      </dgm:t>
    </dgm:pt>
    <dgm:pt modelId="{5CE0DAE7-229C-ED40-ACA9-94122FA02943}">
      <dgm:prSet phldrT="[Text]" custT="1"/>
      <dgm:spPr>
        <a:solidFill>
          <a:schemeClr val="bg1"/>
        </a:solidFill>
        <a:ln w="38100">
          <a:solidFill>
            <a:schemeClr val="tx1"/>
          </a:solidFill>
        </a:ln>
      </dgm:spPr>
      <dgm:t>
        <a:bodyPr/>
        <a:lstStyle/>
        <a:p>
          <a:pPr lvl="0" algn="l" defTabSz="889000">
            <a:lnSpc>
              <a:spcPct val="90000"/>
            </a:lnSpc>
            <a:spcBef>
              <a:spcPct val="0"/>
            </a:spcBef>
            <a:spcAft>
              <a:spcPct val="35000"/>
            </a:spcAft>
          </a:pPr>
          <a:endParaRPr lang="en-US" sz="2000" b="1" dirty="0">
            <a:solidFill>
              <a:srgbClr val="000000"/>
            </a:solidFill>
          </a:endParaRPr>
        </a:p>
        <a:p>
          <a:pPr lvl="0" algn="l" defTabSz="889000">
            <a:lnSpc>
              <a:spcPct val="90000"/>
            </a:lnSpc>
            <a:spcBef>
              <a:spcPct val="0"/>
            </a:spcBef>
            <a:spcAft>
              <a:spcPct val="35000"/>
            </a:spcAft>
          </a:pPr>
          <a:endParaRPr lang="en-US" sz="2000" b="1" u="sng" dirty="0">
            <a:solidFill>
              <a:srgbClr val="000000"/>
            </a:solidFill>
          </a:endParaRPr>
        </a:p>
        <a:p>
          <a:pPr marL="0" marR="0" lvl="0" indent="0" algn="l" defTabSz="914400" eaLnBrk="1" fontAlgn="auto" latinLnBrk="0" hangingPunct="1">
            <a:lnSpc>
              <a:spcPct val="90000"/>
            </a:lnSpc>
            <a:spcBef>
              <a:spcPct val="0"/>
            </a:spcBef>
            <a:spcAft>
              <a:spcPct val="35000"/>
            </a:spcAft>
            <a:buClrTx/>
            <a:buSzTx/>
            <a:buFontTx/>
            <a:buNone/>
            <a:tabLst/>
            <a:defRPr/>
          </a:pPr>
          <a:r>
            <a:rPr lang="en-US" sz="2000" b="1" u="sng" dirty="0">
              <a:solidFill>
                <a:srgbClr val="000000"/>
              </a:solidFill>
            </a:rPr>
            <a:t>Monitoring:    </a:t>
          </a:r>
          <a:r>
            <a:rPr lang="en-US" sz="2000" b="1" u="sng" kern="0" dirty="0">
              <a:solidFill>
                <a:srgbClr val="000000"/>
              </a:solidFill>
              <a:latin typeface="+mn-lt"/>
              <a:ea typeface="Calibri" panose="020F0502020204030204" pitchFamily="34" charset="0"/>
              <a:cs typeface="Times New Roman" panose="02020603050405020304" pitchFamily="18" charset="0"/>
            </a:rPr>
            <a:t>  </a:t>
          </a:r>
          <a:r>
            <a:rPr lang="en-US" sz="2000" b="1" u="none" kern="0" dirty="0">
              <a:solidFill>
                <a:srgbClr val="000000"/>
              </a:solidFill>
              <a:latin typeface="+mn-lt"/>
              <a:ea typeface="Calibri" panose="020F0502020204030204" pitchFamily="34" charset="0"/>
              <a:cs typeface="Times New Roman" panose="02020603050405020304" pitchFamily="18" charset="0"/>
            </a:rPr>
            <a:t>HBGM, </a:t>
          </a:r>
          <a:r>
            <a:rPr lang="en-US" sz="2000" b="1" kern="0" dirty="0">
              <a:solidFill>
                <a:srgbClr val="000000"/>
              </a:solidFill>
              <a:latin typeface="+mn-lt"/>
              <a:ea typeface="Calibri" panose="020F0502020204030204" pitchFamily="34" charset="0"/>
              <a:cs typeface="Times New Roman" panose="02020603050405020304" pitchFamily="18" charset="0"/>
            </a:rPr>
            <a:t>HbA1c, CGM, OGTT growth</a:t>
          </a:r>
        </a:p>
        <a:p>
          <a:pPr lvl="0" algn="l" defTabSz="889000">
            <a:lnSpc>
              <a:spcPct val="90000"/>
            </a:lnSpc>
            <a:spcBef>
              <a:spcPct val="0"/>
            </a:spcBef>
            <a:spcAft>
              <a:spcPct val="35000"/>
            </a:spcAft>
          </a:pPr>
          <a:r>
            <a:rPr lang="en-US" sz="2000" b="1" u="sng" kern="0" dirty="0">
              <a:solidFill>
                <a:srgbClr val="000000"/>
              </a:solidFill>
            </a:rPr>
            <a:t>Education:</a:t>
          </a:r>
          <a:r>
            <a:rPr lang="en-US" sz="2000" b="1" kern="0" dirty="0">
              <a:solidFill>
                <a:srgbClr val="000000"/>
              </a:solidFill>
            </a:rPr>
            <a:t>         -symptoms        -HBGM               -diabetes team</a:t>
          </a:r>
          <a:endParaRPr lang="en-US" sz="2000" kern="0" dirty="0">
            <a:solidFill>
              <a:srgbClr val="000000"/>
            </a:solidFill>
            <a:latin typeface="+mn-lt"/>
            <a:ea typeface="Calibri" panose="020F0502020204030204" pitchFamily="34" charset="0"/>
            <a:cs typeface="Times New Roman" panose="02020603050405020304" pitchFamily="18" charset="0"/>
          </a:endParaRPr>
        </a:p>
        <a:p>
          <a:pPr lvl="0" algn="l" defTabSz="889000">
            <a:lnSpc>
              <a:spcPct val="90000"/>
            </a:lnSpc>
            <a:spcBef>
              <a:spcPct val="0"/>
            </a:spcBef>
            <a:spcAft>
              <a:spcPct val="35000"/>
            </a:spcAft>
          </a:pPr>
          <a:endParaRPr lang="en-US" sz="2000" b="1" dirty="0">
            <a:solidFill>
              <a:srgbClr val="000000"/>
            </a:solidFill>
          </a:endParaRPr>
        </a:p>
        <a:p>
          <a:pPr lvl="0" algn="l" defTabSz="889000">
            <a:lnSpc>
              <a:spcPct val="90000"/>
            </a:lnSpc>
            <a:spcBef>
              <a:spcPct val="0"/>
            </a:spcBef>
            <a:spcAft>
              <a:spcPct val="35000"/>
            </a:spcAft>
          </a:pPr>
          <a:endParaRPr lang="en-US" sz="2000" b="1" dirty="0">
            <a:solidFill>
              <a:srgbClr val="000000"/>
            </a:solidFill>
          </a:endParaRPr>
        </a:p>
      </dgm:t>
    </dgm:pt>
    <dgm:pt modelId="{1248DCA0-8A8C-D945-B6DE-57A0AC51BEF9}" type="parTrans" cxnId="{5639F009-9972-6E48-9D96-C7C3918502BE}">
      <dgm:prSet/>
      <dgm:spPr/>
      <dgm:t>
        <a:bodyPr/>
        <a:lstStyle/>
        <a:p>
          <a:endParaRPr lang="en-US" sz="1800"/>
        </a:p>
      </dgm:t>
    </dgm:pt>
    <dgm:pt modelId="{0DB9A6EB-6BAF-FA4C-9AB9-7CF6A2F803CB}" type="sibTrans" cxnId="{5639F009-9972-6E48-9D96-C7C3918502BE}">
      <dgm:prSet custT="1"/>
      <dgm:spPr>
        <a:solidFill>
          <a:srgbClr val="FF0000"/>
        </a:solidFill>
      </dgm:spPr>
      <dgm:t>
        <a:bodyPr/>
        <a:lstStyle/>
        <a:p>
          <a:endParaRPr lang="en-US" sz="1800" b="1" dirty="0">
            <a:solidFill>
              <a:srgbClr val="000000"/>
            </a:solidFill>
          </a:endParaRPr>
        </a:p>
      </dgm:t>
    </dgm:pt>
    <dgm:pt modelId="{2A6EC8BE-C7D2-B94E-AD4D-5F70F2FE1AA3}">
      <dgm:prSet phldrT="[Text]" custT="1"/>
      <dgm:spPr>
        <a:solidFill>
          <a:srgbClr val="FFFF00"/>
        </a:solidFill>
      </dgm:spPr>
      <dgm:t>
        <a:bodyPr/>
        <a:lstStyle/>
        <a:p>
          <a:pPr algn="ctr"/>
          <a:r>
            <a:rPr lang="en-US" sz="1800" b="1" dirty="0">
              <a:solidFill>
                <a:srgbClr val="000000"/>
              </a:solidFill>
            </a:rPr>
            <a:t>Positive</a:t>
          </a:r>
        </a:p>
        <a:p>
          <a:pPr algn="ctr"/>
          <a:endParaRPr lang="en-US" sz="1800" b="1" dirty="0">
            <a:solidFill>
              <a:srgbClr val="000000"/>
            </a:solidFill>
          </a:endParaRPr>
        </a:p>
        <a:p>
          <a:pPr algn="ctr"/>
          <a:r>
            <a:rPr lang="pt-BR" sz="1800" b="1" dirty="0">
              <a:solidFill>
                <a:srgbClr val="000000"/>
              </a:solidFill>
            </a:rPr>
            <a:t> </a:t>
          </a:r>
          <a:endParaRPr lang="en-US" sz="1800" b="1" dirty="0">
            <a:solidFill>
              <a:srgbClr val="000000"/>
            </a:solidFill>
          </a:endParaRPr>
        </a:p>
      </dgm:t>
    </dgm:pt>
    <dgm:pt modelId="{81263A68-FE74-E942-BFD3-A00B3467C7EC}" type="parTrans" cxnId="{4CA4A871-6C4C-F04B-9AA2-457C62E4F09E}">
      <dgm:prSet/>
      <dgm:spPr/>
      <dgm:t>
        <a:bodyPr/>
        <a:lstStyle/>
        <a:p>
          <a:endParaRPr lang="en-US" sz="1800"/>
        </a:p>
      </dgm:t>
    </dgm:pt>
    <dgm:pt modelId="{0D841F17-810A-1E43-B170-8C584045E7B3}" type="sibTrans" cxnId="{4CA4A871-6C4C-F04B-9AA2-457C62E4F09E}">
      <dgm:prSet custT="1"/>
      <dgm:spPr>
        <a:solidFill>
          <a:srgbClr val="FFFF00"/>
        </a:solidFill>
      </dgm:spPr>
      <dgm:t>
        <a:bodyPr/>
        <a:lstStyle/>
        <a:p>
          <a:endParaRPr lang="en-US" sz="1800" b="1" dirty="0">
            <a:solidFill>
              <a:srgbClr val="000000"/>
            </a:solidFill>
          </a:endParaRPr>
        </a:p>
      </dgm:t>
    </dgm:pt>
    <dgm:pt modelId="{9786632E-4092-A948-8A6D-EE70C75FE2AF}">
      <dgm:prSet phldrT="[Text]" custT="1"/>
      <dgm:spPr>
        <a:solidFill>
          <a:schemeClr val="bg1"/>
        </a:solidFill>
        <a:ln w="38100">
          <a:solidFill>
            <a:schemeClr val="tx1"/>
          </a:solidFill>
        </a:ln>
      </dgm:spPr>
      <dgm:t>
        <a:bodyPr/>
        <a:lstStyle/>
        <a:p>
          <a:r>
            <a:rPr lang="en-US" sz="1800" b="1" dirty="0">
              <a:solidFill>
                <a:srgbClr val="000000"/>
              </a:solidFill>
            </a:rPr>
            <a:t>Confirmed</a:t>
          </a:r>
        </a:p>
        <a:p>
          <a:r>
            <a:rPr lang="en-US" sz="1800" b="1" dirty="0">
              <a:solidFill>
                <a:srgbClr val="000000"/>
              </a:solidFill>
            </a:rPr>
            <a:t>at BDC</a:t>
          </a:r>
        </a:p>
        <a:p>
          <a:endParaRPr lang="en-US" sz="1800" b="1" dirty="0">
            <a:solidFill>
              <a:srgbClr val="000000"/>
            </a:solidFill>
          </a:endParaRPr>
        </a:p>
        <a:p>
          <a:endParaRPr lang="en-US" sz="1800" b="1" dirty="0">
            <a:solidFill>
              <a:srgbClr val="000000"/>
            </a:solidFill>
          </a:endParaRPr>
        </a:p>
        <a:p>
          <a:endParaRPr lang="en-US" sz="1800" b="1" dirty="0">
            <a:solidFill>
              <a:srgbClr val="000000"/>
            </a:solidFill>
          </a:endParaRPr>
        </a:p>
        <a:p>
          <a:endParaRPr lang="en-US" sz="1800" b="1" dirty="0">
            <a:solidFill>
              <a:srgbClr val="000000"/>
            </a:solidFill>
          </a:endParaRPr>
        </a:p>
      </dgm:t>
    </dgm:pt>
    <dgm:pt modelId="{0DE675DA-F293-204C-9DE9-4D6D04ACAA16}" type="parTrans" cxnId="{B036049E-F007-ED4B-B98D-1375E8577969}">
      <dgm:prSet/>
      <dgm:spPr/>
      <dgm:t>
        <a:bodyPr/>
        <a:lstStyle/>
        <a:p>
          <a:endParaRPr lang="en-US" sz="1800"/>
        </a:p>
      </dgm:t>
    </dgm:pt>
    <dgm:pt modelId="{8120AE28-10AF-EF4B-A083-68971BF26AF1}" type="sibTrans" cxnId="{B036049E-F007-ED4B-B98D-1375E8577969}">
      <dgm:prSet custT="1"/>
      <dgm:spPr>
        <a:solidFill>
          <a:srgbClr val="FFFF00"/>
        </a:solidFill>
      </dgm:spPr>
      <dgm:t>
        <a:bodyPr/>
        <a:lstStyle/>
        <a:p>
          <a:endParaRPr lang="en-US" sz="1800" b="1" dirty="0">
            <a:solidFill>
              <a:srgbClr val="000000"/>
            </a:solidFill>
          </a:endParaRPr>
        </a:p>
      </dgm:t>
    </dgm:pt>
    <dgm:pt modelId="{EEFD0CE5-74D2-1C4C-9157-2EE09305325E}">
      <dgm:prSet phldrT="[Text]" custT="1"/>
      <dgm:spPr>
        <a:solidFill>
          <a:srgbClr val="FF0000"/>
        </a:solidFill>
      </dgm:spPr>
      <dgm:t>
        <a:bodyPr/>
        <a:lstStyle/>
        <a:p>
          <a:pPr algn="l" defTabSz="1066800"/>
          <a:r>
            <a:rPr lang="en-US" sz="2400" b="1" dirty="0">
              <a:solidFill>
                <a:srgbClr val="000000"/>
              </a:solidFill>
            </a:rPr>
            <a:t>Prevent:   </a:t>
          </a:r>
          <a:r>
            <a:rPr lang="en-US" sz="2000" b="1" dirty="0">
              <a:solidFill>
                <a:srgbClr val="000000"/>
              </a:solidFill>
            </a:rPr>
            <a:t>- DKA        </a:t>
          </a:r>
        </a:p>
        <a:p>
          <a:pPr marL="0" marR="0" lvl="0" indent="0" algn="l" defTabSz="914400" eaLnBrk="1" fontAlgn="auto" latinLnBrk="0" hangingPunct="1">
            <a:lnSpc>
              <a:spcPct val="100000"/>
            </a:lnSpc>
            <a:spcBef>
              <a:spcPts val="0"/>
            </a:spcBef>
            <a:spcAft>
              <a:spcPts val="0"/>
            </a:spcAft>
            <a:buClrTx/>
            <a:buSzTx/>
            <a:buFontTx/>
            <a:buNone/>
            <a:tabLst/>
            <a:defRPr/>
          </a:pPr>
          <a:r>
            <a:rPr lang="en-US" sz="2000" b="1" dirty="0">
              <a:solidFill>
                <a:srgbClr val="000000"/>
              </a:solidFill>
            </a:rPr>
            <a:t>- Diabetes</a:t>
          </a:r>
        </a:p>
      </dgm:t>
    </dgm:pt>
    <dgm:pt modelId="{3F4B5F92-C060-FF46-9F4E-5BC4A96B61DD}" type="parTrans" cxnId="{DF116866-14C2-464F-84FD-5B9BD0DA491E}">
      <dgm:prSet/>
      <dgm:spPr/>
      <dgm:t>
        <a:bodyPr/>
        <a:lstStyle/>
        <a:p>
          <a:endParaRPr lang="en-US" sz="1800"/>
        </a:p>
      </dgm:t>
    </dgm:pt>
    <dgm:pt modelId="{19CE448A-DDC2-A74C-8943-BAE07ACB50E6}" type="sibTrans" cxnId="{DF116866-14C2-464F-84FD-5B9BD0DA491E}">
      <dgm:prSet/>
      <dgm:spPr/>
      <dgm:t>
        <a:bodyPr/>
        <a:lstStyle/>
        <a:p>
          <a:endParaRPr lang="en-US" sz="1800"/>
        </a:p>
      </dgm:t>
    </dgm:pt>
    <dgm:pt modelId="{BDBA9262-962F-A34A-8F69-734D88EBC063}" type="pres">
      <dgm:prSet presAssocID="{E1AAB7DE-AAC9-D340-9B7C-0865DEF49D78}" presName="Name0" presStyleCnt="0">
        <dgm:presLayoutVars>
          <dgm:dir/>
          <dgm:resizeHandles val="exact"/>
        </dgm:presLayoutVars>
      </dgm:prSet>
      <dgm:spPr/>
    </dgm:pt>
    <dgm:pt modelId="{B3EE356C-505F-6B4D-8394-AFD61856A9E8}" type="pres">
      <dgm:prSet presAssocID="{93085B0F-8647-6F40-980A-9A22679683FC}" presName="node" presStyleLbl="node1" presStyleIdx="0" presStyleCnt="6" custScaleY="133861" custLinFactNeighborX="-6781" custLinFactNeighborY="748">
        <dgm:presLayoutVars>
          <dgm:bulletEnabled val="1"/>
        </dgm:presLayoutVars>
      </dgm:prSet>
      <dgm:spPr/>
    </dgm:pt>
    <dgm:pt modelId="{C6D93A00-41BC-5748-9355-1A092EDA9FF6}" type="pres">
      <dgm:prSet presAssocID="{BBF75DDC-EA35-0C47-AABA-FA8C6A6EDD5C}" presName="sibTrans" presStyleLbl="sibTrans2D1" presStyleIdx="0" presStyleCnt="5" custScaleY="133861"/>
      <dgm:spPr/>
    </dgm:pt>
    <dgm:pt modelId="{FD02B60A-D36A-0449-93A7-7F7F380D5D6E}" type="pres">
      <dgm:prSet presAssocID="{BBF75DDC-EA35-0C47-AABA-FA8C6A6EDD5C}" presName="connectorText" presStyleLbl="sibTrans2D1" presStyleIdx="0" presStyleCnt="5"/>
      <dgm:spPr/>
    </dgm:pt>
    <dgm:pt modelId="{BB7EC541-7975-014F-A0CB-FDA5F9393D3D}" type="pres">
      <dgm:prSet presAssocID="{2A6EC8BE-C7D2-B94E-AD4D-5F70F2FE1AA3}" presName="node" presStyleLbl="node1" presStyleIdx="1" presStyleCnt="6" custScaleX="116352" custScaleY="133861">
        <dgm:presLayoutVars>
          <dgm:bulletEnabled val="1"/>
        </dgm:presLayoutVars>
      </dgm:prSet>
      <dgm:spPr/>
    </dgm:pt>
    <dgm:pt modelId="{AE85046A-DF99-AE44-9B64-59584D874AFA}" type="pres">
      <dgm:prSet presAssocID="{0D841F17-810A-1E43-B170-8C584045E7B3}" presName="sibTrans" presStyleLbl="sibTrans2D1" presStyleIdx="1" presStyleCnt="5" custScaleY="133861"/>
      <dgm:spPr/>
    </dgm:pt>
    <dgm:pt modelId="{CF2E5BFC-23F0-E449-BB33-BF0CE5DB5A40}" type="pres">
      <dgm:prSet presAssocID="{0D841F17-810A-1E43-B170-8C584045E7B3}" presName="connectorText" presStyleLbl="sibTrans2D1" presStyleIdx="1" presStyleCnt="5"/>
      <dgm:spPr/>
    </dgm:pt>
    <dgm:pt modelId="{DB8E83D9-8B87-1846-BB04-41AE42D40202}" type="pres">
      <dgm:prSet presAssocID="{9786632E-4092-A948-8A6D-EE70C75FE2AF}" presName="node" presStyleLbl="node1" presStyleIdx="2" presStyleCnt="6" custScaleX="109267" custScaleY="133861">
        <dgm:presLayoutVars>
          <dgm:bulletEnabled val="1"/>
        </dgm:presLayoutVars>
      </dgm:prSet>
      <dgm:spPr/>
    </dgm:pt>
    <dgm:pt modelId="{E018D0AF-2183-6749-A1D5-B65E8B921DD2}" type="pres">
      <dgm:prSet presAssocID="{8120AE28-10AF-EF4B-A083-68971BF26AF1}" presName="sibTrans" presStyleLbl="sibTrans2D1" presStyleIdx="2" presStyleCnt="5" custScaleY="133861"/>
      <dgm:spPr/>
    </dgm:pt>
    <dgm:pt modelId="{EB2AFE7A-9657-A149-AD5E-383003B5A18D}" type="pres">
      <dgm:prSet presAssocID="{8120AE28-10AF-EF4B-A083-68971BF26AF1}" presName="connectorText" presStyleLbl="sibTrans2D1" presStyleIdx="2" presStyleCnt="5"/>
      <dgm:spPr/>
    </dgm:pt>
    <dgm:pt modelId="{6DE91398-5A48-724F-920F-5CBB71D89CF0}" type="pres">
      <dgm:prSet presAssocID="{8F43A5D7-E27A-C147-BE3F-EA5119397C50}" presName="node" presStyleLbl="node1" presStyleIdx="3" presStyleCnt="6" custScaleX="135810" custScaleY="133861">
        <dgm:presLayoutVars>
          <dgm:bulletEnabled val="1"/>
        </dgm:presLayoutVars>
      </dgm:prSet>
      <dgm:spPr/>
    </dgm:pt>
    <dgm:pt modelId="{D91B1F86-E6E1-2147-A863-13BBE54B4B9C}" type="pres">
      <dgm:prSet presAssocID="{497C55A2-695C-8643-8543-B5C2F3BF51DE}" presName="sibTrans" presStyleLbl="sibTrans2D1" presStyleIdx="3" presStyleCnt="5" custFlipVert="1" custFlipHor="0" custScaleX="122936" custScaleY="110029"/>
      <dgm:spPr/>
    </dgm:pt>
    <dgm:pt modelId="{0F57DB08-905D-6344-A42D-5C9E69107521}" type="pres">
      <dgm:prSet presAssocID="{497C55A2-695C-8643-8543-B5C2F3BF51DE}" presName="connectorText" presStyleLbl="sibTrans2D1" presStyleIdx="3" presStyleCnt="5"/>
      <dgm:spPr/>
    </dgm:pt>
    <dgm:pt modelId="{2550CEBB-0BC9-F847-9250-3EBC7BE3EE7F}" type="pres">
      <dgm:prSet presAssocID="{5CE0DAE7-229C-ED40-ACA9-94122FA02943}" presName="node" presStyleLbl="node1" presStyleIdx="4" presStyleCnt="6" custScaleX="147907" custScaleY="133861">
        <dgm:presLayoutVars>
          <dgm:bulletEnabled val="1"/>
        </dgm:presLayoutVars>
      </dgm:prSet>
      <dgm:spPr/>
    </dgm:pt>
    <dgm:pt modelId="{061F588A-7A58-1446-87A4-35AD566DF39B}" type="pres">
      <dgm:prSet presAssocID="{0DB9A6EB-6BAF-FA4C-9AB9-7CF6A2F803CB}" presName="sibTrans" presStyleLbl="sibTrans2D1" presStyleIdx="4" presStyleCnt="5" custScaleY="133861" custLinFactNeighborX="31938" custLinFactNeighborY="4554"/>
      <dgm:spPr/>
    </dgm:pt>
    <dgm:pt modelId="{49B050EC-86C3-BD43-82B6-606C5A88A5D0}" type="pres">
      <dgm:prSet presAssocID="{0DB9A6EB-6BAF-FA4C-9AB9-7CF6A2F803CB}" presName="connectorText" presStyleLbl="sibTrans2D1" presStyleIdx="4" presStyleCnt="5"/>
      <dgm:spPr/>
    </dgm:pt>
    <dgm:pt modelId="{7C5F3E2B-51A8-684A-A592-155864290532}" type="pres">
      <dgm:prSet presAssocID="{EEFD0CE5-74D2-1C4C-9157-2EE09305325E}" presName="node" presStyleLbl="node1" presStyleIdx="5" presStyleCnt="6" custScaleX="108053" custScaleY="133861" custLinFactNeighborX="1476" custLinFactNeighborY="-1904">
        <dgm:presLayoutVars>
          <dgm:bulletEnabled val="1"/>
        </dgm:presLayoutVars>
      </dgm:prSet>
      <dgm:spPr/>
    </dgm:pt>
  </dgm:ptLst>
  <dgm:cxnLst>
    <dgm:cxn modelId="{41B8AC00-448F-8D41-B0B1-208E8CFAF052}" type="presOf" srcId="{497C55A2-695C-8643-8543-B5C2F3BF51DE}" destId="{0F57DB08-905D-6344-A42D-5C9E69107521}" srcOrd="1" destOrd="0" presId="urn:microsoft.com/office/officeart/2005/8/layout/process1"/>
    <dgm:cxn modelId="{5639F009-9972-6E48-9D96-C7C3918502BE}" srcId="{E1AAB7DE-AAC9-D340-9B7C-0865DEF49D78}" destId="{5CE0DAE7-229C-ED40-ACA9-94122FA02943}" srcOrd="4" destOrd="0" parTransId="{1248DCA0-8A8C-D945-B6DE-57A0AC51BEF9}" sibTransId="{0DB9A6EB-6BAF-FA4C-9AB9-7CF6A2F803CB}"/>
    <dgm:cxn modelId="{67CFE51B-5F4B-4B43-9131-D5141B9B27CB}" type="presOf" srcId="{BBF75DDC-EA35-0C47-AABA-FA8C6A6EDD5C}" destId="{FD02B60A-D36A-0449-93A7-7F7F380D5D6E}" srcOrd="1" destOrd="0" presId="urn:microsoft.com/office/officeart/2005/8/layout/process1"/>
    <dgm:cxn modelId="{4ADCB01C-EC14-A64C-907A-D53780220826}" type="presOf" srcId="{8F43A5D7-E27A-C147-BE3F-EA5119397C50}" destId="{6DE91398-5A48-724F-920F-5CBB71D89CF0}" srcOrd="0" destOrd="0" presId="urn:microsoft.com/office/officeart/2005/8/layout/process1"/>
    <dgm:cxn modelId="{A31F311E-B119-4A47-A6C8-5CA83D56E9D3}" type="presOf" srcId="{0D841F17-810A-1E43-B170-8C584045E7B3}" destId="{AE85046A-DF99-AE44-9B64-59584D874AFA}" srcOrd="0" destOrd="0" presId="urn:microsoft.com/office/officeart/2005/8/layout/process1"/>
    <dgm:cxn modelId="{B8283523-C0C0-2F47-A0F3-7A76E8A7E4F6}" type="presOf" srcId="{8120AE28-10AF-EF4B-A083-68971BF26AF1}" destId="{EB2AFE7A-9657-A149-AD5E-383003B5A18D}" srcOrd="1" destOrd="0" presId="urn:microsoft.com/office/officeart/2005/8/layout/process1"/>
    <dgm:cxn modelId="{F9001128-F6C1-7F45-8186-17D4F0BCECC3}" type="presOf" srcId="{9786632E-4092-A948-8A6D-EE70C75FE2AF}" destId="{DB8E83D9-8B87-1846-BB04-41AE42D40202}" srcOrd="0" destOrd="0" presId="urn:microsoft.com/office/officeart/2005/8/layout/process1"/>
    <dgm:cxn modelId="{3C56A661-5BB5-9442-948C-0B5A0AF393E3}" type="presOf" srcId="{5CE0DAE7-229C-ED40-ACA9-94122FA02943}" destId="{2550CEBB-0BC9-F847-9250-3EBC7BE3EE7F}" srcOrd="0" destOrd="0" presId="urn:microsoft.com/office/officeart/2005/8/layout/process1"/>
    <dgm:cxn modelId="{DF116866-14C2-464F-84FD-5B9BD0DA491E}" srcId="{E1AAB7DE-AAC9-D340-9B7C-0865DEF49D78}" destId="{EEFD0CE5-74D2-1C4C-9157-2EE09305325E}" srcOrd="5" destOrd="0" parTransId="{3F4B5F92-C060-FF46-9F4E-5BC4A96B61DD}" sibTransId="{19CE448A-DDC2-A74C-8943-BAE07ACB50E6}"/>
    <dgm:cxn modelId="{84DC7E6E-A5CC-1540-B368-AF0F91F21E7E}" type="presOf" srcId="{93085B0F-8647-6F40-980A-9A22679683FC}" destId="{B3EE356C-505F-6B4D-8394-AFD61856A9E8}" srcOrd="0" destOrd="0" presId="urn:microsoft.com/office/officeart/2005/8/layout/process1"/>
    <dgm:cxn modelId="{4CA4A871-6C4C-F04B-9AA2-457C62E4F09E}" srcId="{E1AAB7DE-AAC9-D340-9B7C-0865DEF49D78}" destId="{2A6EC8BE-C7D2-B94E-AD4D-5F70F2FE1AA3}" srcOrd="1" destOrd="0" parTransId="{81263A68-FE74-E942-BFD3-A00B3467C7EC}" sibTransId="{0D841F17-810A-1E43-B170-8C584045E7B3}"/>
    <dgm:cxn modelId="{AA758B59-9A8C-9E43-9F22-D97873154116}" type="presOf" srcId="{0DB9A6EB-6BAF-FA4C-9AB9-7CF6A2F803CB}" destId="{061F588A-7A58-1446-87A4-35AD566DF39B}" srcOrd="0" destOrd="0" presId="urn:microsoft.com/office/officeart/2005/8/layout/process1"/>
    <dgm:cxn modelId="{B9D5AC7C-78B1-3944-9F45-7993174E0FEB}" type="presOf" srcId="{BBF75DDC-EA35-0C47-AABA-FA8C6A6EDD5C}" destId="{C6D93A00-41BC-5748-9355-1A092EDA9FF6}" srcOrd="0" destOrd="0" presId="urn:microsoft.com/office/officeart/2005/8/layout/process1"/>
    <dgm:cxn modelId="{A77C288A-017E-5047-A639-0AC0B9C0EDBD}" type="presOf" srcId="{2A6EC8BE-C7D2-B94E-AD4D-5F70F2FE1AA3}" destId="{BB7EC541-7975-014F-A0CB-FDA5F9393D3D}" srcOrd="0" destOrd="0" presId="urn:microsoft.com/office/officeart/2005/8/layout/process1"/>
    <dgm:cxn modelId="{AC88CE98-35EA-0442-9701-645BC97513BC}" srcId="{E1AAB7DE-AAC9-D340-9B7C-0865DEF49D78}" destId="{8F43A5D7-E27A-C147-BE3F-EA5119397C50}" srcOrd="3" destOrd="0" parTransId="{3ED6AACC-F26F-5B4B-80FC-3D61D0C86F88}" sibTransId="{497C55A2-695C-8643-8543-B5C2F3BF51DE}"/>
    <dgm:cxn modelId="{B036049E-F007-ED4B-B98D-1375E8577969}" srcId="{E1AAB7DE-AAC9-D340-9B7C-0865DEF49D78}" destId="{9786632E-4092-A948-8A6D-EE70C75FE2AF}" srcOrd="2" destOrd="0" parTransId="{0DE675DA-F293-204C-9DE9-4D6D04ACAA16}" sibTransId="{8120AE28-10AF-EF4B-A083-68971BF26AF1}"/>
    <dgm:cxn modelId="{FED1CEB0-610C-E44D-ABA6-E239B438678A}" type="presOf" srcId="{E1AAB7DE-AAC9-D340-9B7C-0865DEF49D78}" destId="{BDBA9262-962F-A34A-8F69-734D88EBC063}" srcOrd="0" destOrd="0" presId="urn:microsoft.com/office/officeart/2005/8/layout/process1"/>
    <dgm:cxn modelId="{4FFEE0B4-3330-9846-8464-41E1CECB8CDA}" type="presOf" srcId="{EEFD0CE5-74D2-1C4C-9157-2EE09305325E}" destId="{7C5F3E2B-51A8-684A-A592-155864290532}" srcOrd="0" destOrd="0" presId="urn:microsoft.com/office/officeart/2005/8/layout/process1"/>
    <dgm:cxn modelId="{1B9F39D3-EC7A-4848-A813-FBC8D16568EA}" type="presOf" srcId="{497C55A2-695C-8643-8543-B5C2F3BF51DE}" destId="{D91B1F86-E6E1-2147-A863-13BBE54B4B9C}" srcOrd="0" destOrd="0" presId="urn:microsoft.com/office/officeart/2005/8/layout/process1"/>
    <dgm:cxn modelId="{65FB30DC-445C-794B-8D4F-263DB2AB71A4}" srcId="{E1AAB7DE-AAC9-D340-9B7C-0865DEF49D78}" destId="{93085B0F-8647-6F40-980A-9A22679683FC}" srcOrd="0" destOrd="0" parTransId="{36076A62-6581-0146-B599-F4773CD951C7}" sibTransId="{BBF75DDC-EA35-0C47-AABA-FA8C6A6EDD5C}"/>
    <dgm:cxn modelId="{AF27F5ED-554C-5C47-81AA-7599EDEAEE2C}" type="presOf" srcId="{0DB9A6EB-6BAF-FA4C-9AB9-7CF6A2F803CB}" destId="{49B050EC-86C3-BD43-82B6-606C5A88A5D0}" srcOrd="1" destOrd="0" presId="urn:microsoft.com/office/officeart/2005/8/layout/process1"/>
    <dgm:cxn modelId="{5FD8E6F7-2CA0-A245-8FD3-8D712B0C8243}" type="presOf" srcId="{0D841F17-810A-1E43-B170-8C584045E7B3}" destId="{CF2E5BFC-23F0-E449-BB33-BF0CE5DB5A40}" srcOrd="1" destOrd="0" presId="urn:microsoft.com/office/officeart/2005/8/layout/process1"/>
    <dgm:cxn modelId="{CA8C0AF9-1E48-434E-9DF1-47B24E88FDC4}" type="presOf" srcId="{8120AE28-10AF-EF4B-A083-68971BF26AF1}" destId="{E018D0AF-2183-6749-A1D5-B65E8B921DD2}" srcOrd="0" destOrd="0" presId="urn:microsoft.com/office/officeart/2005/8/layout/process1"/>
    <dgm:cxn modelId="{174585B3-4073-5644-803A-EE10DC211A89}" type="presParOf" srcId="{BDBA9262-962F-A34A-8F69-734D88EBC063}" destId="{B3EE356C-505F-6B4D-8394-AFD61856A9E8}" srcOrd="0" destOrd="0" presId="urn:microsoft.com/office/officeart/2005/8/layout/process1"/>
    <dgm:cxn modelId="{0A7E3675-711B-534F-BFEC-BD00E9056472}" type="presParOf" srcId="{BDBA9262-962F-A34A-8F69-734D88EBC063}" destId="{C6D93A00-41BC-5748-9355-1A092EDA9FF6}" srcOrd="1" destOrd="0" presId="urn:microsoft.com/office/officeart/2005/8/layout/process1"/>
    <dgm:cxn modelId="{9DAA9964-B186-3240-95F8-3385A39DC53A}" type="presParOf" srcId="{C6D93A00-41BC-5748-9355-1A092EDA9FF6}" destId="{FD02B60A-D36A-0449-93A7-7F7F380D5D6E}" srcOrd="0" destOrd="0" presId="urn:microsoft.com/office/officeart/2005/8/layout/process1"/>
    <dgm:cxn modelId="{02A236DC-05BC-314B-B58F-07ED4AE433C5}" type="presParOf" srcId="{BDBA9262-962F-A34A-8F69-734D88EBC063}" destId="{BB7EC541-7975-014F-A0CB-FDA5F9393D3D}" srcOrd="2" destOrd="0" presId="urn:microsoft.com/office/officeart/2005/8/layout/process1"/>
    <dgm:cxn modelId="{D40C357B-1DA4-E346-B4CC-B84E3BE98649}" type="presParOf" srcId="{BDBA9262-962F-A34A-8F69-734D88EBC063}" destId="{AE85046A-DF99-AE44-9B64-59584D874AFA}" srcOrd="3" destOrd="0" presId="urn:microsoft.com/office/officeart/2005/8/layout/process1"/>
    <dgm:cxn modelId="{49C5BA3E-6256-9F4C-B749-835874E2249C}" type="presParOf" srcId="{AE85046A-DF99-AE44-9B64-59584D874AFA}" destId="{CF2E5BFC-23F0-E449-BB33-BF0CE5DB5A40}" srcOrd="0" destOrd="0" presId="urn:microsoft.com/office/officeart/2005/8/layout/process1"/>
    <dgm:cxn modelId="{29793DC3-9FA1-9D4A-B14B-12190C893581}" type="presParOf" srcId="{BDBA9262-962F-A34A-8F69-734D88EBC063}" destId="{DB8E83D9-8B87-1846-BB04-41AE42D40202}" srcOrd="4" destOrd="0" presId="urn:microsoft.com/office/officeart/2005/8/layout/process1"/>
    <dgm:cxn modelId="{B5DE867C-657D-0A44-B7DD-E45F5E2982F5}" type="presParOf" srcId="{BDBA9262-962F-A34A-8F69-734D88EBC063}" destId="{E018D0AF-2183-6749-A1D5-B65E8B921DD2}" srcOrd="5" destOrd="0" presId="urn:microsoft.com/office/officeart/2005/8/layout/process1"/>
    <dgm:cxn modelId="{83C1CE8C-58DE-3E4C-9924-ED402A7F0238}" type="presParOf" srcId="{E018D0AF-2183-6749-A1D5-B65E8B921DD2}" destId="{EB2AFE7A-9657-A149-AD5E-383003B5A18D}" srcOrd="0" destOrd="0" presId="urn:microsoft.com/office/officeart/2005/8/layout/process1"/>
    <dgm:cxn modelId="{57645C8B-C130-9F4F-A393-A84E7E075571}" type="presParOf" srcId="{BDBA9262-962F-A34A-8F69-734D88EBC063}" destId="{6DE91398-5A48-724F-920F-5CBB71D89CF0}" srcOrd="6" destOrd="0" presId="urn:microsoft.com/office/officeart/2005/8/layout/process1"/>
    <dgm:cxn modelId="{0AB9B484-6115-334E-BE49-999049EE5AD2}" type="presParOf" srcId="{BDBA9262-962F-A34A-8F69-734D88EBC063}" destId="{D91B1F86-E6E1-2147-A863-13BBE54B4B9C}" srcOrd="7" destOrd="0" presId="urn:microsoft.com/office/officeart/2005/8/layout/process1"/>
    <dgm:cxn modelId="{981F3182-EA99-6940-84D9-45091C603E61}" type="presParOf" srcId="{D91B1F86-E6E1-2147-A863-13BBE54B4B9C}" destId="{0F57DB08-905D-6344-A42D-5C9E69107521}" srcOrd="0" destOrd="0" presId="urn:microsoft.com/office/officeart/2005/8/layout/process1"/>
    <dgm:cxn modelId="{E41E94EB-A080-8B4A-ACB7-A5A4D0A9D6E4}" type="presParOf" srcId="{BDBA9262-962F-A34A-8F69-734D88EBC063}" destId="{2550CEBB-0BC9-F847-9250-3EBC7BE3EE7F}" srcOrd="8" destOrd="0" presId="urn:microsoft.com/office/officeart/2005/8/layout/process1"/>
    <dgm:cxn modelId="{512467D4-4684-B74C-9827-DADFD0C09256}" type="presParOf" srcId="{BDBA9262-962F-A34A-8F69-734D88EBC063}" destId="{061F588A-7A58-1446-87A4-35AD566DF39B}" srcOrd="9" destOrd="0" presId="urn:microsoft.com/office/officeart/2005/8/layout/process1"/>
    <dgm:cxn modelId="{5F4A1295-14ED-4A40-BAC2-53E815DE302E}" type="presParOf" srcId="{061F588A-7A58-1446-87A4-35AD566DF39B}" destId="{49B050EC-86C3-BD43-82B6-606C5A88A5D0}" srcOrd="0" destOrd="0" presId="urn:microsoft.com/office/officeart/2005/8/layout/process1"/>
    <dgm:cxn modelId="{BE55B3C7-592A-7946-BAA8-B85D9C80A854}" type="presParOf" srcId="{BDBA9262-962F-A34A-8F69-734D88EBC063}" destId="{7C5F3E2B-51A8-684A-A592-155864290532}"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E356C-505F-6B4D-8394-AFD61856A9E8}">
      <dsp:nvSpPr>
        <dsp:cNvPr id="0" name=""/>
        <dsp:cNvSpPr/>
      </dsp:nvSpPr>
      <dsp:spPr>
        <a:xfrm>
          <a:off x="0" y="0"/>
          <a:ext cx="1267860" cy="3242075"/>
        </a:xfrm>
        <a:prstGeom prst="roundRect">
          <a:avLst>
            <a:gd name="adj" fmla="val 10000"/>
          </a:avLst>
        </a:prstGeom>
        <a:solidFill>
          <a:schemeClr val="bg1"/>
        </a:solidFill>
        <a:ln w="3810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Screening</a:t>
          </a:r>
        </a:p>
        <a:p>
          <a:pPr marL="0" lvl="0" indent="0" algn="ctr" defTabSz="800100">
            <a:lnSpc>
              <a:spcPct val="90000"/>
            </a:lnSpc>
            <a:spcBef>
              <a:spcPct val="0"/>
            </a:spcBef>
            <a:spcAft>
              <a:spcPct val="35000"/>
            </a:spcAft>
            <a:buNone/>
          </a:pPr>
          <a:r>
            <a:rPr lang="en-US" sz="1800" b="1" kern="1200" dirty="0">
              <a:solidFill>
                <a:srgbClr val="000000"/>
              </a:solidFill>
            </a:rPr>
            <a:t>at multiple sites</a:t>
          </a:r>
        </a:p>
        <a:p>
          <a:pPr marL="0" lvl="0" indent="0" algn="ctr" defTabSz="800100">
            <a:lnSpc>
              <a:spcPct val="90000"/>
            </a:lnSpc>
            <a:spcBef>
              <a:spcPct val="0"/>
            </a:spcBef>
            <a:spcAft>
              <a:spcPct val="35000"/>
            </a:spcAft>
            <a:buNone/>
          </a:pPr>
          <a:endParaRPr lang="en-US" sz="1800" b="1" kern="1200" dirty="0">
            <a:solidFill>
              <a:srgbClr val="000000"/>
            </a:solidFill>
          </a:endParaRPr>
        </a:p>
        <a:p>
          <a:pPr marL="0" lvl="0" indent="0" algn="ctr" defTabSz="800100">
            <a:lnSpc>
              <a:spcPct val="90000"/>
            </a:lnSpc>
            <a:spcBef>
              <a:spcPct val="0"/>
            </a:spcBef>
            <a:spcAft>
              <a:spcPct val="35000"/>
            </a:spcAft>
            <a:buNone/>
          </a:pPr>
          <a:r>
            <a:rPr lang="en-US" sz="1800" b="1" kern="1200" dirty="0">
              <a:solidFill>
                <a:srgbClr val="000000"/>
              </a:solidFill>
            </a:rPr>
            <a:t> </a:t>
          </a:r>
        </a:p>
      </dsp:txBody>
      <dsp:txXfrm>
        <a:off x="37134" y="37134"/>
        <a:ext cx="1193592" cy="3167807"/>
      </dsp:txXfrm>
    </dsp:sp>
    <dsp:sp modelId="{C6D93A00-41BC-5748-9355-1A092EDA9FF6}">
      <dsp:nvSpPr>
        <dsp:cNvPr id="0" name=""/>
        <dsp:cNvSpPr/>
      </dsp:nvSpPr>
      <dsp:spPr>
        <a:xfrm>
          <a:off x="1397648" y="1410588"/>
          <a:ext cx="275151" cy="420898"/>
        </a:xfrm>
        <a:prstGeom prst="rightArrow">
          <a:avLst>
            <a:gd name="adj1" fmla="val 60000"/>
            <a:gd name="adj2" fmla="val 50000"/>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rgbClr val="000000"/>
            </a:solidFill>
          </a:endParaRPr>
        </a:p>
      </dsp:txBody>
      <dsp:txXfrm>
        <a:off x="1397648" y="1494768"/>
        <a:ext cx="192606" cy="252538"/>
      </dsp:txXfrm>
    </dsp:sp>
    <dsp:sp modelId="{BB7EC541-7975-014F-A0CB-FDA5F9393D3D}">
      <dsp:nvSpPr>
        <dsp:cNvPr id="0" name=""/>
        <dsp:cNvSpPr/>
      </dsp:nvSpPr>
      <dsp:spPr>
        <a:xfrm>
          <a:off x="1787013" y="0"/>
          <a:ext cx="1475180" cy="3242075"/>
        </a:xfrm>
        <a:prstGeom prst="roundRect">
          <a:avLst>
            <a:gd name="adj" fmla="val 10000"/>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Positive</a:t>
          </a:r>
        </a:p>
        <a:p>
          <a:pPr marL="0" lvl="0" indent="0" algn="ctr" defTabSz="800100">
            <a:lnSpc>
              <a:spcPct val="90000"/>
            </a:lnSpc>
            <a:spcBef>
              <a:spcPct val="0"/>
            </a:spcBef>
            <a:spcAft>
              <a:spcPct val="35000"/>
            </a:spcAft>
            <a:buNone/>
          </a:pPr>
          <a:endParaRPr lang="en-US" sz="1800" b="1" kern="1200" dirty="0">
            <a:solidFill>
              <a:srgbClr val="000000"/>
            </a:solidFill>
          </a:endParaRPr>
        </a:p>
        <a:p>
          <a:pPr marL="0" lvl="0" indent="0" algn="ctr" defTabSz="800100">
            <a:lnSpc>
              <a:spcPct val="90000"/>
            </a:lnSpc>
            <a:spcBef>
              <a:spcPct val="0"/>
            </a:spcBef>
            <a:spcAft>
              <a:spcPct val="35000"/>
            </a:spcAft>
            <a:buNone/>
          </a:pPr>
          <a:r>
            <a:rPr lang="pt-BR" sz="1800" b="1" kern="1200" dirty="0">
              <a:solidFill>
                <a:srgbClr val="000000"/>
              </a:solidFill>
            </a:rPr>
            <a:t> </a:t>
          </a:r>
          <a:endParaRPr lang="en-US" sz="1800" b="1" kern="1200" dirty="0">
            <a:solidFill>
              <a:srgbClr val="000000"/>
            </a:solidFill>
          </a:endParaRPr>
        </a:p>
      </dsp:txBody>
      <dsp:txXfrm>
        <a:off x="1830220" y="43207"/>
        <a:ext cx="1388766" cy="3155661"/>
      </dsp:txXfrm>
    </dsp:sp>
    <dsp:sp modelId="{AE85046A-DF99-AE44-9B64-59584D874AFA}">
      <dsp:nvSpPr>
        <dsp:cNvPr id="0" name=""/>
        <dsp:cNvSpPr/>
      </dsp:nvSpPr>
      <dsp:spPr>
        <a:xfrm>
          <a:off x="3388979" y="1410588"/>
          <a:ext cx="268786" cy="420898"/>
        </a:xfrm>
        <a:prstGeom prst="rightArrow">
          <a:avLst>
            <a:gd name="adj1" fmla="val 60000"/>
            <a:gd name="adj2" fmla="val 50000"/>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rgbClr val="000000"/>
            </a:solidFill>
          </a:endParaRPr>
        </a:p>
      </dsp:txBody>
      <dsp:txXfrm>
        <a:off x="3388979" y="1494768"/>
        <a:ext cx="188150" cy="252538"/>
      </dsp:txXfrm>
    </dsp:sp>
    <dsp:sp modelId="{DB8E83D9-8B87-1846-BB04-41AE42D40202}">
      <dsp:nvSpPr>
        <dsp:cNvPr id="0" name=""/>
        <dsp:cNvSpPr/>
      </dsp:nvSpPr>
      <dsp:spPr>
        <a:xfrm>
          <a:off x="3769337" y="0"/>
          <a:ext cx="1385352" cy="3242075"/>
        </a:xfrm>
        <a:prstGeom prst="roundRect">
          <a:avLst>
            <a:gd name="adj" fmla="val 10000"/>
          </a:avLst>
        </a:prstGeom>
        <a:solidFill>
          <a:schemeClr val="bg1"/>
        </a:solidFill>
        <a:ln w="3810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Confirmed</a:t>
          </a:r>
        </a:p>
        <a:p>
          <a:pPr marL="0" lvl="0" indent="0" algn="ctr" defTabSz="800100">
            <a:lnSpc>
              <a:spcPct val="90000"/>
            </a:lnSpc>
            <a:spcBef>
              <a:spcPct val="0"/>
            </a:spcBef>
            <a:spcAft>
              <a:spcPct val="35000"/>
            </a:spcAft>
            <a:buNone/>
          </a:pPr>
          <a:r>
            <a:rPr lang="en-US" sz="1800" b="1" kern="1200" dirty="0">
              <a:solidFill>
                <a:srgbClr val="000000"/>
              </a:solidFill>
            </a:rPr>
            <a:t>at BDC</a:t>
          </a:r>
        </a:p>
        <a:p>
          <a:pPr marL="0" lvl="0" indent="0" algn="ctr" defTabSz="800100">
            <a:lnSpc>
              <a:spcPct val="90000"/>
            </a:lnSpc>
            <a:spcBef>
              <a:spcPct val="0"/>
            </a:spcBef>
            <a:spcAft>
              <a:spcPct val="35000"/>
            </a:spcAft>
            <a:buNone/>
          </a:pPr>
          <a:endParaRPr lang="en-US" sz="1800" b="1" kern="1200" dirty="0">
            <a:solidFill>
              <a:srgbClr val="000000"/>
            </a:solidFill>
          </a:endParaRPr>
        </a:p>
        <a:p>
          <a:pPr marL="0" lvl="0" indent="0" algn="ctr" defTabSz="800100">
            <a:lnSpc>
              <a:spcPct val="90000"/>
            </a:lnSpc>
            <a:spcBef>
              <a:spcPct val="0"/>
            </a:spcBef>
            <a:spcAft>
              <a:spcPct val="35000"/>
            </a:spcAft>
            <a:buNone/>
          </a:pPr>
          <a:endParaRPr lang="en-US" sz="1800" b="1" kern="1200" dirty="0">
            <a:solidFill>
              <a:srgbClr val="000000"/>
            </a:solidFill>
          </a:endParaRPr>
        </a:p>
        <a:p>
          <a:pPr marL="0" lvl="0" indent="0" algn="ctr" defTabSz="800100">
            <a:lnSpc>
              <a:spcPct val="90000"/>
            </a:lnSpc>
            <a:spcBef>
              <a:spcPct val="0"/>
            </a:spcBef>
            <a:spcAft>
              <a:spcPct val="35000"/>
            </a:spcAft>
            <a:buNone/>
          </a:pPr>
          <a:endParaRPr lang="en-US" sz="1800" b="1" kern="1200" dirty="0">
            <a:solidFill>
              <a:srgbClr val="000000"/>
            </a:solidFill>
          </a:endParaRPr>
        </a:p>
        <a:p>
          <a:pPr marL="0" lvl="0" indent="0" algn="ctr" defTabSz="800100">
            <a:lnSpc>
              <a:spcPct val="90000"/>
            </a:lnSpc>
            <a:spcBef>
              <a:spcPct val="0"/>
            </a:spcBef>
            <a:spcAft>
              <a:spcPct val="35000"/>
            </a:spcAft>
            <a:buNone/>
          </a:pPr>
          <a:endParaRPr lang="en-US" sz="1800" b="1" kern="1200" dirty="0">
            <a:solidFill>
              <a:srgbClr val="000000"/>
            </a:solidFill>
          </a:endParaRPr>
        </a:p>
      </dsp:txBody>
      <dsp:txXfrm>
        <a:off x="3809913" y="40576"/>
        <a:ext cx="1304200" cy="3160923"/>
      </dsp:txXfrm>
    </dsp:sp>
    <dsp:sp modelId="{E018D0AF-2183-6749-A1D5-B65E8B921DD2}">
      <dsp:nvSpPr>
        <dsp:cNvPr id="0" name=""/>
        <dsp:cNvSpPr/>
      </dsp:nvSpPr>
      <dsp:spPr>
        <a:xfrm>
          <a:off x="5281476" y="1410588"/>
          <a:ext cx="268786" cy="420898"/>
        </a:xfrm>
        <a:prstGeom prst="rightArrow">
          <a:avLst>
            <a:gd name="adj1" fmla="val 60000"/>
            <a:gd name="adj2" fmla="val 50000"/>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rgbClr val="000000"/>
            </a:solidFill>
          </a:endParaRPr>
        </a:p>
      </dsp:txBody>
      <dsp:txXfrm>
        <a:off x="5281476" y="1494768"/>
        <a:ext cx="188150" cy="252538"/>
      </dsp:txXfrm>
    </dsp:sp>
    <dsp:sp modelId="{6DE91398-5A48-724F-920F-5CBB71D89CF0}">
      <dsp:nvSpPr>
        <dsp:cNvPr id="0" name=""/>
        <dsp:cNvSpPr/>
      </dsp:nvSpPr>
      <dsp:spPr>
        <a:xfrm>
          <a:off x="5661834" y="0"/>
          <a:ext cx="1721880" cy="3242075"/>
        </a:xfrm>
        <a:prstGeom prst="roundRect">
          <a:avLst>
            <a:gd name="adj" fmla="val 10000"/>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Persistently positive for  multiple or single high-     affinity islet autoantibody</a:t>
          </a:r>
        </a:p>
        <a:p>
          <a:pPr marL="0" lvl="0" indent="0" algn="ctr" defTabSz="800100">
            <a:lnSpc>
              <a:spcPct val="90000"/>
            </a:lnSpc>
            <a:spcBef>
              <a:spcPct val="0"/>
            </a:spcBef>
            <a:spcAft>
              <a:spcPct val="35000"/>
            </a:spcAft>
            <a:buNone/>
          </a:pPr>
          <a:endParaRPr lang="en-US" sz="1800" b="1" kern="1200" dirty="0">
            <a:solidFill>
              <a:srgbClr val="000000"/>
            </a:solidFill>
          </a:endParaRPr>
        </a:p>
        <a:p>
          <a:pPr marL="0" lvl="0" indent="0" algn="ctr" defTabSz="800100">
            <a:lnSpc>
              <a:spcPct val="90000"/>
            </a:lnSpc>
            <a:spcBef>
              <a:spcPct val="0"/>
            </a:spcBef>
            <a:spcAft>
              <a:spcPct val="35000"/>
            </a:spcAft>
            <a:buNone/>
          </a:pPr>
          <a:r>
            <a:rPr lang="en-US" sz="1800" b="1" kern="1200" dirty="0">
              <a:solidFill>
                <a:srgbClr val="000000"/>
              </a:solidFill>
            </a:rPr>
            <a:t> </a:t>
          </a:r>
        </a:p>
      </dsp:txBody>
      <dsp:txXfrm>
        <a:off x="5712266" y="50432"/>
        <a:ext cx="1621016" cy="3141211"/>
      </dsp:txXfrm>
    </dsp:sp>
    <dsp:sp modelId="{D91B1F86-E6E1-2147-A863-13BBE54B4B9C}">
      <dsp:nvSpPr>
        <dsp:cNvPr id="0" name=""/>
        <dsp:cNvSpPr/>
      </dsp:nvSpPr>
      <dsp:spPr>
        <a:xfrm flipV="1">
          <a:off x="7479676" y="1448055"/>
          <a:ext cx="330435" cy="345963"/>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rgbClr val="000000"/>
            </a:solidFill>
          </a:endParaRPr>
        </a:p>
      </dsp:txBody>
      <dsp:txXfrm rot="10800000">
        <a:off x="7479676" y="1517248"/>
        <a:ext cx="231305" cy="207577"/>
      </dsp:txXfrm>
    </dsp:sp>
    <dsp:sp modelId="{2550CEBB-0BC9-F847-9250-3EBC7BE3EE7F}">
      <dsp:nvSpPr>
        <dsp:cNvPr id="0" name=""/>
        <dsp:cNvSpPr/>
      </dsp:nvSpPr>
      <dsp:spPr>
        <a:xfrm>
          <a:off x="7890859" y="0"/>
          <a:ext cx="1875253" cy="3242075"/>
        </a:xfrm>
        <a:prstGeom prst="roundRect">
          <a:avLst>
            <a:gd name="adj" fmla="val 10000"/>
          </a:avLst>
        </a:prstGeom>
        <a:solidFill>
          <a:schemeClr val="bg1"/>
        </a:solidFill>
        <a:ln w="3810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buNone/>
          </a:pPr>
          <a:endParaRPr lang="en-US" sz="2000" b="1" dirty="0">
            <a:solidFill>
              <a:srgbClr val="000000"/>
            </a:solidFill>
          </a:endParaRPr>
        </a:p>
        <a:p>
          <a:pPr lvl="0" algn="l" defTabSz="889000">
            <a:lnSpc>
              <a:spcPct val="90000"/>
            </a:lnSpc>
            <a:spcBef>
              <a:spcPct val="0"/>
            </a:spcBef>
            <a:spcAft>
              <a:spcPct val="35000"/>
            </a:spcAft>
            <a:buNone/>
          </a:pPr>
          <a:endParaRPr lang="en-US" sz="2000" b="1" u="sng" dirty="0">
            <a:solidFill>
              <a:srgbClr val="000000"/>
            </a:solidFill>
          </a:endParaRPr>
        </a:p>
        <a:p>
          <a:pPr marL="0" marR="0" lvl="0" indent="0" algn="l" defTabSz="914400" eaLnBrk="1" fontAlgn="auto" latinLnBrk="0" hangingPunct="1">
            <a:lnSpc>
              <a:spcPct val="90000"/>
            </a:lnSpc>
            <a:spcBef>
              <a:spcPct val="0"/>
            </a:spcBef>
            <a:spcAft>
              <a:spcPct val="35000"/>
            </a:spcAft>
            <a:buClrTx/>
            <a:buSzTx/>
            <a:buFontTx/>
            <a:buNone/>
            <a:tabLst/>
            <a:defRPr/>
          </a:pPr>
          <a:r>
            <a:rPr lang="en-US" sz="2000" b="1" u="sng" dirty="0">
              <a:solidFill>
                <a:srgbClr val="000000"/>
              </a:solidFill>
            </a:rPr>
            <a:t>Monitoring:    </a:t>
          </a:r>
          <a:r>
            <a:rPr lang="en-US" sz="2000" b="1" u="sng" kern="0" dirty="0">
              <a:solidFill>
                <a:srgbClr val="000000"/>
              </a:solidFill>
              <a:latin typeface="+mn-lt"/>
              <a:ea typeface="Calibri" panose="020F0502020204030204" pitchFamily="34" charset="0"/>
              <a:cs typeface="Times New Roman" panose="02020603050405020304" pitchFamily="18" charset="0"/>
            </a:rPr>
            <a:t>  </a:t>
          </a:r>
          <a:r>
            <a:rPr lang="en-US" sz="2000" b="1" u="none" kern="0" dirty="0">
              <a:solidFill>
                <a:srgbClr val="000000"/>
              </a:solidFill>
              <a:latin typeface="+mn-lt"/>
              <a:ea typeface="Calibri" panose="020F0502020204030204" pitchFamily="34" charset="0"/>
              <a:cs typeface="Times New Roman" panose="02020603050405020304" pitchFamily="18" charset="0"/>
            </a:rPr>
            <a:t>HBGM, </a:t>
          </a:r>
          <a:r>
            <a:rPr lang="en-US" sz="2000" b="1" kern="0" dirty="0">
              <a:solidFill>
                <a:srgbClr val="000000"/>
              </a:solidFill>
              <a:latin typeface="+mn-lt"/>
              <a:ea typeface="Calibri" panose="020F0502020204030204" pitchFamily="34" charset="0"/>
              <a:cs typeface="Times New Roman" panose="02020603050405020304" pitchFamily="18" charset="0"/>
            </a:rPr>
            <a:t>HbA1c, CGM, OGTT growth</a:t>
          </a:r>
        </a:p>
        <a:p>
          <a:pPr lvl="0" algn="l" defTabSz="889000">
            <a:lnSpc>
              <a:spcPct val="90000"/>
            </a:lnSpc>
            <a:spcBef>
              <a:spcPct val="0"/>
            </a:spcBef>
            <a:spcAft>
              <a:spcPct val="35000"/>
            </a:spcAft>
            <a:buNone/>
          </a:pPr>
          <a:r>
            <a:rPr lang="en-US" sz="2000" b="1" u="sng" kern="0" dirty="0">
              <a:solidFill>
                <a:srgbClr val="000000"/>
              </a:solidFill>
            </a:rPr>
            <a:t>Education:</a:t>
          </a:r>
          <a:r>
            <a:rPr lang="en-US" sz="2000" b="1" kern="0" dirty="0">
              <a:solidFill>
                <a:srgbClr val="000000"/>
              </a:solidFill>
            </a:rPr>
            <a:t>         -symptoms        -HBGM               -diabetes team</a:t>
          </a:r>
          <a:endParaRPr lang="en-US" sz="2000" kern="0" dirty="0">
            <a:solidFill>
              <a:srgbClr val="000000"/>
            </a:solidFill>
            <a:latin typeface="+mn-lt"/>
            <a:ea typeface="Calibri" panose="020F0502020204030204" pitchFamily="34" charset="0"/>
            <a:cs typeface="Times New Roman" panose="02020603050405020304" pitchFamily="18" charset="0"/>
          </a:endParaRPr>
        </a:p>
        <a:p>
          <a:pPr lvl="0" algn="l" defTabSz="889000">
            <a:lnSpc>
              <a:spcPct val="90000"/>
            </a:lnSpc>
            <a:spcBef>
              <a:spcPct val="0"/>
            </a:spcBef>
            <a:spcAft>
              <a:spcPct val="35000"/>
            </a:spcAft>
            <a:buNone/>
          </a:pPr>
          <a:endParaRPr lang="en-US" sz="2000" b="1" dirty="0">
            <a:solidFill>
              <a:srgbClr val="000000"/>
            </a:solidFill>
          </a:endParaRPr>
        </a:p>
        <a:p>
          <a:pPr lvl="0" algn="l" defTabSz="889000">
            <a:lnSpc>
              <a:spcPct val="90000"/>
            </a:lnSpc>
            <a:spcBef>
              <a:spcPct val="0"/>
            </a:spcBef>
            <a:spcAft>
              <a:spcPct val="35000"/>
            </a:spcAft>
            <a:buNone/>
          </a:pPr>
          <a:endParaRPr lang="en-US" sz="2000" b="1" dirty="0">
            <a:solidFill>
              <a:srgbClr val="000000"/>
            </a:solidFill>
          </a:endParaRPr>
        </a:p>
      </dsp:txBody>
      <dsp:txXfrm>
        <a:off x="7945783" y="54924"/>
        <a:ext cx="1765405" cy="3132227"/>
      </dsp:txXfrm>
    </dsp:sp>
    <dsp:sp modelId="{061F588A-7A58-1446-87A4-35AD566DF39B}">
      <dsp:nvSpPr>
        <dsp:cNvPr id="0" name=""/>
        <dsp:cNvSpPr/>
      </dsp:nvSpPr>
      <dsp:spPr>
        <a:xfrm>
          <a:off x="9981882" y="1424907"/>
          <a:ext cx="272753" cy="420898"/>
        </a:xfrm>
        <a:prstGeom prst="rightArrow">
          <a:avLst>
            <a:gd name="adj1" fmla="val 60000"/>
            <a:gd name="adj2" fmla="val 5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rgbClr val="000000"/>
            </a:solidFill>
          </a:endParaRPr>
        </a:p>
      </dsp:txBody>
      <dsp:txXfrm>
        <a:off x="9981882" y="1509087"/>
        <a:ext cx="190927" cy="252538"/>
      </dsp:txXfrm>
    </dsp:sp>
    <dsp:sp modelId="{7C5F3E2B-51A8-684A-A592-155864290532}">
      <dsp:nvSpPr>
        <dsp:cNvPr id="0" name=""/>
        <dsp:cNvSpPr/>
      </dsp:nvSpPr>
      <dsp:spPr>
        <a:xfrm>
          <a:off x="10280742" y="0"/>
          <a:ext cx="1369960" cy="3242075"/>
        </a:xfrm>
        <a:prstGeom prst="roundRect">
          <a:avLst>
            <a:gd name="adj" fmla="val 1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algn="l" defTabSz="1066800">
            <a:spcBef>
              <a:spcPct val="0"/>
            </a:spcBef>
            <a:buNone/>
          </a:pPr>
          <a:r>
            <a:rPr lang="en-US" sz="2400" b="1" kern="1200" dirty="0">
              <a:solidFill>
                <a:srgbClr val="000000"/>
              </a:solidFill>
            </a:rPr>
            <a:t>Prevent:   </a:t>
          </a:r>
          <a:r>
            <a:rPr lang="en-US" sz="2000" b="1" kern="1200" dirty="0">
              <a:solidFill>
                <a:srgbClr val="000000"/>
              </a:solidFill>
            </a:rPr>
            <a:t>- DKA        </a:t>
          </a:r>
        </a:p>
        <a:p>
          <a:pPr marL="0" marR="0" lvl="0" indent="0" algn="l" defTabSz="914400" eaLnBrk="1" fontAlgn="auto" latinLnBrk="0" hangingPunct="1">
            <a:lnSpc>
              <a:spcPct val="100000"/>
            </a:lnSpc>
            <a:spcBef>
              <a:spcPct val="0"/>
            </a:spcBef>
            <a:spcAft>
              <a:spcPts val="0"/>
            </a:spcAft>
            <a:buClrTx/>
            <a:buSzTx/>
            <a:buFontTx/>
            <a:buNone/>
            <a:tabLst/>
            <a:defRPr/>
          </a:pPr>
          <a:r>
            <a:rPr lang="en-US" sz="2000" b="1" kern="1200" dirty="0">
              <a:solidFill>
                <a:srgbClr val="000000"/>
              </a:solidFill>
            </a:rPr>
            <a:t>- Diabetes</a:t>
          </a:r>
        </a:p>
      </dsp:txBody>
      <dsp:txXfrm>
        <a:off x="10320867" y="40125"/>
        <a:ext cx="1289710" cy="31618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ABBC6-E282-44A5-83EC-C29C0EDDAA80}"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757B-8A93-4E6C-8197-2AB9B17BFF83}" type="slidenum">
              <a:rPr lang="en-US" smtClean="0"/>
              <a:t>‹#›</a:t>
            </a:fld>
            <a:endParaRPr lang="en-US"/>
          </a:p>
        </p:txBody>
      </p:sp>
    </p:spTree>
    <p:extLst>
      <p:ext uri="{BB962C8B-B14F-4D97-AF65-F5344CB8AC3E}">
        <p14:creationId xmlns:p14="http://schemas.microsoft.com/office/powerpoint/2010/main" val="276408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F995B-E090-9E49-9599-D064BD0D3458}" type="slidenum">
              <a:rPr lang="en-US" smtClean="0"/>
              <a:t>1</a:t>
            </a:fld>
            <a:endParaRPr lang="en-US"/>
          </a:p>
        </p:txBody>
      </p:sp>
    </p:spTree>
    <p:extLst>
      <p:ext uri="{BB962C8B-B14F-4D97-AF65-F5344CB8AC3E}">
        <p14:creationId xmlns:p14="http://schemas.microsoft.com/office/powerpoint/2010/main" val="3671913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 The results of a multiple linear regression model tested the independent association of diabetes risk, demographic characteristics and accuracy of risk perception with parental anxiety at the baseline follow-up visit. </a:t>
            </a:r>
          </a:p>
          <a:p>
            <a:r>
              <a:rPr lang="en-US" sz="1400" b="0" dirty="0"/>
              <a:t>Parents who reported accurate risk perception and have a family history of T1D had higher anxiety scores than those without family history.</a:t>
            </a:r>
          </a:p>
          <a:p>
            <a:r>
              <a:rPr lang="en-US" sz="1400" b="0" dirty="0"/>
              <a:t>However, parents who reported inaccurate risk perception and have a family history of T1D, had lower anxiety scores that those without family history.</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Interventions that target families who fall into these two groups are needed to alleviate anxiety levels and to improve accuracy of risk perception to prevent DKA.</a:t>
            </a:r>
          </a:p>
          <a:p>
            <a:endParaRPr lang="en-US" sz="1400" dirty="0"/>
          </a:p>
          <a:p>
            <a:r>
              <a:rPr lang="en-US" sz="1400" dirty="0"/>
              <a:t>(No family history and accurate risk perception reference group)</a:t>
            </a:r>
          </a:p>
          <a:p>
            <a:endParaRPr lang="en-US" dirty="0"/>
          </a:p>
        </p:txBody>
      </p:sp>
      <p:sp>
        <p:nvSpPr>
          <p:cNvPr id="4" name="Slide Number Placeholder 3"/>
          <p:cNvSpPr>
            <a:spLocks noGrp="1"/>
          </p:cNvSpPr>
          <p:nvPr>
            <p:ph type="sldNum" sz="quarter" idx="5"/>
          </p:nvPr>
        </p:nvSpPr>
        <p:spPr/>
        <p:txBody>
          <a:bodyPr/>
          <a:lstStyle/>
          <a:p>
            <a:fld id="{DB64757B-8A93-4E6C-8197-2AB9B17BFF83}" type="slidenum">
              <a:rPr lang="en-US" smtClean="0"/>
              <a:t>10</a:t>
            </a:fld>
            <a:endParaRPr lang="en-US"/>
          </a:p>
        </p:txBody>
      </p:sp>
    </p:spTree>
    <p:extLst>
      <p:ext uri="{BB962C8B-B14F-4D97-AF65-F5344CB8AC3E}">
        <p14:creationId xmlns:p14="http://schemas.microsoft.com/office/powerpoint/2010/main" val="2037486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To explore short-term change in parental anxiety and accuracy of risk perception, parents completed assessments at two visits on average 6 months apart. </a:t>
            </a:r>
            <a:r>
              <a:rPr lang="en-US" dirty="0"/>
              <a:t>Of</a:t>
            </a:r>
            <a:r>
              <a:rPr lang="en-US" baseline="0" dirty="0"/>
              <a:t> the 280 parents who completed baseline visit, w</a:t>
            </a:r>
            <a:r>
              <a:rPr lang="en-US" dirty="0"/>
              <a:t>e had 109</a:t>
            </a:r>
            <a:r>
              <a:rPr lang="en-US" baseline="0" dirty="0"/>
              <a:t> matched pairs; namely, the same parent/legal guardian who completed questionnaires at baseline and the 2</a:t>
            </a:r>
            <a:r>
              <a:rPr lang="en-US" baseline="30000" dirty="0"/>
              <a:t>nd</a:t>
            </a:r>
            <a:r>
              <a:rPr lang="en-US" baseline="0" dirty="0"/>
              <a:t> follow-up visit.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a:t>
            </a:r>
            <a:r>
              <a:rPr lang="en-US" dirty="0"/>
              <a:t>nxiety decreased between the 1st and 2nd follow-up</a:t>
            </a:r>
            <a:r>
              <a:rPr lang="en-US" baseline="0" dirty="0"/>
              <a:t> </a:t>
            </a:r>
            <a:r>
              <a:rPr lang="en-US" dirty="0"/>
              <a:t>visits to a mean SAI</a:t>
            </a:r>
            <a:r>
              <a:rPr lang="en-US" baseline="0" dirty="0"/>
              <a:t> of 43.3</a:t>
            </a:r>
            <a:r>
              <a:rPr lang="en-US" dirty="0"/>
              <a:t>, most notably in parents of children with multiple or single</a:t>
            </a:r>
            <a:r>
              <a:rPr lang="en-US" baseline="0" dirty="0"/>
              <a:t> high affinity </a:t>
            </a:r>
            <a:r>
              <a:rPr lang="en-US" dirty="0"/>
              <a:t>autoantibodies</a:t>
            </a:r>
            <a:r>
              <a:rPr lang="en-US" baseline="0" dirty="0"/>
              <a:t>. However, anxiety did remain on the high side.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decrease between visits was most notable in parents of children with family history of type 1 diabetes (-6.0, p=0.02), parents with high-risk children (-2.7, p=0.01), and parents with less than a high school education, (-4.7, p=0.006).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endParaRPr lang="en-US" dirty="0"/>
          </a:p>
        </p:txBody>
      </p:sp>
      <p:sp>
        <p:nvSpPr>
          <p:cNvPr id="4" name="Slide Number Placeholder 3"/>
          <p:cNvSpPr>
            <a:spLocks noGrp="1"/>
          </p:cNvSpPr>
          <p:nvPr>
            <p:ph type="sldNum" sz="quarter" idx="10"/>
          </p:nvPr>
        </p:nvSpPr>
        <p:spPr/>
        <p:txBody>
          <a:bodyPr/>
          <a:lstStyle/>
          <a:p>
            <a:fld id="{47CAB2CA-3C05-4FDF-A898-FE0DCBFF62E5}" type="slidenum">
              <a:rPr lang="en-US" smtClean="0"/>
              <a:t>11</a:t>
            </a:fld>
            <a:endParaRPr lang="en-US" dirty="0"/>
          </a:p>
        </p:txBody>
      </p:sp>
    </p:spTree>
    <p:extLst>
      <p:ext uri="{BB962C8B-B14F-4D97-AF65-F5344CB8AC3E}">
        <p14:creationId xmlns:p14="http://schemas.microsoft.com/office/powerpoint/2010/main" val="4105406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examining parental risk perception, almost half of the 280 parents who completed the baseline follow-up visit (49%) had an accurate risk perception of their child’s risk for developing T1D at baseline. There was no change at the second visit. </a:t>
            </a:r>
          </a:p>
          <a:p>
            <a:r>
              <a:rPr lang="en-US" baseline="0" dirty="0"/>
              <a:t>Risk perception was more accurate in parents who had children with high-risk vs low-risk autoantibodies (61% vs 38%) and in parents of children with family history (83% vs 46%).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Parents of minority children compared to NHW children, those with less education especially, parents with less than 12 years of education, and those with anxiety scores below or equal to 40 were more likely to perceive their child’s diabetes risk inaccurately.  </a:t>
            </a:r>
          </a:p>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AB2CA-3C05-4FDF-A898-FE0DCBFF62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264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The reduction in anxiety between visits may point to the potential for additional decline in anxiety if families are provided increased education, monitoring and enhanced family support. </a:t>
            </a:r>
          </a:p>
          <a:p>
            <a:r>
              <a:rPr lang="en-US"/>
              <a:t>Whereas the lack of change in accuracy of risk perception between the two visits, I believe warrants a closer look to determine whether inaccuracy of risk perception contributes to risk of DKA at onset of T1D and whether or not accuracy of risk perception may improve over time with enhanced education.</a:t>
            </a:r>
            <a:endParaRPr lang="en-US">
              <a:cs typeface="Calibri"/>
            </a:endParaRPr>
          </a:p>
          <a:p>
            <a:r>
              <a:rPr lang="en-US" dirty="0"/>
              <a:t>Closer monitoring and flexible follow-up options, including the use of telemedicine, can support families with consistent home glucose monitoring and use of CGM, which may improve anxiety and accuracy of risk perception.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Given the children participating in ASK follow-up are islet autoantibody positive and are from the general population, existing literature would suggest that this would increase risk of anxiety in parents.</a:t>
            </a:r>
            <a:endParaRPr lang="en-US" dirty="0"/>
          </a:p>
          <a:p>
            <a:endParaRPr lang="en-US" dirty="0"/>
          </a:p>
        </p:txBody>
      </p:sp>
      <p:sp>
        <p:nvSpPr>
          <p:cNvPr id="4" name="Slide Number Placeholder 3"/>
          <p:cNvSpPr>
            <a:spLocks noGrp="1"/>
          </p:cNvSpPr>
          <p:nvPr>
            <p:ph type="sldNum" sz="quarter" idx="5"/>
          </p:nvPr>
        </p:nvSpPr>
        <p:spPr/>
        <p:txBody>
          <a:bodyPr/>
          <a:lstStyle/>
          <a:p>
            <a:fld id="{DB64757B-8A93-4E6C-8197-2AB9B17BFF83}" type="slidenum">
              <a:rPr lang="en-US" smtClean="0"/>
              <a:t>13</a:t>
            </a:fld>
            <a:endParaRPr lang="en-US"/>
          </a:p>
        </p:txBody>
      </p:sp>
    </p:spTree>
    <p:extLst>
      <p:ext uri="{BB962C8B-B14F-4D97-AF65-F5344CB8AC3E}">
        <p14:creationId xmlns:p14="http://schemas.microsoft.com/office/powerpoint/2010/main" val="990558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Next, we examined child anxiety by race/ethnicity and parental education. There were 141 children who completed at least two follow-up visits, which are included in this analysis. On the right side of the table, you can see the median and interquartile range. Hispanic and other minority race/ethnicities trended a bit higher in anxiety score, but this was not significant. Parental education was also not significant.</a:t>
            </a:r>
          </a:p>
          <a:p>
            <a:endParaRPr lang="en-US" dirty="0"/>
          </a:p>
          <a:p>
            <a:r>
              <a:rPr lang="en-US" dirty="0"/>
              <a:t>Child anxiety score data is not close to normal distribution, so we used median instead of mean.</a:t>
            </a:r>
          </a:p>
        </p:txBody>
      </p:sp>
      <p:sp>
        <p:nvSpPr>
          <p:cNvPr id="4" name="Slide Number Placeholder 3"/>
          <p:cNvSpPr>
            <a:spLocks noGrp="1"/>
          </p:cNvSpPr>
          <p:nvPr>
            <p:ph type="sldNum" sz="quarter" idx="5"/>
          </p:nvPr>
        </p:nvSpPr>
        <p:spPr/>
        <p:txBody>
          <a:bodyPr/>
          <a:lstStyle/>
          <a:p>
            <a:fld id="{DB64757B-8A93-4E6C-8197-2AB9B17BFF83}" type="slidenum">
              <a:rPr lang="en-US" smtClean="0"/>
              <a:t>14</a:t>
            </a:fld>
            <a:endParaRPr lang="en-US"/>
          </a:p>
        </p:txBody>
      </p:sp>
    </p:spTree>
    <p:extLst>
      <p:ext uri="{BB962C8B-B14F-4D97-AF65-F5344CB8AC3E}">
        <p14:creationId xmlns:p14="http://schemas.microsoft.com/office/powerpoint/2010/main" val="668256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When we looked at child anxiety by autoantibody status and family history, there was no difference between lower and higher risk groups, which may speak to the child’s lack of understanding of what the results mean. There was a slightly higher anxiety in children with family history, but again this was not significant.</a:t>
            </a:r>
          </a:p>
        </p:txBody>
      </p:sp>
      <p:sp>
        <p:nvSpPr>
          <p:cNvPr id="4" name="Slide Number Placeholder 3"/>
          <p:cNvSpPr>
            <a:spLocks noGrp="1"/>
          </p:cNvSpPr>
          <p:nvPr>
            <p:ph type="sldNum" sz="quarter" idx="5"/>
          </p:nvPr>
        </p:nvSpPr>
        <p:spPr/>
        <p:txBody>
          <a:bodyPr/>
          <a:lstStyle/>
          <a:p>
            <a:fld id="{DB64757B-8A93-4E6C-8197-2AB9B17BFF83}" type="slidenum">
              <a:rPr lang="en-US" smtClean="0"/>
              <a:t>15</a:t>
            </a:fld>
            <a:endParaRPr lang="en-US"/>
          </a:p>
        </p:txBody>
      </p:sp>
    </p:spTree>
    <p:extLst>
      <p:ext uri="{BB962C8B-B14F-4D97-AF65-F5344CB8AC3E}">
        <p14:creationId xmlns:p14="http://schemas.microsoft.com/office/powerpoint/2010/main" val="3356662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There were no statistically significant differences in child anxiety scores by race/ethnicity, parent education, autoantibody status, or family history. </a:t>
            </a:r>
            <a:r>
              <a:rPr lang="en-US" sz="1200" b="0" dirty="0"/>
              <a:t>At baseline, 51.8% of children reported </a:t>
            </a:r>
            <a:r>
              <a:rPr lang="en-US" b="0" dirty="0"/>
              <a:t>SAI </a:t>
            </a:r>
            <a:r>
              <a:rPr lang="en-US" sz="1200" b="0" u="sng" dirty="0"/>
              <a:t>&lt;</a:t>
            </a:r>
            <a:r>
              <a:rPr lang="en-US" sz="1200" b="0" dirty="0"/>
              <a:t>40 and 48.2% reported SAI &gt;40. </a:t>
            </a:r>
            <a:r>
              <a:rPr lang="en-US" b="0" dirty="0"/>
              <a:t>The </a:t>
            </a:r>
            <a:r>
              <a:rPr lang="en-US" dirty="0"/>
              <a:t>median child anxiety score at baseline was 38.2. The median SAI in children with a family history was 40.8 compared to those without family history who had a median score of 38.2. </a:t>
            </a:r>
          </a:p>
          <a:p>
            <a:r>
              <a:rPr lang="en-US" dirty="0"/>
              <a:t>Hispanic and all other race/ethnicity groups had a slightly higher SAI of 40.8 compared to non-Hispanic children who had a median SAI of 38.2. Not shown, but there was no significant difference in the child anxiety data between the baseline and second follow-up visit. </a:t>
            </a:r>
          </a:p>
          <a:p>
            <a:r>
              <a:rPr lang="en-US" dirty="0"/>
              <a:t>We intend to examine child accuracy of risk perception next. So more to come! </a:t>
            </a:r>
          </a:p>
        </p:txBody>
      </p:sp>
      <p:sp>
        <p:nvSpPr>
          <p:cNvPr id="4" name="Slide Number Placeholder 3"/>
          <p:cNvSpPr>
            <a:spLocks noGrp="1"/>
          </p:cNvSpPr>
          <p:nvPr>
            <p:ph type="sldNum" sz="quarter" idx="5"/>
          </p:nvPr>
        </p:nvSpPr>
        <p:spPr/>
        <p:txBody>
          <a:bodyPr/>
          <a:lstStyle/>
          <a:p>
            <a:fld id="{DB64757B-8A93-4E6C-8197-2AB9B17BFF83}" type="slidenum">
              <a:rPr lang="en-US" smtClean="0"/>
              <a:t>16</a:t>
            </a:fld>
            <a:endParaRPr lang="en-US"/>
          </a:p>
        </p:txBody>
      </p:sp>
    </p:spTree>
    <p:extLst>
      <p:ext uri="{BB962C8B-B14F-4D97-AF65-F5344CB8AC3E}">
        <p14:creationId xmlns:p14="http://schemas.microsoft.com/office/powerpoint/2010/main" val="2796658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 We are working on the development of targeted educational materials to support and engage families who may have inaccurate risk perception and excessive anxiety. And next, you’ll hear from my colleague, Dr. Holly O’Donnell on some strategies to increase this engagement. </a:t>
            </a:r>
          </a:p>
          <a:p>
            <a:r>
              <a:rPr lang="en-US" dirty="0"/>
              <a:t>We believe that for screening to become standard of care we must transition our research into practice working in tandem with primary care physicians and specialists, alike, in a collaborative manner which will best support families who have a child at risk for T1D or CD.</a:t>
            </a:r>
          </a:p>
        </p:txBody>
      </p:sp>
      <p:sp>
        <p:nvSpPr>
          <p:cNvPr id="4" name="Slide Number Placeholder 3"/>
          <p:cNvSpPr>
            <a:spLocks noGrp="1"/>
          </p:cNvSpPr>
          <p:nvPr>
            <p:ph type="sldNum" sz="quarter" idx="10"/>
          </p:nvPr>
        </p:nvSpPr>
        <p:spPr/>
        <p:txBody>
          <a:bodyPr/>
          <a:lstStyle/>
          <a:p>
            <a:fld id="{825F995B-E090-9E49-9599-D064BD0D3458}" type="slidenum">
              <a:rPr lang="en-US" smtClean="0"/>
              <a:t>17</a:t>
            </a:fld>
            <a:endParaRPr lang="en-US"/>
          </a:p>
        </p:txBody>
      </p:sp>
    </p:spTree>
    <p:extLst>
      <p:ext uri="{BB962C8B-B14F-4D97-AF65-F5344CB8AC3E}">
        <p14:creationId xmlns:p14="http://schemas.microsoft.com/office/powerpoint/2010/main" val="630829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On behalf of our entire team, lead by Dr. Marian Rewers, we</a:t>
            </a:r>
            <a:r>
              <a:rPr lang="en-US" baseline="0" dirty="0"/>
              <a:t> would like to thank our ASK participants, their parents, our sponsors, and our partners. Thank you!  </a:t>
            </a:r>
            <a:endParaRPr lang="en-US" dirty="0"/>
          </a:p>
        </p:txBody>
      </p:sp>
      <p:sp>
        <p:nvSpPr>
          <p:cNvPr id="4" name="Slide Number Placeholder 3"/>
          <p:cNvSpPr>
            <a:spLocks noGrp="1"/>
          </p:cNvSpPr>
          <p:nvPr>
            <p:ph type="sldNum" sz="quarter" idx="10"/>
          </p:nvPr>
        </p:nvSpPr>
        <p:spPr/>
        <p:txBody>
          <a:bodyPr/>
          <a:lstStyle/>
          <a:p>
            <a:fld id="{825F995B-E090-9E49-9599-D064BD0D3458}" type="slidenum">
              <a:rPr lang="en-US" smtClean="0"/>
              <a:t>18</a:t>
            </a:fld>
            <a:endParaRPr lang="en-US"/>
          </a:p>
        </p:txBody>
      </p:sp>
    </p:spTree>
    <p:extLst>
      <p:ext uri="{BB962C8B-B14F-4D97-AF65-F5344CB8AC3E}">
        <p14:creationId xmlns:p14="http://schemas.microsoft.com/office/powerpoint/2010/main" val="1059633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7912" cy="3463925"/>
          </a:xfrm>
        </p:spPr>
      </p:sp>
      <p:sp>
        <p:nvSpPr>
          <p:cNvPr id="3" name="Notes Placeholder 2"/>
          <p:cNvSpPr>
            <a:spLocks noGrp="1"/>
          </p:cNvSpPr>
          <p:nvPr>
            <p:ph type="body" idx="1"/>
          </p:nvPr>
        </p:nvSpPr>
        <p:spPr/>
        <p:txBody>
          <a:bodyPr/>
          <a:lstStyle/>
          <a:p>
            <a:r>
              <a:rPr lang="en-US" baseline="0" dirty="0"/>
              <a:t>S: As of today, the Autoimmunity Screening for Kids study, ASK, has screened over 33,000 Colorado children between the ages of 1 up to 18 years of age for the islet autoantibodies for type 1 diabetes and transglutaminase antibodies, or TGA, for celiac disease. Prevalence of pre-symptomatic T1D in ASK is 1%. And prevalence of CD and TGA autoimmunity is 2.1% (previously published).</a:t>
            </a:r>
          </a:p>
          <a:p>
            <a:r>
              <a:rPr lang="en-US" baseline="0" dirty="0"/>
              <a:t>In Colorado, diabetic ketoacidosis (DKA) occurs at diagnosis in 58% in those who have not been screened, whereas in ASK our rate of DKA at onset is less than 5%.</a:t>
            </a:r>
          </a:p>
          <a:p>
            <a:r>
              <a:rPr lang="en-US" baseline="0" dirty="0"/>
              <a:t>We’ve previously published data on our cost-effectiveness of screening and have worked hard to increase community awareness of T1D and CD.</a:t>
            </a:r>
          </a:p>
        </p:txBody>
      </p:sp>
      <p:sp>
        <p:nvSpPr>
          <p:cNvPr id="4" name="Slide Number Placeholder 3"/>
          <p:cNvSpPr>
            <a:spLocks noGrp="1"/>
          </p:cNvSpPr>
          <p:nvPr>
            <p:ph type="sldNum" sz="quarter" idx="10"/>
          </p:nvPr>
        </p:nvSpPr>
        <p:spPr/>
        <p:txBody>
          <a:bodyPr/>
          <a:lstStyle/>
          <a:p>
            <a:pPr>
              <a:defRPr/>
            </a:pPr>
            <a:fld id="{825F995B-E090-9E49-9599-D064BD0D3458}"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58026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aseline="0" dirty="0"/>
              <a:t>S: </a:t>
            </a:r>
            <a:r>
              <a:rPr lang="en-US" dirty="0"/>
              <a:t>ASK identifies children from the general population who are positive for islet autoantibodies for type</a:t>
            </a:r>
            <a:r>
              <a:rPr lang="en-US" baseline="0" dirty="0"/>
              <a:t> 1 diabetes </a:t>
            </a:r>
            <a:r>
              <a:rPr lang="en-US" dirty="0"/>
              <a:t>and</a:t>
            </a:r>
            <a:r>
              <a:rPr lang="en-US" baseline="0" dirty="0"/>
              <a:t> transglutaminase antibodies for celiac disease </a:t>
            </a:r>
            <a:r>
              <a:rPr lang="en-US" dirty="0"/>
              <a:t>and provides education &amp; monitoring to these children and their families.</a:t>
            </a:r>
            <a:r>
              <a:rPr lang="en-US" baseline="0" dirty="0"/>
              <a:t>  </a:t>
            </a:r>
            <a:endParaRPr lang="en-US" dirty="0"/>
          </a:p>
          <a:p>
            <a:r>
              <a:rPr lang="en-US" sz="1200" dirty="0"/>
              <a:t>From the initial invitation to screen, families receive an educational brochures that includes</a:t>
            </a:r>
            <a:r>
              <a:rPr lang="en-US" sz="1200" baseline="0" dirty="0"/>
              <a:t> an overview of</a:t>
            </a:r>
            <a:r>
              <a:rPr lang="en-US" sz="1200" dirty="0"/>
              <a:t> T1D and CD signs and symptoms. If positive upon screening,</a:t>
            </a:r>
            <a:r>
              <a:rPr lang="en-US" sz="1200" baseline="0" dirty="0"/>
              <a:t> an ASK research case manager, calls the family to explain what the child tested positive for and schedules a confirmation visit at the BDC, ideally, or remotely as needed. At the confirmation visit, glucose test, A1c, and assays are repeated and f</a:t>
            </a:r>
            <a:r>
              <a:rPr lang="en-US" sz="1200" dirty="0"/>
              <a:t>amilies are given information about the child’s risk for developing disease and elements of education and monitoring are introduced</a:t>
            </a:r>
            <a:r>
              <a:rPr lang="en-US" sz="1200" baseline="0" dirty="0"/>
              <a:t> at this time.</a:t>
            </a:r>
          </a:p>
          <a:p>
            <a:r>
              <a:rPr lang="en-US" sz="1200" baseline="0" dirty="0"/>
              <a:t>Children who are positive for multiple or single high affinity islet autoantibodies are then invited to participate in the ASK follow-up education and monitoring program when they are seen by their assigned research case manager every three-six months for repeat labs, provided with monitoring including blood glucose testing, use of continuous glucose monitor (CGM), oral glucose tolerance tests (OGTT), and given educational materials to support families with monitoring for signs and symptoms. In addition, these families complete a set of questionnaires that examine psychological status, including anxiety, accuracy of risk perception and general quality of life.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Any change in risk status is reported immediately by phone and reviewed with families by their case</a:t>
            </a:r>
            <a:r>
              <a:rPr lang="en-US" sz="1200" baseline="0" dirty="0"/>
              <a:t> manager </a:t>
            </a:r>
            <a:r>
              <a:rPr lang="en-US" sz="1200" dirty="0"/>
              <a:t>during follow-up visits to explain progression through stages of T1D and to encourage compliance with monitoring the child closely.</a:t>
            </a:r>
            <a:r>
              <a:rPr lang="en-US" baseline="0" dirty="0"/>
              <a:t> F</a:t>
            </a:r>
            <a:r>
              <a:rPr lang="en-US" dirty="0"/>
              <a:t>amilies in</a:t>
            </a:r>
            <a:r>
              <a:rPr lang="en-US" baseline="0" dirty="0"/>
              <a:t> follow-up</a:t>
            </a:r>
            <a:r>
              <a:rPr lang="en-US" dirty="0"/>
              <a:t> receive thoughtful,</a:t>
            </a:r>
            <a:r>
              <a:rPr lang="en-US" baseline="0" dirty="0"/>
              <a:t> t</a:t>
            </a:r>
            <a:r>
              <a:rPr lang="en-US" dirty="0"/>
              <a:t>ailored information depending on child’s islet</a:t>
            </a:r>
            <a:r>
              <a:rPr lang="en-US" baseline="0" dirty="0"/>
              <a:t> autoantibody</a:t>
            </a:r>
            <a:r>
              <a:rPr lang="en-US" dirty="0"/>
              <a:t> status, family history, and any reporting of signs and symptoms with the goal of preventing DKA at onset.</a:t>
            </a:r>
          </a:p>
          <a:p>
            <a:endParaRPr lang="en-US" dirty="0"/>
          </a:p>
          <a:p>
            <a:endParaRPr lang="en-US" dirty="0"/>
          </a:p>
        </p:txBody>
      </p:sp>
      <p:sp>
        <p:nvSpPr>
          <p:cNvPr id="4" name="Slide Number Placeholder 3"/>
          <p:cNvSpPr>
            <a:spLocks noGrp="1"/>
          </p:cNvSpPr>
          <p:nvPr>
            <p:ph type="sldNum" sz="quarter" idx="10"/>
          </p:nvPr>
        </p:nvSpPr>
        <p:spPr/>
        <p:txBody>
          <a:bodyPr/>
          <a:lstStyle/>
          <a:p>
            <a:fld id="{825F995B-E090-9E49-9599-D064BD0D3458}" type="slidenum">
              <a:rPr lang="en-US" smtClean="0"/>
              <a:t>3</a:t>
            </a:fld>
            <a:endParaRPr lang="en-US" dirty="0"/>
          </a:p>
        </p:txBody>
      </p:sp>
    </p:spTree>
    <p:extLst>
      <p:ext uri="{BB962C8B-B14F-4D97-AF65-F5344CB8AC3E}">
        <p14:creationId xmlns:p14="http://schemas.microsoft.com/office/powerpoint/2010/main" val="65337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Our study population includes, children screened at private pediatric or community health clinics including Children’s Colorado and Denver Health. 72% were </a:t>
            </a:r>
            <a:r>
              <a:rPr lang="en-US" u="sng" dirty="0"/>
              <a:t>&lt;</a:t>
            </a:r>
            <a:r>
              <a:rPr lang="en-US" dirty="0"/>
              <a:t> 10 years of age and only 5% had a first degree relative with T1D. As seen in this slide, ASK represents the multiracial population of Denver Metro with fewer than 40% of children who identify as non-Hispanic white. All of our materials are available in both English and Spanish, and many members of our study team are bilingual in Spanish.</a:t>
            </a:r>
          </a:p>
        </p:txBody>
      </p:sp>
      <p:sp>
        <p:nvSpPr>
          <p:cNvPr id="4" name="Slide Number Placeholder 3"/>
          <p:cNvSpPr>
            <a:spLocks noGrp="1"/>
          </p:cNvSpPr>
          <p:nvPr>
            <p:ph type="sldNum" sz="quarter" idx="5"/>
          </p:nvPr>
        </p:nvSpPr>
        <p:spPr/>
        <p:txBody>
          <a:bodyPr/>
          <a:lstStyle/>
          <a:p>
            <a:fld id="{825F995B-E090-9E49-9599-D064BD0D3458}" type="slidenum">
              <a:rPr lang="en-US" smtClean="0"/>
              <a:t>4</a:t>
            </a:fld>
            <a:endParaRPr lang="en-US"/>
          </a:p>
        </p:txBody>
      </p:sp>
    </p:spTree>
    <p:extLst>
      <p:ext uri="{BB962C8B-B14F-4D97-AF65-F5344CB8AC3E}">
        <p14:creationId xmlns:p14="http://schemas.microsoft.com/office/powerpoint/2010/main" val="4103161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7912" cy="3463925"/>
          </a:xfrm>
        </p:spPr>
      </p:sp>
      <p:sp>
        <p:nvSpPr>
          <p:cNvPr id="3" name="Notes Placeholder 2"/>
          <p:cNvSpPr>
            <a:spLocks noGrp="1"/>
          </p:cNvSpPr>
          <p:nvPr>
            <p:ph type="body" idx="1"/>
          </p:nvPr>
        </p:nvSpPr>
        <p:spPr/>
        <p:txBody>
          <a:bodyPr/>
          <a:lstStyle/>
          <a:p>
            <a:r>
              <a:rPr lang="en-US" dirty="0"/>
              <a:t>S: The objective of today’s presentation is to share and explore parental anxiety and perceptions of risk as well as child anxiety levels in the first 6 months of participation in the ASK follow-up study.</a:t>
            </a:r>
          </a:p>
        </p:txBody>
      </p:sp>
      <p:sp>
        <p:nvSpPr>
          <p:cNvPr id="4" name="Slide Number Placeholder 3"/>
          <p:cNvSpPr>
            <a:spLocks noGrp="1"/>
          </p:cNvSpPr>
          <p:nvPr>
            <p:ph type="sldNum" sz="quarter" idx="10"/>
          </p:nvPr>
        </p:nvSpPr>
        <p:spPr/>
        <p:txBody>
          <a:bodyPr/>
          <a:lstStyle/>
          <a:p>
            <a:pPr defTabSz="462334">
              <a:defRPr/>
            </a:pPr>
            <a:fld id="{825F995B-E090-9E49-9599-D064BD0D3458}" type="slidenum">
              <a:rPr lang="en-US">
                <a:solidFill>
                  <a:prstClr val="black"/>
                </a:solidFill>
                <a:latin typeface="Calibri"/>
              </a:rPr>
              <a:pPr defTabSz="462334">
                <a:defRPr/>
              </a:pPr>
              <a:t>5</a:t>
            </a:fld>
            <a:endParaRPr lang="en-US">
              <a:solidFill>
                <a:prstClr val="black"/>
              </a:solidFill>
              <a:latin typeface="Calibri"/>
            </a:endParaRPr>
          </a:p>
        </p:txBody>
      </p:sp>
    </p:spTree>
    <p:extLst>
      <p:ext uri="{BB962C8B-B14F-4D97-AF65-F5344CB8AC3E}">
        <p14:creationId xmlns:p14="http://schemas.microsoft.com/office/powerpoint/2010/main" val="8876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Psychosocial health and how it influences health outcomes must be factored into the equation especially when the road  - and the duration of the journey -is not clear. As we think about implementation of population-based screening for pre-symptomatic T1D and CD, we must examine and acknowledge potential consequences of screening, including the anxiety that comes with learning you have a child at risk of disease. The importance of effectively communicating results to participants, their families and providers cannot be emphasized enough. Thoughtful, consistent, culturally appropriate, understandable information that is clearly communicated, is needed to fully support families and can help alleviate both parental and child anxiety, thereby ensuring effective monitoring and follow-up care to the child.</a:t>
            </a:r>
          </a:p>
        </p:txBody>
      </p:sp>
      <p:sp>
        <p:nvSpPr>
          <p:cNvPr id="4" name="Slide Number Placeholder 3"/>
          <p:cNvSpPr>
            <a:spLocks noGrp="1"/>
          </p:cNvSpPr>
          <p:nvPr>
            <p:ph type="sldNum" sz="quarter" idx="5"/>
          </p:nvPr>
        </p:nvSpPr>
        <p:spPr/>
        <p:txBody>
          <a:bodyPr/>
          <a:lstStyle/>
          <a:p>
            <a:fld id="{DB64757B-8A93-4E6C-8197-2AB9B17BFF83}" type="slidenum">
              <a:rPr lang="en-US" smtClean="0"/>
              <a:t>6</a:t>
            </a:fld>
            <a:endParaRPr lang="en-US"/>
          </a:p>
        </p:txBody>
      </p:sp>
    </p:spTree>
    <p:extLst>
      <p:ext uri="{BB962C8B-B14F-4D97-AF65-F5344CB8AC3E}">
        <p14:creationId xmlns:p14="http://schemas.microsoft.com/office/powerpoint/2010/main" val="3477409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We collected information on parental anxiety using the modified 6-item State Anxiety Inventory or SAI, along with a single question to assess accuracy of risk perception which examines how parent feels about their child’s risk of developing diabetes. Both of these measures have been used in other studies, including The Environmental Determinants of Diabetes in the Young study, aka TEDDY.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Studies that use the SAI for screening purposes have identified a score of &gt;40 as denoting elevated anxiety.</a:t>
            </a:r>
            <a:endParaRPr lang="en-US" dirty="0"/>
          </a:p>
          <a:p>
            <a:r>
              <a:rPr lang="en-US" dirty="0"/>
              <a:t>Changes in anxiety and risk perception were assessed by comparing differences between the first and second follow-up visit.</a:t>
            </a:r>
          </a:p>
        </p:txBody>
      </p:sp>
      <p:sp>
        <p:nvSpPr>
          <p:cNvPr id="4" name="Slide Number Placeholder 3"/>
          <p:cNvSpPr>
            <a:spLocks noGrp="1"/>
          </p:cNvSpPr>
          <p:nvPr>
            <p:ph type="sldNum" sz="quarter" idx="5"/>
          </p:nvPr>
        </p:nvSpPr>
        <p:spPr/>
        <p:txBody>
          <a:bodyPr/>
          <a:lstStyle/>
          <a:p>
            <a:fld id="{DB64757B-8A93-4E6C-8197-2AB9B17BFF83}" type="slidenum">
              <a:rPr lang="en-US" smtClean="0"/>
              <a:t>7</a:t>
            </a:fld>
            <a:endParaRPr lang="en-US"/>
          </a:p>
        </p:txBody>
      </p:sp>
    </p:spTree>
    <p:extLst>
      <p:ext uri="{BB962C8B-B14F-4D97-AF65-F5344CB8AC3E}">
        <p14:creationId xmlns:p14="http://schemas.microsoft.com/office/powerpoint/2010/main" val="2967689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 We assessed parental anxiety</a:t>
            </a:r>
            <a:r>
              <a:rPr lang="en-US" baseline="0" dirty="0"/>
              <a:t> in 280 parents who had a child either low risk for developing T1D; namely, the child had one islet autoantibody upon confirmation or children at high risk- those children who had multiple or single high affinity autoantibodies at confirmation.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baseline</a:t>
            </a:r>
            <a:r>
              <a:rPr lang="en-US" baseline="0" dirty="0"/>
              <a:t> follow-up </a:t>
            </a:r>
            <a:r>
              <a:rPr lang="en-US" dirty="0"/>
              <a:t>visit, parental anxiety was elevated in 74% of the parent</a:t>
            </a:r>
            <a:r>
              <a:rPr lang="en-US" baseline="0" dirty="0"/>
              <a:t> cohort</a:t>
            </a:r>
            <a:r>
              <a:rPr lang="en-US" dirty="0"/>
              <a:t>, with</a:t>
            </a:r>
            <a:r>
              <a:rPr lang="en-US" baseline="0" dirty="0"/>
              <a:t> a mean State Anxiety Inventory score of of 46.1.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Higher anxiety was associated with minority status and lower educational attainment.</a:t>
            </a:r>
            <a:r>
              <a:rPr lang="en-US" dirty="0"/>
              <a:t> </a:t>
            </a:r>
          </a:p>
          <a:p>
            <a:pPr lvl="0">
              <a:spcAft>
                <a:spcPts val="600"/>
              </a:spcAft>
            </a:pPr>
            <a:r>
              <a:rPr lang="en-US" sz="1200" b="0" dirty="0">
                <a:solidFill>
                  <a:prstClr val="black"/>
                </a:solidFill>
              </a:rPr>
              <a:t>Parents of non-Hispanic white children had lower </a:t>
            </a:r>
            <a:r>
              <a:rPr lang="en-US" sz="1200" b="0" dirty="0"/>
              <a:t>mean</a:t>
            </a:r>
            <a:r>
              <a:rPr lang="en-US" sz="1200" b="0" dirty="0">
                <a:solidFill>
                  <a:prstClr val="black"/>
                </a:solidFill>
              </a:rPr>
              <a:t> SAI (42.3) than parents of Hispanic (49.3) </a:t>
            </a:r>
            <a:r>
              <a:rPr lang="en-US" sz="1200" b="0" dirty="0"/>
              <a:t>or</a:t>
            </a:r>
            <a:r>
              <a:rPr lang="en-US" sz="1200" b="0" dirty="0">
                <a:solidFill>
                  <a:prstClr val="black"/>
                </a:solidFill>
              </a:rPr>
              <a:t> all other race/ethnicity (46.5) children.</a:t>
            </a:r>
          </a:p>
          <a:p>
            <a:pPr>
              <a:spcAft>
                <a:spcPts val="600"/>
              </a:spcAft>
            </a:pPr>
            <a:r>
              <a:rPr lang="en-US" sz="1200" b="0" dirty="0"/>
              <a:t>Parents with less than high school degree had mean SAI of 51.7 compared to parents with post graduate degree who had mean SAI of 39.6.</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was no</a:t>
            </a:r>
            <a:r>
              <a:rPr lang="en-US" baseline="0" dirty="0"/>
              <a:t> difference in anxiety score by FDR status, which was 9% of the cohort.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CAB2CA-3C05-4FDF-A898-FE0DCBFF62E5}" type="slidenum">
              <a:rPr lang="en-US" smtClean="0"/>
              <a:t>8</a:t>
            </a:fld>
            <a:endParaRPr lang="en-US" dirty="0"/>
          </a:p>
        </p:txBody>
      </p:sp>
    </p:spTree>
    <p:extLst>
      <p:ext uri="{BB962C8B-B14F-4D97-AF65-F5344CB8AC3E}">
        <p14:creationId xmlns:p14="http://schemas.microsoft.com/office/powerpoint/2010/main" val="1243475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The associations between accuracy of risk perception and diabetes risk, demographic characteristics and parental anxiety was examined in a logistic regression model. An accurate parental risk perception was independently associated with family history of T1D (OR 3.6), greater level of education (OR 11), having a child who is non-Hispanic white (OR 2.2), and having an elevated State Anxiety Inventory score (OR 2.6).</a:t>
            </a:r>
          </a:p>
        </p:txBody>
      </p:sp>
      <p:sp>
        <p:nvSpPr>
          <p:cNvPr id="4" name="Slide Number Placeholder 3"/>
          <p:cNvSpPr>
            <a:spLocks noGrp="1"/>
          </p:cNvSpPr>
          <p:nvPr>
            <p:ph type="sldNum" sz="quarter" idx="5"/>
          </p:nvPr>
        </p:nvSpPr>
        <p:spPr/>
        <p:txBody>
          <a:bodyPr/>
          <a:lstStyle/>
          <a:p>
            <a:fld id="{DB64757B-8A93-4E6C-8197-2AB9B17BFF83}" type="slidenum">
              <a:rPr lang="en-US" smtClean="0"/>
              <a:t>9</a:t>
            </a:fld>
            <a:endParaRPr lang="en-US"/>
          </a:p>
        </p:txBody>
      </p:sp>
    </p:spTree>
    <p:extLst>
      <p:ext uri="{BB962C8B-B14F-4D97-AF65-F5344CB8AC3E}">
        <p14:creationId xmlns:p14="http://schemas.microsoft.com/office/powerpoint/2010/main" val="4244031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95413"/>
            <a:ext cx="10363200" cy="1470025"/>
          </a:xfrm>
        </p:spPr>
        <p:txBody>
          <a:bodyPr anchor="b"/>
          <a:lstStyle/>
          <a:p>
            <a:r>
              <a:rPr lang="en-US" dirty="0"/>
              <a:t>Click to edit Master title style</a:t>
            </a:r>
          </a:p>
        </p:txBody>
      </p:sp>
      <p:sp>
        <p:nvSpPr>
          <p:cNvPr id="3" name="Subtitle 2"/>
          <p:cNvSpPr>
            <a:spLocks noGrp="1"/>
          </p:cNvSpPr>
          <p:nvPr>
            <p:ph type="subTitle" idx="1"/>
          </p:nvPr>
        </p:nvSpPr>
        <p:spPr>
          <a:xfrm>
            <a:off x="914400" y="3128673"/>
            <a:ext cx="8534400" cy="1752600"/>
          </a:xfrm>
        </p:spPr>
        <p:txBody>
          <a:bodyPr>
            <a:normAutofit/>
          </a:bodyPr>
          <a:lstStyle>
            <a:lvl1pPr marL="0" indent="0" algn="l">
              <a:buNone/>
              <a:defRPr sz="2800">
                <a:solidFill>
                  <a:srgbClr val="14A9D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3"/>
          <p:cNvSpPr>
            <a:spLocks noGrp="1"/>
          </p:cNvSpPr>
          <p:nvPr>
            <p:ph type="sldNum" sz="quarter" idx="4"/>
          </p:nvPr>
        </p:nvSpPr>
        <p:spPr>
          <a:xfrm>
            <a:off x="286001" y="6343358"/>
            <a:ext cx="692660" cy="365125"/>
          </a:xfrm>
          <a:prstGeom prst="rect">
            <a:avLst/>
          </a:prstGeom>
        </p:spPr>
        <p:txBody>
          <a:bodyPr vert="horz" lIns="91440" tIns="45720" rIns="91440" bIns="45720" rtlCol="0" anchor="ctr"/>
          <a:lstStyle>
            <a:lvl1pPr algn="r">
              <a:defRPr sz="1200" b="1">
                <a:solidFill>
                  <a:srgbClr val="7F7F7F"/>
                </a:solidFill>
              </a:defRPr>
            </a:lvl1pPr>
          </a:lstStyle>
          <a:p>
            <a:fld id="{B577FC49-4FA3-FF4E-AF12-B8D654846B6B}" type="slidenum">
              <a:rPr lang="en-US" smtClean="0"/>
              <a:pPr/>
              <a:t>‹#›</a:t>
            </a:fld>
            <a:endParaRPr lang="en-US" dirty="0"/>
          </a:p>
        </p:txBody>
      </p:sp>
      <p:sp>
        <p:nvSpPr>
          <p:cNvPr id="6" name="Footer Placeholder 4"/>
          <p:cNvSpPr>
            <a:spLocks noGrp="1"/>
          </p:cNvSpPr>
          <p:nvPr>
            <p:ph type="ftr" sz="quarter" idx="3"/>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r>
              <a:rPr lang="en-US">
                <a:solidFill>
                  <a:prstClr val="white">
                    <a:lumMod val="50000"/>
                  </a:prstClr>
                </a:solidFill>
              </a:rPr>
              <a:t>Presentation Title Here</a:t>
            </a:r>
            <a:endParaRPr lang="en-US" dirty="0">
              <a:solidFill>
                <a:prstClr val="white">
                  <a:lumMod val="50000"/>
                </a:prstClr>
              </a:solidFill>
            </a:endParaRPr>
          </a:p>
        </p:txBody>
      </p:sp>
    </p:spTree>
    <p:extLst>
      <p:ext uri="{BB962C8B-B14F-4D97-AF65-F5344CB8AC3E}">
        <p14:creationId xmlns:p14="http://schemas.microsoft.com/office/powerpoint/2010/main" val="289055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95413"/>
            <a:ext cx="10363200" cy="1470025"/>
          </a:xfrm>
        </p:spPr>
        <p:txBody>
          <a:bodyPr anchor="b"/>
          <a:lstStyle/>
          <a:p>
            <a:r>
              <a:rPr lang="en-US" dirty="0"/>
              <a:t>Click to edit Master title style</a:t>
            </a:r>
          </a:p>
        </p:txBody>
      </p:sp>
      <p:sp>
        <p:nvSpPr>
          <p:cNvPr id="3" name="Subtitle 2"/>
          <p:cNvSpPr>
            <a:spLocks noGrp="1"/>
          </p:cNvSpPr>
          <p:nvPr>
            <p:ph type="subTitle" idx="1"/>
          </p:nvPr>
        </p:nvSpPr>
        <p:spPr>
          <a:xfrm>
            <a:off x="914400" y="3128673"/>
            <a:ext cx="8534400" cy="1752600"/>
          </a:xfrm>
        </p:spPr>
        <p:txBody>
          <a:bodyPr>
            <a:normAutofit/>
          </a:bodyPr>
          <a:lstStyle>
            <a:lvl1pPr marL="0" indent="0" algn="l">
              <a:buNone/>
              <a:defRPr sz="2800">
                <a:solidFill>
                  <a:srgbClr val="14A9D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3"/>
          <p:cNvSpPr>
            <a:spLocks noGrp="1"/>
          </p:cNvSpPr>
          <p:nvPr>
            <p:ph type="sldNum" sz="quarter" idx="4"/>
          </p:nvPr>
        </p:nvSpPr>
        <p:spPr>
          <a:xfrm>
            <a:off x="286001" y="6343358"/>
            <a:ext cx="692660" cy="365125"/>
          </a:xfrm>
          <a:prstGeom prst="rect">
            <a:avLst/>
          </a:prstGeom>
        </p:spPr>
        <p:txBody>
          <a:bodyPr vert="horz" lIns="91440" tIns="45720" rIns="91440" bIns="45720" rtlCol="0" anchor="ctr"/>
          <a:lstStyle>
            <a:lvl1pPr algn="r">
              <a:defRPr sz="1200" b="1">
                <a:solidFill>
                  <a:srgbClr val="7F7F7F"/>
                </a:solidFill>
              </a:defRPr>
            </a:lvl1pPr>
          </a:lstStyle>
          <a:p>
            <a:fld id="{B577FC49-4FA3-FF4E-AF12-B8D654846B6B}" type="slidenum">
              <a:rPr lang="en-US" smtClean="0"/>
              <a:pPr/>
              <a:t>‹#›</a:t>
            </a:fld>
            <a:endParaRPr lang="en-US" dirty="0"/>
          </a:p>
        </p:txBody>
      </p:sp>
      <p:sp>
        <p:nvSpPr>
          <p:cNvPr id="6" name="Footer Placeholder 4"/>
          <p:cNvSpPr>
            <a:spLocks noGrp="1"/>
          </p:cNvSpPr>
          <p:nvPr>
            <p:ph type="ftr" sz="quarter" idx="3"/>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r>
              <a:rPr lang="en-US" dirty="0">
                <a:solidFill>
                  <a:prstClr val="white">
                    <a:lumMod val="50000"/>
                  </a:prstClr>
                </a:solidFill>
              </a:rPr>
              <a:t>Presentation Title Here</a:t>
            </a:r>
          </a:p>
        </p:txBody>
      </p:sp>
    </p:spTree>
    <p:extLst>
      <p:ext uri="{BB962C8B-B14F-4D97-AF65-F5344CB8AC3E}">
        <p14:creationId xmlns:p14="http://schemas.microsoft.com/office/powerpoint/2010/main" val="265540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286001" y="6343358"/>
            <a:ext cx="692660" cy="365125"/>
          </a:xfrm>
          <a:prstGeom prst="rect">
            <a:avLst/>
          </a:prstGeom>
        </p:spPr>
        <p:txBody>
          <a:bodyPr vert="horz" lIns="91440" tIns="45720" rIns="91440" bIns="45720" rtlCol="0" anchor="ctr"/>
          <a:lstStyle>
            <a:lvl1pPr algn="r">
              <a:defRPr sz="1200" b="1">
                <a:solidFill>
                  <a:srgbClr val="7F7F7F"/>
                </a:solidFill>
              </a:defRPr>
            </a:lvl1pPr>
          </a:lstStyle>
          <a:p>
            <a:fld id="{B577FC49-4FA3-FF4E-AF12-B8D654846B6B}" type="slidenum">
              <a:rPr lang="en-US" smtClean="0"/>
              <a:pPr/>
              <a:t>‹#›</a:t>
            </a:fld>
            <a:endParaRPr lang="en-US" dirty="0"/>
          </a:p>
        </p:txBody>
      </p:sp>
      <p:sp>
        <p:nvSpPr>
          <p:cNvPr id="6" name="Footer Placeholder 4"/>
          <p:cNvSpPr>
            <a:spLocks noGrp="1"/>
          </p:cNvSpPr>
          <p:nvPr>
            <p:ph type="ftr" sz="quarter" idx="3"/>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r>
              <a:rPr lang="en-US" dirty="0">
                <a:solidFill>
                  <a:prstClr val="white">
                    <a:lumMod val="50000"/>
                  </a:prstClr>
                </a:solidFill>
              </a:rPr>
              <a:t>Presentation Title Here</a:t>
            </a:r>
          </a:p>
        </p:txBody>
      </p:sp>
    </p:spTree>
    <p:extLst>
      <p:ext uri="{BB962C8B-B14F-4D97-AF65-F5344CB8AC3E}">
        <p14:creationId xmlns:p14="http://schemas.microsoft.com/office/powerpoint/2010/main" val="3064343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69354"/>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66916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3"/>
          <p:cNvSpPr txBox="1">
            <a:spLocks/>
          </p:cNvSpPr>
          <p:nvPr userDrawn="1"/>
        </p:nvSpPr>
        <p:spPr>
          <a:xfrm>
            <a:off x="286001" y="6343358"/>
            <a:ext cx="692660" cy="365125"/>
          </a:xfrm>
          <a:prstGeom prst="rect">
            <a:avLst/>
          </a:prstGeom>
        </p:spPr>
        <p:txBody>
          <a:bodyPr vert="horz" lIns="91431" tIns="45716" rIns="91431" bIns="45716" rtlCol="0" anchor="ctr"/>
          <a:lstStyle>
            <a:defPPr>
              <a:defRPr lang="en-US"/>
            </a:defPPr>
            <a:lvl1pPr marL="0" algn="r" defTabSz="457200" rtl="0" eaLnBrk="1" latinLnBrk="0" hangingPunct="1">
              <a:defRPr sz="1200" b="1"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77FC49-4FA3-FF4E-AF12-B8D654846B6B}" type="slidenum">
              <a:rPr lang="en-US" sz="1200" smtClean="0"/>
              <a:pPr/>
              <a:t>‹#›</a:t>
            </a:fld>
            <a:endParaRPr lang="en-US" sz="1200" dirty="0"/>
          </a:p>
        </p:txBody>
      </p:sp>
      <p:sp>
        <p:nvSpPr>
          <p:cNvPr id="6" name="Footer Placeholder 4"/>
          <p:cNvSpPr>
            <a:spLocks noGrp="1"/>
          </p:cNvSpPr>
          <p:nvPr>
            <p:ph type="ftr" sz="quarter" idx="3"/>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r>
              <a:rPr lang="en-US" dirty="0">
                <a:solidFill>
                  <a:prstClr val="white">
                    <a:lumMod val="50000"/>
                  </a:prstClr>
                </a:solidFill>
              </a:rPr>
              <a:t>Presentation Title Here</a:t>
            </a:r>
          </a:p>
        </p:txBody>
      </p:sp>
    </p:spTree>
    <p:extLst>
      <p:ext uri="{BB962C8B-B14F-4D97-AF65-F5344CB8AC3E}">
        <p14:creationId xmlns:p14="http://schemas.microsoft.com/office/powerpoint/2010/main" val="236635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1191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1191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4"/>
          </p:nvPr>
        </p:nvSpPr>
        <p:spPr>
          <a:xfrm>
            <a:off x="286001" y="6343358"/>
            <a:ext cx="692660" cy="365125"/>
          </a:xfrm>
          <a:prstGeom prst="rect">
            <a:avLst/>
          </a:prstGeom>
        </p:spPr>
        <p:txBody>
          <a:bodyPr vert="horz" lIns="91440" tIns="45720" rIns="91440" bIns="45720" rtlCol="0" anchor="ctr"/>
          <a:lstStyle>
            <a:lvl1pPr algn="r">
              <a:defRPr sz="1200" b="1">
                <a:solidFill>
                  <a:srgbClr val="7F7F7F"/>
                </a:solidFill>
              </a:defRPr>
            </a:lvl1pPr>
          </a:lstStyle>
          <a:p>
            <a:fld id="{B577FC49-4FA3-FF4E-AF12-B8D654846B6B}" type="slidenum">
              <a:rPr lang="en-US" smtClean="0"/>
              <a:pPr/>
              <a:t>‹#›</a:t>
            </a:fld>
            <a:endParaRPr lang="en-US" dirty="0"/>
          </a:p>
        </p:txBody>
      </p:sp>
      <p:sp>
        <p:nvSpPr>
          <p:cNvPr id="7" name="Footer Placeholder 4"/>
          <p:cNvSpPr>
            <a:spLocks noGrp="1"/>
          </p:cNvSpPr>
          <p:nvPr>
            <p:ph type="ftr" sz="quarter" idx="3"/>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r>
              <a:rPr lang="en-US" dirty="0">
                <a:solidFill>
                  <a:prstClr val="white">
                    <a:lumMod val="50000"/>
                  </a:prstClr>
                </a:solidFill>
              </a:rPr>
              <a:t>Presentation Title Here</a:t>
            </a:r>
          </a:p>
        </p:txBody>
      </p:sp>
    </p:spTree>
    <p:extLst>
      <p:ext uri="{BB962C8B-B14F-4D97-AF65-F5344CB8AC3E}">
        <p14:creationId xmlns:p14="http://schemas.microsoft.com/office/powerpoint/2010/main" val="4264184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5901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5901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0"/>
          </p:nvPr>
        </p:nvSpPr>
        <p:spPr>
          <a:xfrm>
            <a:off x="286001" y="6343358"/>
            <a:ext cx="692660" cy="365125"/>
          </a:xfrm>
          <a:prstGeom prst="rect">
            <a:avLst/>
          </a:prstGeom>
        </p:spPr>
        <p:txBody>
          <a:bodyPr vert="horz" lIns="91440" tIns="45720" rIns="91440" bIns="45720" rtlCol="0" anchor="ctr"/>
          <a:lstStyle>
            <a:lvl1pPr algn="r">
              <a:defRPr sz="1200" b="1">
                <a:solidFill>
                  <a:srgbClr val="7F7F7F"/>
                </a:solidFill>
              </a:defRPr>
            </a:lvl1pPr>
          </a:lstStyle>
          <a:p>
            <a:fld id="{B577FC49-4FA3-FF4E-AF12-B8D654846B6B}" type="slidenum">
              <a:rPr lang="en-US" smtClean="0"/>
              <a:pPr/>
              <a:t>‹#›</a:t>
            </a:fld>
            <a:endParaRPr lang="en-US" dirty="0"/>
          </a:p>
        </p:txBody>
      </p:sp>
      <p:sp>
        <p:nvSpPr>
          <p:cNvPr id="9" name="Footer Placeholder 4"/>
          <p:cNvSpPr>
            <a:spLocks noGrp="1"/>
          </p:cNvSpPr>
          <p:nvPr>
            <p:ph type="ftr" sz="quarter" idx="11"/>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r>
              <a:rPr lang="en-US" dirty="0">
                <a:solidFill>
                  <a:prstClr val="white">
                    <a:lumMod val="50000"/>
                  </a:prstClr>
                </a:solidFill>
              </a:rPr>
              <a:t>Presentation Title Here</a:t>
            </a:r>
          </a:p>
        </p:txBody>
      </p:sp>
    </p:spTree>
    <p:extLst>
      <p:ext uri="{BB962C8B-B14F-4D97-AF65-F5344CB8AC3E}">
        <p14:creationId xmlns:p14="http://schemas.microsoft.com/office/powerpoint/2010/main" val="1905712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4"/>
          </p:nvPr>
        </p:nvSpPr>
        <p:spPr>
          <a:xfrm>
            <a:off x="286001" y="6343358"/>
            <a:ext cx="692660" cy="365125"/>
          </a:xfrm>
          <a:prstGeom prst="rect">
            <a:avLst/>
          </a:prstGeom>
        </p:spPr>
        <p:txBody>
          <a:bodyPr vert="horz" lIns="91440" tIns="45720" rIns="91440" bIns="45720" rtlCol="0" anchor="ctr"/>
          <a:lstStyle>
            <a:lvl1pPr algn="r">
              <a:defRPr sz="1200" b="1">
                <a:solidFill>
                  <a:srgbClr val="7F7F7F"/>
                </a:solidFill>
              </a:defRPr>
            </a:lvl1pPr>
          </a:lstStyle>
          <a:p>
            <a:fld id="{B577FC49-4FA3-FF4E-AF12-B8D654846B6B}" type="slidenum">
              <a:rPr lang="en-US" smtClean="0"/>
              <a:pPr/>
              <a:t>‹#›</a:t>
            </a:fld>
            <a:endParaRPr lang="en-US" dirty="0"/>
          </a:p>
        </p:txBody>
      </p:sp>
      <p:sp>
        <p:nvSpPr>
          <p:cNvPr id="5" name="Footer Placeholder 4"/>
          <p:cNvSpPr>
            <a:spLocks noGrp="1"/>
          </p:cNvSpPr>
          <p:nvPr>
            <p:ph type="ftr" sz="quarter" idx="3"/>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r>
              <a:rPr lang="en-US" dirty="0">
                <a:solidFill>
                  <a:prstClr val="white">
                    <a:lumMod val="50000"/>
                  </a:prstClr>
                </a:solidFill>
              </a:rPr>
              <a:t>Presentation Title Here</a:t>
            </a:r>
          </a:p>
        </p:txBody>
      </p:sp>
    </p:spTree>
    <p:extLst>
      <p:ext uri="{BB962C8B-B14F-4D97-AF65-F5344CB8AC3E}">
        <p14:creationId xmlns:p14="http://schemas.microsoft.com/office/powerpoint/2010/main" val="3138172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286001" y="6343358"/>
            <a:ext cx="692660" cy="365125"/>
          </a:xfrm>
          <a:prstGeom prst="rect">
            <a:avLst/>
          </a:prstGeom>
        </p:spPr>
        <p:txBody>
          <a:bodyPr vert="horz" lIns="91440" tIns="45720" rIns="91440" bIns="45720" rtlCol="0" anchor="ctr"/>
          <a:lstStyle>
            <a:lvl1pPr algn="r">
              <a:defRPr sz="1200" b="1">
                <a:solidFill>
                  <a:srgbClr val="7F7F7F"/>
                </a:solidFill>
              </a:defRPr>
            </a:lvl1pPr>
          </a:lstStyle>
          <a:p>
            <a:fld id="{B577FC49-4FA3-FF4E-AF12-B8D654846B6B}" type="slidenum">
              <a:rPr lang="en-US" smtClean="0"/>
              <a:pPr/>
              <a:t>‹#›</a:t>
            </a:fld>
            <a:endParaRPr lang="en-US" dirty="0"/>
          </a:p>
        </p:txBody>
      </p:sp>
      <p:sp>
        <p:nvSpPr>
          <p:cNvPr id="4" name="Footer Placeholder 4"/>
          <p:cNvSpPr>
            <a:spLocks noGrp="1"/>
          </p:cNvSpPr>
          <p:nvPr>
            <p:ph type="ftr" sz="quarter" idx="3"/>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r>
              <a:rPr lang="en-US" dirty="0">
                <a:solidFill>
                  <a:prstClr val="white">
                    <a:lumMod val="50000"/>
                  </a:prstClr>
                </a:solidFill>
              </a:rPr>
              <a:t>Presentation Title Here</a:t>
            </a:r>
          </a:p>
        </p:txBody>
      </p:sp>
    </p:spTree>
    <p:extLst>
      <p:ext uri="{BB962C8B-B14F-4D97-AF65-F5344CB8AC3E}">
        <p14:creationId xmlns:p14="http://schemas.microsoft.com/office/powerpoint/2010/main" val="2709162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4920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3299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3"/>
          <p:cNvSpPr>
            <a:spLocks noGrp="1"/>
          </p:cNvSpPr>
          <p:nvPr>
            <p:ph type="sldNum" sz="quarter" idx="4"/>
          </p:nvPr>
        </p:nvSpPr>
        <p:spPr>
          <a:xfrm>
            <a:off x="286001" y="6343358"/>
            <a:ext cx="692660" cy="365125"/>
          </a:xfrm>
          <a:prstGeom prst="rect">
            <a:avLst/>
          </a:prstGeom>
        </p:spPr>
        <p:txBody>
          <a:bodyPr vert="horz" lIns="91440" tIns="45720" rIns="91440" bIns="45720" rtlCol="0" anchor="ctr"/>
          <a:lstStyle>
            <a:lvl1pPr algn="r">
              <a:defRPr sz="1200" b="1">
                <a:solidFill>
                  <a:srgbClr val="7F7F7F"/>
                </a:solidFill>
              </a:defRPr>
            </a:lvl1pPr>
          </a:lstStyle>
          <a:p>
            <a:fld id="{B577FC49-4FA3-FF4E-AF12-B8D654846B6B}" type="slidenum">
              <a:rPr lang="en-US" smtClean="0"/>
              <a:pPr/>
              <a:t>‹#›</a:t>
            </a:fld>
            <a:endParaRPr lang="en-US" dirty="0"/>
          </a:p>
        </p:txBody>
      </p:sp>
      <p:sp>
        <p:nvSpPr>
          <p:cNvPr id="7" name="Footer Placeholder 4"/>
          <p:cNvSpPr>
            <a:spLocks noGrp="1"/>
          </p:cNvSpPr>
          <p:nvPr>
            <p:ph type="ftr" sz="quarter" idx="3"/>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r>
              <a:rPr lang="en-US" dirty="0">
                <a:solidFill>
                  <a:prstClr val="white">
                    <a:lumMod val="50000"/>
                  </a:prstClr>
                </a:solidFill>
              </a:rPr>
              <a:t>Presentation Title Here</a:t>
            </a:r>
          </a:p>
        </p:txBody>
      </p:sp>
    </p:spTree>
    <p:extLst>
      <p:ext uri="{BB962C8B-B14F-4D97-AF65-F5344CB8AC3E}">
        <p14:creationId xmlns:p14="http://schemas.microsoft.com/office/powerpoint/2010/main" val="3492270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4473" y="4645288"/>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706607" y="475093"/>
            <a:ext cx="10794015" cy="42524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574473" y="5212026"/>
            <a:ext cx="7315200" cy="5987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3"/>
          <p:cNvSpPr>
            <a:spLocks noGrp="1"/>
          </p:cNvSpPr>
          <p:nvPr>
            <p:ph type="sldNum" sz="quarter" idx="4"/>
          </p:nvPr>
        </p:nvSpPr>
        <p:spPr>
          <a:xfrm>
            <a:off x="286001" y="6343358"/>
            <a:ext cx="692660" cy="365125"/>
          </a:xfrm>
          <a:prstGeom prst="rect">
            <a:avLst/>
          </a:prstGeom>
        </p:spPr>
        <p:txBody>
          <a:bodyPr vert="horz" lIns="91440" tIns="45720" rIns="91440" bIns="45720" rtlCol="0" anchor="ctr"/>
          <a:lstStyle>
            <a:lvl1pPr algn="r">
              <a:defRPr sz="1200" b="1">
                <a:solidFill>
                  <a:srgbClr val="7F7F7F"/>
                </a:solidFill>
              </a:defRPr>
            </a:lvl1pPr>
          </a:lstStyle>
          <a:p>
            <a:fld id="{B577FC49-4FA3-FF4E-AF12-B8D654846B6B}" type="slidenum">
              <a:rPr lang="en-US" smtClean="0"/>
              <a:pPr/>
              <a:t>‹#›</a:t>
            </a:fld>
            <a:endParaRPr lang="en-US" dirty="0"/>
          </a:p>
        </p:txBody>
      </p:sp>
      <p:sp>
        <p:nvSpPr>
          <p:cNvPr id="7" name="Footer Placeholder 4"/>
          <p:cNvSpPr>
            <a:spLocks noGrp="1"/>
          </p:cNvSpPr>
          <p:nvPr>
            <p:ph type="ftr" sz="quarter" idx="3"/>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r>
              <a:rPr lang="en-US" dirty="0">
                <a:solidFill>
                  <a:prstClr val="white">
                    <a:lumMod val="50000"/>
                  </a:prstClr>
                </a:solidFill>
              </a:rPr>
              <a:t>Presentation Title Here</a:t>
            </a:r>
          </a:p>
        </p:txBody>
      </p:sp>
    </p:spTree>
    <p:extLst>
      <p:ext uri="{BB962C8B-B14F-4D97-AF65-F5344CB8AC3E}">
        <p14:creationId xmlns:p14="http://schemas.microsoft.com/office/powerpoint/2010/main" val="1034086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53F8"/>
                </a:solidFill>
              </a:defRPr>
            </a:lvl1pPr>
          </a:lstStyle>
          <a:p>
            <a:r>
              <a:rPr lang="en-US" dirty="0"/>
              <a:t>Click to edit Master title style</a:t>
            </a:r>
          </a:p>
        </p:txBody>
      </p:sp>
      <p:sp>
        <p:nvSpPr>
          <p:cNvPr id="3" name="Date Placeholder 2"/>
          <p:cNvSpPr>
            <a:spLocks noGrp="1"/>
          </p:cNvSpPr>
          <p:nvPr>
            <p:ph type="dt" sz="half" idx="10"/>
          </p:nvPr>
        </p:nvSpPr>
        <p:spPr>
          <a:xfrm>
            <a:off x="4724400" y="6356352"/>
            <a:ext cx="2743200" cy="365125"/>
          </a:xfrm>
          <a:prstGeom prst="rect">
            <a:avLst/>
          </a:prstGeom>
        </p:spPr>
        <p:txBody>
          <a:bodyPr/>
          <a:lstStyle/>
          <a:p>
            <a:fld id="{67675789-D493-4F38-B7B7-B3F8678D8B0C}" type="datetime1">
              <a:rPr lang="en-US" smtClean="0"/>
              <a:t>11/9/2022</a:t>
            </a:fld>
            <a:endParaRPr lang="en-US" dirty="0"/>
          </a:p>
        </p:txBody>
      </p:sp>
    </p:spTree>
    <p:extLst>
      <p:ext uri="{BB962C8B-B14F-4D97-AF65-F5344CB8AC3E}">
        <p14:creationId xmlns:p14="http://schemas.microsoft.com/office/powerpoint/2010/main" val="694984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286001" y="6343358"/>
            <a:ext cx="692660" cy="365125"/>
          </a:xfrm>
          <a:prstGeom prst="rect">
            <a:avLst/>
          </a:prstGeom>
        </p:spPr>
        <p:txBody>
          <a:bodyPr vert="horz" lIns="91440" tIns="45720" rIns="91440" bIns="45720" rtlCol="0" anchor="ctr"/>
          <a:lstStyle>
            <a:lvl1pPr algn="r">
              <a:defRPr sz="1200" b="1">
                <a:solidFill>
                  <a:srgbClr val="7F7F7F"/>
                </a:solidFill>
              </a:defRPr>
            </a:lvl1pPr>
          </a:lstStyle>
          <a:p>
            <a:fld id="{B577FC49-4FA3-FF4E-AF12-B8D654846B6B}" type="slidenum">
              <a:rPr lang="en-US" smtClean="0"/>
              <a:pPr/>
              <a:t>‹#›</a:t>
            </a:fld>
            <a:endParaRPr lang="en-US" dirty="0"/>
          </a:p>
        </p:txBody>
      </p:sp>
      <p:sp>
        <p:nvSpPr>
          <p:cNvPr id="6" name="Footer Placeholder 4"/>
          <p:cNvSpPr>
            <a:spLocks noGrp="1"/>
          </p:cNvSpPr>
          <p:nvPr>
            <p:ph type="ftr" sz="quarter" idx="3"/>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r>
              <a:rPr lang="en-US">
                <a:solidFill>
                  <a:prstClr val="white">
                    <a:lumMod val="50000"/>
                  </a:prstClr>
                </a:solidFill>
              </a:rPr>
              <a:t>Presentation Title Here</a:t>
            </a:r>
            <a:endParaRPr lang="en-US" dirty="0">
              <a:solidFill>
                <a:prstClr val="white">
                  <a:lumMod val="50000"/>
                </a:prstClr>
              </a:solidFill>
            </a:endParaRPr>
          </a:p>
        </p:txBody>
      </p:sp>
    </p:spTree>
    <p:extLst>
      <p:ext uri="{BB962C8B-B14F-4D97-AF65-F5344CB8AC3E}">
        <p14:creationId xmlns:p14="http://schemas.microsoft.com/office/powerpoint/2010/main" val="1515156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69354"/>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66916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3"/>
          <p:cNvSpPr txBox="1">
            <a:spLocks/>
          </p:cNvSpPr>
          <p:nvPr userDrawn="1"/>
        </p:nvSpPr>
        <p:spPr>
          <a:xfrm>
            <a:off x="286001" y="6343358"/>
            <a:ext cx="692660"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77FC49-4FA3-FF4E-AF12-B8D654846B6B}" type="slidenum">
              <a:rPr lang="en-US" sz="1200" smtClean="0"/>
              <a:pPr/>
              <a:t>‹#›</a:t>
            </a:fld>
            <a:endParaRPr lang="en-US" sz="1200" dirty="0"/>
          </a:p>
        </p:txBody>
      </p:sp>
      <p:sp>
        <p:nvSpPr>
          <p:cNvPr id="6" name="Footer Placeholder 4"/>
          <p:cNvSpPr>
            <a:spLocks noGrp="1"/>
          </p:cNvSpPr>
          <p:nvPr>
            <p:ph type="ftr" sz="quarter" idx="3"/>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r>
              <a:rPr lang="en-US">
                <a:solidFill>
                  <a:prstClr val="white">
                    <a:lumMod val="50000"/>
                  </a:prstClr>
                </a:solidFill>
              </a:rPr>
              <a:t>Presentation Title Here</a:t>
            </a:r>
            <a:endParaRPr lang="en-US" dirty="0">
              <a:solidFill>
                <a:prstClr val="white">
                  <a:lumMod val="50000"/>
                </a:prstClr>
              </a:solidFill>
            </a:endParaRPr>
          </a:p>
        </p:txBody>
      </p:sp>
    </p:spTree>
    <p:extLst>
      <p:ext uri="{BB962C8B-B14F-4D97-AF65-F5344CB8AC3E}">
        <p14:creationId xmlns:p14="http://schemas.microsoft.com/office/powerpoint/2010/main" val="320346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1191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1191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4"/>
          </p:nvPr>
        </p:nvSpPr>
        <p:spPr>
          <a:xfrm>
            <a:off x="286001" y="6343358"/>
            <a:ext cx="692660" cy="365125"/>
          </a:xfrm>
          <a:prstGeom prst="rect">
            <a:avLst/>
          </a:prstGeom>
        </p:spPr>
        <p:txBody>
          <a:bodyPr vert="horz" lIns="91440" tIns="45720" rIns="91440" bIns="45720" rtlCol="0" anchor="ctr"/>
          <a:lstStyle>
            <a:lvl1pPr algn="r">
              <a:defRPr sz="1200" b="1">
                <a:solidFill>
                  <a:srgbClr val="7F7F7F"/>
                </a:solidFill>
              </a:defRPr>
            </a:lvl1pPr>
          </a:lstStyle>
          <a:p>
            <a:fld id="{B577FC49-4FA3-FF4E-AF12-B8D654846B6B}" type="slidenum">
              <a:rPr lang="en-US" smtClean="0"/>
              <a:pPr/>
              <a:t>‹#›</a:t>
            </a:fld>
            <a:endParaRPr lang="en-US" dirty="0"/>
          </a:p>
        </p:txBody>
      </p:sp>
      <p:sp>
        <p:nvSpPr>
          <p:cNvPr id="7" name="Footer Placeholder 4"/>
          <p:cNvSpPr>
            <a:spLocks noGrp="1"/>
          </p:cNvSpPr>
          <p:nvPr>
            <p:ph type="ftr" sz="quarter" idx="3"/>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r>
              <a:rPr lang="en-US">
                <a:solidFill>
                  <a:prstClr val="white">
                    <a:lumMod val="50000"/>
                  </a:prstClr>
                </a:solidFill>
              </a:rPr>
              <a:t>Presentation Title Here</a:t>
            </a:r>
            <a:endParaRPr lang="en-US" dirty="0">
              <a:solidFill>
                <a:prstClr val="white">
                  <a:lumMod val="50000"/>
                </a:prstClr>
              </a:solidFill>
            </a:endParaRPr>
          </a:p>
        </p:txBody>
      </p:sp>
    </p:spTree>
    <p:extLst>
      <p:ext uri="{BB962C8B-B14F-4D97-AF65-F5344CB8AC3E}">
        <p14:creationId xmlns:p14="http://schemas.microsoft.com/office/powerpoint/2010/main" val="356480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5901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5901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0"/>
          </p:nvPr>
        </p:nvSpPr>
        <p:spPr>
          <a:xfrm>
            <a:off x="286001" y="6343358"/>
            <a:ext cx="692660" cy="365125"/>
          </a:xfrm>
          <a:prstGeom prst="rect">
            <a:avLst/>
          </a:prstGeom>
        </p:spPr>
        <p:txBody>
          <a:bodyPr vert="horz" lIns="91440" tIns="45720" rIns="91440" bIns="45720" rtlCol="0" anchor="ctr"/>
          <a:lstStyle>
            <a:lvl1pPr algn="r">
              <a:defRPr sz="1200" b="1">
                <a:solidFill>
                  <a:srgbClr val="7F7F7F"/>
                </a:solidFill>
              </a:defRPr>
            </a:lvl1pPr>
          </a:lstStyle>
          <a:p>
            <a:fld id="{B577FC49-4FA3-FF4E-AF12-B8D654846B6B}" type="slidenum">
              <a:rPr lang="en-US" smtClean="0"/>
              <a:pPr/>
              <a:t>‹#›</a:t>
            </a:fld>
            <a:endParaRPr lang="en-US" dirty="0"/>
          </a:p>
        </p:txBody>
      </p:sp>
      <p:sp>
        <p:nvSpPr>
          <p:cNvPr id="9" name="Footer Placeholder 4"/>
          <p:cNvSpPr>
            <a:spLocks noGrp="1"/>
          </p:cNvSpPr>
          <p:nvPr>
            <p:ph type="ftr" sz="quarter" idx="11"/>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r>
              <a:rPr lang="en-US">
                <a:solidFill>
                  <a:prstClr val="white">
                    <a:lumMod val="50000"/>
                  </a:prstClr>
                </a:solidFill>
              </a:rPr>
              <a:t>Presentation Title Here</a:t>
            </a:r>
            <a:endParaRPr lang="en-US" dirty="0">
              <a:solidFill>
                <a:prstClr val="white">
                  <a:lumMod val="50000"/>
                </a:prstClr>
              </a:solidFill>
            </a:endParaRPr>
          </a:p>
        </p:txBody>
      </p:sp>
    </p:spTree>
    <p:extLst>
      <p:ext uri="{BB962C8B-B14F-4D97-AF65-F5344CB8AC3E}">
        <p14:creationId xmlns:p14="http://schemas.microsoft.com/office/powerpoint/2010/main" val="189543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4"/>
          </p:nvPr>
        </p:nvSpPr>
        <p:spPr>
          <a:xfrm>
            <a:off x="286001" y="6343358"/>
            <a:ext cx="692660" cy="365125"/>
          </a:xfrm>
          <a:prstGeom prst="rect">
            <a:avLst/>
          </a:prstGeom>
        </p:spPr>
        <p:txBody>
          <a:bodyPr vert="horz" lIns="91440" tIns="45720" rIns="91440" bIns="45720" rtlCol="0" anchor="ctr"/>
          <a:lstStyle>
            <a:lvl1pPr algn="r">
              <a:defRPr sz="1200" b="1">
                <a:solidFill>
                  <a:srgbClr val="7F7F7F"/>
                </a:solidFill>
              </a:defRPr>
            </a:lvl1pPr>
          </a:lstStyle>
          <a:p>
            <a:fld id="{B577FC49-4FA3-FF4E-AF12-B8D654846B6B}" type="slidenum">
              <a:rPr lang="en-US" smtClean="0"/>
              <a:pPr/>
              <a:t>‹#›</a:t>
            </a:fld>
            <a:endParaRPr lang="en-US" dirty="0"/>
          </a:p>
        </p:txBody>
      </p:sp>
      <p:sp>
        <p:nvSpPr>
          <p:cNvPr id="5" name="Footer Placeholder 4"/>
          <p:cNvSpPr>
            <a:spLocks noGrp="1"/>
          </p:cNvSpPr>
          <p:nvPr>
            <p:ph type="ftr" sz="quarter" idx="3"/>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r>
              <a:rPr lang="en-US">
                <a:solidFill>
                  <a:prstClr val="white">
                    <a:lumMod val="50000"/>
                  </a:prstClr>
                </a:solidFill>
              </a:rPr>
              <a:t>Presentation Title Here</a:t>
            </a:r>
            <a:endParaRPr lang="en-US" dirty="0">
              <a:solidFill>
                <a:prstClr val="white">
                  <a:lumMod val="50000"/>
                </a:prstClr>
              </a:solidFill>
            </a:endParaRPr>
          </a:p>
        </p:txBody>
      </p:sp>
    </p:spTree>
    <p:extLst>
      <p:ext uri="{BB962C8B-B14F-4D97-AF65-F5344CB8AC3E}">
        <p14:creationId xmlns:p14="http://schemas.microsoft.com/office/powerpoint/2010/main" val="32149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286001" y="6343358"/>
            <a:ext cx="692660" cy="365125"/>
          </a:xfrm>
          <a:prstGeom prst="rect">
            <a:avLst/>
          </a:prstGeom>
        </p:spPr>
        <p:txBody>
          <a:bodyPr vert="horz" lIns="91440" tIns="45720" rIns="91440" bIns="45720" rtlCol="0" anchor="ctr"/>
          <a:lstStyle>
            <a:lvl1pPr algn="r">
              <a:defRPr sz="1200" b="1">
                <a:solidFill>
                  <a:srgbClr val="7F7F7F"/>
                </a:solidFill>
              </a:defRPr>
            </a:lvl1pPr>
          </a:lstStyle>
          <a:p>
            <a:fld id="{B577FC49-4FA3-FF4E-AF12-B8D654846B6B}" type="slidenum">
              <a:rPr lang="en-US" smtClean="0"/>
              <a:pPr/>
              <a:t>‹#›</a:t>
            </a:fld>
            <a:endParaRPr lang="en-US" dirty="0"/>
          </a:p>
        </p:txBody>
      </p:sp>
      <p:sp>
        <p:nvSpPr>
          <p:cNvPr id="4" name="Footer Placeholder 4"/>
          <p:cNvSpPr>
            <a:spLocks noGrp="1"/>
          </p:cNvSpPr>
          <p:nvPr>
            <p:ph type="ftr" sz="quarter" idx="3"/>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r>
              <a:rPr lang="en-US">
                <a:solidFill>
                  <a:prstClr val="white">
                    <a:lumMod val="50000"/>
                  </a:prstClr>
                </a:solidFill>
              </a:rPr>
              <a:t>Presentation Title Here</a:t>
            </a:r>
            <a:endParaRPr lang="en-US" dirty="0">
              <a:solidFill>
                <a:prstClr val="white">
                  <a:lumMod val="50000"/>
                </a:prstClr>
              </a:solidFill>
            </a:endParaRPr>
          </a:p>
        </p:txBody>
      </p:sp>
    </p:spTree>
    <p:extLst>
      <p:ext uri="{BB962C8B-B14F-4D97-AF65-F5344CB8AC3E}">
        <p14:creationId xmlns:p14="http://schemas.microsoft.com/office/powerpoint/2010/main" val="2746177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4920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3299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3"/>
          <p:cNvSpPr>
            <a:spLocks noGrp="1"/>
          </p:cNvSpPr>
          <p:nvPr>
            <p:ph type="sldNum" sz="quarter" idx="4"/>
          </p:nvPr>
        </p:nvSpPr>
        <p:spPr>
          <a:xfrm>
            <a:off x="286001" y="6343358"/>
            <a:ext cx="692660" cy="365125"/>
          </a:xfrm>
          <a:prstGeom prst="rect">
            <a:avLst/>
          </a:prstGeom>
        </p:spPr>
        <p:txBody>
          <a:bodyPr vert="horz" lIns="91440" tIns="45720" rIns="91440" bIns="45720" rtlCol="0" anchor="ctr"/>
          <a:lstStyle>
            <a:lvl1pPr algn="r">
              <a:defRPr sz="1200" b="1">
                <a:solidFill>
                  <a:srgbClr val="7F7F7F"/>
                </a:solidFill>
              </a:defRPr>
            </a:lvl1pPr>
          </a:lstStyle>
          <a:p>
            <a:fld id="{B577FC49-4FA3-FF4E-AF12-B8D654846B6B}" type="slidenum">
              <a:rPr lang="en-US" smtClean="0"/>
              <a:pPr/>
              <a:t>‹#›</a:t>
            </a:fld>
            <a:endParaRPr lang="en-US" dirty="0"/>
          </a:p>
        </p:txBody>
      </p:sp>
      <p:sp>
        <p:nvSpPr>
          <p:cNvPr id="7" name="Footer Placeholder 4"/>
          <p:cNvSpPr>
            <a:spLocks noGrp="1"/>
          </p:cNvSpPr>
          <p:nvPr>
            <p:ph type="ftr" sz="quarter" idx="3"/>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r>
              <a:rPr lang="en-US">
                <a:solidFill>
                  <a:prstClr val="white">
                    <a:lumMod val="50000"/>
                  </a:prstClr>
                </a:solidFill>
              </a:rPr>
              <a:t>Presentation Title Here</a:t>
            </a:r>
            <a:endParaRPr lang="en-US" dirty="0">
              <a:solidFill>
                <a:prstClr val="white">
                  <a:lumMod val="50000"/>
                </a:prstClr>
              </a:solidFill>
            </a:endParaRPr>
          </a:p>
        </p:txBody>
      </p:sp>
    </p:spTree>
    <p:extLst>
      <p:ext uri="{BB962C8B-B14F-4D97-AF65-F5344CB8AC3E}">
        <p14:creationId xmlns:p14="http://schemas.microsoft.com/office/powerpoint/2010/main" val="78103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4473" y="4645288"/>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706607" y="475093"/>
            <a:ext cx="10794015" cy="42524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74473" y="5212026"/>
            <a:ext cx="7315200" cy="5987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3"/>
          <p:cNvSpPr>
            <a:spLocks noGrp="1"/>
          </p:cNvSpPr>
          <p:nvPr>
            <p:ph type="sldNum" sz="quarter" idx="4"/>
          </p:nvPr>
        </p:nvSpPr>
        <p:spPr>
          <a:xfrm>
            <a:off x="286001" y="6343358"/>
            <a:ext cx="692660" cy="365125"/>
          </a:xfrm>
          <a:prstGeom prst="rect">
            <a:avLst/>
          </a:prstGeom>
        </p:spPr>
        <p:txBody>
          <a:bodyPr vert="horz" lIns="91440" tIns="45720" rIns="91440" bIns="45720" rtlCol="0" anchor="ctr"/>
          <a:lstStyle>
            <a:lvl1pPr algn="r">
              <a:defRPr sz="1200" b="1">
                <a:solidFill>
                  <a:srgbClr val="7F7F7F"/>
                </a:solidFill>
              </a:defRPr>
            </a:lvl1pPr>
          </a:lstStyle>
          <a:p>
            <a:fld id="{B577FC49-4FA3-FF4E-AF12-B8D654846B6B}" type="slidenum">
              <a:rPr lang="en-US" smtClean="0"/>
              <a:pPr/>
              <a:t>‹#›</a:t>
            </a:fld>
            <a:endParaRPr lang="en-US" dirty="0"/>
          </a:p>
        </p:txBody>
      </p:sp>
      <p:sp>
        <p:nvSpPr>
          <p:cNvPr id="7" name="Footer Placeholder 4"/>
          <p:cNvSpPr>
            <a:spLocks noGrp="1"/>
          </p:cNvSpPr>
          <p:nvPr>
            <p:ph type="ftr" sz="quarter" idx="3"/>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r>
              <a:rPr lang="en-US">
                <a:solidFill>
                  <a:prstClr val="white">
                    <a:lumMod val="50000"/>
                  </a:prstClr>
                </a:solidFill>
              </a:rPr>
              <a:t>Presentation Title Here</a:t>
            </a:r>
            <a:endParaRPr lang="en-US" dirty="0">
              <a:solidFill>
                <a:prstClr val="white">
                  <a:lumMod val="50000"/>
                </a:prstClr>
              </a:solidFill>
            </a:endParaRPr>
          </a:p>
        </p:txBody>
      </p:sp>
    </p:spTree>
    <p:extLst>
      <p:ext uri="{BB962C8B-B14F-4D97-AF65-F5344CB8AC3E}">
        <p14:creationId xmlns:p14="http://schemas.microsoft.com/office/powerpoint/2010/main" val="35529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5978770"/>
            <a:ext cx="12191999" cy="8792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pic>
        <p:nvPicPr>
          <p:cNvPr id="8" name="Picture 7" descr="Screen Shot 2017-02-22 at 10.12.18 PM.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37641" y="6116516"/>
            <a:ext cx="4545948" cy="591967"/>
          </a:xfrm>
          <a:prstGeom prst="rect">
            <a:avLst/>
          </a:prstGeom>
        </p:spPr>
      </p:pic>
      <p:cxnSp>
        <p:nvCxnSpPr>
          <p:cNvPr id="9" name="Straight Connector 8"/>
          <p:cNvCxnSpPr/>
          <p:nvPr userDrawn="1"/>
        </p:nvCxnSpPr>
        <p:spPr>
          <a:xfrm>
            <a:off x="1" y="5978770"/>
            <a:ext cx="12191999" cy="0"/>
          </a:xfrm>
          <a:prstGeom prst="line">
            <a:avLst/>
          </a:prstGeom>
          <a:ln w="76200" cmpd="sng">
            <a:solidFill>
              <a:srgbClr val="14A9D8"/>
            </a:solidFill>
          </a:ln>
          <a:effectLst/>
        </p:spPr>
        <p:style>
          <a:lnRef idx="2">
            <a:schemeClr val="accent1"/>
          </a:lnRef>
          <a:fillRef idx="0">
            <a:schemeClr val="accent1"/>
          </a:fillRef>
          <a:effectRef idx="1">
            <a:schemeClr val="accent1"/>
          </a:effectRef>
          <a:fontRef idx="minor">
            <a:schemeClr val="tx1"/>
          </a:fontRef>
        </p:style>
      </p:cxnSp>
      <p:sp>
        <p:nvSpPr>
          <p:cNvPr id="10" name="Right Triangle 9"/>
          <p:cNvSpPr/>
          <p:nvPr userDrawn="1"/>
        </p:nvSpPr>
        <p:spPr>
          <a:xfrm rot="10800000">
            <a:off x="6043893" y="6003192"/>
            <a:ext cx="963897" cy="528271"/>
          </a:xfrm>
          <a:prstGeom prst="rtTriangle">
            <a:avLst/>
          </a:prstGeom>
          <a:solidFill>
            <a:srgbClr val="14A9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 name="Right Triangle 10"/>
          <p:cNvSpPr/>
          <p:nvPr userDrawn="1"/>
        </p:nvSpPr>
        <p:spPr>
          <a:xfrm rot="10800000">
            <a:off x="5947502" y="5852380"/>
            <a:ext cx="963897" cy="528271"/>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1374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286001" y="6343358"/>
            <a:ext cx="692660" cy="365125"/>
          </a:xfrm>
          <a:prstGeom prst="rect">
            <a:avLst/>
          </a:prstGeom>
        </p:spPr>
        <p:txBody>
          <a:bodyPr vert="horz" lIns="91440" tIns="45720" rIns="91440" bIns="45720" rtlCol="0" anchor="ctr"/>
          <a:lstStyle>
            <a:lvl1pPr algn="r">
              <a:defRPr sz="1200" b="1">
                <a:solidFill>
                  <a:srgbClr val="7F7F7F"/>
                </a:solidFill>
              </a:defRPr>
            </a:lvl1pPr>
          </a:lstStyle>
          <a:p>
            <a:fld id="{B577FC49-4FA3-FF4E-AF12-B8D654846B6B}" type="slidenum">
              <a:rPr lang="en-US" smtClean="0"/>
              <a:pPr/>
              <a:t>‹#›</a:t>
            </a:fld>
            <a:endParaRPr lang="en-US" dirty="0"/>
          </a:p>
        </p:txBody>
      </p:sp>
      <p:sp>
        <p:nvSpPr>
          <p:cNvPr id="5" name="Footer Placeholder 4"/>
          <p:cNvSpPr>
            <a:spLocks noGrp="1"/>
          </p:cNvSpPr>
          <p:nvPr>
            <p:ph type="ftr" sz="quarter" idx="3"/>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r>
              <a:rPr lang="en-US" dirty="0">
                <a:solidFill>
                  <a:prstClr val="white">
                    <a:lumMod val="50000"/>
                  </a:prstClr>
                </a:solidFill>
              </a:rPr>
              <a:t>Presentation Title Here</a:t>
            </a:r>
          </a:p>
        </p:txBody>
      </p:sp>
      <p:cxnSp>
        <p:nvCxnSpPr>
          <p:cNvPr id="13" name="Straight Connector 12"/>
          <p:cNvCxnSpPr/>
          <p:nvPr userDrawn="1"/>
        </p:nvCxnSpPr>
        <p:spPr>
          <a:xfrm>
            <a:off x="1035487" y="6434462"/>
            <a:ext cx="0" cy="224848"/>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359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4572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5978770"/>
            <a:ext cx="12191999" cy="8792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8" name="Picture 7" descr="Screen Shot 2017-02-22 at 10.12.18 PM.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37641" y="6116516"/>
            <a:ext cx="4545948" cy="591967"/>
          </a:xfrm>
          <a:prstGeom prst="rect">
            <a:avLst/>
          </a:prstGeom>
        </p:spPr>
      </p:pic>
      <p:cxnSp>
        <p:nvCxnSpPr>
          <p:cNvPr id="9" name="Straight Connector 8"/>
          <p:cNvCxnSpPr/>
          <p:nvPr userDrawn="1"/>
        </p:nvCxnSpPr>
        <p:spPr>
          <a:xfrm>
            <a:off x="1" y="5978770"/>
            <a:ext cx="12191999" cy="0"/>
          </a:xfrm>
          <a:prstGeom prst="line">
            <a:avLst/>
          </a:prstGeom>
          <a:ln w="76200" cmpd="sng">
            <a:solidFill>
              <a:srgbClr val="14A9D8"/>
            </a:solidFill>
          </a:ln>
          <a:effectLst/>
        </p:spPr>
        <p:style>
          <a:lnRef idx="2">
            <a:schemeClr val="accent1"/>
          </a:lnRef>
          <a:fillRef idx="0">
            <a:schemeClr val="accent1"/>
          </a:fillRef>
          <a:effectRef idx="1">
            <a:schemeClr val="accent1"/>
          </a:effectRef>
          <a:fontRef idx="minor">
            <a:schemeClr val="tx1"/>
          </a:fontRef>
        </p:style>
      </p:cxnSp>
      <p:sp>
        <p:nvSpPr>
          <p:cNvPr id="10" name="Right Triangle 9"/>
          <p:cNvSpPr/>
          <p:nvPr userDrawn="1"/>
        </p:nvSpPr>
        <p:spPr>
          <a:xfrm rot="10800000">
            <a:off x="6043893" y="6003192"/>
            <a:ext cx="963897" cy="528271"/>
          </a:xfrm>
          <a:prstGeom prst="rtTriangle">
            <a:avLst/>
          </a:prstGeom>
          <a:solidFill>
            <a:srgbClr val="14A9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ight Triangle 10"/>
          <p:cNvSpPr/>
          <p:nvPr userDrawn="1"/>
        </p:nvSpPr>
        <p:spPr>
          <a:xfrm rot="10800000">
            <a:off x="5947502" y="5852380"/>
            <a:ext cx="963897" cy="528271"/>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1374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286001" y="6343358"/>
            <a:ext cx="692660" cy="365125"/>
          </a:xfrm>
          <a:prstGeom prst="rect">
            <a:avLst/>
          </a:prstGeom>
        </p:spPr>
        <p:txBody>
          <a:bodyPr vert="horz" lIns="91440" tIns="45720" rIns="91440" bIns="45720" rtlCol="0" anchor="ctr"/>
          <a:lstStyle>
            <a:lvl1pPr algn="r">
              <a:defRPr sz="1200" b="1">
                <a:solidFill>
                  <a:srgbClr val="7F7F7F"/>
                </a:solidFill>
              </a:defRPr>
            </a:lvl1pPr>
          </a:lstStyle>
          <a:p>
            <a:pPr defTabSz="457200"/>
            <a:fld id="{B577FC49-4FA3-FF4E-AF12-B8D654846B6B}" type="slidenum">
              <a:rPr lang="en-US" smtClean="0"/>
              <a:pPr defTabSz="457200"/>
              <a:t>‹#›</a:t>
            </a:fld>
            <a:endParaRPr lang="en-US" dirty="0"/>
          </a:p>
        </p:txBody>
      </p:sp>
      <p:sp>
        <p:nvSpPr>
          <p:cNvPr id="5" name="Footer Placeholder 4"/>
          <p:cNvSpPr>
            <a:spLocks noGrp="1"/>
          </p:cNvSpPr>
          <p:nvPr>
            <p:ph type="ftr" sz="quarter" idx="3"/>
          </p:nvPr>
        </p:nvSpPr>
        <p:spPr>
          <a:xfrm>
            <a:off x="1097001" y="6343358"/>
            <a:ext cx="5392519" cy="365125"/>
          </a:xfrm>
          <a:prstGeom prst="rect">
            <a:avLst/>
          </a:prstGeom>
        </p:spPr>
        <p:txBody>
          <a:bodyPr vert="horz" lIns="91440" tIns="45720" rIns="91440" bIns="45720" rtlCol="0" anchor="ctr"/>
          <a:lstStyle>
            <a:lvl1pPr algn="l">
              <a:defRPr sz="1100">
                <a:solidFill>
                  <a:schemeClr val="bg1">
                    <a:lumMod val="50000"/>
                  </a:schemeClr>
                </a:solidFill>
              </a:defRPr>
            </a:lvl1pPr>
          </a:lstStyle>
          <a:p>
            <a:pPr defTabSz="457200"/>
            <a:r>
              <a:rPr lang="en-US" dirty="0">
                <a:solidFill>
                  <a:prstClr val="white">
                    <a:lumMod val="50000"/>
                  </a:prstClr>
                </a:solidFill>
              </a:rPr>
              <a:t>Presentation Title Here</a:t>
            </a:r>
          </a:p>
        </p:txBody>
      </p:sp>
      <p:cxnSp>
        <p:nvCxnSpPr>
          <p:cNvPr id="13" name="Straight Connector 12"/>
          <p:cNvCxnSpPr/>
          <p:nvPr userDrawn="1"/>
        </p:nvCxnSpPr>
        <p:spPr>
          <a:xfrm>
            <a:off x="1035487" y="6434462"/>
            <a:ext cx="0" cy="224848"/>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157533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hdr="0" dt="0"/>
  <p:txStyles>
    <p:titleStyle>
      <a:lvl1pPr algn="l" defTabSz="4572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mindgarden.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indgarden.com/"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2174" y="1778466"/>
            <a:ext cx="11354454" cy="3490220"/>
          </a:xfrm>
        </p:spPr>
        <p:txBody>
          <a:bodyPr>
            <a:normAutofit fontScale="55000" lnSpcReduction="20000"/>
          </a:bodyPr>
          <a:lstStyle/>
          <a:p>
            <a:r>
              <a:rPr lang="en-US" sz="8000" b="1" dirty="0">
                <a:solidFill>
                  <a:srgbClr val="0000FF"/>
                </a:solidFill>
              </a:rPr>
              <a:t>Anxiety and Risk Perception in Parents and Children Identified by Screening as High-Risk for Type 1 Diabetes </a:t>
            </a:r>
          </a:p>
          <a:p>
            <a:endParaRPr lang="en-US" sz="8000" b="1" dirty="0">
              <a:solidFill>
                <a:schemeClr val="tx1"/>
              </a:solidFill>
            </a:endParaRPr>
          </a:p>
          <a:p>
            <a:r>
              <a:rPr lang="en-US" sz="6000" dirty="0">
                <a:solidFill>
                  <a:schemeClr val="tx1"/>
                </a:solidFill>
              </a:rPr>
              <a:t>Cristy Geno Rasmussen, PhD</a:t>
            </a:r>
          </a:p>
          <a:p>
            <a:r>
              <a:rPr lang="en-US" sz="6000" dirty="0">
                <a:solidFill>
                  <a:schemeClr val="tx1"/>
                </a:solidFill>
              </a:rPr>
              <a:t>Assistant Professor of Pediatrics</a:t>
            </a:r>
          </a:p>
        </p:txBody>
      </p:sp>
      <p:sp>
        <p:nvSpPr>
          <p:cNvPr id="13" name="TextBox 12"/>
          <p:cNvSpPr txBox="1"/>
          <p:nvPr/>
        </p:nvSpPr>
        <p:spPr>
          <a:xfrm>
            <a:off x="1497105" y="6158753"/>
            <a:ext cx="4742329" cy="584775"/>
          </a:xfrm>
          <a:prstGeom prst="rect">
            <a:avLst/>
          </a:prstGeom>
          <a:noFill/>
        </p:spPr>
        <p:txBody>
          <a:bodyPr wrap="square" rtlCol="0">
            <a:spAutoFit/>
          </a:bodyPr>
          <a:lstStyle/>
          <a:p>
            <a:pPr marL="0" indent="0">
              <a:buNone/>
            </a:pPr>
            <a:r>
              <a:rPr lang="en-US" sz="3200" b="1" dirty="0">
                <a:solidFill>
                  <a:schemeClr val="bg1"/>
                </a:solidFill>
              </a:rPr>
              <a:t>www.ASKhealth.org</a:t>
            </a:r>
          </a:p>
        </p:txBody>
      </p:sp>
      <p:pic>
        <p:nvPicPr>
          <p:cNvPr id="4" name="Picture 3" descr="Colored without Childre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3" y="303571"/>
            <a:ext cx="4317366" cy="723337"/>
          </a:xfrm>
          <a:prstGeom prst="rect">
            <a:avLst/>
          </a:prstGeom>
        </p:spPr>
      </p:pic>
    </p:spTree>
    <p:extLst>
      <p:ext uri="{BB962C8B-B14F-4D97-AF65-F5344CB8AC3E}">
        <p14:creationId xmlns:p14="http://schemas.microsoft.com/office/powerpoint/2010/main" val="104026011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39CC-44E3-DE58-8478-2267C995D6E7}"/>
              </a:ext>
            </a:extLst>
          </p:cNvPr>
          <p:cNvSpPr>
            <a:spLocks noGrp="1"/>
          </p:cNvSpPr>
          <p:nvPr>
            <p:ph type="title"/>
          </p:nvPr>
        </p:nvSpPr>
        <p:spPr>
          <a:xfrm>
            <a:off x="474461" y="239697"/>
            <a:ext cx="11107939" cy="1177941"/>
          </a:xfrm>
        </p:spPr>
        <p:txBody>
          <a:bodyPr>
            <a:normAutofit fontScale="90000"/>
          </a:bodyPr>
          <a:lstStyle/>
          <a:p>
            <a:r>
              <a:rPr lang="en-US" dirty="0">
                <a:solidFill>
                  <a:srgbClr val="0000FF"/>
                </a:solidFill>
                <a:latin typeface="Calibri"/>
              </a:rPr>
              <a:t>Parental Anxiety by Accuracy of Risk Perception and Family History of T1D</a:t>
            </a:r>
            <a:endParaRPr lang="en-US" dirty="0"/>
          </a:p>
        </p:txBody>
      </p:sp>
      <p:graphicFrame>
        <p:nvGraphicFramePr>
          <p:cNvPr id="7" name="Content Placeholder 6">
            <a:extLst>
              <a:ext uri="{FF2B5EF4-FFF2-40B4-BE49-F238E27FC236}">
                <a16:creationId xmlns:a16="http://schemas.microsoft.com/office/drawing/2014/main" id="{EFB8E0FA-3E51-120B-A494-A502DB85D33F}"/>
              </a:ext>
            </a:extLst>
          </p:cNvPr>
          <p:cNvGraphicFramePr>
            <a:graphicFrameLocks noGrp="1"/>
          </p:cNvGraphicFramePr>
          <p:nvPr>
            <p:ph sz="half" idx="1"/>
            <p:extLst>
              <p:ext uri="{D42A27DB-BD31-4B8C-83A1-F6EECF244321}">
                <p14:modId xmlns:p14="http://schemas.microsoft.com/office/powerpoint/2010/main" val="3522655699"/>
              </p:ext>
            </p:extLst>
          </p:nvPr>
        </p:nvGraphicFramePr>
        <p:xfrm>
          <a:off x="474461" y="1600200"/>
          <a:ext cx="5392520" cy="3988604"/>
        </p:xfrm>
        <a:graphic>
          <a:graphicData uri="http://schemas.openxmlformats.org/drawingml/2006/table">
            <a:tbl>
              <a:tblPr firstRow="1" firstCol="1" bandRow="1"/>
              <a:tblGrid>
                <a:gridCol w="1430669">
                  <a:extLst>
                    <a:ext uri="{9D8B030D-6E8A-4147-A177-3AD203B41FA5}">
                      <a16:colId xmlns:a16="http://schemas.microsoft.com/office/drawing/2014/main" val="2689874249"/>
                    </a:ext>
                  </a:extLst>
                </a:gridCol>
                <a:gridCol w="953779">
                  <a:extLst>
                    <a:ext uri="{9D8B030D-6E8A-4147-A177-3AD203B41FA5}">
                      <a16:colId xmlns:a16="http://schemas.microsoft.com/office/drawing/2014/main" val="2788940159"/>
                    </a:ext>
                  </a:extLst>
                </a:gridCol>
                <a:gridCol w="1247250">
                  <a:extLst>
                    <a:ext uri="{9D8B030D-6E8A-4147-A177-3AD203B41FA5}">
                      <a16:colId xmlns:a16="http://schemas.microsoft.com/office/drawing/2014/main" val="3818911493"/>
                    </a:ext>
                  </a:extLst>
                </a:gridCol>
                <a:gridCol w="880411">
                  <a:extLst>
                    <a:ext uri="{9D8B030D-6E8A-4147-A177-3AD203B41FA5}">
                      <a16:colId xmlns:a16="http://schemas.microsoft.com/office/drawing/2014/main" val="460940367"/>
                    </a:ext>
                  </a:extLst>
                </a:gridCol>
                <a:gridCol w="880411">
                  <a:extLst>
                    <a:ext uri="{9D8B030D-6E8A-4147-A177-3AD203B41FA5}">
                      <a16:colId xmlns:a16="http://schemas.microsoft.com/office/drawing/2014/main" val="1070726409"/>
                    </a:ext>
                  </a:extLst>
                </a:gridCol>
              </a:tblGrid>
              <a:tr h="1143000">
                <a:tc>
                  <a:txBody>
                    <a:bodyPr/>
                    <a:lstStyle/>
                    <a:p>
                      <a:pPr marL="0" marR="0" algn="ctr">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rPr>
                        <a:t>Accuracy of Risk Perception </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rPr>
                        <a:t>Family History of T1D</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rPr>
                        <a:t> SAI MEAN</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rPr>
                        <a:t>95% Confidence Limits</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90322255"/>
                  </a:ext>
                </a:extLst>
              </a:tr>
              <a:tr h="711401">
                <a:tc>
                  <a:txBody>
                    <a:bodyPr/>
                    <a:lstStyle/>
                    <a:p>
                      <a:pPr marL="0" marR="0" algn="ctr">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rPr>
                        <a:t>Accurate</a:t>
                      </a:r>
                      <a:endParaRPr lang="en-US"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rPr>
                        <a:t>N</a:t>
                      </a:r>
                      <a:endParaRPr lang="en-US"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48.3</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45.8</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50.8</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3993626"/>
                  </a:ext>
                </a:extLst>
              </a:tr>
              <a:tr h="711401">
                <a:tc>
                  <a:txBody>
                    <a:bodyPr/>
                    <a:lstStyle/>
                    <a:p>
                      <a:pPr marL="0" marR="0" algn="ctr">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rPr>
                        <a:t>Accurate</a:t>
                      </a:r>
                      <a:endParaRPr lang="en-US"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rPr>
                        <a:t>Y</a:t>
                      </a:r>
                      <a:endParaRPr lang="en-US"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54.3</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49.0</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59.5</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845978"/>
                  </a:ext>
                </a:extLst>
              </a:tr>
              <a:tr h="711401">
                <a:tc>
                  <a:txBody>
                    <a:bodyPr/>
                    <a:lstStyle/>
                    <a:p>
                      <a:pPr marL="0" marR="0" algn="ctr">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rPr>
                        <a:t>Inaccurate</a:t>
                      </a:r>
                      <a:endParaRPr lang="en-US"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rPr>
                        <a:t>N</a:t>
                      </a:r>
                      <a:endParaRPr lang="en-US"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44.7</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42.3</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47.1</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515265"/>
                  </a:ext>
                </a:extLst>
              </a:tr>
              <a:tr h="711401">
                <a:tc>
                  <a:txBody>
                    <a:bodyPr/>
                    <a:lstStyle/>
                    <a:p>
                      <a:pPr marL="0" marR="0" algn="ctr">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rPr>
                        <a:t>Inaccurate</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rPr>
                        <a:t>Y</a:t>
                      </a:r>
                      <a:endParaRPr lang="en-US"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37.0</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26.5</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47.5</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464878"/>
                  </a:ext>
                </a:extLst>
              </a:tr>
            </a:tbl>
          </a:graphicData>
        </a:graphic>
      </p:graphicFrame>
      <p:sp>
        <p:nvSpPr>
          <p:cNvPr id="4" name="Content Placeholder 3">
            <a:extLst>
              <a:ext uri="{FF2B5EF4-FFF2-40B4-BE49-F238E27FC236}">
                <a16:creationId xmlns:a16="http://schemas.microsoft.com/office/drawing/2014/main" id="{3C9D87DB-427D-7FB2-7F0C-83801113F17E}"/>
              </a:ext>
            </a:extLst>
          </p:cNvPr>
          <p:cNvSpPr>
            <a:spLocks noGrp="1"/>
          </p:cNvSpPr>
          <p:nvPr>
            <p:ph sz="half" idx="2"/>
          </p:nvPr>
        </p:nvSpPr>
        <p:spPr>
          <a:xfrm>
            <a:off x="6197600" y="1545986"/>
            <a:ext cx="5384800" cy="4485384"/>
          </a:xfrm>
        </p:spPr>
        <p:txBody>
          <a:bodyPr>
            <a:normAutofit fontScale="92500" lnSpcReduction="10000"/>
          </a:bodyPr>
          <a:lstStyle/>
          <a:p>
            <a:r>
              <a:rPr lang="en-US" b="1" dirty="0"/>
              <a:t>Parents who reported accurate risk perception and have a family history of T1D have higher anxiety scores than those without family history.</a:t>
            </a:r>
          </a:p>
          <a:p>
            <a:endParaRPr lang="en-US" b="1" dirty="0"/>
          </a:p>
          <a:p>
            <a:r>
              <a:rPr lang="en-US" b="1" dirty="0"/>
              <a:t>However, parents who reported inaccurate risk perception and have a family history of T1D, have lower anxiety scores that those without family history.</a:t>
            </a:r>
          </a:p>
        </p:txBody>
      </p:sp>
      <p:sp>
        <p:nvSpPr>
          <p:cNvPr id="5" name="Slide Number Placeholder 4">
            <a:extLst>
              <a:ext uri="{FF2B5EF4-FFF2-40B4-BE49-F238E27FC236}">
                <a16:creationId xmlns:a16="http://schemas.microsoft.com/office/drawing/2014/main" id="{19D3A1E6-5824-E56E-3A33-869A809D5586}"/>
              </a:ext>
            </a:extLst>
          </p:cNvPr>
          <p:cNvSpPr>
            <a:spLocks noGrp="1"/>
          </p:cNvSpPr>
          <p:nvPr>
            <p:ph type="sldNum" sz="quarter" idx="4"/>
          </p:nvPr>
        </p:nvSpPr>
        <p:spPr/>
        <p:txBody>
          <a:bodyPr/>
          <a:lstStyle/>
          <a:p>
            <a:fld id="{B577FC49-4FA3-FF4E-AF12-B8D654846B6B}" type="slidenum">
              <a:rPr lang="en-US" smtClean="0"/>
              <a:pPr/>
              <a:t>10</a:t>
            </a:fld>
            <a:endParaRPr lang="en-US" dirty="0"/>
          </a:p>
        </p:txBody>
      </p:sp>
    </p:spTree>
    <p:extLst>
      <p:ext uri="{BB962C8B-B14F-4D97-AF65-F5344CB8AC3E}">
        <p14:creationId xmlns:p14="http://schemas.microsoft.com/office/powerpoint/2010/main" val="419026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744" y="-56859"/>
            <a:ext cx="11659256" cy="1143000"/>
          </a:xfrm>
        </p:spPr>
        <p:txBody>
          <a:bodyPr>
            <a:normAutofit/>
          </a:bodyPr>
          <a:lstStyle/>
          <a:p>
            <a:r>
              <a:rPr lang="en-US" dirty="0">
                <a:solidFill>
                  <a:srgbClr val="0000FF"/>
                </a:solidFill>
                <a:latin typeface="Calibri"/>
              </a:rPr>
              <a:t>Parental Anxiety and Risk Perception Between Visits</a:t>
            </a:r>
            <a:endParaRPr lang="en-US" dirty="0"/>
          </a:p>
        </p:txBody>
      </p:sp>
      <p:sp>
        <p:nvSpPr>
          <p:cNvPr id="3" name="Content Placeholder 2"/>
          <p:cNvSpPr>
            <a:spLocks noGrp="1"/>
          </p:cNvSpPr>
          <p:nvPr>
            <p:ph idx="1"/>
          </p:nvPr>
        </p:nvSpPr>
        <p:spPr>
          <a:xfrm>
            <a:off x="826173" y="943633"/>
            <a:ext cx="10539654" cy="4970733"/>
          </a:xfrm>
        </p:spPr>
        <p:txBody>
          <a:bodyPr>
            <a:noAutofit/>
          </a:bodyPr>
          <a:lstStyle/>
          <a:p>
            <a:pPr lvl="0">
              <a:spcAft>
                <a:spcPts val="600"/>
              </a:spcAft>
            </a:pPr>
            <a:r>
              <a:rPr lang="en-US" sz="3000" b="1" dirty="0">
                <a:solidFill>
                  <a:prstClr val="black"/>
                </a:solidFill>
              </a:rPr>
              <a:t>At the 2</a:t>
            </a:r>
            <a:r>
              <a:rPr lang="en-US" sz="3000" b="1" baseline="30000" dirty="0">
                <a:solidFill>
                  <a:prstClr val="black"/>
                </a:solidFill>
              </a:rPr>
              <a:t>nd</a:t>
            </a:r>
            <a:r>
              <a:rPr lang="en-US" sz="3000" b="1" dirty="0">
                <a:solidFill>
                  <a:prstClr val="black"/>
                </a:solidFill>
              </a:rPr>
              <a:t> follow-up visit, mean SAI decreased from 45.0 to 43.3 (p=.03).</a:t>
            </a:r>
            <a:endParaRPr lang="en-US" sz="1000" b="1" dirty="0">
              <a:solidFill>
                <a:prstClr val="black"/>
              </a:solidFill>
            </a:endParaRPr>
          </a:p>
          <a:p>
            <a:pPr lvl="0">
              <a:spcAft>
                <a:spcPts val="600"/>
              </a:spcAft>
            </a:pPr>
            <a:endParaRPr lang="en-US" sz="1000" b="1" dirty="0">
              <a:solidFill>
                <a:prstClr val="black"/>
              </a:solidFill>
            </a:endParaRPr>
          </a:p>
          <a:p>
            <a:pPr lvl="0">
              <a:spcAft>
                <a:spcPts val="600"/>
              </a:spcAft>
            </a:pPr>
            <a:r>
              <a:rPr lang="en-US" sz="3000" b="1" dirty="0">
                <a:solidFill>
                  <a:prstClr val="black"/>
                </a:solidFill>
              </a:rPr>
              <a:t>Decrease in SAI between visits was most notable in parents of children with family history of T1D (p=0.02), parents with higher risk children (p=0.01) and those with less than a high school education (p=0.006)</a:t>
            </a:r>
          </a:p>
          <a:p>
            <a:pPr marL="0" lvl="0" indent="0">
              <a:spcAft>
                <a:spcPts val="600"/>
              </a:spcAft>
              <a:buNone/>
            </a:pPr>
            <a:endParaRPr lang="en-US" sz="1000" b="1" dirty="0">
              <a:solidFill>
                <a:prstClr val="black"/>
              </a:solidFill>
            </a:endParaRPr>
          </a:p>
          <a:p>
            <a:pPr lvl="0">
              <a:spcAft>
                <a:spcPts val="600"/>
              </a:spcAft>
            </a:pPr>
            <a:r>
              <a:rPr lang="en-US" sz="3000" b="1" dirty="0">
                <a:solidFill>
                  <a:prstClr val="black"/>
                </a:solidFill>
              </a:rPr>
              <a:t>Accuracy of risk perception did not change significantly between visits regardless of reporting parent and the presence of a family history </a:t>
            </a:r>
          </a:p>
        </p:txBody>
      </p:sp>
      <p:sp>
        <p:nvSpPr>
          <p:cNvPr id="4" name="Slide Number Placeholder 3"/>
          <p:cNvSpPr>
            <a:spLocks noGrp="1"/>
          </p:cNvSpPr>
          <p:nvPr>
            <p:ph type="sldNum" sz="quarter" idx="4"/>
          </p:nvPr>
        </p:nvSpPr>
        <p:spPr/>
        <p:txBody>
          <a:bodyPr/>
          <a:lstStyle/>
          <a:p>
            <a:fld id="{B577FC49-4FA3-FF4E-AF12-B8D654846B6B}" type="slidenum">
              <a:rPr lang="en-US" smtClean="0"/>
              <a:pPr/>
              <a:t>11</a:t>
            </a:fld>
            <a:endParaRPr lang="en-US" dirty="0"/>
          </a:p>
        </p:txBody>
      </p:sp>
    </p:spTree>
    <p:extLst>
      <p:ext uri="{BB962C8B-B14F-4D97-AF65-F5344CB8AC3E}">
        <p14:creationId xmlns:p14="http://schemas.microsoft.com/office/powerpoint/2010/main" val="310511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001" y="0"/>
            <a:ext cx="10972800" cy="1143000"/>
          </a:xfrm>
        </p:spPr>
        <p:txBody>
          <a:bodyPr>
            <a:normAutofit/>
          </a:bodyPr>
          <a:lstStyle/>
          <a:p>
            <a:r>
              <a:rPr lang="en-US" dirty="0">
                <a:solidFill>
                  <a:srgbClr val="0000FF"/>
                </a:solidFill>
                <a:latin typeface="Calibri"/>
              </a:rPr>
              <a:t>Parental Risk Perception: Results</a:t>
            </a:r>
            <a:endParaRPr lang="en-US" dirty="0"/>
          </a:p>
        </p:txBody>
      </p:sp>
      <p:sp>
        <p:nvSpPr>
          <p:cNvPr id="3" name="Content Placeholder 2"/>
          <p:cNvSpPr>
            <a:spLocks noGrp="1"/>
          </p:cNvSpPr>
          <p:nvPr>
            <p:ph idx="1"/>
          </p:nvPr>
        </p:nvSpPr>
        <p:spPr>
          <a:xfrm>
            <a:off x="286001" y="1143000"/>
            <a:ext cx="11731827" cy="5051586"/>
          </a:xfrm>
        </p:spPr>
        <p:txBody>
          <a:bodyPr>
            <a:normAutofit fontScale="92500" lnSpcReduction="20000"/>
          </a:bodyPr>
          <a:lstStyle/>
          <a:p>
            <a:r>
              <a:rPr lang="en-US" b="1" dirty="0"/>
              <a:t>Roughly half (49%) of the parents accurately estimated risk at baseline visit. No change at second follow-up visit. </a:t>
            </a:r>
          </a:p>
          <a:p>
            <a:pPr marL="0" indent="0">
              <a:buNone/>
            </a:pPr>
            <a:endParaRPr lang="en-US" b="1" dirty="0"/>
          </a:p>
          <a:p>
            <a:r>
              <a:rPr lang="en-US" b="1" dirty="0"/>
              <a:t>Risk perception was more accurate in parents who had children with high-risk vs low-risk autoantibodies (61% vs 38%; </a:t>
            </a:r>
            <a:r>
              <a:rPr lang="en-US" b="1" i="1" dirty="0"/>
              <a:t>p</a:t>
            </a:r>
            <a:r>
              <a:rPr lang="en-US" b="1" dirty="0"/>
              <a:t>&lt;0.0001).</a:t>
            </a:r>
          </a:p>
          <a:p>
            <a:endParaRPr lang="en-US" b="1" dirty="0"/>
          </a:p>
          <a:p>
            <a:r>
              <a:rPr lang="en-US" b="1" dirty="0"/>
              <a:t>Risk perception more accurate in parents of FDR (83% vs 46%; </a:t>
            </a:r>
            <a:r>
              <a:rPr lang="en-US" b="1" i="1" dirty="0"/>
              <a:t>p</a:t>
            </a:r>
            <a:r>
              <a:rPr lang="en-US" b="1" dirty="0"/>
              <a:t>=0.004).</a:t>
            </a:r>
          </a:p>
          <a:p>
            <a:pPr marL="0" indent="0">
              <a:buNone/>
            </a:pPr>
            <a:r>
              <a:rPr lang="en-US" b="1" dirty="0"/>
              <a:t> </a:t>
            </a:r>
          </a:p>
          <a:p>
            <a:r>
              <a:rPr lang="en-US" b="1" dirty="0"/>
              <a:t>Moderators of risk perception accuracy include minority status, education, and anxiety level. </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77FC49-4FA3-FF4E-AF12-B8D654846B6B}" type="slidenum">
              <a:rPr kumimoji="0" lang="en-US" sz="1200" b="1" i="0" u="none" strike="noStrike" kern="1200" cap="none" spc="0" normalizeH="0" baseline="0" noProof="0" smtClean="0">
                <a:ln>
                  <a:noFill/>
                </a:ln>
                <a:solidFill>
                  <a:srgbClr val="7F7F7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srgbClr val="7F7F7F"/>
              </a:solidFill>
              <a:effectLst/>
              <a:uLnTx/>
              <a:uFillTx/>
              <a:latin typeface="Calibri"/>
              <a:ea typeface="+mn-ea"/>
              <a:cs typeface="+mn-cs"/>
            </a:endParaRPr>
          </a:p>
        </p:txBody>
      </p:sp>
    </p:spTree>
    <p:extLst>
      <p:ext uri="{BB962C8B-B14F-4D97-AF65-F5344CB8AC3E}">
        <p14:creationId xmlns:p14="http://schemas.microsoft.com/office/powerpoint/2010/main" val="3636159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D13A-F612-27B7-D94E-C386B86B6059}"/>
              </a:ext>
            </a:extLst>
          </p:cNvPr>
          <p:cNvSpPr>
            <a:spLocks noGrp="1"/>
          </p:cNvSpPr>
          <p:nvPr>
            <p:ph type="title"/>
          </p:nvPr>
        </p:nvSpPr>
        <p:spPr>
          <a:xfrm>
            <a:off x="417250" y="0"/>
            <a:ext cx="10972800" cy="1143000"/>
          </a:xfrm>
        </p:spPr>
        <p:txBody>
          <a:bodyPr/>
          <a:lstStyle/>
          <a:p>
            <a:r>
              <a:rPr lang="en-US" dirty="0">
                <a:solidFill>
                  <a:srgbClr val="0000FF"/>
                </a:solidFill>
                <a:latin typeface="Calibri"/>
              </a:rPr>
              <a:t>Summary of Parent Data</a:t>
            </a:r>
            <a:endParaRPr lang="en-US" dirty="0"/>
          </a:p>
        </p:txBody>
      </p:sp>
      <p:sp>
        <p:nvSpPr>
          <p:cNvPr id="3" name="Content Placeholder 2">
            <a:extLst>
              <a:ext uri="{FF2B5EF4-FFF2-40B4-BE49-F238E27FC236}">
                <a16:creationId xmlns:a16="http://schemas.microsoft.com/office/drawing/2014/main" id="{96068741-A5AB-610A-BBBE-59C6F12FD298}"/>
              </a:ext>
            </a:extLst>
          </p:cNvPr>
          <p:cNvSpPr>
            <a:spLocks noGrp="1"/>
          </p:cNvSpPr>
          <p:nvPr>
            <p:ph idx="1"/>
          </p:nvPr>
        </p:nvSpPr>
        <p:spPr>
          <a:xfrm>
            <a:off x="417250" y="1143000"/>
            <a:ext cx="11425562" cy="4618608"/>
          </a:xfrm>
        </p:spPr>
        <p:txBody>
          <a:bodyPr>
            <a:normAutofit fontScale="92500" lnSpcReduction="20000"/>
          </a:bodyPr>
          <a:lstStyle/>
          <a:p>
            <a:r>
              <a:rPr lang="en-US" b="1" dirty="0"/>
              <a:t>Reduction in anxiety between visits may indicate potential for additional reduction in anxiety with increased education, monitoring, and additional family support. </a:t>
            </a:r>
          </a:p>
          <a:p>
            <a:endParaRPr lang="en-US" b="1" dirty="0"/>
          </a:p>
          <a:p>
            <a:r>
              <a:rPr lang="en-US" b="1" dirty="0"/>
              <a:t>Lack of change in accuracy of risk perception between visits warrants greater exploration as to whether inaccurate risk perception contributes to risk of DKA at onset of type 1 diabetes.  </a:t>
            </a:r>
          </a:p>
          <a:p>
            <a:endParaRPr lang="en-US" b="1" dirty="0"/>
          </a:p>
          <a:p>
            <a:r>
              <a:rPr lang="en-US" b="1" dirty="0"/>
              <a:t>Parents with inaccurate risk perception and higher anxiety require close monitoring supported through targeted telemedicine support to encourage home glucose monitoring or use of CGM.    </a:t>
            </a:r>
          </a:p>
          <a:p>
            <a:endParaRPr lang="en-US" dirty="0"/>
          </a:p>
        </p:txBody>
      </p:sp>
      <p:sp>
        <p:nvSpPr>
          <p:cNvPr id="4" name="Slide Number Placeholder 3">
            <a:extLst>
              <a:ext uri="{FF2B5EF4-FFF2-40B4-BE49-F238E27FC236}">
                <a16:creationId xmlns:a16="http://schemas.microsoft.com/office/drawing/2014/main" id="{B8D00EA7-DA04-D045-3324-EE7392DCE298}"/>
              </a:ext>
            </a:extLst>
          </p:cNvPr>
          <p:cNvSpPr>
            <a:spLocks noGrp="1"/>
          </p:cNvSpPr>
          <p:nvPr>
            <p:ph type="sldNum" sz="quarter" idx="4"/>
          </p:nvPr>
        </p:nvSpPr>
        <p:spPr/>
        <p:txBody>
          <a:bodyPr/>
          <a:lstStyle/>
          <a:p>
            <a:fld id="{B577FC49-4FA3-FF4E-AF12-B8D654846B6B}" type="slidenum">
              <a:rPr lang="en-US" smtClean="0"/>
              <a:pPr/>
              <a:t>13</a:t>
            </a:fld>
            <a:endParaRPr lang="en-US" dirty="0"/>
          </a:p>
        </p:txBody>
      </p:sp>
    </p:spTree>
    <p:extLst>
      <p:ext uri="{BB962C8B-B14F-4D97-AF65-F5344CB8AC3E}">
        <p14:creationId xmlns:p14="http://schemas.microsoft.com/office/powerpoint/2010/main" val="3220199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157BF7-563D-FA81-C355-E7DC168DBA38}"/>
              </a:ext>
            </a:extLst>
          </p:cNvPr>
          <p:cNvSpPr>
            <a:spLocks noGrp="1"/>
          </p:cNvSpPr>
          <p:nvPr>
            <p:ph type="sldNum" sz="quarter" idx="4"/>
          </p:nvPr>
        </p:nvSpPr>
        <p:spPr/>
        <p:txBody>
          <a:bodyPr/>
          <a:lstStyle/>
          <a:p>
            <a:fld id="{B577FC49-4FA3-FF4E-AF12-B8D654846B6B}" type="slidenum">
              <a:rPr lang="en-US" smtClean="0"/>
              <a:pPr/>
              <a:t>14</a:t>
            </a:fld>
            <a:endParaRPr lang="en-US" dirty="0"/>
          </a:p>
        </p:txBody>
      </p:sp>
      <p:graphicFrame>
        <p:nvGraphicFramePr>
          <p:cNvPr id="4" name="Table 3">
            <a:extLst>
              <a:ext uri="{FF2B5EF4-FFF2-40B4-BE49-F238E27FC236}">
                <a16:creationId xmlns:a16="http://schemas.microsoft.com/office/drawing/2014/main" id="{9A0D5BDD-9A03-DDC1-9397-D1B1134EA00A}"/>
              </a:ext>
            </a:extLst>
          </p:cNvPr>
          <p:cNvGraphicFramePr>
            <a:graphicFrameLocks noGrp="1"/>
          </p:cNvGraphicFramePr>
          <p:nvPr>
            <p:extLst>
              <p:ext uri="{D42A27DB-BD31-4B8C-83A1-F6EECF244321}">
                <p14:modId xmlns:p14="http://schemas.microsoft.com/office/powerpoint/2010/main" val="3913588190"/>
              </p:ext>
            </p:extLst>
          </p:nvPr>
        </p:nvGraphicFramePr>
        <p:xfrm>
          <a:off x="1757264" y="996437"/>
          <a:ext cx="8677469" cy="4865126"/>
        </p:xfrm>
        <a:graphic>
          <a:graphicData uri="http://schemas.openxmlformats.org/drawingml/2006/table">
            <a:tbl>
              <a:tblPr firstRow="1" firstCol="1" bandRow="1"/>
              <a:tblGrid>
                <a:gridCol w="1539679">
                  <a:extLst>
                    <a:ext uri="{9D8B030D-6E8A-4147-A177-3AD203B41FA5}">
                      <a16:colId xmlns:a16="http://schemas.microsoft.com/office/drawing/2014/main" val="4225010748"/>
                    </a:ext>
                  </a:extLst>
                </a:gridCol>
                <a:gridCol w="3221307">
                  <a:extLst>
                    <a:ext uri="{9D8B030D-6E8A-4147-A177-3AD203B41FA5}">
                      <a16:colId xmlns:a16="http://schemas.microsoft.com/office/drawing/2014/main" val="1222695365"/>
                    </a:ext>
                  </a:extLst>
                </a:gridCol>
                <a:gridCol w="771281">
                  <a:extLst>
                    <a:ext uri="{9D8B030D-6E8A-4147-A177-3AD203B41FA5}">
                      <a16:colId xmlns:a16="http://schemas.microsoft.com/office/drawing/2014/main" val="4076006380"/>
                    </a:ext>
                  </a:extLst>
                </a:gridCol>
                <a:gridCol w="3145202">
                  <a:extLst>
                    <a:ext uri="{9D8B030D-6E8A-4147-A177-3AD203B41FA5}">
                      <a16:colId xmlns:a16="http://schemas.microsoft.com/office/drawing/2014/main" val="3132554469"/>
                    </a:ext>
                  </a:extLst>
                </a:gridCol>
              </a:tblGrid>
              <a:tr h="497818">
                <a:tc gridSpan="4">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Child anxiety at enrollment by demographic characteristics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9574428"/>
                  </a:ext>
                </a:extLst>
              </a:tr>
              <a:tr h="359905">
                <a:tc>
                  <a:txBody>
                    <a:bodyPr/>
                    <a:lstStyle/>
                    <a:p>
                      <a:pPr marL="0" marR="0" algn="ct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Median (IQR 25%-75%)</a:t>
                      </a: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7649990"/>
                  </a:ext>
                </a:extLst>
              </a:tr>
              <a:tr h="311658">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38.2 (32.9-43.5)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278715"/>
                  </a:ext>
                </a:extLst>
              </a:tr>
              <a:tr h="461313">
                <a:tc rowSpan="3">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Child’s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Race-ethnicity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Hispanic, any race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40.8 (32.9-43.5)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5876682"/>
                  </a:ext>
                </a:extLst>
              </a:tr>
              <a:tr h="439799">
                <a:tc vMerge="1">
                  <a:txBody>
                    <a:bodyPr/>
                    <a:lstStyle/>
                    <a:p>
                      <a:endParaRPr lang="en-US"/>
                    </a:p>
                  </a:txBody>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Non-Hispanic White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38.2 (32.9-43.5)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435361"/>
                  </a:ext>
                </a:extLst>
              </a:tr>
              <a:tr h="359905">
                <a:tc vMerge="1">
                  <a:txBody>
                    <a:bodyPr/>
                    <a:lstStyle/>
                    <a:p>
                      <a:endParaRPr lang="en-US"/>
                    </a:p>
                  </a:txBody>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All Other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40.8 (38.2-44.8)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523219"/>
                  </a:ext>
                </a:extLst>
              </a:tr>
              <a:tr h="359905">
                <a:tc rowSpan="5">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Parent Education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 High School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40.8 (35.6-46.1)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6927402"/>
                  </a:ext>
                </a:extLst>
              </a:tr>
              <a:tr h="637794">
                <a:tc vMerge="1">
                  <a:txBody>
                    <a:bodyPr/>
                    <a:lstStyle/>
                    <a:p>
                      <a:endParaRPr lang="en-US"/>
                    </a:p>
                  </a:txBody>
                  <a:tcPr/>
                </a:tc>
                <a:tc>
                  <a:txBody>
                    <a:bodyPr/>
                    <a:lstStyle/>
                    <a:p>
                      <a:pPr marL="0" marR="0">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 School Graduate / GED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38.2 (35.6-46.1)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4500511"/>
                  </a:ext>
                </a:extLst>
              </a:tr>
              <a:tr h="405121">
                <a:tc vMerge="1">
                  <a:txBody>
                    <a:bodyPr/>
                    <a:lstStyle/>
                    <a:p>
                      <a:endParaRPr lang="en-US"/>
                    </a:p>
                  </a:txBody>
                  <a:tcPr/>
                </a:tc>
                <a:tc>
                  <a:txBody>
                    <a:bodyPr/>
                    <a:lstStyle/>
                    <a:p>
                      <a:pPr marL="0" marR="0">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Post-Secondary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40.8 (32.9-40.8)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9602854"/>
                  </a:ext>
                </a:extLst>
              </a:tr>
              <a:tr h="425634">
                <a:tc vMerge="1">
                  <a:txBody>
                    <a:bodyPr/>
                    <a:lstStyle/>
                    <a:p>
                      <a:endParaRPr lang="en-US"/>
                    </a:p>
                  </a:txBody>
                  <a:tcPr/>
                </a:tc>
                <a:tc>
                  <a:txBody>
                    <a:bodyPr/>
                    <a:lstStyle/>
                    <a:p>
                      <a:pPr marL="0" marR="0">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College Graduate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35.6 (32.9-46.1)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4607549"/>
                  </a:ext>
                </a:extLst>
              </a:tr>
              <a:tr h="320187">
                <a:tc vMerge="1">
                  <a:txBody>
                    <a:bodyPr/>
                    <a:lstStyle/>
                    <a:p>
                      <a:endParaRPr lang="en-US"/>
                    </a:p>
                  </a:txBody>
                  <a:tcPr/>
                </a:tc>
                <a:tc>
                  <a:txBody>
                    <a:bodyPr/>
                    <a:lstStyle/>
                    <a:p>
                      <a:pPr marL="0" marR="0">
                        <a:lnSpc>
                          <a:spcPct val="107000"/>
                        </a:lnSpc>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Post-Graduate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38.2 (32.9-46.1)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5434" marR="55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1719"/>
                  </a:ext>
                </a:extLst>
              </a:tr>
            </a:tbl>
          </a:graphicData>
        </a:graphic>
      </p:graphicFrame>
      <p:sp>
        <p:nvSpPr>
          <p:cNvPr id="7" name="Title 1">
            <a:extLst>
              <a:ext uri="{FF2B5EF4-FFF2-40B4-BE49-F238E27FC236}">
                <a16:creationId xmlns:a16="http://schemas.microsoft.com/office/drawing/2014/main" id="{881ECA70-4EA6-3375-5131-3757C8FBF964}"/>
              </a:ext>
            </a:extLst>
          </p:cNvPr>
          <p:cNvSpPr txBox="1">
            <a:spLocks/>
          </p:cNvSpPr>
          <p:nvPr/>
        </p:nvSpPr>
        <p:spPr>
          <a:xfrm>
            <a:off x="375821" y="67400"/>
            <a:ext cx="11440357" cy="1143000"/>
          </a:xfrm>
          <a:prstGeom prst="rect">
            <a:avLst/>
          </a:prstGeom>
        </p:spPr>
        <p:txBody>
          <a:bodyPr/>
          <a:lstStyle>
            <a:lvl1pPr algn="l" defTabSz="457200" rtl="0" eaLnBrk="1" latinLnBrk="0" hangingPunct="1">
              <a:spcBef>
                <a:spcPct val="0"/>
              </a:spcBef>
              <a:buNone/>
              <a:defRPr sz="4000" b="1" kern="1200">
                <a:solidFill>
                  <a:schemeClr val="tx1"/>
                </a:solidFill>
                <a:latin typeface="+mj-lt"/>
                <a:ea typeface="+mj-ea"/>
                <a:cs typeface="+mj-cs"/>
              </a:defRPr>
            </a:lvl1pPr>
          </a:lstStyle>
          <a:p>
            <a:r>
              <a:rPr lang="en-US" dirty="0">
                <a:solidFill>
                  <a:srgbClr val="0000FF"/>
                </a:solidFill>
                <a:latin typeface="Calibri"/>
              </a:rPr>
              <a:t>Child Anxiety by Race/Ethnicity and Parent Education</a:t>
            </a:r>
            <a:endParaRPr lang="en-US" dirty="0"/>
          </a:p>
        </p:txBody>
      </p:sp>
    </p:spTree>
    <p:extLst>
      <p:ext uri="{BB962C8B-B14F-4D97-AF65-F5344CB8AC3E}">
        <p14:creationId xmlns:p14="http://schemas.microsoft.com/office/powerpoint/2010/main" val="406936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308E-520D-F985-C663-77C6E632669C}"/>
              </a:ext>
            </a:extLst>
          </p:cNvPr>
          <p:cNvSpPr>
            <a:spLocks noGrp="1"/>
          </p:cNvSpPr>
          <p:nvPr>
            <p:ph type="title"/>
          </p:nvPr>
        </p:nvSpPr>
        <p:spPr>
          <a:xfrm>
            <a:off x="0" y="-3623"/>
            <a:ext cx="12129856" cy="1143000"/>
          </a:xfrm>
        </p:spPr>
        <p:txBody>
          <a:bodyPr>
            <a:noAutofit/>
          </a:bodyPr>
          <a:lstStyle/>
          <a:p>
            <a:r>
              <a:rPr lang="en-US" dirty="0">
                <a:solidFill>
                  <a:srgbClr val="0000FF"/>
                </a:solidFill>
                <a:latin typeface="Calibri"/>
              </a:rPr>
              <a:t>Child Anxiety by Autoantibody Status and Family History</a:t>
            </a:r>
            <a:endParaRPr lang="en-US" dirty="0"/>
          </a:p>
        </p:txBody>
      </p:sp>
      <p:sp>
        <p:nvSpPr>
          <p:cNvPr id="4" name="Slide Number Placeholder 3">
            <a:extLst>
              <a:ext uri="{FF2B5EF4-FFF2-40B4-BE49-F238E27FC236}">
                <a16:creationId xmlns:a16="http://schemas.microsoft.com/office/drawing/2014/main" id="{614B0058-06B7-5520-A274-F48A39E2077C}"/>
              </a:ext>
            </a:extLst>
          </p:cNvPr>
          <p:cNvSpPr>
            <a:spLocks noGrp="1"/>
          </p:cNvSpPr>
          <p:nvPr>
            <p:ph type="sldNum" sz="quarter" idx="4"/>
          </p:nvPr>
        </p:nvSpPr>
        <p:spPr/>
        <p:txBody>
          <a:bodyPr/>
          <a:lstStyle/>
          <a:p>
            <a:fld id="{B577FC49-4FA3-FF4E-AF12-B8D654846B6B}" type="slidenum">
              <a:rPr lang="en-US" smtClean="0"/>
              <a:pPr/>
              <a:t>15</a:t>
            </a:fld>
            <a:endParaRPr lang="en-US" dirty="0"/>
          </a:p>
        </p:txBody>
      </p:sp>
      <p:graphicFrame>
        <p:nvGraphicFramePr>
          <p:cNvPr id="5" name="Content Placeholder 4">
            <a:extLst>
              <a:ext uri="{FF2B5EF4-FFF2-40B4-BE49-F238E27FC236}">
                <a16:creationId xmlns:a16="http://schemas.microsoft.com/office/drawing/2014/main" id="{4837C252-0618-0C0D-DC25-6D8970B9770A}"/>
              </a:ext>
            </a:extLst>
          </p:cNvPr>
          <p:cNvGraphicFramePr>
            <a:graphicFrameLocks noGrp="1"/>
          </p:cNvGraphicFramePr>
          <p:nvPr>
            <p:ph idx="1"/>
            <p:extLst>
              <p:ext uri="{D42A27DB-BD31-4B8C-83A1-F6EECF244321}">
                <p14:modId xmlns:p14="http://schemas.microsoft.com/office/powerpoint/2010/main" val="4028631767"/>
              </p:ext>
            </p:extLst>
          </p:nvPr>
        </p:nvGraphicFramePr>
        <p:xfrm>
          <a:off x="1281403" y="1245636"/>
          <a:ext cx="9629194" cy="4366727"/>
        </p:xfrm>
        <a:graphic>
          <a:graphicData uri="http://schemas.openxmlformats.org/drawingml/2006/table">
            <a:tbl>
              <a:tblPr firstRow="1" firstCol="1" bandRow="1"/>
              <a:tblGrid>
                <a:gridCol w="3603040">
                  <a:extLst>
                    <a:ext uri="{9D8B030D-6E8A-4147-A177-3AD203B41FA5}">
                      <a16:colId xmlns:a16="http://schemas.microsoft.com/office/drawing/2014/main" val="4277603084"/>
                    </a:ext>
                  </a:extLst>
                </a:gridCol>
                <a:gridCol w="1837914">
                  <a:extLst>
                    <a:ext uri="{9D8B030D-6E8A-4147-A177-3AD203B41FA5}">
                      <a16:colId xmlns:a16="http://schemas.microsoft.com/office/drawing/2014/main" val="2855518565"/>
                    </a:ext>
                  </a:extLst>
                </a:gridCol>
                <a:gridCol w="1047436">
                  <a:extLst>
                    <a:ext uri="{9D8B030D-6E8A-4147-A177-3AD203B41FA5}">
                      <a16:colId xmlns:a16="http://schemas.microsoft.com/office/drawing/2014/main" val="509405546"/>
                    </a:ext>
                  </a:extLst>
                </a:gridCol>
                <a:gridCol w="3140804">
                  <a:extLst>
                    <a:ext uri="{9D8B030D-6E8A-4147-A177-3AD203B41FA5}">
                      <a16:colId xmlns:a16="http://schemas.microsoft.com/office/drawing/2014/main" val="1636794530"/>
                    </a:ext>
                  </a:extLst>
                </a:gridCol>
              </a:tblGrid>
              <a:tr h="564344">
                <a:tc gridSpan="4">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Child anxiety at enrollment by diabetes status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0710356"/>
                  </a:ext>
                </a:extLst>
              </a:tr>
              <a:tr h="550994">
                <a:tc>
                  <a:txBody>
                    <a:bodyPr/>
                    <a:lstStyle/>
                    <a:p>
                      <a:pPr>
                        <a:lnSpc>
                          <a:spcPct val="107000"/>
                        </a:lnSpc>
                      </a:pPr>
                      <a:endParaRPr lang="en-US" sz="18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24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Median (IQR 25%-75%)</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8869204"/>
                  </a:ext>
                </a:extLst>
              </a:tr>
              <a:tr h="593648">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38.2 (32.3-43.5)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434041"/>
                  </a:ext>
                </a:extLst>
              </a:tr>
              <a:tr h="611636">
                <a:tc rowSpan="2">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Autoantibody status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Calibri" panose="020F0502020204030204" pitchFamily="34" charset="0"/>
                          <a:ea typeface="Times New Roman" panose="02020603050405020304" pitchFamily="18" charset="0"/>
                          <a:cs typeface="Calibri" panose="020F0502020204030204" pitchFamily="34" charset="0"/>
                        </a:rPr>
                        <a:t>Lower Risk</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71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38.2 (32.9-43.5)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0551672"/>
                  </a:ext>
                </a:extLst>
              </a:tr>
              <a:tr h="737809">
                <a:tc vMerge="1">
                  <a:txBody>
                    <a:bodyPr/>
                    <a:lstStyle/>
                    <a:p>
                      <a:endParaRPr lang="en-US"/>
                    </a:p>
                  </a:txBody>
                  <a:tcPr/>
                </a:tc>
                <a:tc>
                  <a:txBody>
                    <a:bodyPr/>
                    <a:lstStyle/>
                    <a:p>
                      <a:pPr marL="0" marR="0" algn="ctr">
                        <a:lnSpc>
                          <a:spcPct val="107000"/>
                        </a:lnSpc>
                        <a:spcBef>
                          <a:spcPts val="0"/>
                        </a:spcBef>
                        <a:spcAft>
                          <a:spcPts val="0"/>
                        </a:spcAft>
                      </a:pPr>
                      <a:r>
                        <a:rPr lang="en-US" sz="2400">
                          <a:effectLst/>
                          <a:latin typeface="Calibri" panose="020F0502020204030204" pitchFamily="34" charset="0"/>
                          <a:ea typeface="Times New Roman" panose="02020603050405020304" pitchFamily="18" charset="0"/>
                          <a:cs typeface="Calibri" panose="020F0502020204030204" pitchFamily="34" charset="0"/>
                        </a:rPr>
                        <a:t>Higher Risk</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70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38.2 (32.9-43.5)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4547568"/>
                  </a:ext>
                </a:extLst>
              </a:tr>
              <a:tr h="575412">
                <a:tc rowSpan="2">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Family History</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Calibri" panose="020F0502020204030204" pitchFamily="34" charset="0"/>
                          <a:ea typeface="Times New Roman" panose="02020603050405020304" pitchFamily="18" charset="0"/>
                          <a:cs typeface="Calibri" panose="020F0502020204030204" pitchFamily="34" charset="0"/>
                        </a:rPr>
                        <a:t>Yes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Calibri" panose="020F0502020204030204" pitchFamily="34" charset="0"/>
                          <a:ea typeface="Times New Roman" panose="02020603050405020304" pitchFamily="18" charset="0"/>
                          <a:cs typeface="Calibri" panose="020F0502020204030204" pitchFamily="34" charset="0"/>
                        </a:rPr>
                        <a:t>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40.8 (35.6-40.8)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2846940"/>
                  </a:ext>
                </a:extLst>
              </a:tr>
              <a:tr h="732884">
                <a:tc vMerge="1">
                  <a:txBody>
                    <a:bodyPr/>
                    <a:lstStyle/>
                    <a:p>
                      <a:endParaRPr lang="en-US"/>
                    </a:p>
                  </a:txBody>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No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Calibri" panose="020F0502020204030204" pitchFamily="34" charset="0"/>
                          <a:ea typeface="Times New Roman" panose="02020603050405020304" pitchFamily="18" charset="0"/>
                          <a:cs typeface="Calibri" panose="020F0502020204030204" pitchFamily="34" charset="0"/>
                        </a:rPr>
                        <a:t>132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38.2 (32.9-43.5)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9778318"/>
                  </a:ext>
                </a:extLst>
              </a:tr>
            </a:tbl>
          </a:graphicData>
        </a:graphic>
      </p:graphicFrame>
    </p:spTree>
    <p:extLst>
      <p:ext uri="{BB962C8B-B14F-4D97-AF65-F5344CB8AC3E}">
        <p14:creationId xmlns:p14="http://schemas.microsoft.com/office/powerpoint/2010/main" val="379927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75D0C-CAD9-1110-D8FF-D354C6A45CD4}"/>
              </a:ext>
            </a:extLst>
          </p:cNvPr>
          <p:cNvSpPr>
            <a:spLocks noGrp="1"/>
          </p:cNvSpPr>
          <p:nvPr>
            <p:ph type="title"/>
          </p:nvPr>
        </p:nvSpPr>
        <p:spPr/>
        <p:txBody>
          <a:bodyPr/>
          <a:lstStyle/>
          <a:p>
            <a:r>
              <a:rPr lang="en-US" dirty="0">
                <a:solidFill>
                  <a:srgbClr val="0000FF"/>
                </a:solidFill>
                <a:latin typeface="Calibri"/>
              </a:rPr>
              <a:t>Child Anxiety: Results</a:t>
            </a:r>
            <a:endParaRPr lang="en-US" dirty="0"/>
          </a:p>
        </p:txBody>
      </p:sp>
      <p:sp>
        <p:nvSpPr>
          <p:cNvPr id="3" name="Content Placeholder 2">
            <a:extLst>
              <a:ext uri="{FF2B5EF4-FFF2-40B4-BE49-F238E27FC236}">
                <a16:creationId xmlns:a16="http://schemas.microsoft.com/office/drawing/2014/main" id="{062AA2B9-56FA-B240-B9B7-C5D5CF41E6E5}"/>
              </a:ext>
            </a:extLst>
          </p:cNvPr>
          <p:cNvSpPr>
            <a:spLocks noGrp="1"/>
          </p:cNvSpPr>
          <p:nvPr>
            <p:ph idx="1"/>
          </p:nvPr>
        </p:nvSpPr>
        <p:spPr>
          <a:xfrm>
            <a:off x="632331" y="1360274"/>
            <a:ext cx="10972800" cy="4534499"/>
          </a:xfrm>
        </p:spPr>
        <p:txBody>
          <a:bodyPr>
            <a:normAutofit fontScale="92500" lnSpcReduction="10000"/>
          </a:bodyPr>
          <a:lstStyle/>
          <a:p>
            <a:pPr lvl="0">
              <a:spcAft>
                <a:spcPts val="600"/>
              </a:spcAft>
            </a:pPr>
            <a:r>
              <a:rPr lang="en-US" sz="3200" b="1" dirty="0"/>
              <a:t>At baseline, 51.8% of children reported </a:t>
            </a:r>
            <a:r>
              <a:rPr lang="en-US" b="1" dirty="0"/>
              <a:t>SAI </a:t>
            </a:r>
            <a:r>
              <a:rPr lang="en-US" sz="3200" b="1" u="sng" dirty="0"/>
              <a:t>&lt;</a:t>
            </a:r>
            <a:r>
              <a:rPr lang="en-US" sz="3200" b="1" dirty="0"/>
              <a:t>40 and 48.2% reported SAI &gt;40; median SAI at baseline was 38.2</a:t>
            </a:r>
          </a:p>
          <a:p>
            <a:pPr lvl="0">
              <a:spcAft>
                <a:spcPts val="600"/>
              </a:spcAft>
            </a:pPr>
            <a:r>
              <a:rPr lang="en-US" sz="3200" b="1" dirty="0">
                <a:solidFill>
                  <a:prstClr val="black"/>
                </a:solidFill>
              </a:rPr>
              <a:t>Children with family history (n=9) had a median SAI of 40.8, compared to those without family history (38.2)</a:t>
            </a:r>
          </a:p>
          <a:p>
            <a:pPr lvl="0">
              <a:spcAft>
                <a:spcPts val="600"/>
              </a:spcAft>
            </a:pPr>
            <a:r>
              <a:rPr lang="en-US" b="1" dirty="0">
                <a:solidFill>
                  <a:prstClr val="black"/>
                </a:solidFill>
              </a:rPr>
              <a:t>N</a:t>
            </a:r>
            <a:r>
              <a:rPr lang="en-US" sz="3200" b="1" dirty="0">
                <a:solidFill>
                  <a:prstClr val="black"/>
                </a:solidFill>
              </a:rPr>
              <a:t>on-Hispanic white children had </a:t>
            </a:r>
            <a:r>
              <a:rPr lang="en-US" b="1" dirty="0">
                <a:solidFill>
                  <a:prstClr val="black"/>
                </a:solidFill>
              </a:rPr>
              <a:t>a</a:t>
            </a:r>
            <a:r>
              <a:rPr lang="en-US" sz="3200" b="1" dirty="0">
                <a:solidFill>
                  <a:prstClr val="black"/>
                </a:solidFill>
              </a:rPr>
              <a:t> </a:t>
            </a:r>
            <a:r>
              <a:rPr lang="en-US" sz="3200" b="1" dirty="0"/>
              <a:t>median</a:t>
            </a:r>
            <a:r>
              <a:rPr lang="en-US" sz="3200" b="1" dirty="0">
                <a:solidFill>
                  <a:prstClr val="black"/>
                </a:solidFill>
              </a:rPr>
              <a:t> SAI of 38.2, whilst Hispanic children </a:t>
            </a:r>
            <a:r>
              <a:rPr lang="en-US" b="1" dirty="0">
                <a:solidFill>
                  <a:prstClr val="black"/>
                </a:solidFill>
              </a:rPr>
              <a:t>had a median SAI of </a:t>
            </a:r>
            <a:r>
              <a:rPr lang="en-US" sz="3200" b="1" dirty="0">
                <a:solidFill>
                  <a:prstClr val="black"/>
                </a:solidFill>
              </a:rPr>
              <a:t>40.8</a:t>
            </a:r>
            <a:r>
              <a:rPr lang="en-US" b="1" dirty="0">
                <a:solidFill>
                  <a:prstClr val="black"/>
                </a:solidFill>
              </a:rPr>
              <a:t>.</a:t>
            </a:r>
            <a:r>
              <a:rPr lang="en-US" sz="3200" b="1" dirty="0">
                <a:solidFill>
                  <a:prstClr val="black"/>
                </a:solidFill>
              </a:rPr>
              <a:t> </a:t>
            </a:r>
          </a:p>
          <a:p>
            <a:r>
              <a:rPr lang="en-US" b="1" dirty="0"/>
              <a:t>There were no significant differences in the child anxiety data between visit 1 and visit 2. </a:t>
            </a:r>
          </a:p>
          <a:p>
            <a:r>
              <a:rPr lang="en-US" b="1" dirty="0"/>
              <a:t>Accuracy of child’s risk perception to be analyzed in near future.</a:t>
            </a:r>
          </a:p>
          <a:p>
            <a:endParaRPr lang="en-US" dirty="0"/>
          </a:p>
        </p:txBody>
      </p:sp>
      <p:sp>
        <p:nvSpPr>
          <p:cNvPr id="4" name="Slide Number Placeholder 3">
            <a:extLst>
              <a:ext uri="{FF2B5EF4-FFF2-40B4-BE49-F238E27FC236}">
                <a16:creationId xmlns:a16="http://schemas.microsoft.com/office/drawing/2014/main" id="{A3D770CC-47C6-625A-37D5-834F89EA70B5}"/>
              </a:ext>
            </a:extLst>
          </p:cNvPr>
          <p:cNvSpPr>
            <a:spLocks noGrp="1"/>
          </p:cNvSpPr>
          <p:nvPr>
            <p:ph type="sldNum" sz="quarter" idx="4"/>
          </p:nvPr>
        </p:nvSpPr>
        <p:spPr/>
        <p:txBody>
          <a:bodyPr/>
          <a:lstStyle/>
          <a:p>
            <a:fld id="{B577FC49-4FA3-FF4E-AF12-B8D654846B6B}" type="slidenum">
              <a:rPr lang="en-US" smtClean="0"/>
              <a:pPr/>
              <a:t>16</a:t>
            </a:fld>
            <a:endParaRPr lang="en-US" dirty="0"/>
          </a:p>
        </p:txBody>
      </p:sp>
    </p:spTree>
    <p:extLst>
      <p:ext uri="{BB962C8B-B14F-4D97-AF65-F5344CB8AC3E}">
        <p14:creationId xmlns:p14="http://schemas.microsoft.com/office/powerpoint/2010/main" val="157864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26" y="207439"/>
            <a:ext cx="7886700" cy="863413"/>
          </a:xfrm>
        </p:spPr>
        <p:txBody>
          <a:bodyPr>
            <a:normAutofit/>
          </a:bodyPr>
          <a:lstStyle/>
          <a:p>
            <a:r>
              <a:rPr lang="en-US" b="1" dirty="0">
                <a:solidFill>
                  <a:srgbClr val="0000FF"/>
                </a:solidFill>
              </a:rPr>
              <a:t>Future Directions</a:t>
            </a:r>
          </a:p>
        </p:txBody>
      </p:sp>
      <p:sp>
        <p:nvSpPr>
          <p:cNvPr id="3" name="TextBox 2"/>
          <p:cNvSpPr txBox="1"/>
          <p:nvPr/>
        </p:nvSpPr>
        <p:spPr>
          <a:xfrm>
            <a:off x="-225998" y="717858"/>
            <a:ext cx="5521911" cy="6140142"/>
          </a:xfrm>
          <a:prstGeom prst="rect">
            <a:avLst/>
          </a:prstGeom>
          <a:noFill/>
        </p:spPr>
        <p:txBody>
          <a:bodyPr wrap="square" rtlCol="0">
            <a:spAutoFit/>
          </a:bodyPr>
          <a:lstStyle/>
          <a:p>
            <a:pPr marL="900113" lvl="2" indent="-214313">
              <a:spcBef>
                <a:spcPts val="600"/>
              </a:spcBef>
              <a:buFont typeface="Arial" panose="020B0604020202020204" pitchFamily="34" charset="0"/>
              <a:buChar char="•"/>
            </a:pPr>
            <a:endParaRPr lang="en-US" sz="1400" dirty="0"/>
          </a:p>
          <a:p>
            <a:pPr marL="900113" lvl="2" indent="-214313">
              <a:spcBef>
                <a:spcPts val="600"/>
              </a:spcBef>
              <a:buFont typeface="Arial" panose="020B0604020202020204" pitchFamily="34" charset="0"/>
              <a:buChar char="•"/>
            </a:pPr>
            <a:r>
              <a:rPr lang="en-US" sz="3000" dirty="0"/>
              <a:t>Development of targeted educational materials to support families who may have inaccurate risk perception or excess anxiety.</a:t>
            </a:r>
          </a:p>
          <a:p>
            <a:pPr marL="900113" lvl="2" indent="-214313">
              <a:spcBef>
                <a:spcPts val="600"/>
              </a:spcBef>
              <a:buFont typeface="Arial" panose="020B0604020202020204" pitchFamily="34" charset="0"/>
              <a:buChar char="•"/>
            </a:pPr>
            <a:endParaRPr lang="en-US" sz="3000" dirty="0"/>
          </a:p>
          <a:p>
            <a:pPr marL="900113" lvl="2" indent="-214313">
              <a:spcBef>
                <a:spcPts val="600"/>
              </a:spcBef>
              <a:buFont typeface="Arial" panose="020B0604020202020204" pitchFamily="34" charset="0"/>
              <a:buChar char="•"/>
            </a:pPr>
            <a:r>
              <a:rPr lang="en-US" sz="3000" dirty="0"/>
              <a:t>Translation of research into practice working in tandem with PCPs and specialists. </a:t>
            </a:r>
          </a:p>
          <a:p>
            <a:pPr marL="900113" lvl="2" indent="-214313">
              <a:spcBef>
                <a:spcPts val="600"/>
              </a:spcBef>
              <a:buFont typeface="Arial" panose="020B0604020202020204" pitchFamily="34" charset="0"/>
              <a:buChar char="•"/>
            </a:pPr>
            <a:endParaRPr lang="en-US" sz="2700" dirty="0"/>
          </a:p>
          <a:p>
            <a:pPr marL="900113" lvl="2" indent="-214313">
              <a:spcBef>
                <a:spcPts val="600"/>
              </a:spcBef>
              <a:buFont typeface="Arial" panose="020B0604020202020204" pitchFamily="34" charset="0"/>
              <a:buChar char="•"/>
            </a:pPr>
            <a:endParaRPr lang="en-US" sz="2700" dirty="0"/>
          </a:p>
        </p:txBody>
      </p:sp>
      <p:sp>
        <p:nvSpPr>
          <p:cNvPr id="4" name="Slide Number Placeholder 3"/>
          <p:cNvSpPr txBox="1">
            <a:spLocks/>
          </p:cNvSpPr>
          <p:nvPr/>
        </p:nvSpPr>
        <p:spPr>
          <a:xfrm>
            <a:off x="528826" y="6362116"/>
            <a:ext cx="51949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tx1">
                    <a:lumMod val="50000"/>
                    <a:lumOff val="50000"/>
                  </a:schemeClr>
                </a:solidFill>
              </a:rPr>
              <a:t>     18</a:t>
            </a:r>
          </a:p>
        </p:txBody>
      </p:sp>
      <p:pic>
        <p:nvPicPr>
          <p:cNvPr id="6" name="Picture 5" descr="Diagram, schematic&#10;&#10;Description automatically generated">
            <a:extLst>
              <a:ext uri="{FF2B5EF4-FFF2-40B4-BE49-F238E27FC236}">
                <a16:creationId xmlns:a16="http://schemas.microsoft.com/office/drawing/2014/main" id="{F3CADB5B-0827-F003-F722-DDD1D307F087}"/>
              </a:ext>
            </a:extLst>
          </p:cNvPr>
          <p:cNvPicPr>
            <a:picLocks noChangeAspect="1"/>
          </p:cNvPicPr>
          <p:nvPr/>
        </p:nvPicPr>
        <p:blipFill rotWithShape="1">
          <a:blip r:embed="rId3">
            <a:extLst>
              <a:ext uri="{28A0092B-C50C-407E-A947-70E740481C1C}">
                <a14:useLocalDpi xmlns:a14="http://schemas.microsoft.com/office/drawing/2010/main" val="0"/>
              </a:ext>
            </a:extLst>
          </a:blip>
          <a:srcRect l="6973" r="6159" b="19133"/>
          <a:stretch/>
        </p:blipFill>
        <p:spPr>
          <a:xfrm>
            <a:off x="6024373" y="766164"/>
            <a:ext cx="5638801" cy="4400420"/>
          </a:xfrm>
          <a:prstGeom prst="rect">
            <a:avLst/>
          </a:prstGeom>
        </p:spPr>
      </p:pic>
    </p:spTree>
    <p:extLst>
      <p:ext uri="{BB962C8B-B14F-4D97-AF65-F5344CB8AC3E}">
        <p14:creationId xmlns:p14="http://schemas.microsoft.com/office/powerpoint/2010/main" val="204970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547905" y="1194396"/>
            <a:ext cx="8229600" cy="4879910"/>
          </a:xfrm>
        </p:spPr>
        <p:txBody>
          <a:bodyPr>
            <a:normAutofit/>
          </a:bodyPr>
          <a:lstStyle/>
          <a:p>
            <a:r>
              <a:rPr lang="en-US" b="1" dirty="0"/>
              <a:t>33,000+ ASK participants </a:t>
            </a:r>
          </a:p>
          <a:p>
            <a:pPr marL="0" indent="0">
              <a:buNone/>
            </a:pPr>
            <a:r>
              <a:rPr lang="en-US" b="1" dirty="0"/>
              <a:t>	 and their parents:</a:t>
            </a:r>
          </a:p>
          <a:p>
            <a:pPr marL="0" indent="0">
              <a:buNone/>
            </a:pPr>
            <a:endParaRPr lang="en-US" b="1" dirty="0"/>
          </a:p>
          <a:p>
            <a:r>
              <a:rPr lang="en-US" b="1" dirty="0"/>
              <a:t>Our sponsors: </a:t>
            </a:r>
          </a:p>
          <a:p>
            <a:pPr marL="0" indent="0">
              <a:buNone/>
            </a:pPr>
            <a:endParaRPr lang="en-US" b="1" dirty="0"/>
          </a:p>
          <a:p>
            <a:r>
              <a:rPr lang="en-US" b="1" dirty="0"/>
              <a:t>Our partners:</a:t>
            </a:r>
          </a:p>
          <a:p>
            <a:pPr marL="0" indent="0">
              <a:buNone/>
            </a:pPr>
            <a:endParaRPr lang="en-US" b="1" dirty="0"/>
          </a:p>
        </p:txBody>
      </p:sp>
      <p:sp>
        <p:nvSpPr>
          <p:cNvPr id="4" name="Slide Number Placeholder 3"/>
          <p:cNvSpPr>
            <a:spLocks noGrp="1"/>
          </p:cNvSpPr>
          <p:nvPr>
            <p:ph type="sldNum" sz="quarter" idx="4"/>
          </p:nvPr>
        </p:nvSpPr>
        <p:spPr>
          <a:xfrm>
            <a:off x="286001" y="6436728"/>
            <a:ext cx="692660" cy="365125"/>
          </a:xfrm>
        </p:spPr>
        <p:txBody>
          <a:bodyPr/>
          <a:lstStyle/>
          <a:p>
            <a:fld id="{B577FC49-4FA3-FF4E-AF12-B8D654846B6B}" type="slidenum">
              <a:rPr lang="en-US" smtClean="0"/>
              <a:pPr/>
              <a:t>18</a:t>
            </a:fld>
            <a:endParaRPr lang="en-US" dirty="0"/>
          </a:p>
        </p:txBody>
      </p:sp>
      <p:pic>
        <p:nvPicPr>
          <p:cNvPr id="6" name="Picture 5"/>
          <p:cNvPicPr>
            <a:picLocks noChangeAspect="1"/>
          </p:cNvPicPr>
          <p:nvPr/>
        </p:nvPicPr>
        <p:blipFill>
          <a:blip r:embed="rId3"/>
          <a:stretch>
            <a:fillRect/>
          </a:stretch>
        </p:blipFill>
        <p:spPr>
          <a:xfrm>
            <a:off x="4923779" y="5036373"/>
            <a:ext cx="1990456" cy="690469"/>
          </a:xfrm>
          <a:prstGeom prst="rect">
            <a:avLst/>
          </a:prstGeom>
        </p:spPr>
      </p:pic>
      <p:pic>
        <p:nvPicPr>
          <p:cNvPr id="8" name="Picture 7"/>
          <p:cNvPicPr>
            <a:picLocks noChangeAspect="1"/>
          </p:cNvPicPr>
          <p:nvPr/>
        </p:nvPicPr>
        <p:blipFill>
          <a:blip r:embed="rId4"/>
          <a:stretch>
            <a:fillRect/>
          </a:stretch>
        </p:blipFill>
        <p:spPr>
          <a:xfrm>
            <a:off x="3525528" y="4459521"/>
            <a:ext cx="1077441" cy="1077441"/>
          </a:xfrm>
          <a:prstGeom prst="rect">
            <a:avLst/>
          </a:prstGeom>
        </p:spPr>
      </p:pic>
      <p:pic>
        <p:nvPicPr>
          <p:cNvPr id="9" name="Picture 8"/>
          <p:cNvPicPr>
            <a:picLocks noChangeAspect="1"/>
          </p:cNvPicPr>
          <p:nvPr/>
        </p:nvPicPr>
        <p:blipFill>
          <a:blip r:embed="rId5"/>
          <a:stretch>
            <a:fillRect/>
          </a:stretch>
        </p:blipFill>
        <p:spPr>
          <a:xfrm>
            <a:off x="6914235" y="5036373"/>
            <a:ext cx="2189353" cy="571657"/>
          </a:xfrm>
          <a:prstGeom prst="rect">
            <a:avLst/>
          </a:prstGeom>
        </p:spPr>
      </p:pic>
      <p:pic>
        <p:nvPicPr>
          <p:cNvPr id="13" name="Picture 12"/>
          <p:cNvPicPr>
            <a:picLocks noChangeAspect="1"/>
          </p:cNvPicPr>
          <p:nvPr/>
        </p:nvPicPr>
        <p:blipFill>
          <a:blip r:embed="rId6"/>
          <a:stretch>
            <a:fillRect/>
          </a:stretch>
        </p:blipFill>
        <p:spPr>
          <a:xfrm>
            <a:off x="9073030" y="5103753"/>
            <a:ext cx="2651760" cy="528641"/>
          </a:xfrm>
          <a:prstGeom prst="rect">
            <a:avLst/>
          </a:prstGeom>
        </p:spPr>
      </p:pic>
      <p:grpSp>
        <p:nvGrpSpPr>
          <p:cNvPr id="14" name="Group 13"/>
          <p:cNvGrpSpPr/>
          <p:nvPr/>
        </p:nvGrpSpPr>
        <p:grpSpPr>
          <a:xfrm>
            <a:off x="4064249" y="3008179"/>
            <a:ext cx="5268487" cy="727712"/>
            <a:chOff x="4806211" y="1294893"/>
            <a:chExt cx="5268487" cy="727712"/>
          </a:xfrm>
        </p:grpSpPr>
        <p:pic>
          <p:nvPicPr>
            <p:cNvPr id="15" name="Picture 14" descr="JDRF.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6211" y="1294893"/>
              <a:ext cx="1519261" cy="521069"/>
            </a:xfrm>
            <a:prstGeom prst="rect">
              <a:avLst/>
            </a:prstGeom>
          </p:spPr>
        </p:pic>
        <p:pic>
          <p:nvPicPr>
            <p:cNvPr id="16" name="Picture 15" descr="Screen Shot 2017-02-23 at 9.50.03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9407" y="1371722"/>
              <a:ext cx="1453294" cy="650883"/>
            </a:xfrm>
            <a:prstGeom prst="rect">
              <a:avLst/>
            </a:prstGeom>
          </p:spPr>
        </p:pic>
        <p:pic>
          <p:nvPicPr>
            <p:cNvPr id="17" name="Picture 16" descr="Screen Shot 2017-02-23 at 9.52.02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82919" y="1389019"/>
              <a:ext cx="2091779" cy="458935"/>
            </a:xfrm>
            <a:prstGeom prst="rect">
              <a:avLst/>
            </a:prstGeom>
          </p:spPr>
        </p:pic>
      </p:gr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54223" y="6074306"/>
            <a:ext cx="4516976" cy="756780"/>
          </a:xfrm>
          <a:prstGeom prst="rect">
            <a:avLst/>
          </a:prstGeom>
        </p:spPr>
      </p:pic>
      <p:sp>
        <p:nvSpPr>
          <p:cNvPr id="19" name="Title 1"/>
          <p:cNvSpPr txBox="1">
            <a:spLocks/>
          </p:cNvSpPr>
          <p:nvPr/>
        </p:nvSpPr>
        <p:spPr>
          <a:xfrm>
            <a:off x="285671" y="230812"/>
            <a:ext cx="91440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kern="1200">
                <a:solidFill>
                  <a:srgbClr val="2053F8"/>
                </a:solidFill>
                <a:latin typeface="+mj-lt"/>
                <a:ea typeface="+mj-ea"/>
                <a:cs typeface="+mj-cs"/>
              </a:defRPr>
            </a:lvl1pPr>
          </a:lstStyle>
          <a:p>
            <a:r>
              <a:rPr lang="en-US" dirty="0">
                <a:solidFill>
                  <a:srgbClr val="0000FF"/>
                </a:solidFill>
              </a:rPr>
              <a:t>Thank You!</a:t>
            </a:r>
          </a:p>
        </p:txBody>
      </p:sp>
      <p:pic>
        <p:nvPicPr>
          <p:cNvPr id="3" name="Picture 2" descr="A group of people posing for a photo&#10;&#10;Description automatically generated">
            <a:extLst>
              <a:ext uri="{FF2B5EF4-FFF2-40B4-BE49-F238E27FC236}">
                <a16:creationId xmlns:a16="http://schemas.microsoft.com/office/drawing/2014/main" id="{3FBADE32-551D-2934-8993-C14F22C8A0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96634" y="559133"/>
            <a:ext cx="4159625" cy="2196328"/>
          </a:xfrm>
          <a:prstGeom prst="rect">
            <a:avLst/>
          </a:prstGeom>
        </p:spPr>
      </p:pic>
    </p:spTree>
    <p:extLst>
      <p:ext uri="{BB962C8B-B14F-4D97-AF65-F5344CB8AC3E}">
        <p14:creationId xmlns:p14="http://schemas.microsoft.com/office/powerpoint/2010/main" val="87184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644" y="181591"/>
            <a:ext cx="11205556" cy="952279"/>
          </a:xfrm>
        </p:spPr>
        <p:txBody>
          <a:bodyPr>
            <a:normAutofit/>
          </a:bodyPr>
          <a:lstStyle/>
          <a:p>
            <a:r>
              <a:rPr lang="en-US" dirty="0">
                <a:solidFill>
                  <a:srgbClr val="0000FF"/>
                </a:solidFill>
              </a:rPr>
              <a:t>Autoimmunity Screening for Kids (ASK), 2017-2022	</a:t>
            </a:r>
          </a:p>
        </p:txBody>
      </p:sp>
      <p:sp>
        <p:nvSpPr>
          <p:cNvPr id="3" name="Content Placeholder 2"/>
          <p:cNvSpPr>
            <a:spLocks noGrp="1"/>
          </p:cNvSpPr>
          <p:nvPr>
            <p:ph idx="1"/>
          </p:nvPr>
        </p:nvSpPr>
        <p:spPr>
          <a:xfrm>
            <a:off x="708967" y="1294409"/>
            <a:ext cx="11178233" cy="4664597"/>
          </a:xfrm>
        </p:spPr>
        <p:txBody>
          <a:bodyPr>
            <a:noAutofit/>
          </a:bodyPr>
          <a:lstStyle/>
          <a:p>
            <a:pPr>
              <a:spcBef>
                <a:spcPts val="1200"/>
              </a:spcBef>
            </a:pPr>
            <a:r>
              <a:rPr lang="en-US" sz="3000" b="1" dirty="0"/>
              <a:t>Screened &gt;30,000 Colorado general population children 1-17 y old</a:t>
            </a:r>
          </a:p>
          <a:p>
            <a:pPr>
              <a:spcBef>
                <a:spcPts val="1200"/>
              </a:spcBef>
            </a:pPr>
            <a:r>
              <a:rPr lang="en-US" sz="3000" b="1" dirty="0"/>
              <a:t>Prevalence of pre-symptomatic T1D - 1.0% (95%CI –0.9- 1.1%)</a:t>
            </a:r>
            <a:endParaRPr lang="en-US" sz="3000" b="1" i="1" dirty="0">
              <a:solidFill>
                <a:srgbClr val="FF0000"/>
              </a:solidFill>
            </a:endParaRPr>
          </a:p>
          <a:p>
            <a:pPr>
              <a:spcBef>
                <a:spcPts val="1200"/>
              </a:spcBef>
            </a:pPr>
            <a:r>
              <a:rPr lang="en-US" sz="3000" b="1" dirty="0"/>
              <a:t>Prevalence of celiac disease/autoimmunity - 2.1% (1.9- 2.3%)</a:t>
            </a:r>
            <a:r>
              <a:rPr lang="en-US" sz="3000" b="1" baseline="30000" dirty="0"/>
              <a:t>1</a:t>
            </a:r>
            <a:endParaRPr lang="en-US" sz="3000" b="1" i="1" dirty="0">
              <a:solidFill>
                <a:srgbClr val="FF0000"/>
              </a:solidFill>
            </a:endParaRPr>
          </a:p>
          <a:p>
            <a:pPr>
              <a:spcBef>
                <a:spcPts val="1200"/>
              </a:spcBef>
            </a:pPr>
            <a:r>
              <a:rPr lang="en-US" sz="3000" b="1" dirty="0"/>
              <a:t>Diabetic Ketoacidosis (DKA) at diagnosis of diabetes in screened children &lt;5% vs. 58% in children not screened</a:t>
            </a:r>
          </a:p>
          <a:p>
            <a:pPr>
              <a:spcBef>
                <a:spcPts val="1200"/>
              </a:spcBef>
            </a:pPr>
            <a:r>
              <a:rPr lang="en-US" sz="3000" b="1" dirty="0"/>
              <a:t>Evidence of cost-effectiveness of the screening</a:t>
            </a:r>
            <a:r>
              <a:rPr lang="en-US" sz="3000" b="1" baseline="30000" dirty="0"/>
              <a:t>2</a:t>
            </a:r>
            <a:endParaRPr lang="en-US" sz="3000" b="1" dirty="0"/>
          </a:p>
          <a:p>
            <a:pPr>
              <a:spcBef>
                <a:spcPts val="1200"/>
              </a:spcBef>
            </a:pPr>
            <a:r>
              <a:rPr lang="en-US" sz="3000" b="1" dirty="0"/>
              <a:t>Increased community awareness of T1D and CD</a:t>
            </a:r>
          </a:p>
          <a:p>
            <a:pPr marL="0" indent="0">
              <a:spcBef>
                <a:spcPts val="1200"/>
              </a:spcBef>
              <a:buNone/>
            </a:pPr>
            <a:endParaRPr lang="en-US" sz="3600" b="1" dirty="0"/>
          </a:p>
        </p:txBody>
      </p:sp>
      <p:sp>
        <p:nvSpPr>
          <p:cNvPr id="4" name="Slide Number Placeholder 3"/>
          <p:cNvSpPr>
            <a:spLocks noGrp="1"/>
          </p:cNvSpPr>
          <p:nvPr>
            <p:ph type="sldNum" sz="quarter" idx="4"/>
          </p:nvPr>
        </p:nvSpPr>
        <p:spPr/>
        <p:txBody>
          <a:bodyPr/>
          <a:lstStyle/>
          <a:p>
            <a:pPr>
              <a:defRPr/>
            </a:pPr>
            <a:fld id="{B577FC49-4FA3-FF4E-AF12-B8D654846B6B}" type="slidenum">
              <a:rPr lang="en-US"/>
              <a:pPr>
                <a:defRPr/>
              </a:pPr>
              <a:t>2</a:t>
            </a:fld>
            <a:endParaRPr lang="en-US" dirty="0"/>
          </a:p>
        </p:txBody>
      </p:sp>
      <p:sp>
        <p:nvSpPr>
          <p:cNvPr id="6" name="Rectangle 5"/>
          <p:cNvSpPr/>
          <p:nvPr/>
        </p:nvSpPr>
        <p:spPr>
          <a:xfrm>
            <a:off x="5964393" y="3244334"/>
            <a:ext cx="263214" cy="369332"/>
          </a:xfrm>
          <a:prstGeom prst="rect">
            <a:avLst/>
          </a:prstGeom>
        </p:spPr>
        <p:txBody>
          <a:bodyPr wrap="none">
            <a:spAutoFit/>
          </a:bodyPr>
          <a:lstStyle/>
          <a:p>
            <a:pPr>
              <a:spcBef>
                <a:spcPts val="1200"/>
              </a:spcBef>
            </a:pPr>
            <a:r>
              <a:rPr lang="en-US" baseline="30000" dirty="0">
                <a:solidFill>
                  <a:schemeClr val="bg1"/>
                </a:solidFill>
              </a:rPr>
              <a:t>1</a:t>
            </a:r>
            <a:endParaRPr lang="en-US" sz="1200" i="1" dirty="0">
              <a:solidFill>
                <a:schemeClr val="bg1"/>
              </a:solidFill>
            </a:endParaRPr>
          </a:p>
        </p:txBody>
      </p:sp>
      <p:sp>
        <p:nvSpPr>
          <p:cNvPr id="10" name="Rectangle 9"/>
          <p:cNvSpPr/>
          <p:nvPr/>
        </p:nvSpPr>
        <p:spPr>
          <a:xfrm>
            <a:off x="978661" y="6024389"/>
            <a:ext cx="6038827" cy="10926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prstClr val="white"/>
                </a:solidFill>
                <a:latin typeface="Calibri"/>
              </a:rPr>
              <a:t>1</a:t>
            </a:r>
            <a:r>
              <a:rPr kumimoji="0" lang="en-US" sz="1100" b="0" i="0" u="none" strike="noStrike" kern="1200" cap="none" spc="0" normalizeH="0" baseline="0" noProof="0" dirty="0">
                <a:ln>
                  <a:noFill/>
                </a:ln>
                <a:solidFill>
                  <a:prstClr val="white"/>
                </a:solidFill>
                <a:effectLst/>
                <a:uLnTx/>
                <a:uFillTx/>
                <a:latin typeface="Calibri"/>
                <a:ea typeface="+mn-ea"/>
                <a:cs typeface="+mn-cs"/>
              </a:rPr>
              <a:t>. Stahl MG, Geno Rasmussen C, Dong F, et al. Mass Screening for Celiac Disease: The Autoimmunity Screening for Kids Study. </a:t>
            </a:r>
            <a:r>
              <a:rPr kumimoji="0" lang="en-US" sz="1100" b="0" i="1" u="none" strike="noStrike" kern="1200" cap="none" spc="0" normalizeH="0" baseline="0" noProof="0" dirty="0">
                <a:ln>
                  <a:noFill/>
                </a:ln>
                <a:solidFill>
                  <a:prstClr val="white"/>
                </a:solidFill>
                <a:effectLst/>
                <a:uLnTx/>
                <a:uFillTx/>
                <a:latin typeface="Calibri"/>
                <a:ea typeface="+mn-ea"/>
                <a:cs typeface="+mn-cs"/>
              </a:rPr>
              <a:t>Am J Gastroenterol. </a:t>
            </a:r>
            <a:r>
              <a:rPr kumimoji="0" lang="en-US" sz="1100" b="0" i="0" u="none" strike="noStrike" kern="1200" cap="none" spc="0" normalizeH="0" baseline="0" noProof="0" dirty="0">
                <a:ln>
                  <a:noFill/>
                </a:ln>
                <a:solidFill>
                  <a:prstClr val="white"/>
                </a:solidFill>
                <a:effectLst/>
                <a:uLnTx/>
                <a:uFillTx/>
                <a:latin typeface="Calibri"/>
                <a:ea typeface="+mn-ea"/>
                <a:cs typeface="+mn-cs"/>
              </a:rPr>
              <a:t>2021;116(1):180-187.</a:t>
            </a:r>
            <a:endParaRPr lang="en-US" sz="1100" dirty="0">
              <a:solidFill>
                <a:schemeClr val="bg1"/>
              </a:solidFill>
            </a:endParaRPr>
          </a:p>
          <a:p>
            <a:pPr lvl="0"/>
            <a:r>
              <a:rPr lang="en-US" sz="1100" dirty="0">
                <a:solidFill>
                  <a:schemeClr val="bg1"/>
                </a:solidFill>
              </a:rPr>
              <a:t>2. McQueen RB, Geno Rasmussen C, Waugh K, et al. Cost and Cost-effectiveness of Large-scale Screening for Type 1 Diabetes in Colorado. </a:t>
            </a:r>
            <a:r>
              <a:rPr lang="en-US" sz="1100" i="1" dirty="0">
                <a:solidFill>
                  <a:schemeClr val="bg1"/>
                </a:solidFill>
              </a:rPr>
              <a:t>Diabetes Care. </a:t>
            </a:r>
            <a:r>
              <a:rPr lang="en-US" sz="1100" dirty="0">
                <a:solidFill>
                  <a:schemeClr val="bg1"/>
                </a:solidFill>
              </a:rPr>
              <a:t>2020;43(7):1496-1503.                                                       </a:t>
            </a:r>
          </a:p>
          <a:p>
            <a:pPr>
              <a:spcBef>
                <a:spcPts val="1200"/>
              </a:spcBef>
            </a:pPr>
            <a:r>
              <a:rPr lang="en-US" sz="1100" dirty="0">
                <a:solidFill>
                  <a:schemeClr val="bg1"/>
                </a:solidFill>
              </a:rPr>
              <a:t>                               </a:t>
            </a:r>
          </a:p>
        </p:txBody>
      </p:sp>
    </p:spTree>
    <p:extLst>
      <p:ext uri="{BB962C8B-B14F-4D97-AF65-F5344CB8AC3E}">
        <p14:creationId xmlns:p14="http://schemas.microsoft.com/office/powerpoint/2010/main" val="3291285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13674429"/>
              </p:ext>
            </p:extLst>
          </p:nvPr>
        </p:nvGraphicFramePr>
        <p:xfrm>
          <a:off x="408141" y="1138397"/>
          <a:ext cx="11655227" cy="3242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itle 1"/>
          <p:cNvSpPr txBox="1">
            <a:spLocks/>
          </p:cNvSpPr>
          <p:nvPr/>
        </p:nvSpPr>
        <p:spPr>
          <a:xfrm>
            <a:off x="282338" y="65915"/>
            <a:ext cx="91440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kern="1200">
                <a:solidFill>
                  <a:srgbClr val="2053F8"/>
                </a:solidFill>
                <a:latin typeface="+mj-lt"/>
                <a:ea typeface="+mj-ea"/>
                <a:cs typeface="+mj-cs"/>
              </a:defRPr>
            </a:lvl1pPr>
          </a:lstStyle>
          <a:p>
            <a:r>
              <a:rPr lang="en-US" dirty="0">
                <a:solidFill>
                  <a:srgbClr val="0000FF"/>
                </a:solidFill>
              </a:rPr>
              <a:t>ASK Protocol</a:t>
            </a:r>
          </a:p>
        </p:txBody>
      </p:sp>
      <p:sp>
        <p:nvSpPr>
          <p:cNvPr id="26" name="Slide Number Placeholder 3"/>
          <p:cNvSpPr txBox="1">
            <a:spLocks/>
          </p:cNvSpPr>
          <p:nvPr/>
        </p:nvSpPr>
        <p:spPr>
          <a:xfrm>
            <a:off x="277344" y="6343358"/>
            <a:ext cx="69266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B577FC49-4FA3-FF4E-AF12-B8D654846B6B}" type="slidenum">
              <a:rPr lang="en-US" b="1" smtClean="0">
                <a:latin typeface="Calibri"/>
              </a:rPr>
              <a:pPr algn="r">
                <a:defRPr/>
              </a:pPr>
              <a:t>3</a:t>
            </a:fld>
            <a:endParaRPr lang="en-US" b="1" dirty="0">
              <a:latin typeface="Calibri"/>
            </a:endParaRPr>
          </a:p>
        </p:txBody>
      </p:sp>
      <p:sp>
        <p:nvSpPr>
          <p:cNvPr id="2" name="Rectangle 1"/>
          <p:cNvSpPr/>
          <p:nvPr/>
        </p:nvSpPr>
        <p:spPr>
          <a:xfrm>
            <a:off x="6768662" y="4561490"/>
            <a:ext cx="5328745" cy="1334813"/>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Graphic 9" descr="Arrow Up with solid fill">
            <a:extLst>
              <a:ext uri="{FF2B5EF4-FFF2-40B4-BE49-F238E27FC236}">
                <a16:creationId xmlns:a16="http://schemas.microsoft.com/office/drawing/2014/main" id="{12AFE6EB-47FC-FC4E-A2A3-6A51278BFA7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0166" y="4630963"/>
            <a:ext cx="467889" cy="875885"/>
          </a:xfrm>
          <a:prstGeom prst="rect">
            <a:avLst/>
          </a:prstGeom>
        </p:spPr>
      </p:pic>
      <p:sp>
        <p:nvSpPr>
          <p:cNvPr id="14" name="TextBox 13"/>
          <p:cNvSpPr txBox="1"/>
          <p:nvPr/>
        </p:nvSpPr>
        <p:spPr>
          <a:xfrm>
            <a:off x="7259200" y="4669673"/>
            <a:ext cx="4700571" cy="1200329"/>
          </a:xfrm>
          <a:prstGeom prst="rect">
            <a:avLst/>
          </a:prstGeom>
          <a:noFill/>
        </p:spPr>
        <p:txBody>
          <a:bodyPr wrap="square" rtlCol="0">
            <a:spAutoFit/>
          </a:bodyPr>
          <a:lstStyle/>
          <a:p>
            <a:r>
              <a:rPr lang="en-US" b="1" dirty="0"/>
              <a:t>Initial psychosocial data collected at baseline education and monitoring visit and repeated every 3-6 months during follow-up visits to assess anxiety and risk perception</a:t>
            </a:r>
          </a:p>
        </p:txBody>
      </p:sp>
      <p:sp>
        <p:nvSpPr>
          <p:cNvPr id="19" name="Slide Number Placeholder 3"/>
          <p:cNvSpPr>
            <a:spLocks noGrp="1"/>
          </p:cNvSpPr>
          <p:nvPr>
            <p:ph type="sldNum" sz="quarter" idx="4"/>
          </p:nvPr>
        </p:nvSpPr>
        <p:spPr>
          <a:xfrm>
            <a:off x="286001" y="6343358"/>
            <a:ext cx="692660" cy="365125"/>
          </a:xfrm>
        </p:spPr>
        <p:txBody>
          <a:bodyPr/>
          <a:lstStyle/>
          <a:p>
            <a:fld id="{B577FC49-4FA3-FF4E-AF12-B8D654846B6B}" type="slidenum">
              <a:rPr lang="en-US" smtClean="0"/>
              <a:pPr/>
              <a:t>3</a:t>
            </a:fld>
            <a:endParaRPr lang="en-US" dirty="0"/>
          </a:p>
        </p:txBody>
      </p:sp>
      <p:sp>
        <p:nvSpPr>
          <p:cNvPr id="8" name="TextBox 7">
            <a:extLst>
              <a:ext uri="{FF2B5EF4-FFF2-40B4-BE49-F238E27FC236}">
                <a16:creationId xmlns:a16="http://schemas.microsoft.com/office/drawing/2014/main" id="{8FB5E75D-5A6D-C805-9EBA-32C9EC74226F}"/>
              </a:ext>
            </a:extLst>
          </p:cNvPr>
          <p:cNvSpPr txBox="1"/>
          <p:nvPr/>
        </p:nvSpPr>
        <p:spPr>
          <a:xfrm>
            <a:off x="1784051" y="6115145"/>
            <a:ext cx="6163234" cy="584775"/>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www.ASKhealth.org</a:t>
            </a:r>
          </a:p>
        </p:txBody>
      </p:sp>
    </p:spTree>
    <p:extLst>
      <p:ext uri="{BB962C8B-B14F-4D97-AF65-F5344CB8AC3E}">
        <p14:creationId xmlns:p14="http://schemas.microsoft.com/office/powerpoint/2010/main" val="33984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47EED-D3F0-D876-38DD-95B86C103F37}"/>
              </a:ext>
            </a:extLst>
          </p:cNvPr>
          <p:cNvSpPr>
            <a:spLocks noGrp="1"/>
          </p:cNvSpPr>
          <p:nvPr>
            <p:ph type="title"/>
          </p:nvPr>
        </p:nvSpPr>
        <p:spPr>
          <a:xfrm>
            <a:off x="678736" y="-117636"/>
            <a:ext cx="6380480" cy="1143000"/>
          </a:xfrm>
        </p:spPr>
        <p:txBody>
          <a:bodyPr/>
          <a:lstStyle/>
          <a:p>
            <a:r>
              <a:rPr lang="en-US" dirty="0">
                <a:solidFill>
                  <a:srgbClr val="0000FF"/>
                </a:solidFill>
              </a:rPr>
              <a:t>Study Population</a:t>
            </a:r>
          </a:p>
        </p:txBody>
      </p:sp>
      <p:sp>
        <p:nvSpPr>
          <p:cNvPr id="3" name="Content Placeholder 2">
            <a:extLst>
              <a:ext uri="{FF2B5EF4-FFF2-40B4-BE49-F238E27FC236}">
                <a16:creationId xmlns:a16="http://schemas.microsoft.com/office/drawing/2014/main" id="{EABA6269-F2D7-FAD3-2703-A491467CD3A5}"/>
              </a:ext>
            </a:extLst>
          </p:cNvPr>
          <p:cNvSpPr>
            <a:spLocks noGrp="1"/>
          </p:cNvSpPr>
          <p:nvPr>
            <p:ph sz="half" idx="1"/>
          </p:nvPr>
        </p:nvSpPr>
        <p:spPr>
          <a:xfrm>
            <a:off x="286001" y="1030338"/>
            <a:ext cx="5809999" cy="5313020"/>
          </a:xfrm>
        </p:spPr>
        <p:txBody>
          <a:bodyPr>
            <a:normAutofit/>
          </a:bodyPr>
          <a:lstStyle/>
          <a:p>
            <a:r>
              <a:rPr lang="en-US" b="1" dirty="0"/>
              <a:t>Children screened at private pediatric or community health clinics</a:t>
            </a:r>
          </a:p>
          <a:p>
            <a:r>
              <a:rPr lang="en-US" b="1" dirty="0"/>
              <a:t>72% were  ≤10 years of age</a:t>
            </a:r>
          </a:p>
          <a:p>
            <a:r>
              <a:rPr lang="en-US" b="1" dirty="0"/>
              <a:t>5% had first degree relative (FDR) with T1D</a:t>
            </a:r>
          </a:p>
          <a:p>
            <a:r>
              <a:rPr lang="en-US" b="1" dirty="0"/>
              <a:t>ASK represents the multiracial population of Denver, with fewer than 40% of children classified by their parents as non-Hispanic white</a:t>
            </a:r>
          </a:p>
          <a:p>
            <a:endParaRPr lang="en-US" dirty="0"/>
          </a:p>
          <a:p>
            <a:endParaRPr lang="en-US" dirty="0"/>
          </a:p>
        </p:txBody>
      </p:sp>
      <p:sp>
        <p:nvSpPr>
          <p:cNvPr id="4" name="Content Placeholder 3">
            <a:extLst>
              <a:ext uri="{FF2B5EF4-FFF2-40B4-BE49-F238E27FC236}">
                <a16:creationId xmlns:a16="http://schemas.microsoft.com/office/drawing/2014/main" id="{14F3B706-5519-43F7-5F2D-8F2106C2D344}"/>
              </a:ext>
            </a:extLst>
          </p:cNvPr>
          <p:cNvSpPr>
            <a:spLocks noGrp="1"/>
          </p:cNvSpPr>
          <p:nvPr>
            <p:ph sz="half" idx="2"/>
          </p:nvPr>
        </p:nvSpPr>
        <p:spPr>
          <a:xfrm>
            <a:off x="6197599" y="476069"/>
            <a:ext cx="5515429" cy="5147004"/>
          </a:xfrm>
        </p:spPr>
        <p:txBody>
          <a:bodyPr>
            <a:normAutofit/>
          </a:bodyPr>
          <a:lstStyle/>
          <a:p>
            <a:pPr marL="457200" marR="0" lvl="1" indent="0" algn="l" defTabSz="457200" rtl="0" eaLnBrk="1" fontAlgn="auto" latinLnBrk="0" hangingPunct="1">
              <a:lnSpc>
                <a:spcPct val="100000"/>
              </a:lnSpc>
              <a:spcBef>
                <a:spcPct val="20000"/>
              </a:spcBef>
              <a:spcAft>
                <a:spcPts val="0"/>
              </a:spcAft>
              <a:buClrTx/>
              <a:buSzTx/>
              <a:buNone/>
              <a:tabLst/>
              <a:defRPr/>
            </a:pPr>
            <a:endParaRPr lang="en-US" dirty="0"/>
          </a:p>
          <a:p>
            <a:pPr marL="457200" marR="0" lvl="1" indent="0" algn="l" defTabSz="457200" rtl="0" eaLnBrk="1" fontAlgn="auto" latinLnBrk="0" hangingPunct="1">
              <a:lnSpc>
                <a:spcPct val="100000"/>
              </a:lnSpc>
              <a:spcBef>
                <a:spcPct val="20000"/>
              </a:spcBef>
              <a:spcAft>
                <a:spcPts val="0"/>
              </a:spcAft>
              <a:buClrTx/>
              <a:buSzTx/>
              <a:buNone/>
              <a:tabLst/>
              <a:defRPr/>
            </a:pPr>
            <a:endParaRPr lang="en-US" dirty="0"/>
          </a:p>
          <a:p>
            <a:pPr marL="457200" marR="0" lvl="1" indent="0" algn="l" defTabSz="457200" rtl="0" eaLnBrk="1" fontAlgn="auto" latinLnBrk="0" hangingPunct="1">
              <a:lnSpc>
                <a:spcPct val="100000"/>
              </a:lnSpc>
              <a:spcBef>
                <a:spcPct val="20000"/>
              </a:spcBef>
              <a:spcAft>
                <a:spcPts val="0"/>
              </a:spcAft>
              <a:buClrTx/>
              <a:buSzTx/>
              <a:buNone/>
              <a:tabLst/>
              <a:defRPr/>
            </a:pPr>
            <a:endParaRPr lang="en-US" dirty="0"/>
          </a:p>
          <a:p>
            <a:pPr marL="457200" marR="0" lvl="1" indent="0" algn="l" defTabSz="457200" rtl="0" eaLnBrk="1" fontAlgn="auto" latinLnBrk="0" hangingPunct="1">
              <a:lnSpc>
                <a:spcPct val="100000"/>
              </a:lnSpc>
              <a:spcBef>
                <a:spcPct val="20000"/>
              </a:spcBef>
              <a:spcAft>
                <a:spcPts val="0"/>
              </a:spcAft>
              <a:buClrTx/>
              <a:buSzTx/>
              <a:buNone/>
              <a:tabLst/>
              <a:defRPr/>
            </a:pPr>
            <a:endParaRPr lang="en-US" dirty="0"/>
          </a:p>
          <a:p>
            <a:pPr marL="457200" marR="0" lvl="1" indent="0" algn="l" defTabSz="457200" rtl="0" eaLnBrk="1" fontAlgn="auto" latinLnBrk="0" hangingPunct="1">
              <a:lnSpc>
                <a:spcPct val="100000"/>
              </a:lnSpc>
              <a:spcBef>
                <a:spcPct val="20000"/>
              </a:spcBef>
              <a:spcAft>
                <a:spcPts val="0"/>
              </a:spcAft>
              <a:buClrTx/>
              <a:buSzTx/>
              <a:buNone/>
              <a:tabLst/>
              <a:defRPr/>
            </a:pPr>
            <a:endParaRPr lang="en-US" dirty="0"/>
          </a:p>
          <a:p>
            <a:pPr marL="457200" marR="0" lvl="1" indent="0" algn="l" defTabSz="457200" rtl="0" eaLnBrk="1" fontAlgn="auto" latinLnBrk="0" hangingPunct="1">
              <a:lnSpc>
                <a:spcPct val="100000"/>
              </a:lnSpc>
              <a:spcBef>
                <a:spcPct val="20000"/>
              </a:spcBef>
              <a:spcAft>
                <a:spcPts val="0"/>
              </a:spcAft>
              <a:buClrTx/>
              <a:buSzTx/>
              <a:buNone/>
              <a:tabLst/>
              <a:defRPr/>
            </a:pPr>
            <a:endParaRPr lang="en-US" dirty="0"/>
          </a:p>
          <a:p>
            <a:pPr marL="457200" marR="0" lvl="1" indent="0" algn="l" defTabSz="457200" rtl="0" eaLnBrk="1" fontAlgn="auto" latinLnBrk="0" hangingPunct="1">
              <a:lnSpc>
                <a:spcPct val="100000"/>
              </a:lnSpc>
              <a:spcBef>
                <a:spcPct val="20000"/>
              </a:spcBef>
              <a:spcAft>
                <a:spcPts val="0"/>
              </a:spcAft>
              <a:buClrTx/>
              <a:buSzTx/>
              <a:buNone/>
              <a:tabLst/>
              <a:defRPr/>
            </a:pPr>
            <a:endParaRPr lang="en-US" dirty="0"/>
          </a:p>
          <a:p>
            <a:pPr marL="457200" marR="0" lvl="1" indent="0" algn="l" defTabSz="457200" rtl="0" eaLnBrk="1" fontAlgn="auto" latinLnBrk="0" hangingPunct="1">
              <a:lnSpc>
                <a:spcPct val="100000"/>
              </a:lnSpc>
              <a:spcBef>
                <a:spcPct val="20000"/>
              </a:spcBef>
              <a:spcAft>
                <a:spcPts val="0"/>
              </a:spcAft>
              <a:buClrTx/>
              <a:buSzTx/>
              <a:buNone/>
              <a:tabLst/>
              <a:defRPr/>
            </a:pPr>
            <a:endParaRPr lang="en-US" dirty="0"/>
          </a:p>
          <a:p>
            <a:pPr lvl="1"/>
            <a:endParaRPr lang="en-US" dirty="0"/>
          </a:p>
        </p:txBody>
      </p:sp>
      <p:sp>
        <p:nvSpPr>
          <p:cNvPr id="5" name="Slide Number Placeholder 4">
            <a:extLst>
              <a:ext uri="{FF2B5EF4-FFF2-40B4-BE49-F238E27FC236}">
                <a16:creationId xmlns:a16="http://schemas.microsoft.com/office/drawing/2014/main" id="{F9E72945-C71F-F0BE-E4A7-6DE790FE5427}"/>
              </a:ext>
            </a:extLst>
          </p:cNvPr>
          <p:cNvSpPr>
            <a:spLocks noGrp="1"/>
          </p:cNvSpPr>
          <p:nvPr>
            <p:ph type="sldNum" sz="quarter" idx="4"/>
          </p:nvPr>
        </p:nvSpPr>
        <p:spPr/>
        <p:txBody>
          <a:bodyPr/>
          <a:lstStyle/>
          <a:p>
            <a:fld id="{B577FC49-4FA3-FF4E-AF12-B8D654846B6B}" type="slidenum">
              <a:rPr lang="en-US" smtClean="0"/>
              <a:pPr/>
              <a:t>4</a:t>
            </a:fld>
            <a:endParaRPr lang="en-US" dirty="0"/>
          </a:p>
        </p:txBody>
      </p:sp>
      <p:graphicFrame>
        <p:nvGraphicFramePr>
          <p:cNvPr id="7" name="Chart 6"/>
          <p:cNvGraphicFramePr/>
          <p:nvPr>
            <p:extLst>
              <p:ext uri="{D42A27DB-BD31-4B8C-83A1-F6EECF244321}">
                <p14:modId xmlns:p14="http://schemas.microsoft.com/office/powerpoint/2010/main" val="1818488468"/>
              </p:ext>
            </p:extLst>
          </p:nvPr>
        </p:nvGraphicFramePr>
        <p:xfrm>
          <a:off x="6197599" y="380275"/>
          <a:ext cx="6015325" cy="53385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30557" y="6371641"/>
            <a:ext cx="4763843" cy="369332"/>
          </a:xfrm>
          <a:prstGeom prst="rect">
            <a:avLst/>
          </a:prstGeom>
          <a:noFill/>
        </p:spPr>
        <p:txBody>
          <a:bodyPr wrap="square" rtlCol="0">
            <a:spAutoFit/>
          </a:bodyPr>
          <a:lstStyle/>
          <a:p>
            <a:r>
              <a:rPr lang="en-US" dirty="0">
                <a:solidFill>
                  <a:schemeClr val="bg1"/>
                </a:solidFill>
              </a:rPr>
              <a:t>Data collected between July 2020 and Dec 2021 </a:t>
            </a:r>
          </a:p>
        </p:txBody>
      </p:sp>
    </p:spTree>
    <p:extLst>
      <p:ext uri="{BB962C8B-B14F-4D97-AF65-F5344CB8AC3E}">
        <p14:creationId xmlns:p14="http://schemas.microsoft.com/office/powerpoint/2010/main" val="730893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2197"/>
            <a:ext cx="10972800" cy="1143000"/>
          </a:xfrm>
        </p:spPr>
        <p:txBody>
          <a:bodyPr anchor="ctr">
            <a:normAutofit/>
          </a:bodyPr>
          <a:lstStyle/>
          <a:p>
            <a:r>
              <a:rPr lang="en-US" dirty="0">
                <a:solidFill>
                  <a:srgbClr val="0000FF"/>
                </a:solidFill>
              </a:rPr>
              <a:t>Objective:</a:t>
            </a:r>
            <a:endParaRPr lang="en-US" dirty="0"/>
          </a:p>
        </p:txBody>
      </p:sp>
      <p:sp>
        <p:nvSpPr>
          <p:cNvPr id="4" name="Slide Number Placeholder 3"/>
          <p:cNvSpPr>
            <a:spLocks noGrp="1"/>
          </p:cNvSpPr>
          <p:nvPr>
            <p:ph type="sldNum" sz="quarter" idx="4"/>
          </p:nvPr>
        </p:nvSpPr>
        <p:spPr>
          <a:xfrm>
            <a:off x="286001" y="6343358"/>
            <a:ext cx="692660"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B577FC49-4FA3-FF4E-AF12-B8D654846B6B}" type="slidenum">
              <a:rPr kumimoji="0" lang="en-US" b="1"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5</a:t>
            </a:fld>
            <a:endParaRPr kumimoji="0" lang="en-US" b="1" i="0" u="none" strike="noStrike" kern="1200" cap="none" spc="0" normalizeH="0" baseline="0" noProof="0">
              <a:ln>
                <a:noFill/>
              </a:ln>
              <a:effectLst/>
              <a:uLnTx/>
              <a:uFillTx/>
            </a:endParaRPr>
          </a:p>
        </p:txBody>
      </p:sp>
      <p:sp>
        <p:nvSpPr>
          <p:cNvPr id="7" name="Title 1"/>
          <p:cNvSpPr txBox="1">
            <a:spLocks/>
          </p:cNvSpPr>
          <p:nvPr/>
        </p:nvSpPr>
        <p:spPr>
          <a:xfrm>
            <a:off x="632331" y="2454626"/>
            <a:ext cx="10972800" cy="306987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000" b="1" kern="1200">
                <a:solidFill>
                  <a:schemeClr val="tx1"/>
                </a:solidFill>
                <a:latin typeface="+mj-lt"/>
                <a:ea typeface="+mj-ea"/>
                <a:cs typeface="+mj-cs"/>
              </a:defRPr>
            </a:lvl1pPr>
          </a:lstStyle>
          <a:p>
            <a:pPr marL="571500" indent="-571500">
              <a:buFont typeface="Arial" panose="020B0604020202020204" pitchFamily="34" charset="0"/>
              <a:buChar char="•"/>
            </a:pPr>
            <a:r>
              <a:rPr lang="en-US" dirty="0"/>
              <a:t>To explore child anxiety in first 6 months of participation in ASK follow-up study in comparison with parental anxiety and risk perception in same cohort</a:t>
            </a:r>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2274906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C30E-15F7-3DEE-6D74-B4660517320E}"/>
              </a:ext>
            </a:extLst>
          </p:cNvPr>
          <p:cNvSpPr>
            <a:spLocks noGrp="1"/>
          </p:cNvSpPr>
          <p:nvPr>
            <p:ph type="title"/>
          </p:nvPr>
        </p:nvSpPr>
        <p:spPr>
          <a:xfrm>
            <a:off x="632331" y="209918"/>
            <a:ext cx="6963052" cy="1162050"/>
          </a:xfrm>
        </p:spPr>
        <p:txBody>
          <a:bodyPr>
            <a:normAutofit/>
          </a:bodyPr>
          <a:lstStyle/>
          <a:p>
            <a:r>
              <a:rPr lang="en-US" sz="4000" dirty="0">
                <a:solidFill>
                  <a:srgbClr val="0000FF"/>
                </a:solidFill>
                <a:latin typeface="Calibri"/>
              </a:rPr>
              <a:t>Psychosocial health impact</a:t>
            </a:r>
            <a:br>
              <a:rPr lang="en-US" sz="4000" dirty="0">
                <a:solidFill>
                  <a:srgbClr val="0000FF"/>
                </a:solidFill>
                <a:latin typeface="Calibri"/>
              </a:rPr>
            </a:br>
            <a:endParaRPr lang="en-US" dirty="0"/>
          </a:p>
        </p:txBody>
      </p:sp>
      <p:pic>
        <p:nvPicPr>
          <p:cNvPr id="7" name="Content Placeholder 6" descr="A road with trees on the side&#10;&#10;Description automatically generated with low confidence">
            <a:extLst>
              <a:ext uri="{FF2B5EF4-FFF2-40B4-BE49-F238E27FC236}">
                <a16:creationId xmlns:a16="http://schemas.microsoft.com/office/drawing/2014/main" id="{ACB6A6E9-7054-6B4D-FB26-A874301BE4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10765" y="272311"/>
            <a:ext cx="3661833" cy="5492750"/>
          </a:xfrm>
        </p:spPr>
      </p:pic>
      <p:sp>
        <p:nvSpPr>
          <p:cNvPr id="4" name="Text Placeholder 3">
            <a:extLst>
              <a:ext uri="{FF2B5EF4-FFF2-40B4-BE49-F238E27FC236}">
                <a16:creationId xmlns:a16="http://schemas.microsoft.com/office/drawing/2014/main" id="{D59844E3-0DD8-DFB7-B791-054B38B8E63C}"/>
              </a:ext>
            </a:extLst>
          </p:cNvPr>
          <p:cNvSpPr>
            <a:spLocks noGrp="1"/>
          </p:cNvSpPr>
          <p:nvPr>
            <p:ph type="body" sz="half" idx="2"/>
          </p:nvPr>
        </p:nvSpPr>
        <p:spPr>
          <a:xfrm>
            <a:off x="632331" y="795169"/>
            <a:ext cx="6581774" cy="4690863"/>
          </a:xfrm>
        </p:spPr>
        <p:txBody>
          <a:bodyPr>
            <a:normAutofit lnSpcReduction="10000"/>
          </a:bodyPr>
          <a:lstStyle/>
          <a:p>
            <a:endParaRPr lang="en-US" sz="3500" b="1" dirty="0"/>
          </a:p>
          <a:p>
            <a:pPr marL="457200" indent="-457200">
              <a:buFont typeface="Arial" panose="020B0604020202020204" pitchFamily="34" charset="0"/>
              <a:buChar char="•"/>
            </a:pPr>
            <a:r>
              <a:rPr lang="en-US" sz="3500" b="1" dirty="0"/>
              <a:t>Implications of screening</a:t>
            </a:r>
          </a:p>
          <a:p>
            <a:pPr marL="457200" indent="-457200">
              <a:buFont typeface="Arial" panose="020B0604020202020204" pitchFamily="34" charset="0"/>
              <a:buChar char="•"/>
            </a:pPr>
            <a:r>
              <a:rPr lang="en-US" sz="3500" b="1" dirty="0"/>
              <a:t>Communication of results</a:t>
            </a:r>
          </a:p>
          <a:p>
            <a:pPr marL="457200" indent="-457200">
              <a:buFont typeface="Arial" panose="020B0604020202020204" pitchFamily="34" charset="0"/>
              <a:buChar char="•"/>
            </a:pPr>
            <a:r>
              <a:rPr lang="en-US" sz="3500" b="1" dirty="0"/>
              <a:t>Tailored support to families who have at-risk children to monitor effectively</a:t>
            </a:r>
          </a:p>
          <a:p>
            <a:pPr marL="457200" indent="-457200">
              <a:buFont typeface="Arial" panose="020B0604020202020204" pitchFamily="34" charset="0"/>
              <a:buChar char="•"/>
            </a:pPr>
            <a:r>
              <a:rPr lang="en-US" sz="3500" b="1" dirty="0"/>
              <a:t>Understanding of risk </a:t>
            </a:r>
          </a:p>
          <a:p>
            <a:pPr marL="457200" indent="-457200">
              <a:buFont typeface="Arial" panose="020B0604020202020204" pitchFamily="34" charset="0"/>
              <a:buChar char="•"/>
            </a:pPr>
            <a:r>
              <a:rPr lang="en-US" sz="3500" b="1" dirty="0"/>
              <a:t>Alleviate anxiety</a:t>
            </a:r>
          </a:p>
          <a:p>
            <a:endParaRPr lang="en-US" dirty="0"/>
          </a:p>
        </p:txBody>
      </p:sp>
      <p:sp>
        <p:nvSpPr>
          <p:cNvPr id="5" name="Slide Number Placeholder 4">
            <a:extLst>
              <a:ext uri="{FF2B5EF4-FFF2-40B4-BE49-F238E27FC236}">
                <a16:creationId xmlns:a16="http://schemas.microsoft.com/office/drawing/2014/main" id="{3649E558-FB49-716F-524E-EB5C7A3B5586}"/>
              </a:ext>
            </a:extLst>
          </p:cNvPr>
          <p:cNvSpPr>
            <a:spLocks noGrp="1"/>
          </p:cNvSpPr>
          <p:nvPr>
            <p:ph type="sldNum" sz="quarter" idx="4"/>
          </p:nvPr>
        </p:nvSpPr>
        <p:spPr/>
        <p:txBody>
          <a:bodyPr/>
          <a:lstStyle/>
          <a:p>
            <a:fld id="{B577FC49-4FA3-FF4E-AF12-B8D654846B6B}" type="slidenum">
              <a:rPr lang="en-US" smtClean="0"/>
              <a:pPr/>
              <a:t>6</a:t>
            </a:fld>
            <a:endParaRPr lang="en-US" dirty="0"/>
          </a:p>
        </p:txBody>
      </p:sp>
    </p:spTree>
    <p:extLst>
      <p:ext uri="{BB962C8B-B14F-4D97-AF65-F5344CB8AC3E}">
        <p14:creationId xmlns:p14="http://schemas.microsoft.com/office/powerpoint/2010/main" val="1427785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7A0F6-E049-3F78-4CA9-F8FBEB164063}"/>
              </a:ext>
            </a:extLst>
          </p:cNvPr>
          <p:cNvSpPr>
            <a:spLocks noGrp="1"/>
          </p:cNvSpPr>
          <p:nvPr>
            <p:ph type="title"/>
          </p:nvPr>
        </p:nvSpPr>
        <p:spPr>
          <a:xfrm>
            <a:off x="319211" y="86220"/>
            <a:ext cx="11639299" cy="1143000"/>
          </a:xfrm>
        </p:spPr>
        <p:txBody>
          <a:bodyPr>
            <a:normAutofit fontScale="90000"/>
          </a:bodyPr>
          <a:lstStyle/>
          <a:p>
            <a:r>
              <a:rPr kumimoji="0" lang="en-US" b="1" i="0" u="none" strike="noStrike" kern="1200" cap="none" spc="0" normalizeH="0" baseline="0" noProof="0" dirty="0">
                <a:ln>
                  <a:noFill/>
                </a:ln>
                <a:solidFill>
                  <a:srgbClr val="0000FF"/>
                </a:solidFill>
                <a:effectLst/>
                <a:uLnTx/>
                <a:uFillTx/>
                <a:latin typeface="Calibri"/>
                <a:ea typeface="+mj-ea"/>
                <a:cs typeface="+mj-cs"/>
              </a:rPr>
              <a:t>Methods for measuring parental anxiety and risk perception</a:t>
            </a:r>
            <a:endParaRPr lang="en-US" dirty="0"/>
          </a:p>
        </p:txBody>
      </p:sp>
      <p:sp>
        <p:nvSpPr>
          <p:cNvPr id="3" name="Content Placeholder 2">
            <a:extLst>
              <a:ext uri="{FF2B5EF4-FFF2-40B4-BE49-F238E27FC236}">
                <a16:creationId xmlns:a16="http://schemas.microsoft.com/office/drawing/2014/main" id="{AB23B638-89CA-E5E1-B22D-6FF02D8C333D}"/>
              </a:ext>
            </a:extLst>
          </p:cNvPr>
          <p:cNvSpPr>
            <a:spLocks noGrp="1"/>
          </p:cNvSpPr>
          <p:nvPr>
            <p:ph idx="1"/>
          </p:nvPr>
        </p:nvSpPr>
        <p:spPr>
          <a:xfrm>
            <a:off x="319211" y="1164824"/>
            <a:ext cx="11058525" cy="4724399"/>
          </a:xfrm>
        </p:spPr>
        <p:txBody>
          <a:bodyPr>
            <a:normAutofit lnSpcReduction="10000"/>
          </a:bodyPr>
          <a:lstStyle/>
          <a:p>
            <a:r>
              <a:rPr lang="en-US" sz="3000" b="1" dirty="0"/>
              <a:t>Anxiety about risk of developing type 1 diabetes was assessed using a modified 6-item State Anxiety Inventory</a:t>
            </a:r>
            <a:r>
              <a:rPr lang="en-US" sz="3000" b="1" baseline="30000" dirty="0"/>
              <a:t>3 </a:t>
            </a:r>
            <a:r>
              <a:rPr lang="en-US" sz="3000" b="1" dirty="0"/>
              <a:t>(SAI),which has been used in several other studies of at-risk children; a SAI score of &gt;40 denotes elevated anxiety. </a:t>
            </a:r>
          </a:p>
          <a:p>
            <a:endParaRPr lang="en-US" sz="3000" b="1" dirty="0"/>
          </a:p>
          <a:p>
            <a:r>
              <a:rPr lang="en-US" sz="3000" b="1" dirty="0"/>
              <a:t>Accuracy of risk perception in the parent was assessed based on a single question.</a:t>
            </a:r>
          </a:p>
          <a:p>
            <a:endParaRPr lang="en-US" sz="3000" b="1" dirty="0"/>
          </a:p>
          <a:p>
            <a:r>
              <a:rPr lang="en-US" sz="3000" b="1" dirty="0"/>
              <a:t>Changes in anxiety and risk perception was assessed by comparing differences between first and second follow-up visit.</a:t>
            </a:r>
          </a:p>
          <a:p>
            <a:endParaRPr lang="en-US" dirty="0"/>
          </a:p>
          <a:p>
            <a:endParaRPr lang="en-US" sz="1200" dirty="0">
              <a:solidFill>
                <a:schemeClr val="bg1"/>
              </a:solidFill>
            </a:endParaRPr>
          </a:p>
        </p:txBody>
      </p:sp>
      <p:sp>
        <p:nvSpPr>
          <p:cNvPr id="4" name="Slide Number Placeholder 3">
            <a:extLst>
              <a:ext uri="{FF2B5EF4-FFF2-40B4-BE49-F238E27FC236}">
                <a16:creationId xmlns:a16="http://schemas.microsoft.com/office/drawing/2014/main" id="{1A6D48ED-F240-5C29-5A82-D2B01BAB7AF6}"/>
              </a:ext>
            </a:extLst>
          </p:cNvPr>
          <p:cNvSpPr>
            <a:spLocks noGrp="1"/>
          </p:cNvSpPr>
          <p:nvPr>
            <p:ph type="sldNum" sz="quarter" idx="4"/>
          </p:nvPr>
        </p:nvSpPr>
        <p:spPr/>
        <p:txBody>
          <a:bodyPr/>
          <a:lstStyle/>
          <a:p>
            <a:fld id="{B577FC49-4FA3-FF4E-AF12-B8D654846B6B}" type="slidenum">
              <a:rPr lang="en-US" smtClean="0"/>
              <a:pPr/>
              <a:t>7</a:t>
            </a:fld>
            <a:endParaRPr lang="en-US" dirty="0"/>
          </a:p>
        </p:txBody>
      </p:sp>
      <p:sp>
        <p:nvSpPr>
          <p:cNvPr id="7" name="Rectangle 6">
            <a:extLst>
              <a:ext uri="{FF2B5EF4-FFF2-40B4-BE49-F238E27FC236}">
                <a16:creationId xmlns:a16="http://schemas.microsoft.com/office/drawing/2014/main" id="{A3E68DE6-AE06-0945-329B-6D38780FD0B5}"/>
              </a:ext>
            </a:extLst>
          </p:cNvPr>
          <p:cNvSpPr/>
          <p:nvPr/>
        </p:nvSpPr>
        <p:spPr>
          <a:xfrm>
            <a:off x="978661" y="6162179"/>
            <a:ext cx="6038827" cy="10926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3. 1970 Charles D. Spielberger. All rights reserved in all media. Published by Mind Garden, Inc. </a:t>
            </a:r>
            <a:r>
              <a:rPr kumimoji="0" lang="en-US" sz="1100" b="0" i="0" u="none" strike="noStrike" kern="1200" cap="none" spc="0" normalizeH="0" baseline="0" noProof="0" dirty="0">
                <a:ln>
                  <a:noFill/>
                </a:ln>
                <a:solidFill>
                  <a:schemeClr val="bg1"/>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www.mindgarden.com</a:t>
            </a:r>
            <a:r>
              <a:rPr kumimoji="0" lang="en-US" sz="1100" b="0" i="0" u="none" strike="noStrike" kern="1200" cap="none" spc="0" normalizeH="0" baseline="0" noProof="0" dirty="0">
                <a:ln>
                  <a:noFill/>
                </a:ln>
                <a:solidFill>
                  <a:schemeClr val="bg1"/>
                </a:solidFill>
                <a:effectLst/>
                <a:uLnTx/>
                <a:uFillTx/>
                <a:latin typeface="Calibri"/>
                <a:ea typeface="+mn-ea"/>
                <a:cs typeface="+mn-cs"/>
              </a:rPr>
              <a:t>. </a:t>
            </a:r>
            <a:r>
              <a:rPr kumimoji="0" lang="en-US" sz="1100" b="0" i="0" u="none" strike="noStrike" kern="1200" cap="none" spc="0" normalizeH="0" baseline="0" noProof="0" dirty="0">
                <a:ln>
                  <a:noFill/>
                </a:ln>
                <a:solidFill>
                  <a:prstClr val="white"/>
                </a:solidFill>
                <a:effectLst/>
                <a:uLnTx/>
                <a:uFillTx/>
                <a:latin typeface="Calibri"/>
                <a:ea typeface="+mn-ea"/>
                <a:cs typeface="+mn-cs"/>
              </a:rPr>
              <a:t>This instrument was modified from the original by: Suzanne Bennett Johnson, PhD., Florida State College of Medicine. </a:t>
            </a:r>
            <a:endParaRPr lang="en-US" sz="1100" dirty="0">
              <a:solidFill>
                <a:schemeClr val="bg1"/>
              </a:solidFill>
            </a:endParaRPr>
          </a:p>
          <a:p>
            <a:pPr lvl="0"/>
            <a:r>
              <a:rPr lang="en-US" sz="1100" dirty="0">
                <a:solidFill>
                  <a:schemeClr val="bg1"/>
                </a:solidFill>
              </a:rPr>
              <a:t>                                                </a:t>
            </a:r>
          </a:p>
          <a:p>
            <a:pPr>
              <a:spcBef>
                <a:spcPts val="1200"/>
              </a:spcBef>
            </a:pPr>
            <a:r>
              <a:rPr lang="en-US" sz="1100" dirty="0">
                <a:solidFill>
                  <a:schemeClr val="bg1"/>
                </a:solidFill>
              </a:rPr>
              <a:t>                               </a:t>
            </a:r>
          </a:p>
        </p:txBody>
      </p:sp>
    </p:spTree>
    <p:extLst>
      <p:ext uri="{BB962C8B-B14F-4D97-AF65-F5344CB8AC3E}">
        <p14:creationId xmlns:p14="http://schemas.microsoft.com/office/powerpoint/2010/main" val="58617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30" y="58562"/>
            <a:ext cx="11659256" cy="1143000"/>
          </a:xfrm>
        </p:spPr>
        <p:txBody>
          <a:bodyPr>
            <a:normAutofit/>
          </a:bodyPr>
          <a:lstStyle/>
          <a:p>
            <a:r>
              <a:rPr lang="en-US" dirty="0">
                <a:solidFill>
                  <a:srgbClr val="0000FF"/>
                </a:solidFill>
                <a:latin typeface="Calibri"/>
              </a:rPr>
              <a:t>Parental Anxiety: Results</a:t>
            </a:r>
            <a:endParaRPr lang="en-US" dirty="0"/>
          </a:p>
        </p:txBody>
      </p:sp>
      <p:sp>
        <p:nvSpPr>
          <p:cNvPr id="3" name="Content Placeholder 2"/>
          <p:cNvSpPr>
            <a:spLocks noGrp="1"/>
          </p:cNvSpPr>
          <p:nvPr>
            <p:ph idx="1"/>
          </p:nvPr>
        </p:nvSpPr>
        <p:spPr>
          <a:xfrm>
            <a:off x="286001" y="1201562"/>
            <a:ext cx="11659256" cy="4664275"/>
          </a:xfrm>
        </p:spPr>
        <p:txBody>
          <a:bodyPr>
            <a:noAutofit/>
          </a:bodyPr>
          <a:lstStyle/>
          <a:p>
            <a:pPr lvl="0">
              <a:spcAft>
                <a:spcPts val="600"/>
              </a:spcAft>
            </a:pPr>
            <a:r>
              <a:rPr lang="en-US" sz="3000" b="1" dirty="0"/>
              <a:t>At baseline, parental anxiety was elevated (SAI&gt;40) in 74%; mean 46.1</a:t>
            </a:r>
          </a:p>
          <a:p>
            <a:pPr lvl="0">
              <a:spcAft>
                <a:spcPts val="600"/>
              </a:spcAft>
            </a:pPr>
            <a:endParaRPr lang="en-US" sz="1000" b="1" dirty="0"/>
          </a:p>
          <a:p>
            <a:pPr lvl="0">
              <a:spcAft>
                <a:spcPts val="600"/>
              </a:spcAft>
            </a:pPr>
            <a:r>
              <a:rPr lang="en-US" sz="3000" b="1" dirty="0">
                <a:solidFill>
                  <a:prstClr val="black"/>
                </a:solidFill>
              </a:rPr>
              <a:t>Parents of non-Hispanic white children had lower </a:t>
            </a:r>
            <a:r>
              <a:rPr lang="en-US" sz="3000" b="1" dirty="0"/>
              <a:t>mean</a:t>
            </a:r>
            <a:r>
              <a:rPr lang="en-US" sz="3000" b="1" dirty="0">
                <a:solidFill>
                  <a:prstClr val="black"/>
                </a:solidFill>
              </a:rPr>
              <a:t> SAI (42.3) than parents of Hispanic (49.3) </a:t>
            </a:r>
            <a:r>
              <a:rPr lang="en-US" sz="3000" b="1" dirty="0"/>
              <a:t>or</a:t>
            </a:r>
            <a:r>
              <a:rPr lang="en-US" sz="3000" b="1" dirty="0">
                <a:solidFill>
                  <a:prstClr val="black"/>
                </a:solidFill>
              </a:rPr>
              <a:t> all other race/ethnicity (46.5) </a:t>
            </a:r>
          </a:p>
          <a:p>
            <a:pPr lvl="0">
              <a:spcAft>
                <a:spcPts val="600"/>
              </a:spcAft>
            </a:pPr>
            <a:endParaRPr lang="en-US" sz="1000" b="1" dirty="0">
              <a:solidFill>
                <a:prstClr val="black"/>
              </a:solidFill>
            </a:endParaRPr>
          </a:p>
          <a:p>
            <a:pPr>
              <a:spcAft>
                <a:spcPts val="600"/>
              </a:spcAft>
            </a:pPr>
            <a:r>
              <a:rPr lang="en-US" sz="3000" b="1" dirty="0"/>
              <a:t>Higher anxiety was associated with lower educational attainment; parent with less than high school degree had mean SAI of 51.7 compared to parents with post graduate degree with SAI mean of 39.6</a:t>
            </a:r>
          </a:p>
          <a:p>
            <a:pPr>
              <a:spcAft>
                <a:spcPts val="600"/>
              </a:spcAft>
            </a:pPr>
            <a:endParaRPr lang="en-US" sz="1000" b="1" dirty="0"/>
          </a:p>
          <a:p>
            <a:pPr>
              <a:spcAft>
                <a:spcPts val="600"/>
              </a:spcAft>
            </a:pPr>
            <a:r>
              <a:rPr lang="en-US" sz="3000" b="1" dirty="0"/>
              <a:t>No difference in anxiety scores by FDR status at baseline</a:t>
            </a:r>
          </a:p>
        </p:txBody>
      </p:sp>
      <p:sp>
        <p:nvSpPr>
          <p:cNvPr id="4" name="Slide Number Placeholder 3"/>
          <p:cNvSpPr>
            <a:spLocks noGrp="1"/>
          </p:cNvSpPr>
          <p:nvPr>
            <p:ph type="sldNum" sz="quarter" idx="4"/>
          </p:nvPr>
        </p:nvSpPr>
        <p:spPr/>
        <p:txBody>
          <a:bodyPr/>
          <a:lstStyle/>
          <a:p>
            <a:fld id="{B577FC49-4FA3-FF4E-AF12-B8D654846B6B}" type="slidenum">
              <a:rPr lang="en-US" smtClean="0"/>
              <a:pPr/>
              <a:t>8</a:t>
            </a:fld>
            <a:endParaRPr lang="en-US" dirty="0"/>
          </a:p>
        </p:txBody>
      </p:sp>
    </p:spTree>
    <p:extLst>
      <p:ext uri="{BB962C8B-B14F-4D97-AF65-F5344CB8AC3E}">
        <p14:creationId xmlns:p14="http://schemas.microsoft.com/office/powerpoint/2010/main" val="639415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B5F83-C9AB-772C-848A-B762D71B480D}"/>
              </a:ext>
            </a:extLst>
          </p:cNvPr>
          <p:cNvSpPr>
            <a:spLocks noGrp="1"/>
          </p:cNvSpPr>
          <p:nvPr>
            <p:ph type="title"/>
          </p:nvPr>
        </p:nvSpPr>
        <p:spPr>
          <a:xfrm>
            <a:off x="89960" y="225582"/>
            <a:ext cx="12192000" cy="1143000"/>
          </a:xfrm>
        </p:spPr>
        <p:txBody>
          <a:bodyPr>
            <a:normAutofit fontScale="90000"/>
          </a:bodyPr>
          <a:lstStyle/>
          <a:p>
            <a:pPr algn="ctr"/>
            <a:r>
              <a:rPr lang="en-US" dirty="0">
                <a:solidFill>
                  <a:srgbClr val="0000FF"/>
                </a:solidFill>
                <a:latin typeface="Calibri"/>
              </a:rPr>
              <a:t>Factors Associated with </a:t>
            </a:r>
            <a:r>
              <a:rPr lang="en-US" dirty="0">
                <a:solidFill>
                  <a:srgbClr val="0000FF"/>
                </a:solidFill>
              </a:rPr>
              <a:t>Parental Accuracy </a:t>
            </a:r>
            <a:r>
              <a:rPr lang="en-US" dirty="0">
                <a:solidFill>
                  <a:srgbClr val="0000FF"/>
                </a:solidFill>
                <a:latin typeface="Calibri"/>
              </a:rPr>
              <a:t>of Risk Perception (N=280)</a:t>
            </a:r>
            <a:endParaRPr lang="en-US" dirty="0"/>
          </a:p>
        </p:txBody>
      </p:sp>
      <p:sp>
        <p:nvSpPr>
          <p:cNvPr id="4" name="Slide Number Placeholder 3">
            <a:extLst>
              <a:ext uri="{FF2B5EF4-FFF2-40B4-BE49-F238E27FC236}">
                <a16:creationId xmlns:a16="http://schemas.microsoft.com/office/drawing/2014/main" id="{0F23D131-862D-266F-6D57-05557D6A99A6}"/>
              </a:ext>
            </a:extLst>
          </p:cNvPr>
          <p:cNvSpPr>
            <a:spLocks noGrp="1"/>
          </p:cNvSpPr>
          <p:nvPr>
            <p:ph type="sldNum" sz="quarter" idx="4"/>
          </p:nvPr>
        </p:nvSpPr>
        <p:spPr/>
        <p:txBody>
          <a:bodyPr/>
          <a:lstStyle/>
          <a:p>
            <a:fld id="{B577FC49-4FA3-FF4E-AF12-B8D654846B6B}" type="slidenum">
              <a:rPr lang="en-US" smtClean="0"/>
              <a:pPr/>
              <a:t>9</a:t>
            </a:fld>
            <a:endParaRPr lang="en-US" dirty="0"/>
          </a:p>
        </p:txBody>
      </p:sp>
      <p:graphicFrame>
        <p:nvGraphicFramePr>
          <p:cNvPr id="6" name="Table 5">
            <a:extLst>
              <a:ext uri="{FF2B5EF4-FFF2-40B4-BE49-F238E27FC236}">
                <a16:creationId xmlns:a16="http://schemas.microsoft.com/office/drawing/2014/main" id="{74DABDAB-1D3E-6C27-6ED2-E19E62CB5C6C}"/>
              </a:ext>
            </a:extLst>
          </p:cNvPr>
          <p:cNvGraphicFramePr>
            <a:graphicFrameLocks noGrp="1"/>
          </p:cNvGraphicFramePr>
          <p:nvPr>
            <p:extLst>
              <p:ext uri="{D42A27DB-BD31-4B8C-83A1-F6EECF244321}">
                <p14:modId xmlns:p14="http://schemas.microsoft.com/office/powerpoint/2010/main" val="1172049304"/>
              </p:ext>
            </p:extLst>
          </p:nvPr>
        </p:nvGraphicFramePr>
        <p:xfrm>
          <a:off x="1464816" y="1617956"/>
          <a:ext cx="8549197" cy="4098204"/>
        </p:xfrm>
        <a:graphic>
          <a:graphicData uri="http://schemas.openxmlformats.org/drawingml/2006/table">
            <a:tbl>
              <a:tblPr firstRow="1" firstCol="1" bandRow="1"/>
              <a:tblGrid>
                <a:gridCol w="4296005">
                  <a:extLst>
                    <a:ext uri="{9D8B030D-6E8A-4147-A177-3AD203B41FA5}">
                      <a16:colId xmlns:a16="http://schemas.microsoft.com/office/drawing/2014/main" val="1033425732"/>
                    </a:ext>
                  </a:extLst>
                </a:gridCol>
                <a:gridCol w="857699">
                  <a:extLst>
                    <a:ext uri="{9D8B030D-6E8A-4147-A177-3AD203B41FA5}">
                      <a16:colId xmlns:a16="http://schemas.microsoft.com/office/drawing/2014/main" val="1205355211"/>
                    </a:ext>
                  </a:extLst>
                </a:gridCol>
                <a:gridCol w="1092768">
                  <a:extLst>
                    <a:ext uri="{9D8B030D-6E8A-4147-A177-3AD203B41FA5}">
                      <a16:colId xmlns:a16="http://schemas.microsoft.com/office/drawing/2014/main" val="4105599899"/>
                    </a:ext>
                  </a:extLst>
                </a:gridCol>
                <a:gridCol w="1399766">
                  <a:extLst>
                    <a:ext uri="{9D8B030D-6E8A-4147-A177-3AD203B41FA5}">
                      <a16:colId xmlns:a16="http://schemas.microsoft.com/office/drawing/2014/main" val="2882743016"/>
                    </a:ext>
                  </a:extLst>
                </a:gridCol>
                <a:gridCol w="902959">
                  <a:extLst>
                    <a:ext uri="{9D8B030D-6E8A-4147-A177-3AD203B41FA5}">
                      <a16:colId xmlns:a16="http://schemas.microsoft.com/office/drawing/2014/main" val="329200469"/>
                    </a:ext>
                  </a:extLst>
                </a:gridCol>
              </a:tblGrid>
              <a:tr h="858914">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Effect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95% Wald Confidence Limits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
                      </a:r>
                      <a:r>
                        <a:rPr lang="en-US" sz="2400" b="1" dirty="0">
                          <a:effectLst/>
                          <a:latin typeface="Calibri" panose="020F0502020204030204" pitchFamily="34" charset="0"/>
                          <a:ea typeface="Calibri" panose="020F0502020204030204" pitchFamily="34" charset="0"/>
                          <a:cs typeface="Calibri" panose="020F0502020204030204" pitchFamily="34" charset="0"/>
                        </a:rPr>
                        <a:t> Value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378603"/>
                  </a:ext>
                </a:extLst>
              </a:tr>
              <a:tr h="470402">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Higher Risk vs Lower Risk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7048012"/>
                  </a:ext>
                </a:extLst>
              </a:tr>
              <a:tr h="697619">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Positive Family History</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vs </a:t>
                      </a:r>
                      <a:r>
                        <a:rPr lang="en-US" sz="2400" dirty="0">
                          <a:effectLst/>
                          <a:latin typeface="Calibri" panose="020F0502020204030204" pitchFamily="34" charset="0"/>
                          <a:ea typeface="Calibri" panose="020F0502020204030204" pitchFamily="34" charset="0"/>
                          <a:cs typeface="Calibri" panose="020F0502020204030204" pitchFamily="34" charset="0"/>
                        </a:rPr>
                        <a:t>Negative Family History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12.0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724856"/>
                  </a:ext>
                </a:extLst>
              </a:tr>
              <a:tr h="697619">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Post-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Graduate School vs </a:t>
                      </a:r>
                    </a:p>
                    <a:p>
                      <a:pPr marL="0" marR="0">
                        <a:lnSpc>
                          <a:spcPct val="107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&lt; High School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&lt;0.001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9592255"/>
                  </a:ext>
                </a:extLst>
              </a:tr>
              <a:tr h="697619">
                <a:tc>
                  <a:txBody>
                    <a:bodyPr/>
                    <a:lstStyle/>
                    <a:p>
                      <a:pPr marL="0" marR="0">
                        <a:lnSpc>
                          <a:spcPct val="107000"/>
                        </a:lnSpc>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N</a:t>
                      </a:r>
                      <a:r>
                        <a:rPr lang="en-US" sz="2400">
                          <a:effectLst/>
                          <a:latin typeface="Calibri" panose="020F0502020204030204" pitchFamily="34" charset="0"/>
                          <a:ea typeface="Calibri" panose="020F0502020204030204" pitchFamily="34" charset="0"/>
                          <a:cs typeface="Calibri" panose="020F0502020204030204" pitchFamily="34" charset="0"/>
                        </a:rPr>
                        <a:t>on-</a:t>
                      </a: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H</a:t>
                      </a:r>
                      <a:r>
                        <a:rPr lang="en-US" sz="2400">
                          <a:effectLst/>
                          <a:latin typeface="Calibri" panose="020F0502020204030204" pitchFamily="34" charset="0"/>
                          <a:ea typeface="Calibri" panose="020F0502020204030204" pitchFamily="34" charset="0"/>
                          <a:cs typeface="Calibri" panose="020F0502020204030204" pitchFamily="34" charset="0"/>
                        </a:rPr>
                        <a:t>ispanic </a:t>
                      </a: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W</a:t>
                      </a:r>
                      <a:r>
                        <a:rPr lang="en-US" sz="2400">
                          <a:effectLst/>
                          <a:latin typeface="Calibri" panose="020F0502020204030204" pitchFamily="34" charset="0"/>
                          <a:ea typeface="Calibri" panose="020F0502020204030204" pitchFamily="34" charset="0"/>
                          <a:cs typeface="Calibri" panose="020F0502020204030204" pitchFamily="34" charset="0"/>
                        </a:rPr>
                        <a:t>hite</a:t>
                      </a: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 vs H</a:t>
                      </a:r>
                      <a:r>
                        <a:rPr lang="en-US" sz="2400">
                          <a:effectLst/>
                          <a:latin typeface="Calibri" panose="020F0502020204030204" pitchFamily="34" charset="0"/>
                          <a:ea typeface="Calibri" panose="020F0502020204030204" pitchFamily="34" charset="0"/>
                          <a:cs typeface="Calibri" panose="020F0502020204030204" pitchFamily="34" charset="0"/>
                        </a:rPr>
                        <a:t>ispanic and A</a:t>
                      </a: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ll </a:t>
                      </a:r>
                      <a:r>
                        <a:rPr lang="en-US" sz="2400">
                          <a:effectLst/>
                          <a:latin typeface="Calibri" panose="020F0502020204030204" pitchFamily="34" charset="0"/>
                          <a:ea typeface="Calibri" panose="020F0502020204030204" pitchFamily="34" charset="0"/>
                          <a:cs typeface="Calibri" panose="020F0502020204030204" pitchFamily="34" charset="0"/>
                        </a:rPr>
                        <a:t>O</a:t>
                      </a: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ther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0673219"/>
                  </a:ext>
                </a:extLst>
              </a:tr>
              <a:tr h="472790">
                <a:tc>
                  <a:txBody>
                    <a:bodyPr/>
                    <a:lstStyle/>
                    <a:p>
                      <a:pPr marL="0" marR="0">
                        <a:lnSpc>
                          <a:spcPct val="107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Parental SAI</a:t>
                      </a:r>
                      <a:r>
                        <a:rPr lang="en-US" sz="2400" b="1" baseline="30000" dirty="0"/>
                        <a:t>3</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&gt;40 vs &lt;=40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8740569"/>
                  </a:ext>
                </a:extLst>
              </a:tr>
            </a:tbl>
          </a:graphicData>
        </a:graphic>
      </p:graphicFrame>
      <p:sp>
        <p:nvSpPr>
          <p:cNvPr id="3" name="Rectangle 2">
            <a:extLst>
              <a:ext uri="{FF2B5EF4-FFF2-40B4-BE49-F238E27FC236}">
                <a16:creationId xmlns:a16="http://schemas.microsoft.com/office/drawing/2014/main" id="{D3C192F7-B18C-57C1-1AB9-88D22DDFBEEA}"/>
              </a:ext>
            </a:extLst>
          </p:cNvPr>
          <p:cNvSpPr/>
          <p:nvPr/>
        </p:nvSpPr>
        <p:spPr>
          <a:xfrm>
            <a:off x="978661" y="6162179"/>
            <a:ext cx="6038827" cy="10926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3. 1970 Charles D. Spielberger. State Anxiety Inventory (SAI) All rights reserved in all media. Published by Mind Garden, Inc. </a:t>
            </a:r>
            <a:r>
              <a:rPr kumimoji="0" lang="en-US" sz="1100" b="0" i="0" u="none" strike="noStrike" kern="1200" cap="none" spc="0" normalizeH="0" baseline="0" noProof="0" dirty="0">
                <a:ln>
                  <a:noFill/>
                </a:ln>
                <a:solidFill>
                  <a:schemeClr val="bg1"/>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www.mindgarden.com</a:t>
            </a:r>
            <a:r>
              <a:rPr kumimoji="0" lang="en-US" sz="1100" b="0" i="0" u="none" strike="noStrike" kern="1200" cap="none" spc="0" normalizeH="0" baseline="0" noProof="0" dirty="0">
                <a:ln>
                  <a:noFill/>
                </a:ln>
                <a:solidFill>
                  <a:schemeClr val="bg1"/>
                </a:solidFill>
                <a:effectLst/>
                <a:uLnTx/>
                <a:uFillTx/>
                <a:latin typeface="Calibri"/>
                <a:ea typeface="+mn-ea"/>
                <a:cs typeface="+mn-cs"/>
              </a:rPr>
              <a:t>. </a:t>
            </a:r>
            <a:r>
              <a:rPr kumimoji="0" lang="en-US" sz="1100" b="0" i="0" u="none" strike="noStrike" kern="1200" cap="none" spc="0" normalizeH="0" baseline="0" noProof="0" dirty="0">
                <a:ln>
                  <a:noFill/>
                </a:ln>
                <a:solidFill>
                  <a:prstClr val="white"/>
                </a:solidFill>
                <a:effectLst/>
                <a:uLnTx/>
                <a:uFillTx/>
                <a:latin typeface="Calibri"/>
                <a:ea typeface="+mn-ea"/>
                <a:cs typeface="+mn-cs"/>
              </a:rPr>
              <a:t>This instrument was modified from the original by: Suzanne Bennett Johnson, PhD., Florida State College of Medicine. </a:t>
            </a:r>
            <a:endParaRPr lang="en-US" sz="1100" dirty="0">
              <a:solidFill>
                <a:schemeClr val="bg1"/>
              </a:solidFill>
            </a:endParaRPr>
          </a:p>
          <a:p>
            <a:pPr lvl="0"/>
            <a:r>
              <a:rPr lang="en-US" sz="1100" dirty="0">
                <a:solidFill>
                  <a:schemeClr val="bg1"/>
                </a:solidFill>
              </a:rPr>
              <a:t>                                                </a:t>
            </a:r>
          </a:p>
          <a:p>
            <a:pPr>
              <a:spcBef>
                <a:spcPts val="1200"/>
              </a:spcBef>
            </a:pPr>
            <a:r>
              <a:rPr lang="en-US" sz="1100" dirty="0">
                <a:solidFill>
                  <a:schemeClr val="bg1"/>
                </a:solidFill>
              </a:rPr>
              <a:t>                               </a:t>
            </a:r>
          </a:p>
        </p:txBody>
      </p:sp>
    </p:spTree>
    <p:extLst>
      <p:ext uri="{BB962C8B-B14F-4D97-AF65-F5344CB8AC3E}">
        <p14:creationId xmlns:p14="http://schemas.microsoft.com/office/powerpoint/2010/main" val="3671013983"/>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4F81BD"/>
      </a:accent1>
      <a:accent2>
        <a:srgbClr val="DF6632"/>
      </a:accent2>
      <a:accent3>
        <a:srgbClr val="8EBE3F"/>
      </a:accent3>
      <a:accent4>
        <a:srgbClr val="80387B"/>
      </a:accent4>
      <a:accent5>
        <a:srgbClr val="12A9D9"/>
      </a:accent5>
      <a:accent6>
        <a:srgbClr val="EFA53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1F497D"/>
      </a:dk2>
      <a:lt2>
        <a:srgbClr val="EEECE1"/>
      </a:lt2>
      <a:accent1>
        <a:srgbClr val="4F81BD"/>
      </a:accent1>
      <a:accent2>
        <a:srgbClr val="DF6632"/>
      </a:accent2>
      <a:accent3>
        <a:srgbClr val="8EBE3F"/>
      </a:accent3>
      <a:accent4>
        <a:srgbClr val="80387B"/>
      </a:accent4>
      <a:accent5>
        <a:srgbClr val="12A9D9"/>
      </a:accent5>
      <a:accent6>
        <a:srgbClr val="EFA53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490AEC82004342932FAB51CB61D598" ma:contentTypeVersion="14" ma:contentTypeDescription="Create a new document." ma:contentTypeScope="" ma:versionID="f73e98e36ccf947d462c3c2f61a0d247">
  <xsd:schema xmlns:xsd="http://www.w3.org/2001/XMLSchema" xmlns:xs="http://www.w3.org/2001/XMLSchema" xmlns:p="http://schemas.microsoft.com/office/2006/metadata/properties" xmlns:ns3="6a75e0b6-e021-4b2a-bc6d-96881d528435" xmlns:ns4="1585447f-ab78-4ed6-bacf-1ccfa88a44d2" targetNamespace="http://schemas.microsoft.com/office/2006/metadata/properties" ma:root="true" ma:fieldsID="3234357bc700b48459c1733269fa8ff7" ns3:_="" ns4:_="">
    <xsd:import namespace="6a75e0b6-e021-4b2a-bc6d-96881d528435"/>
    <xsd:import namespace="1585447f-ab78-4ed6-bacf-1ccfa88a44d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LengthInSeconds" minOccurs="0"/>
                <xsd:element ref="ns4:MediaServiceGenerationTime" minOccurs="0"/>
                <xsd:element ref="ns4:MediaServiceEventHashCode" minOccurs="0"/>
                <xsd:element ref="ns4:MediaServiceLoca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5e0b6-e021-4b2a-bc6d-96881d52843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85447f-ab78-4ed6-bacf-1ccfa88a44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1AF0A1-9989-46E9-8906-EFFEF860C6D2}">
  <ds:schemaRefs>
    <ds:schemaRef ds:uri="http://purl.org/dc/dcmitype/"/>
    <ds:schemaRef ds:uri="6a75e0b6-e021-4b2a-bc6d-96881d528435"/>
    <ds:schemaRef ds:uri="http://purl.org/dc/elements/1.1/"/>
    <ds:schemaRef ds:uri="http://schemas.microsoft.com/office/2006/metadata/properties"/>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infopath/2007/PartnerControls"/>
    <ds:schemaRef ds:uri="1585447f-ab78-4ed6-bacf-1ccfa88a44d2"/>
  </ds:schemaRefs>
</ds:datastoreItem>
</file>

<file path=customXml/itemProps2.xml><?xml version="1.0" encoding="utf-8"?>
<ds:datastoreItem xmlns:ds="http://schemas.openxmlformats.org/officeDocument/2006/customXml" ds:itemID="{5772EC26-3D78-458B-938A-E48DAE2028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75e0b6-e021-4b2a-bc6d-96881d528435"/>
    <ds:schemaRef ds:uri="1585447f-ab78-4ed6-bacf-1ccfa88a4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D25BED-7C05-46A4-9DCB-494F4899FB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34247</TotalTime>
  <Words>3490</Words>
  <Application>Microsoft Office PowerPoint</Application>
  <PresentationFormat>Widescreen</PresentationFormat>
  <Paragraphs>324</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1_Office Theme</vt:lpstr>
      <vt:lpstr>2_Office Theme</vt:lpstr>
      <vt:lpstr>PowerPoint Presentation</vt:lpstr>
      <vt:lpstr>Autoimmunity Screening for Kids (ASK), 2017-2022 </vt:lpstr>
      <vt:lpstr>PowerPoint Presentation</vt:lpstr>
      <vt:lpstr>Study Population</vt:lpstr>
      <vt:lpstr>Objective:</vt:lpstr>
      <vt:lpstr>Psychosocial health impact </vt:lpstr>
      <vt:lpstr>Methods for measuring parental anxiety and risk perception</vt:lpstr>
      <vt:lpstr>Parental Anxiety: Results</vt:lpstr>
      <vt:lpstr>Factors Associated with Parental Accuracy of Risk Perception (N=280)</vt:lpstr>
      <vt:lpstr>Parental Anxiety by Accuracy of Risk Perception and Family History of T1D</vt:lpstr>
      <vt:lpstr>Parental Anxiety and Risk Perception Between Visits</vt:lpstr>
      <vt:lpstr>Parental Risk Perception: Results</vt:lpstr>
      <vt:lpstr>Summary of Parent Data</vt:lpstr>
      <vt:lpstr>PowerPoint Presentation</vt:lpstr>
      <vt:lpstr>Child Anxiety by Autoantibody Status and Family History</vt:lpstr>
      <vt:lpstr>Child Anxiety: Results</vt:lpstr>
      <vt:lpstr>Future Directions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Geno, Cristy</dc:creator>
  <cp:lastModifiedBy>Geno, Cristy</cp:lastModifiedBy>
  <cp:revision>59</cp:revision>
  <dcterms:created xsi:type="dcterms:W3CDTF">2022-09-26T18:30:58Z</dcterms:created>
  <dcterms:modified xsi:type="dcterms:W3CDTF">2022-11-09T16:54:02Z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0x01010057490AEC82004342932FAB51CB61D598</vt:lpwstr>
  </property>
</Properties>
</file>