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228_A0334BE9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928" r:id="rId5"/>
    <p:sldMasterId id="2147483684" r:id="rId6"/>
    <p:sldMasterId id="2147483954" r:id="rId7"/>
    <p:sldMasterId id="2147483958" r:id="rId8"/>
  </p:sldMasterIdLst>
  <p:notesMasterIdLst>
    <p:notesMasterId r:id="rId40"/>
  </p:notesMasterIdLst>
  <p:sldIdLst>
    <p:sldId id="548" r:id="rId9"/>
    <p:sldId id="549" r:id="rId10"/>
    <p:sldId id="550" r:id="rId11"/>
    <p:sldId id="551" r:id="rId12"/>
    <p:sldId id="552" r:id="rId13"/>
    <p:sldId id="553" r:id="rId14"/>
    <p:sldId id="554" r:id="rId15"/>
    <p:sldId id="555" r:id="rId16"/>
    <p:sldId id="556" r:id="rId17"/>
    <p:sldId id="557" r:id="rId18"/>
    <p:sldId id="558" r:id="rId19"/>
    <p:sldId id="559" r:id="rId20"/>
    <p:sldId id="560" r:id="rId21"/>
    <p:sldId id="561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69" r:id="rId30"/>
    <p:sldId id="570" r:id="rId31"/>
    <p:sldId id="571" r:id="rId32"/>
    <p:sldId id="572" r:id="rId33"/>
    <p:sldId id="573" r:id="rId34"/>
    <p:sldId id="574" r:id="rId35"/>
    <p:sldId id="575" r:id="rId36"/>
    <p:sldId id="576" r:id="rId37"/>
    <p:sldId id="577" r:id="rId38"/>
    <p:sldId id="57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D327E8-697A-0E9F-5EDB-77A5EDDA0B0B}" name="Rewers, Marian J" initials="RMJ" userId="S::MARIAN.REWERS@CUANSCHUTZ.EDU::c0a3316c-dd41-4caf-9ff6-9c176f3fd2f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Steck" initials="AS" lastIdx="3" clrIdx="0">
    <p:extLst>
      <p:ext uri="{19B8F6BF-5375-455C-9EA6-DF929625EA0E}">
        <p15:presenceInfo xmlns:p15="http://schemas.microsoft.com/office/powerpoint/2012/main" userId="Andrea Ste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996600"/>
    <a:srgbClr val="FF9900"/>
    <a:srgbClr val="008000"/>
    <a:srgbClr val="66FF33"/>
    <a:srgbClr val="33CC33"/>
    <a:srgbClr val="00FF00"/>
    <a:srgbClr val="99FF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B910D7-73EF-E248-0ADE-EB5286A5782C}" v="73" dt="2022-11-11T05:02:23.242"/>
    <p1510:client id="{F6615049-9853-4346-BA7F-0D46D0778BEA}" v="4" dt="2022-11-11T10:10:04.563"/>
  </p1510:revLst>
</p1510:revInfo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microsoft.com/office/2016/11/relationships/changesInfo" Target="changesInfos/changesInfo1.xml"/><Relationship Id="rId20" Type="http://schemas.openxmlformats.org/officeDocument/2006/relationships/slide" Target="slides/slide12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ohnert, Brigitte" userId="fb5e8fd1-b7ba-40eb-beda-d66929dfd27b" providerId="ADAL" clId="{F6615049-9853-4346-BA7F-0D46D0778BEA}"/>
    <pc:docChg chg="addSld delSld modSld">
      <pc:chgData name="Frohnert, Brigitte" userId="fb5e8fd1-b7ba-40eb-beda-d66929dfd27b" providerId="ADAL" clId="{F6615049-9853-4346-BA7F-0D46D0778BEA}" dt="2022-11-11T10:10:04.564" v="5" actId="2696"/>
      <pc:docMkLst>
        <pc:docMk/>
      </pc:docMkLst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1142876846" sldId="292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3588888289" sldId="513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2236366817" sldId="514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1235324056" sldId="515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4049668882" sldId="516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4016919252" sldId="517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895553087" sldId="518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4271603374" sldId="520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82059740" sldId="521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2467398415" sldId="522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609277996" sldId="523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2042983728" sldId="525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2229348052" sldId="527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3041611810" sldId="528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2796554029" sldId="529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4011310728" sldId="530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3137384107" sldId="531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570626571" sldId="533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902092153" sldId="534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3509192074" sldId="535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606443670" sldId="536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1964352024" sldId="537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2226215100" sldId="538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3070489394" sldId="539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1357681663" sldId="540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720380340" sldId="541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1561208843" sldId="543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4191681970" sldId="545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2175809664" sldId="546"/>
        </pc:sldMkLst>
      </pc:sldChg>
      <pc:sldChg chg="del">
        <pc:chgData name="Frohnert, Brigitte" userId="fb5e8fd1-b7ba-40eb-beda-d66929dfd27b" providerId="ADAL" clId="{F6615049-9853-4346-BA7F-0D46D0778BEA}" dt="2022-11-11T10:10:04.564" v="5" actId="2696"/>
        <pc:sldMkLst>
          <pc:docMk/>
          <pc:sldMk cId="2233178470" sldId="547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2025485489" sldId="548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2184284579" sldId="548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1217994829" sldId="549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1935850461" sldId="549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154829474" sldId="550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1449946664" sldId="550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650028324" sldId="551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2431709107" sldId="551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327721704" sldId="552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2687716329" sldId="552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151601650" sldId="553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1744378314" sldId="553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432324368" sldId="554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1588446430" sldId="554"/>
        </pc:sldMkLst>
      </pc:sldChg>
      <pc:sldChg chg="add del">
        <pc:chgData name="Frohnert, Brigitte" userId="fb5e8fd1-b7ba-40eb-beda-d66929dfd27b" providerId="ADAL" clId="{F6615049-9853-4346-BA7F-0D46D0778BEA}" dt="2022-11-11T10:07:24.147" v="2"/>
        <pc:sldMkLst>
          <pc:docMk/>
          <pc:sldMk cId="3354628263" sldId="555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477684066" sldId="556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3034339668" sldId="556"/>
        </pc:sldMkLst>
      </pc:sldChg>
      <pc:sldChg chg="add del">
        <pc:chgData name="Frohnert, Brigitte" userId="fb5e8fd1-b7ba-40eb-beda-d66929dfd27b" providerId="ADAL" clId="{F6615049-9853-4346-BA7F-0D46D0778BEA}" dt="2022-11-11T10:07:24.147" v="2"/>
        <pc:sldMkLst>
          <pc:docMk/>
          <pc:sldMk cId="3688735509" sldId="557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1744151398" sldId="558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4068921893" sldId="558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398037959" sldId="559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3543438502" sldId="559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2105126813" sldId="560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3670960561" sldId="560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950899285" sldId="561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4131086888" sldId="561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344249553" sldId="562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4191213755" sldId="562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2594642743" sldId="563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4223146784" sldId="563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924876250" sldId="564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2092126505" sldId="564"/>
        </pc:sldMkLst>
      </pc:sldChg>
      <pc:sldChg chg="add del">
        <pc:chgData name="Frohnert, Brigitte" userId="fb5e8fd1-b7ba-40eb-beda-d66929dfd27b" providerId="ADAL" clId="{F6615049-9853-4346-BA7F-0D46D0778BEA}" dt="2022-11-11T10:07:24.147" v="2"/>
        <pc:sldMkLst>
          <pc:docMk/>
          <pc:sldMk cId="2507369624" sldId="565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367327291" sldId="566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2202820917" sldId="566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3545281869" sldId="567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3615554917" sldId="567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780058405" sldId="568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2322193970" sldId="568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157772333" sldId="569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808586037" sldId="569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922618269" sldId="570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1188173060" sldId="570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1442076644" sldId="571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3579472826" sldId="571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3136378514" sldId="572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3510778758" sldId="572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3025579042" sldId="573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3720804331" sldId="573"/>
        </pc:sldMkLst>
      </pc:sldChg>
      <pc:sldChg chg="add">
        <pc:chgData name="Frohnert, Brigitte" userId="fb5e8fd1-b7ba-40eb-beda-d66929dfd27b" providerId="ADAL" clId="{F6615049-9853-4346-BA7F-0D46D0778BEA}" dt="2022-11-11T10:07:24.147" v="2"/>
        <pc:sldMkLst>
          <pc:docMk/>
          <pc:sldMk cId="91574539" sldId="574"/>
        </pc:sldMkLst>
      </pc:sldChg>
      <pc:sldChg chg="add del">
        <pc:chgData name="Frohnert, Brigitte" userId="fb5e8fd1-b7ba-40eb-beda-d66929dfd27b" providerId="ADAL" clId="{F6615049-9853-4346-BA7F-0D46D0778BEA}" dt="2022-11-11T10:07:24.007" v="1"/>
        <pc:sldMkLst>
          <pc:docMk/>
          <pc:sldMk cId="3115112044" sldId="574"/>
        </pc:sldMkLst>
      </pc:sldChg>
      <pc:sldChg chg="modSp add del">
        <pc:chgData name="Frohnert, Brigitte" userId="fb5e8fd1-b7ba-40eb-beda-d66929dfd27b" providerId="ADAL" clId="{F6615049-9853-4346-BA7F-0D46D0778BEA}" dt="2022-11-11T10:07:24.147" v="2"/>
        <pc:sldMkLst>
          <pc:docMk/>
          <pc:sldMk cId="3344687686" sldId="575"/>
        </pc:sldMkLst>
        <pc:spChg chg="mod">
          <ac:chgData name="Frohnert, Brigitte" userId="fb5e8fd1-b7ba-40eb-beda-d66929dfd27b" providerId="ADAL" clId="{F6615049-9853-4346-BA7F-0D46D0778BEA}" dt="2022-11-11T10:07:14.272" v="0"/>
          <ac:spMkLst>
            <pc:docMk/>
            <pc:sldMk cId="3344687686" sldId="575"/>
            <ac:spMk id="5" creationId="{14BAF480-5624-CE3A-9F82-D903A7A4A538}"/>
          </ac:spMkLst>
        </pc:spChg>
      </pc:sldChg>
      <pc:sldChg chg="add del">
        <pc:chgData name="Frohnert, Brigitte" userId="fb5e8fd1-b7ba-40eb-beda-d66929dfd27b" providerId="ADAL" clId="{F6615049-9853-4346-BA7F-0D46D0778BEA}" dt="2022-11-11T10:07:24.147" v="2"/>
        <pc:sldMkLst>
          <pc:docMk/>
          <pc:sldMk cId="508691745" sldId="576"/>
        </pc:sldMkLst>
      </pc:sldChg>
      <pc:sldChg chg="new">
        <pc:chgData name="Frohnert, Brigitte" userId="fb5e8fd1-b7ba-40eb-beda-d66929dfd27b" providerId="ADAL" clId="{F6615049-9853-4346-BA7F-0D46D0778BEA}" dt="2022-11-11T10:07:41.918" v="3" actId="680"/>
        <pc:sldMkLst>
          <pc:docMk/>
          <pc:sldMk cId="3635431216" sldId="577"/>
        </pc:sldMkLst>
      </pc:sldChg>
      <pc:sldChg chg="new">
        <pc:chgData name="Frohnert, Brigitte" userId="fb5e8fd1-b7ba-40eb-beda-d66929dfd27b" providerId="ADAL" clId="{F6615049-9853-4346-BA7F-0D46D0778BEA}" dt="2022-11-11T10:07:42.210" v="4" actId="680"/>
        <pc:sldMkLst>
          <pc:docMk/>
          <pc:sldMk cId="705083594" sldId="578"/>
        </pc:sldMkLst>
      </pc:sldChg>
    </pc:docChg>
  </pc:docChgLst>
  <pc:docChgLst>
    <pc:chgData name="Frohnert, Brigitte" userId="S::brigitte.frohnert@cuanschutz.edu::fb5e8fd1-b7ba-40eb-beda-d66929dfd27b" providerId="AD" clId="Web-{ABB910D7-73EF-E248-0ADE-EB5286A5782C}"/>
    <pc:docChg chg="delSld modSld">
      <pc:chgData name="Frohnert, Brigitte" userId="S::brigitte.frohnert@cuanschutz.edu::fb5e8fd1-b7ba-40eb-beda-d66929dfd27b" providerId="AD" clId="Web-{ABB910D7-73EF-E248-0ADE-EB5286A5782C}" dt="2022-11-11T05:02:23.242" v="83"/>
      <pc:docMkLst>
        <pc:docMk/>
      </pc:docMkLst>
      <pc:sldChg chg="del">
        <pc:chgData name="Frohnert, Brigitte" userId="S::brigitte.frohnert@cuanschutz.edu::fb5e8fd1-b7ba-40eb-beda-d66929dfd27b" providerId="AD" clId="Web-{ABB910D7-73EF-E248-0ADE-EB5286A5782C}" dt="2022-11-11T05:02:23.242" v="83"/>
        <pc:sldMkLst>
          <pc:docMk/>
          <pc:sldMk cId="4271056685" sldId="519"/>
        </pc:sldMkLst>
      </pc:sldChg>
      <pc:sldChg chg="modSp">
        <pc:chgData name="Frohnert, Brigitte" userId="S::brigitte.frohnert@cuanschutz.edu::fb5e8fd1-b7ba-40eb-beda-d66929dfd27b" providerId="AD" clId="Web-{ABB910D7-73EF-E248-0ADE-EB5286A5782C}" dt="2022-11-11T04:55:58.002" v="24" actId="20577"/>
        <pc:sldMkLst>
          <pc:docMk/>
          <pc:sldMk cId="2467398415" sldId="522"/>
        </pc:sldMkLst>
        <pc:spChg chg="mod">
          <ac:chgData name="Frohnert, Brigitte" userId="S::brigitte.frohnert@cuanschutz.edu::fb5e8fd1-b7ba-40eb-beda-d66929dfd27b" providerId="AD" clId="Web-{ABB910D7-73EF-E248-0ADE-EB5286A5782C}" dt="2022-11-11T04:55:58.002" v="24" actId="20577"/>
          <ac:spMkLst>
            <pc:docMk/>
            <pc:sldMk cId="2467398415" sldId="522"/>
            <ac:spMk id="10" creationId="{EE1330AB-A41D-374D-8241-816BA11E2219}"/>
          </ac:spMkLst>
        </pc:spChg>
      </pc:sldChg>
      <pc:sldChg chg="addSp delSp">
        <pc:chgData name="Frohnert, Brigitte" userId="S::brigitte.frohnert@cuanschutz.edu::fb5e8fd1-b7ba-40eb-beda-d66929dfd27b" providerId="AD" clId="Web-{ABB910D7-73EF-E248-0ADE-EB5286A5782C}" dt="2022-11-11T05:01:33.116" v="82"/>
        <pc:sldMkLst>
          <pc:docMk/>
          <pc:sldMk cId="609277996" sldId="523"/>
        </pc:sldMkLst>
        <pc:graphicFrameChg chg="add del">
          <ac:chgData name="Frohnert, Brigitte" userId="S::brigitte.frohnert@cuanschutz.edu::fb5e8fd1-b7ba-40eb-beda-d66929dfd27b" providerId="AD" clId="Web-{ABB910D7-73EF-E248-0ADE-EB5286A5782C}" dt="2022-11-11T05:01:33.116" v="82"/>
          <ac:graphicFrameMkLst>
            <pc:docMk/>
            <pc:sldMk cId="609277996" sldId="523"/>
            <ac:graphicFrameMk id="2" creationId="{BC906681-28AC-2C7B-3692-1C8B6FBE0BD7}"/>
          </ac:graphicFrameMkLst>
        </pc:graphicFrameChg>
      </pc:sldChg>
      <pc:sldChg chg="modSp">
        <pc:chgData name="Frohnert, Brigitte" userId="S::brigitte.frohnert@cuanschutz.edu::fb5e8fd1-b7ba-40eb-beda-d66929dfd27b" providerId="AD" clId="Web-{ABB910D7-73EF-E248-0ADE-EB5286A5782C}" dt="2022-11-11T04:55:08.220" v="16" actId="20577"/>
        <pc:sldMkLst>
          <pc:docMk/>
          <pc:sldMk cId="2042983728" sldId="525"/>
        </pc:sldMkLst>
        <pc:spChg chg="mod">
          <ac:chgData name="Frohnert, Brigitte" userId="S::brigitte.frohnert@cuanschutz.edu::fb5e8fd1-b7ba-40eb-beda-d66929dfd27b" providerId="AD" clId="Web-{ABB910D7-73EF-E248-0ADE-EB5286A5782C}" dt="2022-11-11T04:55:08.220" v="16" actId="20577"/>
          <ac:spMkLst>
            <pc:docMk/>
            <pc:sldMk cId="2042983728" sldId="525"/>
            <ac:spMk id="10" creationId="{EE1330AB-A41D-374D-8241-816BA11E2219}"/>
          </ac:spMkLst>
        </pc:spChg>
      </pc:sldChg>
      <pc:sldChg chg="modSp">
        <pc:chgData name="Frohnert, Brigitte" userId="S::brigitte.frohnert@cuanschutz.edu::fb5e8fd1-b7ba-40eb-beda-d66929dfd27b" providerId="AD" clId="Web-{ABB910D7-73EF-E248-0ADE-EB5286A5782C}" dt="2022-11-11T04:55:19.267" v="20" actId="20577"/>
        <pc:sldMkLst>
          <pc:docMk/>
          <pc:sldMk cId="2229348052" sldId="527"/>
        </pc:sldMkLst>
        <pc:spChg chg="mod">
          <ac:chgData name="Frohnert, Brigitte" userId="S::brigitte.frohnert@cuanschutz.edu::fb5e8fd1-b7ba-40eb-beda-d66929dfd27b" providerId="AD" clId="Web-{ABB910D7-73EF-E248-0ADE-EB5286A5782C}" dt="2022-11-11T04:55:19.267" v="20" actId="20577"/>
          <ac:spMkLst>
            <pc:docMk/>
            <pc:sldMk cId="2229348052" sldId="527"/>
            <ac:spMk id="10" creationId="{EE1330AB-A41D-374D-8241-816BA11E2219}"/>
          </ac:spMkLst>
        </pc:spChg>
      </pc:sldChg>
      <pc:sldChg chg="modSp">
        <pc:chgData name="Frohnert, Brigitte" userId="S::brigitte.frohnert@cuanschutz.edu::fb5e8fd1-b7ba-40eb-beda-d66929dfd27b" providerId="AD" clId="Web-{ABB910D7-73EF-E248-0ADE-EB5286A5782C}" dt="2022-11-11T04:54:44.345" v="10" actId="20577"/>
        <pc:sldMkLst>
          <pc:docMk/>
          <pc:sldMk cId="3041611810" sldId="528"/>
        </pc:sldMkLst>
        <pc:spChg chg="mod">
          <ac:chgData name="Frohnert, Brigitte" userId="S::brigitte.frohnert@cuanschutz.edu::fb5e8fd1-b7ba-40eb-beda-d66929dfd27b" providerId="AD" clId="Web-{ABB910D7-73EF-E248-0ADE-EB5286A5782C}" dt="2022-11-11T04:54:44.345" v="10" actId="20577"/>
          <ac:spMkLst>
            <pc:docMk/>
            <pc:sldMk cId="3041611810" sldId="528"/>
            <ac:spMk id="10" creationId="{EE1330AB-A41D-374D-8241-816BA11E2219}"/>
          </ac:spMkLst>
        </pc:spChg>
      </pc:sldChg>
      <pc:sldChg chg="modSp">
        <pc:chgData name="Frohnert, Brigitte" userId="S::brigitte.frohnert@cuanschutz.edu::fb5e8fd1-b7ba-40eb-beda-d66929dfd27b" providerId="AD" clId="Web-{ABB910D7-73EF-E248-0ADE-EB5286A5782C}" dt="2022-11-11T04:54:54.486" v="11" actId="20577"/>
        <pc:sldMkLst>
          <pc:docMk/>
          <pc:sldMk cId="2796554029" sldId="529"/>
        </pc:sldMkLst>
        <pc:spChg chg="mod">
          <ac:chgData name="Frohnert, Brigitte" userId="S::brigitte.frohnert@cuanschutz.edu::fb5e8fd1-b7ba-40eb-beda-d66929dfd27b" providerId="AD" clId="Web-{ABB910D7-73EF-E248-0ADE-EB5286A5782C}" dt="2022-11-11T04:54:54.486" v="11" actId="20577"/>
          <ac:spMkLst>
            <pc:docMk/>
            <pc:sldMk cId="2796554029" sldId="529"/>
            <ac:spMk id="10" creationId="{EE1330AB-A41D-374D-8241-816BA11E2219}"/>
          </ac:spMkLst>
        </pc:spChg>
      </pc:sldChg>
      <pc:sldChg chg="modSp">
        <pc:chgData name="Frohnert, Brigitte" userId="S::brigitte.frohnert@cuanschutz.edu::fb5e8fd1-b7ba-40eb-beda-d66929dfd27b" providerId="AD" clId="Web-{ABB910D7-73EF-E248-0ADE-EB5286A5782C}" dt="2022-11-11T05:00:22.756" v="67" actId="20577"/>
        <pc:sldMkLst>
          <pc:docMk/>
          <pc:sldMk cId="3070489394" sldId="539"/>
        </pc:sldMkLst>
        <pc:spChg chg="mod">
          <ac:chgData name="Frohnert, Brigitte" userId="S::brigitte.frohnert@cuanschutz.edu::fb5e8fd1-b7ba-40eb-beda-d66929dfd27b" providerId="AD" clId="Web-{ABB910D7-73EF-E248-0ADE-EB5286A5782C}" dt="2022-11-11T05:00:10.928" v="66" actId="20577"/>
          <ac:spMkLst>
            <pc:docMk/>
            <pc:sldMk cId="3070489394" sldId="539"/>
            <ac:spMk id="4" creationId="{4B941A5E-C14B-2806-C4B3-A092218E322B}"/>
          </ac:spMkLst>
        </pc:spChg>
        <pc:spChg chg="mod">
          <ac:chgData name="Frohnert, Brigitte" userId="S::brigitte.frohnert@cuanschutz.edu::fb5e8fd1-b7ba-40eb-beda-d66929dfd27b" providerId="AD" clId="Web-{ABB910D7-73EF-E248-0ADE-EB5286A5782C}" dt="2022-11-11T05:00:22.756" v="67" actId="20577"/>
          <ac:spMkLst>
            <pc:docMk/>
            <pc:sldMk cId="3070489394" sldId="539"/>
            <ac:spMk id="5" creationId="{95129CEB-8FF6-44D4-7818-FD9C9C8B7E8C}"/>
          </ac:spMkLst>
        </pc:spChg>
      </pc:sldChg>
      <pc:sldChg chg="modSp">
        <pc:chgData name="Frohnert, Brigitte" userId="S::brigitte.frohnert@cuanschutz.edu::fb5e8fd1-b7ba-40eb-beda-d66929dfd27b" providerId="AD" clId="Web-{ABB910D7-73EF-E248-0ADE-EB5286A5782C}" dt="2022-11-11T05:01:00.663" v="79" actId="20577"/>
        <pc:sldMkLst>
          <pc:docMk/>
          <pc:sldMk cId="720380340" sldId="541"/>
        </pc:sldMkLst>
        <pc:spChg chg="mod">
          <ac:chgData name="Frohnert, Brigitte" userId="S::brigitte.frohnert@cuanschutz.edu::fb5e8fd1-b7ba-40eb-beda-d66929dfd27b" providerId="AD" clId="Web-{ABB910D7-73EF-E248-0ADE-EB5286A5782C}" dt="2022-11-11T05:00:47.866" v="76" actId="20577"/>
          <ac:spMkLst>
            <pc:docMk/>
            <pc:sldMk cId="720380340" sldId="541"/>
            <ac:spMk id="11" creationId="{A6012EC8-FD4C-54AB-3269-1FB92F27C60A}"/>
          </ac:spMkLst>
        </pc:spChg>
        <pc:spChg chg="mod">
          <ac:chgData name="Frohnert, Brigitte" userId="S::brigitte.frohnert@cuanschutz.edu::fb5e8fd1-b7ba-40eb-beda-d66929dfd27b" providerId="AD" clId="Web-{ABB910D7-73EF-E248-0ADE-EB5286A5782C}" dt="2022-11-11T05:01:00.663" v="79" actId="20577"/>
          <ac:spMkLst>
            <pc:docMk/>
            <pc:sldMk cId="720380340" sldId="541"/>
            <ac:spMk id="13" creationId="{D5090493-5E49-4F52-5753-1F92F8325634}"/>
          </ac:spMkLst>
        </pc:spChg>
      </pc:sldChg>
      <pc:sldChg chg="del">
        <pc:chgData name="Frohnert, Brigitte" userId="S::brigitte.frohnert@cuanschutz.edu::fb5e8fd1-b7ba-40eb-beda-d66929dfd27b" providerId="AD" clId="Web-{ABB910D7-73EF-E248-0ADE-EB5286A5782C}" dt="2022-11-11T05:01:14.038" v="80"/>
        <pc:sldMkLst>
          <pc:docMk/>
          <pc:sldMk cId="762973305" sldId="54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22D_DBDDA31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olucdenver-my.sharepoint.com/personal/brigitte_frohnert_cuanschutz_edu/Documents/1%20Projects_f/2_TESS/SUMMARY082022/DiabetesSurveyScored08_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A3-F240-94A2-B02385DE6C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37E-514E-9069-835B586210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A3-F240-94A2-B02385DE6C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7E-514E-9069-835B586210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265-C548-B654-1EFC9ED7C47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8A3-F240-94A2-B02385DE6CA4}"/>
              </c:ext>
            </c:extLst>
          </c:dPt>
          <c:dLbls>
            <c:dLbl>
              <c:idx val="2"/>
              <c:layout>
                <c:manualLayout>
                  <c:x val="0.24166666666666667"/>
                  <c:y val="-7.64832749295203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A3-F240-94A2-B02385DE6CA4}"/>
                </c:ext>
              </c:extLst>
            </c:dLbl>
            <c:dLbl>
              <c:idx val="3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68333333333333"/>
                      <c:h val="0.228805272290048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37E-514E-9069-835B58621035}"/>
                </c:ext>
              </c:extLst>
            </c:dLbl>
            <c:dLbl>
              <c:idx val="5"/>
              <c:layout>
                <c:manualLayout>
                  <c:x val="5.9999999999999942E-2"/>
                  <c:y val="2.51752404879714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6749343832021"/>
                      <c:h val="0.155054306165416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8A3-F240-94A2-B02385DE6C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A1c</c:v>
                </c:pt>
                <c:pt idx="1">
                  <c:v>A1c/CGM</c:v>
                </c:pt>
                <c:pt idx="2">
                  <c:v>CGM</c:v>
                </c:pt>
                <c:pt idx="3">
                  <c:v>CGM/OGTT</c:v>
                </c:pt>
                <c:pt idx="4">
                  <c:v>OGTT</c:v>
                </c:pt>
                <c:pt idx="5">
                  <c:v>HGT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2</c:v>
                </c:pt>
                <c:pt idx="2">
                  <c:v>14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3-F240-94A2-B02385DE6CA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DIABETES KNOWLEDGE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MOTHER!$L$39</c:f>
              <c:strCache>
                <c:ptCount val="1"/>
                <c:pt idx="0">
                  <c:v>CONTROL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elete val="1"/>
          </c:dLbls>
          <c:errBars>
            <c:errBarType val="plus"/>
            <c:errValType val="cust"/>
            <c:noEndCap val="0"/>
            <c:plus>
              <c:numRef>
                <c:f>MOTHER!$M$42:$O$42</c:f>
                <c:numCache>
                  <c:formatCode>General</c:formatCode>
                  <c:ptCount val="3"/>
                  <c:pt idx="0">
                    <c:v>7.633260552782585</c:v>
                  </c:pt>
                  <c:pt idx="1">
                    <c:v>8.1445278152470806</c:v>
                  </c:pt>
                  <c:pt idx="2">
                    <c:v>6.3639610306789276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>
                <a:solidFill>
                  <a:schemeClr val="tx2">
                    <a:lumMod val="75000"/>
                    <a:lumOff val="25000"/>
                  </a:schemeClr>
                </a:solidFill>
                <a:round/>
              </a:ln>
              <a:effectLst/>
            </c:spPr>
          </c:errBars>
          <c:cat>
            <c:strRef>
              <c:f>MOTHER!$M$38:$O$38</c:f>
              <c:strCache>
                <c:ptCount val="3"/>
                <c:pt idx="0">
                  <c:v>BASELINE</c:v>
                </c:pt>
                <c:pt idx="1">
                  <c:v>6M</c:v>
                </c:pt>
                <c:pt idx="2">
                  <c:v>12M</c:v>
                </c:pt>
              </c:strCache>
            </c:strRef>
          </c:cat>
          <c:val>
            <c:numRef>
              <c:f>MOTHER!$M$39:$O$39</c:f>
              <c:numCache>
                <c:formatCode>General</c:formatCode>
                <c:ptCount val="3"/>
                <c:pt idx="0">
                  <c:v>21.333333333333332</c:v>
                </c:pt>
                <c:pt idx="1">
                  <c:v>18.666666666666668</c:v>
                </c:pt>
                <c:pt idx="2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8C-A84D-B366-76F40A272F61}"/>
            </c:ext>
          </c:extLst>
        </c:ser>
        <c:ser>
          <c:idx val="1"/>
          <c:order val="1"/>
          <c:tx>
            <c:strRef>
              <c:f>MOTHER!$L$40</c:f>
              <c:strCache>
                <c:ptCount val="1"/>
                <c:pt idx="0">
                  <c:v>INTERVENTION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elete val="1"/>
          </c:dLbls>
          <c:errBars>
            <c:errBarType val="plus"/>
            <c:errValType val="cust"/>
            <c:noEndCap val="0"/>
            <c:plus>
              <c:numRef>
                <c:f>MOTHER!$M$43:$O$43</c:f>
                <c:numCache>
                  <c:formatCode>General</c:formatCode>
                  <c:ptCount val="3"/>
                  <c:pt idx="0">
                    <c:v>3.722518348798681</c:v>
                  </c:pt>
                  <c:pt idx="1">
                    <c:v>6.2760567945875767</c:v>
                  </c:pt>
                  <c:pt idx="2">
                    <c:v>3.5939764421413041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>
                <a:solidFill>
                  <a:schemeClr val="tx2">
                    <a:lumMod val="75000"/>
                    <a:lumOff val="25000"/>
                  </a:schemeClr>
                </a:solidFill>
                <a:round/>
              </a:ln>
              <a:effectLst/>
            </c:spPr>
          </c:errBars>
          <c:cat>
            <c:strRef>
              <c:f>MOTHER!$M$38:$O$38</c:f>
              <c:strCache>
                <c:ptCount val="3"/>
                <c:pt idx="0">
                  <c:v>BASELINE</c:v>
                </c:pt>
                <c:pt idx="1">
                  <c:v>6M</c:v>
                </c:pt>
                <c:pt idx="2">
                  <c:v>12M</c:v>
                </c:pt>
              </c:strCache>
            </c:strRef>
          </c:cat>
          <c:val>
            <c:numRef>
              <c:f>MOTHER!$M$40:$O$40</c:f>
              <c:numCache>
                <c:formatCode>General</c:formatCode>
                <c:ptCount val="3"/>
                <c:pt idx="0">
                  <c:v>23</c:v>
                </c:pt>
                <c:pt idx="1">
                  <c:v>21.5</c:v>
                </c:pt>
                <c:pt idx="2">
                  <c:v>24.25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8C-A84D-B366-76F40A272F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78148928"/>
        <c:axId val="1478469840"/>
      </c:barChart>
      <c:catAx>
        <c:axId val="147814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8469840"/>
        <c:crosses val="autoZero"/>
        <c:auto val="1"/>
        <c:lblAlgn val="ctr"/>
        <c:lblOffset val="100"/>
        <c:noMultiLvlLbl val="0"/>
      </c:catAx>
      <c:valAx>
        <c:axId val="147846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814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omments/modernComment_228_A0334BE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6EEBF8-F71C-4F59-BA3D-D634C58DFF34}" authorId="{4AD327E8-697A-0E9F-5EDB-77A5EDDA0B0B}" status="resolved" created="2022-10-26T05:02:48.44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87716329" sldId="552"/>
      <ac:spMk id="18" creationId="{5EE51282-6D3B-FE4F-AFE2-7C49BB8A8B7B}"/>
    </ac:deMkLst>
    <p188:txBody>
      <a:bodyPr/>
      <a:lstStyle/>
      <a:p>
        <a:r>
          <a:rPr lang="en-US"/>
          <a:t>Changed the title and removed 'participants'</a:t>
        </a:r>
      </a:p>
    </p188:txBody>
  </p188:cm>
</p188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107D7-6DBB-49CB-AD15-CEC05AC9D2D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6B987-82F7-46B6-9BA3-ED742A4D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6B987-82F7-46B6-9BA3-ED742A4D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881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6B987-82F7-46B6-9BA3-ED742A4D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892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6B987-82F7-46B6-9BA3-ED742A4D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190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6B987-82F7-46B6-9BA3-ED742A4D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518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6B987-82F7-46B6-9BA3-ED742A4D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745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6B987-82F7-46B6-9BA3-ED742A4D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957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6B987-82F7-46B6-9BA3-ED742A4D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244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6B987-82F7-46B6-9BA3-ED742A4D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338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6B987-82F7-46B6-9BA3-ED742A4D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395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2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995B-E090-9E49-9599-D064BD0D34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23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100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6B987-82F7-46B6-9BA3-ED742A4D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715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6B987-82F7-46B6-9BA3-ED742A4D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020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More recently, we have added </a:t>
            </a:r>
            <a:r>
              <a:rPr lang="en-US" err="1"/>
              <a:t>presymptomatic</a:t>
            </a:r>
            <a:r>
              <a:rPr lang="en-US"/>
              <a:t> T1D to the problem list, as can be seen here, including current</a:t>
            </a:r>
            <a:r>
              <a:rPr lang="en-US" baseline="0"/>
              <a:t> stage. When one clicks on this entry, the detailed information covered in the memo will pop up.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6B987-82F7-46B6-9BA3-ED742A4D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09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6B987-82F7-46B6-9BA3-ED742A4D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238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80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84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6B987-82F7-46B6-9BA3-ED742A4D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196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6B987-82F7-46B6-9BA3-ED742A4D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049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6B987-82F7-46B6-9BA3-ED742A4D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360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6B987-82F7-46B6-9BA3-ED742A4D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433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6B987-82F7-46B6-9BA3-ED742A4D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287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6B987-82F7-46B6-9BA3-ED742A4D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989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6B987-82F7-46B6-9BA3-ED742A4D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251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6B987-82F7-46B6-9BA3-ED742A4D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73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5.w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031714"/>
            <a:ext cx="12188825" cy="8262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596770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3263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036701"/>
            <a:ext cx="4639096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3466031"/>
            <a:ext cx="10058400" cy="895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815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217976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17978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9" y="594359"/>
            <a:ext cx="1579417" cy="2555241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1530" y="731520"/>
            <a:ext cx="877131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5218545"/>
            <a:ext cx="1489372" cy="13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01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14207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84218"/>
            <a:ext cx="3200400" cy="379614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56276"/>
            <a:ext cx="3200400" cy="53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91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0D5F-4862-4C65-89EC-DFF044B13E2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AD3A-3012-494B-A21B-025DF550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9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489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0238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163" y="2887913"/>
            <a:ext cx="10058400" cy="6672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4679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895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311564"/>
            <a:ext cx="4937760" cy="4557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311565"/>
            <a:ext cx="4937760" cy="4557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9243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0238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163" y="2887913"/>
            <a:ext cx="10058400" cy="6672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382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0D5F-4862-4C65-89EC-DFF044B13E2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AD3A-3012-494B-A21B-025DF550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92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95413"/>
            <a:ext cx="10363200" cy="1470025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28673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14A9D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86270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0054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739042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6935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6916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77FC49-4FA3-FF4E-AF12-B8D654846B6B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557067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191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191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852314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5901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5901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145187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169133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505472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920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3299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122058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73" y="4645288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6607" y="475093"/>
            <a:ext cx="10794015" cy="42524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473" y="5212026"/>
            <a:ext cx="7315200" cy="5987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95238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5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311564"/>
            <a:ext cx="4937760" cy="45575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311564"/>
            <a:ext cx="4937760" cy="4557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546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217976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17978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9" y="594359"/>
            <a:ext cx="1579417" cy="2555241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1530" y="731520"/>
            <a:ext cx="877131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5218545"/>
            <a:ext cx="1489372" cy="13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14207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84218"/>
            <a:ext cx="3200400" cy="379614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56276"/>
            <a:ext cx="3200400" cy="53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7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10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08235308"/>
              </p:ext>
            </p:extLst>
          </p:nvPr>
        </p:nvGraphicFramePr>
        <p:xfrm>
          <a:off x="-28342" y="-81710"/>
          <a:ext cx="12208778" cy="689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CorelDRAW" r:id="rId3" imgW="0" imgH="0" progId="CorelDRAW.Graphic.10">
                  <p:embed/>
                </p:oleObj>
              </mc:Choice>
              <mc:Fallback>
                <p:oleObj name="CorelDRAW" r:id="rId3" imgW="0" imgH="0" progId="CorelDRAW.Graphic.10">
                  <p:embed/>
                  <p:pic>
                    <p:nvPicPr>
                      <p:cNvPr id="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342" y="-81710"/>
                        <a:ext cx="12208778" cy="689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3175" y="3350341"/>
            <a:ext cx="12188825" cy="350765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3350341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959633"/>
            <a:ext cx="10058400" cy="177979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72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5820686"/>
            <a:ext cx="10058400" cy="598781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9" y="88907"/>
            <a:ext cx="4639096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5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031714"/>
            <a:ext cx="12188825" cy="8262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596770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3263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036701"/>
            <a:ext cx="4639096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7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564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5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311564"/>
            <a:ext cx="4937760" cy="45575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311564"/>
            <a:ext cx="4937760" cy="4557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25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084058"/>
            <a:ext cx="12192000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-1" y="6018060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52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20801"/>
            <a:ext cx="10058400" cy="45482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094449"/>
            <a:ext cx="4509655" cy="75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8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915" r:id="rId4"/>
    <p:sldLayoutId id="2147483668" r:id="rId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-1"/>
            <a:ext cx="12192001" cy="60374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6084058"/>
            <a:ext cx="12192000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-1" y="6018060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52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20801"/>
            <a:ext cx="10058400" cy="45482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094449"/>
            <a:ext cx="4509655" cy="75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0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29" r:id="rId2"/>
    <p:sldLayoutId id="2147483930" r:id="rId3"/>
    <p:sldLayoutId id="2147483931" r:id="rId4"/>
    <p:sldLayoutId id="2147483935" r:id="rId5"/>
    <p:sldLayoutId id="2147483932" r:id="rId6"/>
    <p:sldLayoutId id="2147483933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11564"/>
            <a:ext cx="10515600" cy="4865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A0D5F-4862-4C65-89EC-DFF044B13E2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AD3A-3012-494B-A21B-025DF550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6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936" r:id="rId2"/>
    <p:sldLayoutId id="2147483937" r:id="rId3"/>
    <p:sldLayoutId id="2147483939" r:id="rId4"/>
    <p:sldLayoutId id="214748394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11566"/>
            <a:ext cx="10515600" cy="4865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A0D5F-4862-4C65-89EC-DFF044B13E2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AD3A-3012-494B-A21B-025DF550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2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5978770"/>
            <a:ext cx="12191999" cy="8792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7" descr="Screen Shot 2017-02-22 at 10.12.18 PM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41" y="6116516"/>
            <a:ext cx="4545948" cy="5919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" y="5978770"/>
            <a:ext cx="12191999" cy="0"/>
          </a:xfrm>
          <a:prstGeom prst="line">
            <a:avLst/>
          </a:prstGeom>
          <a:ln w="76200" cmpd="sng">
            <a:solidFill>
              <a:srgbClr val="14A9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/>
          <p:cNvSpPr/>
          <p:nvPr userDrawn="1"/>
        </p:nvSpPr>
        <p:spPr>
          <a:xfrm rot="10800000">
            <a:off x="6043893" y="6003192"/>
            <a:ext cx="963897" cy="528271"/>
          </a:xfrm>
          <a:prstGeom prst="rtTriangle">
            <a:avLst/>
          </a:prstGeom>
          <a:solidFill>
            <a:srgbClr val="14A9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 rot="10800000">
            <a:off x="5947502" y="5852380"/>
            <a:ext cx="963897" cy="52827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137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86001" y="6343358"/>
            <a:ext cx="69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B577FC49-4FA3-FF4E-AF12-B8D654846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001" y="6343358"/>
            <a:ext cx="5392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50000"/>
                  </a:prstClr>
                </a:solidFill>
              </a:rPr>
              <a:t>Presentation Title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35487" y="6434462"/>
            <a:ext cx="0" cy="22484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51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28_A0334B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69819" y="3542064"/>
            <a:ext cx="10443556" cy="1334262"/>
          </a:xfrm>
        </p:spPr>
        <p:txBody>
          <a:bodyPr/>
          <a:lstStyle/>
          <a:p>
            <a:r>
              <a:rPr lang="en-US" sz="6600"/>
              <a:t>The Early Start Study: TESS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97280" y="5714808"/>
            <a:ext cx="10316095" cy="857205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accent6">
                    <a:lumMod val="20000"/>
                    <a:lumOff val="80000"/>
                  </a:schemeClr>
                </a:solidFill>
              </a:rPr>
              <a:t>Brigitte I. Frohnert MD PhD</a:t>
            </a:r>
          </a:p>
          <a:p>
            <a:r>
              <a:rPr lang="en-US" sz="2000" cap="none">
                <a:solidFill>
                  <a:schemeClr val="accent6">
                    <a:lumMod val="20000"/>
                    <a:lumOff val="80000"/>
                  </a:schemeClr>
                </a:solidFill>
              </a:rPr>
              <a:t>November 11, 2022</a:t>
            </a:r>
            <a:r>
              <a:rPr lang="en-US" sz="2800">
                <a:solidFill>
                  <a:schemeClr val="accent6">
                    <a:lumMod val="20000"/>
                    <a:lumOff val="80000"/>
                  </a:schemeClr>
                </a:solidFill>
              </a:rPr>
              <a:t>		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54321" y="0"/>
            <a:ext cx="380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30000" noProof="0">
                <a:ln>
                  <a:noFill/>
                </a:ln>
                <a:solidFill>
                  <a:srgbClr val="B27D49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5th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B27D49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Childhood Diabetes Prevention Symposium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7BFD19-AC3F-38A3-CE3B-D78F57CE4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081" y="5025205"/>
            <a:ext cx="3038899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84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63D190-5E00-E78E-141D-0C4343F43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77FC49-4FA3-FF4E-AF12-B8D654846B6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1DE1864-E4B1-4EE0-5A7B-D461096B2E87}"/>
              </a:ext>
            </a:extLst>
          </p:cNvPr>
          <p:cNvGraphicFramePr/>
          <p:nvPr/>
        </p:nvGraphicFramePr>
        <p:xfrm>
          <a:off x="4303059" y="1093693"/>
          <a:ext cx="7620000" cy="5044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CFB9C30-E099-6489-40A9-9FBA09B25BD4}"/>
              </a:ext>
            </a:extLst>
          </p:cNvPr>
          <p:cNvSpPr txBox="1">
            <a:spLocks/>
          </p:cNvSpPr>
          <p:nvPr/>
        </p:nvSpPr>
        <p:spPr>
          <a:xfrm>
            <a:off x="274659" y="253253"/>
            <a:ext cx="50650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Qualifying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Dysglyemia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in TESS Participants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8E17C1-53CA-30AA-64BC-A756847798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71" b="8172"/>
          <a:stretch/>
        </p:blipFill>
        <p:spPr>
          <a:xfrm>
            <a:off x="136102" y="6099151"/>
            <a:ext cx="2112423" cy="7163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A13267-2441-E2C3-3629-2FEF7114A589}"/>
              </a:ext>
            </a:extLst>
          </p:cNvPr>
          <p:cNvSpPr txBox="1"/>
          <p:nvPr/>
        </p:nvSpPr>
        <p:spPr>
          <a:xfrm>
            <a:off x="136102" y="5171606"/>
            <a:ext cx="359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HGT: Home glucose testing</a:t>
            </a:r>
          </a:p>
        </p:txBody>
      </p:sp>
    </p:spTree>
    <p:extLst>
      <p:ext uri="{BB962C8B-B14F-4D97-AF65-F5344CB8AC3E}">
        <p14:creationId xmlns:p14="http://schemas.microsoft.com/office/powerpoint/2010/main" val="3688735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E04B-71D1-2F20-329B-F811A909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Participant eligibility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5FEB0-305A-1A93-BF54-35BF4E90C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EA0F67-8EA9-8BAF-7D74-D834FF9958AF}"/>
              </a:ext>
            </a:extLst>
          </p:cNvPr>
          <p:cNvGraphicFramePr>
            <a:graphicFrameLocks noGrp="1"/>
          </p:cNvGraphicFramePr>
          <p:nvPr/>
        </p:nvGraphicFramePr>
        <p:xfrm>
          <a:off x="761999" y="1445623"/>
          <a:ext cx="8591007" cy="4343796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248034">
                  <a:extLst>
                    <a:ext uri="{9D8B030D-6E8A-4147-A177-3AD203B41FA5}">
                      <a16:colId xmlns:a16="http://schemas.microsoft.com/office/drawing/2014/main" val="2719404790"/>
                    </a:ext>
                  </a:extLst>
                </a:gridCol>
                <a:gridCol w="1965261">
                  <a:extLst>
                    <a:ext uri="{9D8B030D-6E8A-4147-A177-3AD203B41FA5}">
                      <a16:colId xmlns:a16="http://schemas.microsoft.com/office/drawing/2014/main" val="2761309184"/>
                    </a:ext>
                  </a:extLst>
                </a:gridCol>
                <a:gridCol w="1902896">
                  <a:extLst>
                    <a:ext uri="{9D8B030D-6E8A-4147-A177-3AD203B41FA5}">
                      <a16:colId xmlns:a16="http://schemas.microsoft.com/office/drawing/2014/main" val="396181946"/>
                    </a:ext>
                  </a:extLst>
                </a:gridCol>
                <a:gridCol w="1474816">
                  <a:extLst>
                    <a:ext uri="{9D8B030D-6E8A-4147-A177-3AD203B41FA5}">
                      <a16:colId xmlns:a16="http://schemas.microsoft.com/office/drawing/2014/main" val="4069889125"/>
                    </a:ext>
                  </a:extLst>
                </a:gridCol>
              </a:tblGrid>
              <a:tr h="809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Eligibility</a:t>
                      </a:r>
                      <a:r>
                        <a:rPr lang="en-US" sz="2400" baseline="0"/>
                        <a:t> Criteria for </a:t>
                      </a:r>
                      <a:r>
                        <a:rPr lang="en-US" sz="2400" baseline="0" err="1"/>
                        <a:t>Dysglycemia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Control</a:t>
                      </a:r>
                    </a:p>
                    <a:p>
                      <a:pPr algn="ctr"/>
                      <a:r>
                        <a:rPr lang="en-US" sz="2400"/>
                        <a:t>(N=11)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Intervention</a:t>
                      </a:r>
                    </a:p>
                    <a:p>
                      <a:pPr algn="ctr"/>
                      <a:r>
                        <a:rPr lang="en-US" sz="2400"/>
                        <a:t>(N=19)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176997"/>
                  </a:ext>
                </a:extLst>
              </a:tr>
              <a:tr h="809039">
                <a:tc>
                  <a:txBody>
                    <a:bodyPr/>
                    <a:lstStyle/>
                    <a:p>
                      <a:r>
                        <a:rPr lang="en-US" sz="2400"/>
                        <a:t>Eligibility</a:t>
                      </a:r>
                      <a:r>
                        <a:rPr lang="en-US" sz="2400" baseline="0"/>
                        <a:t> visit</a:t>
                      </a:r>
                    </a:p>
                    <a:p>
                      <a:r>
                        <a:rPr lang="en-US" sz="2400" baseline="0"/>
                        <a:t>(weeks before baseline)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14.1 ± 11.2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14.0 ± 13.5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287837"/>
                  </a:ext>
                </a:extLst>
              </a:tr>
              <a:tr h="468729">
                <a:tc>
                  <a:txBody>
                    <a:bodyPr/>
                    <a:lstStyle/>
                    <a:p>
                      <a:r>
                        <a:rPr lang="en-US" sz="2400"/>
                        <a:t>HbA1c (5.7-6.4%)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18%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32% 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398562"/>
                  </a:ext>
                </a:extLst>
              </a:tr>
              <a:tr h="468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CGM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64% (7)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63% (12)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814049"/>
                  </a:ext>
                </a:extLst>
              </a:tr>
              <a:tr h="468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OGTT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40%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13%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757543"/>
                  </a:ext>
                </a:extLst>
              </a:tr>
              <a:tr h="468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Home</a:t>
                      </a:r>
                      <a:r>
                        <a:rPr lang="en-US" sz="2400" baseline="0"/>
                        <a:t> glucose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20%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22%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367847"/>
                  </a:ext>
                </a:extLst>
              </a:tr>
              <a:tr h="809039">
                <a:tc>
                  <a:txBody>
                    <a:bodyPr/>
                    <a:lstStyle/>
                    <a:p>
                      <a:r>
                        <a:rPr lang="en-US" sz="2400" b="1"/>
                        <a:t>Multiple</a:t>
                      </a:r>
                      <a:r>
                        <a:rPr lang="en-US" sz="2400" b="1" baseline="0"/>
                        <a:t> abnormal measures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36%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26%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9953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8473AD6-C55C-C7E2-2163-558F188712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71" b="8172"/>
          <a:stretch/>
        </p:blipFill>
        <p:spPr>
          <a:xfrm>
            <a:off x="136102" y="6099151"/>
            <a:ext cx="2112423" cy="7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51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E04B-71D1-2F20-329B-F811A909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TESS Baseline Demographic Data</a:t>
            </a: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AF0972-A3DA-6232-12CC-6782E4FCA130}"/>
              </a:ext>
            </a:extLst>
          </p:cNvPr>
          <p:cNvGraphicFramePr>
            <a:graphicFrameLocks noGrp="1"/>
          </p:cNvGraphicFramePr>
          <p:nvPr/>
        </p:nvGraphicFramePr>
        <p:xfrm>
          <a:off x="984464" y="1826437"/>
          <a:ext cx="10058400" cy="31089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179743">
                  <a:extLst>
                    <a:ext uri="{9D8B030D-6E8A-4147-A177-3AD203B41FA5}">
                      <a16:colId xmlns:a16="http://schemas.microsoft.com/office/drawing/2014/main" val="3076655313"/>
                    </a:ext>
                  </a:extLst>
                </a:gridCol>
                <a:gridCol w="1899885">
                  <a:extLst>
                    <a:ext uri="{9D8B030D-6E8A-4147-A177-3AD203B41FA5}">
                      <a16:colId xmlns:a16="http://schemas.microsoft.com/office/drawing/2014/main" val="1405849090"/>
                    </a:ext>
                  </a:extLst>
                </a:gridCol>
                <a:gridCol w="2533446">
                  <a:extLst>
                    <a:ext uri="{9D8B030D-6E8A-4147-A177-3AD203B41FA5}">
                      <a16:colId xmlns:a16="http://schemas.microsoft.com/office/drawing/2014/main" val="3086995210"/>
                    </a:ext>
                  </a:extLst>
                </a:gridCol>
                <a:gridCol w="1445326">
                  <a:extLst>
                    <a:ext uri="{9D8B030D-6E8A-4147-A177-3AD203B41FA5}">
                      <a16:colId xmlns:a16="http://schemas.microsoft.com/office/drawing/2014/main" val="406883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Baseline</a:t>
                      </a:r>
                      <a:r>
                        <a:rPr lang="en-US" sz="2400" baseline="0"/>
                        <a:t> Characteristics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Controls</a:t>
                      </a:r>
                    </a:p>
                    <a:p>
                      <a:pPr algn="ctr"/>
                      <a:r>
                        <a:rPr lang="en-US" sz="2400"/>
                        <a:t>(N=11)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Intervention</a:t>
                      </a:r>
                    </a:p>
                    <a:p>
                      <a:pPr algn="ctr"/>
                      <a:r>
                        <a:rPr lang="en-US" sz="2400"/>
                        <a:t>(N=19)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038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Age (years)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14.6 ± 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10.1± 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226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Female, %</a:t>
                      </a:r>
                      <a:r>
                        <a:rPr lang="en-US" sz="2400" b="1" baseline="0"/>
                        <a:t> (n)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64%</a:t>
                      </a:r>
                      <a:r>
                        <a:rPr lang="en-US" sz="2400" baseline="0"/>
                        <a:t> (7)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53%</a:t>
                      </a:r>
                      <a:r>
                        <a:rPr lang="en-US" sz="2400" baseline="0"/>
                        <a:t> (10)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126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1</a:t>
                      </a:r>
                      <a:r>
                        <a:rPr lang="en-US" sz="2400" b="1" baseline="30000"/>
                        <a:t>st</a:t>
                      </a:r>
                      <a:r>
                        <a:rPr lang="en-US" sz="2400" b="1"/>
                        <a:t> degree</a:t>
                      </a:r>
                      <a:r>
                        <a:rPr lang="en-US" sz="2400" b="1" baseline="0"/>
                        <a:t> relative w/ T1D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36%</a:t>
                      </a:r>
                      <a:r>
                        <a:rPr lang="en-US" sz="2400" baseline="0"/>
                        <a:t> (4)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42%</a:t>
                      </a:r>
                      <a:r>
                        <a:rPr lang="en-US" sz="2400" baseline="0"/>
                        <a:t> (8)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505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baseline="0"/>
                        <a:t>BMI Z-score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0.3 ± 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0.2 ± 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0.77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650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TG antibody positive, %</a:t>
                      </a:r>
                      <a:r>
                        <a:rPr lang="en-US" sz="2400" b="1" baseline="0"/>
                        <a:t> (n)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18%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21%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17022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DD60503-A796-592D-36E8-E51D064A9F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71" b="8172"/>
          <a:stretch/>
        </p:blipFill>
        <p:spPr>
          <a:xfrm>
            <a:off x="136102" y="6099151"/>
            <a:ext cx="2112423" cy="7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38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E04B-71D1-2F20-329B-F811A909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TESS Baseline Glycemic Data</a:t>
            </a:r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0346A9-DE27-24A5-2528-D0E6C9396261}"/>
              </a:ext>
            </a:extLst>
          </p:cNvPr>
          <p:cNvGraphicFramePr>
            <a:graphicFrameLocks noGrp="1"/>
          </p:cNvGraphicFramePr>
          <p:nvPr/>
        </p:nvGraphicFramePr>
        <p:xfrm>
          <a:off x="1028007" y="1173295"/>
          <a:ext cx="10058400" cy="4509839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179743">
                  <a:extLst>
                    <a:ext uri="{9D8B030D-6E8A-4147-A177-3AD203B41FA5}">
                      <a16:colId xmlns:a16="http://schemas.microsoft.com/office/drawing/2014/main" val="3076655313"/>
                    </a:ext>
                  </a:extLst>
                </a:gridCol>
                <a:gridCol w="1899885">
                  <a:extLst>
                    <a:ext uri="{9D8B030D-6E8A-4147-A177-3AD203B41FA5}">
                      <a16:colId xmlns:a16="http://schemas.microsoft.com/office/drawing/2014/main" val="1405849090"/>
                    </a:ext>
                  </a:extLst>
                </a:gridCol>
                <a:gridCol w="2533446">
                  <a:extLst>
                    <a:ext uri="{9D8B030D-6E8A-4147-A177-3AD203B41FA5}">
                      <a16:colId xmlns:a16="http://schemas.microsoft.com/office/drawing/2014/main" val="3086995210"/>
                    </a:ext>
                  </a:extLst>
                </a:gridCol>
                <a:gridCol w="1445326">
                  <a:extLst>
                    <a:ext uri="{9D8B030D-6E8A-4147-A177-3AD203B41FA5}">
                      <a16:colId xmlns:a16="http://schemas.microsoft.com/office/drawing/2014/main" val="406883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Baseline</a:t>
                      </a:r>
                      <a:r>
                        <a:rPr lang="en-US" sz="2400" baseline="0"/>
                        <a:t> Characteristics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Controls</a:t>
                      </a:r>
                    </a:p>
                    <a:p>
                      <a:pPr algn="ctr"/>
                      <a:r>
                        <a:rPr lang="en-US" sz="2400"/>
                        <a:t>(N=11)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Intervention</a:t>
                      </a:r>
                    </a:p>
                    <a:p>
                      <a:pPr algn="ctr"/>
                      <a:r>
                        <a:rPr lang="en-US" sz="2400"/>
                        <a:t>(N=19)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038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HbA1c at baseline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5.2 ± 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5.4 ± 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029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CGM</a:t>
                      </a:r>
                      <a:r>
                        <a:rPr lang="en-US" sz="2400" b="1" baseline="0"/>
                        <a:t> at baseline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97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2400"/>
                        <a:t>%Time &gt;140</a:t>
                      </a:r>
                      <a:r>
                        <a:rPr lang="en-US" sz="2400" baseline="0"/>
                        <a:t> mg/</a:t>
                      </a:r>
                      <a:r>
                        <a:rPr lang="en-US" sz="2400" baseline="0" err="1"/>
                        <a:t>dL</a:t>
                      </a:r>
                      <a:endParaRPr lang="en-US" sz="2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10.0 ± 13.0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11.5 ± 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854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2400"/>
                        <a:t>average SG (mg/</a:t>
                      </a:r>
                      <a:r>
                        <a:rPr lang="en-US" sz="2400" err="1"/>
                        <a:t>dL</a:t>
                      </a:r>
                      <a:r>
                        <a:rPr lang="en-US" sz="24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112 ±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114 ±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55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OGTT at 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01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2400"/>
                        <a:t>Fasting glucose (mg/</a:t>
                      </a:r>
                      <a:r>
                        <a:rPr lang="en-US" sz="2400" err="1"/>
                        <a:t>dL</a:t>
                      </a:r>
                      <a:r>
                        <a:rPr lang="en-US" sz="2400"/>
                        <a:t>)</a:t>
                      </a:r>
                      <a:r>
                        <a:rPr lang="en-US" sz="2400" baseline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89 ±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85 ±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827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2400"/>
                        <a:t>Peak</a:t>
                      </a:r>
                      <a:r>
                        <a:rPr lang="en-US" sz="2400" baseline="0"/>
                        <a:t> 30,60,90 glucose (mg/</a:t>
                      </a:r>
                      <a:r>
                        <a:rPr lang="en-US" sz="2400" baseline="0" err="1"/>
                        <a:t>dL</a:t>
                      </a:r>
                      <a:r>
                        <a:rPr lang="en-US" sz="2400" baseline="0"/>
                        <a:t>)</a:t>
                      </a:r>
                      <a:endParaRPr lang="en-US" sz="2400" i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186 ±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183± 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700112"/>
                  </a:ext>
                </a:extLst>
              </a:tr>
              <a:tr h="486479">
                <a:tc>
                  <a:txBody>
                    <a:bodyPr/>
                    <a:lstStyle/>
                    <a:p>
                      <a:pPr lvl="0"/>
                      <a:r>
                        <a:rPr lang="en-US" sz="2400" baseline="0"/>
                        <a:t>2h glucose (mg/</a:t>
                      </a:r>
                      <a:r>
                        <a:rPr lang="en-US" sz="2400" baseline="0" err="1"/>
                        <a:t>dL</a:t>
                      </a:r>
                      <a:r>
                        <a:rPr lang="en-US" sz="2400" baseline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116 ±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151 ± 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71149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F22FEF7-F87B-0693-C7BD-17D9FD884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71" b="8172"/>
          <a:stretch/>
        </p:blipFill>
        <p:spPr>
          <a:xfrm>
            <a:off x="136102" y="6099151"/>
            <a:ext cx="2112423" cy="7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60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B18D97-4D4A-7F44-8239-463A833B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TESS Education and Insulin Start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FD813-1584-11EC-19E7-1347781FC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CD416D-7EB4-5462-1F62-AA697AA82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71" b="8172"/>
          <a:stretch/>
        </p:blipFill>
        <p:spPr>
          <a:xfrm>
            <a:off x="136102" y="6099151"/>
            <a:ext cx="2112423" cy="7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99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E04B-71D1-2F20-329B-F811A909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Early-stage T1D education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8B05A1-32F8-ECCC-0A71-0A4840369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388" y="1277479"/>
            <a:ext cx="6042212" cy="454829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b="1"/>
              <a:t>MD/NP: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/>
              <a:t>Pathophysiology of T1D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/>
              <a:t>CGM-guided education (diet/exercise)</a:t>
            </a:r>
            <a:endParaRPr lang="en-US" sz="2800">
              <a:cs typeface="Calibri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/>
              <a:t>Trends with illness 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/>
              <a:t>(Insulin plan)</a:t>
            </a:r>
          </a:p>
          <a:p>
            <a:pPr>
              <a:buFont typeface="Wingdings" pitchFamily="2" charset="2"/>
              <a:buChar char="v"/>
            </a:pPr>
            <a:r>
              <a:rPr lang="en-US" sz="3200" b="1"/>
              <a:t>RD: Dietary education: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/>
              <a:t>Carbs and healthy diet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/>
              <a:t>Exercise </a:t>
            </a:r>
            <a:endParaRPr lang="en-US" sz="2800">
              <a:cs typeface="Calibri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b="1"/>
          </a:p>
          <a:p>
            <a:pPr>
              <a:buFont typeface="Wingdings" panose="05000000000000000000" pitchFamily="2" charset="2"/>
              <a:buChar char="v"/>
            </a:pPr>
            <a:endParaRPr lang="en-US" b="1"/>
          </a:p>
          <a:p>
            <a:pPr>
              <a:buFont typeface="Wingdings" panose="05000000000000000000" pitchFamily="2" charset="2"/>
              <a:buChar char="v"/>
            </a:pPr>
            <a:endParaRPr lang="en-US"/>
          </a:p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A2024A-CC89-A63A-1545-60C755AD1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77479"/>
            <a:ext cx="5384800" cy="454829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b="1"/>
              <a:t>CDE: Practical education: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/>
              <a:t>Use of CGM, troubleshooting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/>
              <a:t>Symptoms of highs and lows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/>
              <a:t>Checking ketones/Illness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/>
              <a:t>(Glucagon)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/>
              <a:t>SW: Emotional/Family impacts</a:t>
            </a:r>
            <a:endParaRPr lang="en-US" sz="3200" b="1">
              <a:cs typeface="Calibri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/>
              <a:t>Family strengths</a:t>
            </a:r>
            <a:endParaRPr lang="en-US" sz="2800">
              <a:cs typeface="Calibri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/>
              <a:t>Depression/anxiety </a:t>
            </a:r>
            <a:endParaRPr lang="en-US" sz="2800">
              <a:cs typeface="Calibri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/>
              <a:t>Coping and grief</a:t>
            </a:r>
            <a:endParaRPr lang="en-US" sz="2800">
              <a:cs typeface="Calibri"/>
            </a:endParaRPr>
          </a:p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941A5E-C14B-2806-C4B3-A092218E322B}"/>
              </a:ext>
            </a:extLst>
          </p:cNvPr>
          <p:cNvSpPr txBox="1">
            <a:spLocks/>
          </p:cNvSpPr>
          <p:nvPr/>
        </p:nvSpPr>
        <p:spPr>
          <a:xfrm>
            <a:off x="501378" y="1424095"/>
            <a:ext cx="5680710" cy="4548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7B8B92-12AB-2748-D7CE-60F0F552E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71" b="8172"/>
          <a:stretch/>
        </p:blipFill>
        <p:spPr>
          <a:xfrm>
            <a:off x="136102" y="6099151"/>
            <a:ext cx="2112423" cy="7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E04B-71D1-2F20-329B-F811A909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5FEB0-305A-1A93-BF54-35BF4E90C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218CE-0444-4533-D3B2-528C8DEDF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83" y="0"/>
            <a:ext cx="7536003" cy="56177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A0B75F-D6CE-C7D5-9E94-9440035DC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417" y="764196"/>
            <a:ext cx="7604068" cy="5617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A784D9-7F82-AB55-DF2D-D7DF461DD6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471" b="8172"/>
          <a:stretch/>
        </p:blipFill>
        <p:spPr>
          <a:xfrm>
            <a:off x="136102" y="6099151"/>
            <a:ext cx="2112423" cy="7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B18D97-4D4A-7F44-8239-463A833B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PRELIMINARY </a:t>
            </a:r>
            <a:r>
              <a:rPr lang="en-US" err="1"/>
              <a:t>dATA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FD813-1584-11EC-19E7-1347781FC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274782-1AF4-08EC-F4D7-26CD4530A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71" b="8172"/>
          <a:stretch/>
        </p:blipFill>
        <p:spPr>
          <a:xfrm>
            <a:off x="136102" y="6081287"/>
            <a:ext cx="2564567" cy="7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76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E04B-71D1-2F20-329B-F811A909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T1D Diagnosis</a:t>
            </a: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AF0972-A3DA-6232-12CC-6782E4FCA130}"/>
              </a:ext>
            </a:extLst>
          </p:cNvPr>
          <p:cNvGraphicFramePr>
            <a:graphicFrameLocks noGrp="1"/>
          </p:cNvGraphicFramePr>
          <p:nvPr/>
        </p:nvGraphicFramePr>
        <p:xfrm>
          <a:off x="984464" y="1826437"/>
          <a:ext cx="10058400" cy="3017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179743">
                  <a:extLst>
                    <a:ext uri="{9D8B030D-6E8A-4147-A177-3AD203B41FA5}">
                      <a16:colId xmlns:a16="http://schemas.microsoft.com/office/drawing/2014/main" val="3076655313"/>
                    </a:ext>
                  </a:extLst>
                </a:gridCol>
                <a:gridCol w="1899885">
                  <a:extLst>
                    <a:ext uri="{9D8B030D-6E8A-4147-A177-3AD203B41FA5}">
                      <a16:colId xmlns:a16="http://schemas.microsoft.com/office/drawing/2014/main" val="1405849090"/>
                    </a:ext>
                  </a:extLst>
                </a:gridCol>
                <a:gridCol w="2533446">
                  <a:extLst>
                    <a:ext uri="{9D8B030D-6E8A-4147-A177-3AD203B41FA5}">
                      <a16:colId xmlns:a16="http://schemas.microsoft.com/office/drawing/2014/main" val="3086995210"/>
                    </a:ext>
                  </a:extLst>
                </a:gridCol>
                <a:gridCol w="1445326">
                  <a:extLst>
                    <a:ext uri="{9D8B030D-6E8A-4147-A177-3AD203B41FA5}">
                      <a16:colId xmlns:a16="http://schemas.microsoft.com/office/drawing/2014/main" val="406883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Baseline</a:t>
                      </a:r>
                      <a:r>
                        <a:rPr lang="en-US" sz="2400" baseline="0"/>
                        <a:t> Characteristics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Controls</a:t>
                      </a:r>
                    </a:p>
                    <a:p>
                      <a:pPr algn="ctr"/>
                      <a:r>
                        <a:rPr lang="en-US" sz="2400"/>
                        <a:t>(N=11)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Intervention</a:t>
                      </a:r>
                    </a:p>
                    <a:p>
                      <a:pPr algn="ctr"/>
                      <a:r>
                        <a:rPr lang="en-US" sz="2400"/>
                        <a:t>(N=19)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038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Diagnosed, %</a:t>
                      </a:r>
                      <a:r>
                        <a:rPr lang="en-US" sz="2400" b="1" baseline="0"/>
                        <a:t> (n)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18%</a:t>
                      </a:r>
                      <a:r>
                        <a:rPr lang="en-US" sz="2400" baseline="0"/>
                        <a:t> (2)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32%</a:t>
                      </a:r>
                      <a:r>
                        <a:rPr lang="en-US" sz="2400" baseline="0"/>
                        <a:t> (6)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0.67*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332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Age (years)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14.8 ± 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10.4± 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0.30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226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HbA1c at diagnosis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5.5 ± 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5.6 ± 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126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Time after enrollment (months)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7.5 ± 10.6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3.5 ± 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0.41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645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15BBD1-1F58-BF0B-8C7E-19645EECBCF2}"/>
              </a:ext>
            </a:extLst>
          </p:cNvPr>
          <p:cNvSpPr txBox="1"/>
          <p:nvPr/>
        </p:nvSpPr>
        <p:spPr>
          <a:xfrm>
            <a:off x="984464" y="4866476"/>
            <a:ext cx="19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*Fisher’s exact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AC1F5-B640-F7BC-FFF2-590BA4DE6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71" b="8172"/>
          <a:stretch/>
        </p:blipFill>
        <p:spPr>
          <a:xfrm>
            <a:off x="136102" y="6099151"/>
            <a:ext cx="2112423" cy="7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69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A06BCD3-8CAD-D2C9-C18F-3AFA0F51F29F}"/>
              </a:ext>
            </a:extLst>
          </p:cNvPr>
          <p:cNvGraphicFramePr>
            <a:graphicFrameLocks/>
          </p:cNvGraphicFramePr>
          <p:nvPr/>
        </p:nvGraphicFramePr>
        <p:xfrm>
          <a:off x="3257005" y="357051"/>
          <a:ext cx="6061165" cy="5275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148066-957A-7147-79AB-51A3194772B3}"/>
              </a:ext>
            </a:extLst>
          </p:cNvPr>
          <p:cNvSpPr txBox="1"/>
          <p:nvPr/>
        </p:nvSpPr>
        <p:spPr>
          <a:xfrm>
            <a:off x="7734606" y="104063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P=0.049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B8971-5870-B5D3-4724-1DA7115985ED}"/>
              </a:ext>
            </a:extLst>
          </p:cNvPr>
          <p:cNvSpPr txBox="1"/>
          <p:nvPr/>
        </p:nvSpPr>
        <p:spPr>
          <a:xfrm>
            <a:off x="4126359" y="4186645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FC35C-6264-6DBF-F8FB-43088326C509}"/>
              </a:ext>
            </a:extLst>
          </p:cNvPr>
          <p:cNvSpPr txBox="1"/>
          <p:nvPr/>
        </p:nvSpPr>
        <p:spPr>
          <a:xfrm>
            <a:off x="6594765" y="4191000"/>
            <a:ext cx="3674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E38906-F768-D171-B6D2-E134CFF48225}"/>
              </a:ext>
            </a:extLst>
          </p:cNvPr>
          <p:cNvSpPr txBox="1"/>
          <p:nvPr/>
        </p:nvSpPr>
        <p:spPr>
          <a:xfrm>
            <a:off x="4739116" y="4186646"/>
            <a:ext cx="3674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9BA8E0-1843-0526-DC10-2F4DF7DE8A56}"/>
              </a:ext>
            </a:extLst>
          </p:cNvPr>
          <p:cNvSpPr txBox="1"/>
          <p:nvPr/>
        </p:nvSpPr>
        <p:spPr>
          <a:xfrm>
            <a:off x="5931401" y="4191000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6AB36C-D8D4-9DC8-50F3-560A7C934A9E}"/>
              </a:ext>
            </a:extLst>
          </p:cNvPr>
          <p:cNvSpPr txBox="1"/>
          <p:nvPr/>
        </p:nvSpPr>
        <p:spPr>
          <a:xfrm>
            <a:off x="8437543" y="4201886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7BF827-614F-C720-909A-51808A313A18}"/>
              </a:ext>
            </a:extLst>
          </p:cNvPr>
          <p:cNvSpPr txBox="1"/>
          <p:nvPr/>
        </p:nvSpPr>
        <p:spPr>
          <a:xfrm>
            <a:off x="7734606" y="4191000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A3726-E1F9-2C1A-981B-67454BA294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71" b="8172"/>
          <a:stretch/>
        </p:blipFill>
        <p:spPr>
          <a:xfrm>
            <a:off x="136102" y="6099151"/>
            <a:ext cx="2112423" cy="7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2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5EE51282-6D3B-FE4F-AFE2-7C49BB8A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576568"/>
            <a:ext cx="10058400" cy="895350"/>
          </a:xfrm>
        </p:spPr>
        <p:txBody>
          <a:bodyPr>
            <a:normAutofit fontScale="90000"/>
          </a:bodyPr>
          <a:lstStyle/>
          <a:p>
            <a:r>
              <a:rPr lang="en-US" sz="5400" b="1"/>
              <a:t>Outline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E1330AB-A41D-374D-8241-816BA11E2219}"/>
              </a:ext>
            </a:extLst>
          </p:cNvPr>
          <p:cNvSpPr txBox="1">
            <a:spLocks/>
          </p:cNvSpPr>
          <p:nvPr/>
        </p:nvSpPr>
        <p:spPr>
          <a:xfrm>
            <a:off x="518536" y="1658679"/>
            <a:ext cx="11154927" cy="4049086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43610" marR="0" lvl="1" indent="-742315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Background and goals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43610" marR="0" lvl="1" indent="-742315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TESS protocol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43610" marR="0" lvl="1" indent="-742315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Baseline data from TESS participants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43610" marR="0" lvl="1" indent="-742315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Intermediate data from TESS participants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43610" marR="0" lvl="1" indent="-742315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Presymptomatic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T1D and EMR communication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C26031-0382-B682-8D17-01E150FF2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71" b="8172"/>
          <a:stretch/>
        </p:blipFill>
        <p:spPr>
          <a:xfrm>
            <a:off x="136102" y="6099151"/>
            <a:ext cx="2112423" cy="7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94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D21296F-3F4E-415F-2152-22C71F015899}"/>
              </a:ext>
            </a:extLst>
          </p:cNvPr>
          <p:cNvSpPr txBox="1">
            <a:spLocks/>
          </p:cNvSpPr>
          <p:nvPr/>
        </p:nvSpPr>
        <p:spPr>
          <a:xfrm>
            <a:off x="613165" y="924047"/>
            <a:ext cx="9144000" cy="142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EMR Communication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B3F463-C034-06F3-D37C-6D916E033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928" y="3120181"/>
            <a:ext cx="2027538" cy="2027538"/>
          </a:xfrm>
          <a:prstGeom prst="rect">
            <a:avLst/>
          </a:prstGeom>
        </p:spPr>
      </p:pic>
      <p:pic>
        <p:nvPicPr>
          <p:cNvPr id="10" name="Picture 9" descr="Colored without Childrens.jpg">
            <a:extLst>
              <a:ext uri="{FF2B5EF4-FFF2-40B4-BE49-F238E27FC236}">
                <a16:creationId xmlns:a16="http://schemas.microsoft.com/office/drawing/2014/main" id="{917308AE-356A-0B0B-A2B1-DF3E212678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01" b="14473"/>
          <a:stretch/>
        </p:blipFill>
        <p:spPr>
          <a:xfrm>
            <a:off x="978661" y="4327523"/>
            <a:ext cx="5878492" cy="8201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25" y="2924828"/>
            <a:ext cx="2857143" cy="10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5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286604"/>
            <a:ext cx="10570464" cy="885232"/>
          </a:xfrm>
        </p:spPr>
        <p:txBody>
          <a:bodyPr>
            <a:normAutofit/>
          </a:bodyPr>
          <a:lstStyle/>
          <a:p>
            <a:r>
              <a:rPr lang="en-US"/>
              <a:t>Development of new problem list entries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3400"/>
              <a:t>Collaboration with Children’s Colorado Epic team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/>
              <a:t>Intelligent Medical Objects (IMO)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3000"/>
              <a:t>health informatics serving:</a:t>
            </a:r>
            <a:endParaRPr lang="en-US" sz="2200"/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600"/>
              <a:t>EHR and Point of Care Solutions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600"/>
              <a:t>Clinical Research Organizations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600"/>
              <a:t>Health Information Exchanges (HIEs)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600"/>
              <a:t>Health Data and Analytic Vendors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400"/>
              <a:t>American Health Information Management Association (AHIMA</a:t>
            </a:r>
            <a:r>
              <a:rPr lang="en-US" sz="3000"/>
              <a:t>)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600"/>
              <a:t>Global nonprofit association of health information professionals</a:t>
            </a:r>
          </a:p>
          <a:p>
            <a:pPr marL="384048" lvl="2" indent="0">
              <a:buNone/>
            </a:pPr>
            <a:endParaRPr lang="en-US" sz="26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5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/>
              <a:t>Stage-related Problems and Risk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47965"/>
            <a:ext cx="10972800" cy="4828854"/>
          </a:xfrm>
        </p:spPr>
        <p:txBody>
          <a:bodyPr>
            <a:normAutofit fontScale="85000" lnSpcReduction="10000"/>
          </a:bodyPr>
          <a:lstStyle/>
          <a:p>
            <a:r>
              <a:rPr lang="en-US" sz="3600" b="1"/>
              <a:t>Persistent single high-affinity islet autoantibody </a:t>
            </a:r>
          </a:p>
          <a:p>
            <a:pPr lvl="1"/>
            <a:r>
              <a:rPr lang="en-US" sz="3300" b="1"/>
              <a:t>(R76.8 abnormal immunological findings)</a:t>
            </a:r>
          </a:p>
          <a:p>
            <a:r>
              <a:rPr lang="en-US" sz="3800" b="1"/>
              <a:t>Stage 1 </a:t>
            </a:r>
            <a:r>
              <a:rPr lang="en-US" sz="3800" b="1" err="1"/>
              <a:t>presymptomatic</a:t>
            </a:r>
            <a:r>
              <a:rPr lang="en-US" sz="3800" b="1"/>
              <a:t> normoglycemic type 1 prediabetes </a:t>
            </a:r>
          </a:p>
          <a:p>
            <a:pPr lvl="1"/>
            <a:r>
              <a:rPr lang="en-US" sz="3300" b="1"/>
              <a:t>(R73.03 - prediabetes)</a:t>
            </a:r>
          </a:p>
          <a:p>
            <a:r>
              <a:rPr lang="en-US" sz="3800" b="1"/>
              <a:t>Stage 2 </a:t>
            </a:r>
            <a:r>
              <a:rPr lang="en-US" sz="3800" b="1" err="1"/>
              <a:t>presymptomatic</a:t>
            </a:r>
            <a:r>
              <a:rPr lang="en-US" sz="3800" b="1"/>
              <a:t> </a:t>
            </a:r>
            <a:r>
              <a:rPr lang="en-US" sz="3800" b="1" err="1"/>
              <a:t>dysglycemic</a:t>
            </a:r>
            <a:r>
              <a:rPr lang="en-US" sz="3800" b="1"/>
              <a:t> type 1 prediabetes </a:t>
            </a:r>
          </a:p>
          <a:p>
            <a:pPr lvl="1"/>
            <a:r>
              <a:rPr lang="en-US" sz="3300" b="1"/>
              <a:t>(R73.03 - prediabetes)</a:t>
            </a:r>
          </a:p>
          <a:p>
            <a:endParaRPr lang="en-US"/>
          </a:p>
          <a:p>
            <a:pPr marL="0" indent="0">
              <a:buNone/>
            </a:pPr>
            <a:r>
              <a:rPr lang="en-US" i="1"/>
              <a:t>NAME has </a:t>
            </a:r>
            <a:r>
              <a:rPr lang="en-US" i="1" err="1"/>
              <a:t>presymptomatic</a:t>
            </a:r>
            <a:r>
              <a:rPr lang="en-US" i="1"/>
              <a:t> type 1 diabetes mellitus (and has shown </a:t>
            </a:r>
            <a:r>
              <a:rPr lang="en-US" i="1" err="1"/>
              <a:t>dysglycemia</a:t>
            </a:r>
            <a:r>
              <a:rPr lang="en-US" i="1"/>
              <a:t> on previous measures).  HE/SHE is at risk for progression to clinical diabetes and diabetic ketoacidosis.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743577"/>
            <a:ext cx="6468176" cy="885232"/>
          </a:xfrm>
        </p:spPr>
        <p:txBody>
          <a:bodyPr>
            <a:noAutofit/>
          </a:bodyPr>
          <a:lstStyle/>
          <a:p>
            <a:r>
              <a:rPr lang="en-US" sz="3200" b="1"/>
              <a:t>Currently visible in patient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81" y="1743456"/>
            <a:ext cx="5428648" cy="412563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/>
              <a:t>Research memo with consent for ASK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Lab order placed as “Research Only Order”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Results viewable to all – with flag for abnormal and text narrative of risk.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Problem list with linked overview containing details and recommendations 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3"/>
          <a:stretch/>
        </p:blipFill>
        <p:spPr>
          <a:xfrm>
            <a:off x="7593907" y="163629"/>
            <a:ext cx="4428045" cy="669437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198670" y="940961"/>
            <a:ext cx="4283242" cy="4928134"/>
            <a:chOff x="1116531" y="462013"/>
            <a:chExt cx="4283242" cy="49281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0" t="3993" r="46316" b="8904"/>
            <a:stretch/>
          </p:blipFill>
          <p:spPr>
            <a:xfrm>
              <a:off x="1116531" y="462013"/>
              <a:ext cx="4283242" cy="492813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1921" y="4316701"/>
              <a:ext cx="2697004" cy="447804"/>
            </a:xfrm>
            <a:prstGeom prst="rect">
              <a:avLst/>
            </a:prstGeom>
          </p:spPr>
        </p:pic>
      </p:grpSp>
      <p:sp>
        <p:nvSpPr>
          <p:cNvPr id="8" name="Oval 7"/>
          <p:cNvSpPr/>
          <p:nvPr/>
        </p:nvSpPr>
        <p:spPr>
          <a:xfrm>
            <a:off x="5884201" y="4340352"/>
            <a:ext cx="4176722" cy="11582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173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67" y="196949"/>
            <a:ext cx="11640065" cy="885232"/>
          </a:xfrm>
        </p:spPr>
        <p:txBody>
          <a:bodyPr>
            <a:noAutofit/>
          </a:bodyPr>
          <a:lstStyle/>
          <a:p>
            <a:r>
              <a:rPr lang="en-US"/>
              <a:t>Clinical d</a:t>
            </a:r>
            <a:r>
              <a:rPr lang="en-US" sz="4000"/>
              <a:t>ecision support: Best Practice Advisory (BPA)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841174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/>
              <a:t>Goal: address potential care gaps: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/>
              <a:t>Recognize </a:t>
            </a:r>
            <a:r>
              <a:rPr lang="en-US" sz="3200" err="1"/>
              <a:t>presymptomatic</a:t>
            </a:r>
            <a:r>
              <a:rPr lang="en-US" sz="3200"/>
              <a:t> T1D and associated risks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/>
              <a:t>Assessment for acute care visits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/>
              <a:t>Solution: </a:t>
            </a:r>
            <a:r>
              <a:rPr lang="en-US" sz="3600" err="1"/>
              <a:t>presymptomatic</a:t>
            </a:r>
            <a:r>
              <a:rPr lang="en-US" sz="3600"/>
              <a:t> T1D problem list codes will trigger BPA:</a:t>
            </a:r>
          </a:p>
          <a:p>
            <a:pPr marL="783590" lvl="2">
              <a:buFont typeface="Wingdings" panose="05000000000000000000" pitchFamily="2" charset="2"/>
              <a:buChar char="v"/>
            </a:pPr>
            <a:r>
              <a:rPr lang="en-US" sz="3000"/>
              <a:t>Assessment of risk</a:t>
            </a:r>
            <a:endParaRPr lang="en-US" sz="3000">
              <a:cs typeface="Calibri" panose="020F0502020204030204"/>
            </a:endParaRPr>
          </a:p>
          <a:p>
            <a:pPr marL="783590" lvl="2">
              <a:buFont typeface="Wingdings" panose="05000000000000000000" pitchFamily="2" charset="2"/>
              <a:buChar char="v"/>
            </a:pPr>
            <a:r>
              <a:rPr lang="en-US" sz="3000"/>
              <a:t>Recommendations </a:t>
            </a:r>
            <a:endParaRPr lang="en-US" sz="3000">
              <a:cs typeface="Calibri" panose="020F0502020204030204"/>
            </a:endParaRPr>
          </a:p>
          <a:p>
            <a:pPr marL="783590" lvl="2">
              <a:buFont typeface="Wingdings" panose="05000000000000000000" pitchFamily="2" charset="2"/>
              <a:buChar char="v"/>
            </a:pPr>
            <a:r>
              <a:rPr lang="en-US" sz="3000"/>
              <a:t>Associated order set to be used at provider discretion</a:t>
            </a:r>
            <a:endParaRPr lang="en-US" sz="3000"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7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45710"/>
          </a:xfrm>
        </p:spPr>
        <p:txBody>
          <a:bodyPr/>
          <a:lstStyle/>
          <a:p>
            <a:r>
              <a:rPr lang="en-US"/>
              <a:t>Advice and order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0349"/>
            <a:ext cx="10972800" cy="46173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/>
              <a:t>Consider HbA1c, blood and/or urine glucose and ketones during illness.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Please page Barbara Davis Center physician with questions or if labs show ketosis, HbA1c </a:t>
            </a:r>
            <a:r>
              <a:rPr lang="en-US" b="0" i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≥</a:t>
            </a:r>
            <a:r>
              <a:rPr lang="en-US"/>
              <a:t> 6.5, or glucose &gt;200 mg/dL.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/>
              <a:t>Optional order set (pick list)</a:t>
            </a:r>
          </a:p>
          <a:p>
            <a:pPr marL="292608" lvl="1" indent="0">
              <a:buNone/>
            </a:pPr>
            <a:r>
              <a:rPr lang="en-US" i="1"/>
              <a:t>HbA1c</a:t>
            </a:r>
          </a:p>
          <a:p>
            <a:pPr marL="292608" lvl="1" indent="0">
              <a:buNone/>
            </a:pPr>
            <a:r>
              <a:rPr lang="en-US" i="1"/>
              <a:t>POC blood glucose</a:t>
            </a:r>
          </a:p>
          <a:p>
            <a:pPr marL="292608" lvl="1" indent="0">
              <a:buNone/>
            </a:pPr>
            <a:r>
              <a:rPr lang="en-US" i="1"/>
              <a:t>Dipstick urinalysis: for glucose and ketones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78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41" y="1154853"/>
            <a:ext cx="10467703" cy="45482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/>
              <a:t>Current mapping to ICD-10 codes is somewhat problematic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/>
              <a:t>Definition of “Prediabetes” is based on evolution of type 2 diabetes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/>
              <a:t>Type 1 diabetes “stage 2” definition is similar but distinct.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/>
              <a:t>This will likely continue to evolve (CGM data or other biomarkers)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/>
              <a:t>Anticipate increased screening as potential for intervention increases (Teplizumab)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/>
              <a:t>IMO working on request to Centers for Medicare &amp; Medicaid Services (CMS) for developing T1D-specific ICD-10 codes.</a:t>
            </a:r>
          </a:p>
        </p:txBody>
      </p:sp>
    </p:spTree>
    <p:extLst>
      <p:ext uri="{BB962C8B-B14F-4D97-AF65-F5344CB8AC3E}">
        <p14:creationId xmlns:p14="http://schemas.microsoft.com/office/powerpoint/2010/main" val="37208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Rectangle 2"/>
          <p:cNvSpPr>
            <a:spLocks noGrp="1" noChangeArrowheads="1"/>
          </p:cNvSpPr>
          <p:nvPr>
            <p:ph type="title"/>
          </p:nvPr>
        </p:nvSpPr>
        <p:spPr>
          <a:xfrm>
            <a:off x="317173" y="103085"/>
            <a:ext cx="8229600" cy="5747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Acknowledgements</a:t>
            </a:r>
          </a:p>
        </p:txBody>
      </p:sp>
      <p:sp>
        <p:nvSpPr>
          <p:cNvPr id="37990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45806" y="666096"/>
            <a:ext cx="3097618" cy="273004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600" b="1" i="1">
                <a:solidFill>
                  <a:srgbClr val="7030A0"/>
                </a:solidFill>
                <a:latin typeface="Arial" charset="0"/>
              </a:rPr>
              <a:t>BDC</a:t>
            </a:r>
          </a:p>
          <a:p>
            <a:pPr marL="173038" lvl="1" indent="0">
              <a:spcBef>
                <a:spcPts val="0"/>
              </a:spcBef>
              <a:buNone/>
            </a:pPr>
            <a:r>
              <a:rPr lang="en-US" sz="1400" b="1">
                <a:solidFill>
                  <a:srgbClr val="7030A0"/>
                </a:solidFill>
                <a:latin typeface="Arial" charset="0"/>
              </a:rPr>
              <a:t>Cristy Geno Rasmussen</a:t>
            </a:r>
          </a:p>
          <a:p>
            <a:pPr marL="173038" lvl="1" indent="0">
              <a:spcBef>
                <a:spcPts val="0"/>
              </a:spcBef>
              <a:buNone/>
            </a:pPr>
            <a:r>
              <a:rPr lang="en-US" sz="1400" b="1">
                <a:solidFill>
                  <a:srgbClr val="7030A0"/>
                </a:solidFill>
                <a:latin typeface="Arial" charset="0"/>
              </a:rPr>
              <a:t>Judy Baxter</a:t>
            </a:r>
          </a:p>
          <a:p>
            <a:pPr marL="173038" lvl="1" indent="0">
              <a:spcBef>
                <a:spcPts val="0"/>
              </a:spcBef>
              <a:buNone/>
            </a:pPr>
            <a:r>
              <a:rPr lang="en-US" sz="1400" b="1">
                <a:solidFill>
                  <a:srgbClr val="7030A0"/>
                </a:solidFill>
                <a:latin typeface="Arial" charset="0"/>
              </a:rPr>
              <a:t>Flor Sepulveda</a:t>
            </a:r>
          </a:p>
          <a:p>
            <a:pPr marL="173038" lvl="1" indent="0">
              <a:spcBef>
                <a:spcPts val="0"/>
              </a:spcBef>
              <a:buNone/>
            </a:pPr>
            <a:r>
              <a:rPr lang="en-US" sz="1400" b="1">
                <a:solidFill>
                  <a:srgbClr val="7030A0"/>
                </a:solidFill>
                <a:latin typeface="Arial" charset="0"/>
              </a:rPr>
              <a:t>Kim Bautista</a:t>
            </a:r>
          </a:p>
          <a:p>
            <a:pPr marL="173038" lvl="1" indent="0">
              <a:spcBef>
                <a:spcPts val="0"/>
              </a:spcBef>
              <a:buNone/>
            </a:pPr>
            <a:r>
              <a:rPr lang="en-US" sz="1400" b="1">
                <a:solidFill>
                  <a:srgbClr val="7030A0"/>
                </a:solidFill>
                <a:latin typeface="Arial" charset="0"/>
              </a:rPr>
              <a:t>Brigitte Frohnert</a:t>
            </a:r>
          </a:p>
          <a:p>
            <a:pPr marL="173038" lvl="1" indent="0">
              <a:spcBef>
                <a:spcPts val="0"/>
              </a:spcBef>
              <a:buNone/>
            </a:pPr>
            <a:r>
              <a:rPr lang="en-US" sz="1400" b="1">
                <a:solidFill>
                  <a:srgbClr val="7030A0"/>
                </a:solidFill>
                <a:latin typeface="Arial" charset="0"/>
              </a:rPr>
              <a:t>Liping Yu</a:t>
            </a:r>
          </a:p>
          <a:p>
            <a:pPr marL="173038" lvl="1" indent="0">
              <a:spcBef>
                <a:spcPts val="0"/>
              </a:spcBef>
              <a:buNone/>
            </a:pPr>
            <a:r>
              <a:rPr lang="en-US" sz="1400" b="1">
                <a:solidFill>
                  <a:srgbClr val="7030A0"/>
                </a:solidFill>
                <a:latin typeface="Arial" charset="0"/>
              </a:rPr>
              <a:t>Andrea Steck</a:t>
            </a:r>
          </a:p>
          <a:p>
            <a:pPr marL="173038" lvl="1" indent="0">
              <a:spcBef>
                <a:spcPts val="0"/>
              </a:spcBef>
              <a:buNone/>
            </a:pPr>
            <a:r>
              <a:rPr lang="en-US" sz="1400" b="1">
                <a:solidFill>
                  <a:srgbClr val="7030A0"/>
                </a:solidFill>
                <a:latin typeface="Arial" charset="0"/>
              </a:rPr>
              <a:t>Kim Bautista</a:t>
            </a:r>
          </a:p>
          <a:p>
            <a:pPr marL="173038" lvl="1" indent="0">
              <a:spcBef>
                <a:spcPts val="0"/>
              </a:spcBef>
              <a:buNone/>
            </a:pPr>
            <a:r>
              <a:rPr lang="en-US" sz="1400" b="1">
                <a:solidFill>
                  <a:srgbClr val="7030A0"/>
                </a:solidFill>
                <a:latin typeface="Arial" charset="0"/>
              </a:rPr>
              <a:t>Kathy Waugh</a:t>
            </a:r>
          </a:p>
          <a:p>
            <a:pPr marL="173038" lvl="1" indent="0">
              <a:spcBef>
                <a:spcPts val="0"/>
              </a:spcBef>
              <a:buNone/>
            </a:pPr>
            <a:r>
              <a:rPr lang="en-US" sz="1400" b="1">
                <a:solidFill>
                  <a:srgbClr val="7030A0"/>
                </a:solidFill>
                <a:latin typeface="Arial" charset="0"/>
              </a:rPr>
              <a:t>Tricia Gesualdo</a:t>
            </a:r>
          </a:p>
          <a:p>
            <a:pPr marL="173038" lvl="1" indent="0">
              <a:spcBef>
                <a:spcPts val="0"/>
              </a:spcBef>
              <a:buNone/>
            </a:pPr>
            <a:r>
              <a:rPr lang="en-US" sz="1400" b="1">
                <a:solidFill>
                  <a:srgbClr val="7030A0"/>
                </a:solidFill>
                <a:latin typeface="Arial" charset="0"/>
              </a:rPr>
              <a:t>Kimber Simmons</a:t>
            </a:r>
          </a:p>
          <a:p>
            <a:pPr marL="173038" lvl="1" indent="0">
              <a:spcBef>
                <a:spcPts val="0"/>
              </a:spcBef>
              <a:buNone/>
            </a:pPr>
            <a:r>
              <a:rPr lang="en-US" sz="1400" b="1">
                <a:solidFill>
                  <a:srgbClr val="7030A0"/>
                </a:solidFill>
                <a:latin typeface="Arial" charset="0"/>
              </a:rPr>
              <a:t>Danny Felipe- Morales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>
              <a:solidFill>
                <a:srgbClr val="7030A0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600" b="1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433786" y="866532"/>
            <a:ext cx="1996374" cy="823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Brett McQueen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Fran Dong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David Roth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Rick Bacher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Jill Norris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Jeffrey Krischer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71879" y="295428"/>
            <a:ext cx="2418910" cy="2783221"/>
          </a:xfrm>
          <a:prstGeom prst="rect">
            <a:avLst/>
          </a:prstGeom>
          <a:solidFill>
            <a:srgbClr val="FFFFFF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439" y="883364"/>
            <a:ext cx="2179388" cy="18533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50194" y="295426"/>
            <a:ext cx="1597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Sponsors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2439" y="2758626"/>
            <a:ext cx="211492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Patten-Davis Foundation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771765" y="4588739"/>
            <a:ext cx="1526646" cy="823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 Feiten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Tracy Brekken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5926" y="3215776"/>
            <a:ext cx="11260816" cy="1358992"/>
            <a:chOff x="253235" y="3634905"/>
            <a:chExt cx="9010176" cy="1358992"/>
          </a:xfrm>
        </p:grpSpPr>
        <p:sp>
          <p:nvSpPr>
            <p:cNvPr id="23" name="Rectangle 3"/>
            <p:cNvSpPr txBox="1">
              <a:spLocks noChangeArrowheads="1"/>
            </p:cNvSpPr>
            <p:nvPr/>
          </p:nvSpPr>
          <p:spPr>
            <a:xfrm>
              <a:off x="457200" y="3634905"/>
              <a:ext cx="2443556" cy="8234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/>
            <a:srcRect l="6401" t="1" r="4295" b="4400"/>
            <a:stretch/>
          </p:blipFill>
          <p:spPr>
            <a:xfrm>
              <a:off x="253235" y="3944899"/>
              <a:ext cx="6220942" cy="1048998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137083" y="3930928"/>
              <a:ext cx="14396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Partners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10296" y="4115799"/>
              <a:ext cx="1485974" cy="70719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36739" y="4021314"/>
              <a:ext cx="926672" cy="926672"/>
            </a:xfrm>
            <a:prstGeom prst="rect">
              <a:avLst/>
            </a:prstGeom>
          </p:spPr>
        </p:pic>
      </p:grp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5895442" y="4599550"/>
            <a:ext cx="2114894" cy="823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Martha Middlemist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Rebekah Phillips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8734449" y="4602736"/>
            <a:ext cx="2032788" cy="823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Kathy Love-Osborne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Holly Frost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205" y="4588739"/>
            <a:ext cx="3181124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3038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Edwin Liu, Marisa Stahl</a:t>
            </a:r>
          </a:p>
          <a:p>
            <a:pPr marL="173038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Erin Sandene</a:t>
            </a:r>
          </a:p>
          <a:p>
            <a:pPr marL="173038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Kevin Carney, Suzy Jaeger</a:t>
            </a:r>
          </a:p>
          <a:p>
            <a:pPr marL="173038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Amy Lewis, Chrisann Karr</a:t>
            </a:r>
          </a:p>
          <a:p>
            <a:pPr marL="173038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Willy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Boucharel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Stephanie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Beling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3038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Sondra Valdez, Chris Martin</a:t>
            </a:r>
          </a:p>
          <a:p>
            <a:pPr marL="173038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Arleta Rewers, Alison Brent</a:t>
            </a:r>
          </a:p>
          <a:p>
            <a:pPr marL="173038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Michael Narkewicz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D8C3E5-4550-534F-B145-7F149E2FD6FD}"/>
              </a:ext>
            </a:extLst>
          </p:cNvPr>
          <p:cNvSpPr txBox="1"/>
          <p:nvPr/>
        </p:nvSpPr>
        <p:spPr>
          <a:xfrm>
            <a:off x="8546773" y="985561"/>
            <a:ext cx="211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5-ECR-2017-388-A-N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D8C3E5-4550-534F-B145-7F149E2FD6FD}"/>
              </a:ext>
            </a:extLst>
          </p:cNvPr>
          <p:cNvSpPr txBox="1"/>
          <p:nvPr/>
        </p:nvSpPr>
        <p:spPr>
          <a:xfrm>
            <a:off x="8546773" y="1625370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G-1911-03463</a:t>
            </a:r>
          </a:p>
        </p:txBody>
      </p:sp>
    </p:spTree>
    <p:extLst>
      <p:ext uri="{BB962C8B-B14F-4D97-AF65-F5344CB8AC3E}">
        <p14:creationId xmlns:p14="http://schemas.microsoft.com/office/powerpoint/2010/main" val="91574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54DE9-E8DF-A5AC-D64A-9A41D1E64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33C58-A078-5B81-97E3-398080B7DF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270A8-8C72-1083-4AA3-4304235E37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AF480-5624-CE3A-9F82-D903A7A4A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77FC49-4FA3-FF4E-AF12-B8D654846B6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687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E04B-71D1-2F20-329B-F811A909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Decision Points for Early Initiation of Insulin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5FEB0-305A-1A93-BF54-35BF4E90C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en-US" sz="3600"/>
              <a:t>Is there an ongoing pattern of elevated glucose? 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3600"/>
              <a:t>What is typical pattern?</a:t>
            </a:r>
          </a:p>
          <a:p>
            <a:pPr marL="749789" lvl="1" indent="-457189">
              <a:buFont typeface="Wingdings" panose="05000000000000000000" pitchFamily="2" charset="2"/>
              <a:buChar char="v"/>
            </a:pPr>
            <a:r>
              <a:rPr lang="en-US" sz="3200"/>
              <a:t>Peak with largest meal?</a:t>
            </a:r>
          </a:p>
          <a:p>
            <a:pPr marL="749789" lvl="1" indent="-457189">
              <a:buFont typeface="Wingdings" panose="05000000000000000000" pitchFamily="2" charset="2"/>
              <a:buChar char="v"/>
            </a:pPr>
            <a:r>
              <a:rPr lang="en-US" sz="3200"/>
              <a:t>Elevation across the day or with multiple meals?</a:t>
            </a:r>
          </a:p>
          <a:p>
            <a:pPr marL="457189" indent="-457189">
              <a:buFont typeface="+mj-lt"/>
              <a:buAutoNum type="arabicPeriod" startAt="3"/>
            </a:pPr>
            <a:r>
              <a:rPr lang="en-US" sz="3600"/>
              <a:t>What is overnight trajectory?</a:t>
            </a:r>
          </a:p>
          <a:p>
            <a:pPr marL="749789" lvl="1" indent="-457189">
              <a:buFont typeface="Wingdings" panose="05000000000000000000" pitchFamily="2" charset="2"/>
              <a:buChar char="v"/>
            </a:pPr>
            <a:r>
              <a:rPr lang="en-US" sz="3200"/>
              <a:t>Would Long-acting insulin cause early morning lows?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A2F0B-EC20-069C-955F-225ACD3A2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71" b="8172"/>
          <a:stretch/>
        </p:blipFill>
        <p:spPr>
          <a:xfrm>
            <a:off x="136102" y="6099151"/>
            <a:ext cx="2112423" cy="7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9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5EE51282-6D3B-FE4F-AFE2-7C49BB8A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576568"/>
            <a:ext cx="10058400" cy="895350"/>
          </a:xfrm>
        </p:spPr>
        <p:txBody>
          <a:bodyPr>
            <a:normAutofit fontScale="90000"/>
          </a:bodyPr>
          <a:lstStyle/>
          <a:p>
            <a:r>
              <a:rPr lang="en-US" sz="5400" b="1"/>
              <a:t>Rationale for TESS</a:t>
            </a:r>
            <a:br>
              <a:rPr lang="en-US" sz="4000"/>
            </a:br>
            <a:r>
              <a:rPr lang="en-US" sz="2700"/>
              <a:t>(Trial of Early Initiation of CGM-Guided Insulin Therapy in Stage 2 T1D)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E1330AB-A41D-374D-8241-816BA11E2219}"/>
              </a:ext>
            </a:extLst>
          </p:cNvPr>
          <p:cNvSpPr txBox="1">
            <a:spLocks/>
          </p:cNvSpPr>
          <p:nvPr/>
        </p:nvSpPr>
        <p:spPr>
          <a:xfrm>
            <a:off x="518535" y="2120352"/>
            <a:ext cx="11154927" cy="4049086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Currently no guidelines for management of stage 2 T1D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OGTT and HbA1c present challenges for monitoring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Continuous Glucose Monitor (CGM) opportunities:</a:t>
            </a:r>
          </a:p>
          <a:p>
            <a:pPr marL="383540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Therapeutic decisions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83540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Teaching patients and families from real-world data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6DE94D-D111-0BED-2BF6-B2E6F4FB1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71" b="8172"/>
          <a:stretch/>
        </p:blipFill>
        <p:spPr>
          <a:xfrm>
            <a:off x="136102" y="6099151"/>
            <a:ext cx="2112423" cy="7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9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82AE8-25A6-C80B-B120-F3C78F94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68AF8-56D4-0271-74EC-A83FB8003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D4983-4AEC-0C86-3992-AD3CEF55D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77FC49-4FA3-FF4E-AF12-B8D654846B6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31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F56A2-EA5E-4394-20A5-DA7701BA9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C7F1-0CB0-4705-E3AA-8FA4C3CF2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2D755-86FF-9B38-E5B6-8B238CAF2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77FC49-4FA3-FF4E-AF12-B8D654846B6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8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5EE51282-6D3B-FE4F-AFE2-7C49BB8A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187325"/>
            <a:ext cx="10058400" cy="895350"/>
          </a:xfrm>
        </p:spPr>
        <p:txBody>
          <a:bodyPr>
            <a:normAutofit/>
          </a:bodyPr>
          <a:lstStyle/>
          <a:p>
            <a:r>
              <a:rPr lang="en-US"/>
              <a:t>Goals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E1330AB-A41D-374D-8241-816BA11E2219}"/>
              </a:ext>
            </a:extLst>
          </p:cNvPr>
          <p:cNvSpPr txBox="1">
            <a:spLocks/>
          </p:cNvSpPr>
          <p:nvPr/>
        </p:nvSpPr>
        <p:spPr>
          <a:xfrm>
            <a:off x="518536" y="1150234"/>
            <a:ext cx="11154927" cy="455753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Minimize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dysglycemia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566420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Maintain HbA1c &lt;7.0%.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66420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Peak HbA1c during study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66420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CGM values at 6 and 12 months after enrollment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Avoid adverse outcomes: </a:t>
            </a:r>
          </a:p>
          <a:p>
            <a:pPr marL="566420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 visits, hospitalizations, DKA and severe hypoglycemia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26E469-C104-93B2-9544-C0C9F3CEDA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71" b="8172"/>
          <a:stretch/>
        </p:blipFill>
        <p:spPr>
          <a:xfrm>
            <a:off x="136102" y="6099151"/>
            <a:ext cx="2112423" cy="7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0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5EE51282-6D3B-FE4F-AFE2-7C49BB8A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187325"/>
            <a:ext cx="10058400" cy="895350"/>
          </a:xfrm>
        </p:spPr>
        <p:txBody>
          <a:bodyPr>
            <a:normAutofit/>
          </a:bodyPr>
          <a:lstStyle/>
          <a:p>
            <a:r>
              <a:rPr lang="en-US"/>
              <a:t>Goals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E1330AB-A41D-374D-8241-816BA11E2219}"/>
              </a:ext>
            </a:extLst>
          </p:cNvPr>
          <p:cNvSpPr txBox="1">
            <a:spLocks/>
          </p:cNvSpPr>
          <p:nvPr/>
        </p:nvSpPr>
        <p:spPr>
          <a:xfrm>
            <a:off x="518536" y="1150234"/>
            <a:ext cx="11154927" cy="455753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Optimize education:</a:t>
            </a:r>
          </a:p>
          <a:p>
            <a:pPr marL="566420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Early education before symptomatic/ on insulin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66420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CGM-guided learning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Experience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566420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Patient/caregiver satisfaction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66420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 of life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1CB98C-73AC-D2B0-F0CC-CA7B36CD67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71" b="8172"/>
          <a:stretch/>
        </p:blipFill>
        <p:spPr>
          <a:xfrm>
            <a:off x="136102" y="6099151"/>
            <a:ext cx="2112423" cy="7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163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5EE51282-6D3B-FE4F-AFE2-7C49BB8A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187325"/>
            <a:ext cx="10058400" cy="895350"/>
          </a:xfrm>
        </p:spPr>
        <p:txBody>
          <a:bodyPr>
            <a:normAutofit/>
          </a:bodyPr>
          <a:lstStyle/>
          <a:p>
            <a:r>
              <a:rPr lang="en-US"/>
              <a:t>TESS Design and Study Population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E1330AB-A41D-374D-8241-816BA11E2219}"/>
              </a:ext>
            </a:extLst>
          </p:cNvPr>
          <p:cNvSpPr txBox="1">
            <a:spLocks/>
          </p:cNvSpPr>
          <p:nvPr/>
        </p:nvSpPr>
        <p:spPr>
          <a:xfrm>
            <a:off x="537063" y="1450721"/>
            <a:ext cx="11154927" cy="455753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3540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Randomized controlled trial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66420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Intensive follow-up of stage 2 T1D participants utilizing continuous CGM technology and early education of families to guide early insulin therapy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83540" marR="0" lvl="1" indent="-182880" algn="l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 36 participants (31 enrolled to date)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83540" marR="0" lvl="1" indent="-182880" algn="l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Randomized 2:1  (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intervention:control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83540" marR="0" lvl="1" indent="-182880" algn="l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months intervention/6 months follow-up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83540" marR="0" lvl="1" indent="-182880" algn="l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Intervention: CGM-guided education and initiation of insulin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7D286F-B3E8-11BE-22B5-4C0A26D47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71" b="8172"/>
          <a:stretch/>
        </p:blipFill>
        <p:spPr>
          <a:xfrm>
            <a:off x="136102" y="6114141"/>
            <a:ext cx="2112423" cy="7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78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0F9AFAE-AD11-7B43-B221-52643FC83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TESS Protocol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16FA8C3-C019-DFE0-F6D9-614412108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734" y="1600201"/>
            <a:ext cx="6041036" cy="41191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/>
              <a:t>Intervention (6 months): </a:t>
            </a:r>
          </a:p>
          <a:p>
            <a:pPr lvl="1">
              <a:buFont typeface="Wingdings" pitchFamily="2" charset="2"/>
              <a:buChar char="v"/>
            </a:pPr>
            <a:r>
              <a:rPr lang="en-US" sz="2800"/>
              <a:t>Unblinded CGM-guided education </a:t>
            </a:r>
          </a:p>
          <a:p>
            <a:pPr lvl="1">
              <a:buFont typeface="Wingdings" pitchFamily="2" charset="2"/>
              <a:buChar char="v"/>
            </a:pPr>
            <a:r>
              <a:rPr lang="en-US" sz="2800"/>
              <a:t>Monthly evaluation of CGM data</a:t>
            </a:r>
          </a:p>
          <a:p>
            <a:pPr lvl="1">
              <a:buFont typeface="Wingdings" pitchFamily="2" charset="2"/>
              <a:buChar char="v"/>
            </a:pPr>
            <a:r>
              <a:rPr lang="en-US" sz="2800"/>
              <a:t>CGM-guided insulin start (verification by glucometer)</a:t>
            </a:r>
          </a:p>
          <a:p>
            <a:pPr lvl="1"/>
            <a:endParaRPr lang="en-US" sz="1600"/>
          </a:p>
          <a:p>
            <a:pPr lvl="1"/>
            <a:endParaRPr lang="en-US" sz="16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A5C9F-2A28-D24C-6C36-16F4C42A8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7344" y="1600201"/>
            <a:ext cx="5384800" cy="411917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/>
              <a:t>Control</a:t>
            </a:r>
          </a:p>
          <a:p>
            <a:pPr lvl="1">
              <a:buFont typeface="Wingdings" pitchFamily="2" charset="2"/>
              <a:buChar char="v"/>
            </a:pPr>
            <a:r>
              <a:rPr lang="en-US" sz="2800"/>
              <a:t>Monitoring by intermittent finger stick glucose</a:t>
            </a:r>
          </a:p>
          <a:p>
            <a:pPr lvl="1">
              <a:buFont typeface="Wingdings" pitchFamily="2" charset="2"/>
              <a:buChar char="v"/>
            </a:pPr>
            <a:r>
              <a:rPr lang="en-US" sz="2800"/>
              <a:t>Standard review of symptoms</a:t>
            </a:r>
          </a:p>
          <a:p>
            <a:pPr lvl="1">
              <a:buFont typeface="Wingdings" pitchFamily="2" charset="2"/>
              <a:buChar char="v"/>
            </a:pPr>
            <a:endParaRPr lang="en-US" sz="2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C83FF6-A6D8-786A-6030-EF8A0DF14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71" b="8172"/>
          <a:stretch/>
        </p:blipFill>
        <p:spPr>
          <a:xfrm>
            <a:off x="136102" y="6099151"/>
            <a:ext cx="2112423" cy="7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2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0F9AFAE-AD11-7B43-B221-52643FC83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Outcomes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583230A-2C1D-48E1-65BF-CB231B1A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4223"/>
            <a:ext cx="10972800" cy="455342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/>
              <a:t>Glycemic measures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v"/>
            </a:pPr>
            <a:r>
              <a:rPr lang="en-US"/>
              <a:t>CGM data collection every 3 months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v"/>
            </a:pPr>
            <a:r>
              <a:rPr lang="en-US"/>
              <a:t>OGTT at 0, 6, 12 months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/>
              <a:t>Collection of markers of beta-cell function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/>
              <a:t>Knowledge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/>
              <a:t>Quality of life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/>
              <a:t>Cost analysis</a:t>
            </a:r>
          </a:p>
          <a:p>
            <a:pPr marL="0" indent="0">
              <a:buNone/>
            </a:pPr>
            <a:endParaRPr lang="en-US" sz="4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646D85-D693-D227-6628-C3288524F0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71" b="8172"/>
          <a:stretch/>
        </p:blipFill>
        <p:spPr>
          <a:xfrm>
            <a:off x="136102" y="6099151"/>
            <a:ext cx="2112423" cy="7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2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0F9AFAE-AD11-7B43-B221-52643FC83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74348"/>
          </a:xfrm>
        </p:spPr>
        <p:txBody>
          <a:bodyPr/>
          <a:lstStyle/>
          <a:p>
            <a:r>
              <a:rPr lang="en-US"/>
              <a:t>Enrollment Criteria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30256A31-8DFF-5D9B-DC78-8F2FB0A5BF3A}"/>
              </a:ext>
            </a:extLst>
          </p:cNvPr>
          <p:cNvGraphicFramePr>
            <a:graphicFrameLocks/>
          </p:cNvGraphicFramePr>
          <p:nvPr/>
        </p:nvGraphicFramePr>
        <p:xfrm>
          <a:off x="7481702" y="1148986"/>
          <a:ext cx="3905066" cy="1390736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962293">
                  <a:extLst>
                    <a:ext uri="{9D8B030D-6E8A-4147-A177-3AD203B41FA5}">
                      <a16:colId xmlns:a16="http://schemas.microsoft.com/office/drawing/2014/main" val="3666223252"/>
                    </a:ext>
                  </a:extLst>
                </a:gridCol>
                <a:gridCol w="1942773">
                  <a:extLst>
                    <a:ext uri="{9D8B030D-6E8A-4147-A177-3AD203B41FA5}">
                      <a16:colId xmlns:a16="http://schemas.microsoft.com/office/drawing/2014/main" val="1655807305"/>
                    </a:ext>
                  </a:extLst>
                </a:gridCol>
              </a:tblGrid>
              <a:tr h="2319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</a:rPr>
                        <a:t>OGTT (plasma</a:t>
                      </a:r>
                      <a:r>
                        <a:rPr lang="en-US" sz="1400" baseline="0">
                          <a:effectLst/>
                        </a:rPr>
                        <a:t> glucose)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2570760"/>
                  </a:ext>
                </a:extLst>
              </a:tr>
              <a:tr h="2319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</a:rPr>
                        <a:t>Fasting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100-125 mg/</a:t>
                      </a:r>
                      <a:r>
                        <a:rPr lang="en-US" sz="1400" err="1">
                          <a:effectLst/>
                        </a:rPr>
                        <a:t>dL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888985"/>
                  </a:ext>
                </a:extLst>
              </a:tr>
              <a:tr h="2319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</a:rPr>
                        <a:t>2 hour glucose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140-199 mg/</a:t>
                      </a:r>
                      <a:r>
                        <a:rPr lang="en-US" sz="1400" err="1">
                          <a:effectLst/>
                        </a:rPr>
                        <a:t>dL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8298016"/>
                  </a:ext>
                </a:extLst>
              </a:tr>
              <a:tr h="2319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A1c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16533"/>
                  </a:ext>
                </a:extLst>
              </a:tr>
              <a:tr h="2319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</a:rPr>
                        <a:t>At visit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</a:rPr>
                        <a:t>5.7-6.4%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4918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</a:rPr>
                        <a:t>Increase from</a:t>
                      </a:r>
                      <a:r>
                        <a:rPr lang="en-US" sz="1400" baseline="0">
                          <a:effectLst/>
                        </a:rPr>
                        <a:t> last visit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>
                          <a:effectLst/>
                        </a:rPr>
                        <a:t>&gt;</a:t>
                      </a:r>
                      <a:r>
                        <a:rPr lang="en-US" sz="1400" u="none">
                          <a:effectLst/>
                        </a:rPr>
                        <a:t>10%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797442"/>
                  </a:ext>
                </a:extLst>
              </a:tr>
            </a:tbl>
          </a:graphicData>
        </a:graphic>
      </p:graphicFrame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DF6FDDE5-2F32-E178-04E6-FB59B39B70E6}"/>
              </a:ext>
            </a:extLst>
          </p:cNvPr>
          <p:cNvGraphicFramePr>
            <a:graphicFrameLocks/>
          </p:cNvGraphicFramePr>
          <p:nvPr/>
        </p:nvGraphicFramePr>
        <p:xfrm>
          <a:off x="7481702" y="3125534"/>
          <a:ext cx="3915497" cy="231861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962293">
                  <a:extLst>
                    <a:ext uri="{9D8B030D-6E8A-4147-A177-3AD203B41FA5}">
                      <a16:colId xmlns:a16="http://schemas.microsoft.com/office/drawing/2014/main" val="3666223252"/>
                    </a:ext>
                  </a:extLst>
                </a:gridCol>
                <a:gridCol w="1953204">
                  <a:extLst>
                    <a:ext uri="{9D8B030D-6E8A-4147-A177-3AD203B41FA5}">
                      <a16:colId xmlns:a16="http://schemas.microsoft.com/office/drawing/2014/main" val="1655807305"/>
                    </a:ext>
                  </a:extLst>
                </a:gridCol>
              </a:tblGrid>
              <a:tr h="2319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</a:rPr>
                        <a:t>OGTT (plasma</a:t>
                      </a:r>
                      <a:r>
                        <a:rPr lang="en-US" sz="1400" baseline="0">
                          <a:effectLst/>
                        </a:rPr>
                        <a:t> glucose)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2570760"/>
                  </a:ext>
                </a:extLst>
              </a:tr>
              <a:tr h="2319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>
                          <a:effectLst/>
                        </a:rPr>
                        <a:t>30,</a:t>
                      </a:r>
                      <a:r>
                        <a:rPr lang="en-US" sz="1400" cap="none" baseline="0">
                          <a:effectLst/>
                        </a:rPr>
                        <a:t> </a:t>
                      </a:r>
                      <a:r>
                        <a:rPr lang="en-US" sz="1400" cap="none">
                          <a:effectLst/>
                        </a:rPr>
                        <a:t>60 or 90 min</a:t>
                      </a:r>
                      <a:r>
                        <a:rPr lang="en-US" sz="1400" cap="none" baseline="0">
                          <a:effectLst/>
                        </a:rPr>
                        <a:t> glucose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&gt;200 mg/</a:t>
                      </a:r>
                      <a:r>
                        <a:rPr lang="en-US" sz="1400" err="1">
                          <a:effectLst/>
                        </a:rPr>
                        <a:t>dL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8722119"/>
                  </a:ext>
                </a:extLst>
              </a:tr>
              <a:tr h="2319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>
                          <a:solidFill>
                            <a:schemeClr val="bg1"/>
                          </a:solidFill>
                          <a:effectLst/>
                        </a:rPr>
                        <a:t>CGM</a:t>
                      </a:r>
                      <a:r>
                        <a:rPr lang="en-US" sz="1400" cap="none" baseline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US" sz="1400" cap="none">
                          <a:solidFill>
                            <a:schemeClr val="bg1"/>
                          </a:solidFill>
                          <a:effectLst/>
                        </a:rPr>
                        <a:t>worn for </a:t>
                      </a:r>
                      <a:r>
                        <a:rPr lang="en-US" sz="1400" u="sng" cap="none">
                          <a:solidFill>
                            <a:schemeClr val="bg1"/>
                          </a:solidFill>
                          <a:effectLst/>
                        </a:rPr>
                        <a:t>&gt;</a:t>
                      </a:r>
                      <a:r>
                        <a:rPr lang="en-US" sz="1400" cap="none">
                          <a:solidFill>
                            <a:schemeClr val="bg1"/>
                          </a:solidFill>
                          <a:effectLst/>
                        </a:rPr>
                        <a:t> 5 days)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0454343"/>
                  </a:ext>
                </a:extLst>
              </a:tr>
              <a:tr h="2319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>
                          <a:effectLst/>
                        </a:rPr>
                        <a:t>Average sensor glucose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effectLst/>
                        </a:rPr>
                        <a:t>&gt;</a:t>
                      </a:r>
                      <a:r>
                        <a:rPr lang="en-US" sz="1400">
                          <a:effectLst/>
                        </a:rPr>
                        <a:t>120 mg/</a:t>
                      </a:r>
                      <a:r>
                        <a:rPr lang="en-US" sz="1400" err="1">
                          <a:effectLst/>
                        </a:rPr>
                        <a:t>dL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5705167"/>
                  </a:ext>
                </a:extLst>
              </a:tr>
              <a:tr h="2319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>
                          <a:effectLst/>
                        </a:rPr>
                        <a:t>% time above 140 mg/dl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≥15%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7464110"/>
                  </a:ext>
                </a:extLst>
              </a:tr>
              <a:tr h="2319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>
                          <a:effectLst/>
                        </a:rPr>
                        <a:t>Peaks ≥200 mg/dl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on ≥2 days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0095352"/>
                  </a:ext>
                </a:extLst>
              </a:tr>
              <a:tr h="2319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>
                          <a:solidFill>
                            <a:schemeClr val="bg1"/>
                          </a:solidFill>
                          <a:effectLst/>
                        </a:rPr>
                        <a:t>Home glucometer: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903512"/>
                  </a:ext>
                </a:extLst>
              </a:tr>
              <a:tr h="2319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>
                          <a:effectLst/>
                        </a:rPr>
                        <a:t>Fasting BG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&gt;110 mg/dL on ≥2 days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790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>
                          <a:effectLst/>
                        </a:rPr>
                        <a:t>2-hour post meal BG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&gt;150 mg/dL on ≥2 days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0087176"/>
                  </a:ext>
                </a:extLst>
              </a:tr>
              <a:tr h="2319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none">
                          <a:effectLst/>
                        </a:rPr>
                        <a:t>Single random BG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 200 mg/</a:t>
                      </a:r>
                      <a:r>
                        <a:rPr lang="en-US" sz="1400" err="1">
                          <a:effectLst/>
                        </a:rPr>
                        <a:t>dL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952935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EB440A-5E3E-17BA-003C-2899BB857874}"/>
              </a:ext>
            </a:extLst>
          </p:cNvPr>
          <p:cNvSpPr txBox="1"/>
          <p:nvPr/>
        </p:nvSpPr>
        <p:spPr>
          <a:xfrm>
            <a:off x="7481702" y="779654"/>
            <a:ext cx="310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 Criteria for Stage 2 T1D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5DB2F-3627-D699-3A40-28E8C1BC07AE}"/>
              </a:ext>
            </a:extLst>
          </p:cNvPr>
          <p:cNvSpPr txBox="1"/>
          <p:nvPr/>
        </p:nvSpPr>
        <p:spPr>
          <a:xfrm>
            <a:off x="7481702" y="2802613"/>
            <a:ext cx="4264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TESS Criteria for Stage 2 T1D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8E34AE0-25B5-A1C1-691A-444C24BCD7CD}"/>
              </a:ext>
            </a:extLst>
          </p:cNvPr>
          <p:cNvSpPr txBox="1">
            <a:spLocks/>
          </p:cNvSpPr>
          <p:nvPr/>
        </p:nvSpPr>
        <p:spPr>
          <a:xfrm>
            <a:off x="528355" y="1293967"/>
            <a:ext cx="6464627" cy="45575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 2 to 20 years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Islet autoimmunity with high risk of progression: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Multiple IA positive (&gt;50% 5-year risk)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Single high-affinity IA (&gt;30% 5-year risk)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Dysglycemia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 criteria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CGM-based criteria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F81B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 glucose testing data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BECAFF-0387-C922-FEC1-D1CFF2E941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71" b="8172"/>
          <a:stretch/>
        </p:blipFill>
        <p:spPr>
          <a:xfrm>
            <a:off x="136102" y="6099151"/>
            <a:ext cx="2112423" cy="7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8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Retrospect">
  <a:themeElements>
    <a:clrScheme name="Custom 6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CFB87C"/>
      </a:accent1>
      <a:accent2>
        <a:srgbClr val="595955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BF" id="{82DF6AE1-6129-439D-9AD2-862AE1D8A681}" vid="{7C9856DB-7749-474D-A444-B0FD6A5F698B}"/>
    </a:ext>
  </a:extLst>
</a:theme>
</file>

<file path=ppt/theme/theme2.xml><?xml version="1.0" encoding="utf-8"?>
<a:theme xmlns:a="http://schemas.openxmlformats.org/drawingml/2006/main" name="1_Retrospect">
  <a:themeElements>
    <a:clrScheme name="Custom 6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CFB87C"/>
      </a:accent1>
      <a:accent2>
        <a:srgbClr val="595955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BF" id="{82DF6AE1-6129-439D-9AD2-862AE1D8A681}" vid="{7F345A68-87D9-4F64-8616-EE79A1B174AF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BF" id="{82DF6AE1-6129-439D-9AD2-862AE1D8A681}" vid="{F99BD5B2-856F-4978-9E91-84E0B3DB4B50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C14CBDA-52CF-40E5-A256-1AC1E069E9A0}" vid="{5F052CE3-11C6-411D-88A2-3C2869C9092A}"/>
    </a:ext>
  </a:extLst>
</a:theme>
</file>

<file path=ppt/theme/theme5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DF6632"/>
      </a:accent2>
      <a:accent3>
        <a:srgbClr val="8EBE3F"/>
      </a:accent3>
      <a:accent4>
        <a:srgbClr val="80387B"/>
      </a:accent4>
      <a:accent5>
        <a:srgbClr val="12A9D9"/>
      </a:accent5>
      <a:accent6>
        <a:srgbClr val="EFA53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50177FEDF404CB8DA5F5921F6069B" ma:contentTypeVersion="16" ma:contentTypeDescription="Create a new document." ma:contentTypeScope="" ma:versionID="a34ceb3ea4c58c815d6b9fd9fed1359c">
  <xsd:schema xmlns:xsd="http://www.w3.org/2001/XMLSchema" xmlns:xs="http://www.w3.org/2001/XMLSchema" xmlns:p="http://schemas.microsoft.com/office/2006/metadata/properties" xmlns:ns1="http://schemas.microsoft.com/sharepoint/v3" xmlns:ns3="58236fdb-fecc-4b03-851e-d2c1f8f7270e" xmlns:ns4="dc2f7f23-719d-4358-a4a8-aafdb9a769a4" targetNamespace="http://schemas.microsoft.com/office/2006/metadata/properties" ma:root="true" ma:fieldsID="5ca3a6807bcde3a4285be8d830beb7ff" ns1:_="" ns3:_="" ns4:_="">
    <xsd:import namespace="http://schemas.microsoft.com/sharepoint/v3"/>
    <xsd:import namespace="58236fdb-fecc-4b03-851e-d2c1f8f7270e"/>
    <xsd:import namespace="dc2f7f23-719d-4358-a4a8-aafdb9a769a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36fdb-fecc-4b03-851e-d2c1f8f727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f7f23-719d-4358-a4a8-aafdb9a769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98BF05-BB8D-4318-8D10-04FFBBB0AF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0D0336-C75C-40D1-8408-9B5B9963B79A}">
  <ds:schemaRefs>
    <ds:schemaRef ds:uri="58236fdb-fecc-4b03-851e-d2c1f8f7270e"/>
    <ds:schemaRef ds:uri="dc2f7f23-719d-4358-a4a8-aafdb9a769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701A2A6-6616-48FD-981A-77F9E47FB904}">
  <ds:schemaRefs>
    <ds:schemaRef ds:uri="58236fdb-fecc-4b03-851e-d2c1f8f7270e"/>
    <ds:schemaRef ds:uri="dc2f7f23-719d-4358-a4a8-aafdb9a769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31</Slides>
  <Notes>23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Retrospect</vt:lpstr>
      <vt:lpstr>1_Retrospect</vt:lpstr>
      <vt:lpstr>1_Custom Design</vt:lpstr>
      <vt:lpstr>2_Custom Design</vt:lpstr>
      <vt:lpstr>1_Office Theme</vt:lpstr>
      <vt:lpstr>The Early Start Study: TESS</vt:lpstr>
      <vt:lpstr>Outline</vt:lpstr>
      <vt:lpstr>Rationale for TESS (Trial of Early Initiation of CGM-Guided Insulin Therapy in Stage 2 T1D)</vt:lpstr>
      <vt:lpstr>Goals</vt:lpstr>
      <vt:lpstr>Goals</vt:lpstr>
      <vt:lpstr>TESS Design and Study Population</vt:lpstr>
      <vt:lpstr>TESS Protocol</vt:lpstr>
      <vt:lpstr>Outcomes</vt:lpstr>
      <vt:lpstr>Enrollment Criteria</vt:lpstr>
      <vt:lpstr>PowerPoint Presentation</vt:lpstr>
      <vt:lpstr>Participant eligibility </vt:lpstr>
      <vt:lpstr>TESS Baseline Demographic Data</vt:lpstr>
      <vt:lpstr>TESS Baseline Glycemic Data</vt:lpstr>
      <vt:lpstr>TESS Education and Insulin Start</vt:lpstr>
      <vt:lpstr>Early-stage T1D education</vt:lpstr>
      <vt:lpstr>PowerPoint Presentation</vt:lpstr>
      <vt:lpstr>PRELIMINARY dATA</vt:lpstr>
      <vt:lpstr>T1D Diagnosis</vt:lpstr>
      <vt:lpstr>PowerPoint Presentation</vt:lpstr>
      <vt:lpstr>PowerPoint Presentation</vt:lpstr>
      <vt:lpstr>Development of new problem list entries </vt:lpstr>
      <vt:lpstr>Stage-related Problems and Risk summary</vt:lpstr>
      <vt:lpstr>Currently visible in patient chart</vt:lpstr>
      <vt:lpstr>Clinical decision support: Best Practice Advisory (BPA)</vt:lpstr>
      <vt:lpstr>Advice and order set</vt:lpstr>
      <vt:lpstr>Future Directions</vt:lpstr>
      <vt:lpstr>Acknowledgements</vt:lpstr>
      <vt:lpstr>PowerPoint Presentation</vt:lpstr>
      <vt:lpstr>Decision Points for Early Initiation of Insulin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Frohnert, Brigitte</dc:creator>
  <cp:revision>1</cp:revision>
  <dcterms:created xsi:type="dcterms:W3CDTF">2021-06-17T23:40:14Z</dcterms:created>
  <dcterms:modified xsi:type="dcterms:W3CDTF">2022-11-11T10:10:12Z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0x010100A8E50177FEDF404CB8DA5F5921F6069B</vt:lpwstr>
  </property>
</Properties>
</file>