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30"/>
  </p:notesMasterIdLst>
  <p:sldIdLst>
    <p:sldId id="257" r:id="rId3"/>
    <p:sldId id="691" r:id="rId4"/>
    <p:sldId id="738" r:id="rId5"/>
    <p:sldId id="754" r:id="rId6"/>
    <p:sldId id="761" r:id="rId7"/>
    <p:sldId id="760" r:id="rId8"/>
    <p:sldId id="1236" r:id="rId9"/>
    <p:sldId id="290" r:id="rId10"/>
    <p:sldId id="298" r:id="rId11"/>
    <p:sldId id="273" r:id="rId12"/>
    <p:sldId id="262" r:id="rId13"/>
    <p:sldId id="1238" r:id="rId14"/>
    <p:sldId id="1241" r:id="rId15"/>
    <p:sldId id="1245" r:id="rId16"/>
    <p:sldId id="304" r:id="rId17"/>
    <p:sldId id="265" r:id="rId18"/>
    <p:sldId id="1243" r:id="rId19"/>
    <p:sldId id="303" r:id="rId20"/>
    <p:sldId id="283" r:id="rId21"/>
    <p:sldId id="301" r:id="rId22"/>
    <p:sldId id="295" r:id="rId23"/>
    <p:sldId id="293" r:id="rId24"/>
    <p:sldId id="1244" r:id="rId25"/>
    <p:sldId id="1233" r:id="rId26"/>
    <p:sldId id="1235" r:id="rId27"/>
    <p:sldId id="1239" r:id="rId28"/>
    <p:sldId id="12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1E59E-5EB8-4680-B9A6-CD6054F56522}" v="92" dt="2022-11-11T12:04:12.146"/>
    <p1510:client id="{39568013-8ABC-2784-C0DD-C76EC75FE880}" v="5" dt="2022-11-11T13:25:20.353"/>
    <p1510:client id="{70B767BF-7D95-457B-A2F1-0F295BD60308}" v="1" dt="2022-11-11T13:23:05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.vehik@epi.usf.edu" userId="S::urn:spo:guest#kendra.vehik@epi.usf.edu::" providerId="AD" clId="Web-{70B767BF-7D95-457B-A2F1-0F295BD60308}"/>
    <pc:docChg chg="modSld">
      <pc:chgData name="kendra.vehik@epi.usf.edu" userId="S::urn:spo:guest#kendra.vehik@epi.usf.edu::" providerId="AD" clId="Web-{70B767BF-7D95-457B-A2F1-0F295BD60308}" dt="2022-11-11T13:23:05.600" v="0" actId="1076"/>
      <pc:docMkLst>
        <pc:docMk/>
      </pc:docMkLst>
      <pc:sldChg chg="modSp">
        <pc:chgData name="kendra.vehik@epi.usf.edu" userId="S::urn:spo:guest#kendra.vehik@epi.usf.edu::" providerId="AD" clId="Web-{70B767BF-7D95-457B-A2F1-0F295BD60308}" dt="2022-11-11T13:23:05.600" v="0" actId="1076"/>
        <pc:sldMkLst>
          <pc:docMk/>
          <pc:sldMk cId="1106323680" sldId="1244"/>
        </pc:sldMkLst>
        <pc:picChg chg="mod">
          <ac:chgData name="kendra.vehik@epi.usf.edu" userId="S::urn:spo:guest#kendra.vehik@epi.usf.edu::" providerId="AD" clId="Web-{70B767BF-7D95-457B-A2F1-0F295BD60308}" dt="2022-11-11T13:23:05.600" v="0" actId="1076"/>
          <ac:picMkLst>
            <pc:docMk/>
            <pc:sldMk cId="1106323680" sldId="1244"/>
            <ac:picMk id="5" creationId="{A8755401-7855-6C31-DAA1-AECFAA437BD3}"/>
          </ac:picMkLst>
        </pc:picChg>
      </pc:sldChg>
    </pc:docChg>
  </pc:docChgLst>
  <pc:docChgLst>
    <pc:chgData name="kendra.vehik@epi.usf.edu" userId="S::urn:spo:guest#kendra.vehik@epi.usf.edu::" providerId="AD" clId="Web-{2451E59E-5EB8-4680-B9A6-CD6054F56522}"/>
    <pc:docChg chg="addSld delSld modSld sldOrd">
      <pc:chgData name="kendra.vehik@epi.usf.edu" userId="S::urn:spo:guest#kendra.vehik@epi.usf.edu::" providerId="AD" clId="Web-{2451E59E-5EB8-4680-B9A6-CD6054F56522}" dt="2022-11-11T12:04:10.427" v="81" actId="20577"/>
      <pc:docMkLst>
        <pc:docMk/>
      </pc:docMkLst>
      <pc:sldChg chg="modSp">
        <pc:chgData name="kendra.vehik@epi.usf.edu" userId="S::urn:spo:guest#kendra.vehik@epi.usf.edu::" providerId="AD" clId="Web-{2451E59E-5EB8-4680-B9A6-CD6054F56522}" dt="2022-11-11T12:04:10.427" v="81" actId="20577"/>
        <pc:sldMkLst>
          <pc:docMk/>
          <pc:sldMk cId="0" sldId="283"/>
        </pc:sldMkLst>
        <pc:spChg chg="mod">
          <ac:chgData name="kendra.vehik@epi.usf.edu" userId="S::urn:spo:guest#kendra.vehik@epi.usf.edu::" providerId="AD" clId="Web-{2451E59E-5EB8-4680-B9A6-CD6054F56522}" dt="2022-11-11T12:04:10.427" v="81" actId="20577"/>
          <ac:spMkLst>
            <pc:docMk/>
            <pc:sldMk cId="0" sldId="283"/>
            <ac:spMk id="33796" creationId="{0DDEF496-1E42-CA10-E61B-027546D9F8AA}"/>
          </ac:spMkLst>
        </pc:spChg>
      </pc:sldChg>
      <pc:sldChg chg="modSp">
        <pc:chgData name="kendra.vehik@epi.usf.edu" userId="S::urn:spo:guest#kendra.vehik@epi.usf.edu::" providerId="AD" clId="Web-{2451E59E-5EB8-4680-B9A6-CD6054F56522}" dt="2022-11-11T11:59:12.742" v="30" actId="20577"/>
        <pc:sldMkLst>
          <pc:docMk/>
          <pc:sldMk cId="0" sldId="290"/>
        </pc:sldMkLst>
        <pc:spChg chg="mod">
          <ac:chgData name="kendra.vehik@epi.usf.edu" userId="S::urn:spo:guest#kendra.vehik@epi.usf.edu::" providerId="AD" clId="Web-{2451E59E-5EB8-4680-B9A6-CD6054F56522}" dt="2022-11-11T11:59:12.742" v="30" actId="20577"/>
          <ac:spMkLst>
            <pc:docMk/>
            <pc:sldMk cId="0" sldId="290"/>
            <ac:spMk id="22531" creationId="{19FE9D0C-EB40-7E89-9152-52E8B6A4CE93}"/>
          </ac:spMkLst>
        </pc:spChg>
      </pc:sldChg>
      <pc:sldChg chg="addSp delSp modSp">
        <pc:chgData name="kendra.vehik@epi.usf.edu" userId="S::urn:spo:guest#kendra.vehik@epi.usf.edu::" providerId="AD" clId="Web-{2451E59E-5EB8-4680-B9A6-CD6054F56522}" dt="2022-11-11T12:03:10.144" v="70"/>
        <pc:sldMkLst>
          <pc:docMk/>
          <pc:sldMk cId="0" sldId="295"/>
        </pc:sldMkLst>
        <pc:spChg chg="add del mod">
          <ac:chgData name="kendra.vehik@epi.usf.edu" userId="S::urn:spo:guest#kendra.vehik@epi.usf.edu::" providerId="AD" clId="Web-{2451E59E-5EB8-4680-B9A6-CD6054F56522}" dt="2022-11-11T12:03:10.144" v="70"/>
          <ac:spMkLst>
            <pc:docMk/>
            <pc:sldMk cId="0" sldId="295"/>
            <ac:spMk id="3" creationId="{6CCAE020-0C77-455C-726E-8F4317E82B7E}"/>
          </ac:spMkLst>
        </pc:spChg>
      </pc:sldChg>
      <pc:sldChg chg="del">
        <pc:chgData name="kendra.vehik@epi.usf.edu" userId="S::urn:spo:guest#kendra.vehik@epi.usf.edu::" providerId="AD" clId="Web-{2451E59E-5EB8-4680-B9A6-CD6054F56522}" dt="2022-11-11T11:59:33.383" v="31"/>
        <pc:sldMkLst>
          <pc:docMk/>
          <pc:sldMk cId="441234979" sldId="1234"/>
        </pc:sldMkLst>
      </pc:sldChg>
      <pc:sldChg chg="addSp delSp modSp new ord">
        <pc:chgData name="kendra.vehik@epi.usf.edu" userId="S::urn:spo:guest#kendra.vehik@epi.usf.edu::" providerId="AD" clId="Web-{2451E59E-5EB8-4680-B9A6-CD6054F56522}" dt="2022-11-11T12:01:51.903" v="66" actId="14100"/>
        <pc:sldMkLst>
          <pc:docMk/>
          <pc:sldMk cId="1524678641" sldId="1245"/>
        </pc:sldMkLst>
        <pc:spChg chg="mod">
          <ac:chgData name="kendra.vehik@epi.usf.edu" userId="S::urn:spo:guest#kendra.vehik@epi.usf.edu::" providerId="AD" clId="Web-{2451E59E-5EB8-4680-B9A6-CD6054F56522}" dt="2022-11-11T12:01:44.544" v="64" actId="14100"/>
          <ac:spMkLst>
            <pc:docMk/>
            <pc:sldMk cId="1524678641" sldId="1245"/>
            <ac:spMk id="2" creationId="{4B3EB2DC-45E0-34B9-5164-28FD6B8B22AB}"/>
          </ac:spMkLst>
        </pc:spChg>
        <pc:spChg chg="del">
          <ac:chgData name="kendra.vehik@epi.usf.edu" userId="S::urn:spo:guest#kendra.vehik@epi.usf.edu::" providerId="AD" clId="Web-{2451E59E-5EB8-4680-B9A6-CD6054F56522}" dt="2022-11-11T12:00:49.229" v="34"/>
          <ac:spMkLst>
            <pc:docMk/>
            <pc:sldMk cId="1524678641" sldId="1245"/>
            <ac:spMk id="3" creationId="{E15DE2C5-8D62-2A43-A4E2-02CB24ECDFDF}"/>
          </ac:spMkLst>
        </pc:spChg>
        <pc:picChg chg="add mod">
          <ac:chgData name="kendra.vehik@epi.usf.edu" userId="S::urn:spo:guest#kendra.vehik@epi.usf.edu::" providerId="AD" clId="Web-{2451E59E-5EB8-4680-B9A6-CD6054F56522}" dt="2022-11-11T12:01:51.903" v="66" actId="14100"/>
          <ac:picMkLst>
            <pc:docMk/>
            <pc:sldMk cId="1524678641" sldId="1245"/>
            <ac:picMk id="5" creationId="{1258A2AF-FBE5-D9CC-AB86-3BBB0342EFD3}"/>
          </ac:picMkLst>
        </pc:picChg>
      </pc:sldChg>
    </pc:docChg>
  </pc:docChgLst>
  <pc:docChgLst>
    <pc:chgData name="kendra.vehik@epi.usf.edu" userId="S::urn:spo:guest#kendra.vehik@epi.usf.edu::" providerId="AD" clId="Web-{39568013-8ABC-2784-C0DD-C76EC75FE880}"/>
    <pc:docChg chg="modSld">
      <pc:chgData name="kendra.vehik@epi.usf.edu" userId="S::urn:spo:guest#kendra.vehik@epi.usf.edu::" providerId="AD" clId="Web-{39568013-8ABC-2784-C0DD-C76EC75FE880}" dt="2022-11-11T13:25:20.353" v="5" actId="20577"/>
      <pc:docMkLst>
        <pc:docMk/>
      </pc:docMkLst>
      <pc:sldChg chg="modSp">
        <pc:chgData name="kendra.vehik@epi.usf.edu" userId="S::urn:spo:guest#kendra.vehik@epi.usf.edu::" providerId="AD" clId="Web-{39568013-8ABC-2784-C0DD-C76EC75FE880}" dt="2022-11-11T13:25:20.353" v="5" actId="20577"/>
        <pc:sldMkLst>
          <pc:docMk/>
          <pc:sldMk cId="0" sldId="293"/>
        </pc:sldMkLst>
        <pc:spChg chg="mod">
          <ac:chgData name="kendra.vehik@epi.usf.edu" userId="S::urn:spo:guest#kendra.vehik@epi.usf.edu::" providerId="AD" clId="Web-{39568013-8ABC-2784-C0DD-C76EC75FE880}" dt="2022-11-11T13:25:20.353" v="5" actId="20577"/>
          <ac:spMkLst>
            <pc:docMk/>
            <pc:sldMk cId="0" sldId="293"/>
            <ac:spMk id="3" creationId="{1CB415C9-8DE8-7BA4-8A2F-7F2A6851A8E4}"/>
          </ac:spMkLst>
        </pc:spChg>
      </pc:sldChg>
      <pc:sldChg chg="modSp">
        <pc:chgData name="kendra.vehik@epi.usf.edu" userId="S::urn:spo:guest#kendra.vehik@epi.usf.edu::" providerId="AD" clId="Web-{39568013-8ABC-2784-C0DD-C76EC75FE880}" dt="2022-11-11T13:24:54.947" v="1" actId="1076"/>
        <pc:sldMkLst>
          <pc:docMk/>
          <pc:sldMk cId="1106323680" sldId="1244"/>
        </pc:sldMkLst>
        <pc:picChg chg="mod">
          <ac:chgData name="kendra.vehik@epi.usf.edu" userId="S::urn:spo:guest#kendra.vehik@epi.usf.edu::" providerId="AD" clId="Web-{39568013-8ABC-2784-C0DD-C76EC75FE880}" dt="2022-11-11T13:24:54.947" v="1" actId="1076"/>
          <ac:picMkLst>
            <pc:docMk/>
            <pc:sldMk cId="1106323680" sldId="1244"/>
            <ac:picMk id="5" creationId="{A8755401-7855-6C31-DAA1-AECFAA437B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7180-9D5B-4362-98E0-21EA7FD7E6D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1DE3-4D2B-442E-A9BA-D392C854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083AD03-3FFB-FCE7-3B90-F1568A9D9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E20F2B0-272F-BE46-9FB2-C5C8A38B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403D188-39E0-B805-30E7-02B5B715C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D9E9C-28C9-455C-B35E-09667F986B1B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7BB94D4-2445-27E0-73C3-BD22F999D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6CB79DF-B717-7080-9D8A-96F248E7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641D29F-CD9F-6E5D-54F8-3A67AC11C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70AE59-BF14-4844-8B59-4E6BC7BE870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0A1ED20-7793-46D6-D5D8-BC4AC20A7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E16E06C-4248-0D81-5DCB-A1457B5DD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C99CE6E-6780-23BE-9A12-639172C10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715201-D156-4455-B0C2-34517B58E71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9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EF21019-38EB-367E-9D18-ABB617747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7D71D77-42AD-382D-9BD5-80F0597D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4DDE772-377A-28DB-DC73-3F51D3859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C4D07E-25CB-4B73-B73B-97FA251808BC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FFF8A71-4CB4-4797-6A6B-F89B1EA6C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7CDED9-F914-C6C9-FBB0-75EF6BC8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E7AF5DE-F061-7F9F-53D4-5502F5F6C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BF06F7-F539-4170-8D9A-BBBF4126F32E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2558FDE-B565-B494-5A83-DEA86665A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98141C3-B9E9-D892-8AC9-99CCF9B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21E0067-D540-EBB3-A78F-61ECC7E36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3F20F-69C8-45DF-B5CD-C5243DE1E960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9F77AFC-8D1D-253D-0D25-650532BF3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CC45E77-55CC-DC31-1A43-47CB7497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89463A6-B6AF-F8A0-EB04-19F1973D2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98E8E3-FE5F-49E7-B799-09C24C221206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9F77AFC-8D1D-253D-0D25-650532BF3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CC45E77-55CC-DC31-1A43-47CB7497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89463A6-B6AF-F8A0-EB04-19F1973D2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98E8E3-FE5F-49E7-B799-09C24C221206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1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2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7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4408-EEEE-4334-9401-F97DEA8971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4408-EEEE-4334-9401-F97DEA8971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7B3EA12-EB9B-9F5F-194E-CE18A11B8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21369F6-94A6-23FE-1C65-334792EC6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91773FB-F81D-E6FF-2900-2731E4F22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2045C4-BE95-4075-B16D-127B409F5F6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1DE3-4D2B-442E-A9BA-D392C85443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D418-067F-E1E0-11F9-62BDFB634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61870-1C43-9AD4-59D9-005589A7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E687-83CB-91D9-8989-D79DCEB4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3B7C-CBF8-902D-62EB-001C8078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22B7-630A-DB02-DDE1-7895EDDC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3BC4-59F3-25D9-1FFB-710B8A4A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36318-5E36-35B1-932E-31692ED8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982B-AD15-D7DD-C308-B4632597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4C1F-C529-F34C-5589-6B23372B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CC94-9556-C4AF-FBD1-41D65220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5AB2C-72AF-F53A-5E46-A06AC6B29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7EB37-1D7A-3B1A-07AE-E1263D35D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94F0-FAC4-D567-EE53-DF686148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7B7C-ACE6-84A7-B8B4-69879D98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A9B8-AB26-E2ED-7464-16423566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699C-8F23-4A05-A5A5-29736869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F21C3-C9A7-4D57-9C74-988B3EFCF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2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6961-8A08-6BF2-2C6E-258969E3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0" y="6515100"/>
            <a:ext cx="1524000" cy="228600"/>
          </a:xfrm>
          <a:prstGeom prst="rect">
            <a:avLst/>
          </a:prstGeom>
          <a:noFill/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400">
                <a:solidFill>
                  <a:srgbClr val="000066"/>
                </a:solidFill>
                <a:ea typeface="ＭＳ Ｐゴシック" panose="020B0600070205080204" pitchFamily="34" charset="-128"/>
              </a:defRPr>
            </a:lvl1pPr>
          </a:lstStyle>
          <a:p>
            <a:fld id="{9ABB6D0F-3374-4493-9B9E-A1BD82113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5263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66"/>
                </a:solidFill>
              </a:defRPr>
            </a:lvl1pPr>
            <a:lvl2pPr>
              <a:defRPr sz="2400">
                <a:solidFill>
                  <a:srgbClr val="000066"/>
                </a:solidFill>
              </a:defRPr>
            </a:lvl2pPr>
            <a:lvl3pPr>
              <a:defRPr sz="2000">
                <a:solidFill>
                  <a:srgbClr val="000066"/>
                </a:solidFill>
              </a:defRPr>
            </a:lvl3pPr>
            <a:lvl4pPr>
              <a:defRPr sz="1800">
                <a:solidFill>
                  <a:srgbClr val="000066"/>
                </a:solidFill>
              </a:defRPr>
            </a:lvl4pPr>
            <a:lvl5pPr>
              <a:defRPr sz="180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66"/>
                </a:solidFill>
              </a:defRPr>
            </a:lvl1pPr>
            <a:lvl2pPr>
              <a:defRPr sz="2400">
                <a:solidFill>
                  <a:srgbClr val="000066"/>
                </a:solidFill>
              </a:defRPr>
            </a:lvl2pPr>
            <a:lvl3pPr>
              <a:defRPr sz="2000">
                <a:solidFill>
                  <a:srgbClr val="000066"/>
                </a:solidFill>
              </a:defRPr>
            </a:lvl3pPr>
            <a:lvl4pPr>
              <a:defRPr sz="1800">
                <a:solidFill>
                  <a:srgbClr val="000066"/>
                </a:solidFill>
              </a:defRPr>
            </a:lvl4pPr>
            <a:lvl5pPr>
              <a:defRPr sz="180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2FA3-3944-7912-21BB-73C9E154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0" y="6515100"/>
            <a:ext cx="1524000" cy="228600"/>
          </a:xfrm>
          <a:prstGeom prst="rect">
            <a:avLst/>
          </a:prstGeom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400">
                <a:solidFill>
                  <a:srgbClr val="000066"/>
                </a:solidFill>
                <a:ea typeface="ＭＳ Ｐゴシック" panose="020B0600070205080204" pitchFamily="34" charset="-128"/>
              </a:defRPr>
            </a:lvl1pPr>
          </a:lstStyle>
          <a:p>
            <a:fld id="{C8F933D6-A14A-465E-B0C9-72AAF690B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4177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7CABC0-4E9D-56A8-A505-1A27B440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0" y="6543261"/>
            <a:ext cx="1524000" cy="228600"/>
          </a:xfrm>
          <a:prstGeom prst="rect">
            <a:avLst/>
          </a:prstGeom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400">
                <a:solidFill>
                  <a:srgbClr val="000066"/>
                </a:solidFill>
                <a:ea typeface="ＭＳ Ｐゴシック" panose="020B0600070205080204" pitchFamily="34" charset="-128"/>
              </a:defRPr>
            </a:lvl1pPr>
          </a:lstStyle>
          <a:p>
            <a:fld id="{866B1F51-5F42-431E-93CE-30D772CB0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1537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D6E9-896B-AC00-CCE9-E1BCF520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E6AA-C35E-E0D2-9B10-0F82ED7F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0506B-C3F5-6E40-E0DE-B1CFB81B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0E66-2E38-3842-A2A5-AD77F2DA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EA8B-F014-F01A-A67B-5D07A9AF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C362-420F-9E16-113E-9ED4C3F4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7614B-010A-9686-9897-B9FBFF3D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6793F-14DA-0790-D908-1264C13C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4AFD7-373A-CA2E-5887-1ED86613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5F69-4059-9000-83FC-666EAEFC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404C-C477-C58E-C9E7-1E125D0C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46B3-307F-9B42-ADB6-65B2746A2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DBCCA-9DA1-700C-EE45-3D69A33C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EAD8-5CFE-3964-CEFD-4503E845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08DCF-79D6-E720-9DD1-EB5A8CAF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7C62A-5A6F-2D52-3792-0BA634A7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6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D42B-1BC7-2F8D-BC00-3A293A0E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8844-0775-08C8-5742-261D666C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76FEF-D48C-EFBA-25EC-0B18DFB7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13C83-166F-04F7-6BC8-94E738F82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A9F6A-EE99-C12E-F469-ECB078194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83DA7-8672-B1FD-DFA0-A5D25BF6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DA5F7-2330-0EC6-EBD3-5447A1BB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CCFF9-4EE6-D655-2753-A599C8F7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4341-F8F5-41EF-D85C-37E0589E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27FC1-691F-3D38-22A6-418A5293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4E995-919E-21AA-ADD9-1B5835D5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35BCC-3F06-5E08-9B1D-85DC12AB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7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6E350-94CD-DDDF-8BE7-C400D352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D07EA-FC0F-31E2-C05D-31DF1B40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30FC9-79A7-AE6A-110A-A9580C55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80DD-E0A4-B546-AF9B-79016973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D293-8EC7-37B9-A1DC-250061D0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C54B9-D6C3-1012-ECD2-711A5930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BBB99-18D4-9632-DA39-1BF9B1AD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E7628-FBA0-0FA3-F5BE-9EAFED54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5E752-7623-9CC9-B7AF-0AE42B7E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A4BA-0D82-B110-A172-B2A7B2A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7FC8D-6C25-7D84-6A8A-E5A05823A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361F4-5CF7-2D45-D962-8EEED00CA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2F5DE-A147-A231-7A84-C796117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75ED5-7A2C-FFDB-20B6-C58E8525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C18C-26B9-BF43-AC5D-7F1B1CD0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5ABB-65A9-9A57-B0A7-844CEFC4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F2C3-5686-11AF-9518-2D8404A4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B3-12CE-D742-0D89-544DEFC7A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CCEB-F767-49CF-A564-4169F6DA57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DE990-F6CA-7583-AFAE-1E83F9BFD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71CD-34E2-5790-BB3C-F5503FB56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ADDF-0258-4DE0-ADFB-743AB954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1D7E8-8AB9-4C79-ACE0-114A0C25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D59DD-09AD-4B98-ABEF-FE0F9C1AD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B52A-E210-4368-B3D7-0D23585F7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5968-C5AF-4B18-A388-73F3A00B7D3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B033-903A-479B-B4DE-06F6324A0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0C4D-3184-4EA9-B4E5-798A6F083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329-38F5-4F09-A1D6-556B446315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8082B-C648-4CDC-86C0-041DD7526B45}"/>
              </a:ext>
            </a:extLst>
          </p:cNvPr>
          <p:cNvSpPr/>
          <p:nvPr userDrawn="1"/>
        </p:nvSpPr>
        <p:spPr>
          <a:xfrm>
            <a:off x="0" y="6496200"/>
            <a:ext cx="12192000" cy="3617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77D874-1C2B-4ED3-AE66-5E56217ADA0B}"/>
              </a:ext>
            </a:extLst>
          </p:cNvPr>
          <p:cNvSpPr/>
          <p:nvPr userDrawn="1"/>
        </p:nvSpPr>
        <p:spPr>
          <a:xfrm>
            <a:off x="-854" y="6422157"/>
            <a:ext cx="12192000" cy="830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9ED6CB5-87CA-6AEE-2C4D-74786C7F56FA}"/>
              </a:ext>
            </a:extLst>
          </p:cNvPr>
          <p:cNvSpPr txBox="1">
            <a:spLocks/>
          </p:cNvSpPr>
          <p:nvPr userDrawn="1"/>
        </p:nvSpPr>
        <p:spPr>
          <a:xfrm>
            <a:off x="5334000" y="6543261"/>
            <a:ext cx="1524000" cy="228600"/>
          </a:xfrm>
          <a:prstGeom prst="rect">
            <a:avLst/>
          </a:prstGeom>
          <a:ln>
            <a:noFill/>
          </a:ln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5613" rtl="0" eaLnBrk="1" latinLnBrk="0" hangingPunct="1">
              <a:defRPr sz="1400" kern="12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6B1F51-5F42-431E-93CE-30D772CB0866}" type="slidenum"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6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9188-2B5B-4005-B6FE-8C21A3CD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470" y="917913"/>
            <a:ext cx="9144000" cy="1984984"/>
          </a:xfrm>
          <a:ln>
            <a:solidFill>
              <a:schemeClr val="accent1">
                <a:lumMod val="50000"/>
                <a:alpha val="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800" b="1">
                <a:effectLst/>
                <a:ea typeface="Arial" panose="020B0604020202020204" pitchFamily="34" charset="0"/>
              </a:rPr>
              <a:t>The 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value</a:t>
            </a:r>
            <a:r>
              <a:rPr lang="en-US" sz="4800" b="1">
                <a:effectLst/>
                <a:ea typeface="Arial" panose="020B0604020202020204" pitchFamily="34" charset="0"/>
              </a:rPr>
              <a:t> of HbA1c and OGTT in predicting progression to clinical type 1 diabetes</a:t>
            </a:r>
            <a:endParaRPr lang="en-US" sz="4800" b="1">
              <a:solidFill>
                <a:srgbClr val="00006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97B22-1F38-435C-892D-4CAF4FDBB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470" y="3429000"/>
            <a:ext cx="10272665" cy="2104411"/>
          </a:xfrm>
        </p:spPr>
        <p:txBody>
          <a:bodyPr>
            <a:noAutofit/>
          </a:bodyPr>
          <a:lstStyle/>
          <a:p>
            <a:pPr algn="l"/>
            <a:r>
              <a:rPr lang="en-US" cap="all"/>
              <a:t>Kendra Vehik, PhD, MPH</a:t>
            </a:r>
          </a:p>
          <a:p>
            <a:pPr algn="l"/>
            <a:r>
              <a:rPr lang="en-US" cap="all"/>
              <a:t>University of South Florida</a:t>
            </a:r>
          </a:p>
          <a:p>
            <a:pPr algn="l"/>
            <a:endParaRPr lang="en-US" cap="all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cap="all"/>
              <a:t>Barbara Davis center symposium – November 11, 2022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cap="all"/>
              <a:t>General population screening for T1d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51E598-C797-B27F-B7C7-875E3438DA52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1428470" y="4481206"/>
            <a:ext cx="10272665" cy="0"/>
          </a:xfrm>
          <a:prstGeom prst="line">
            <a:avLst/>
          </a:prstGeom>
          <a:ln w="15875">
            <a:solidFill>
              <a:schemeClr val="accent1">
                <a:lumMod val="50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related image detail">
            <a:extLst>
              <a:ext uri="{FF2B5EF4-FFF2-40B4-BE49-F238E27FC236}">
                <a16:creationId xmlns:a16="http://schemas.microsoft.com/office/drawing/2014/main" id="{31B1984C-E295-D1C0-E441-01781C7D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71737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3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2A63E4A-DAC2-E5CD-F6E0-C6EE20F52D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1127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Normal but increasing HbA1c predicts progression to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T1D</a:t>
            </a:r>
            <a:r>
              <a:rPr lang="en-US" altLang="en-US" sz="3200" b="1">
                <a:ea typeface="ＭＳ Ｐゴシック" panose="020B0600070205080204" pitchFamily="34" charset="-128"/>
              </a:rPr>
              <a:t> – Diabetes Autoimmunity Study in the Young (DAISY)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D7EC74C-4327-4DCA-8373-123F89E7EF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507668" y="1915795"/>
            <a:ext cx="5684332" cy="1770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Mean pre-diagnostic HbA1c was 5.1% [SD = 0.4%] </a:t>
            </a: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0.4%-point </a:t>
            </a:r>
            <a:r>
              <a:rPr lang="en-US" altLang="en-US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>
                <a:ea typeface="ＭＳ Ｐゴシック" panose="020B0600070205080204" pitchFamily="34" charset="-128"/>
              </a:rPr>
              <a:t> in HbA1c corresponded to a 5-fold </a:t>
            </a:r>
            <a:r>
              <a:rPr lang="en-US" altLang="en-US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>
                <a:ea typeface="ＭＳ Ｐゴシック" panose="020B0600070205080204" pitchFamily="34" charset="-128"/>
              </a:rPr>
              <a:t> in T1D risk</a:t>
            </a: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Modest increases starting as early as 5 years prior to diagnosis, followed by a sharp </a:t>
            </a:r>
            <a:r>
              <a:rPr lang="en-US" altLang="en-US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>
                <a:ea typeface="ＭＳ Ｐゴシック" panose="020B0600070205080204" pitchFamily="34" charset="-128"/>
              </a:rPr>
              <a:t> 6-months prior to diagnosis.</a:t>
            </a:r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4B8AA817-75AC-AC58-2D78-5E14F17F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29E47-D2AF-4D5E-940D-7A049D5669B5}" type="slidenum">
              <a:rPr lang="en-US" altLang="en-US">
                <a:solidFill>
                  <a:srgbClr val="000066"/>
                </a:solidFill>
              </a:rPr>
              <a:pPr/>
              <a:t>10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C5731C66-89F3-9332-FCA4-82299F2C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Stene LC et al. </a:t>
            </a:r>
            <a:r>
              <a:rPr lang="en-US" altLang="en-US" sz="1200" i="1">
                <a:solidFill>
                  <a:schemeClr val="bg1"/>
                </a:solidFill>
              </a:rPr>
              <a:t>Pediatric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  <a:r>
              <a:rPr lang="en-US" altLang="en-US" sz="1200" i="1">
                <a:solidFill>
                  <a:schemeClr val="bg1"/>
                </a:solidFill>
              </a:rPr>
              <a:t>Diabetes </a:t>
            </a:r>
            <a:r>
              <a:rPr lang="en-US" altLang="en-US" sz="1200">
                <a:solidFill>
                  <a:schemeClr val="bg1"/>
                </a:solidFill>
              </a:rPr>
              <a:t>2006;7:247-253</a:t>
            </a:r>
          </a:p>
        </p:txBody>
      </p:sp>
      <p:pic>
        <p:nvPicPr>
          <p:cNvPr id="28678" name="Picture 5">
            <a:extLst>
              <a:ext uri="{FF2B5EF4-FFF2-40B4-BE49-F238E27FC236}">
                <a16:creationId xmlns:a16="http://schemas.microsoft.com/office/drawing/2014/main" id="{28051A50-943A-2FF4-617C-F2BB36C6A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309"/>
            <a:ext cx="6507668" cy="42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B182845-3DDD-4A2C-B622-D8E3720A8B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399"/>
            <a:ext cx="1158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z="3200" b="1">
                <a:ea typeface="ＭＳ Ｐゴシック" panose="020B0600070205080204" pitchFamily="34" charset="-128"/>
              </a:rPr>
              <a:t>Δ</a:t>
            </a:r>
            <a:r>
              <a:rPr lang="en-US" altLang="en-US" sz="3200" b="1">
                <a:ea typeface="ＭＳ Ｐゴシック" panose="020B0600070205080204" pitchFamily="34" charset="-128"/>
              </a:rPr>
              <a:t>HbA1c predicts time to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T1D</a:t>
            </a:r>
            <a:r>
              <a:rPr lang="en-US" altLang="en-US" sz="3200" b="1">
                <a:ea typeface="ＭＳ Ｐゴシック" panose="020B0600070205080204" pitchFamily="34" charset="-128"/>
              </a:rPr>
              <a:t> in children with multiple autoantibodies – Diabetes Prediction and Prevention (DIPP) study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843E549-5E8B-93C8-F9B8-62B63594D2F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5800" y="5199063"/>
            <a:ext cx="10668000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10% increase in HbA1c level in samples 3-12 months apart increased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 </a:t>
            </a:r>
            <a:r>
              <a:rPr lang="en-US" altLang="en-US" sz="2400">
                <a:ea typeface="ＭＳ Ｐゴシック" panose="020B0600070205080204" pitchFamily="34" charset="-128"/>
              </a:rPr>
              <a:t> risk of progression to T1D by 2.8-fold.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consecutive HbA1c </a:t>
            </a:r>
            <a:r>
              <a:rPr lang="en-US" altLang="en-US" sz="2400" u="sng">
                <a:ea typeface="ＭＳ Ｐゴシック" panose="020B0600070205080204" pitchFamily="34" charset="-128"/>
              </a:rPr>
              <a:t>&gt;</a:t>
            </a:r>
            <a:r>
              <a:rPr lang="en-US" altLang="en-US" sz="2400">
                <a:ea typeface="ＭＳ Ｐゴシック" panose="020B0600070205080204" pitchFamily="34" charset="-128"/>
              </a:rPr>
              <a:t> 5.9%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 sz="2400">
                <a:ea typeface="ＭＳ Ｐゴシック" panose="020B0600070205080204" pitchFamily="34" charset="-128"/>
              </a:rPr>
              <a:t> risk of progression by 8.5-fold.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3CD52284-633D-EDF7-A4B2-849D5788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257800" y="6529388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989D4C-2AA0-481B-AE30-CFAFEB97EF3E}" type="slidenum">
              <a:rPr lang="en-US" altLang="en-US">
                <a:solidFill>
                  <a:srgbClr val="000066"/>
                </a:solidFill>
              </a:rPr>
              <a:pPr/>
              <a:t>11</a:t>
            </a:fld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C9F105F6-766E-A631-78B4-B27D7AFF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" y="1343024"/>
            <a:ext cx="10844017" cy="38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4">
            <a:extLst>
              <a:ext uri="{FF2B5EF4-FFF2-40B4-BE49-F238E27FC236}">
                <a16:creationId xmlns:a16="http://schemas.microsoft.com/office/drawing/2014/main" id="{E23C2A3C-F4A9-8DCC-BF01-06384A7A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Helminen O et al. </a:t>
            </a:r>
            <a:r>
              <a:rPr lang="en-US" altLang="en-US" sz="1200" i="1">
                <a:solidFill>
                  <a:schemeClr val="bg1"/>
                </a:solidFill>
              </a:rPr>
              <a:t>Diabetes </a:t>
            </a:r>
            <a:r>
              <a:rPr lang="en-US" altLang="en-US" sz="1200">
                <a:solidFill>
                  <a:schemeClr val="bg1"/>
                </a:solidFill>
              </a:rPr>
              <a:t>2015;64:1719-1727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64D63-1333-464F-90C1-1A5E4F2213B4}"/>
              </a:ext>
            </a:extLst>
          </p:cNvPr>
          <p:cNvSpPr/>
          <p:nvPr/>
        </p:nvSpPr>
        <p:spPr>
          <a:xfrm>
            <a:off x="8553450" y="2414588"/>
            <a:ext cx="25146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B27C6E-F2AD-4095-859E-A0E0CE01BD6C}"/>
              </a:ext>
            </a:extLst>
          </p:cNvPr>
          <p:cNvSpPr/>
          <p:nvPr/>
        </p:nvSpPr>
        <p:spPr>
          <a:xfrm>
            <a:off x="8553450" y="2886075"/>
            <a:ext cx="25146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A8827E-DF61-C45D-76B8-58E0BE98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67" y="65743"/>
            <a:ext cx="11870650" cy="1143000"/>
          </a:xfrm>
        </p:spPr>
        <p:txBody>
          <a:bodyPr>
            <a:normAutofit/>
          </a:bodyPr>
          <a:lstStyle/>
          <a:p>
            <a:r>
              <a:rPr lang="en-US" sz="3600" b="1"/>
              <a:t>OGTT 2-hPG </a:t>
            </a:r>
            <a:r>
              <a:rPr lang="en-US" sz="3600" b="1">
                <a:sym typeface="Wingdings" panose="05000000000000000000" pitchFamily="2" charset="2"/>
              </a:rPr>
              <a:t>useful metric in predicting time to T1D diagnosis in high-risk children</a:t>
            </a:r>
            <a:endParaRPr lang="en-US" sz="3600" b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3F2CAB-1E25-23A8-9FCF-783F08BA4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1762" y="1421496"/>
            <a:ext cx="4430712" cy="475846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D30690-2559-AB20-5484-F3D4C871A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669" y="2170396"/>
            <a:ext cx="5203192" cy="4325235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OGTT</a:t>
            </a:r>
            <a:r>
              <a:rPr lang="en-US" sz="3200"/>
              <a:t>-derived 2 h plasma glucose (p&lt;0.001) started to </a:t>
            </a:r>
            <a:r>
              <a:rPr lang="en-US" altLang="en-US" sz="3200" b="1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en-US" sz="3200"/>
              <a:t> </a:t>
            </a:r>
            <a:r>
              <a:rPr lang="en-US" sz="3200" b="1"/>
              <a:t>1.5 years before diagnosis</a:t>
            </a:r>
            <a:r>
              <a:rPr lang="en-US" sz="320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16170F-E78C-F5EA-67F1-C8864A47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66B1F51-5F42-431E-93CE-30D772CB086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4F21B-8263-C09B-310C-B817604FEEFA}"/>
              </a:ext>
            </a:extLst>
          </p:cNvPr>
          <p:cNvSpPr txBox="1"/>
          <p:nvPr/>
        </p:nvSpPr>
        <p:spPr>
          <a:xfrm>
            <a:off x="4332849" y="1481235"/>
            <a:ext cx="127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progressors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B9F37-F170-3456-55E5-25692E2C8869}"/>
              </a:ext>
            </a:extLst>
          </p:cNvPr>
          <p:cNvSpPr txBox="1"/>
          <p:nvPr/>
        </p:nvSpPr>
        <p:spPr>
          <a:xfrm>
            <a:off x="4101215" y="4970492"/>
            <a:ext cx="17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Non-progressors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F3349-9D06-543E-A61B-C45EF1F3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Helminen O et al. </a:t>
            </a:r>
            <a:r>
              <a:rPr lang="en-US" altLang="en-US" sz="1200" i="1" err="1">
                <a:solidFill>
                  <a:schemeClr val="bg1"/>
                </a:solidFill>
              </a:rPr>
              <a:t>Diabetologia</a:t>
            </a:r>
            <a:r>
              <a:rPr lang="en-US" altLang="en-US" sz="1200" i="1">
                <a:solidFill>
                  <a:schemeClr val="bg1"/>
                </a:solidFill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2015;58:1787-1796</a:t>
            </a:r>
          </a:p>
        </p:txBody>
      </p:sp>
    </p:spTree>
    <p:extLst>
      <p:ext uri="{BB962C8B-B14F-4D97-AF65-F5344CB8AC3E}">
        <p14:creationId xmlns:p14="http://schemas.microsoft.com/office/powerpoint/2010/main" val="10311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EFF3-F33C-A28B-D2E4-75A36D53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Extending previous work in HbA1c and OGTT in the TEDDY and TrialNet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2C6-7ED3-509E-6723-AD77A084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/>
              <a:t>Key questions:</a:t>
            </a:r>
          </a:p>
          <a:p>
            <a:pPr marL="514350" indent="-514350">
              <a:buFont typeface="+mj-lt"/>
              <a:buAutoNum type="arabicParenR"/>
            </a:pPr>
            <a:r>
              <a:rPr lang="en-US"/>
              <a:t>Identify optimal thresholds for </a:t>
            </a:r>
            <a:r>
              <a:rPr lang="el-GR" altLang="en-US" sz="2800">
                <a:ea typeface="ＭＳ Ｐゴシック" panose="020B0600070205080204" pitchFamily="34" charset="-128"/>
              </a:rPr>
              <a:t>Δ</a:t>
            </a:r>
            <a:r>
              <a:rPr lang="en-US" altLang="en-US" sz="2800">
                <a:ea typeface="ＭＳ Ｐゴシック" panose="020B0600070205080204" pitchFamily="34" charset="-128"/>
              </a:rPr>
              <a:t>%HbA1c</a:t>
            </a:r>
            <a:r>
              <a:rPr lang="en-US"/>
              <a:t> and OGTT 2-hPG for prediction of Stage 3 type 1 diabetes in children and adolescents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00"/>
              <a:t>Identify specific diabetes-related risk factors that associate with a change in HbA1c and OGTT 2-hPG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00"/>
              <a:t>Evaluate if a change in HbA1c is associated with progression to Stage 3 in children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00"/>
              <a:t>Determine if a rapid change in HbA1c and OGTT 2-hPG alters the estimated risk of T1D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00"/>
              <a:t>Assess </a:t>
            </a:r>
            <a:r>
              <a:rPr lang="el-GR" altLang="en-US" sz="2800">
                <a:ea typeface="ＭＳ Ｐゴシック" panose="020B0600070205080204" pitchFamily="34" charset="-128"/>
              </a:rPr>
              <a:t>Δ</a:t>
            </a:r>
            <a:r>
              <a:rPr lang="en-US" altLang="en-US" sz="2800">
                <a:ea typeface="ＭＳ Ｐゴシック" panose="020B0600070205080204" pitchFamily="34" charset="-128"/>
              </a:rPr>
              <a:t>%HbA1c</a:t>
            </a:r>
            <a:r>
              <a:rPr lang="en-US"/>
              <a:t> </a:t>
            </a:r>
            <a:r>
              <a:rPr lang="en-US" sz="2800"/>
              <a:t>and OGTT 2-hPG as prognostics of T1D.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1B1F7-7FB1-90FD-01FE-B1650A20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1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B2DC-45E0-34B9-5164-28FD6B8B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1388"/>
          </a:xfrm>
        </p:spPr>
        <p:txBody>
          <a:bodyPr>
            <a:normAutofit fontScale="90000"/>
          </a:bodyPr>
          <a:lstStyle/>
          <a:p>
            <a:r>
              <a:rPr lang="en-US" sz="3600" b="1">
                <a:cs typeface="Calibri"/>
              </a:rPr>
              <a:t>TEDDY Study Population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99816-5A2B-D5F9-4A32-467A4394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258A2AF-FBE5-D9CC-AB86-3BBB0342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74" y="922314"/>
            <a:ext cx="9859296" cy="53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9A5F4C5-6D81-8F0D-683F-27248E68E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3201"/>
            <a:ext cx="11582400" cy="276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en-US" sz="3600" b="1">
                <a:ea typeface="ＭＳ Ｐゴシック" panose="020B0600070205080204" pitchFamily="34" charset="-128"/>
              </a:rPr>
              <a:t>Identifying optimal HbA1c and OGTT thresholds in TEDDY children (n=707)</a:t>
            </a: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1FA05AC5-564E-B004-3142-68685FFFD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E6C7E9-F07C-4F71-86D3-AD99333A87D9}" type="slidenum">
              <a:rPr lang="en-US" altLang="en-US">
                <a:solidFill>
                  <a:srgbClr val="000066"/>
                </a:solidFill>
              </a:rPr>
              <a:pPr/>
              <a:t>15</a:t>
            </a:fld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31748" name="Picture 5" descr="Chart&#10;&#10;Description automatically generated">
            <a:extLst>
              <a:ext uri="{FF2B5EF4-FFF2-40B4-BE49-F238E27FC236}">
                <a16:creationId xmlns:a16="http://schemas.microsoft.com/office/drawing/2014/main" id="{EA351CCF-EDBF-9438-A59E-256DF71F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146175"/>
            <a:ext cx="10625138" cy="52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C9E4D535-1FE7-F553-CAE8-22509A4A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1EE9DC9-311E-E2D4-D4DE-147C0F4E2E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9753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600" b="1">
                <a:ea typeface="ＭＳ Ｐゴシック" panose="020B0600070205080204" pitchFamily="34" charset="-128"/>
              </a:rPr>
              <a:t>Risk factors associated with a </a:t>
            </a:r>
            <a:r>
              <a:rPr lang="el-GR" altLang="en-US" sz="3600" b="1">
                <a:ea typeface="ＭＳ Ｐゴシック" panose="020B0600070205080204" pitchFamily="34" charset="-128"/>
              </a:rPr>
              <a:t>Δ</a:t>
            </a:r>
            <a:r>
              <a:rPr lang="en-US" altLang="en-US" sz="3600" b="1">
                <a:ea typeface="ＭＳ Ｐゴシック" panose="020B0600070205080204" pitchFamily="34" charset="-128"/>
              </a:rPr>
              <a:t> % HbA1c</a:t>
            </a:r>
          </a:p>
        </p:txBody>
      </p:sp>
      <p:sp>
        <p:nvSpPr>
          <p:cNvPr id="29699" name="Footer Placeholder 2">
            <a:extLst>
              <a:ext uri="{FF2B5EF4-FFF2-40B4-BE49-F238E27FC236}">
                <a16:creationId xmlns:a16="http://schemas.microsoft.com/office/drawing/2014/main" id="{901BAB5B-620D-B5E9-5B5E-C3F1D6FA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486400" y="65532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E12D8-57AE-43C8-B435-83CF405655C0}" type="slidenum">
              <a:rPr lang="en-US" altLang="en-US">
                <a:solidFill>
                  <a:srgbClr val="000066"/>
                </a:solidFill>
              </a:rPr>
              <a:pPr/>
              <a:t>16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56A8C76F-D798-F7E7-098F-905BDB8F2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391025"/>
            <a:ext cx="1089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Risk of % change in HbA1c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</a:rPr>
              <a:t> with every additional 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Older age at time of HbA1c measure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</a:t>
            </a:r>
            <a:r>
              <a:rPr lang="en-US" altLang="en-US" sz="2400">
                <a:solidFill>
                  <a:srgbClr val="000066"/>
                </a:solidFill>
              </a:rPr>
              <a:t> risk of % change in HbA1c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Lower baseline HbA1c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0066"/>
                </a:solidFill>
              </a:rPr>
              <a:t>risk of a % change in HbA1c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Faster rate of change between repeated HbA1c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400">
                <a:solidFill>
                  <a:srgbClr val="000066"/>
                </a:solidFill>
              </a:rPr>
              <a:t>risk of a % in HbA1c</a:t>
            </a:r>
          </a:p>
        </p:txBody>
      </p:sp>
      <p:pic>
        <p:nvPicPr>
          <p:cNvPr id="29701" name="Picture 3">
            <a:extLst>
              <a:ext uri="{FF2B5EF4-FFF2-40B4-BE49-F238E27FC236}">
                <a16:creationId xmlns:a16="http://schemas.microsoft.com/office/drawing/2014/main" id="{FE67979B-9C69-7C68-C622-2D378194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613"/>
            <a:ext cx="103679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44BD8D80-103C-7E6F-17C0-326CAF214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5415-C492-917F-9B57-C683C84F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3" y="274638"/>
            <a:ext cx="10972800" cy="881062"/>
          </a:xfrm>
        </p:spPr>
        <p:txBody>
          <a:bodyPr>
            <a:normAutofit/>
          </a:bodyPr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Risk factors associated with a 2-hPG </a:t>
            </a:r>
            <a:r>
              <a:rPr lang="en-US" altLang="en-US" sz="3600" b="1" u="sng">
                <a:ea typeface="ＭＳ Ｐゴシック" panose="020B0600070205080204" pitchFamily="34" charset="-128"/>
              </a:rPr>
              <a:t>&gt;</a:t>
            </a:r>
            <a:r>
              <a:rPr lang="en-US" altLang="en-US" sz="3600" b="1">
                <a:ea typeface="ＭＳ Ｐゴシック" panose="020B0600070205080204" pitchFamily="34" charset="-128"/>
              </a:rPr>
              <a:t>8mmol/l in TEDDY </a:t>
            </a:r>
            <a:endParaRPr lang="en-US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135D0-13FC-51B8-2E74-A7D9C94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3A403-01FF-1663-041A-9B5ECA4B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7" y="965162"/>
            <a:ext cx="10200424" cy="339570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D5A072F1-7D38-0A21-E971-10E7EF9C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C2E8335-370E-FA62-BEC4-6BDA1747BF6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03437" y="4465675"/>
            <a:ext cx="10972800" cy="8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Risk of a 2-hPG &gt;8mmol/l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 </a:t>
            </a:r>
            <a:r>
              <a:rPr lang="en-US" altLang="en-US" sz="2400">
                <a:solidFill>
                  <a:srgbClr val="000066"/>
                </a:solidFill>
              </a:rPr>
              <a:t>with every additional 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66"/>
                </a:solidFill>
              </a:rPr>
              <a:t>Higher baseline OGTT 2-hPG </a:t>
            </a:r>
            <a:r>
              <a:rPr lang="en-US" altLang="en-US" sz="24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0066"/>
                </a:solidFill>
              </a:rPr>
              <a:t>risk of a 2-hPG &gt;8mmol/l </a:t>
            </a:r>
          </a:p>
        </p:txBody>
      </p:sp>
    </p:spTree>
    <p:extLst>
      <p:ext uri="{BB962C8B-B14F-4D97-AF65-F5344CB8AC3E}">
        <p14:creationId xmlns:p14="http://schemas.microsoft.com/office/powerpoint/2010/main" val="143638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59BADBA-6AFA-9C1C-ED1D-D689546BF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3050"/>
            <a:ext cx="1097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en-US" sz="3200" b="1">
                <a:ea typeface="ＭＳ Ｐゴシック" panose="020B0600070205080204" pitchFamily="34" charset="-128"/>
                <a:cs typeface="Calibri" panose="020F0502020204030204" pitchFamily="34" charset="0"/>
              </a:rPr>
              <a:t>Proportion of TEDDY children reaching indicated % HbA1c increase criterion by years since baseline HbA1c test</a:t>
            </a:r>
            <a:br>
              <a:rPr lang="en-US" altLang="en-US" sz="18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1957957F-F92E-C359-51A6-5A45C097E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B6CF79-33F2-4ADD-B430-352329BF610F}" type="slidenum">
              <a:rPr lang="en-US" altLang="en-US">
                <a:solidFill>
                  <a:srgbClr val="000066"/>
                </a:solidFill>
              </a:rPr>
              <a:pPr/>
              <a:t>18</a:t>
            </a:fld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D432DBFE-FC79-E75C-E4D5-CDC43804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85850"/>
            <a:ext cx="79248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BACC447-F59F-D258-2BFB-E046BDE9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B43D0D3-EA90-04E2-9584-F7E2E6ACA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5601" y="260393"/>
            <a:ext cx="12030074" cy="671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l-GR" altLang="en-US" sz="3600" b="1">
                <a:ea typeface="ＭＳ Ｐゴシック" panose="020B0600070205080204" pitchFamily="34" charset="-128"/>
              </a:rPr>
              <a:t>Δ</a:t>
            </a:r>
            <a:r>
              <a:rPr lang="en-US" altLang="en-US" sz="3600" b="1">
                <a:ea typeface="ＭＳ Ｐゴシック" panose="020B0600070205080204" pitchFamily="34" charset="-128"/>
              </a:rPr>
              <a:t>% HbA1c predicts T1D in children and adolescents</a:t>
            </a:r>
          </a:p>
        </p:txBody>
      </p:sp>
      <p:sp>
        <p:nvSpPr>
          <p:cNvPr id="33795" name="Footer Placeholder 2">
            <a:extLst>
              <a:ext uri="{FF2B5EF4-FFF2-40B4-BE49-F238E27FC236}">
                <a16:creationId xmlns:a16="http://schemas.microsoft.com/office/drawing/2014/main" id="{2705E0E0-44CE-A504-7F18-14CBD30B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0AC793-A48A-4B9A-A6A4-1C91D0970308}" type="slidenum">
              <a:rPr lang="en-US" altLang="en-US">
                <a:solidFill>
                  <a:srgbClr val="000066"/>
                </a:solidFill>
              </a:rPr>
              <a:pPr/>
              <a:t>19</a:t>
            </a:fld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33797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971295E-E0FA-84B9-A6C7-3C910E5E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31863"/>
            <a:ext cx="713422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">
            <a:extLst>
              <a:ext uri="{FF2B5EF4-FFF2-40B4-BE49-F238E27FC236}">
                <a16:creationId xmlns:a16="http://schemas.microsoft.com/office/drawing/2014/main" id="{0DDEF496-1E42-CA10-E61B-027546D9F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31863"/>
            <a:ext cx="6096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u="sng">
                <a:solidFill>
                  <a:srgbClr val="000066"/>
                </a:solidFill>
                <a:latin typeface="+mn-lt"/>
              </a:rPr>
              <a:t>&gt;</a:t>
            </a:r>
            <a:r>
              <a:rPr lang="en-US" altLang="en-US" sz="2400" b="1">
                <a:solidFill>
                  <a:srgbClr val="000066"/>
                </a:solidFill>
                <a:latin typeface="+mn-lt"/>
              </a:rPr>
              <a:t>10% change in HbA1c 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from baseline </a:t>
            </a:r>
            <a:r>
              <a:rPr lang="en-US" altLang="en-US" sz="2400" b="1">
                <a:solidFill>
                  <a:srgbClr val="000066"/>
                </a:solidFill>
                <a:latin typeface="+mn-lt"/>
              </a:rPr>
              <a:t>significantly </a:t>
            </a:r>
            <a:r>
              <a:rPr lang="en-US" altLang="en-US" sz="2400" b="1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 the </a:t>
            </a:r>
            <a:r>
              <a:rPr lang="en-US" altLang="en-US" sz="2400" b="1">
                <a:solidFill>
                  <a:srgbClr val="000066"/>
                </a:solidFill>
                <a:latin typeface="+mn-lt"/>
              </a:rPr>
              <a:t>risk of progression to type 1 diabetes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 in TEDDY and TrialNet children, independent of other known risk factors</a:t>
            </a:r>
          </a:p>
          <a:p>
            <a:pPr marL="342900" indent="-342900">
              <a:buFontTx/>
              <a:buChar char="-"/>
            </a:pPr>
            <a:r>
              <a:rPr lang="en-US" altLang="en-US" sz="2400">
                <a:solidFill>
                  <a:srgbClr val="000066"/>
                </a:solidFill>
                <a:latin typeface="+mn-lt"/>
              </a:rPr>
              <a:t>TEDDY: </a:t>
            </a:r>
            <a:r>
              <a:rPr lang="en-US" altLang="en-US" sz="2400" u="sng">
                <a:solidFill>
                  <a:srgbClr val="000066"/>
                </a:solidFill>
                <a:latin typeface="+mn-lt"/>
              </a:rPr>
              <a:t>&gt;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10% relative change</a:t>
            </a:r>
            <a:r>
              <a:rPr lang="en-US" altLang="en-US" sz="2400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risk 12-fold</a:t>
            </a:r>
          </a:p>
          <a:p>
            <a:pPr marL="342900" indent="-342900">
              <a:buFontTx/>
              <a:buChar char="-"/>
            </a:pPr>
            <a:r>
              <a:rPr lang="en-US" altLang="en-US" sz="2400">
                <a:solidFill>
                  <a:srgbClr val="000066"/>
                </a:solidFill>
                <a:latin typeface="+mn-lt"/>
              </a:rPr>
              <a:t>TrialNet: </a:t>
            </a:r>
            <a:r>
              <a:rPr lang="en-US" altLang="en-US" sz="2400" u="sng">
                <a:solidFill>
                  <a:srgbClr val="000066"/>
                </a:solidFill>
                <a:latin typeface="+mn-lt"/>
              </a:rPr>
              <a:t>&gt;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10% relative change </a:t>
            </a:r>
            <a:r>
              <a:rPr lang="en-US" altLang="en-US" sz="2400" b="1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en-US" altLang="en-US" sz="2400">
                <a:solidFill>
                  <a:srgbClr val="000066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0066"/>
                </a:solidFill>
                <a:latin typeface="+mn-lt"/>
              </a:rPr>
              <a:t>risk 5-fold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0000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66"/>
                </a:solidFill>
                <a:latin typeface="+mn-lt"/>
              </a:rPr>
              <a:t>Periodic HbA1c surveillance in children with autoantibodies is a good metric to estimate timing of T1D onset, especially within 2 years.</a:t>
            </a:r>
            <a:endParaRPr lang="en-US" sz="2200">
              <a:solidFill>
                <a:srgbClr val="000066"/>
              </a:solidFill>
              <a:latin typeface="+mn-lt"/>
              <a:cs typeface="Calibri"/>
            </a:endParaRPr>
          </a:p>
          <a:p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3B56B98-9045-03F5-DFAD-2D7CC14F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1_7-10-10">
            <a:extLst>
              <a:ext uri="{FF2B5EF4-FFF2-40B4-BE49-F238E27FC236}">
                <a16:creationId xmlns:a16="http://schemas.microsoft.com/office/drawing/2014/main" id="{FBEBA8FE-4514-E529-475D-6B36ECC1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91" y="1052125"/>
            <a:ext cx="6947139" cy="52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EDF4B4-38CB-438A-8984-45D2039A1A00}"/>
              </a:ext>
            </a:extLst>
          </p:cNvPr>
          <p:cNvSpPr/>
          <p:nvPr/>
        </p:nvSpPr>
        <p:spPr bwMode="auto">
          <a:xfrm>
            <a:off x="381000" y="79474"/>
            <a:ext cx="11582400" cy="9626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2560" tIns="81280" rIns="162560" bIns="81280" numCol="1" rtlCol="0" anchor="ctr" anchorCtr="0" compatLnSpc="1">
            <a:prstTxWarp prst="textNoShape">
              <a:avLst/>
            </a:prstTxWarp>
          </a:bodyPr>
          <a:lstStyle/>
          <a:p>
            <a:pPr defTabSz="16255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66"/>
                </a:solidFill>
                <a:ea typeface="ＭＳ Ｐゴシック" panose="020B0600070205080204" pitchFamily="34" charset="-128"/>
                <a:cs typeface="+mj-cs"/>
              </a:rPr>
              <a:t>Worldwide Epidemic of Type 1 Diabetes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AF9AD196-94A1-4DDC-AC9C-0213B965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520577"/>
            <a:ext cx="2201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Vehik K et al. </a:t>
            </a:r>
            <a:r>
              <a:rPr lang="en-US" altLang="en-US" sz="12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DMRR</a:t>
            </a: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CD746FE1-9960-4E46-9773-FC45FCEB60B9}"/>
              </a:ext>
            </a:extLst>
          </p:cNvPr>
          <p:cNvSpPr/>
          <p:nvPr/>
        </p:nvSpPr>
        <p:spPr>
          <a:xfrm>
            <a:off x="2513892" y="1926252"/>
            <a:ext cx="6947137" cy="573364"/>
          </a:xfrm>
          <a:prstGeom prst="roundRect">
            <a:avLst>
              <a:gd name="adj" fmla="val 7649"/>
            </a:avLst>
          </a:prstGeom>
          <a:solidFill>
            <a:schemeClr val="accent2">
              <a:lumMod val="75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schemeClr val="bg1"/>
                </a:solidFill>
                <a:latin typeface="Arial"/>
              </a:rPr>
              <a:t>Incidence doubling every 20 years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CDD7FAD-CD15-4673-81C9-9B476AC18105}"/>
              </a:ext>
            </a:extLst>
          </p:cNvPr>
          <p:cNvSpPr/>
          <p:nvPr/>
        </p:nvSpPr>
        <p:spPr>
          <a:xfrm>
            <a:off x="1924050" y="3533775"/>
            <a:ext cx="8039100" cy="642724"/>
          </a:xfrm>
          <a:prstGeom prst="roundRect">
            <a:avLst>
              <a:gd name="adj" fmla="val 6812"/>
            </a:avLst>
          </a:prstGeom>
          <a:solidFill>
            <a:schemeClr val="accent2">
              <a:lumMod val="75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schemeClr val="bg1"/>
                </a:solidFill>
                <a:latin typeface="Arial"/>
              </a:rPr>
              <a:t>In the very young, incidence doubling every 10 years</a:t>
            </a:r>
          </a:p>
        </p:txBody>
      </p:sp>
    </p:spTree>
    <p:extLst>
      <p:ext uri="{BB962C8B-B14F-4D97-AF65-F5344CB8AC3E}">
        <p14:creationId xmlns:p14="http://schemas.microsoft.com/office/powerpoint/2010/main" val="38993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230D8159-5CD7-3DFB-3771-6FB00A90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751D5-7B9E-4244-B1ED-7D8509323E91}" type="slidenum">
              <a:rPr lang="en-US" altLang="en-US">
                <a:solidFill>
                  <a:srgbClr val="000066"/>
                </a:solidFill>
              </a:rPr>
              <a:pPr/>
              <a:t>20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E9FB8D66-F713-C3BC-FEB6-A65CEFBE299C}"/>
              </a:ext>
            </a:extLst>
          </p:cNvPr>
          <p:cNvSpPr txBox="1">
            <a:spLocks/>
          </p:cNvSpPr>
          <p:nvPr/>
        </p:nvSpPr>
        <p:spPr bwMode="auto">
          <a:xfrm>
            <a:off x="381000" y="282782"/>
            <a:ext cx="11430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Rapid change in % HbA1c </a:t>
            </a:r>
            <a:r>
              <a:rPr lang="en-US" altLang="en-US" sz="3600" b="1" u="sng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does </a:t>
            </a:r>
            <a:r>
              <a:rPr lang="en-US" altLang="en-US" sz="3600" b="1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alter risk of T1D in TEDDY</a:t>
            </a:r>
          </a:p>
        </p:txBody>
      </p:sp>
      <p:sp>
        <p:nvSpPr>
          <p:cNvPr id="36868" name="TextBox 7">
            <a:extLst>
              <a:ext uri="{FF2B5EF4-FFF2-40B4-BE49-F238E27FC236}">
                <a16:creationId xmlns:a16="http://schemas.microsoft.com/office/drawing/2014/main" id="{3FDD7A42-E64A-F5A4-B720-D59380C0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074945"/>
            <a:ext cx="10287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The maximum rate of change between HbA1c measures leading up to and including the visit at which the 10% threshold was met was associated with an increased risk of clinical T1D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TEDDY: HR=1.34, 95%CI 1.2-1.5, p&lt;0.0001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TrialNet: HR=1.24, 95%CI 1.2-1.3, p&lt;0.0001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The median (IQR) years from the time the child had a HbA1c </a:t>
            </a:r>
            <a:r>
              <a:rPr lang="en-US" altLang="en-US" sz="2400" u="sng">
                <a:solidFill>
                  <a:schemeClr val="tx2"/>
                </a:solidFill>
              </a:rPr>
              <a:t>&gt;</a:t>
            </a:r>
            <a:r>
              <a:rPr lang="en-US" altLang="en-US" sz="2400">
                <a:solidFill>
                  <a:schemeClr val="tx2"/>
                </a:solidFill>
              </a:rPr>
              <a:t>10% increase and progressed was 0.70 (0.2-1.7) in TEDDY and 0.16 (0.02-0.50) in TrialNet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In TEDDY, an older age at meeting the % HbA1c increase was associated with a lower risk of progressing within two years.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BE7B1C41-150A-EF44-1755-6BEC54DD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257800" y="6532563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B25F2-EBEB-4285-BB37-E295DCD5E88B}" type="slidenum">
              <a:rPr lang="en-US" altLang="en-US">
                <a:solidFill>
                  <a:srgbClr val="000066"/>
                </a:solidFill>
              </a:rPr>
              <a:pPr/>
              <a:t>21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3EBFD0E1-4C93-17E4-CE08-C229C7CD031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28600" y="96838"/>
            <a:ext cx="11582400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800" b="1">
                <a:solidFill>
                  <a:srgbClr val="000066"/>
                </a:solidFill>
                <a:ea typeface="ＭＳ Ｐゴシック" panose="020B0600070205080204" pitchFamily="34" charset="-128"/>
                <a:cs typeface="+mn-cs"/>
              </a:rPr>
              <a:t>Overall, 79% of the TEDDY children who had a </a:t>
            </a:r>
            <a:r>
              <a:rPr lang="en-US" sz="2800" b="1" u="sng">
                <a:solidFill>
                  <a:srgbClr val="000066"/>
                </a:solidFill>
                <a:ea typeface="ＭＳ Ｐゴシック" panose="020B0600070205080204" pitchFamily="34" charset="-128"/>
                <a:cs typeface="+mn-cs"/>
              </a:rPr>
              <a:t>&gt;</a:t>
            </a:r>
            <a:r>
              <a:rPr lang="en-US" sz="2800" b="1">
                <a:solidFill>
                  <a:srgbClr val="000066"/>
                </a:solidFill>
                <a:ea typeface="ＭＳ Ｐゴシック" panose="020B0600070205080204" pitchFamily="34" charset="-128"/>
                <a:cs typeface="+mn-cs"/>
              </a:rPr>
              <a:t>10% HbA1c increase and 77% of those who had an OGTT 2-hPG</a:t>
            </a:r>
            <a:r>
              <a:rPr lang="en-US" sz="2800" b="1" u="sng">
                <a:solidFill>
                  <a:srgbClr val="000066"/>
                </a:solidFill>
                <a:ea typeface="ＭＳ Ｐゴシック" panose="020B0600070205080204" pitchFamily="34" charset="-128"/>
                <a:cs typeface="+mn-cs"/>
              </a:rPr>
              <a:t>&gt;</a:t>
            </a:r>
            <a:r>
              <a:rPr lang="en-US" sz="2800" b="1">
                <a:solidFill>
                  <a:srgbClr val="000066"/>
                </a:solidFill>
                <a:ea typeface="ＭＳ Ｐゴシック" panose="020B0600070205080204" pitchFamily="34" charset="-128"/>
                <a:cs typeface="+mn-cs"/>
              </a:rPr>
              <a:t>8mmol/L developed </a:t>
            </a:r>
            <a:r>
              <a:rPr lang="en-US" sz="2800" b="1">
                <a:ea typeface="ＭＳ Ｐゴシック" panose="020B0600070205080204" pitchFamily="34" charset="-128"/>
                <a:cs typeface="+mn-cs"/>
              </a:rPr>
              <a:t>Stage 3 diabetes</a:t>
            </a:r>
            <a:endParaRPr lang="en-US" altLang="en-US" sz="2800" b="1">
              <a:solidFill>
                <a:srgbClr val="000066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0964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DB83FE7A-E523-322D-AC9F-8AE16C3B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4" y="1149350"/>
            <a:ext cx="9663112" cy="50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BE5B7BE-3C50-5838-C107-EC5D1D4E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835DFA5-4E94-993E-69FA-3C623D4EFC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10197"/>
            <a:ext cx="1185227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l-GR" altLang="en-US" sz="3200" b="1" u="sng">
                <a:ea typeface="ＭＳ Ｐゴシック" panose="020B0600070205080204" pitchFamily="34" charset="-128"/>
              </a:rPr>
              <a:t>Δ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 % HbA1c </a:t>
            </a:r>
            <a:r>
              <a:rPr lang="en-US" altLang="en-US" sz="3200" b="1">
                <a:ea typeface="ＭＳ Ｐゴシック" panose="020B0600070205080204" pitchFamily="34" charset="-128"/>
              </a:rPr>
              <a:t>is as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good a prognostic measure </a:t>
            </a:r>
            <a:r>
              <a:rPr lang="en-US" altLang="en-US" sz="3200" b="1">
                <a:ea typeface="ＭＳ Ｐゴシック" panose="020B0600070205080204" pitchFamily="34" charset="-128"/>
              </a:rPr>
              <a:t>in a pediatric population with multiple Abs as a single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OGTT 2-hPG </a:t>
            </a:r>
            <a:r>
              <a:rPr lang="en-US" altLang="en-US" sz="3200" b="1">
                <a:ea typeface="ＭＳ Ｐゴシック" panose="020B0600070205080204" pitchFamily="34" charset="-128"/>
              </a:rPr>
              <a:t>for T1D in TEDDY children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2">
            <a:extLst>
              <a:ext uri="{FF2B5EF4-FFF2-40B4-BE49-F238E27FC236}">
                <a16:creationId xmlns:a16="http://schemas.microsoft.com/office/drawing/2014/main" id="{37A81EC5-68DD-2AB0-88C9-401EB48A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58FC3-FBB1-4E57-A20B-6597E709128E}" type="slidenum">
              <a:rPr lang="en-US" altLang="en-US">
                <a:solidFill>
                  <a:srgbClr val="000066"/>
                </a:solidFill>
              </a:rPr>
              <a:pPr/>
              <a:t>22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F3337CF-5C9B-3A56-B439-4D3CB971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E4162-2A33-71E2-71A7-66A97A56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211" y="1146558"/>
            <a:ext cx="5367997" cy="51243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835DFA5-4E94-993E-69FA-3C623D4EFC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10197"/>
            <a:ext cx="1185227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l-GR" altLang="en-US" sz="3200" b="1">
                <a:ea typeface="ＭＳ Ｐゴシック" panose="020B0600070205080204" pitchFamily="34" charset="-128"/>
              </a:rPr>
              <a:t>Δ</a:t>
            </a:r>
            <a:r>
              <a:rPr lang="en-US" altLang="en-US" sz="3200" b="1">
                <a:ea typeface="ＭＳ Ｐゴシック" panose="020B0600070205080204" pitchFamily="34" charset="-128"/>
              </a:rPr>
              <a:t> % HbA1c and OGTT 2-hPG composite scores stable prognostic up to 5 years for T1D in TEDDY children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endParaRPr lang="en-US" altLang="en-US" sz="3200" b="1"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2">
            <a:extLst>
              <a:ext uri="{FF2B5EF4-FFF2-40B4-BE49-F238E27FC236}">
                <a16:creationId xmlns:a16="http://schemas.microsoft.com/office/drawing/2014/main" id="{37A81EC5-68DD-2AB0-88C9-401EB48A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58FC3-FBB1-4E57-A20B-6597E709128E}" type="slidenum">
              <a:rPr lang="en-US" altLang="en-US">
                <a:solidFill>
                  <a:srgbClr val="000066"/>
                </a:solidFill>
              </a:rPr>
              <a:pPr/>
              <a:t>23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F3337CF-5C9B-3A56-B439-4D3CB971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55401-7855-6C31-DAA1-AECFAA43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1" y="1081594"/>
            <a:ext cx="5502326" cy="52352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BCE95-693C-8387-0AEF-4F82B9C6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37" y="1435710"/>
            <a:ext cx="5708211" cy="45365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A </a:t>
            </a:r>
            <a:r>
              <a:rPr lang="el-GR" altLang="en-US" sz="2800" dirty="0">
                <a:ea typeface="ＭＳ Ｐゴシック"/>
              </a:rPr>
              <a:t>Δ</a:t>
            </a:r>
            <a:r>
              <a:rPr lang="en-US" altLang="en-US" sz="2800" dirty="0">
                <a:ea typeface="ＭＳ Ｐゴシック"/>
              </a:rPr>
              <a:t> %</a:t>
            </a:r>
            <a:r>
              <a:rPr lang="en-US" dirty="0"/>
              <a:t>HbA1c composite performs similarly to an OGTT composite scores</a:t>
            </a:r>
          </a:p>
          <a:p>
            <a:r>
              <a:rPr lang="en-US" dirty="0"/>
              <a:t>HbA1c score included:</a:t>
            </a:r>
          </a:p>
          <a:p>
            <a:pPr lvl="1"/>
            <a:r>
              <a:rPr lang="en-US" dirty="0"/>
              <a:t>Age and HbA1c level at baseline</a:t>
            </a:r>
          </a:p>
          <a:p>
            <a:pPr lvl="1"/>
            <a:r>
              <a:rPr lang="en-US" dirty="0"/>
              <a:t># of autoantibodies</a:t>
            </a:r>
          </a:p>
          <a:p>
            <a:pPr lvl="1"/>
            <a:r>
              <a:rPr lang="en-US" dirty="0"/>
              <a:t>Max rate of change in HbA1c</a:t>
            </a:r>
          </a:p>
          <a:p>
            <a:r>
              <a:rPr lang="en-US" dirty="0"/>
              <a:t>OGTT score included:</a:t>
            </a:r>
          </a:p>
          <a:p>
            <a:pPr lvl="1"/>
            <a:r>
              <a:rPr lang="en-US" dirty="0"/>
              <a:t>OGTT level at baseline</a:t>
            </a:r>
          </a:p>
          <a:p>
            <a:pPr lvl="1"/>
            <a:r>
              <a:rPr lang="en-US" dirty="0"/>
              <a:t>Age when threshold met</a:t>
            </a:r>
          </a:p>
          <a:p>
            <a:pPr lvl="1"/>
            <a:r>
              <a:rPr lang="en-US" dirty="0"/>
              <a:t>Family history of T1D</a:t>
            </a:r>
          </a:p>
          <a:p>
            <a:pPr lvl="1"/>
            <a:r>
              <a:rPr lang="en-US" dirty="0"/>
              <a:t>Genetic sex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2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083B28-1EF4-ECD3-6CFC-3FE1EC22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36" y="-4689"/>
            <a:ext cx="10972800" cy="904443"/>
          </a:xfrm>
        </p:spPr>
        <p:txBody>
          <a:bodyPr>
            <a:normAutofit/>
          </a:bodyPr>
          <a:lstStyle/>
          <a:p>
            <a:r>
              <a:rPr lang="en-US" sz="3600" b="1"/>
              <a:t>OGTT at 1-hPG – prognostic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292E2D-13D6-D334-E05C-FF255BDF3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660" y="5391337"/>
            <a:ext cx="10740571" cy="842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OGTT 1-hPG as good a predictor of progression to T1D as 2-hPG in large study of children and adult relatives of people with T1D.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9FABC5-EA98-5C98-BEAD-5EF31E9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66B1F51-5F42-431E-93CE-30D772CB086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1D317-C6B8-603F-5636-F9DDB227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Simmons K et al. </a:t>
            </a:r>
            <a:r>
              <a:rPr lang="en-US" altLang="en-US" sz="1200" i="1">
                <a:solidFill>
                  <a:schemeClr val="bg1"/>
                </a:solidFill>
              </a:rPr>
              <a:t>JCEM </a:t>
            </a:r>
            <a:r>
              <a:rPr lang="en-US" altLang="en-US" sz="1200">
                <a:solidFill>
                  <a:schemeClr val="bg1"/>
                </a:solidFill>
              </a:rPr>
              <a:t>2020;105(11):e4094-e4101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34FE2-69CE-2C72-04D5-2BBC74AF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32" y="1007891"/>
            <a:ext cx="9071428" cy="42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CE811D-0F06-1E25-B6ED-0EF5CB03BC0E}"/>
              </a:ext>
            </a:extLst>
          </p:cNvPr>
          <p:cNvSpPr txBox="1"/>
          <p:nvPr/>
        </p:nvSpPr>
        <p:spPr>
          <a:xfrm>
            <a:off x="2322286" y="121920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DPT-1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DD403-FD06-5A78-75EB-174BCA826363}"/>
              </a:ext>
            </a:extLst>
          </p:cNvPr>
          <p:cNvSpPr txBox="1"/>
          <p:nvPr/>
        </p:nvSpPr>
        <p:spPr>
          <a:xfrm>
            <a:off x="6858000" y="1219200"/>
            <a:ext cx="79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TNPTP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2203B1-E451-B9D2-7A10-11E389BCA82A}"/>
              </a:ext>
            </a:extLst>
          </p:cNvPr>
          <p:cNvSpPr/>
          <p:nvPr/>
        </p:nvSpPr>
        <p:spPr>
          <a:xfrm>
            <a:off x="3418449" y="3981157"/>
            <a:ext cx="2363373" cy="44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30939A-8202-D53C-84CC-4386615C691A}"/>
              </a:ext>
            </a:extLst>
          </p:cNvPr>
          <p:cNvSpPr/>
          <p:nvPr/>
        </p:nvSpPr>
        <p:spPr>
          <a:xfrm>
            <a:off x="8000355" y="3978813"/>
            <a:ext cx="2363373" cy="44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C7258F-7365-A427-7CFE-0202DEC8E2A3}"/>
              </a:ext>
            </a:extLst>
          </p:cNvPr>
          <p:cNvSpPr/>
          <p:nvPr/>
        </p:nvSpPr>
        <p:spPr>
          <a:xfrm>
            <a:off x="6553142" y="5345981"/>
            <a:ext cx="4724400" cy="10287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0F574-8DC4-71C5-65C2-72744518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96101"/>
            <a:ext cx="10972800" cy="730280"/>
          </a:xfrm>
        </p:spPr>
        <p:txBody>
          <a:bodyPr>
            <a:normAutofit fontScale="90000"/>
          </a:bodyPr>
          <a:lstStyle/>
          <a:p>
            <a:r>
              <a:rPr lang="en-US" b="1"/>
              <a:t>Strengths and Challenges with HbA1c and OGTT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5BFB9-1229-0162-6E73-0009BEE89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975" y="1066800"/>
            <a:ext cx="5384800" cy="4571094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HbA1c</a:t>
            </a:r>
          </a:p>
          <a:p>
            <a:pPr lvl="1"/>
            <a:r>
              <a:rPr lang="en-US"/>
              <a:t>Identifies chronic elevation in blood glucose</a:t>
            </a:r>
          </a:p>
          <a:p>
            <a:pPr lvl="1"/>
            <a:r>
              <a:rPr lang="en-US"/>
              <a:t>Absolute levels sensitive to variability; relative levels more robust</a:t>
            </a:r>
          </a:p>
          <a:p>
            <a:pPr lvl="1"/>
            <a:r>
              <a:rPr lang="en-US"/>
              <a:t>Low cost and non-fasting draw</a:t>
            </a:r>
          </a:p>
          <a:p>
            <a:pPr lvl="1"/>
            <a:r>
              <a:rPr lang="en-US"/>
              <a:t>Non-invasive, low volume collection in clinic or home sampling</a:t>
            </a:r>
          </a:p>
          <a:p>
            <a:pPr lvl="1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83B95-B4EB-DCCD-02D9-DD6C72C3B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076" y="1136448"/>
            <a:ext cx="5384800" cy="4571094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OGTT</a:t>
            </a:r>
          </a:p>
          <a:p>
            <a:pPr lvl="1"/>
            <a:r>
              <a:rPr lang="en-US"/>
              <a:t>More info on pathology of uncontrolled post-prandial blood glucose</a:t>
            </a:r>
          </a:p>
          <a:p>
            <a:pPr lvl="1"/>
            <a:r>
              <a:rPr lang="en-US"/>
              <a:t>Provides info about glucose, insulin and C-peptide</a:t>
            </a:r>
          </a:p>
          <a:p>
            <a:pPr lvl="1"/>
            <a:r>
              <a:rPr lang="en-US"/>
              <a:t>Time consuming, costly, fasting required – 1-hPG option</a:t>
            </a:r>
          </a:p>
          <a:p>
            <a:pPr lvl="1"/>
            <a:r>
              <a:rPr lang="en-US"/>
              <a:t>Poorly accepted by children and families</a:t>
            </a:r>
          </a:p>
          <a:p>
            <a:pPr lvl="1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65143-1923-60EB-29F2-C5063961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66B1F51-5F42-431E-93CE-30D772CB086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519DC-9BC6-3DD4-E357-2396CFA3FD21}"/>
              </a:ext>
            </a:extLst>
          </p:cNvPr>
          <p:cNvSpPr txBox="1"/>
          <p:nvPr/>
        </p:nvSpPr>
        <p:spPr>
          <a:xfrm>
            <a:off x="1168342" y="5314771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Δ</a:t>
            </a: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%HbA1c good prognostic within 2 years of onset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B1FDE7-96FE-1704-253C-51408D5C907E}"/>
              </a:ext>
            </a:extLst>
          </p:cNvPr>
          <p:cNvSpPr/>
          <p:nvPr/>
        </p:nvSpPr>
        <p:spPr>
          <a:xfrm>
            <a:off x="923804" y="5345981"/>
            <a:ext cx="4724400" cy="10287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21A2E-4AFD-5AA4-DC9E-C4060DAC3013}"/>
              </a:ext>
            </a:extLst>
          </p:cNvPr>
          <p:cNvSpPr txBox="1"/>
          <p:nvPr/>
        </p:nvSpPr>
        <p:spPr>
          <a:xfrm>
            <a:off x="1270000" y="5402847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Δ</a:t>
            </a: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%HbA1c good prognostic within 2 years of onset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F4D1E-BDBF-D865-9803-548F22526EED}"/>
              </a:ext>
            </a:extLst>
          </p:cNvPr>
          <p:cNvSpPr txBox="1"/>
          <p:nvPr/>
        </p:nvSpPr>
        <p:spPr>
          <a:xfrm>
            <a:off x="6908801" y="5402847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OGTT 2-hPG good prognostic within 1.5 years of onset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9541-ED9D-55A7-2571-F4951C7D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02" y="235799"/>
            <a:ext cx="10972800" cy="1027220"/>
          </a:xfrm>
        </p:spPr>
        <p:txBody>
          <a:bodyPr>
            <a:noAutofit/>
          </a:bodyPr>
          <a:lstStyle/>
          <a:p>
            <a:r>
              <a:rPr lang="en-US" sz="3600" b="1">
                <a:ea typeface="ＭＳ Ｐゴシック" panose="020B0600070205080204" pitchFamily="34" charset="-128"/>
              </a:rPr>
              <a:t>Monitoring with HbA1c and OGTT fits into multi-tiered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5979-ABD0-B03C-0935-10F4A305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3019"/>
            <a:ext cx="10972800" cy="4525963"/>
          </a:xfrm>
        </p:spPr>
        <p:txBody>
          <a:bodyPr>
            <a:normAutofit/>
          </a:bodyPr>
          <a:lstStyle/>
          <a:p>
            <a:pPr marL="463550" indent="-463550" algn="l">
              <a:buAutoNum type="arabicParenR"/>
            </a:pP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Genetic screening at birt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en-US" sz="3200" i="0" u="none" strike="noStrike" baseline="0">
              <a:solidFill>
                <a:schemeClr val="accent1">
                  <a:lumMod val="75000"/>
                </a:schemeClr>
              </a:solidFill>
            </a:endParaRPr>
          </a:p>
          <a:p>
            <a:pPr marL="463550" indent="-463550" algn="l">
              <a:buAutoNum type="arabicParenR"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ubsequent islet autoantibody cross-sectional screening</a:t>
            </a:r>
          </a:p>
          <a:p>
            <a:pPr marL="463550" indent="-463550" algn="l">
              <a:buAutoNum type="arabicParenR"/>
            </a:pP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Ongoing islet autoantibody and HbA1c surveillance with parental education in those + islet </a:t>
            </a:r>
            <a:r>
              <a:rPr lang="en-US" sz="3200" i="0" u="none" strike="noStrike" baseline="0" err="1">
                <a:solidFill>
                  <a:schemeClr val="accent1">
                    <a:lumMod val="75000"/>
                  </a:schemeClr>
                </a:solidFill>
              </a:rPr>
              <a:t>autoantibod</a:t>
            </a: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200" i="0" u="none" strike="noStrike" baseline="0" err="1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63550" indent="-463550" algn="l">
              <a:buAutoNum type="arabicParenR"/>
            </a:pPr>
            <a:r>
              <a:rPr lang="en-US" sz="3200" i="0" u="none" strike="noStrike" baseline="0">
                <a:solidFill>
                  <a:schemeClr val="accent1">
                    <a:lumMod val="75000"/>
                  </a:schemeClr>
                </a:solidFill>
              </a:rPr>
              <a:t>Heightened glycemic surveillance (e.g., CGM or OGTT) and/or referral to immunotherapy trials in those that met the HbA1c or OGTT threshold</a:t>
            </a:r>
            <a:endParaRPr lang="en-US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0CE2-2F1A-AFC2-3CD8-F244B27A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AAB76-0E5D-A0CA-FA80-6C3DA3F9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Vehik K et al.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2022;45(10):2342-2349</a:t>
            </a:r>
          </a:p>
        </p:txBody>
      </p:sp>
    </p:spTree>
    <p:extLst>
      <p:ext uri="{BB962C8B-B14F-4D97-AF65-F5344CB8AC3E}">
        <p14:creationId xmlns:p14="http://schemas.microsoft.com/office/powerpoint/2010/main" val="2416517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235F-DBA3-7998-DE8F-378B5E57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486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536D-46A8-7D52-5E7E-2A4930046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4943475" cy="47545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Participants and Patients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William Hagopian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Jeff Krischer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Des Schatz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Marian Rewers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Ake Lernmark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Suzanne Johnson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/>
              <a:t>Anette Ziegler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err="1"/>
              <a:t>Jorma</a:t>
            </a:r>
            <a:r>
              <a:rPr lang="en-US" sz="2400"/>
              <a:t> </a:t>
            </a:r>
            <a:r>
              <a:rPr lang="en-US" sz="2400" err="1"/>
              <a:t>Toppari</a:t>
            </a:r>
            <a:endParaRPr lang="en-US" sz="24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ECE8C-C094-9B37-27DB-8A52E71E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2D6B13-4C44-7ABA-194E-8387886A8F6D}"/>
              </a:ext>
            </a:extLst>
          </p:cNvPr>
          <p:cNvGrpSpPr/>
          <p:nvPr/>
        </p:nvGrpSpPr>
        <p:grpSpPr>
          <a:xfrm>
            <a:off x="4433049" y="1309486"/>
            <a:ext cx="6818959" cy="4682172"/>
            <a:chOff x="2398814" y="1242101"/>
            <a:chExt cx="4744560" cy="30947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1C9B0A-2064-935F-5FDE-122B26AF5372}"/>
                </a:ext>
              </a:extLst>
            </p:cNvPr>
            <p:cNvSpPr/>
            <p:nvPr/>
          </p:nvSpPr>
          <p:spPr bwMode="auto">
            <a:xfrm>
              <a:off x="2888720" y="1242101"/>
              <a:ext cx="3629026" cy="309477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044D237-5F79-9EEC-12E1-F8C4692B9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953" y="1769826"/>
              <a:ext cx="1594699" cy="8539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JDRF.bmp">
              <a:extLst>
                <a:ext uri="{FF2B5EF4-FFF2-40B4-BE49-F238E27FC236}">
                  <a16:creationId xmlns:a16="http://schemas.microsoft.com/office/drawing/2014/main" id="{CDF0BCBA-4EE7-EC9A-F3BF-177CDAFE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371" y="2774048"/>
              <a:ext cx="2118003" cy="75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D2231B-9004-4FB0-7CFD-C407186BF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869" y="2712022"/>
              <a:ext cx="2011550" cy="51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816E9E6-CB1C-62BC-9CD9-82EDB8FC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814" y="1686779"/>
              <a:ext cx="2862909" cy="62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63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CF4F48F-A2F0-41F9-91E9-A98CB7F32CD1}"/>
              </a:ext>
            </a:extLst>
          </p:cNvPr>
          <p:cNvSpPr/>
          <p:nvPr/>
        </p:nvSpPr>
        <p:spPr bwMode="auto">
          <a:xfrm>
            <a:off x="4169879" y="1243386"/>
            <a:ext cx="3869680" cy="4850640"/>
          </a:xfrm>
          <a:prstGeom prst="rect">
            <a:avLst/>
          </a:prstGeom>
          <a:solidFill>
            <a:srgbClr val="FDDD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A3719F-D75F-42F3-8508-3D94270C5A7C}"/>
              </a:ext>
            </a:extLst>
          </p:cNvPr>
          <p:cNvSpPr/>
          <p:nvPr/>
        </p:nvSpPr>
        <p:spPr bwMode="auto">
          <a:xfrm>
            <a:off x="8182996" y="1231689"/>
            <a:ext cx="3869680" cy="485064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DF4B4-38CB-438A-8984-45D2039A1A00}"/>
              </a:ext>
            </a:extLst>
          </p:cNvPr>
          <p:cNvSpPr/>
          <p:nvPr/>
        </p:nvSpPr>
        <p:spPr bwMode="auto">
          <a:xfrm>
            <a:off x="144208" y="21478"/>
            <a:ext cx="11858625" cy="9626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2560" tIns="81280" rIns="162560" bIns="81280" numCol="1" rtlCol="0" anchor="ctr" anchorCtr="0" compatLnSpc="1">
            <a:prstTxWarp prst="textNoShape">
              <a:avLst/>
            </a:prstTxWarp>
          </a:bodyPr>
          <a:lstStyle/>
          <a:p>
            <a:pPr defTabSz="16255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66"/>
                </a:solidFill>
                <a:ea typeface="ＭＳ Ｐゴシック" panose="020B0600070205080204" pitchFamily="34" charset="-128"/>
                <a:cs typeface="+mj-cs"/>
              </a:rPr>
              <a:t>Burden of Type 1 Diabetes in the U.S.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6C643EB-5E7C-4C35-BA10-792FF585328B}"/>
              </a:ext>
            </a:extLst>
          </p:cNvPr>
          <p:cNvSpPr/>
          <p:nvPr/>
        </p:nvSpPr>
        <p:spPr bwMode="auto">
          <a:xfrm rot="16200000">
            <a:off x="9851440" y="-1056416"/>
            <a:ext cx="67373" cy="85679"/>
          </a:xfrm>
          <a:prstGeom prst="downArrow">
            <a:avLst/>
          </a:prstGeom>
          <a:solidFill>
            <a:srgbClr val="0000C8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AB27CC7F-0832-4FA8-9B67-B17A57B7EAF7}"/>
              </a:ext>
            </a:extLst>
          </p:cNvPr>
          <p:cNvSpPr/>
          <p:nvPr/>
        </p:nvSpPr>
        <p:spPr bwMode="auto">
          <a:xfrm rot="16200000">
            <a:off x="8024816" y="1294912"/>
            <a:ext cx="609600" cy="573232"/>
          </a:xfrm>
          <a:prstGeom prst="downArrow">
            <a:avLst/>
          </a:prstGeom>
          <a:solidFill>
            <a:srgbClr val="0000C8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64728C9-D464-4E86-A557-B2D59212F605}"/>
              </a:ext>
            </a:extLst>
          </p:cNvPr>
          <p:cNvSpPr/>
          <p:nvPr/>
        </p:nvSpPr>
        <p:spPr bwMode="auto">
          <a:xfrm>
            <a:off x="4425986" y="1672721"/>
            <a:ext cx="2502367" cy="6028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933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Morbidity and Mortality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C7449A29-8450-4D51-8290-AC79B8CCC748}"/>
              </a:ext>
            </a:extLst>
          </p:cNvPr>
          <p:cNvSpPr/>
          <p:nvPr/>
        </p:nvSpPr>
        <p:spPr bwMode="auto">
          <a:xfrm>
            <a:off x="8450291" y="1634798"/>
            <a:ext cx="2674703" cy="6028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933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Burden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6CD451-DBBA-492B-BD89-F028B8846F06}"/>
              </a:ext>
            </a:extLst>
          </p:cNvPr>
          <p:cNvSpPr/>
          <p:nvPr/>
        </p:nvSpPr>
        <p:spPr bwMode="auto">
          <a:xfrm>
            <a:off x="156755" y="1243036"/>
            <a:ext cx="3869680" cy="4850640"/>
          </a:xfrm>
          <a:prstGeom prst="rect">
            <a:avLst/>
          </a:prstGeom>
          <a:solidFill>
            <a:srgbClr val="B3D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2555BF3-ED1A-4B86-B523-5C08CCC45727}"/>
              </a:ext>
            </a:extLst>
          </p:cNvPr>
          <p:cNvSpPr/>
          <p:nvPr/>
        </p:nvSpPr>
        <p:spPr bwMode="auto">
          <a:xfrm>
            <a:off x="-194652" y="1695532"/>
            <a:ext cx="2229127" cy="6028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933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Rising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6E649-3C8C-4928-BFD7-8AAD7C40EDD2}"/>
              </a:ext>
            </a:extLst>
          </p:cNvPr>
          <p:cNvSpPr/>
          <p:nvPr/>
        </p:nvSpPr>
        <p:spPr bwMode="auto">
          <a:xfrm>
            <a:off x="195154" y="3783216"/>
            <a:ext cx="3777116" cy="12501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Annual incidence of 20,000+ with most rapid increase in children &lt; 5 </a:t>
            </a:r>
            <a:r>
              <a:rPr lang="en-US" sz="2400" b="1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yrs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1574F-D371-4C24-B2C6-A2211C09E2AE}"/>
              </a:ext>
            </a:extLst>
          </p:cNvPr>
          <p:cNvSpPr/>
          <p:nvPr/>
        </p:nvSpPr>
        <p:spPr bwMode="auto">
          <a:xfrm>
            <a:off x="207934" y="5132385"/>
            <a:ext cx="3777116" cy="8422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Prevalence expected to reach 5 million by 2050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B0682A-C5F8-4872-A817-3062DFB26114}"/>
              </a:ext>
            </a:extLst>
          </p:cNvPr>
          <p:cNvGrpSpPr/>
          <p:nvPr/>
        </p:nvGrpSpPr>
        <p:grpSpPr>
          <a:xfrm>
            <a:off x="10854257" y="1787723"/>
            <a:ext cx="940177" cy="1108972"/>
            <a:chOff x="8357828" y="1268502"/>
            <a:chExt cx="605262" cy="729294"/>
          </a:xfrm>
          <a:solidFill>
            <a:srgbClr val="0000C8"/>
          </a:solidFill>
        </p:grpSpPr>
        <p:pic>
          <p:nvPicPr>
            <p:cNvPr id="7" name="Graphic 6" descr="Crawl">
              <a:extLst>
                <a:ext uri="{FF2B5EF4-FFF2-40B4-BE49-F238E27FC236}">
                  <a16:creationId xmlns:a16="http://schemas.microsoft.com/office/drawing/2014/main" id="{0EF9D2E5-9748-4110-83AB-122183701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828" y="1392534"/>
              <a:ext cx="605262" cy="605262"/>
            </a:xfrm>
            <a:prstGeom prst="rect">
              <a:avLst/>
            </a:prstGeom>
          </p:spPr>
        </p:pic>
        <p:pic>
          <p:nvPicPr>
            <p:cNvPr id="20" name="Graphic 19" descr="Money">
              <a:extLst>
                <a:ext uri="{FF2B5EF4-FFF2-40B4-BE49-F238E27FC236}">
                  <a16:creationId xmlns:a16="http://schemas.microsoft.com/office/drawing/2014/main" id="{ABA19B90-63E7-4C82-96C2-7F368185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304599">
              <a:off x="8428865" y="1268502"/>
              <a:ext cx="326289" cy="326289"/>
            </a:xfrm>
            <a:prstGeom prst="rect">
              <a:avLst/>
            </a:prstGeom>
          </p:spPr>
        </p:pic>
      </p:grpSp>
      <p:pic>
        <p:nvPicPr>
          <p:cNvPr id="37" name="Graphic 36" descr="Hospital">
            <a:extLst>
              <a:ext uri="{FF2B5EF4-FFF2-40B4-BE49-F238E27FC236}">
                <a16:creationId xmlns:a16="http://schemas.microsoft.com/office/drawing/2014/main" id="{92DF6B7E-53E3-415D-9AA8-2ADFB82E35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5039" y="1402996"/>
            <a:ext cx="1108972" cy="110897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57166BB-2F79-4CDB-8F57-99A27AE5B94D}"/>
              </a:ext>
            </a:extLst>
          </p:cNvPr>
          <p:cNvGrpSpPr/>
          <p:nvPr/>
        </p:nvGrpSpPr>
        <p:grpSpPr>
          <a:xfrm>
            <a:off x="1567673" y="1455068"/>
            <a:ext cx="2660952" cy="973415"/>
            <a:chOff x="1175755" y="922652"/>
            <a:chExt cx="1995714" cy="7300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9119801-57BB-44A6-80D3-A7A90B195848}"/>
                </a:ext>
              </a:extLst>
            </p:cNvPr>
            <p:cNvGrpSpPr/>
            <p:nvPr/>
          </p:nvGrpSpPr>
          <p:grpSpPr>
            <a:xfrm>
              <a:off x="1573568" y="938818"/>
              <a:ext cx="958039" cy="673012"/>
              <a:chOff x="1779991" y="968815"/>
              <a:chExt cx="958039" cy="673012"/>
            </a:xfrm>
          </p:grpSpPr>
          <p:pic>
            <p:nvPicPr>
              <p:cNvPr id="27" name="Graphic 26" descr="Man">
                <a:extLst>
                  <a:ext uri="{FF2B5EF4-FFF2-40B4-BE49-F238E27FC236}">
                    <a16:creationId xmlns:a16="http://schemas.microsoft.com/office/drawing/2014/main" id="{2ACC0FEB-1305-4856-9597-263DE6FBF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10172" y="968815"/>
                <a:ext cx="631714" cy="631714"/>
              </a:xfrm>
              <a:prstGeom prst="rect">
                <a:avLst/>
              </a:prstGeom>
            </p:spPr>
          </p:pic>
          <p:pic>
            <p:nvPicPr>
              <p:cNvPr id="42" name="Graphic 41" descr="Man">
                <a:extLst>
                  <a:ext uri="{FF2B5EF4-FFF2-40B4-BE49-F238E27FC236}">
                    <a16:creationId xmlns:a16="http://schemas.microsoft.com/office/drawing/2014/main" id="{12F1A0BD-7895-4DC6-94B4-4E833EDD1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79991" y="1010113"/>
                <a:ext cx="631714" cy="631714"/>
              </a:xfrm>
              <a:prstGeom prst="rect">
                <a:avLst/>
              </a:prstGeom>
            </p:spPr>
          </p:pic>
          <p:pic>
            <p:nvPicPr>
              <p:cNvPr id="44" name="Graphic 43" descr="Man">
                <a:extLst>
                  <a:ext uri="{FF2B5EF4-FFF2-40B4-BE49-F238E27FC236}">
                    <a16:creationId xmlns:a16="http://schemas.microsoft.com/office/drawing/2014/main" id="{D25EFDFB-61BA-4B14-A02E-4D7C91AAD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106316" y="1010113"/>
                <a:ext cx="631714" cy="631714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C110DF-656A-426D-AF14-DFAF70FA63B5}"/>
                </a:ext>
              </a:extLst>
            </p:cNvPr>
            <p:cNvGrpSpPr/>
            <p:nvPr/>
          </p:nvGrpSpPr>
          <p:grpSpPr>
            <a:xfrm>
              <a:off x="2202655" y="922652"/>
              <a:ext cx="968814" cy="693468"/>
              <a:chOff x="2297182" y="949799"/>
              <a:chExt cx="968814" cy="693468"/>
            </a:xfrm>
          </p:grpSpPr>
          <p:pic>
            <p:nvPicPr>
              <p:cNvPr id="41" name="Graphic 40" descr="Woman">
                <a:extLst>
                  <a:ext uri="{FF2B5EF4-FFF2-40B4-BE49-F238E27FC236}">
                    <a16:creationId xmlns:a16="http://schemas.microsoft.com/office/drawing/2014/main" id="{28CBC3C5-B679-4A1F-9E7E-3835DCC4E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451600" y="949799"/>
                <a:ext cx="631714" cy="631714"/>
              </a:xfrm>
              <a:prstGeom prst="rect">
                <a:avLst/>
              </a:prstGeom>
            </p:spPr>
          </p:pic>
          <p:pic>
            <p:nvPicPr>
              <p:cNvPr id="43" name="Graphic 42" descr="Woman">
                <a:extLst>
                  <a:ext uri="{FF2B5EF4-FFF2-40B4-BE49-F238E27FC236}">
                    <a16:creationId xmlns:a16="http://schemas.microsoft.com/office/drawing/2014/main" id="{518F43D0-9044-4F3B-9D23-3668137B7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297182" y="1010113"/>
                <a:ext cx="631714" cy="631714"/>
              </a:xfrm>
              <a:prstGeom prst="rect">
                <a:avLst/>
              </a:prstGeom>
            </p:spPr>
          </p:pic>
          <p:pic>
            <p:nvPicPr>
              <p:cNvPr id="25" name="Graphic 24" descr="Woman">
                <a:extLst>
                  <a:ext uri="{FF2B5EF4-FFF2-40B4-BE49-F238E27FC236}">
                    <a16:creationId xmlns:a16="http://schemas.microsoft.com/office/drawing/2014/main" id="{52BDD363-EE8E-4612-95B4-8E9913936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634282" y="1011553"/>
                <a:ext cx="631714" cy="631714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922EFB-AC28-4EE2-9085-F24271EB8A45}"/>
                </a:ext>
              </a:extLst>
            </p:cNvPr>
            <p:cNvGrpSpPr/>
            <p:nvPr/>
          </p:nvGrpSpPr>
          <p:grpSpPr>
            <a:xfrm>
              <a:off x="1175755" y="1144875"/>
              <a:ext cx="613645" cy="507838"/>
              <a:chOff x="1243801" y="1127429"/>
              <a:chExt cx="613645" cy="507838"/>
            </a:xfrm>
          </p:grpSpPr>
          <p:pic>
            <p:nvPicPr>
              <p:cNvPr id="39" name="Graphic 38" descr="Baby crawling">
                <a:extLst>
                  <a:ext uri="{FF2B5EF4-FFF2-40B4-BE49-F238E27FC236}">
                    <a16:creationId xmlns:a16="http://schemas.microsoft.com/office/drawing/2014/main" id="{91764C3C-66F5-41AA-88CD-2E68AA860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388332" y="1127429"/>
                <a:ext cx="369611" cy="369611"/>
              </a:xfrm>
              <a:prstGeom prst="rect">
                <a:avLst/>
              </a:prstGeom>
            </p:spPr>
          </p:pic>
          <p:pic>
            <p:nvPicPr>
              <p:cNvPr id="5" name="Graphic 4" descr="Baby crawling">
                <a:extLst>
                  <a:ext uri="{FF2B5EF4-FFF2-40B4-BE49-F238E27FC236}">
                    <a16:creationId xmlns:a16="http://schemas.microsoft.com/office/drawing/2014/main" id="{5ACF5325-96FC-4E10-8FA7-3B67538D1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43801" y="1265656"/>
                <a:ext cx="369611" cy="369611"/>
              </a:xfrm>
              <a:prstGeom prst="rect">
                <a:avLst/>
              </a:prstGeom>
            </p:spPr>
          </p:pic>
          <p:pic>
            <p:nvPicPr>
              <p:cNvPr id="38" name="Graphic 37" descr="Baby crawling">
                <a:extLst>
                  <a:ext uri="{FF2B5EF4-FFF2-40B4-BE49-F238E27FC236}">
                    <a16:creationId xmlns:a16="http://schemas.microsoft.com/office/drawing/2014/main" id="{80B3C3CA-225C-4C6F-8FA2-37795A17A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487835" y="1261767"/>
                <a:ext cx="369611" cy="369611"/>
              </a:xfrm>
              <a:prstGeom prst="rect">
                <a:avLst/>
              </a:prstGeom>
            </p:spPr>
          </p:pic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C0BD1F6-AF7A-4521-851D-999DF78A3B04}"/>
              </a:ext>
            </a:extLst>
          </p:cNvPr>
          <p:cNvSpPr/>
          <p:nvPr/>
        </p:nvSpPr>
        <p:spPr bwMode="auto">
          <a:xfrm>
            <a:off x="4194130" y="2830933"/>
            <a:ext cx="3777116" cy="533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Shortened life expectancy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82645B-C64A-46A2-9AAB-3E150B481EAF}"/>
              </a:ext>
            </a:extLst>
          </p:cNvPr>
          <p:cNvSpPr/>
          <p:nvPr/>
        </p:nvSpPr>
        <p:spPr bwMode="auto">
          <a:xfrm>
            <a:off x="4207382" y="3431456"/>
            <a:ext cx="3777116" cy="8422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Acute complications of hypoglycemia and DKA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35D359-4B50-4A4C-874B-9FCE59911803}"/>
              </a:ext>
            </a:extLst>
          </p:cNvPr>
          <p:cNvSpPr/>
          <p:nvPr/>
        </p:nvSpPr>
        <p:spPr bwMode="auto">
          <a:xfrm>
            <a:off x="4216334" y="4352859"/>
            <a:ext cx="3777116" cy="1603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Long-term complications of heart attack, stroke, kidney disease, neuropathy, and  retinopathy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25AC93-6D20-471D-8E82-44A05CA96B7A}"/>
              </a:ext>
            </a:extLst>
          </p:cNvPr>
          <p:cNvSpPr/>
          <p:nvPr/>
        </p:nvSpPr>
        <p:spPr bwMode="auto">
          <a:xfrm>
            <a:off x="203037" y="2848605"/>
            <a:ext cx="3777116" cy="8422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Prevalence ~1 in 300 or approximately 1.8 million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035037-0F5C-4206-BBFE-27EFDE4187E1}"/>
              </a:ext>
            </a:extLst>
          </p:cNvPr>
          <p:cNvSpPr/>
          <p:nvPr/>
        </p:nvSpPr>
        <p:spPr bwMode="auto">
          <a:xfrm>
            <a:off x="8225717" y="2819850"/>
            <a:ext cx="3777116" cy="8636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healthcare costs average $18,500 per T1D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549403-D3C4-42B1-9CB3-D57E229A7122}"/>
              </a:ext>
            </a:extLst>
          </p:cNvPr>
          <p:cNvSpPr/>
          <p:nvPr/>
        </p:nvSpPr>
        <p:spPr bwMode="auto">
          <a:xfrm>
            <a:off x="8243441" y="3758195"/>
            <a:ext cx="3777116" cy="1197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charge for DKA admission averages over  $26,600 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A385E4-CCC2-4163-9654-11D315E51B08}"/>
              </a:ext>
            </a:extLst>
          </p:cNvPr>
          <p:cNvSpPr/>
          <p:nvPr/>
        </p:nvSpPr>
        <p:spPr bwMode="auto">
          <a:xfrm>
            <a:off x="8243441" y="5032611"/>
            <a:ext cx="3777116" cy="9298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medical costs and lost income totals $14.4B 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4F6F6-F16F-2DDB-0050-26FE3E3DC2B2}"/>
              </a:ext>
            </a:extLst>
          </p:cNvPr>
          <p:cNvSpPr txBox="1"/>
          <p:nvPr/>
        </p:nvSpPr>
        <p:spPr>
          <a:xfrm>
            <a:off x="0" y="6510232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Schatz CHEMED 2022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163755B-E03C-D1B5-E00E-2C74BF78EBDD}"/>
              </a:ext>
            </a:extLst>
          </p:cNvPr>
          <p:cNvSpPr/>
          <p:nvPr/>
        </p:nvSpPr>
        <p:spPr bwMode="auto">
          <a:xfrm rot="16200000">
            <a:off x="4015140" y="1275446"/>
            <a:ext cx="609600" cy="573232"/>
          </a:xfrm>
          <a:prstGeom prst="downArrow">
            <a:avLst/>
          </a:prstGeom>
          <a:solidFill>
            <a:srgbClr val="0000C8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4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169488-1407-49A5-8BD9-9EB066A6A40F}"/>
              </a:ext>
            </a:extLst>
          </p:cNvPr>
          <p:cNvGrpSpPr/>
          <p:nvPr/>
        </p:nvGrpSpPr>
        <p:grpSpPr>
          <a:xfrm>
            <a:off x="2940487" y="3288915"/>
            <a:ext cx="8396960" cy="1949693"/>
            <a:chOff x="2273085" y="2260418"/>
            <a:chExt cx="6297720" cy="14622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D4A40C-BA0F-40FE-9347-E6FC7617EB9A}"/>
                </a:ext>
              </a:extLst>
            </p:cNvPr>
            <p:cNvSpPr/>
            <p:nvPr/>
          </p:nvSpPr>
          <p:spPr bwMode="auto">
            <a:xfrm>
              <a:off x="2273085" y="2260418"/>
              <a:ext cx="6297720" cy="14622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07000"/>
                </a:lnSpc>
                <a:tabLst>
                  <a:tab pos="914377" algn="l"/>
                </a:tabLst>
              </a:pPr>
              <a:endParaRPr lang="en-US" sz="2933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06F7F5-A4A2-4C05-A528-B54D98657DB8}"/>
                </a:ext>
              </a:extLst>
            </p:cNvPr>
            <p:cNvSpPr/>
            <p:nvPr/>
          </p:nvSpPr>
          <p:spPr bwMode="auto">
            <a:xfrm>
              <a:off x="2361127" y="2312988"/>
              <a:ext cx="6140264" cy="423192"/>
            </a:xfrm>
            <a:prstGeom prst="roundRect">
              <a:avLst>
                <a:gd name="adj" fmla="val 9811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76198" lvl="1" defTabSz="1219170">
                <a:lnSpc>
                  <a:spcPct val="110000"/>
                </a:lnSpc>
              </a:pPr>
              <a:r>
                <a:rPr lang="en-US" altLang="en-US" sz="2667" b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Better understanding of natural history of pre-diabetes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109662E-1A3E-4A4D-9C43-A47B109EAE84}"/>
                </a:ext>
              </a:extLst>
            </p:cNvPr>
            <p:cNvSpPr/>
            <p:nvPr/>
          </p:nvSpPr>
          <p:spPr bwMode="auto">
            <a:xfrm>
              <a:off x="2361127" y="2785068"/>
              <a:ext cx="6140264" cy="423192"/>
            </a:xfrm>
            <a:prstGeom prst="roundRect">
              <a:avLst>
                <a:gd name="adj" fmla="val 92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76198" lvl="1" defTabSz="1219170">
                <a:lnSpc>
                  <a:spcPct val="110000"/>
                </a:lnSpc>
              </a:pPr>
              <a:r>
                <a:rPr lang="en-US" altLang="en-US" sz="2667" b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insight into etiology/immunopathogenesis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6B59BF4-A9E4-4C9B-9DA1-1C6453A7AF95}"/>
                </a:ext>
              </a:extLst>
            </p:cNvPr>
            <p:cNvSpPr/>
            <p:nvPr/>
          </p:nvSpPr>
          <p:spPr bwMode="auto">
            <a:xfrm>
              <a:off x="2361127" y="3253584"/>
              <a:ext cx="6140264" cy="423192"/>
            </a:xfrm>
            <a:prstGeom prst="roundRect">
              <a:avLst>
                <a:gd name="adj" fmla="val 9811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76198" lvl="1" defTabSz="1219170">
                <a:lnSpc>
                  <a:spcPct val="110000"/>
                </a:lnSpc>
              </a:pPr>
              <a:r>
                <a:rPr lang="en-US" altLang="en-US" sz="2667" b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Identify individuals for prevention trials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210D8C-D48F-4844-AD86-72D03BA98C1E}"/>
              </a:ext>
            </a:extLst>
          </p:cNvPr>
          <p:cNvGrpSpPr/>
          <p:nvPr/>
        </p:nvGrpSpPr>
        <p:grpSpPr>
          <a:xfrm>
            <a:off x="344566" y="1557064"/>
            <a:ext cx="11011988" cy="1475149"/>
            <a:chOff x="313509" y="1013552"/>
            <a:chExt cx="8258991" cy="11063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006C421-E3A5-4A1A-92DA-C755B71CAA16}"/>
                </a:ext>
              </a:extLst>
            </p:cNvPr>
            <p:cNvGrpSpPr/>
            <p:nvPr/>
          </p:nvGrpSpPr>
          <p:grpSpPr>
            <a:xfrm>
              <a:off x="2274780" y="1303568"/>
              <a:ext cx="6297720" cy="552220"/>
              <a:chOff x="2274780" y="1303568"/>
              <a:chExt cx="6297720" cy="5522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F2D571-5E69-4B88-B8C5-7980EBA10E4F}"/>
                  </a:ext>
                </a:extLst>
              </p:cNvPr>
              <p:cNvSpPr/>
              <p:nvPr/>
            </p:nvSpPr>
            <p:spPr bwMode="auto">
              <a:xfrm>
                <a:off x="2274780" y="1303568"/>
                <a:ext cx="6297720" cy="552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107000"/>
                  </a:lnSpc>
                  <a:tabLst>
                    <a:tab pos="914377" algn="l"/>
                  </a:tabLst>
                </a:pPr>
                <a:endParaRPr lang="en-US" sz="2933" b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248A46A-99A1-4BA2-85F2-852761F1779F}"/>
                  </a:ext>
                </a:extLst>
              </p:cNvPr>
              <p:cNvSpPr/>
              <p:nvPr/>
            </p:nvSpPr>
            <p:spPr bwMode="auto">
              <a:xfrm>
                <a:off x="2348492" y="1369976"/>
                <a:ext cx="6154594" cy="406279"/>
              </a:xfrm>
              <a:prstGeom prst="roundRect">
                <a:avLst>
                  <a:gd name="adj" fmla="val 981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6198" lvl="1" defTabSz="1219170">
                  <a:lnSpc>
                    <a:spcPct val="110000"/>
                  </a:lnSpc>
                </a:pPr>
                <a:r>
                  <a:rPr lang="en-US" altLang="en-US" sz="2667" b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Make early diagnosis to decrease morbidity/mortality</a:t>
                </a:r>
              </a:p>
            </p:txBody>
          </p:sp>
        </p:grp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BB265FFC-22B9-4DE0-B8C0-7C0F9FBE9681}"/>
                </a:ext>
              </a:extLst>
            </p:cNvPr>
            <p:cNvSpPr/>
            <p:nvPr/>
          </p:nvSpPr>
          <p:spPr bwMode="auto">
            <a:xfrm>
              <a:off x="313509" y="1013552"/>
              <a:ext cx="2044630" cy="1106362"/>
            </a:xfrm>
            <a:prstGeom prst="rightArrow">
              <a:avLst>
                <a:gd name="adj1" fmla="val 65465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EARLY DIAGNOSIS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615BC82-70EB-4005-9D82-A4B60C5E1972}"/>
              </a:ext>
            </a:extLst>
          </p:cNvPr>
          <p:cNvSpPr/>
          <p:nvPr/>
        </p:nvSpPr>
        <p:spPr bwMode="auto">
          <a:xfrm>
            <a:off x="339553" y="3554762"/>
            <a:ext cx="2726173" cy="1475149"/>
          </a:xfrm>
          <a:prstGeom prst="rightArrow">
            <a:avLst>
              <a:gd name="adj1" fmla="val 65465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E3E31-9E56-F48E-EE64-928952096FFC}"/>
              </a:ext>
            </a:extLst>
          </p:cNvPr>
          <p:cNvSpPr txBox="1"/>
          <p:nvPr/>
        </p:nvSpPr>
        <p:spPr>
          <a:xfrm>
            <a:off x="344566" y="388184"/>
            <a:ext cx="11847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66"/>
                </a:solidFill>
                <a:ea typeface="ＭＳ Ｐゴシック" panose="020B0600070205080204" pitchFamily="34" charset="-128"/>
                <a:cs typeface="+mj-cs"/>
              </a:rPr>
              <a:t>Why it is important to actively monitor for type 1 diabetes?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ED39-40E0-4CD5-7AD8-6AADB9531F43}"/>
              </a:ext>
            </a:extLst>
          </p:cNvPr>
          <p:cNvSpPr txBox="1"/>
          <p:nvPr/>
        </p:nvSpPr>
        <p:spPr>
          <a:xfrm>
            <a:off x="0" y="6510232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Schatz CHEMED 2022</a:t>
            </a:r>
          </a:p>
        </p:txBody>
      </p:sp>
    </p:spTree>
    <p:extLst>
      <p:ext uri="{BB962C8B-B14F-4D97-AF65-F5344CB8AC3E}">
        <p14:creationId xmlns:p14="http://schemas.microsoft.com/office/powerpoint/2010/main" val="128152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EDF4B4-38CB-438A-8984-45D2039A1A00}"/>
              </a:ext>
            </a:extLst>
          </p:cNvPr>
          <p:cNvSpPr/>
          <p:nvPr/>
        </p:nvSpPr>
        <p:spPr bwMode="auto">
          <a:xfrm>
            <a:off x="92962" y="4006"/>
            <a:ext cx="12162126" cy="9626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2560" tIns="81280" rIns="162560" bIns="81280" numCol="1" rtlCol="0" anchor="ctr" anchorCtr="0" compatLnSpc="1">
            <a:prstTxWarp prst="textNoShape">
              <a:avLst/>
            </a:prstTxWarp>
          </a:bodyPr>
          <a:lstStyle/>
          <a:p>
            <a:pPr defTabSz="16255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000066"/>
                </a:solidFill>
                <a:ea typeface="+mj-ea"/>
                <a:cs typeface="+mj-cs"/>
              </a:rPr>
              <a:t>Impact of Early Surveillance: Newborn Screening Impact on DKA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DCE4C-550F-4500-8533-EAA92D6551D8}"/>
              </a:ext>
            </a:extLst>
          </p:cNvPr>
          <p:cNvSpPr/>
          <p:nvPr/>
        </p:nvSpPr>
        <p:spPr>
          <a:xfrm>
            <a:off x="0" y="6529078"/>
            <a:ext cx="6767453" cy="29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Larsson HE et al. </a:t>
            </a:r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Diabetes Care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34, 2347-52 2011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FE363-68B2-48B4-9C63-564ACA5B024B}"/>
              </a:ext>
            </a:extLst>
          </p:cNvPr>
          <p:cNvSpPr txBox="1"/>
          <p:nvPr/>
        </p:nvSpPr>
        <p:spPr>
          <a:xfrm>
            <a:off x="9210258" y="1172197"/>
            <a:ext cx="1935293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67" b="1">
                <a:solidFill>
                  <a:schemeClr val="accent2">
                    <a:lumMod val="75000"/>
                  </a:schemeClr>
                </a:solidFill>
              </a:rPr>
              <a:t>1 – 3%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67B40A-DFF4-4D9B-9A0C-1753CF8E1972}"/>
              </a:ext>
            </a:extLst>
          </p:cNvPr>
          <p:cNvSpPr/>
          <p:nvPr/>
        </p:nvSpPr>
        <p:spPr bwMode="auto">
          <a:xfrm>
            <a:off x="192820" y="1103481"/>
            <a:ext cx="3911291" cy="4548702"/>
          </a:xfrm>
          <a:prstGeom prst="roundRect">
            <a:avLst>
              <a:gd name="adj" fmla="val 0"/>
            </a:avLst>
          </a:prstGeom>
          <a:solidFill>
            <a:srgbClr val="A7D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STUDY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478405-4680-4934-80FB-3BBB93D40941}"/>
              </a:ext>
            </a:extLst>
          </p:cNvPr>
          <p:cNvSpPr/>
          <p:nvPr/>
        </p:nvSpPr>
        <p:spPr bwMode="auto">
          <a:xfrm>
            <a:off x="261242" y="2196788"/>
            <a:ext cx="3761556" cy="607723"/>
          </a:xfrm>
          <a:prstGeom prst="roundRect">
            <a:avLst>
              <a:gd name="adj" fmla="val 10309"/>
            </a:avLst>
          </a:prstGeom>
          <a:solidFill>
            <a:srgbClr val="0000C8"/>
          </a:solidFill>
          <a:ln w="9525" cap="flat" cmpd="sng" algn="ctr">
            <a:solidFill>
              <a:srgbClr val="0000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TEDDY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7048B8F-D8C5-4B10-A04F-2B8E41A4907F}"/>
              </a:ext>
            </a:extLst>
          </p:cNvPr>
          <p:cNvSpPr/>
          <p:nvPr/>
        </p:nvSpPr>
        <p:spPr bwMode="auto">
          <a:xfrm>
            <a:off x="261242" y="2876768"/>
            <a:ext cx="376155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Sweden Registry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4D83A99-C7DC-40A0-828D-35785CD52036}"/>
              </a:ext>
            </a:extLst>
          </p:cNvPr>
          <p:cNvSpPr/>
          <p:nvPr/>
        </p:nvSpPr>
        <p:spPr bwMode="auto">
          <a:xfrm>
            <a:off x="261242" y="3568281"/>
            <a:ext cx="376155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SEARCH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E3FCDDAD-E057-4910-9FB2-CE8E1D946E06}"/>
              </a:ext>
            </a:extLst>
          </p:cNvPr>
          <p:cNvSpPr/>
          <p:nvPr/>
        </p:nvSpPr>
        <p:spPr bwMode="auto">
          <a:xfrm>
            <a:off x="261242" y="4252332"/>
            <a:ext cx="376155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Finland Registry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84B4AE8-80E9-4B5A-853E-772D07B01734}"/>
              </a:ext>
            </a:extLst>
          </p:cNvPr>
          <p:cNvSpPr/>
          <p:nvPr/>
        </p:nvSpPr>
        <p:spPr bwMode="auto">
          <a:xfrm>
            <a:off x="261242" y="4920790"/>
            <a:ext cx="376155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Germany Registry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3E3C9CF-29F5-47BF-8C09-C5DF7313674E}"/>
              </a:ext>
            </a:extLst>
          </p:cNvPr>
          <p:cNvSpPr/>
          <p:nvPr/>
        </p:nvSpPr>
        <p:spPr bwMode="auto">
          <a:xfrm>
            <a:off x="4330240" y="1103481"/>
            <a:ext cx="3687571" cy="4548703"/>
          </a:xfrm>
          <a:prstGeom prst="roundRect">
            <a:avLst>
              <a:gd name="adj" fmla="val 0"/>
            </a:avLst>
          </a:prstGeom>
          <a:solidFill>
            <a:srgbClr val="FDDD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&lt; 2 years old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B4C156-ABB0-4A3C-AD16-096DFC7504DC}"/>
              </a:ext>
            </a:extLst>
          </p:cNvPr>
          <p:cNvSpPr/>
          <p:nvPr/>
        </p:nvSpPr>
        <p:spPr bwMode="auto">
          <a:xfrm>
            <a:off x="4463623" y="2215639"/>
            <a:ext cx="1646596" cy="607723"/>
          </a:xfrm>
          <a:prstGeom prst="roundRect">
            <a:avLst>
              <a:gd name="adj" fmla="val 10309"/>
            </a:avLst>
          </a:prstGeom>
          <a:solidFill>
            <a:srgbClr val="0000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16.1%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DA4F16-D812-431B-824F-032398EF084E}"/>
              </a:ext>
            </a:extLst>
          </p:cNvPr>
          <p:cNvSpPr/>
          <p:nvPr/>
        </p:nvSpPr>
        <p:spPr bwMode="auto">
          <a:xfrm>
            <a:off x="4463623" y="2881971"/>
            <a:ext cx="1646595" cy="585471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39.5%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FF4C723-55FD-4BEB-960A-3EE7EC32410B}"/>
              </a:ext>
            </a:extLst>
          </p:cNvPr>
          <p:cNvSpPr/>
          <p:nvPr/>
        </p:nvSpPr>
        <p:spPr bwMode="auto">
          <a:xfrm>
            <a:off x="6233706" y="2881971"/>
            <a:ext cx="1646595" cy="578627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0.02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3A03A26-AD14-41B9-9AF6-818B90F052C7}"/>
              </a:ext>
            </a:extLst>
          </p:cNvPr>
          <p:cNvSpPr/>
          <p:nvPr/>
        </p:nvSpPr>
        <p:spPr bwMode="auto">
          <a:xfrm>
            <a:off x="4463623" y="3584219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50.0%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9388D14-570B-422D-9BFC-4C31B5B54894}"/>
              </a:ext>
            </a:extLst>
          </p:cNvPr>
          <p:cNvSpPr/>
          <p:nvPr/>
        </p:nvSpPr>
        <p:spPr bwMode="auto">
          <a:xfrm>
            <a:off x="6233706" y="3584219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&lt;0.0001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C7DE3D8-6542-46F0-B08B-57A7F549FA36}"/>
              </a:ext>
            </a:extLst>
          </p:cNvPr>
          <p:cNvSpPr/>
          <p:nvPr/>
        </p:nvSpPr>
        <p:spPr bwMode="auto">
          <a:xfrm>
            <a:off x="4463623" y="4268270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44.8%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2CEC46C-AE6F-4DEB-AF77-38E08EE372E1}"/>
              </a:ext>
            </a:extLst>
          </p:cNvPr>
          <p:cNvSpPr/>
          <p:nvPr/>
        </p:nvSpPr>
        <p:spPr bwMode="auto">
          <a:xfrm>
            <a:off x="6233706" y="4268270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&lt;0.0001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F19822C-CF81-4D1A-A24E-0C81E180FA54}"/>
              </a:ext>
            </a:extLst>
          </p:cNvPr>
          <p:cNvSpPr/>
          <p:nvPr/>
        </p:nvSpPr>
        <p:spPr bwMode="auto">
          <a:xfrm>
            <a:off x="4463623" y="4958670"/>
            <a:ext cx="1632377" cy="590825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54%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92D7751-F320-462F-A625-634C14EA1FD3}"/>
              </a:ext>
            </a:extLst>
          </p:cNvPr>
          <p:cNvSpPr/>
          <p:nvPr/>
        </p:nvSpPr>
        <p:spPr bwMode="auto">
          <a:xfrm>
            <a:off x="6233706" y="4941772"/>
            <a:ext cx="1646595" cy="598626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&lt;0.0001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2D3696-E522-4695-A3E0-D95B05E6FE57}"/>
              </a:ext>
            </a:extLst>
          </p:cNvPr>
          <p:cNvSpPr/>
          <p:nvPr/>
        </p:nvSpPr>
        <p:spPr bwMode="auto">
          <a:xfrm>
            <a:off x="4463623" y="1670214"/>
            <a:ext cx="1646596" cy="462747"/>
          </a:xfrm>
          <a:prstGeom prst="roundRect">
            <a:avLst>
              <a:gd name="adj" fmla="val 10720"/>
            </a:avLst>
          </a:prstGeom>
          <a:solidFill>
            <a:srgbClr val="A7D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% DKA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C32776B-0E8D-47B0-9933-A1B1025E0791}"/>
              </a:ext>
            </a:extLst>
          </p:cNvPr>
          <p:cNvSpPr/>
          <p:nvPr/>
        </p:nvSpPr>
        <p:spPr bwMode="auto">
          <a:xfrm>
            <a:off x="6233705" y="1670214"/>
            <a:ext cx="1646596" cy="462747"/>
          </a:xfrm>
          <a:prstGeom prst="roundRect">
            <a:avLst>
              <a:gd name="adj" fmla="val 10720"/>
            </a:avLst>
          </a:prstGeom>
          <a:solidFill>
            <a:srgbClr val="A7D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p-value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E08A6D7-CC79-47C1-A199-EF4C943D6219}"/>
              </a:ext>
            </a:extLst>
          </p:cNvPr>
          <p:cNvSpPr/>
          <p:nvPr/>
        </p:nvSpPr>
        <p:spPr bwMode="auto">
          <a:xfrm>
            <a:off x="8261396" y="1103480"/>
            <a:ext cx="3687571" cy="4548703"/>
          </a:xfrm>
          <a:prstGeom prst="roundRect">
            <a:avLst>
              <a:gd name="adj" fmla="val 0"/>
            </a:avLst>
          </a:prstGeom>
          <a:solidFill>
            <a:srgbClr val="FAAE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&lt; 5 years old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137B4-937F-4A8B-9778-6A0E4A99E633}"/>
              </a:ext>
            </a:extLst>
          </p:cNvPr>
          <p:cNvSpPr/>
          <p:nvPr/>
        </p:nvSpPr>
        <p:spPr bwMode="auto">
          <a:xfrm>
            <a:off x="8389129" y="2207036"/>
            <a:ext cx="1614680" cy="604404"/>
          </a:xfrm>
          <a:prstGeom prst="roundRect">
            <a:avLst>
              <a:gd name="adj" fmla="val 10309"/>
            </a:avLst>
          </a:prstGeom>
          <a:solidFill>
            <a:srgbClr val="0000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13.1%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80D6ED-D2AC-44F8-A298-04FF2FCBE80F}"/>
              </a:ext>
            </a:extLst>
          </p:cNvPr>
          <p:cNvSpPr/>
          <p:nvPr/>
        </p:nvSpPr>
        <p:spPr bwMode="auto">
          <a:xfrm>
            <a:off x="8389129" y="2859719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16.9%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71CC9A-AA85-49D0-A092-2963006977C1}"/>
              </a:ext>
            </a:extLst>
          </p:cNvPr>
          <p:cNvSpPr/>
          <p:nvPr/>
        </p:nvSpPr>
        <p:spPr bwMode="auto">
          <a:xfrm>
            <a:off x="10159211" y="2859719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0.45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9EA620D-80EF-441B-A973-8C16D08368C4}"/>
              </a:ext>
            </a:extLst>
          </p:cNvPr>
          <p:cNvSpPr/>
          <p:nvPr/>
        </p:nvSpPr>
        <p:spPr bwMode="auto">
          <a:xfrm>
            <a:off x="8389129" y="3561967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36.4%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EEF09AB-B44D-4E0E-814D-9EB4138C0C45}"/>
              </a:ext>
            </a:extLst>
          </p:cNvPr>
          <p:cNvSpPr/>
          <p:nvPr/>
        </p:nvSpPr>
        <p:spPr bwMode="auto">
          <a:xfrm>
            <a:off x="10159211" y="3561967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&lt;0.0001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839483D-6A9D-43DC-879B-3C778CFF1EF5}"/>
              </a:ext>
            </a:extLst>
          </p:cNvPr>
          <p:cNvSpPr/>
          <p:nvPr/>
        </p:nvSpPr>
        <p:spPr bwMode="auto">
          <a:xfrm>
            <a:off x="8389129" y="4273314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18.7%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E89576F-9457-463A-8B10-2184E076CADA}"/>
              </a:ext>
            </a:extLst>
          </p:cNvPr>
          <p:cNvSpPr/>
          <p:nvPr/>
        </p:nvSpPr>
        <p:spPr bwMode="auto">
          <a:xfrm>
            <a:off x="10159211" y="4273314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&lt;0.11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6FD7E85-CF74-4341-B2B1-2FB655B30F0D}"/>
              </a:ext>
            </a:extLst>
          </p:cNvPr>
          <p:cNvSpPr/>
          <p:nvPr/>
        </p:nvSpPr>
        <p:spPr bwMode="auto">
          <a:xfrm>
            <a:off x="8389129" y="4941772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32.2%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6F1E171-36F3-4D4D-ADA8-0C01EEF84F8D}"/>
              </a:ext>
            </a:extLst>
          </p:cNvPr>
          <p:cNvSpPr/>
          <p:nvPr/>
        </p:nvSpPr>
        <p:spPr bwMode="auto">
          <a:xfrm>
            <a:off x="10159211" y="4941772"/>
            <a:ext cx="1646596" cy="607723"/>
          </a:xfrm>
          <a:prstGeom prst="roundRect">
            <a:avLst>
              <a:gd name="adj" fmla="val 103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&lt;0.0001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A26FB41-3584-4431-879C-1EA3FADB968A}"/>
              </a:ext>
            </a:extLst>
          </p:cNvPr>
          <p:cNvSpPr/>
          <p:nvPr/>
        </p:nvSpPr>
        <p:spPr bwMode="auto">
          <a:xfrm>
            <a:off x="8404558" y="1665012"/>
            <a:ext cx="1646596" cy="462747"/>
          </a:xfrm>
          <a:prstGeom prst="roundRect">
            <a:avLst>
              <a:gd name="adj" fmla="val 10720"/>
            </a:avLst>
          </a:prstGeom>
          <a:solidFill>
            <a:srgbClr val="A7D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% DKA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7F32E75-FC85-4AB3-A6A0-89AEFFB2CFDA}"/>
              </a:ext>
            </a:extLst>
          </p:cNvPr>
          <p:cNvSpPr/>
          <p:nvPr/>
        </p:nvSpPr>
        <p:spPr bwMode="auto">
          <a:xfrm>
            <a:off x="10174639" y="1665012"/>
            <a:ext cx="1646596" cy="462747"/>
          </a:xfrm>
          <a:prstGeom prst="roundRect">
            <a:avLst>
              <a:gd name="adj" fmla="val 10720"/>
            </a:avLst>
          </a:prstGeom>
          <a:solidFill>
            <a:srgbClr val="A7D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p-value</a:t>
            </a: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F985671D-0DF4-4F8E-8A20-FFC294050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65" y="5720892"/>
            <a:ext cx="11103680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7000"/>
              </a:lnSpc>
            </a:pP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TEDDY study demonstrates reduced DKA rates in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377621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15" y="1036109"/>
            <a:ext cx="3611595" cy="4288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47" y="1036109"/>
            <a:ext cx="3496573" cy="4288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21297"/>
            <a:ext cx="483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Steck et al. </a:t>
            </a:r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 Diabetes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2017;18(8):794-802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5" y="1036109"/>
            <a:ext cx="3692104" cy="4257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2AFE0D-935C-4AD7-BAA1-30150CA52931}"/>
              </a:ext>
            </a:extLst>
          </p:cNvPr>
          <p:cNvSpPr/>
          <p:nvPr/>
        </p:nvSpPr>
        <p:spPr bwMode="auto">
          <a:xfrm>
            <a:off x="121228" y="4462"/>
            <a:ext cx="11938958" cy="9626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2560" tIns="81280" rIns="162560" bIns="81280" numCol="1" rtlCol="0" anchor="ctr" anchorCtr="0" compatLnSpc="1">
            <a:prstTxWarp prst="textNoShape">
              <a:avLst/>
            </a:prstTxWarp>
          </a:bodyPr>
          <a:lstStyle/>
          <a:p>
            <a:pPr defTabSz="16255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66"/>
                </a:solidFill>
                <a:ea typeface="+mj-ea"/>
                <a:cs typeface="+mj-cs"/>
              </a:rPr>
              <a:t>Improved Outcomes from Close Monitoring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3C85F78-4D33-4A63-814C-414585EA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65" y="5260455"/>
            <a:ext cx="11760221" cy="11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0413"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7000"/>
              </a:lnSpc>
            </a:pP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C-peptide, HbA1c and decreased insulin dose in TEDDY cases compared to community controls in first year post-diagnosis.</a:t>
            </a:r>
          </a:p>
        </p:txBody>
      </p:sp>
    </p:spTree>
    <p:extLst>
      <p:ext uri="{BB962C8B-B14F-4D97-AF65-F5344CB8AC3E}">
        <p14:creationId xmlns:p14="http://schemas.microsoft.com/office/powerpoint/2010/main" val="56572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4AF88-6705-567D-13E8-5B4532B6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43" y="37319"/>
            <a:ext cx="10972800" cy="1143000"/>
          </a:xfrm>
        </p:spPr>
        <p:txBody>
          <a:bodyPr>
            <a:normAutofit/>
          </a:bodyPr>
          <a:lstStyle/>
          <a:p>
            <a:r>
              <a:rPr lang="en-US" b="1"/>
              <a:t>Who most benefits from active surveillance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96986B-74AF-58FC-55E6-923B4765C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1981200"/>
            <a:ext cx="4146550" cy="3395942"/>
          </a:xfrm>
        </p:spPr>
        <p:txBody>
          <a:bodyPr/>
          <a:lstStyle/>
          <a:p>
            <a:r>
              <a:rPr lang="en-US"/>
              <a:t>Relatives of those who have type 1 diabetes</a:t>
            </a:r>
          </a:p>
          <a:p>
            <a:r>
              <a:rPr lang="en-US"/>
              <a:t>Autoantibody positive</a:t>
            </a:r>
          </a:p>
          <a:p>
            <a:r>
              <a:rPr lang="en-US"/>
              <a:t>Genetic risk for type 1 diabetes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8C568B-233F-E468-C87E-B55878AC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66B1F51-5F42-431E-93CE-30D772CB086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FC4D9-C466-8CAB-63A2-C4E5E55E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4858"/>
            <a:ext cx="7480300" cy="4879466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7BEBDB9E-E12C-4142-0E92-B6E69E84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" y="6516468"/>
            <a:ext cx="30428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Sims EK et al. </a:t>
            </a:r>
            <a:r>
              <a:rPr lang="en-US" altLang="en-US" sz="1200" i="1">
                <a:solidFill>
                  <a:schemeClr val="bg1"/>
                </a:solidFill>
              </a:rPr>
              <a:t>Diabetes </a:t>
            </a:r>
            <a:r>
              <a:rPr lang="en-US" altLang="en-US" sz="1200">
                <a:solidFill>
                  <a:schemeClr val="bg1"/>
                </a:solidFill>
              </a:rPr>
              <a:t>2022;71:610-623</a:t>
            </a:r>
          </a:p>
        </p:txBody>
      </p:sp>
    </p:spTree>
    <p:extLst>
      <p:ext uri="{BB962C8B-B14F-4D97-AF65-F5344CB8AC3E}">
        <p14:creationId xmlns:p14="http://schemas.microsoft.com/office/powerpoint/2010/main" val="395019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9FE9D0C-EB40-7E89-9152-52E8B6A4CE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562099"/>
            <a:ext cx="11201400" cy="42648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Stage 2 (autoimmunity with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dysglycemia</a:t>
            </a:r>
            <a:r>
              <a:rPr lang="en-US" altLang="en-US" sz="3200" dirty="0">
                <a:ea typeface="ＭＳ Ｐゴシック" panose="020B0600070205080204" pitchFamily="34" charset="-128"/>
              </a:rPr>
              <a:t>; pre-symptomatic)</a:t>
            </a:r>
          </a:p>
          <a:p>
            <a:pPr marL="858520" lvl="4" indent="-285750">
              <a:buSzPct val="125000"/>
              <a:buFont typeface="Arial" panose="020B0604020202020204" pitchFamily="34" charset="0"/>
              <a:buChar char="-"/>
            </a:pPr>
            <a:r>
              <a:rPr lang="en-US" altLang="en-US" sz="3200" dirty="0">
                <a:ea typeface="ＭＳ Ｐゴシック"/>
                <a:cs typeface="Calibri"/>
              </a:rPr>
              <a:t>OGTT FPG </a:t>
            </a:r>
            <a:r>
              <a:rPr lang="en-US" sz="3200" dirty="0">
                <a:ea typeface="+mn-lt"/>
                <a:cs typeface="+mn-lt"/>
              </a:rPr>
              <a:t>100-125 mg/dL (5.6–6.9 mmol/L)</a:t>
            </a:r>
            <a:endParaRPr lang="en-US" altLang="en-US" sz="3200" dirty="0">
              <a:ea typeface="ＭＳ Ｐゴシック"/>
              <a:cs typeface="Calibri" panose="020F0502020204030204"/>
            </a:endParaRPr>
          </a:p>
          <a:p>
            <a:pPr marL="858520" lvl="4" indent="-285750">
              <a:buSzPct val="125000"/>
              <a:buFont typeface="Arial" panose="020B0604020202020204" pitchFamily="34" charset="0"/>
              <a:buChar char="-"/>
            </a:pPr>
            <a:r>
              <a:rPr lang="en-US" altLang="en-US" sz="3200" dirty="0">
                <a:ea typeface="ＭＳ Ｐゴシック"/>
              </a:rPr>
              <a:t>OGTT 2-HPG 140 – 199 mg/dl (7.8 – 11.0 mmol/l)</a:t>
            </a:r>
            <a:endParaRPr lang="en-US" dirty="0">
              <a:ea typeface="ＭＳ Ｐゴシック"/>
              <a:cs typeface="Calibri" panose="020F0502020204030204"/>
            </a:endParaRPr>
          </a:p>
          <a:p>
            <a:pPr marL="858520" lvl="4" indent="-285750">
              <a:buSzPct val="125000"/>
              <a:buFont typeface="Arial" panose="020B0604020202020204" pitchFamily="34" charset="0"/>
              <a:buChar char="-"/>
            </a:pPr>
            <a:r>
              <a:rPr lang="en-US" altLang="en-US" sz="3200" dirty="0">
                <a:ea typeface="ＭＳ Ｐゴシック" panose="020B0600070205080204" pitchFamily="34" charset="-128"/>
              </a:rPr>
              <a:t>HbA1c 5.7-6.4% (39-47 mmol/mol) or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&gt;</a:t>
            </a:r>
            <a:r>
              <a:rPr lang="en-US" altLang="en-US" sz="3200" dirty="0">
                <a:ea typeface="ＭＳ Ｐゴシック" panose="020B0600070205080204" pitchFamily="34" charset="-128"/>
              </a:rPr>
              <a:t>10% </a:t>
            </a:r>
            <a:r>
              <a:rPr lang="en-US" altLang="en-US" sz="3200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</a:t>
            </a:r>
            <a:r>
              <a:rPr lang="en-US" altLang="en-US" sz="32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HbA1c</a:t>
            </a:r>
            <a:endParaRPr lang="en-US" altLang="en-US" sz="3200" dirty="0">
              <a:ea typeface="ＭＳ Ｐゴシック" panose="020B0600070205080204" pitchFamily="34" charset="-128"/>
              <a:cs typeface="Calibri" panose="020F0502020204030204"/>
            </a:endParaRPr>
          </a:p>
          <a:p>
            <a:r>
              <a:rPr lang="en-US" altLang="en-US" sz="3200" dirty="0">
                <a:ea typeface="ＭＳ Ｐゴシック"/>
              </a:rPr>
              <a:t>Stage 3 (autoimmunity, </a:t>
            </a:r>
            <a:r>
              <a:rPr lang="en-US" altLang="en-US" sz="3200" dirty="0" err="1">
                <a:ea typeface="ＭＳ Ｐゴシック"/>
              </a:rPr>
              <a:t>dysglycemia</a:t>
            </a:r>
            <a:r>
              <a:rPr lang="en-US" altLang="en-US" sz="3200" dirty="0">
                <a:ea typeface="ＭＳ Ｐゴシック"/>
              </a:rPr>
              <a:t> with symptoms)</a:t>
            </a:r>
            <a:endParaRPr lang="en-US" altLang="en-US" sz="3200" dirty="0">
              <a:ea typeface="ＭＳ Ｐゴシック"/>
              <a:cs typeface="Calibri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OGTT FPG </a:t>
            </a:r>
            <a:r>
              <a:rPr lang="en-US" sz="3200" u="sng" dirty="0">
                <a:ea typeface="+mn-lt"/>
                <a:cs typeface="+mn-lt"/>
              </a:rPr>
              <a:t>&gt;</a:t>
            </a:r>
            <a:r>
              <a:rPr lang="en-US" sz="3200" dirty="0">
                <a:ea typeface="+mn-lt"/>
                <a:cs typeface="+mn-lt"/>
              </a:rPr>
              <a:t>126 mg/dl (</a:t>
            </a:r>
            <a:r>
              <a:rPr lang="en-US" sz="3200" u="sng" dirty="0">
                <a:ea typeface="+mn-lt"/>
                <a:cs typeface="+mn-lt"/>
              </a:rPr>
              <a:t>&gt;</a:t>
            </a:r>
            <a:r>
              <a:rPr lang="en-US" sz="3200" dirty="0">
                <a:ea typeface="+mn-lt"/>
                <a:cs typeface="+mn-lt"/>
              </a:rPr>
              <a:t>7.0 mmol/l); </a:t>
            </a:r>
            <a:endParaRPr lang="en-US" sz="3200" dirty="0">
              <a:ea typeface="ＭＳ Ｐゴシック"/>
            </a:endParaRPr>
          </a:p>
          <a:p>
            <a:pPr lvl="1"/>
            <a:r>
              <a:rPr lang="en-US" sz="3200" dirty="0">
                <a:ea typeface="ＭＳ Ｐゴシック"/>
              </a:rPr>
              <a:t>OGTT 2-hPG </a:t>
            </a:r>
            <a:r>
              <a:rPr lang="en-US" altLang="en-US" sz="3200" u="sng" dirty="0">
                <a:ea typeface="ＭＳ Ｐゴシック"/>
              </a:rPr>
              <a:t>&gt;</a:t>
            </a:r>
            <a:r>
              <a:rPr lang="en-US" sz="3200" dirty="0">
                <a:ea typeface="ＭＳ Ｐゴシック"/>
              </a:rPr>
              <a:t> 200 mg/dL (</a:t>
            </a:r>
            <a:r>
              <a:rPr lang="en-US" sz="3200" u="sng" dirty="0">
                <a:ea typeface="ＭＳ Ｐゴシック"/>
              </a:rPr>
              <a:t>&gt;</a:t>
            </a:r>
            <a:r>
              <a:rPr lang="en-US" sz="3200" dirty="0">
                <a:ea typeface="ＭＳ Ｐゴシック"/>
              </a:rPr>
              <a:t>11.1 mmol/l), or</a:t>
            </a:r>
            <a:endParaRPr lang="en-US" sz="3200" dirty="0">
              <a:ea typeface="ＭＳ Ｐゴシック"/>
              <a:cs typeface="Calibri" panose="020F0502020204030204"/>
            </a:endParaRPr>
          </a:p>
          <a:p>
            <a:pPr lvl="1"/>
            <a:r>
              <a:rPr lang="en-US" sz="3200" dirty="0">
                <a:ea typeface="ＭＳ Ｐゴシック"/>
              </a:rPr>
              <a:t>HbA1c </a:t>
            </a:r>
            <a:r>
              <a:rPr lang="en-US" altLang="en-US" sz="3200" u="sng" dirty="0">
                <a:ea typeface="ＭＳ Ｐゴシック"/>
              </a:rPr>
              <a:t>&gt;</a:t>
            </a:r>
            <a:r>
              <a:rPr lang="en-US" altLang="en-US" sz="3200" dirty="0">
                <a:ea typeface="ＭＳ Ｐゴシック"/>
              </a:rPr>
              <a:t> </a:t>
            </a:r>
            <a:r>
              <a:rPr lang="en-US" sz="3200" dirty="0">
                <a:ea typeface="ＭＳ Ｐゴシック"/>
              </a:rPr>
              <a:t>6.5% (</a:t>
            </a:r>
            <a:r>
              <a:rPr lang="en-US" sz="3200" u="sng" dirty="0">
                <a:ea typeface="ＭＳ Ｐゴシック"/>
              </a:rPr>
              <a:t>&gt;</a:t>
            </a:r>
            <a:r>
              <a:rPr lang="en-US" sz="3200" dirty="0">
                <a:ea typeface="ＭＳ Ｐゴシック"/>
              </a:rPr>
              <a:t>48 mmol/mol) </a:t>
            </a:r>
            <a:endParaRPr lang="en-US" sz="3200" dirty="0"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3621BBA3-3CCF-B35C-EF90-B576AD54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448300" y="6481762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D5510-666C-48BA-8F73-5EB0CB680A0C}" type="slidenum">
              <a:rPr lang="en-US" altLang="en-US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3FDA6CF3-EDE1-BBBF-8BB9-7382DE39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0337"/>
            <a:ext cx="5044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American Diabetes Assoc.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2020 Jan;43(Suppl.1):S14-31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5D5CA-BD34-156F-579A-E13CA19A9D64}"/>
              </a:ext>
            </a:extLst>
          </p:cNvPr>
          <p:cNvSpPr txBox="1">
            <a:spLocks/>
          </p:cNvSpPr>
          <p:nvPr/>
        </p:nvSpPr>
        <p:spPr bwMode="auto">
          <a:xfrm>
            <a:off x="333375" y="299244"/>
            <a:ext cx="1152525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6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3600" b="1">
                <a:ea typeface="ＭＳ Ｐゴシック" panose="020B0600070205080204" pitchFamily="34" charset="-128"/>
              </a:rPr>
              <a:t>HbA1c and OGTT are ADA diagnostic criteria and used in managing Stage 4 diabetes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43C0-9A3F-7120-0A9E-B90F89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22" y="76200"/>
            <a:ext cx="11799378" cy="1143000"/>
          </a:xfrm>
        </p:spPr>
        <p:txBody>
          <a:bodyPr>
            <a:normAutofit/>
          </a:bodyPr>
          <a:lstStyle/>
          <a:p>
            <a:r>
              <a:rPr lang="en-US" sz="3200" b="1">
                <a:ea typeface="ＭＳ Ｐゴシック" panose="020B0600070205080204" pitchFamily="34" charset="-128"/>
              </a:rPr>
              <a:t>Recent evidence that ∆HbA1c as a predictor for developing multiple islet autoantibodies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88F2-9EE1-1982-AADE-55702876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050" y="1447800"/>
            <a:ext cx="4654550" cy="361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HbA1c </a:t>
            </a:r>
            <a:r>
              <a:rPr lang="en-US" altLang="en-US" sz="32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sz="3200"/>
              <a:t> more rapidly overtime as number of autoantibodies </a:t>
            </a:r>
            <a:r>
              <a:rPr lang="en-US" altLang="en-US" sz="3200" b="1">
                <a:solidFill>
                  <a:srgbClr val="000066"/>
                </a:solidFill>
                <a:sym typeface="Wingdings" panose="05000000000000000000" pitchFamily="2" charset="2"/>
              </a:rPr>
              <a:t></a:t>
            </a:r>
            <a:r>
              <a:rPr lang="en-US" sz="3200"/>
              <a:t> from 1 to 3 (p&lt;0.001).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0F62-91BD-19D3-CD6A-4F6858A1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BB6D0F-3374-4493-9B9E-A1BD821132E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AC08A-CAEA-679E-A9DB-BE247DC5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5575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Salami F et al. </a:t>
            </a:r>
            <a:r>
              <a:rPr lang="en-US" altLang="en-US" sz="1200" i="1" err="1">
                <a:solidFill>
                  <a:schemeClr val="bg1"/>
                </a:solidFill>
              </a:rPr>
              <a:t>Pediatr</a:t>
            </a:r>
            <a:r>
              <a:rPr lang="en-US" altLang="en-US" sz="1200" i="1">
                <a:solidFill>
                  <a:schemeClr val="bg1"/>
                </a:solidFill>
              </a:rPr>
              <a:t> Diabetes </a:t>
            </a:r>
            <a:r>
              <a:rPr lang="en-US" altLang="en-US" sz="120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7" name="Main graphic">
            <a:extLst>
              <a:ext uri="{FF2B5EF4-FFF2-40B4-BE49-F238E27FC236}">
                <a16:creationId xmlns:a16="http://schemas.microsoft.com/office/drawing/2014/main" id="{42682986-A7E5-E387-2024-154DC4D10F6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10240" y="1234819"/>
            <a:ext cx="6255660" cy="4873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323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1637</Words>
  <Application>Microsoft Office PowerPoint</Application>
  <PresentationFormat>Widescreen</PresentationFormat>
  <Paragraphs>233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Custom Design</vt:lpstr>
      <vt:lpstr>Office Theme</vt:lpstr>
      <vt:lpstr>The value of HbA1c and OGTT in predicting progression to clinical type 1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most benefits from active surveillance</vt:lpstr>
      <vt:lpstr>PowerPoint Presentation</vt:lpstr>
      <vt:lpstr>Recent evidence that ∆HbA1c as a predictor for developing multiple islet autoantibodies</vt:lpstr>
      <vt:lpstr>Normal but increasing HbA1c predicts progression to T1D – Diabetes Autoimmunity Study in the Young (DAISY)</vt:lpstr>
      <vt:lpstr>ΔHbA1c predicts time to T1D in children with multiple autoantibodies – Diabetes Prediction and Prevention (DIPP) study</vt:lpstr>
      <vt:lpstr>OGTT 2-hPG useful metric in predicting time to T1D diagnosis in high-risk children</vt:lpstr>
      <vt:lpstr>Extending previous work in HbA1c and OGTT in the TEDDY and TrialNet Studies</vt:lpstr>
      <vt:lpstr>TEDDY Study Population </vt:lpstr>
      <vt:lpstr>Identifying optimal HbA1c and OGTT thresholds in TEDDY children (n=707)</vt:lpstr>
      <vt:lpstr>Risk factors associated with a Δ % HbA1c</vt:lpstr>
      <vt:lpstr>Risk factors associated with a 2-hPG &gt;8mmol/l in TEDDY </vt:lpstr>
      <vt:lpstr>Proportion of TEDDY children reaching indicated % HbA1c increase criterion by years since baseline HbA1c test </vt:lpstr>
      <vt:lpstr>Δ% HbA1c predicts T1D in children and adolescents</vt:lpstr>
      <vt:lpstr>PowerPoint Presentation</vt:lpstr>
      <vt:lpstr>Overall, 79% of the TEDDY children who had a &gt;10% HbA1c increase and 77% of those who had an OGTT 2-hPG&gt;8mmol/L developed Stage 3 diabetes</vt:lpstr>
      <vt:lpstr>Δ % HbA1c is as good a prognostic measure in a pediatric population with multiple Abs as a single OGTT 2-hPG for T1D in TEDDY children </vt:lpstr>
      <vt:lpstr>Δ % HbA1c and OGTT 2-hPG composite scores stable prognostic up to 5 years for T1D in TEDDY children </vt:lpstr>
      <vt:lpstr>OGTT at 1-hPG – prognostic metric</vt:lpstr>
      <vt:lpstr>Strengths and Challenges with HbA1c and OGTT</vt:lpstr>
      <vt:lpstr>Monitoring with HbA1c and OGTT fits into multi-tiered surveillance</vt:lpstr>
      <vt:lpstr>Acknowledgements</vt:lpstr>
    </vt:vector>
  </TitlesOfParts>
  <Company>USF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A1c and OGTT in predicting progression to clinical T1D</dc:title>
  <dc:creator>Kendra Vehik</dc:creator>
  <cp:lastModifiedBy>Joshua Hartz</cp:lastModifiedBy>
  <cp:revision>3</cp:revision>
  <dcterms:created xsi:type="dcterms:W3CDTF">2022-10-12T15:10:34Z</dcterms:created>
  <dcterms:modified xsi:type="dcterms:W3CDTF">2022-11-11T14:35:11Z</dcterms:modified>
</cp:coreProperties>
</file>