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7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8.xml" ContentType="application/vnd.openxmlformats-officedocument.theme+xml"/>
  <Override PartName="/ppt/slideLayouts/slideLayout40.xml" ContentType="application/vnd.openxmlformats-officedocument.presentationml.slideLayout+xml"/>
  <Override PartName="/ppt/theme/theme9.xml" ContentType="application/vnd.openxmlformats-officedocument.theme+xml"/>
  <Override PartName="/ppt/slideLayouts/slideLayout41.xml" ContentType="application/vnd.openxmlformats-officedocument.presentationml.slideLayout+xml"/>
  <Override PartName="/ppt/theme/theme10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1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1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5.xml" ContentType="application/vnd.openxmlformats-officedocument.theme+xml"/>
  <Override PartName="/ppt/slideLayouts/slideLayout81.xml" ContentType="application/vnd.openxmlformats-officedocument.presentationml.slideLayout+xml"/>
  <Override PartName="/ppt/theme/theme16.xml" ContentType="application/vnd.openxmlformats-officedocument.theme+xml"/>
  <Override PartName="/ppt/slideLayouts/slideLayout82.xml" ContentType="application/vnd.openxmlformats-officedocument.presentationml.slideLayout+xml"/>
  <Override PartName="/ppt/theme/theme1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818" r:id="rId3"/>
    <p:sldMasterId id="2147483825" r:id="rId4"/>
    <p:sldMasterId id="2147483935" r:id="rId5"/>
    <p:sldMasterId id="2147484068" r:id="rId6"/>
    <p:sldMasterId id="2147484085" r:id="rId7"/>
    <p:sldMasterId id="2147484150" r:id="rId8"/>
    <p:sldMasterId id="2147484164" r:id="rId9"/>
    <p:sldMasterId id="2147484166" r:id="rId10"/>
    <p:sldMasterId id="2147484170" r:id="rId11"/>
    <p:sldMasterId id="2147484174" r:id="rId12"/>
    <p:sldMasterId id="2147484187" r:id="rId13"/>
    <p:sldMasterId id="2147484191" r:id="rId14"/>
    <p:sldMasterId id="2147484203" r:id="rId15"/>
    <p:sldMasterId id="2147484233" r:id="rId16"/>
    <p:sldMasterId id="2147484236" r:id="rId17"/>
    <p:sldMasterId id="2147484238" r:id="rId18"/>
  </p:sldMasterIdLst>
  <p:notesMasterIdLst>
    <p:notesMasterId r:id="rId54"/>
  </p:notesMasterIdLst>
  <p:sldIdLst>
    <p:sldId id="493" r:id="rId19"/>
    <p:sldId id="1725" r:id="rId20"/>
    <p:sldId id="1738" r:id="rId21"/>
    <p:sldId id="1726" r:id="rId22"/>
    <p:sldId id="1727" r:id="rId23"/>
    <p:sldId id="1728" r:id="rId24"/>
    <p:sldId id="1729" r:id="rId25"/>
    <p:sldId id="481" r:id="rId26"/>
    <p:sldId id="1717" r:id="rId27"/>
    <p:sldId id="1718" r:id="rId28"/>
    <p:sldId id="1695" r:id="rId29"/>
    <p:sldId id="258" r:id="rId30"/>
    <p:sldId id="1745" r:id="rId31"/>
    <p:sldId id="1722" r:id="rId32"/>
    <p:sldId id="1688" r:id="rId33"/>
    <p:sldId id="687" r:id="rId34"/>
    <p:sldId id="1709" r:id="rId35"/>
    <p:sldId id="1188" r:id="rId36"/>
    <p:sldId id="1620" r:id="rId37"/>
    <p:sldId id="1621" r:id="rId38"/>
    <p:sldId id="1711" r:id="rId39"/>
    <p:sldId id="266" r:id="rId40"/>
    <p:sldId id="1746" r:id="rId41"/>
    <p:sldId id="1698" r:id="rId42"/>
    <p:sldId id="422" r:id="rId43"/>
    <p:sldId id="383" r:id="rId44"/>
    <p:sldId id="1733" r:id="rId45"/>
    <p:sldId id="1739" r:id="rId46"/>
    <p:sldId id="1740" r:id="rId47"/>
    <p:sldId id="1742" r:id="rId48"/>
    <p:sldId id="274" r:id="rId49"/>
    <p:sldId id="1510" r:id="rId50"/>
    <p:sldId id="1511" r:id="rId51"/>
    <p:sldId id="1744" r:id="rId52"/>
    <p:sldId id="1732" r:id="rId5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 userDrawn="1">
          <p15:clr>
            <a:srgbClr val="A4A3A4"/>
          </p15:clr>
        </p15:guide>
        <p15:guide id="2" pos="29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DE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3792" autoAdjust="0"/>
  </p:normalViewPr>
  <p:slideViewPr>
    <p:cSldViewPr snapToGrid="0" showGuides="1">
      <p:cViewPr varScale="1">
        <p:scale>
          <a:sx n="59" d="100"/>
          <a:sy n="59" d="100"/>
        </p:scale>
        <p:origin x="1144" y="60"/>
      </p:cViewPr>
      <p:guideLst>
        <p:guide orient="horz" pos="119"/>
        <p:guide pos="2978"/>
      </p:guideLst>
    </p:cSldViewPr>
  </p:slideViewPr>
  <p:outlineViewPr>
    <p:cViewPr>
      <p:scale>
        <a:sx n="33" d="100"/>
        <a:sy n="33" d="100"/>
      </p:scale>
      <p:origin x="0" y="-190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32"/>
    </p:cViewPr>
  </p:sorterViewPr>
  <p:notesViewPr>
    <p:cSldViewPr snapToGrid="0">
      <p:cViewPr varScale="1">
        <p:scale>
          <a:sx n="69" d="100"/>
          <a:sy n="69" d="100"/>
        </p:scale>
        <p:origin x="352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420B2-065E-4392-BF7B-F1C4050DC26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6BFA-76EE-47E2-A06E-D441502A4F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79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4DAAB9-C0DB-4B02-9A64-A4A84683EC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401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152DB-6137-4465-A02A-C4B129A6097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371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2152DB-6137-4465-A02A-C4B129A6097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564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980678-994F-4F05-AE19-1B363DFDC1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343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F5B04B-6976-4EF2-8795-4489E939EAB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7621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7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02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50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,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320800" cy="273050"/>
          </a:xfrm>
          <a:prstGeom prst="rect">
            <a:avLst/>
          </a:prstGeom>
        </p:spPr>
        <p:txBody>
          <a:bodyPr lIns="26666" tIns="13333" rIns="26666" bIns="13333"/>
          <a:lstStyle>
            <a:lvl1pPr defTabSz="455723" eaLnBrk="1" hangingPunct="1">
              <a:defRPr sz="1500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9600" y="6553200"/>
            <a:ext cx="1524000" cy="228600"/>
          </a:xfrm>
          <a:prstGeom prst="rect">
            <a:avLst/>
          </a:prstGeom>
        </p:spPr>
        <p:txBody>
          <a:bodyPr vert="horz" wrap="square" lIns="26666" tIns="13333" rIns="26666" bIns="13333" numCol="1" anchor="t" anchorCtr="0" compatLnSpc="1">
            <a:prstTxWarp prst="textNoShape">
              <a:avLst/>
            </a:prstTxWarp>
          </a:bodyPr>
          <a:lstStyle>
            <a:lvl1pPr algn="ctr" defTabSz="454025" eaLnBrk="1" hangingPunct="1">
              <a:defRPr sz="1500">
                <a:solidFill>
                  <a:srgbClr val="000066"/>
                </a:solidFill>
                <a:ea typeface="ＭＳ Ｐゴシック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4A2C-945E-4B85-98D5-24F4A78BD61B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5924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97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l" defTabSz="9129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C243A-E409-43B9-9832-5AD50738427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297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11/6/2023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97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marL="0" marR="0" lvl="0" indent="0" algn="ctr" defTabSz="91297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CF6EEE-AD5B-4EFC-889D-958780A03B60}" type="slidenum">
              <a:rPr kumimoji="0" lang="en-US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28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US" altLang="de-DE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854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61ADF1-5817-4A9B-B87F-F08CD0291ADB}" type="datetimeFigureOut">
              <a:rPr lang="de-DE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BBFDDEE-C0EE-4FEE-A642-BA04A6A07771}" type="slidenum">
              <a:rPr lang="de-DE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08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864332-CCF9-4C8A-8F9B-499B7A1571B2}" type="datetimeFigureOut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2E0E2FA-DEF5-4972-B6C9-A3AA21048124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51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584A3-ADE2-0843-B5CC-AA7E89D4EA41}" type="datetimeFigureOut">
              <a:rPr lang="de-DE" smtClean="0">
                <a:cs typeface="+mn-cs"/>
              </a:rPr>
              <a:pPr/>
              <a:t>06.11.2023</a:t>
            </a:fld>
            <a:endParaRPr lang="de-DE">
              <a:cs typeface="+mn-cs"/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EE1D7-FC05-C24C-BA68-415245FAB4B7}" type="slidenum">
              <a:rPr lang="de-DE" smtClean="0">
                <a:cs typeface="+mn-cs"/>
              </a:rPr>
              <a:pPr/>
              <a:t>‹Nr.›</a:t>
            </a:fld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682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233" y="279013"/>
            <a:ext cx="9302131" cy="1227027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467" b="0">
                <a:solidFill>
                  <a:srgbClr val="DA291C"/>
                </a:solidFill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bitte nur 2-zeiliege Überschriften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79668" y="6371169"/>
            <a:ext cx="11345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8A5BD"/>
                </a:solidFill>
                <a:latin typeface="Tahoma"/>
                <a:cs typeface="Tahoma"/>
              </a:defRPr>
            </a:lvl1pPr>
          </a:lstStyle>
          <a:p>
            <a:fld id="{4F484E01-3FA3-2C4E-B98C-E369B0304F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3947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61A0B1-2ABC-4220-961D-C8558F436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CDA08C5-3AC6-4719-8D3E-AF50C99D5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15FC04-85AA-44B1-927D-94AF466F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19ED1-40F9-4885-8703-26B77DBC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D169CB-E576-4880-9F87-5F40B32A8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625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84F16C-68C7-4B20-917D-88850172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E97DFA-8EDB-47A6-8B8C-01B632A5F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849FCF6-F78E-4D85-9883-54B2A348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A415B8-F945-4C86-AC52-4236108B8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AC7DAF-A762-48F5-952A-7DA0534B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8504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728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BB4164-0105-49FF-8498-830689209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C47743-E48D-4E39-8ED5-C2A957229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3B3E0B-0C9C-44D4-8ACE-B2A072DAD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3DDE0B-8B1E-4F3F-B54E-C927D0A28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6BF0763-F82A-4BD4-85EE-5735BEB7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466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AE95A-60C1-475B-9936-4E6DC85CC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15CA6-2EEC-46AD-BB43-028DA130E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C438BCF-1590-45B3-8153-9E94A4C8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E8F483-A4CE-46C9-866B-356E76910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DDEC375-27D9-4C8F-BA94-E19AFAB4A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E270E6B-CA74-4C28-A609-8B49F1460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234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1A2F9E-D268-4714-BCA6-943EE7FB5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7BDA3E-6DD9-447F-B6AE-C64390507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9801B4-1CA0-439E-A3E6-4CE4D6AD0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56FEB00-39E3-4796-A211-8D47C65C7A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E291444-28B9-4223-9637-12D9BDB81A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3BA31D4-145B-4FBD-B4D1-833129D3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EE9EB30-3C0C-4F39-BF35-4F907FACA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03BA41-810E-43CF-9D4A-B96AD9412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84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E534D2-B9ED-4173-8D1F-FE3E5C32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22ED4B-6C24-411B-BEDB-AE74C610D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F7AB5F-2995-4692-B3A4-275630046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FB728BC-471C-4070-B999-1F689F02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153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87BFDD-1AE6-47F7-9753-CEA06A079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B1D3A66-92E2-4D86-9681-ADAAA61B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974CE81-69FA-470B-B00E-7C9CECFF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0915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3E5E3-C14F-4758-A191-BC67F5853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9E158E-FD6D-45FF-8908-AF42C00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D900910-6FC4-4C16-9E35-44AB6CE45E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0CDF19-C584-49B0-BDD4-7D22D456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100457-2DE5-46FE-B2BC-F74B7A0C8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4A21CD-F277-4191-8A8A-575EA6078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433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7F8156-8D79-43E4-B82C-DD7AEFA31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DE7F635-3090-42D1-850D-71E276C6C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78C0A9-2BB4-43A9-BE69-FBE1E492D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1458CAC-3837-4B41-B8DA-CD7DA3D27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5B0E7FC-7C16-4970-87F2-1E2F500E3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95D362-EDDF-4010-B9F9-8C322A5C0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0397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6B92B-B6F6-4B6C-93A4-25EEE05B4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1DB4B61-2411-49A3-B695-2C3EEE184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3D6329-6E87-4C08-ADE8-F38F94CDB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5D4080-FE0D-428C-954D-A22F72A0A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CD4D81C-7BE9-4AD0-950E-F635D067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20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0CED96E-A471-4E3F-B448-AAC924840C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BAA8FA-0447-464E-97A3-55B497E26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C3C760C-D79C-4A0A-A3F3-EF590BD1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0EA6C-DB0C-4257-987B-09CC964C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214818-563B-4BEC-B5A6-433A09E5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9174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2645D-EE87-40A5-9363-F78274252F71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63FE-FA09-44A4-B210-F12D330443C4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54497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533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3716C-E8A8-4891-9F48-EAE2AAE35A9C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2DD68-3037-41B3-8596-11D5E81C3395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8517075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5FA67-3A51-4163-8A9C-E662C63340D0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4F4E9-B576-4F96-B142-068DAB946F13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9406158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EF640-2AB5-47F8-B3B0-C0A7DFB10248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66220-0313-4293-B647-0E8E356E60CA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024499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01832-03E9-45B9-847F-180FF48C230B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EB4-CA4E-4AC6-8753-1BE5FFACDB3C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8832174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3DE2F-9E47-4891-873E-F46E5565382F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7F28-3ED3-4EB1-A8F4-C778EF8FF62F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727030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6C80A-18FF-493A-A1C9-5F850D938603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5CFE-71CB-4DEA-81B5-66BFA1D3B536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2612784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8081B-85AE-4CB2-BF70-E5EBF756076D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9C4D-5654-4287-9A8F-33BACDD331AC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32489768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5C8E9-1A60-48C9-822A-B7155E8A748A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55EE-BC04-49CD-84ED-4946D62C8716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40829919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790E0-6253-43B1-B874-B62572A0BD6B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90F38-2E43-4BA2-A2EB-C43C5179497A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258595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31848-0F9B-4A4A-9F29-5C9029970F44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E6C9-C18F-4949-AD65-2E836C2909F9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5087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66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/>
            <a:fld id="{A41222EE-175E-405D-9ACD-7B708EEB72D3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377"/>
              <a:t>06.11.2023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/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/>
            <a:fld id="{EB6CB431-A9AC-4CCF-AEAD-03A35DF0E367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 defTabSz="914377"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91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584A3-ADE2-0843-B5CC-AA7E89D4EA41}" type="datetimeFigureOut">
              <a:rPr lang="de-DE" smtClean="0">
                <a:cs typeface="+mn-cs"/>
              </a:rPr>
              <a:pPr/>
              <a:t>06.11.2023</a:t>
            </a:fld>
            <a:endParaRPr lang="de-DE">
              <a:cs typeface="+mn-cs"/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EE1D7-FC05-C24C-BA68-415245FAB4B7}" type="slidenum">
              <a:rPr lang="de-DE" smtClean="0">
                <a:cs typeface="+mn-cs"/>
              </a:rPr>
              <a:pPr/>
              <a:t>‹Nr.›</a:t>
            </a:fld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363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97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DC243A-E409-43B9-9832-5AD50738427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97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F6EEE-AD5B-4EFC-889D-958780A03B60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71052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233" y="279013"/>
            <a:ext cx="9302131" cy="1227027"/>
          </a:xfrm>
          <a:prstGeom prst="rect">
            <a:avLst/>
          </a:prstGeom>
        </p:spPr>
        <p:txBody>
          <a:bodyPr/>
          <a:lstStyle>
            <a:lvl1pPr algn="l">
              <a:lnSpc>
                <a:spcPct val="110000"/>
              </a:lnSpc>
              <a:defRPr sz="3467" b="0">
                <a:solidFill>
                  <a:srgbClr val="DA291C"/>
                </a:solidFill>
                <a:latin typeface="Tahoma"/>
                <a:cs typeface="Tahoma"/>
              </a:defRPr>
            </a:lvl1pPr>
          </a:lstStyle>
          <a:p>
            <a:r>
              <a:rPr lang="de-DE" dirty="0"/>
              <a:t>Mastertitelformat bearbeiten</a:t>
            </a:r>
            <a:br>
              <a:rPr lang="de-DE" dirty="0"/>
            </a:br>
            <a:r>
              <a:rPr lang="de-DE" dirty="0"/>
              <a:t>bitte nur 2-zeiliege Überschriften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79667" y="6371168"/>
            <a:ext cx="113453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98A5BD"/>
                </a:solidFill>
                <a:latin typeface="Tahoma"/>
                <a:cs typeface="Tahoma"/>
              </a:defRPr>
            </a:lvl1pPr>
          </a:lstStyle>
          <a:p>
            <a:fld id="{4F484E01-3FA3-2C4E-B98C-E369B0304FD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40828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372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709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485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2781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750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91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8761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85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1643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1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560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8263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7784C3-79B8-CC41-997F-70DA759FAD1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9E33F-E01C-D34B-A3B0-464D4639058E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236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5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1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E9E18-DFF0-4D88-8CBC-1419D90507FF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DFA24A-6FF9-4730-9E16-313E12B4C4F0}" type="slidenum">
              <a:rPr lang="de-DE" alt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de-DE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4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7704667" y="6732588"/>
            <a:ext cx="4487333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6732588"/>
            <a:ext cx="7713133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04800" y="6116638"/>
            <a:ext cx="11582400" cy="0"/>
          </a:xfrm>
          <a:prstGeom prst="line">
            <a:avLst/>
          </a:prstGeom>
          <a:noFill/>
          <a:ln w="6350">
            <a:solidFill>
              <a:srgbClr val="9C9C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8" descr="rgb_a4_d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97614"/>
            <a:ext cx="378883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60001" r="39709" b="25581"/>
          <a:stretch>
            <a:fillRect/>
          </a:stretch>
        </p:blipFill>
        <p:spPr bwMode="auto">
          <a:xfrm>
            <a:off x="10058400" y="6145213"/>
            <a:ext cx="1930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Y:\Jennifer Raab\Logos\JDR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6191251"/>
            <a:ext cx="1727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6191250"/>
            <a:ext cx="152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32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85B14-E8A6-EA95-764D-2712E5A8B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62136A-6F42-6A9C-DA97-4C7D6EAE7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8E1F9-3E18-3B6C-867A-904A81B1A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9E66-7CC7-5CD8-2DB5-13AD3C4CF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2E78-3DE4-0DA8-0D33-ABDB02D1C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667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DB592-D772-CAD5-6D33-C50185AD7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DDCC-3389-801E-5389-78281AF40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557BE-76CA-91F5-A097-B29FF1A3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51186-018A-7B1A-D061-78DF14EAF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BB5E6-E0F4-101F-26E6-11050A06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962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796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F7A-900B-1981-9711-DA4EB4950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A03B2-0C60-72F0-D950-70B906052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68C4A-06D3-4BDB-846D-373A71282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9F276-2A03-B4ED-CB48-90DFDDA3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F955-B6F4-5E5E-E451-48BC7551E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573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1073C-7516-D2D7-77F7-90A3961BE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E1777-26E3-D8A7-4621-F4E1EE8BE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DA2ED-8FAF-E919-0054-22BC343BA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3E0AA-120F-9408-0BFA-AF4DD926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87917-1B85-E3DC-13CB-E1028539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48930-E8A2-C4C8-41DB-7F48B9E9D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189272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F6AD-761A-5DBE-2E0F-5555EB43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76294-0636-6059-5014-8AFFADFA7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38E3A-DEE2-96AC-6020-A58635964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0FABEC-46A6-F409-6C90-EDCE673D2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2A6B7-31D9-3B94-7269-4901EE104A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0AD6DA-AD48-02A3-B4CC-8E448DECC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73DFE9-62B9-A6CF-F50F-AE230817F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53F47E-7CC2-8657-7483-46104583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9192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44C0-B353-7DB9-D2CD-D74C981BE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E1827A-C46E-7B1B-C7C1-2E4EEF883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F7E4A-D023-F632-09D3-18C6EB5C6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81CD47-65EA-2319-538D-A5007C191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932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35AB2-9DC7-C79C-DF47-7BB453C5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434F4-6147-48F5-8359-BC929835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D0FC9C-98B4-DAF2-0C79-2A6CBD03C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98887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FAE81-D095-5D84-79C3-762DC0ACF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1915E-7DBC-3288-FA7D-709FB502A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9A3846-F0E3-47F5-D0FF-56F99DABFE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451F1A-9260-D5A4-E62F-4228C72F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0DF8F-232B-D4AB-0C8F-AD411237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DDD8FA-0540-44E9-5316-239B5477D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73132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E5772-0B9C-1CA8-9E84-C98CA7261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4CD86E-0B1A-7B39-E38C-8A4CB69CE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7CB60-8845-7B26-A97E-841E8326DD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3A87AD-B7DB-1480-B996-F7CA50D5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4AC20-B34E-696E-82D2-077EABBA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51357-449C-710E-CDC1-B5CE9857D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9651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9215-952C-C455-E2E3-CDB56070F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3676B0-1E15-6686-7C65-4AB43A1E4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2F97D-9C00-124E-F62D-FD0CB3720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5C9CC-DA4C-7284-C0C9-BBF5E305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B46CE-B9A9-D5F9-2A2F-F09F6712D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0388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C6390E-7D3A-E3CC-120F-8BC249A68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065D7-2C53-E18F-23A2-5447E75CC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04959-7197-FECD-4845-56C721DBB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9753C-0BEE-9CB0-93AC-1FDAE0CD9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EA3B8-5658-FF70-E87B-5244887E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700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95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926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6346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5881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766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508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4727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7073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7816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3034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2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0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5283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425734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8311FF-FBFD-45C3-A4AE-BF10EFE31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A60958-38E2-4029-8F74-5E019A489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D172B9-E229-4199-AF86-042EC78D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69DA-CC4D-4664-9B47-E84A4EA95E5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17B535-C981-427C-AA95-8D64CCDE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CF232-1903-46FD-A999-B05CE4DE7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F27C2-9E1F-406D-BA83-BAE4239DB6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7476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449724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297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1DC243A-E409-43B9-9832-5AD50738427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2972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2813" eaLnBrk="0" hangingPunct="0">
              <a:defRPr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CF6EEE-AD5B-4EFC-889D-958780A03B60}" type="slidenum">
              <a:rPr lang="en-US" alt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85429457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, no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1320800" cy="273050"/>
          </a:xfrm>
          <a:prstGeom prst="rect">
            <a:avLst/>
          </a:prstGeom>
        </p:spPr>
        <p:txBody>
          <a:bodyPr lIns="26666" tIns="13333" rIns="26666" bIns="13333"/>
          <a:lstStyle>
            <a:lvl1pPr defTabSz="455723" eaLnBrk="1" hangingPunct="1">
              <a:defRPr sz="1500">
                <a:solidFill>
                  <a:srgbClr val="000066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89600" y="6553200"/>
            <a:ext cx="1524000" cy="228600"/>
          </a:xfrm>
          <a:prstGeom prst="rect">
            <a:avLst/>
          </a:prstGeom>
        </p:spPr>
        <p:txBody>
          <a:bodyPr vert="horz" wrap="square" lIns="26666" tIns="13333" rIns="26666" bIns="13333" numCol="1" anchor="t" anchorCtr="0" compatLnSpc="1">
            <a:prstTxWarp prst="textNoShape">
              <a:avLst/>
            </a:prstTxWarp>
          </a:bodyPr>
          <a:lstStyle>
            <a:lvl1pPr algn="ctr" defTabSz="454025" eaLnBrk="1" hangingPunct="1">
              <a:defRPr sz="1500">
                <a:solidFill>
                  <a:srgbClr val="000066"/>
                </a:solidFill>
                <a:ea typeface="ＭＳ Ｐゴシック" panose="020B0600070205080204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2F4A2C-945E-4B85-98D5-24F4A78BD61B}" type="slidenum">
              <a:rPr lang="en-US" altLang="en-US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86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7704667" y="6732588"/>
            <a:ext cx="4487333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0" y="6732588"/>
            <a:ext cx="7713133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04800" y="6116638"/>
            <a:ext cx="11582400" cy="0"/>
          </a:xfrm>
          <a:prstGeom prst="line">
            <a:avLst/>
          </a:prstGeom>
          <a:noFill/>
          <a:ln w="6350">
            <a:solidFill>
              <a:srgbClr val="9C9C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8" descr="rgb_a4_d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97614"/>
            <a:ext cx="378883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60001" r="39709" b="25581"/>
          <a:stretch>
            <a:fillRect/>
          </a:stretch>
        </p:blipFill>
        <p:spPr bwMode="auto">
          <a:xfrm>
            <a:off x="10058400" y="6145213"/>
            <a:ext cx="1930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Y:\Jennifer Raab\Logos\JDRF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51" y="6191251"/>
            <a:ext cx="17272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1" y="6191250"/>
            <a:ext cx="1524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574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80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4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1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82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4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29171-C667-452A-80B6-98E104B60C6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A0E1A-0B7D-4FFB-9444-0217AA93C7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3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l" defTabSz="4564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29E399C-73C0-4853-8740-DF2646C3EAB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ctr" defTabSz="4564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>
            <a:lvl1pPr algn="r" defTabSz="455602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9BA832-DFCE-473E-8B68-5A9D51BC8A0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9388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</p:sldLayoutIdLst>
  <p:txStyles>
    <p:titleStyle>
      <a:lvl1pPr algn="ctr" defTabSz="45560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35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949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424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898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797" indent="-227008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985" indent="-227008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87" indent="-227008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89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64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38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54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9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4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8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14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6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0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15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l" defTabSz="4564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29E399C-73C0-4853-8740-DF2646C3EAB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ctr" defTabSz="4564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9BA832-DFCE-473E-8B68-5A9D51BC8A0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74396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2" r:id="rId1"/>
    <p:sldLayoutId id="2147484173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47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972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458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944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52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38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24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7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2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8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6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B3D3C-18D5-4E1D-86DA-2FF385AE0E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9994-09C4-470B-9727-69647D9570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18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69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0BAAF-C7DC-40E9-810C-BC47A0490879}" type="datetimeFigureOut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06.11.2023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69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69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77DC84-2B12-4733-91C7-9168CB6BE635}" type="slidenum">
              <a:rPr lang="de-DE" altLang="en-US"/>
              <a:pPr>
                <a:defRPr/>
              </a:pPr>
              <a:t>‹Nr.›</a:t>
            </a:fld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85318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5648A3-1401-A00A-2D42-9FEC4803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80301-386C-03B1-C9A2-43D50714D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E2053-69B5-3CCA-346D-64C6AB649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6F23-08DA-4382-9B02-A92FA7032DE7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12D04-A9FF-71E5-99F5-0A3D128063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FCD2D-F7FA-D0E6-E8A6-FA564ADDF9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BE99D-EE34-402C-9921-7AAE14845F9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27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FD976-47F1-4628-B93F-81DAC40300FF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2E840-3ADB-4EDD-9AEF-61FBA09EB2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021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FC808-5F64-4AAD-81B1-79B6241B9935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B662D-5DAA-4809-BA56-27AEAAC8F9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5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0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Fira Sans bold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Fira Sans Light" panose="020B0403050000020004" pitchFamily="34" charset="0"/>
          <a:ea typeface="ＭＳ Ｐゴシック" charset="0"/>
          <a:cs typeface="ＭＳ Ｐゴシック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Fira Sans Light" panose="020B0403050000020004" pitchFamily="34" charset="0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200" kern="1200">
          <a:solidFill>
            <a:schemeClr val="tx1"/>
          </a:solidFill>
          <a:latin typeface="Fira Sans Light" panose="020B0403050000020004" pitchFamily="34" charset="0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Fira Sans Light" panose="020B0403050000020004" pitchFamily="34" charset="0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Fira Sans Light" panose="020B04030500000200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l" defTabSz="4564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29E399C-73C0-4853-8740-DF2646C3EAB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ctr" defTabSz="4564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9BA832-DFCE-473E-8B68-5A9D51BC8A0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8121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9" r:id="rId1"/>
    <p:sldLayoutId id="2147484240" r:id="rId2"/>
    <p:sldLayoutId id="2147484241" r:id="rId3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47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972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458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944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52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38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24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7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2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8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6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l" defTabSz="4564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29E399C-73C0-4853-8740-DF2646C3EAB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ctr" defTabSz="45644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>
            <a:lvl1pPr algn="r" defTabSz="455613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9BA832-DFCE-473E-8B68-5A9D51BC8A0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8596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4186" r:id="rId2"/>
  </p:sldLayoutIdLst>
  <p:txStyles>
    <p:titleStyle>
      <a:lvl1pPr algn="ctr" defTabSz="4556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47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972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458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944" algn="ctr" defTabSz="456447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8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638" indent="-227013" algn="l" defTabSz="455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52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138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624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150" indent="-228264" algn="l" defTabSz="45644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47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72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58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7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4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60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45644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04667" y="6732588"/>
            <a:ext cx="4487333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732588"/>
            <a:ext cx="7713133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>
              <a:solidFill>
                <a:srgbClr val="000000"/>
              </a:solidFill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304800" y="6116638"/>
            <a:ext cx="115824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437" name="Picture 8" descr="rgb_a4_dt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97614"/>
            <a:ext cx="378883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67" y="6207125"/>
            <a:ext cx="2946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Grafik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/>
          <a:stretch>
            <a:fillRect/>
          </a:stretch>
        </p:blipFill>
        <p:spPr bwMode="auto">
          <a:xfrm>
            <a:off x="7268633" y="6178550"/>
            <a:ext cx="2743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60001" r="39709" b="25581"/>
          <a:stretch>
            <a:fillRect/>
          </a:stretch>
        </p:blipFill>
        <p:spPr bwMode="auto">
          <a:xfrm>
            <a:off x="10058400" y="6145213"/>
            <a:ext cx="1930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45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buClr>
          <a:srgbClr val="00589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61925" indent="-160338" algn="l" rtl="0" eaLnBrk="0" fontAlgn="base" hangingPunct="0">
        <a:spcBef>
          <a:spcPct val="70000"/>
        </a:spcBef>
        <a:spcAft>
          <a:spcPct val="0"/>
        </a:spcAft>
        <a:buClr>
          <a:schemeClr val="tx1"/>
        </a:buClr>
        <a:defRPr sz="1600" b="1">
          <a:solidFill>
            <a:schemeClr val="tx1"/>
          </a:solidFill>
          <a:latin typeface="+mn-lt"/>
        </a:defRPr>
      </a:lvl2pPr>
      <a:lvl3pPr marL="352425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</a:defRPr>
      </a:lvl3pPr>
      <a:lvl4pPr marL="593725" indent="-365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defRPr sz="1200">
          <a:solidFill>
            <a:schemeClr val="tx1"/>
          </a:solidFill>
          <a:latin typeface="+mn-lt"/>
        </a:defRPr>
      </a:lvl4pPr>
      <a:lvl5pPr marL="949325" indent="-18256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4065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6pPr>
      <a:lvl7pPr marL="18637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7pPr>
      <a:lvl8pPr marL="23209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8pPr>
      <a:lvl9pPr marL="27781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04667" y="6732588"/>
            <a:ext cx="4487333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732588"/>
            <a:ext cx="7713133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304800" y="6116638"/>
            <a:ext cx="115824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09" name="Picture 8" descr="rgb_a4_dt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97614"/>
            <a:ext cx="378883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67" y="6207125"/>
            <a:ext cx="29464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/>
          <a:stretch>
            <a:fillRect/>
          </a:stretch>
        </p:blipFill>
        <p:spPr bwMode="auto">
          <a:xfrm>
            <a:off x="7268633" y="6178550"/>
            <a:ext cx="2743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60001" r="39709" b="25581"/>
          <a:stretch>
            <a:fillRect/>
          </a:stretch>
        </p:blipFill>
        <p:spPr bwMode="auto">
          <a:xfrm>
            <a:off x="10058400" y="6145213"/>
            <a:ext cx="19304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4045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buClr>
          <a:srgbClr val="00589C"/>
        </a:buClr>
        <a:buFont typeface="Wingdings" panose="05000000000000000000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61925" indent="-160338" algn="l" rtl="0" eaLnBrk="0" fontAlgn="base" hangingPunct="0">
        <a:spcBef>
          <a:spcPct val="70000"/>
        </a:spcBef>
        <a:spcAft>
          <a:spcPct val="0"/>
        </a:spcAft>
        <a:buClr>
          <a:schemeClr val="tx1"/>
        </a:buClr>
        <a:defRPr sz="1600" b="1">
          <a:solidFill>
            <a:schemeClr val="tx1"/>
          </a:solidFill>
          <a:latin typeface="+mn-lt"/>
        </a:defRPr>
      </a:lvl2pPr>
      <a:lvl3pPr marL="352425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</a:defRPr>
      </a:lvl3pPr>
      <a:lvl4pPr marL="593725" indent="-3651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defRPr sz="1200">
          <a:solidFill>
            <a:schemeClr val="tx1"/>
          </a:solidFill>
          <a:latin typeface="+mn-lt"/>
        </a:defRPr>
      </a:lvl4pPr>
      <a:lvl5pPr marL="949325" indent="-182563" algn="l" rtl="0" eaLnBrk="0" fontAlgn="base" hangingPunct="0">
        <a:spcBef>
          <a:spcPct val="20000"/>
        </a:spcBef>
        <a:spcAft>
          <a:spcPct val="0"/>
        </a:spcAft>
        <a:buFont typeface="Verdana" panose="020B0604030504040204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4065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6pPr>
      <a:lvl7pPr marL="18637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7pPr>
      <a:lvl8pPr marL="23209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8pPr>
      <a:lvl9pPr marL="27781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title style</a:t>
            </a:r>
            <a:endParaRPr lang="en-US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4" tIns="45718" rIns="9131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Click to edit Master text styles</a:t>
            </a:r>
          </a:p>
          <a:p>
            <a:pPr lvl="1"/>
            <a:r>
              <a:rPr lang="de-DE" altLang="en-US"/>
              <a:t>Second level</a:t>
            </a:r>
          </a:p>
          <a:p>
            <a:pPr lvl="2"/>
            <a:r>
              <a:rPr lang="de-DE" altLang="en-US"/>
              <a:t>Third level</a:t>
            </a:r>
          </a:p>
          <a:p>
            <a:pPr lvl="3"/>
            <a:r>
              <a:rPr lang="de-DE" altLang="en-US"/>
              <a:t>Fourth level</a:t>
            </a:r>
          </a:p>
          <a:p>
            <a:pPr lvl="4"/>
            <a:r>
              <a:rPr lang="de-DE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l" defTabSz="4564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29E399C-73C0-4853-8740-DF2646C3EABF}" type="datetimeFigureOut">
              <a:rPr lang="en-US"/>
              <a:pPr>
                <a:defRPr/>
              </a:pPr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14" tIns="45718" rIns="91314" bIns="45718" rtlCol="0" anchor="ctr"/>
          <a:lstStyle>
            <a:lvl1pPr algn="ctr" defTabSz="45643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314" tIns="45718" rIns="91314" bIns="45718" numCol="1" anchor="ctr" anchorCtr="0" compatLnSpc="1">
            <a:prstTxWarp prst="textNoShape">
              <a:avLst/>
            </a:prstTxWarp>
          </a:bodyPr>
          <a:lstStyle>
            <a:lvl1pPr algn="r" defTabSz="455602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79BA832-DFCE-473E-8B68-5A9D51BC8A02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2457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8" r:id="rId2"/>
  </p:sldLayoutIdLst>
  <p:txStyles>
    <p:titleStyle>
      <a:lvl1pPr algn="ctr" defTabSz="455602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5602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435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2949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69424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5898" algn="ctr" defTabSz="456435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797" indent="-227008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985" indent="-227008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587" indent="-227008" algn="l" defTabSz="4556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589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64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38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54" indent="-228258" algn="l" defTabSz="45643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35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49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24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98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14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46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80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15" algn="l" defTabSz="45643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7704667" y="6732588"/>
            <a:ext cx="4487333" cy="125412"/>
          </a:xfrm>
          <a:prstGeom prst="rect">
            <a:avLst/>
          </a:prstGeom>
          <a:solidFill>
            <a:srgbClr val="B3B3B3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6732588"/>
            <a:ext cx="7713133" cy="125412"/>
          </a:xfrm>
          <a:prstGeom prst="rect">
            <a:avLst/>
          </a:prstGeom>
          <a:solidFill>
            <a:srgbClr val="9999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sz="1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304800" y="6116638"/>
            <a:ext cx="11582400" cy="0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1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0245" name="Picture 8" descr="rgb_a4_d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97614"/>
            <a:ext cx="378883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84" y="6206836"/>
            <a:ext cx="2946400" cy="4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6"/>
          <a:stretch/>
        </p:blipFill>
        <p:spPr>
          <a:xfrm>
            <a:off x="7269020" y="6179128"/>
            <a:ext cx="2743200" cy="551911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60000" r="39710" b="25581"/>
          <a:stretch/>
        </p:blipFill>
        <p:spPr bwMode="auto">
          <a:xfrm>
            <a:off x="10058400" y="6144493"/>
            <a:ext cx="1930400" cy="47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0988779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50000"/>
        </a:spcAft>
        <a:buClr>
          <a:srgbClr val="00589C"/>
        </a:buClr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61925" indent="-160338" algn="l" rtl="0" eaLnBrk="0" fontAlgn="base" hangingPunct="0">
        <a:spcBef>
          <a:spcPct val="70000"/>
        </a:spcBef>
        <a:spcAft>
          <a:spcPct val="0"/>
        </a:spcAft>
        <a:buClr>
          <a:schemeClr val="tx1"/>
        </a:buClr>
        <a:defRPr sz="1600" b="1">
          <a:solidFill>
            <a:schemeClr val="tx1"/>
          </a:solidFill>
          <a:latin typeface="+mn-lt"/>
        </a:defRPr>
      </a:lvl2pPr>
      <a:lvl3pPr marL="352425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400">
          <a:solidFill>
            <a:schemeClr val="tx1"/>
          </a:solidFill>
          <a:latin typeface="+mn-lt"/>
        </a:defRPr>
      </a:lvl3pPr>
      <a:lvl4pPr marL="593725" indent="-3651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defRPr sz="1200">
          <a:solidFill>
            <a:schemeClr val="tx1"/>
          </a:solidFill>
          <a:latin typeface="+mn-lt"/>
        </a:defRPr>
      </a:lvl4pPr>
      <a:lvl5pPr marL="949325" indent="-182563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5pPr>
      <a:lvl6pPr marL="14065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6pPr>
      <a:lvl7pPr marL="18637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7pPr>
      <a:lvl8pPr marL="23209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8pPr>
      <a:lvl9pPr marL="2778125" indent="-182563" algn="l" rtl="0" fontAlgn="base">
        <a:spcBef>
          <a:spcPct val="20000"/>
        </a:spcBef>
        <a:spcAft>
          <a:spcPct val="0"/>
        </a:spcAft>
        <a:buFont typeface="Verdana" pitchFamily="34" charset="0"/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B8FD454-EB6A-40E0-9292-F40DEBDF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D9B17E4-00EC-455B-A174-E43854258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33519D-4A4F-49F6-984C-2FD1A2532F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2B88D-56BE-42F1-A6BC-26BFF387BAA5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D20A3-6D58-43A7-B22C-BA3BA219A8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EEE9BB-C35F-485B-95F4-DCF3EECF6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70B4E-C62B-41A1-81F7-833348F09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90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00BAAF-C7DC-40E9-810C-BC47A0490879}" type="datetimeFigureOut">
              <a:rPr lang="de-DE"/>
              <a:pPr>
                <a:defRPr/>
              </a:pPr>
              <a:t>06.11.2023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C77DC84-2B12-4733-91C7-9168CB6BE635}" type="slidenum">
              <a:rPr lang="de-DE" altLang="en-US"/>
              <a:pPr>
                <a:defRPr/>
              </a:pPr>
              <a:t>‹Nr.›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39667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222EE-175E-405D-9ACD-7B708EEB72D3}" type="datetimeFigureOut">
              <a:rPr lang="de-DE" smtClean="0"/>
              <a:t>06.11.2023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CB431-A9AC-4CCF-AEAD-03A35DF0E3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606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8.emf"/><Relationship Id="rId5" Type="http://schemas.openxmlformats.org/officeDocument/2006/relationships/image" Target="../media/image14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45.jp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ent1fi.eu/" TargetMode="External"/><Relationship Id="rId2" Type="http://schemas.openxmlformats.org/officeDocument/2006/relationships/hyperlink" Target="mailto:info@edent1fi.eu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0.png"/><Relationship Id="rId18" Type="http://schemas.openxmlformats.org/officeDocument/2006/relationships/image" Target="../media/image64.pn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12" Type="http://schemas.openxmlformats.org/officeDocument/2006/relationships/image" Target="../media/image2.png"/><Relationship Id="rId17" Type="http://schemas.openxmlformats.org/officeDocument/2006/relationships/image" Target="../media/image63.png"/><Relationship Id="rId2" Type="http://schemas.openxmlformats.org/officeDocument/2006/relationships/image" Target="../media/image5.png"/><Relationship Id="rId16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14.jpeg"/><Relationship Id="rId10" Type="http://schemas.openxmlformats.org/officeDocument/2006/relationships/image" Target="../media/image58.png"/><Relationship Id="rId19" Type="http://schemas.openxmlformats.org/officeDocument/2006/relationships/image" Target="../media/image47.png"/><Relationship Id="rId4" Type="http://schemas.openxmlformats.org/officeDocument/2006/relationships/image" Target="../media/image52.jpeg"/><Relationship Id="rId9" Type="http://schemas.openxmlformats.org/officeDocument/2006/relationships/image" Target="../media/image57.JPG"/><Relationship Id="rId14" Type="http://schemas.openxmlformats.org/officeDocument/2006/relationships/image" Target="../media/image6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4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 bwMode="auto">
          <a:xfrm>
            <a:off x="144761" y="3795780"/>
            <a:ext cx="11887200" cy="157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39725" indent="-339725" algn="l" defTabSz="4540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1pPr>
            <a:lvl2pPr marL="739775" indent="-282575" algn="l" defTabSz="4540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2pPr>
            <a:lvl3pPr marL="1138238" indent="-225425" algn="l" defTabSz="4540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3pPr>
            <a:lvl4pPr marL="1595438" indent="-225425" algn="l" defTabSz="4540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4pPr>
            <a:lvl5pPr marL="2051050" indent="-225425" algn="l" defTabSz="4540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anose="020B0600070205080204" pitchFamily="34" charset="-128"/>
                <a:cs typeface="+mn-cs"/>
              </a:defRPr>
            </a:lvl5pPr>
            <a:lvl6pPr marL="2510112" indent="-228214" algn="l" defTabSz="4563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6501" indent="-228214" algn="l" defTabSz="4563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2888" indent="-228214" algn="l" defTabSz="4563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9318" indent="-228214" algn="l" defTabSz="45634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4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Peter Achenbach</a:t>
            </a:r>
          </a:p>
          <a:p>
            <a:pPr marL="0" marR="0" lvl="0" indent="0" algn="ctr" defTabSz="454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Institute </a:t>
            </a:r>
            <a:r>
              <a:rPr kumimoji="0" lang="de-DE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of</a:t>
            </a:r>
            <a:r>
              <a:rPr kumimoji="0" lang="de-D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 Diabetes Research, Helmholtz Munich, Germany</a:t>
            </a:r>
          </a:p>
          <a:p>
            <a:pPr marL="0" marR="0" lvl="0" indent="0" algn="ctr" defTabSz="45402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Forschergruppe Diabetes, Technische Universität München, Klinikum rechts der Isar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9" t="60001" r="39709" b="25581"/>
          <a:stretch>
            <a:fillRect/>
          </a:stretch>
        </p:blipFill>
        <p:spPr bwMode="auto">
          <a:xfrm>
            <a:off x="8547445" y="437580"/>
            <a:ext cx="3081337" cy="101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zd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772" y="5593069"/>
            <a:ext cx="2976559" cy="10889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9369" y="5952895"/>
            <a:ext cx="3271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7CE647-90D2-4846-8B70-1D7D0CD65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218" y="437580"/>
            <a:ext cx="5117066" cy="393693"/>
          </a:xfrm>
          <a:prstGeom prst="rect">
            <a:avLst/>
          </a:prstGeom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C71D75ED-5B7A-42C3-ABD1-B185F922FE18}"/>
              </a:ext>
            </a:extLst>
          </p:cNvPr>
          <p:cNvSpPr txBox="1">
            <a:spLocks/>
          </p:cNvSpPr>
          <p:nvPr/>
        </p:nvSpPr>
        <p:spPr bwMode="auto">
          <a:xfrm>
            <a:off x="461351" y="2002871"/>
            <a:ext cx="11334614" cy="152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anchorCtr="0" compatLnSpc="1">
            <a:prstTxWarp prst="textNoShape">
              <a:avLst/>
            </a:prstTxWarp>
          </a:bodyPr>
          <a:lstStyle>
            <a:lvl1pPr algn="ctr" defTabSz="454025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anose="020B0600070205080204" pitchFamily="34" charset="-128"/>
                <a:cs typeface="+mj-cs"/>
              </a:defRPr>
            </a:lvl1pPr>
            <a:lvl2pPr algn="ctr" defTabSz="45402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anose="020B0600070205080204" pitchFamily="34" charset="-128"/>
              </a:defRPr>
            </a:lvl2pPr>
            <a:lvl3pPr algn="ctr" defTabSz="45402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anose="020B0600070205080204" pitchFamily="34" charset="-128"/>
              </a:defRPr>
            </a:lvl3pPr>
            <a:lvl4pPr algn="ctr" defTabSz="45402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anose="020B0600070205080204" pitchFamily="34" charset="-128"/>
              </a:defRPr>
            </a:lvl4pPr>
            <a:lvl5pPr algn="ctr" defTabSz="454025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panose="020B0600070205080204" pitchFamily="34" charset="-128"/>
              </a:defRPr>
            </a:lvl5pPr>
            <a:lvl6pPr marL="133075" algn="ctr" defTabSz="45615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66228" algn="ctr" defTabSz="45615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99343" algn="ctr" defTabSz="45615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532457" algn="ctr" defTabSz="456159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de-DE" sz="6600" i="0" u="none" strike="noStrike" baseline="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Fr1da</a:t>
            </a:r>
            <a:r>
              <a:rPr lang="de-DE" sz="4000" i="0" u="none" strike="noStrike" baseline="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and   </a:t>
            </a:r>
            <a:r>
              <a:rPr lang="de-DE" sz="6600" i="0" u="none" strike="noStrike" baseline="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EDENT1FI</a:t>
            </a:r>
          </a:p>
        </p:txBody>
      </p:sp>
    </p:spTree>
    <p:extLst>
      <p:ext uri="{BB962C8B-B14F-4D97-AF65-F5344CB8AC3E}">
        <p14:creationId xmlns:p14="http://schemas.microsoft.com/office/powerpoint/2010/main" val="804522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331;p17">
            <a:extLst>
              <a:ext uri="{FF2B5EF4-FFF2-40B4-BE49-F238E27FC236}">
                <a16:creationId xmlns:a16="http://schemas.microsoft.com/office/drawing/2014/main" id="{B8816C69-4EE9-4186-9D53-49ACF6A47580}"/>
              </a:ext>
            </a:extLst>
          </p:cNvPr>
          <p:cNvSpPr txBox="1"/>
          <p:nvPr/>
        </p:nvSpPr>
        <p:spPr>
          <a:xfrm>
            <a:off x="766267" y="2774806"/>
            <a:ext cx="4834952" cy="3098973"/>
          </a:xfrm>
          <a:prstGeom prst="rect">
            <a:avLst/>
          </a:prstGeom>
          <a:noFill/>
          <a:ln>
            <a:solidFill>
              <a:srgbClr val="1C305F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" defTabSz="914377"/>
            <a:endParaRPr lang="de-DE" sz="2800" b="1" u="sng" dirty="0">
              <a:solidFill>
                <a:srgbClr val="1C305F"/>
              </a:solidFill>
              <a:latin typeface="Calibri" panose="020F0502020204030204"/>
              <a:ea typeface="Noto Serif Cond" panose="02020506060505020204" pitchFamily="18"/>
              <a:cs typeface="Helvetica" panose="020B0604020202020204" pitchFamily="34" charset="0"/>
              <a:sym typeface="Fira Sans Extra Condensed Medium"/>
            </a:endParaRPr>
          </a:p>
          <a:p>
            <a:pPr marL="469888" indent="-457189" defTabSz="914377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OGTT, HbA1c</a:t>
            </a:r>
          </a:p>
          <a:p>
            <a:pPr marL="469888" indent="-457189" defTabSz="914377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Education</a:t>
            </a:r>
          </a:p>
          <a:p>
            <a:pPr marL="469888" indent="-457189" defTabSz="914377"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PHQ-9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Questionnaire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 on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psychological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 stress</a:t>
            </a:r>
          </a:p>
          <a:p>
            <a:pPr marL="469888" indent="-457189" defTabSz="914377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Follow-up visits according to monitoring plan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ea typeface="Noto Serif Cond" panose="02020506060505020204" pitchFamily="18"/>
                <a:cs typeface="Helvetica" panose="020B0604020202020204" pitchFamily="34" charset="0"/>
                <a:sym typeface="Fira Sans Extra Condensed Medium"/>
              </a:rPr>
              <a:t>     </a:t>
            </a:r>
            <a:endParaRPr lang="de-DE" sz="2800" dirty="0">
              <a:solidFill>
                <a:srgbClr val="1C305F"/>
              </a:solidFill>
              <a:latin typeface="Calibri" panose="020F0502020204030204"/>
              <a:ea typeface="Noto Serif Cond" panose="02020506060505020204" pitchFamily="18"/>
              <a:cs typeface="Helvetica" panose="020B0604020202020204" pitchFamily="34" charset="0"/>
              <a:sym typeface="Fira Sans Extra Condensed Medium"/>
            </a:endParaRPr>
          </a:p>
          <a:p>
            <a:pPr marL="12700" defTabSz="914377"/>
            <a:endParaRPr lang="de-DE" sz="2800" dirty="0">
              <a:solidFill>
                <a:srgbClr val="1C305F"/>
              </a:solidFill>
              <a:latin typeface="Calibri" panose="020F0502020204030204"/>
              <a:ea typeface="Noto Serif Cond" panose="02020506060505020204" pitchFamily="18"/>
              <a:cs typeface="Helvetica" panose="020B0604020202020204" pitchFamily="34" charset="0"/>
              <a:sym typeface="Fira Sans Extra Condensed Medium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3DD0035-70D0-930A-0372-52A97A0389CB}"/>
              </a:ext>
            </a:extLst>
          </p:cNvPr>
          <p:cNvGrpSpPr/>
          <p:nvPr/>
        </p:nvGrpSpPr>
        <p:grpSpPr>
          <a:xfrm>
            <a:off x="5813520" y="1871245"/>
            <a:ext cx="5334969" cy="4708048"/>
            <a:chOff x="4099165" y="598922"/>
            <a:chExt cx="4272532" cy="4039363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099165" y="598922"/>
              <a:ext cx="4025399" cy="4039363"/>
              <a:chOff x="3985064" y="2136671"/>
              <a:chExt cx="4339906" cy="4082952"/>
            </a:xfrm>
          </p:grpSpPr>
          <p:pic>
            <p:nvPicPr>
              <p:cNvPr id="10" name="Picture 57" descr="https://infosystem2.vhs-bayern.de/karte/karte.aspx?ID=4341">
                <a:extLst>
                  <a:ext uri="{FF2B5EF4-FFF2-40B4-BE49-F238E27FC236}">
                    <a16:creationId xmlns:a16="http://schemas.microsoft.com/office/drawing/2014/main" id="{0EDD4CA5-38F7-9B47-AD92-A29FCAB547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5064" y="2136671"/>
                <a:ext cx="4221871" cy="4082952"/>
              </a:xfrm>
              <a:prstGeom prst="rect">
                <a:avLst/>
              </a:prstGeom>
              <a:noFill/>
              <a:ln w="9525">
                <a:solidFill>
                  <a:srgbClr val="1C305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Textfeld 27">
                <a:extLst>
                  <a:ext uri="{FF2B5EF4-FFF2-40B4-BE49-F238E27FC236}">
                    <a16:creationId xmlns:a16="http://schemas.microsoft.com/office/drawing/2014/main" id="{C359918F-1694-824F-8DA3-FAFB36BD8FE7}"/>
                  </a:ext>
                </a:extLst>
              </p:cNvPr>
              <p:cNvSpPr txBox="1"/>
              <p:nvPr/>
            </p:nvSpPr>
            <p:spPr>
              <a:xfrm>
                <a:off x="6992956" y="4517305"/>
                <a:ext cx="1332014" cy="266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de-DE" sz="1400" b="1" dirty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Passau</a:t>
                </a:r>
              </a:p>
            </p:txBody>
          </p:sp>
          <p:sp>
            <p:nvSpPr>
              <p:cNvPr id="16" name="Textfeld 28">
                <a:extLst>
                  <a:ext uri="{FF2B5EF4-FFF2-40B4-BE49-F238E27FC236}">
                    <a16:creationId xmlns:a16="http://schemas.microsoft.com/office/drawing/2014/main" id="{8B46A880-00D3-674B-A860-DB378BEEC777}"/>
                  </a:ext>
                </a:extLst>
              </p:cNvPr>
              <p:cNvSpPr txBox="1"/>
              <p:nvPr/>
            </p:nvSpPr>
            <p:spPr>
              <a:xfrm>
                <a:off x="6046098" y="5440969"/>
                <a:ext cx="1236291" cy="266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de-DE" sz="1400" b="1" dirty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Rosenheim</a:t>
                </a:r>
                <a:endParaRPr lang="de-DE" sz="12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  <p:sp>
            <p:nvSpPr>
              <p:cNvPr id="17" name="Textfeld 29">
                <a:extLst>
                  <a:ext uri="{FF2B5EF4-FFF2-40B4-BE49-F238E27FC236}">
                    <a16:creationId xmlns:a16="http://schemas.microsoft.com/office/drawing/2014/main" id="{55E9C51E-C6C2-9242-8881-4366BA855AF9}"/>
                  </a:ext>
                </a:extLst>
              </p:cNvPr>
              <p:cNvSpPr txBox="1"/>
              <p:nvPr/>
            </p:nvSpPr>
            <p:spPr>
              <a:xfrm>
                <a:off x="4929635" y="4831784"/>
                <a:ext cx="1130043" cy="2669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77">
                  <a:defRPr/>
                </a:pPr>
                <a:r>
                  <a:rPr lang="de-DE" sz="1400" b="1" dirty="0">
                    <a:solidFill>
                      <a:srgbClr val="C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Augsburg (2)</a:t>
                </a:r>
                <a:endParaRPr lang="de-DE" sz="16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p:grpSp>
        <p:sp>
          <p:nvSpPr>
            <p:cNvPr id="18" name="Textfeld 28">
              <a:extLst>
                <a:ext uri="{FF2B5EF4-FFF2-40B4-BE49-F238E27FC236}">
                  <a16:creationId xmlns:a16="http://schemas.microsoft.com/office/drawing/2014/main" id="{8B46A880-00D3-674B-A860-DB378BEEC777}"/>
                </a:ext>
              </a:extLst>
            </p:cNvPr>
            <p:cNvSpPr txBox="1"/>
            <p:nvPr/>
          </p:nvSpPr>
          <p:spPr>
            <a:xfrm>
              <a:off x="6473340" y="3694670"/>
              <a:ext cx="1146700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 indent="0" algn="ctr">
                <a:defRPr sz="1200" b="1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 defTabSz="914377"/>
              <a:r>
                <a:rPr lang="de-DE" sz="1400" dirty="0"/>
                <a:t>Traunstein</a:t>
              </a:r>
            </a:p>
          </p:txBody>
        </p:sp>
        <p:sp>
          <p:nvSpPr>
            <p:cNvPr id="19" name="Textfeld 27">
              <a:extLst>
                <a:ext uri="{FF2B5EF4-FFF2-40B4-BE49-F238E27FC236}">
                  <a16:creationId xmlns:a16="http://schemas.microsoft.com/office/drawing/2014/main" id="{C359918F-1694-824F-8DA3-FAFB36BD8FE7}"/>
                </a:ext>
              </a:extLst>
            </p:cNvPr>
            <p:cNvSpPr txBox="1"/>
            <p:nvPr/>
          </p:nvSpPr>
          <p:spPr>
            <a:xfrm>
              <a:off x="6771326" y="2618604"/>
              <a:ext cx="1235485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Deggendorf</a:t>
              </a:r>
            </a:p>
          </p:txBody>
        </p:sp>
        <p:sp>
          <p:nvSpPr>
            <p:cNvPr id="20" name="Textfeld 28">
              <a:extLst>
                <a:ext uri="{FF2B5EF4-FFF2-40B4-BE49-F238E27FC236}">
                  <a16:creationId xmlns:a16="http://schemas.microsoft.com/office/drawing/2014/main" id="{8B46A880-00D3-674B-A860-DB378BEEC777}"/>
                </a:ext>
              </a:extLst>
            </p:cNvPr>
            <p:cNvSpPr txBox="1"/>
            <p:nvPr/>
          </p:nvSpPr>
          <p:spPr>
            <a:xfrm>
              <a:off x="5653224" y="3625772"/>
              <a:ext cx="1146700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de-DE"/>
              </a:defPPr>
              <a:lvl1pPr indent="0" algn="ctr">
                <a:defRPr sz="1200" b="1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defRPr>
              </a:lvl1pPr>
              <a:lvl2pPr indent="0">
                <a:defRPr sz="1100"/>
              </a:lvl2pPr>
              <a:lvl3pPr indent="0">
                <a:defRPr sz="1100"/>
              </a:lvl3pPr>
              <a:lvl4pPr indent="0">
                <a:defRPr sz="1100"/>
              </a:lvl4pPr>
              <a:lvl5pPr indent="0">
                <a:defRPr sz="1100"/>
              </a:lvl5pPr>
              <a:lvl6pPr indent="0">
                <a:defRPr sz="1100"/>
              </a:lvl6pPr>
              <a:lvl7pPr indent="0">
                <a:defRPr sz="1100"/>
              </a:lvl7pPr>
              <a:lvl8pPr indent="0">
                <a:defRPr sz="1100"/>
              </a:lvl8pPr>
              <a:lvl9pPr indent="0">
                <a:defRPr sz="1100"/>
              </a:lvl9pPr>
            </a:lstStyle>
            <a:p>
              <a:pPr defTabSz="914377"/>
              <a:r>
                <a:rPr lang="de-DE" sz="1400" dirty="0" err="1"/>
                <a:t>Munich</a:t>
              </a:r>
              <a:r>
                <a:rPr lang="de-DE" sz="1400" dirty="0"/>
                <a:t> (4)</a:t>
              </a:r>
            </a:p>
          </p:txBody>
        </p:sp>
        <p:sp>
          <p:nvSpPr>
            <p:cNvPr id="21" name="Textfeld 29">
              <a:extLst>
                <a:ext uri="{FF2B5EF4-FFF2-40B4-BE49-F238E27FC236}">
                  <a16:creationId xmlns:a16="http://schemas.microsoft.com/office/drawing/2014/main" id="{55E9C51E-C6C2-9242-8881-4366BA855AF9}"/>
                </a:ext>
              </a:extLst>
            </p:cNvPr>
            <p:cNvSpPr txBox="1"/>
            <p:nvPr/>
          </p:nvSpPr>
          <p:spPr>
            <a:xfrm>
              <a:off x="4786689" y="1180809"/>
              <a:ext cx="1048151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Schweinfurt</a:t>
              </a:r>
              <a:endParaRPr lang="de-DE" sz="18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2" name="Textfeld 29">
              <a:extLst>
                <a:ext uri="{FF2B5EF4-FFF2-40B4-BE49-F238E27FC236}">
                  <a16:creationId xmlns:a16="http://schemas.microsoft.com/office/drawing/2014/main" id="{55E9C51E-C6C2-9242-8881-4366BA855AF9}"/>
                </a:ext>
              </a:extLst>
            </p:cNvPr>
            <p:cNvSpPr txBox="1"/>
            <p:nvPr/>
          </p:nvSpPr>
          <p:spPr>
            <a:xfrm>
              <a:off x="5697075" y="3073605"/>
              <a:ext cx="1048151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Neuburg</a:t>
              </a:r>
              <a:endParaRPr lang="de-DE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3" name="Textfeld 29">
              <a:extLst>
                <a:ext uri="{FF2B5EF4-FFF2-40B4-BE49-F238E27FC236}">
                  <a16:creationId xmlns:a16="http://schemas.microsoft.com/office/drawing/2014/main" id="{55E9C51E-C6C2-9242-8881-4366BA855AF9}"/>
                </a:ext>
              </a:extLst>
            </p:cNvPr>
            <p:cNvSpPr txBox="1"/>
            <p:nvPr/>
          </p:nvSpPr>
          <p:spPr>
            <a:xfrm>
              <a:off x="4451208" y="1439489"/>
              <a:ext cx="1048151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Würzburg</a:t>
              </a:r>
              <a:endParaRPr lang="de-DE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Textfeld 29">
              <a:extLst>
                <a:ext uri="{FF2B5EF4-FFF2-40B4-BE49-F238E27FC236}">
                  <a16:creationId xmlns:a16="http://schemas.microsoft.com/office/drawing/2014/main" id="{55E9C51E-C6C2-9242-8881-4366BA855AF9}"/>
                </a:ext>
              </a:extLst>
            </p:cNvPr>
            <p:cNvSpPr txBox="1"/>
            <p:nvPr/>
          </p:nvSpPr>
          <p:spPr>
            <a:xfrm>
              <a:off x="5713489" y="1335614"/>
              <a:ext cx="1048151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Bayreuth</a:t>
              </a:r>
              <a:endParaRPr lang="de-DE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5" name="Textfeld 29">
              <a:extLst>
                <a:ext uri="{FF2B5EF4-FFF2-40B4-BE49-F238E27FC236}">
                  <a16:creationId xmlns:a16="http://schemas.microsoft.com/office/drawing/2014/main" id="{55E9C51E-C6C2-9242-8881-4366BA855AF9}"/>
                </a:ext>
              </a:extLst>
            </p:cNvPr>
            <p:cNvSpPr txBox="1"/>
            <p:nvPr/>
          </p:nvSpPr>
          <p:spPr>
            <a:xfrm>
              <a:off x="6098271" y="1764797"/>
              <a:ext cx="1048151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Weiden</a:t>
              </a:r>
              <a:endParaRPr lang="de-DE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6" name="Textfeld 29">
              <a:extLst>
                <a:ext uri="{FF2B5EF4-FFF2-40B4-BE49-F238E27FC236}">
                  <a16:creationId xmlns:a16="http://schemas.microsoft.com/office/drawing/2014/main" id="{55E9C51E-C6C2-9242-8881-4366BA855AF9}"/>
                </a:ext>
              </a:extLst>
            </p:cNvPr>
            <p:cNvSpPr txBox="1"/>
            <p:nvPr/>
          </p:nvSpPr>
          <p:spPr>
            <a:xfrm>
              <a:off x="4786689" y="4049852"/>
              <a:ext cx="1048151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Kempten</a:t>
              </a:r>
              <a:endParaRPr lang="de-DE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7" name="Textfeld 29">
              <a:extLst>
                <a:ext uri="{FF2B5EF4-FFF2-40B4-BE49-F238E27FC236}">
                  <a16:creationId xmlns:a16="http://schemas.microsoft.com/office/drawing/2014/main" id="{55E9C51E-C6C2-9242-8881-4366BA855AF9}"/>
                </a:ext>
              </a:extLst>
            </p:cNvPr>
            <p:cNvSpPr txBox="1"/>
            <p:nvPr/>
          </p:nvSpPr>
          <p:spPr>
            <a:xfrm>
              <a:off x="5377183" y="2040880"/>
              <a:ext cx="1048151" cy="264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77">
                <a:defRPr/>
              </a:pPr>
              <a:r>
                <a:rPr lang="de-DE" sz="1400" b="1" dirty="0">
                  <a:solidFill>
                    <a:srgbClr val="C00000"/>
                  </a:solidFill>
                  <a:latin typeface="Helvetica" panose="020B0604020202020204" pitchFamily="34" charset="0"/>
                  <a:cs typeface="Helvetica" panose="020B0604020202020204" pitchFamily="34" charset="0"/>
                </a:rPr>
                <a:t>Nürnberg</a:t>
              </a:r>
              <a:endParaRPr lang="de-DE" sz="16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6" name="Textfeld 5"/>
            <p:cNvSpPr txBox="1"/>
            <p:nvPr/>
          </p:nvSpPr>
          <p:spPr>
            <a:xfrm>
              <a:off x="7260701" y="676846"/>
              <a:ext cx="1110996" cy="316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/>
              <a:r>
                <a:rPr lang="de-DE" dirty="0">
                  <a:solidFill>
                    <a:prstClr val="black"/>
                  </a:solidFill>
                  <a:latin typeface="Calibri" panose="020F0502020204030204"/>
                  <a:cs typeface="Arial" panose="020B0604020202020204" pitchFamily="34" charset="0"/>
                </a:rPr>
                <a:t>Bavaria</a:t>
              </a:r>
            </a:p>
          </p:txBody>
        </p:sp>
      </p:grpSp>
      <p:sp>
        <p:nvSpPr>
          <p:cNvPr id="29" name="Textfeld 28"/>
          <p:cNvSpPr txBox="1"/>
          <p:nvPr/>
        </p:nvSpPr>
        <p:spPr>
          <a:xfrm>
            <a:off x="775215" y="1847604"/>
            <a:ext cx="4471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18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pediatric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diabetes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centers</a:t>
            </a:r>
            <a:endParaRPr lang="de-DE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92C1F0-7E9F-ECE2-15F5-EB40FBF55BAF}"/>
              </a:ext>
            </a:extLst>
          </p:cNvPr>
          <p:cNvSpPr txBox="1">
            <a:spLocks/>
          </p:cNvSpPr>
          <p:nvPr/>
        </p:nvSpPr>
        <p:spPr>
          <a:xfrm>
            <a:off x="43544" y="195075"/>
            <a:ext cx="121446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>
              <a:defRPr/>
            </a:pPr>
            <a:r>
              <a:rPr lang="en-US" sz="3600" dirty="0">
                <a:solidFill>
                  <a:srgbClr val="2F5597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Local care for early-stage T1D</a:t>
            </a:r>
            <a:endParaRPr lang="de-DE" sz="3600" dirty="0">
              <a:solidFill>
                <a:srgbClr val="2F5597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Y:\Bayern AK Screening\17. Flyer\Logo\final\frida_Logo.jpg">
            <a:extLst>
              <a:ext uri="{FF2B5EF4-FFF2-40B4-BE49-F238E27FC236}">
                <a16:creationId xmlns:a16="http://schemas.microsoft.com/office/drawing/2014/main" id="{92F83353-1EC5-9207-9593-33F80360B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80" y="918964"/>
            <a:ext cx="2363816" cy="8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9">
            <a:extLst>
              <a:ext uri="{FF2B5EF4-FFF2-40B4-BE49-F238E27FC236}">
                <a16:creationId xmlns:a16="http://schemas.microsoft.com/office/drawing/2014/main" id="{ADF7C4C3-7226-5C90-BC05-64EBF7EF328A}"/>
              </a:ext>
            </a:extLst>
          </p:cNvPr>
          <p:cNvSpPr txBox="1"/>
          <p:nvPr/>
        </p:nvSpPr>
        <p:spPr>
          <a:xfrm>
            <a:off x="7060999" y="3334194"/>
            <a:ext cx="1308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r>
              <a:rPr lang="de-DE" sz="1400" b="1" dirty="0">
                <a:solidFill>
                  <a:srgbClr val="C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Erlangen</a:t>
            </a:r>
            <a:endParaRPr lang="de-DE" sz="1600" b="1" dirty="0">
              <a:solidFill>
                <a:srgbClr val="C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6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EF30F338-E58B-5A42-A735-0BB938655D71}"/>
              </a:ext>
            </a:extLst>
          </p:cNvPr>
          <p:cNvSpPr/>
          <p:nvPr/>
        </p:nvSpPr>
        <p:spPr>
          <a:xfrm>
            <a:off x="1118632" y="1700808"/>
            <a:ext cx="4881357" cy="851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Mother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Median PHQ-9-Score</a:t>
            </a:r>
          </a:p>
        </p:txBody>
      </p:sp>
      <p:pic>
        <p:nvPicPr>
          <p:cNvPr id="12" name="Picture 11" descr="A picture containing text, diagram, plot, line&#10;&#10;Description automatically generated">
            <a:extLst>
              <a:ext uri="{FF2B5EF4-FFF2-40B4-BE49-F238E27FC236}">
                <a16:creationId xmlns:a16="http://schemas.microsoft.com/office/drawing/2014/main" id="{58320E91-E051-87B2-AF35-CEF6A78BF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238" y="2487047"/>
            <a:ext cx="5067268" cy="3591859"/>
          </a:xfrm>
          <a:prstGeom prst="rect">
            <a:avLst/>
          </a:prstGeom>
        </p:spPr>
      </p:pic>
      <p:pic>
        <p:nvPicPr>
          <p:cNvPr id="7" name="Picture 6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82B369C8-4FCD-54FA-5ACE-CBE1F6AD2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77" y="2479724"/>
            <a:ext cx="5067268" cy="3591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1425" y="1279464"/>
            <a:ext cx="1075319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WHO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Questionnaire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PHQ-9</a:t>
            </a:r>
          </a:p>
        </p:txBody>
      </p:sp>
      <p:pic>
        <p:nvPicPr>
          <p:cNvPr id="13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8DE4F77B-CA57-4ED4-9F6B-1ED225E39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698" y="6191600"/>
            <a:ext cx="1132551" cy="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Left Brace 19">
            <a:extLst>
              <a:ext uri="{FF2B5EF4-FFF2-40B4-BE49-F238E27FC236}">
                <a16:creationId xmlns:a16="http://schemas.microsoft.com/office/drawing/2014/main" id="{45581539-E1BF-AEED-22C2-117DE969700D}"/>
              </a:ext>
            </a:extLst>
          </p:cNvPr>
          <p:cNvSpPr/>
          <p:nvPr/>
        </p:nvSpPr>
        <p:spPr>
          <a:xfrm rot="16200000">
            <a:off x="9986332" y="4531224"/>
            <a:ext cx="284233" cy="288032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FF07C8-1EAB-882E-DAC7-A17599E64682}"/>
              </a:ext>
            </a:extLst>
          </p:cNvPr>
          <p:cNvSpPr txBox="1"/>
          <p:nvPr/>
        </p:nvSpPr>
        <p:spPr>
          <a:xfrm>
            <a:off x="1846955" y="3101935"/>
            <a:ext cx="409979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D19680-1A39-E304-3365-4FF21EA5E458}"/>
              </a:ext>
            </a:extLst>
          </p:cNvPr>
          <p:cNvSpPr txBox="1"/>
          <p:nvPr/>
        </p:nvSpPr>
        <p:spPr>
          <a:xfrm>
            <a:off x="2709691" y="3114641"/>
            <a:ext cx="409979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D9ABF4-438F-CBAB-9D8A-97EB4B938CE4}"/>
              </a:ext>
            </a:extLst>
          </p:cNvPr>
          <p:cNvSpPr txBox="1"/>
          <p:nvPr/>
        </p:nvSpPr>
        <p:spPr>
          <a:xfrm>
            <a:off x="3573787" y="3101935"/>
            <a:ext cx="409979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D892CE-DAE7-66C1-1AE7-50DFD1A62482}"/>
              </a:ext>
            </a:extLst>
          </p:cNvPr>
          <p:cNvSpPr txBox="1"/>
          <p:nvPr/>
        </p:nvSpPr>
        <p:spPr>
          <a:xfrm>
            <a:off x="4414453" y="3101935"/>
            <a:ext cx="433408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596E2D-DB98-1A25-C0D2-AAFB4626BA88}"/>
              </a:ext>
            </a:extLst>
          </p:cNvPr>
          <p:cNvSpPr txBox="1"/>
          <p:nvPr/>
        </p:nvSpPr>
        <p:spPr>
          <a:xfrm>
            <a:off x="5278549" y="3101935"/>
            <a:ext cx="433408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1B55AF0-B81E-569A-8649-90AE82A7F3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012" y="5934130"/>
            <a:ext cx="1413233" cy="578141"/>
          </a:xfrm>
          <a:prstGeom prst="rect">
            <a:avLst/>
          </a:prstGeom>
        </p:spPr>
      </p:pic>
      <p:pic>
        <p:nvPicPr>
          <p:cNvPr id="28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5ADD8071-8B66-DCC8-0823-5E501EC3F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723" y="6309320"/>
            <a:ext cx="1132551" cy="41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95A003-0566-AC09-2C32-D06025EC4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425" y="5827222"/>
            <a:ext cx="1440160" cy="589156"/>
          </a:xfrm>
          <a:prstGeom prst="rect">
            <a:avLst/>
          </a:prstGeom>
        </p:spPr>
      </p:pic>
      <p:sp>
        <p:nvSpPr>
          <p:cNvPr id="30" name="Left Brace 29">
            <a:extLst>
              <a:ext uri="{FF2B5EF4-FFF2-40B4-BE49-F238E27FC236}">
                <a16:creationId xmlns:a16="http://schemas.microsoft.com/office/drawing/2014/main" id="{AEEFBE63-EC3E-250B-5D1A-719A18F2ACBB}"/>
              </a:ext>
            </a:extLst>
          </p:cNvPr>
          <p:cNvSpPr/>
          <p:nvPr/>
        </p:nvSpPr>
        <p:spPr>
          <a:xfrm rot="16200000">
            <a:off x="4058656" y="4627199"/>
            <a:ext cx="284233" cy="288032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19D737B-36BE-9307-A14E-11B956AA1433}"/>
              </a:ext>
            </a:extLst>
          </p:cNvPr>
          <p:cNvSpPr/>
          <p:nvPr/>
        </p:nvSpPr>
        <p:spPr>
          <a:xfrm>
            <a:off x="6864086" y="1708454"/>
            <a:ext cx="4881357" cy="851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Father</a:t>
            </a:r>
          </a:p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Median PHQ-9-Score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978C19-8A59-7EFB-B73A-B16A82D448D0}"/>
              </a:ext>
            </a:extLst>
          </p:cNvPr>
          <p:cNvSpPr txBox="1"/>
          <p:nvPr/>
        </p:nvSpPr>
        <p:spPr>
          <a:xfrm>
            <a:off x="1724836" y="2756925"/>
            <a:ext cx="1461451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P&lt;0,0001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81DFDF-9794-F366-BD48-DB05E4BC9D3F}"/>
              </a:ext>
            </a:extLst>
          </p:cNvPr>
          <p:cNvSpPr txBox="1"/>
          <p:nvPr/>
        </p:nvSpPr>
        <p:spPr>
          <a:xfrm>
            <a:off x="7383783" y="2567001"/>
            <a:ext cx="1461451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P&lt;0,0001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CB3281-4F96-BC02-3997-EE90F2FC3722}"/>
              </a:ext>
            </a:extLst>
          </p:cNvPr>
          <p:cNvCxnSpPr>
            <a:cxnSpLocks/>
          </p:cNvCxnSpPr>
          <p:nvPr/>
        </p:nvCxnSpPr>
        <p:spPr>
          <a:xfrm>
            <a:off x="3011573" y="2980429"/>
            <a:ext cx="2412353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E2AAA17-EA78-C926-3E01-7961848B15A5}"/>
              </a:ext>
            </a:extLst>
          </p:cNvPr>
          <p:cNvSpPr txBox="1"/>
          <p:nvPr/>
        </p:nvSpPr>
        <p:spPr>
          <a:xfrm>
            <a:off x="3501692" y="2641643"/>
            <a:ext cx="146145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P=0,004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E73DD5-B064-40BB-D6C2-BD920A60581F}"/>
              </a:ext>
            </a:extLst>
          </p:cNvPr>
          <p:cNvSpPr txBox="1"/>
          <p:nvPr/>
        </p:nvSpPr>
        <p:spPr>
          <a:xfrm>
            <a:off x="7521829" y="2902615"/>
            <a:ext cx="409979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CB45BC-F777-433F-692C-925689D133B4}"/>
              </a:ext>
            </a:extLst>
          </p:cNvPr>
          <p:cNvSpPr txBox="1"/>
          <p:nvPr/>
        </p:nvSpPr>
        <p:spPr>
          <a:xfrm>
            <a:off x="8418164" y="2902615"/>
            <a:ext cx="409979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956CC6-0EFF-8505-5C56-45199E2B7D20}"/>
              </a:ext>
            </a:extLst>
          </p:cNvPr>
          <p:cNvSpPr txBox="1"/>
          <p:nvPr/>
        </p:nvSpPr>
        <p:spPr>
          <a:xfrm>
            <a:off x="9250892" y="2902615"/>
            <a:ext cx="409979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9C73AC-01F7-AD7E-8D01-3BEC237ED3CB}"/>
              </a:ext>
            </a:extLst>
          </p:cNvPr>
          <p:cNvSpPr txBox="1"/>
          <p:nvPr/>
        </p:nvSpPr>
        <p:spPr>
          <a:xfrm>
            <a:off x="10097189" y="2902615"/>
            <a:ext cx="433408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BC25727-C231-415A-5DC1-192B150B0645}"/>
              </a:ext>
            </a:extLst>
          </p:cNvPr>
          <p:cNvSpPr txBox="1"/>
          <p:nvPr/>
        </p:nvSpPr>
        <p:spPr>
          <a:xfrm>
            <a:off x="10947455" y="2902615"/>
            <a:ext cx="433408" cy="379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7EAF65-F60E-C0D5-3ED6-673F122743BF}"/>
              </a:ext>
            </a:extLst>
          </p:cNvPr>
          <p:cNvSpPr txBox="1">
            <a:spLocks/>
          </p:cNvSpPr>
          <p:nvPr/>
        </p:nvSpPr>
        <p:spPr>
          <a:xfrm>
            <a:off x="350263" y="207896"/>
            <a:ext cx="8927588" cy="847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rgbClr val="2F5597"/>
                </a:solidFill>
                <a:cs typeface="Arial" panose="020B0604020202020204" pitchFamily="34" charset="0"/>
              </a:rPr>
              <a:t>Well-being: Parents less burdened than with 'classic diagnosis'. </a:t>
            </a:r>
            <a:endParaRPr lang="en-US" sz="4000" dirty="0">
              <a:solidFill>
                <a:srgbClr val="2F5597"/>
              </a:solidFill>
              <a:cs typeface="Arial" panose="020B0604020202020204" pitchFamily="34" charset="0"/>
            </a:endParaRPr>
          </a:p>
        </p:txBody>
      </p:sp>
      <p:pic>
        <p:nvPicPr>
          <p:cNvPr id="10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05DB01BB-7F1B-1E40-C4F9-371AEA609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57" y="269394"/>
            <a:ext cx="2589772" cy="94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1BA58DCA-1212-6354-D3A3-25CAE54C3690}"/>
              </a:ext>
            </a:extLst>
          </p:cNvPr>
          <p:cNvSpPr txBox="1"/>
          <p:nvPr/>
        </p:nvSpPr>
        <p:spPr>
          <a:xfrm>
            <a:off x="162711" y="1403242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en-GB" kern="0" dirty="0">
                <a:solidFill>
                  <a:prstClr val="black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Ziegler et al. (2020) JAMA</a:t>
            </a:r>
            <a:endParaRPr lang="en-GB" dirty="0">
              <a:solidFill>
                <a:srgbClr val="333F48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9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  <p:bldP spid="6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23798" y="199526"/>
            <a:ext cx="10727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relative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early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-stage T1D?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B28A07-369E-E162-E6D4-D9E0A41F44BC}"/>
              </a:ext>
            </a:extLst>
          </p:cNvPr>
          <p:cNvSpPr txBox="1"/>
          <p:nvPr/>
        </p:nvSpPr>
        <p:spPr>
          <a:xfrm>
            <a:off x="162711" y="6301810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en-GB" kern="0" dirty="0">
                <a:solidFill>
                  <a:prstClr val="black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Ziegler et al. (2020) JAMA</a:t>
            </a:r>
            <a:endParaRPr lang="en-GB" dirty="0">
              <a:solidFill>
                <a:srgbClr val="333F48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8261E99-0F47-1922-540F-8B731EF88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" y="1203302"/>
            <a:ext cx="10839627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4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C824F94-2D06-9F25-A818-95CF2896D02F}"/>
              </a:ext>
            </a:extLst>
          </p:cNvPr>
          <p:cNvSpPr txBox="1"/>
          <p:nvPr/>
        </p:nvSpPr>
        <p:spPr>
          <a:xfrm>
            <a:off x="274238" y="127518"/>
            <a:ext cx="3264163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associated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with</a:t>
            </a:r>
            <a:endParaRPr lang="de-DE" sz="2400" dirty="0">
              <a:solidFill>
                <a:srgbClr val="2F5597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risk</a:t>
            </a:r>
            <a:r>
              <a:rPr lang="de-DE" sz="2400" dirty="0">
                <a:solidFill>
                  <a:srgbClr val="2F5597"/>
                </a:solidFill>
                <a:latin typeface="Calibri" panose="020F0502020204030204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progression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 1 </a:t>
            </a: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 2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24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 3 T1D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E1A9835-3FF1-7D43-A90E-E3E1C78EB95B}"/>
              </a:ext>
            </a:extLst>
          </p:cNvPr>
          <p:cNvSpPr txBox="1"/>
          <p:nvPr/>
        </p:nvSpPr>
        <p:spPr>
          <a:xfrm>
            <a:off x="162711" y="6301810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85">
              <a:defRPr/>
            </a:pPr>
            <a:r>
              <a:rPr lang="en-GB" kern="0" dirty="0">
                <a:solidFill>
                  <a:prstClr val="black"/>
                </a:solidFill>
                <a:ea typeface="Tahoma" panose="020B0604030504040204" pitchFamily="34" charset="0"/>
                <a:cs typeface="Calibri" panose="020F0502020204030204" pitchFamily="34" charset="0"/>
              </a:rPr>
              <a:t>Ziegler et al. (2020) JAMA</a:t>
            </a:r>
            <a:endParaRPr lang="en-GB" dirty="0">
              <a:solidFill>
                <a:srgbClr val="333F48"/>
              </a:solidFill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0810BC-54E2-7048-E943-B63798B5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04" y="201322"/>
            <a:ext cx="7712108" cy="64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25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83">
            <a:extLst>
              <a:ext uri="{FF2B5EF4-FFF2-40B4-BE49-F238E27FC236}">
                <a16:creationId xmlns:a16="http://schemas.microsoft.com/office/drawing/2014/main" id="{C090AA6B-2576-1A92-4B15-EF7FF393A5B5}"/>
              </a:ext>
            </a:extLst>
          </p:cNvPr>
          <p:cNvSpPr txBox="1"/>
          <p:nvPr/>
        </p:nvSpPr>
        <p:spPr>
          <a:xfrm>
            <a:off x="186009" y="6402304"/>
            <a:ext cx="8189050" cy="338467"/>
          </a:xfrm>
          <a:prstGeom prst="rect">
            <a:avLst/>
          </a:prstGeom>
          <a:noFill/>
        </p:spPr>
        <p:txBody>
          <a:bodyPr wrap="none" lIns="91351" tIns="45677" rIns="91351" bIns="45677" rtlCol="0">
            <a:spAutoFit/>
          </a:bodyPr>
          <a:lstStyle/>
          <a:p>
            <a:pPr marL="0" marR="0" lvl="0" indent="0" algn="l" defTabSz="4567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Ziegler,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Rewers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Simell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et al, JAMA 2013; Ziegler et al, JAMA 2020;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Weiss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et al,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Diabetologia</a:t>
            </a:r>
            <a:r>
              <a:rPr kumimoji="0" lang="de-DE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2022</a:t>
            </a:r>
          </a:p>
        </p:txBody>
      </p:sp>
      <p:pic>
        <p:nvPicPr>
          <p:cNvPr id="16" name="Picture 15" descr="A picture containing text, diagram, screenshot, plot&#10;&#10;Description automatically generated">
            <a:extLst>
              <a:ext uri="{FF2B5EF4-FFF2-40B4-BE49-F238E27FC236}">
                <a16:creationId xmlns:a16="http://schemas.microsoft.com/office/drawing/2014/main" id="{8BC731EB-E3D6-BA00-7520-8DE86E3D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98" t="40960" r="59803" b="9748"/>
          <a:stretch/>
        </p:blipFill>
        <p:spPr>
          <a:xfrm>
            <a:off x="1642638" y="3167933"/>
            <a:ext cx="1433209" cy="18470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1A34D2B-9F42-B744-3C12-8191CB843CBC}"/>
              </a:ext>
            </a:extLst>
          </p:cNvPr>
          <p:cNvGrpSpPr/>
          <p:nvPr/>
        </p:nvGrpSpPr>
        <p:grpSpPr>
          <a:xfrm>
            <a:off x="734791" y="1700808"/>
            <a:ext cx="5249596" cy="4097746"/>
            <a:chOff x="551093" y="1275606"/>
            <a:chExt cx="3937197" cy="307330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59027C-12F8-DC0A-EEF0-7D0FFED5FED0}"/>
                </a:ext>
              </a:extLst>
            </p:cNvPr>
            <p:cNvGrpSpPr/>
            <p:nvPr/>
          </p:nvGrpSpPr>
          <p:grpSpPr>
            <a:xfrm>
              <a:off x="551093" y="1275606"/>
              <a:ext cx="3937197" cy="2868638"/>
              <a:chOff x="983141" y="1220444"/>
              <a:chExt cx="3937197" cy="2868638"/>
            </a:xfrm>
          </p:grpSpPr>
          <p:grpSp>
            <p:nvGrpSpPr>
              <p:cNvPr id="4" name="Gruppieren 3"/>
              <p:cNvGrpSpPr/>
              <p:nvPr/>
            </p:nvGrpSpPr>
            <p:grpSpPr>
              <a:xfrm>
                <a:off x="1187624" y="1275606"/>
                <a:ext cx="3732714" cy="2813476"/>
                <a:chOff x="2945362" y="2097088"/>
                <a:chExt cx="2952201" cy="2547111"/>
              </a:xfrm>
            </p:grpSpPr>
            <p:sp>
              <p:nvSpPr>
                <p:cNvPr id="20" name="Line 7"/>
                <p:cNvSpPr>
                  <a:spLocks noChangeShapeType="1"/>
                </p:cNvSpPr>
                <p:nvPr/>
              </p:nvSpPr>
              <p:spPr bwMode="auto">
                <a:xfrm>
                  <a:off x="3222625" y="4421188"/>
                  <a:ext cx="2579688" cy="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" name="Line 8"/>
                <p:cNvSpPr>
                  <a:spLocks noChangeShapeType="1"/>
                </p:cNvSpPr>
                <p:nvPr/>
              </p:nvSpPr>
              <p:spPr bwMode="auto">
                <a:xfrm>
                  <a:off x="3351213" y="4421188"/>
                  <a:ext cx="0" cy="3968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" name="Line 9"/>
                <p:cNvSpPr>
                  <a:spLocks noChangeShapeType="1"/>
                </p:cNvSpPr>
                <p:nvPr/>
              </p:nvSpPr>
              <p:spPr bwMode="auto">
                <a:xfrm>
                  <a:off x="3932238" y="4421188"/>
                  <a:ext cx="0" cy="3968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3" name="Line 10"/>
                <p:cNvSpPr>
                  <a:spLocks noChangeShapeType="1"/>
                </p:cNvSpPr>
                <p:nvPr/>
              </p:nvSpPr>
              <p:spPr bwMode="auto">
                <a:xfrm>
                  <a:off x="4511675" y="4421188"/>
                  <a:ext cx="0" cy="3968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4" name="Line 11"/>
                <p:cNvSpPr>
                  <a:spLocks noChangeShapeType="1"/>
                </p:cNvSpPr>
                <p:nvPr/>
              </p:nvSpPr>
              <p:spPr bwMode="auto">
                <a:xfrm>
                  <a:off x="5092700" y="4421188"/>
                  <a:ext cx="0" cy="3968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5" name="Line 12"/>
                <p:cNvSpPr>
                  <a:spLocks noChangeShapeType="1"/>
                </p:cNvSpPr>
                <p:nvPr/>
              </p:nvSpPr>
              <p:spPr bwMode="auto">
                <a:xfrm>
                  <a:off x="5673725" y="4421188"/>
                  <a:ext cx="0" cy="3968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3222625" y="2097088"/>
                  <a:ext cx="0" cy="2324100"/>
                </a:xfrm>
                <a:prstGeom prst="line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3190875" y="4303713"/>
                  <a:ext cx="317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 flipH="1">
                  <a:off x="3190875" y="3886200"/>
                  <a:ext cx="317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" name="Line 22"/>
                <p:cNvSpPr>
                  <a:spLocks noChangeShapeType="1"/>
                </p:cNvSpPr>
                <p:nvPr/>
              </p:nvSpPr>
              <p:spPr bwMode="auto">
                <a:xfrm flipH="1">
                  <a:off x="3190875" y="3467100"/>
                  <a:ext cx="317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 flipH="1">
                  <a:off x="3190875" y="3049588"/>
                  <a:ext cx="317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 flipH="1">
                  <a:off x="3190875" y="2630488"/>
                  <a:ext cx="317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" name="Line 25"/>
                <p:cNvSpPr>
                  <a:spLocks noChangeShapeType="1"/>
                </p:cNvSpPr>
                <p:nvPr/>
              </p:nvSpPr>
              <p:spPr bwMode="auto">
                <a:xfrm flipH="1">
                  <a:off x="3190875" y="2212975"/>
                  <a:ext cx="31750" cy="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3351213" y="2297113"/>
                  <a:ext cx="2274887" cy="2006600"/>
                </a:xfrm>
                <a:custGeom>
                  <a:avLst/>
                  <a:gdLst>
                    <a:gd name="T0" fmla="*/ 2147483647 w 1433"/>
                    <a:gd name="T1" fmla="*/ 2147483647 h 1264"/>
                    <a:gd name="T2" fmla="*/ 2147483647 w 1433"/>
                    <a:gd name="T3" fmla="*/ 2147483647 h 1264"/>
                    <a:gd name="T4" fmla="*/ 2147483647 w 1433"/>
                    <a:gd name="T5" fmla="*/ 2147483647 h 1264"/>
                    <a:gd name="T6" fmla="*/ 2147483647 w 1433"/>
                    <a:gd name="T7" fmla="*/ 2147483647 h 1264"/>
                    <a:gd name="T8" fmla="*/ 2147483647 w 1433"/>
                    <a:gd name="T9" fmla="*/ 2147483647 h 1264"/>
                    <a:gd name="T10" fmla="*/ 2147483647 w 1433"/>
                    <a:gd name="T11" fmla="*/ 2147483647 h 1264"/>
                    <a:gd name="T12" fmla="*/ 2147483647 w 1433"/>
                    <a:gd name="T13" fmla="*/ 2147483647 h 1264"/>
                    <a:gd name="T14" fmla="*/ 2147483647 w 1433"/>
                    <a:gd name="T15" fmla="*/ 2147483647 h 1264"/>
                    <a:gd name="T16" fmla="*/ 2147483647 w 1433"/>
                    <a:gd name="T17" fmla="*/ 2147483647 h 1264"/>
                    <a:gd name="T18" fmla="*/ 2147483647 w 1433"/>
                    <a:gd name="T19" fmla="*/ 2147483647 h 1264"/>
                    <a:gd name="T20" fmla="*/ 2147483647 w 1433"/>
                    <a:gd name="T21" fmla="*/ 2147483647 h 1264"/>
                    <a:gd name="T22" fmla="*/ 2147483647 w 1433"/>
                    <a:gd name="T23" fmla="*/ 2147483647 h 1264"/>
                    <a:gd name="T24" fmla="*/ 2147483647 w 1433"/>
                    <a:gd name="T25" fmla="*/ 2147483647 h 1264"/>
                    <a:gd name="T26" fmla="*/ 2147483647 w 1433"/>
                    <a:gd name="T27" fmla="*/ 2147483647 h 1264"/>
                    <a:gd name="T28" fmla="*/ 2147483647 w 1433"/>
                    <a:gd name="T29" fmla="*/ 2147483647 h 1264"/>
                    <a:gd name="T30" fmla="*/ 2147483647 w 1433"/>
                    <a:gd name="T31" fmla="*/ 2147483647 h 1264"/>
                    <a:gd name="T32" fmla="*/ 2147483647 w 1433"/>
                    <a:gd name="T33" fmla="*/ 2147483647 h 1264"/>
                    <a:gd name="T34" fmla="*/ 2147483647 w 1433"/>
                    <a:gd name="T35" fmla="*/ 2147483647 h 1264"/>
                    <a:gd name="T36" fmla="*/ 2147483647 w 1433"/>
                    <a:gd name="T37" fmla="*/ 2147483647 h 1264"/>
                    <a:gd name="T38" fmla="*/ 2147483647 w 1433"/>
                    <a:gd name="T39" fmla="*/ 2147483647 h 1264"/>
                    <a:gd name="T40" fmla="*/ 2147483647 w 1433"/>
                    <a:gd name="T41" fmla="*/ 2147483647 h 1264"/>
                    <a:gd name="T42" fmla="*/ 2147483647 w 1433"/>
                    <a:gd name="T43" fmla="*/ 2147483647 h 1264"/>
                    <a:gd name="T44" fmla="*/ 2147483647 w 1433"/>
                    <a:gd name="T45" fmla="*/ 2147483647 h 1264"/>
                    <a:gd name="T46" fmla="*/ 2147483647 w 1433"/>
                    <a:gd name="T47" fmla="*/ 2147483647 h 1264"/>
                    <a:gd name="T48" fmla="*/ 2147483647 w 1433"/>
                    <a:gd name="T49" fmla="*/ 2147483647 h 1264"/>
                    <a:gd name="T50" fmla="*/ 2147483647 w 1433"/>
                    <a:gd name="T51" fmla="*/ 2147483647 h 1264"/>
                    <a:gd name="T52" fmla="*/ 2147483647 w 1433"/>
                    <a:gd name="T53" fmla="*/ 2147483647 h 1264"/>
                    <a:gd name="T54" fmla="*/ 2147483647 w 1433"/>
                    <a:gd name="T55" fmla="*/ 2147483647 h 1264"/>
                    <a:gd name="T56" fmla="*/ 2147483647 w 1433"/>
                    <a:gd name="T57" fmla="*/ 2147483647 h 1264"/>
                    <a:gd name="T58" fmla="*/ 2147483647 w 1433"/>
                    <a:gd name="T59" fmla="*/ 2147483647 h 1264"/>
                    <a:gd name="T60" fmla="*/ 2147483647 w 1433"/>
                    <a:gd name="T61" fmla="*/ 2147483647 h 1264"/>
                    <a:gd name="T62" fmla="*/ 2147483647 w 1433"/>
                    <a:gd name="T63" fmla="*/ 2147483647 h 1264"/>
                    <a:gd name="T64" fmla="*/ 2147483647 w 1433"/>
                    <a:gd name="T65" fmla="*/ 2147483647 h 1264"/>
                    <a:gd name="T66" fmla="*/ 2147483647 w 1433"/>
                    <a:gd name="T67" fmla="*/ 2147483647 h 1264"/>
                    <a:gd name="T68" fmla="*/ 2147483647 w 1433"/>
                    <a:gd name="T69" fmla="*/ 2147483647 h 1264"/>
                    <a:gd name="T70" fmla="*/ 2147483647 w 1433"/>
                    <a:gd name="T71" fmla="*/ 2147483647 h 1264"/>
                    <a:gd name="T72" fmla="*/ 2147483647 w 1433"/>
                    <a:gd name="T73" fmla="*/ 2147483647 h 1264"/>
                    <a:gd name="T74" fmla="*/ 2147483647 w 1433"/>
                    <a:gd name="T75" fmla="*/ 2147483647 h 1264"/>
                    <a:gd name="T76" fmla="*/ 2147483647 w 1433"/>
                    <a:gd name="T77" fmla="*/ 2147483647 h 1264"/>
                    <a:gd name="T78" fmla="*/ 2147483647 w 1433"/>
                    <a:gd name="T79" fmla="*/ 2147483647 h 1264"/>
                    <a:gd name="T80" fmla="*/ 2147483647 w 1433"/>
                    <a:gd name="T81" fmla="*/ 2147483647 h 1264"/>
                    <a:gd name="T82" fmla="*/ 2147483647 w 1433"/>
                    <a:gd name="T83" fmla="*/ 2147483647 h 1264"/>
                    <a:gd name="T84" fmla="*/ 2147483647 w 1433"/>
                    <a:gd name="T85" fmla="*/ 2147483647 h 1264"/>
                    <a:gd name="T86" fmla="*/ 2147483647 w 1433"/>
                    <a:gd name="T87" fmla="*/ 2147483647 h 1264"/>
                    <a:gd name="T88" fmla="*/ 2147483647 w 1433"/>
                    <a:gd name="T89" fmla="*/ 2147483647 h 1264"/>
                    <a:gd name="T90" fmla="*/ 2147483647 w 1433"/>
                    <a:gd name="T91" fmla="*/ 2147483647 h 1264"/>
                    <a:gd name="T92" fmla="*/ 2147483647 w 1433"/>
                    <a:gd name="T93" fmla="*/ 2147483647 h 1264"/>
                    <a:gd name="T94" fmla="*/ 2147483647 w 1433"/>
                    <a:gd name="T95" fmla="*/ 2147483647 h 1264"/>
                    <a:gd name="T96" fmla="*/ 2147483647 w 1433"/>
                    <a:gd name="T97" fmla="*/ 2147483647 h 1264"/>
                    <a:gd name="T98" fmla="*/ 2147483647 w 1433"/>
                    <a:gd name="T99" fmla="*/ 0 h 1264"/>
                    <a:gd name="T100" fmla="*/ 2147483647 w 1433"/>
                    <a:gd name="T101" fmla="*/ 0 h 1264"/>
                    <a:gd name="T102" fmla="*/ 2147483647 w 1433"/>
                    <a:gd name="T103" fmla="*/ 0 h 1264"/>
                    <a:gd name="T104" fmla="*/ 2147483647 w 1433"/>
                    <a:gd name="T105" fmla="*/ 0 h 1264"/>
                    <a:gd name="T106" fmla="*/ 2147483647 w 1433"/>
                    <a:gd name="T107" fmla="*/ 0 h 1264"/>
                    <a:gd name="T108" fmla="*/ 2147483647 w 1433"/>
                    <a:gd name="T109" fmla="*/ 0 h 1264"/>
                    <a:gd name="T110" fmla="*/ 2147483647 w 1433"/>
                    <a:gd name="T111" fmla="*/ 0 h 1264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0" t="0" r="r" b="b"/>
                  <a:pathLst>
                    <a:path w="1433" h="1264">
                      <a:moveTo>
                        <a:pt x="0" y="1264"/>
                      </a:moveTo>
                      <a:lnTo>
                        <a:pt x="8" y="1264"/>
                      </a:lnTo>
                      <a:lnTo>
                        <a:pt x="8" y="1218"/>
                      </a:lnTo>
                      <a:lnTo>
                        <a:pt x="15" y="1218"/>
                      </a:lnTo>
                      <a:lnTo>
                        <a:pt x="15" y="1207"/>
                      </a:lnTo>
                      <a:lnTo>
                        <a:pt x="22" y="1207"/>
                      </a:lnTo>
                      <a:lnTo>
                        <a:pt x="22" y="1187"/>
                      </a:lnTo>
                      <a:lnTo>
                        <a:pt x="29" y="1187"/>
                      </a:lnTo>
                      <a:lnTo>
                        <a:pt x="29" y="1171"/>
                      </a:lnTo>
                      <a:lnTo>
                        <a:pt x="37" y="1171"/>
                      </a:lnTo>
                      <a:lnTo>
                        <a:pt x="37" y="1157"/>
                      </a:lnTo>
                      <a:lnTo>
                        <a:pt x="44" y="1157"/>
                      </a:lnTo>
                      <a:lnTo>
                        <a:pt x="44" y="1144"/>
                      </a:lnTo>
                      <a:lnTo>
                        <a:pt x="52" y="1144"/>
                      </a:lnTo>
                      <a:lnTo>
                        <a:pt x="52" y="1137"/>
                      </a:lnTo>
                      <a:lnTo>
                        <a:pt x="59" y="1137"/>
                      </a:lnTo>
                      <a:lnTo>
                        <a:pt x="59" y="1134"/>
                      </a:lnTo>
                      <a:lnTo>
                        <a:pt x="66" y="1134"/>
                      </a:lnTo>
                      <a:lnTo>
                        <a:pt x="66" y="1124"/>
                      </a:lnTo>
                      <a:lnTo>
                        <a:pt x="73" y="1124"/>
                      </a:lnTo>
                      <a:lnTo>
                        <a:pt x="73" y="1110"/>
                      </a:lnTo>
                      <a:lnTo>
                        <a:pt x="81" y="1110"/>
                      </a:lnTo>
                      <a:lnTo>
                        <a:pt x="81" y="1090"/>
                      </a:lnTo>
                      <a:lnTo>
                        <a:pt x="88" y="1090"/>
                      </a:lnTo>
                      <a:lnTo>
                        <a:pt x="88" y="1080"/>
                      </a:lnTo>
                      <a:lnTo>
                        <a:pt x="95" y="1080"/>
                      </a:lnTo>
                      <a:lnTo>
                        <a:pt x="95" y="1073"/>
                      </a:lnTo>
                      <a:lnTo>
                        <a:pt x="103" y="1073"/>
                      </a:lnTo>
                      <a:lnTo>
                        <a:pt x="103" y="1060"/>
                      </a:lnTo>
                      <a:lnTo>
                        <a:pt x="110" y="1060"/>
                      </a:lnTo>
                      <a:lnTo>
                        <a:pt x="110" y="1043"/>
                      </a:lnTo>
                      <a:lnTo>
                        <a:pt x="117" y="1043"/>
                      </a:lnTo>
                      <a:lnTo>
                        <a:pt x="117" y="1019"/>
                      </a:lnTo>
                      <a:lnTo>
                        <a:pt x="125" y="1019"/>
                      </a:lnTo>
                      <a:lnTo>
                        <a:pt x="125" y="1009"/>
                      </a:lnTo>
                      <a:lnTo>
                        <a:pt x="132" y="1009"/>
                      </a:lnTo>
                      <a:lnTo>
                        <a:pt x="132" y="991"/>
                      </a:lnTo>
                      <a:lnTo>
                        <a:pt x="139" y="991"/>
                      </a:lnTo>
                      <a:lnTo>
                        <a:pt x="139" y="977"/>
                      </a:lnTo>
                      <a:lnTo>
                        <a:pt x="146" y="977"/>
                      </a:lnTo>
                      <a:lnTo>
                        <a:pt x="146" y="957"/>
                      </a:lnTo>
                      <a:lnTo>
                        <a:pt x="154" y="957"/>
                      </a:lnTo>
                      <a:lnTo>
                        <a:pt x="154" y="946"/>
                      </a:lnTo>
                      <a:lnTo>
                        <a:pt x="161" y="946"/>
                      </a:lnTo>
                      <a:lnTo>
                        <a:pt x="161" y="943"/>
                      </a:lnTo>
                      <a:lnTo>
                        <a:pt x="169" y="943"/>
                      </a:lnTo>
                      <a:lnTo>
                        <a:pt x="169" y="925"/>
                      </a:lnTo>
                      <a:lnTo>
                        <a:pt x="176" y="925"/>
                      </a:lnTo>
                      <a:lnTo>
                        <a:pt x="176" y="911"/>
                      </a:lnTo>
                      <a:lnTo>
                        <a:pt x="183" y="911"/>
                      </a:lnTo>
                      <a:lnTo>
                        <a:pt x="183" y="901"/>
                      </a:lnTo>
                      <a:lnTo>
                        <a:pt x="190" y="901"/>
                      </a:lnTo>
                      <a:lnTo>
                        <a:pt x="190" y="890"/>
                      </a:lnTo>
                      <a:lnTo>
                        <a:pt x="198" y="890"/>
                      </a:lnTo>
                      <a:lnTo>
                        <a:pt x="198" y="876"/>
                      </a:lnTo>
                      <a:lnTo>
                        <a:pt x="205" y="876"/>
                      </a:lnTo>
                      <a:lnTo>
                        <a:pt x="205" y="847"/>
                      </a:lnTo>
                      <a:lnTo>
                        <a:pt x="212" y="847"/>
                      </a:lnTo>
                      <a:lnTo>
                        <a:pt x="212" y="836"/>
                      </a:lnTo>
                      <a:lnTo>
                        <a:pt x="220" y="836"/>
                      </a:lnTo>
                      <a:lnTo>
                        <a:pt x="220" y="829"/>
                      </a:lnTo>
                      <a:lnTo>
                        <a:pt x="227" y="829"/>
                      </a:lnTo>
                      <a:lnTo>
                        <a:pt x="227" y="815"/>
                      </a:lnTo>
                      <a:lnTo>
                        <a:pt x="234" y="815"/>
                      </a:lnTo>
                      <a:lnTo>
                        <a:pt x="234" y="796"/>
                      </a:lnTo>
                      <a:lnTo>
                        <a:pt x="242" y="796"/>
                      </a:lnTo>
                      <a:lnTo>
                        <a:pt x="242" y="782"/>
                      </a:lnTo>
                      <a:lnTo>
                        <a:pt x="249" y="782"/>
                      </a:lnTo>
                      <a:lnTo>
                        <a:pt x="249" y="767"/>
                      </a:lnTo>
                      <a:lnTo>
                        <a:pt x="256" y="767"/>
                      </a:lnTo>
                      <a:lnTo>
                        <a:pt x="256" y="756"/>
                      </a:lnTo>
                      <a:lnTo>
                        <a:pt x="263" y="756"/>
                      </a:lnTo>
                      <a:lnTo>
                        <a:pt x="263" y="731"/>
                      </a:lnTo>
                      <a:lnTo>
                        <a:pt x="271" y="731"/>
                      </a:lnTo>
                      <a:lnTo>
                        <a:pt x="271" y="716"/>
                      </a:lnTo>
                      <a:lnTo>
                        <a:pt x="278" y="716"/>
                      </a:lnTo>
                      <a:lnTo>
                        <a:pt x="278" y="705"/>
                      </a:lnTo>
                      <a:lnTo>
                        <a:pt x="285" y="705"/>
                      </a:lnTo>
                      <a:lnTo>
                        <a:pt x="285" y="697"/>
                      </a:lnTo>
                      <a:lnTo>
                        <a:pt x="293" y="697"/>
                      </a:lnTo>
                      <a:lnTo>
                        <a:pt x="293" y="690"/>
                      </a:lnTo>
                      <a:lnTo>
                        <a:pt x="300" y="690"/>
                      </a:lnTo>
                      <a:lnTo>
                        <a:pt x="300" y="682"/>
                      </a:lnTo>
                      <a:lnTo>
                        <a:pt x="307" y="682"/>
                      </a:lnTo>
                      <a:lnTo>
                        <a:pt x="307" y="679"/>
                      </a:lnTo>
                      <a:lnTo>
                        <a:pt x="315" y="679"/>
                      </a:lnTo>
                      <a:lnTo>
                        <a:pt x="315" y="667"/>
                      </a:lnTo>
                      <a:lnTo>
                        <a:pt x="322" y="667"/>
                      </a:lnTo>
                      <a:lnTo>
                        <a:pt x="322" y="659"/>
                      </a:lnTo>
                      <a:lnTo>
                        <a:pt x="329" y="659"/>
                      </a:lnTo>
                      <a:lnTo>
                        <a:pt x="329" y="656"/>
                      </a:lnTo>
                      <a:lnTo>
                        <a:pt x="337" y="656"/>
                      </a:lnTo>
                      <a:lnTo>
                        <a:pt x="337" y="644"/>
                      </a:lnTo>
                      <a:lnTo>
                        <a:pt x="344" y="644"/>
                      </a:lnTo>
                      <a:lnTo>
                        <a:pt x="344" y="636"/>
                      </a:lnTo>
                      <a:lnTo>
                        <a:pt x="351" y="636"/>
                      </a:lnTo>
                      <a:lnTo>
                        <a:pt x="351" y="620"/>
                      </a:lnTo>
                      <a:lnTo>
                        <a:pt x="359" y="620"/>
                      </a:lnTo>
                      <a:lnTo>
                        <a:pt x="359" y="608"/>
                      </a:lnTo>
                      <a:lnTo>
                        <a:pt x="366" y="608"/>
                      </a:lnTo>
                      <a:lnTo>
                        <a:pt x="366" y="604"/>
                      </a:lnTo>
                      <a:lnTo>
                        <a:pt x="373" y="604"/>
                      </a:lnTo>
                      <a:lnTo>
                        <a:pt x="373" y="600"/>
                      </a:lnTo>
                      <a:lnTo>
                        <a:pt x="381" y="600"/>
                      </a:lnTo>
                      <a:lnTo>
                        <a:pt x="381" y="596"/>
                      </a:lnTo>
                      <a:lnTo>
                        <a:pt x="388" y="596"/>
                      </a:lnTo>
                      <a:lnTo>
                        <a:pt x="388" y="587"/>
                      </a:lnTo>
                      <a:lnTo>
                        <a:pt x="395" y="587"/>
                      </a:lnTo>
                      <a:lnTo>
                        <a:pt x="395" y="579"/>
                      </a:lnTo>
                      <a:lnTo>
                        <a:pt x="402" y="579"/>
                      </a:lnTo>
                      <a:lnTo>
                        <a:pt x="410" y="579"/>
                      </a:lnTo>
                      <a:lnTo>
                        <a:pt x="410" y="562"/>
                      </a:lnTo>
                      <a:lnTo>
                        <a:pt x="417" y="562"/>
                      </a:lnTo>
                      <a:lnTo>
                        <a:pt x="417" y="540"/>
                      </a:lnTo>
                      <a:lnTo>
                        <a:pt x="424" y="540"/>
                      </a:lnTo>
                      <a:lnTo>
                        <a:pt x="424" y="523"/>
                      </a:lnTo>
                      <a:lnTo>
                        <a:pt x="432" y="523"/>
                      </a:lnTo>
                      <a:lnTo>
                        <a:pt x="432" y="518"/>
                      </a:lnTo>
                      <a:lnTo>
                        <a:pt x="439" y="518"/>
                      </a:lnTo>
                      <a:lnTo>
                        <a:pt x="439" y="514"/>
                      </a:lnTo>
                      <a:lnTo>
                        <a:pt x="446" y="514"/>
                      </a:lnTo>
                      <a:lnTo>
                        <a:pt x="454" y="514"/>
                      </a:lnTo>
                      <a:lnTo>
                        <a:pt x="454" y="509"/>
                      </a:lnTo>
                      <a:lnTo>
                        <a:pt x="461" y="509"/>
                      </a:lnTo>
                      <a:lnTo>
                        <a:pt x="461" y="496"/>
                      </a:lnTo>
                      <a:lnTo>
                        <a:pt x="468" y="496"/>
                      </a:lnTo>
                      <a:lnTo>
                        <a:pt x="475" y="496"/>
                      </a:lnTo>
                      <a:lnTo>
                        <a:pt x="475" y="483"/>
                      </a:lnTo>
                      <a:lnTo>
                        <a:pt x="483" y="483"/>
                      </a:lnTo>
                      <a:lnTo>
                        <a:pt x="483" y="474"/>
                      </a:lnTo>
                      <a:lnTo>
                        <a:pt x="490" y="474"/>
                      </a:lnTo>
                      <a:lnTo>
                        <a:pt x="490" y="469"/>
                      </a:lnTo>
                      <a:lnTo>
                        <a:pt x="498" y="469"/>
                      </a:lnTo>
                      <a:lnTo>
                        <a:pt x="498" y="455"/>
                      </a:lnTo>
                      <a:lnTo>
                        <a:pt x="505" y="455"/>
                      </a:lnTo>
                      <a:lnTo>
                        <a:pt x="505" y="441"/>
                      </a:lnTo>
                      <a:lnTo>
                        <a:pt x="512" y="441"/>
                      </a:lnTo>
                      <a:lnTo>
                        <a:pt x="519" y="441"/>
                      </a:lnTo>
                      <a:lnTo>
                        <a:pt x="519" y="436"/>
                      </a:lnTo>
                      <a:lnTo>
                        <a:pt x="527" y="436"/>
                      </a:lnTo>
                      <a:lnTo>
                        <a:pt x="527" y="431"/>
                      </a:lnTo>
                      <a:lnTo>
                        <a:pt x="534" y="431"/>
                      </a:lnTo>
                      <a:lnTo>
                        <a:pt x="534" y="426"/>
                      </a:lnTo>
                      <a:lnTo>
                        <a:pt x="541" y="426"/>
                      </a:lnTo>
                      <a:lnTo>
                        <a:pt x="541" y="415"/>
                      </a:lnTo>
                      <a:lnTo>
                        <a:pt x="549" y="415"/>
                      </a:lnTo>
                      <a:lnTo>
                        <a:pt x="549" y="410"/>
                      </a:lnTo>
                      <a:lnTo>
                        <a:pt x="556" y="410"/>
                      </a:lnTo>
                      <a:lnTo>
                        <a:pt x="556" y="399"/>
                      </a:lnTo>
                      <a:lnTo>
                        <a:pt x="563" y="399"/>
                      </a:lnTo>
                      <a:lnTo>
                        <a:pt x="563" y="388"/>
                      </a:lnTo>
                      <a:lnTo>
                        <a:pt x="571" y="388"/>
                      </a:lnTo>
                      <a:lnTo>
                        <a:pt x="578" y="388"/>
                      </a:lnTo>
                      <a:lnTo>
                        <a:pt x="578" y="383"/>
                      </a:lnTo>
                      <a:lnTo>
                        <a:pt x="585" y="383"/>
                      </a:lnTo>
                      <a:lnTo>
                        <a:pt x="585" y="371"/>
                      </a:lnTo>
                      <a:lnTo>
                        <a:pt x="592" y="371"/>
                      </a:lnTo>
                      <a:lnTo>
                        <a:pt x="592" y="360"/>
                      </a:lnTo>
                      <a:lnTo>
                        <a:pt x="600" y="360"/>
                      </a:lnTo>
                      <a:lnTo>
                        <a:pt x="600" y="354"/>
                      </a:lnTo>
                      <a:lnTo>
                        <a:pt x="607" y="354"/>
                      </a:lnTo>
                      <a:lnTo>
                        <a:pt x="607" y="348"/>
                      </a:lnTo>
                      <a:lnTo>
                        <a:pt x="614" y="348"/>
                      </a:lnTo>
                      <a:lnTo>
                        <a:pt x="622" y="348"/>
                      </a:lnTo>
                      <a:lnTo>
                        <a:pt x="622" y="336"/>
                      </a:lnTo>
                      <a:lnTo>
                        <a:pt x="629" y="336"/>
                      </a:lnTo>
                      <a:lnTo>
                        <a:pt x="629" y="330"/>
                      </a:lnTo>
                      <a:lnTo>
                        <a:pt x="636" y="330"/>
                      </a:lnTo>
                      <a:lnTo>
                        <a:pt x="644" y="330"/>
                      </a:lnTo>
                      <a:lnTo>
                        <a:pt x="644" y="318"/>
                      </a:lnTo>
                      <a:lnTo>
                        <a:pt x="651" y="318"/>
                      </a:lnTo>
                      <a:lnTo>
                        <a:pt x="658" y="318"/>
                      </a:lnTo>
                      <a:lnTo>
                        <a:pt x="658" y="312"/>
                      </a:lnTo>
                      <a:lnTo>
                        <a:pt x="666" y="312"/>
                      </a:lnTo>
                      <a:lnTo>
                        <a:pt x="673" y="312"/>
                      </a:lnTo>
                      <a:lnTo>
                        <a:pt x="673" y="300"/>
                      </a:lnTo>
                      <a:lnTo>
                        <a:pt x="680" y="300"/>
                      </a:lnTo>
                      <a:lnTo>
                        <a:pt x="688" y="300"/>
                      </a:lnTo>
                      <a:lnTo>
                        <a:pt x="695" y="300"/>
                      </a:lnTo>
                      <a:lnTo>
                        <a:pt x="695" y="293"/>
                      </a:lnTo>
                      <a:lnTo>
                        <a:pt x="702" y="293"/>
                      </a:lnTo>
                      <a:lnTo>
                        <a:pt x="709" y="293"/>
                      </a:lnTo>
                      <a:lnTo>
                        <a:pt x="717" y="293"/>
                      </a:lnTo>
                      <a:lnTo>
                        <a:pt x="724" y="293"/>
                      </a:lnTo>
                      <a:lnTo>
                        <a:pt x="724" y="286"/>
                      </a:lnTo>
                      <a:lnTo>
                        <a:pt x="731" y="286"/>
                      </a:lnTo>
                      <a:lnTo>
                        <a:pt x="739" y="286"/>
                      </a:lnTo>
                      <a:lnTo>
                        <a:pt x="739" y="278"/>
                      </a:lnTo>
                      <a:lnTo>
                        <a:pt x="746" y="278"/>
                      </a:lnTo>
                      <a:lnTo>
                        <a:pt x="753" y="278"/>
                      </a:lnTo>
                      <a:lnTo>
                        <a:pt x="761" y="278"/>
                      </a:lnTo>
                      <a:lnTo>
                        <a:pt x="761" y="271"/>
                      </a:lnTo>
                      <a:lnTo>
                        <a:pt x="768" y="271"/>
                      </a:lnTo>
                      <a:lnTo>
                        <a:pt x="775" y="271"/>
                      </a:lnTo>
                      <a:lnTo>
                        <a:pt x="783" y="271"/>
                      </a:lnTo>
                      <a:lnTo>
                        <a:pt x="783" y="262"/>
                      </a:lnTo>
                      <a:lnTo>
                        <a:pt x="790" y="262"/>
                      </a:lnTo>
                      <a:lnTo>
                        <a:pt x="797" y="262"/>
                      </a:lnTo>
                      <a:lnTo>
                        <a:pt x="797" y="235"/>
                      </a:lnTo>
                      <a:lnTo>
                        <a:pt x="805" y="235"/>
                      </a:lnTo>
                      <a:lnTo>
                        <a:pt x="812" y="235"/>
                      </a:lnTo>
                      <a:lnTo>
                        <a:pt x="812" y="226"/>
                      </a:lnTo>
                      <a:lnTo>
                        <a:pt x="819" y="226"/>
                      </a:lnTo>
                      <a:lnTo>
                        <a:pt x="826" y="226"/>
                      </a:lnTo>
                      <a:lnTo>
                        <a:pt x="834" y="226"/>
                      </a:lnTo>
                      <a:lnTo>
                        <a:pt x="841" y="226"/>
                      </a:lnTo>
                      <a:lnTo>
                        <a:pt x="841" y="217"/>
                      </a:lnTo>
                      <a:lnTo>
                        <a:pt x="848" y="217"/>
                      </a:lnTo>
                      <a:lnTo>
                        <a:pt x="856" y="217"/>
                      </a:lnTo>
                      <a:lnTo>
                        <a:pt x="863" y="217"/>
                      </a:lnTo>
                      <a:lnTo>
                        <a:pt x="863" y="207"/>
                      </a:lnTo>
                      <a:lnTo>
                        <a:pt x="870" y="207"/>
                      </a:lnTo>
                      <a:lnTo>
                        <a:pt x="878" y="207"/>
                      </a:lnTo>
                      <a:lnTo>
                        <a:pt x="885" y="207"/>
                      </a:lnTo>
                      <a:lnTo>
                        <a:pt x="892" y="207"/>
                      </a:lnTo>
                      <a:lnTo>
                        <a:pt x="900" y="207"/>
                      </a:lnTo>
                      <a:lnTo>
                        <a:pt x="900" y="196"/>
                      </a:lnTo>
                      <a:lnTo>
                        <a:pt x="907" y="196"/>
                      </a:lnTo>
                      <a:lnTo>
                        <a:pt x="914" y="196"/>
                      </a:lnTo>
                      <a:lnTo>
                        <a:pt x="921" y="196"/>
                      </a:lnTo>
                      <a:lnTo>
                        <a:pt x="929" y="196"/>
                      </a:lnTo>
                      <a:lnTo>
                        <a:pt x="936" y="196"/>
                      </a:lnTo>
                      <a:lnTo>
                        <a:pt x="943" y="196"/>
                      </a:lnTo>
                      <a:lnTo>
                        <a:pt x="951" y="196"/>
                      </a:lnTo>
                      <a:lnTo>
                        <a:pt x="958" y="196"/>
                      </a:lnTo>
                      <a:lnTo>
                        <a:pt x="958" y="181"/>
                      </a:lnTo>
                      <a:lnTo>
                        <a:pt x="965" y="181"/>
                      </a:lnTo>
                      <a:lnTo>
                        <a:pt x="973" y="181"/>
                      </a:lnTo>
                      <a:lnTo>
                        <a:pt x="980" y="181"/>
                      </a:lnTo>
                      <a:lnTo>
                        <a:pt x="987" y="181"/>
                      </a:lnTo>
                      <a:lnTo>
                        <a:pt x="995" y="181"/>
                      </a:lnTo>
                      <a:lnTo>
                        <a:pt x="1002" y="181"/>
                      </a:lnTo>
                      <a:lnTo>
                        <a:pt x="1009" y="181"/>
                      </a:lnTo>
                      <a:lnTo>
                        <a:pt x="1017" y="181"/>
                      </a:lnTo>
                      <a:lnTo>
                        <a:pt x="1024" y="181"/>
                      </a:lnTo>
                      <a:lnTo>
                        <a:pt x="1031" y="181"/>
                      </a:lnTo>
                      <a:lnTo>
                        <a:pt x="1038" y="181"/>
                      </a:lnTo>
                      <a:lnTo>
                        <a:pt x="1046" y="181"/>
                      </a:lnTo>
                      <a:lnTo>
                        <a:pt x="1053" y="181"/>
                      </a:lnTo>
                      <a:lnTo>
                        <a:pt x="1060" y="181"/>
                      </a:lnTo>
                      <a:lnTo>
                        <a:pt x="1060" y="155"/>
                      </a:lnTo>
                      <a:lnTo>
                        <a:pt x="1068" y="155"/>
                      </a:lnTo>
                      <a:lnTo>
                        <a:pt x="1075" y="155"/>
                      </a:lnTo>
                      <a:lnTo>
                        <a:pt x="1082" y="155"/>
                      </a:lnTo>
                      <a:lnTo>
                        <a:pt x="1090" y="155"/>
                      </a:lnTo>
                      <a:lnTo>
                        <a:pt x="1097" y="155"/>
                      </a:lnTo>
                      <a:lnTo>
                        <a:pt x="1104" y="155"/>
                      </a:lnTo>
                      <a:lnTo>
                        <a:pt x="1104" y="126"/>
                      </a:lnTo>
                      <a:lnTo>
                        <a:pt x="1112" y="126"/>
                      </a:lnTo>
                      <a:lnTo>
                        <a:pt x="1112" y="96"/>
                      </a:lnTo>
                      <a:lnTo>
                        <a:pt x="1119" y="96"/>
                      </a:lnTo>
                      <a:lnTo>
                        <a:pt x="1126" y="96"/>
                      </a:lnTo>
                      <a:lnTo>
                        <a:pt x="1134" y="96"/>
                      </a:lnTo>
                      <a:lnTo>
                        <a:pt x="1141" y="96"/>
                      </a:lnTo>
                      <a:lnTo>
                        <a:pt x="1141" y="53"/>
                      </a:lnTo>
                      <a:lnTo>
                        <a:pt x="1148" y="53"/>
                      </a:lnTo>
                      <a:lnTo>
                        <a:pt x="1155" y="53"/>
                      </a:lnTo>
                      <a:lnTo>
                        <a:pt x="1163" y="53"/>
                      </a:lnTo>
                      <a:lnTo>
                        <a:pt x="1170" y="53"/>
                      </a:lnTo>
                      <a:lnTo>
                        <a:pt x="1177" y="53"/>
                      </a:lnTo>
                      <a:lnTo>
                        <a:pt x="1185" y="53"/>
                      </a:lnTo>
                      <a:lnTo>
                        <a:pt x="1192" y="53"/>
                      </a:lnTo>
                      <a:lnTo>
                        <a:pt x="1199" y="53"/>
                      </a:lnTo>
                      <a:lnTo>
                        <a:pt x="1207" y="53"/>
                      </a:lnTo>
                      <a:lnTo>
                        <a:pt x="1214" y="53"/>
                      </a:lnTo>
                      <a:lnTo>
                        <a:pt x="1221" y="53"/>
                      </a:lnTo>
                      <a:lnTo>
                        <a:pt x="1228" y="53"/>
                      </a:lnTo>
                      <a:lnTo>
                        <a:pt x="1236" y="53"/>
                      </a:lnTo>
                      <a:lnTo>
                        <a:pt x="1243" y="53"/>
                      </a:lnTo>
                      <a:lnTo>
                        <a:pt x="1251" y="53"/>
                      </a:lnTo>
                      <a:lnTo>
                        <a:pt x="1258" y="53"/>
                      </a:lnTo>
                      <a:lnTo>
                        <a:pt x="1265" y="53"/>
                      </a:lnTo>
                      <a:lnTo>
                        <a:pt x="1272" y="53"/>
                      </a:lnTo>
                      <a:lnTo>
                        <a:pt x="1272" y="0"/>
                      </a:lnTo>
                      <a:lnTo>
                        <a:pt x="1280" y="0"/>
                      </a:lnTo>
                      <a:lnTo>
                        <a:pt x="1287" y="0"/>
                      </a:lnTo>
                      <a:lnTo>
                        <a:pt x="1294" y="0"/>
                      </a:lnTo>
                      <a:lnTo>
                        <a:pt x="1302" y="0"/>
                      </a:lnTo>
                      <a:lnTo>
                        <a:pt x="1309" y="0"/>
                      </a:lnTo>
                      <a:lnTo>
                        <a:pt x="1316" y="0"/>
                      </a:lnTo>
                      <a:lnTo>
                        <a:pt x="1324" y="0"/>
                      </a:lnTo>
                      <a:lnTo>
                        <a:pt x="1331" y="0"/>
                      </a:lnTo>
                      <a:lnTo>
                        <a:pt x="1338" y="0"/>
                      </a:lnTo>
                      <a:lnTo>
                        <a:pt x="1346" y="0"/>
                      </a:lnTo>
                      <a:lnTo>
                        <a:pt x="1353" y="0"/>
                      </a:lnTo>
                      <a:lnTo>
                        <a:pt x="1360" y="0"/>
                      </a:lnTo>
                      <a:lnTo>
                        <a:pt x="1367" y="0"/>
                      </a:lnTo>
                      <a:lnTo>
                        <a:pt x="1375" y="0"/>
                      </a:lnTo>
                      <a:lnTo>
                        <a:pt x="1382" y="0"/>
                      </a:lnTo>
                      <a:lnTo>
                        <a:pt x="1389" y="0"/>
                      </a:lnTo>
                      <a:lnTo>
                        <a:pt x="1397" y="0"/>
                      </a:lnTo>
                      <a:lnTo>
                        <a:pt x="1404" y="0"/>
                      </a:lnTo>
                      <a:lnTo>
                        <a:pt x="1411" y="0"/>
                      </a:lnTo>
                      <a:lnTo>
                        <a:pt x="1419" y="0"/>
                      </a:lnTo>
                      <a:lnTo>
                        <a:pt x="1426" y="0"/>
                      </a:lnTo>
                      <a:lnTo>
                        <a:pt x="1433" y="0"/>
                      </a:lnTo>
                    </a:path>
                  </a:pathLst>
                </a:custGeom>
                <a:noFill/>
                <a:ln w="222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de-DE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4" name="Textfeld 310"/>
                <p:cNvSpPr txBox="1">
                  <a:spLocks noChangeArrowheads="1"/>
                </p:cNvSpPr>
                <p:nvPr/>
              </p:nvSpPr>
              <p:spPr bwMode="auto">
                <a:xfrm>
                  <a:off x="2945362" y="2103657"/>
                  <a:ext cx="546100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100</a:t>
                  </a:r>
                </a:p>
              </p:txBody>
            </p:sp>
            <p:sp>
              <p:nvSpPr>
                <p:cNvPr id="35" name="Textfeld 311"/>
                <p:cNvSpPr txBox="1">
                  <a:spLocks noChangeArrowheads="1"/>
                </p:cNvSpPr>
                <p:nvPr/>
              </p:nvSpPr>
              <p:spPr bwMode="auto">
                <a:xfrm>
                  <a:off x="2945362" y="2538632"/>
                  <a:ext cx="355600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80</a:t>
                  </a:r>
                </a:p>
              </p:txBody>
            </p:sp>
            <p:sp>
              <p:nvSpPr>
                <p:cNvPr id="36" name="Textfeld 312"/>
                <p:cNvSpPr txBox="1">
                  <a:spLocks noChangeArrowheads="1"/>
                </p:cNvSpPr>
                <p:nvPr/>
              </p:nvSpPr>
              <p:spPr bwMode="auto">
                <a:xfrm>
                  <a:off x="2945362" y="2946620"/>
                  <a:ext cx="415925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60</a:t>
                  </a:r>
                </a:p>
              </p:txBody>
            </p:sp>
            <p:sp>
              <p:nvSpPr>
                <p:cNvPr id="37" name="Textfeld 313"/>
                <p:cNvSpPr txBox="1">
                  <a:spLocks noChangeArrowheads="1"/>
                </p:cNvSpPr>
                <p:nvPr/>
              </p:nvSpPr>
              <p:spPr bwMode="auto">
                <a:xfrm>
                  <a:off x="2945362" y="3365719"/>
                  <a:ext cx="425450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40</a:t>
                  </a:r>
                </a:p>
              </p:txBody>
            </p:sp>
            <p:sp>
              <p:nvSpPr>
                <p:cNvPr id="38" name="Textfeld 314"/>
                <p:cNvSpPr txBox="1">
                  <a:spLocks noChangeArrowheads="1"/>
                </p:cNvSpPr>
                <p:nvPr/>
              </p:nvSpPr>
              <p:spPr bwMode="auto">
                <a:xfrm>
                  <a:off x="2945362" y="3781137"/>
                  <a:ext cx="350838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20</a:t>
                  </a:r>
                </a:p>
              </p:txBody>
            </p:sp>
            <p:sp>
              <p:nvSpPr>
                <p:cNvPr id="39" name="Textfeld 315"/>
                <p:cNvSpPr txBox="1">
                  <a:spLocks noChangeArrowheads="1"/>
                </p:cNvSpPr>
                <p:nvPr/>
              </p:nvSpPr>
              <p:spPr bwMode="auto">
                <a:xfrm>
                  <a:off x="2945362" y="4200236"/>
                  <a:ext cx="212725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40" name="Textfeld 316"/>
                <p:cNvSpPr txBox="1">
                  <a:spLocks noChangeArrowheads="1"/>
                </p:cNvSpPr>
                <p:nvPr/>
              </p:nvSpPr>
              <p:spPr bwMode="auto">
                <a:xfrm>
                  <a:off x="3259412" y="4398963"/>
                  <a:ext cx="212725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41" name="Textfeld 317"/>
                <p:cNvSpPr txBox="1">
                  <a:spLocks noChangeArrowheads="1"/>
                </p:cNvSpPr>
                <p:nvPr/>
              </p:nvSpPr>
              <p:spPr bwMode="auto">
                <a:xfrm>
                  <a:off x="3848907" y="4428211"/>
                  <a:ext cx="212725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sp>
              <p:nvSpPr>
                <p:cNvPr id="42" name="Textfeld 318"/>
                <p:cNvSpPr txBox="1">
                  <a:spLocks noChangeArrowheads="1"/>
                </p:cNvSpPr>
                <p:nvPr/>
              </p:nvSpPr>
              <p:spPr bwMode="auto">
                <a:xfrm>
                  <a:off x="4402944" y="4412625"/>
                  <a:ext cx="471488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10</a:t>
                  </a:r>
                </a:p>
              </p:txBody>
            </p:sp>
            <p:sp>
              <p:nvSpPr>
                <p:cNvPr id="47" name="Textfeld 319"/>
                <p:cNvSpPr txBox="1">
                  <a:spLocks noChangeArrowheads="1"/>
                </p:cNvSpPr>
                <p:nvPr/>
              </p:nvSpPr>
              <p:spPr bwMode="auto">
                <a:xfrm>
                  <a:off x="4976298" y="4412625"/>
                  <a:ext cx="504825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15</a:t>
                  </a:r>
                </a:p>
              </p:txBody>
            </p:sp>
            <p:sp>
              <p:nvSpPr>
                <p:cNvPr id="48" name="Textfeld 320"/>
                <p:cNvSpPr txBox="1">
                  <a:spLocks noChangeArrowheads="1"/>
                </p:cNvSpPr>
                <p:nvPr/>
              </p:nvSpPr>
              <p:spPr bwMode="auto">
                <a:xfrm>
                  <a:off x="5541963" y="4413250"/>
                  <a:ext cx="355600" cy="2159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5pPr>
                  <a:lvl6pPr marL="25146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6pPr>
                  <a:lvl7pPr marL="29718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7pPr>
                  <a:lvl8pPr marL="34290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8pPr>
                  <a:lvl9pPr marL="3886200" indent="-228600" fontAlgn="base">
                    <a:spcBef>
                      <a:spcPct val="20000"/>
                    </a:spcBef>
                    <a:spcAft>
                      <a:spcPct val="0"/>
                    </a:spcAft>
                    <a:buFont typeface="Arial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  <a:defRPr/>
                  </a:pPr>
                  <a:r>
                    <a:rPr kumimoji="0" lang="de-DE" altLang="en-US" sz="1467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itchFamily="34" charset="0"/>
                      <a:ea typeface="+mn-ea"/>
                      <a:cs typeface="Arial" panose="020B0604020202020204" pitchFamily="34" charset="0"/>
                    </a:rPr>
                    <a:t>20</a:t>
                  </a:r>
                </a:p>
              </p:txBody>
            </p:sp>
          </p:grpSp>
          <p:sp>
            <p:nvSpPr>
              <p:cNvPr id="8" name="Textfeld 55">
                <a:extLst>
                  <a:ext uri="{FF2B5EF4-FFF2-40B4-BE49-F238E27FC236}">
                    <a16:creationId xmlns:a16="http://schemas.microsoft.com/office/drawing/2014/main" id="{D340B5DF-CEDD-7B72-47D9-56208F48FB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-233691" y="2437276"/>
                <a:ext cx="2687580" cy="25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marL="0" marR="0" lvl="0" indent="0" algn="ctr" defTabSz="45675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  <a:defRPr/>
                </a:pPr>
                <a:r>
                  <a:rPr lang="de-DE" altLang="de-DE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Probability</a:t>
                </a:r>
                <a:r>
                  <a:rPr lang="de-DE" altLang="de-DE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de-DE" altLang="de-DE" sz="16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de-DE" altLang="de-DE" sz="16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Stage 3 T1D</a:t>
                </a:r>
                <a:r>
                  <a:rPr kumimoji="0" lang="de-DE" altLang="de-DE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(%)</a:t>
                </a:r>
              </a:p>
            </p:txBody>
          </p:sp>
        </p:grpSp>
        <p:sp>
          <p:nvSpPr>
            <p:cNvPr id="9" name="Textfeld 51">
              <a:extLst>
                <a:ext uri="{FF2B5EF4-FFF2-40B4-BE49-F238E27FC236}">
                  <a16:creationId xmlns:a16="http://schemas.microsoft.com/office/drawing/2014/main" id="{96553A3B-AE2C-BBBA-3648-F2925E35C2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3494" y="4110340"/>
              <a:ext cx="2796458" cy="238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456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  <a:defRPr/>
              </a:pPr>
              <a:r>
                <a:rPr kumimoji="0" lang="de-DE" altLang="de-DE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Follow-</a:t>
              </a:r>
              <a:r>
                <a:rPr kumimoji="0" lang="de-DE" altLang="de-DE" sz="14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up</a:t>
              </a:r>
              <a:r>
                <a:rPr kumimoji="0" lang="de-DE" altLang="de-DE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(</a:t>
              </a:r>
              <a:r>
                <a:rPr lang="de-DE" altLang="de-DE" sz="1467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r>
                <a:rPr kumimoji="0" lang="de-DE" altLang="de-DE" sz="1467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088BBCFB-9398-467C-94E3-77ECD92B5C90}"/>
              </a:ext>
            </a:extLst>
          </p:cNvPr>
          <p:cNvSpPr txBox="1">
            <a:spLocks/>
          </p:cNvSpPr>
          <p:nvPr/>
        </p:nvSpPr>
        <p:spPr>
          <a:xfrm>
            <a:off x="6469158" y="2362036"/>
            <a:ext cx="5080586" cy="22215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Similar progression rate in</a:t>
            </a:r>
          </a:p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Fr1da children with early-stage T1D compared to</a:t>
            </a:r>
          </a:p>
          <a:p>
            <a:pPr marL="0" marR="0" lvl="0" indent="0" algn="l" defTabSz="91435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international birth cohort with increased genetic risk</a:t>
            </a:r>
            <a:endParaRPr kumimoji="0" lang="de-DE" sz="26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21F2C0B-E409-93BE-C0B9-5F8109BEE27C}"/>
              </a:ext>
            </a:extLst>
          </p:cNvPr>
          <p:cNvSpPr txBox="1">
            <a:spLocks/>
          </p:cNvSpPr>
          <p:nvPr/>
        </p:nvSpPr>
        <p:spPr>
          <a:xfrm>
            <a:off x="147648" y="193982"/>
            <a:ext cx="11896704" cy="1143000"/>
          </a:xfrm>
          <a:prstGeom prst="rect">
            <a:avLst/>
          </a:prstGeom>
        </p:spPr>
        <p:txBody>
          <a:bodyPr/>
          <a:lstStyle>
            <a:lvl1pPr algn="ctr" defTabSz="341710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34171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algn="ctr" defTabSz="34171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3pPr>
            <a:lvl4pPr algn="ctr" defTabSz="34171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4pPr>
            <a:lvl5pPr algn="ctr" defTabSz="341710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5pPr>
            <a:lvl6pPr marL="342335" algn="ctr" defTabSz="342335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6pPr>
            <a:lvl7pPr marL="684729" algn="ctr" defTabSz="342335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7pPr>
            <a:lvl8pPr marL="1027094" algn="ctr" defTabSz="342335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8pPr>
            <a:lvl9pPr marL="1369458" algn="ctr" defTabSz="342335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5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Progression from early-stage T1D (stage 1 or stage 2)</a:t>
            </a:r>
          </a:p>
          <a:p>
            <a:pPr marL="0" marR="0" lvl="0" indent="0" algn="ctr" defTabSz="455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 clinical T1D (stage 3)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" name="Picture 11" descr="Y:\Bayern AK Screening\17. Flyer\Logo\final\frida_Logo.jpg">
            <a:extLst>
              <a:ext uri="{FF2B5EF4-FFF2-40B4-BE49-F238E27FC236}">
                <a16:creationId xmlns:a16="http://schemas.microsoft.com/office/drawing/2014/main" id="{F4029CA5-C60E-19AB-53C0-7EDAD1BAE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309" y="3136207"/>
            <a:ext cx="1080395" cy="41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71F732-82E3-E5BC-361E-81EA5DCE26FA}"/>
              </a:ext>
            </a:extLst>
          </p:cNvPr>
          <p:cNvSpPr txBox="1"/>
          <p:nvPr/>
        </p:nvSpPr>
        <p:spPr>
          <a:xfrm>
            <a:off x="2081505" y="1891634"/>
            <a:ext cx="2766375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BABYDIAB, DIPP, DAISY</a:t>
            </a:r>
          </a:p>
        </p:txBody>
      </p:sp>
    </p:spTree>
    <p:extLst>
      <p:ext uri="{BB962C8B-B14F-4D97-AF65-F5344CB8AC3E}">
        <p14:creationId xmlns:p14="http://schemas.microsoft.com/office/powerpoint/2010/main" val="2290775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1BE054-C7A7-5F7A-CB27-816AFCDF0638}"/>
              </a:ext>
            </a:extLst>
          </p:cNvPr>
          <p:cNvSpPr txBox="1">
            <a:spLocks/>
          </p:cNvSpPr>
          <p:nvPr/>
        </p:nvSpPr>
        <p:spPr bwMode="auto">
          <a:xfrm>
            <a:off x="642762" y="194936"/>
            <a:ext cx="10922303" cy="1151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52" tIns="60957" rIns="121752" bIns="60957"/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de-DE" altLang="en-US" sz="3600" dirty="0" err="1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Stratification</a:t>
            </a:r>
            <a:r>
              <a:rPr lang="de-DE" altLang="en-US" sz="3600" dirty="0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en-US" sz="3600" dirty="0" err="1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of</a:t>
            </a:r>
            <a:r>
              <a:rPr lang="de-DE" altLang="en-US" sz="3600" dirty="0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en-US" sz="3600" dirty="0" err="1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progression</a:t>
            </a:r>
            <a:r>
              <a:rPr lang="de-DE" altLang="en-US" sz="3600" dirty="0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 rate </a:t>
            </a:r>
            <a:r>
              <a:rPr lang="de-DE" altLang="en-US" sz="3600" dirty="0" err="1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by</a:t>
            </a:r>
            <a:r>
              <a:rPr lang="de-DE" altLang="en-US" sz="3600" dirty="0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en-US" sz="3600" dirty="0" err="1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stage</a:t>
            </a:r>
            <a:endParaRPr lang="de-DE" altLang="en-US" sz="3600" dirty="0">
              <a:solidFill>
                <a:srgbClr val="2F5597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Y:\Bayern AK Screening\17. Flyer\Logo\final\frida_Logo.jpg">
            <a:extLst>
              <a:ext uri="{FF2B5EF4-FFF2-40B4-BE49-F238E27FC236}">
                <a16:creationId xmlns:a16="http://schemas.microsoft.com/office/drawing/2014/main" id="{06CA56E5-2F9F-BC6F-A06E-87120958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15" y="1362738"/>
            <a:ext cx="2363816" cy="8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picture containing text, diagram, line, plot&#10;&#10;Description automatically generated">
            <a:extLst>
              <a:ext uri="{FF2B5EF4-FFF2-40B4-BE49-F238E27FC236}">
                <a16:creationId xmlns:a16="http://schemas.microsoft.com/office/drawing/2014/main" id="{1D297486-A619-50B0-94F4-5EEB135AF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r="20602" b="24751"/>
          <a:stretch/>
        </p:blipFill>
        <p:spPr>
          <a:xfrm>
            <a:off x="780566" y="1700810"/>
            <a:ext cx="5603465" cy="4362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AA07D7-BA0A-48E4-7027-2E922AB17F26}"/>
              </a:ext>
            </a:extLst>
          </p:cNvPr>
          <p:cNvSpPr txBox="1"/>
          <p:nvPr/>
        </p:nvSpPr>
        <p:spPr>
          <a:xfrm>
            <a:off x="3582299" y="4421425"/>
            <a:ext cx="347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1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7E4903-16B2-E431-E42A-35272B722808}"/>
              </a:ext>
            </a:extLst>
          </p:cNvPr>
          <p:cNvSpPr txBox="1">
            <a:spLocks/>
          </p:cNvSpPr>
          <p:nvPr/>
        </p:nvSpPr>
        <p:spPr>
          <a:xfrm>
            <a:off x="7182812" y="3075653"/>
            <a:ext cx="4561219" cy="15834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defTabSz="914354"/>
            <a:r>
              <a:rPr lang="en-US" sz="2400" b="1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Half of the children have reached the next stage</a:t>
            </a:r>
            <a:endParaRPr lang="de-DE" sz="2400" b="1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marL="457189" indent="-457189" algn="l" defTabSz="914354">
              <a:buFont typeface="Wingdings" panose="05000000000000000000" pitchFamily="2" charset="2"/>
              <a:buChar char="Ø"/>
            </a:pPr>
            <a:r>
              <a:rPr lang="de-DE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 2 </a:t>
            </a:r>
            <a:r>
              <a:rPr lang="de-DE" sz="24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years</a:t>
            </a:r>
            <a:r>
              <a:rPr lang="de-DE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for Stage 2</a:t>
            </a:r>
          </a:p>
          <a:p>
            <a:pPr marL="457189" indent="-457189" algn="l" defTabSz="914354">
              <a:buFont typeface="Wingdings" panose="05000000000000000000" pitchFamily="2" charset="2"/>
              <a:buChar char="Ø"/>
            </a:pPr>
            <a:r>
              <a:rPr lang="de-DE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in 6 </a:t>
            </a:r>
            <a:r>
              <a:rPr lang="de-DE" sz="2400" kern="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years</a:t>
            </a:r>
            <a:r>
              <a:rPr lang="de-DE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für Stage 1</a:t>
            </a:r>
          </a:p>
          <a:p>
            <a:pPr marL="1676358" lvl="2" indent="-457189" algn="l" defTabSz="914354">
              <a:buFont typeface="Wingdings" panose="05000000000000000000" pitchFamily="2" charset="2"/>
              <a:buChar char="Ø"/>
            </a:pPr>
            <a:endParaRPr lang="de-DE" sz="2400" kern="0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F5F07-BF6D-774E-5D49-4B428537BD6F}"/>
              </a:ext>
            </a:extLst>
          </p:cNvPr>
          <p:cNvSpPr txBox="1"/>
          <p:nvPr/>
        </p:nvSpPr>
        <p:spPr>
          <a:xfrm>
            <a:off x="3347386" y="1905842"/>
            <a:ext cx="35919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4F81BD">
                    <a:lumMod val="75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2 </a:t>
            </a:r>
          </a:p>
        </p:txBody>
      </p:sp>
      <p:sp>
        <p:nvSpPr>
          <p:cNvPr id="2" name="Textfeld 83">
            <a:extLst>
              <a:ext uri="{FF2B5EF4-FFF2-40B4-BE49-F238E27FC236}">
                <a16:creationId xmlns:a16="http://schemas.microsoft.com/office/drawing/2014/main" id="{CC92DB00-123A-C660-83D2-2F7CD8CAD6CD}"/>
              </a:ext>
            </a:extLst>
          </p:cNvPr>
          <p:cNvSpPr txBox="1"/>
          <p:nvPr/>
        </p:nvSpPr>
        <p:spPr>
          <a:xfrm>
            <a:off x="9106208" y="6319611"/>
            <a:ext cx="2750830" cy="338467"/>
          </a:xfrm>
          <a:prstGeom prst="rect">
            <a:avLst/>
          </a:prstGeom>
          <a:noFill/>
        </p:spPr>
        <p:txBody>
          <a:bodyPr wrap="none" lIns="91351" tIns="45677" rIns="91351" bIns="45677" rtlCol="0">
            <a:spAutoFit/>
          </a:bodyPr>
          <a:lstStyle/>
          <a:p>
            <a:pPr algn="r" defTabSz="456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i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Weiss</a:t>
            </a:r>
            <a:r>
              <a:rPr lang="de-DE" sz="16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et al., </a:t>
            </a:r>
            <a:r>
              <a:rPr lang="de-DE" sz="1600" i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Diabetologia</a:t>
            </a:r>
            <a:r>
              <a:rPr lang="de-DE" sz="16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66427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>
            <a:extLst>
              <a:ext uri="{FF2B5EF4-FFF2-40B4-BE49-F238E27FC236}">
                <a16:creationId xmlns:a16="http://schemas.microsoft.com/office/drawing/2014/main" id="{284B3A89-E1AA-449C-A932-8499E1A386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12776"/>
            <a:ext cx="8831516" cy="4419904"/>
          </a:xfr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795" y="200086"/>
            <a:ext cx="12001333" cy="113570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2F5597"/>
                </a:solidFill>
                <a:latin typeface="+mn-lt"/>
                <a:cs typeface="Arial" panose="020B0604020202020204" pitchFamily="34" charset="0"/>
              </a:rPr>
              <a:t>Which factors contributes to disease progression? </a:t>
            </a:r>
            <a:br>
              <a:rPr lang="en-US" sz="3600" dirty="0">
                <a:solidFill>
                  <a:srgbClr val="2F5597"/>
                </a:solidFill>
                <a:latin typeface="+mn-lt"/>
                <a:cs typeface="Arial" panose="020B0604020202020204" pitchFamily="34" charset="0"/>
              </a:rPr>
            </a:br>
            <a:r>
              <a:rPr lang="en-US" sz="3600" dirty="0">
                <a:solidFill>
                  <a:srgbClr val="2F5597"/>
                </a:solidFill>
                <a:latin typeface="+mn-lt"/>
                <a:cs typeface="Arial" panose="020B0604020202020204" pitchFamily="34" charset="0"/>
              </a:rPr>
              <a:t>- stage 1 to stage 3, multivariable -</a:t>
            </a:r>
          </a:p>
        </p:txBody>
      </p:sp>
      <p:pic>
        <p:nvPicPr>
          <p:cNvPr id="4" name="Picture 2" descr="Y:\Bayern AK Screening\17. Flyer\Logo\final\frid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64" y="939659"/>
            <a:ext cx="1831709" cy="6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8BF9298-BD1E-4E97-A385-0D056BA4351F}"/>
              </a:ext>
            </a:extLst>
          </p:cNvPr>
          <p:cNvSpPr/>
          <p:nvPr/>
        </p:nvSpPr>
        <p:spPr>
          <a:xfrm>
            <a:off x="2735627" y="5832680"/>
            <a:ext cx="9025003" cy="830997"/>
          </a:xfrm>
          <a:prstGeom prst="rect">
            <a:avLst/>
          </a:prstGeom>
          <a:solidFill>
            <a:srgbClr val="F8C8B2"/>
          </a:solidFill>
        </p:spPr>
        <p:txBody>
          <a:bodyPr wrap="square">
            <a:spAutoFit/>
          </a:bodyPr>
          <a:lstStyle/>
          <a:p>
            <a:pPr defTabSz="1219170" eaLnBrk="0" fontAlgn="base" hangingPunct="0">
              <a:defRPr/>
            </a:pPr>
            <a:r>
              <a:rPr lang="en-GB" sz="2667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Progression Likelihood Score</a:t>
            </a:r>
            <a:r>
              <a:rPr lang="en-GB" sz="2667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2133" dirty="0" err="1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</a:t>
            </a:r>
            <a:r>
              <a:rPr lang="en-GB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[(</a:t>
            </a:r>
            <a:r>
              <a:rPr lang="en-GB" sz="2133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HbA</a:t>
            </a:r>
            <a:r>
              <a:rPr lang="en-GB" sz="2133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1c</a:t>
            </a:r>
            <a:r>
              <a:rPr lang="en-GB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[%] − 5.233) × </a:t>
            </a:r>
          </a:p>
          <a:p>
            <a:pPr defTabSz="1219170" eaLnBrk="0" fontAlgn="base" hangingPunct="0">
              <a:defRPr/>
            </a:pPr>
            <a:r>
              <a:rPr lang="en-GB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1.125 + (</a:t>
            </a:r>
            <a:r>
              <a:rPr lang="en-GB" sz="2133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OGTT</a:t>
            </a:r>
            <a:r>
              <a:rPr lang="en-GB" sz="2133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90</a:t>
            </a:r>
            <a:r>
              <a:rPr lang="en-GB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[mg/dl] − 107.6) × 0.0195 + (</a:t>
            </a:r>
            <a:r>
              <a:rPr lang="en-GB" sz="2133" b="1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IA-2A</a:t>
            </a:r>
            <a:r>
              <a:rPr lang="en-GB" sz="2133" b="1" baseline="-25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cat</a:t>
            </a:r>
            <a:r>
              <a:rPr lang="en-GB" sz="2133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− 1.27) × 0.662)]</a:t>
            </a:r>
            <a:endParaRPr lang="en-US" sz="2133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ight Arrow 1">
            <a:extLst>
              <a:ext uri="{FF2B5EF4-FFF2-40B4-BE49-F238E27FC236}">
                <a16:creationId xmlns:a16="http://schemas.microsoft.com/office/drawing/2014/main" id="{016D7D5A-FD3F-44F5-A835-D3A0D2E2ED21}"/>
              </a:ext>
            </a:extLst>
          </p:cNvPr>
          <p:cNvSpPr/>
          <p:nvPr/>
        </p:nvSpPr>
        <p:spPr>
          <a:xfrm>
            <a:off x="2063552" y="5928691"/>
            <a:ext cx="576064" cy="4766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25FA9-F629-4491-922E-F4ADA559A0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14"/>
          <a:stretch/>
        </p:blipFill>
        <p:spPr>
          <a:xfrm>
            <a:off x="8779484" y="1796819"/>
            <a:ext cx="1321995" cy="1569471"/>
          </a:xfrm>
          <a:prstGeom prst="rect">
            <a:avLst/>
          </a:prstGeom>
        </p:spPr>
      </p:pic>
      <p:sp>
        <p:nvSpPr>
          <p:cNvPr id="10" name="Textfeld 32">
            <a:extLst>
              <a:ext uri="{FF2B5EF4-FFF2-40B4-BE49-F238E27FC236}">
                <a16:creationId xmlns:a16="http://schemas.microsoft.com/office/drawing/2014/main" id="{50835276-C354-4282-A067-63A88B03BAF5}"/>
              </a:ext>
            </a:extLst>
          </p:cNvPr>
          <p:cNvSpPr txBox="1"/>
          <p:nvPr/>
        </p:nvSpPr>
        <p:spPr>
          <a:xfrm>
            <a:off x="8600626" y="3366291"/>
            <a:ext cx="259080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Andreas Weiss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7C087D-624B-4F97-9CB5-70A604E220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923" y="1819542"/>
            <a:ext cx="1546748" cy="1546748"/>
          </a:xfrm>
          <a:prstGeom prst="rect">
            <a:avLst/>
          </a:prstGeom>
        </p:spPr>
      </p:pic>
      <p:sp>
        <p:nvSpPr>
          <p:cNvPr id="12" name="Textfeld 32">
            <a:extLst>
              <a:ext uri="{FF2B5EF4-FFF2-40B4-BE49-F238E27FC236}">
                <a16:creationId xmlns:a16="http://schemas.microsoft.com/office/drawing/2014/main" id="{D2452840-1E4C-48D4-AC43-B02527B10403}"/>
              </a:ext>
            </a:extLst>
          </p:cNvPr>
          <p:cNvSpPr txBox="1"/>
          <p:nvPr/>
        </p:nvSpPr>
        <p:spPr>
          <a:xfrm>
            <a:off x="10173869" y="3347701"/>
            <a:ext cx="225883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Jose </a:t>
            </a:r>
            <a:r>
              <a:rPr lang="pt-BR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Zapardiel Gonzalo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154DD719-9165-46C1-BDDD-C80AC8F2C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0251" y="3778740"/>
            <a:ext cx="36052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defTabSz="91437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400" i="1" dirty="0">
                <a:solidFill>
                  <a:srgbClr val="333333"/>
                </a:solidFill>
                <a:latin typeface="Arial" panose="020B0604020202020204" pitchFamily="34" charset="0"/>
              </a:rPr>
              <a:t>Weiss A et al, Diabetologia  2022</a:t>
            </a:r>
          </a:p>
        </p:txBody>
      </p:sp>
    </p:spTree>
    <p:extLst>
      <p:ext uri="{BB962C8B-B14F-4D97-AF65-F5344CB8AC3E}">
        <p14:creationId xmlns:p14="http://schemas.microsoft.com/office/powerpoint/2010/main" val="2140442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1BE054-C7A7-5F7A-CB27-816AFCDF0638}"/>
              </a:ext>
            </a:extLst>
          </p:cNvPr>
          <p:cNvSpPr txBox="1">
            <a:spLocks/>
          </p:cNvSpPr>
          <p:nvPr/>
        </p:nvSpPr>
        <p:spPr bwMode="auto">
          <a:xfrm>
            <a:off x="424873" y="190664"/>
            <a:ext cx="11320088" cy="121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752" tIns="60957" rIns="121752" bIns="60957"/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07469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3600" dirty="0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Stratification by Progression Likelihood Score (PLS)</a:t>
            </a:r>
            <a:endParaRPr lang="de-DE" altLang="en-US" sz="3600" dirty="0">
              <a:solidFill>
                <a:srgbClr val="2F5597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Picture 4" descr="Y:\Bayern AK Screening\17. Flyer\Logo\final\frida_Logo.jpg">
            <a:extLst>
              <a:ext uri="{FF2B5EF4-FFF2-40B4-BE49-F238E27FC236}">
                <a16:creationId xmlns:a16="http://schemas.microsoft.com/office/drawing/2014/main" id="{06CA56E5-2F9F-BC6F-A06E-871209580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215" y="1362738"/>
            <a:ext cx="2363816" cy="89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picture containing text, diagram, line, font&#10;&#10;Description automatically generated">
            <a:extLst>
              <a:ext uri="{FF2B5EF4-FFF2-40B4-BE49-F238E27FC236}">
                <a16:creationId xmlns:a16="http://schemas.microsoft.com/office/drawing/2014/main" id="{B22A317B-8259-5027-C26F-C7656D6F5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76" y="1215500"/>
            <a:ext cx="5729691" cy="537013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AA07D7-BA0A-48E4-7027-2E922AB17F26}"/>
              </a:ext>
            </a:extLst>
          </p:cNvPr>
          <p:cNvSpPr txBox="1"/>
          <p:nvPr/>
        </p:nvSpPr>
        <p:spPr>
          <a:xfrm>
            <a:off x="4943872" y="3205647"/>
            <a:ext cx="1642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1a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7E4903-16B2-E431-E42A-35272B722808}"/>
              </a:ext>
            </a:extLst>
          </p:cNvPr>
          <p:cNvSpPr txBox="1">
            <a:spLocks/>
          </p:cNvSpPr>
          <p:nvPr/>
        </p:nvSpPr>
        <p:spPr>
          <a:xfrm>
            <a:off x="7189984" y="3078818"/>
            <a:ext cx="3657751" cy="15693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l" defTabSz="914354"/>
            <a:r>
              <a:rPr lang="en-US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Stratification can be used</a:t>
            </a:r>
          </a:p>
          <a:p>
            <a:pPr algn="l" defTabSz="914354"/>
            <a:r>
              <a:rPr lang="en-US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to provide individual advice</a:t>
            </a:r>
          </a:p>
          <a:p>
            <a:pPr algn="l" defTabSz="914354"/>
            <a:r>
              <a:rPr lang="en-US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on how often monitoring</a:t>
            </a:r>
          </a:p>
          <a:p>
            <a:pPr algn="l" defTabSz="914354"/>
            <a:r>
              <a:rPr lang="en-US" sz="2400" kern="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should take place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F5F07-BF6D-774E-5D49-4B428537BD6F}"/>
              </a:ext>
            </a:extLst>
          </p:cNvPr>
          <p:cNvSpPr txBox="1"/>
          <p:nvPr/>
        </p:nvSpPr>
        <p:spPr>
          <a:xfrm>
            <a:off x="4970701" y="2487858"/>
            <a:ext cx="1536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srgbClr val="2121EF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2260DF-2044-8B58-478A-81240436AB03}"/>
              </a:ext>
            </a:extLst>
          </p:cNvPr>
          <p:cNvSpPr txBox="1"/>
          <p:nvPr/>
        </p:nvSpPr>
        <p:spPr>
          <a:xfrm>
            <a:off x="5135893" y="1549930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1b</a:t>
            </a:r>
          </a:p>
        </p:txBody>
      </p:sp>
      <p:sp>
        <p:nvSpPr>
          <p:cNvPr id="2" name="Textfeld 83">
            <a:extLst>
              <a:ext uri="{FF2B5EF4-FFF2-40B4-BE49-F238E27FC236}">
                <a16:creationId xmlns:a16="http://schemas.microsoft.com/office/drawing/2014/main" id="{C2FB6673-7D2A-CDB6-E4A7-B930B841DD6F}"/>
              </a:ext>
            </a:extLst>
          </p:cNvPr>
          <p:cNvSpPr txBox="1"/>
          <p:nvPr/>
        </p:nvSpPr>
        <p:spPr>
          <a:xfrm>
            <a:off x="9106208" y="6319611"/>
            <a:ext cx="2750830" cy="338467"/>
          </a:xfrm>
          <a:prstGeom prst="rect">
            <a:avLst/>
          </a:prstGeom>
          <a:noFill/>
        </p:spPr>
        <p:txBody>
          <a:bodyPr wrap="none" lIns="91351" tIns="45677" rIns="91351" bIns="45677" rtlCol="0">
            <a:spAutoFit/>
          </a:bodyPr>
          <a:lstStyle/>
          <a:p>
            <a:pPr algn="r" defTabSz="4567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1600" i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Weiss</a:t>
            </a:r>
            <a:r>
              <a:rPr lang="de-DE" sz="16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et al., </a:t>
            </a:r>
            <a:r>
              <a:rPr lang="de-DE" sz="1600" i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Diabetologia</a:t>
            </a:r>
            <a:r>
              <a:rPr lang="de-DE" sz="16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2022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506BAE23-4682-0D65-9630-E8D23E451ED1}"/>
              </a:ext>
            </a:extLst>
          </p:cNvPr>
          <p:cNvSpPr/>
          <p:nvPr/>
        </p:nvSpPr>
        <p:spPr>
          <a:xfrm>
            <a:off x="947058" y="6074229"/>
            <a:ext cx="838203" cy="54406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74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F818C-6BEB-5279-A3C7-C6777FCAE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42"/>
          <a:stretch/>
        </p:blipFill>
        <p:spPr>
          <a:xfrm>
            <a:off x="1295467" y="1604798"/>
            <a:ext cx="6720747" cy="5160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D59C0F-D025-6982-9DB6-127CE3ED75F4}"/>
              </a:ext>
            </a:extLst>
          </p:cNvPr>
          <p:cNvSpPr txBox="1"/>
          <p:nvPr/>
        </p:nvSpPr>
        <p:spPr>
          <a:xfrm>
            <a:off x="8016214" y="2564905"/>
            <a:ext cx="2018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1b and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0C13A-BF68-5FAC-DCBA-7F83678C2D63}"/>
              </a:ext>
            </a:extLst>
          </p:cNvPr>
          <p:cNvSpPr txBox="1"/>
          <p:nvPr/>
        </p:nvSpPr>
        <p:spPr>
          <a:xfrm>
            <a:off x="8016214" y="4581129"/>
            <a:ext cx="383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1 PLS 30</a:t>
            </a:r>
            <a:r>
              <a:rPr lang="en-DE" sz="2400" baseline="3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– 90</a:t>
            </a:r>
            <a:r>
              <a:rPr lang="en-DE" sz="2400" baseline="3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centile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DCA6E-F2B4-E8A8-A499-6087B55089D0}"/>
              </a:ext>
            </a:extLst>
          </p:cNvPr>
          <p:cNvSpPr txBox="1"/>
          <p:nvPr/>
        </p:nvSpPr>
        <p:spPr>
          <a:xfrm>
            <a:off x="8016213" y="4952782"/>
            <a:ext cx="3209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Stage 1 PLS &lt;30</a:t>
            </a:r>
            <a:r>
              <a:rPr lang="en-DE" sz="2400" baseline="30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centile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C576E7-3A31-3C0D-37BF-C73102EB5A7C}"/>
              </a:ext>
            </a:extLst>
          </p:cNvPr>
          <p:cNvSpPr txBox="1"/>
          <p:nvPr/>
        </p:nvSpPr>
        <p:spPr>
          <a:xfrm>
            <a:off x="5383426" y="3363980"/>
            <a:ext cx="3827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25 (74%) cases within 2 years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B358FD-D95C-F4B7-0A15-59D9C4628853}"/>
              </a:ext>
            </a:extLst>
          </p:cNvPr>
          <p:cNvSpPr txBox="1"/>
          <p:nvPr/>
        </p:nvSpPr>
        <p:spPr>
          <a:xfrm>
            <a:off x="5387608" y="4296743"/>
            <a:ext cx="2886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DE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9 cases within 2 years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69964A-9358-5082-601C-DE7A3818C0F6}"/>
              </a:ext>
            </a:extLst>
          </p:cNvPr>
          <p:cNvSpPr txBox="1"/>
          <p:nvPr/>
        </p:nvSpPr>
        <p:spPr>
          <a:xfrm>
            <a:off x="1634919" y="197296"/>
            <a:ext cx="8958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DE" sz="3600" dirty="0">
                <a:solidFill>
                  <a:srgbClr val="2F559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Staging </a:t>
            </a:r>
            <a:r>
              <a:rPr lang="en-DE" sz="3600" u="sng" dirty="0">
                <a:solidFill>
                  <a:srgbClr val="2F559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plus PLS </a:t>
            </a:r>
            <a:r>
              <a:rPr lang="en-DE" sz="3600" dirty="0">
                <a:solidFill>
                  <a:srgbClr val="2F559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can identify very high risk and </a:t>
            </a:r>
          </a:p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DE" sz="3600" dirty="0">
                <a:solidFill>
                  <a:srgbClr val="2F5597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majority of progressors within 2 years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E203312-F21E-498B-A1A6-16C59C3C7D7A}"/>
              </a:ext>
            </a:extLst>
          </p:cNvPr>
          <p:cNvCxnSpPr>
            <a:cxnSpLocks/>
          </p:cNvCxnSpPr>
          <p:nvPr/>
        </p:nvCxnSpPr>
        <p:spPr>
          <a:xfrm flipH="1" flipV="1">
            <a:off x="6576053" y="3044957"/>
            <a:ext cx="1" cy="2400268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41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39888" y="104168"/>
            <a:ext cx="7351712" cy="801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743486" y="904298"/>
            <a:ext cx="8067229" cy="6831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Normoglycemia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1)</a:t>
            </a: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72D85F4-5768-4CDC-B0F3-40B76EE86C50}"/>
              </a:ext>
            </a:extLst>
          </p:cNvPr>
          <p:cNvSpPr txBox="1">
            <a:spLocks/>
          </p:cNvSpPr>
          <p:nvPr/>
        </p:nvSpPr>
        <p:spPr bwMode="auto">
          <a:xfrm>
            <a:off x="183478" y="194062"/>
            <a:ext cx="11830939" cy="66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5" tIns="45719" rIns="91315" bIns="4571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447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972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9458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944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5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Staging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Teaching, Monitoring, Psychological 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Abgerundetes Rechteck 5">
            <a:extLst>
              <a:ext uri="{FF2B5EF4-FFF2-40B4-BE49-F238E27FC236}">
                <a16:creationId xmlns:a16="http://schemas.microsoft.com/office/drawing/2014/main" id="{A22B2B77-6939-421D-9A05-EB236585567B}"/>
              </a:ext>
            </a:extLst>
          </p:cNvPr>
          <p:cNvSpPr/>
          <p:nvPr/>
        </p:nvSpPr>
        <p:spPr>
          <a:xfrm>
            <a:off x="683664" y="1669122"/>
            <a:ext cx="2709050" cy="801686"/>
          </a:xfrm>
          <a:prstGeom prst="roundRect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PLS &lt; 0.5 (&lt;30</a:t>
            </a:r>
            <a:r>
              <a:rPr kumimoji="0" lang="de-DE" sz="2000" b="0" i="0" u="none" strike="noStrike" kern="1200" cap="none" spc="0" normalizeH="0" baseline="3000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(0% 2yrs-progression)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Abgerundetes Rechteck 5">
            <a:extLst>
              <a:ext uri="{FF2B5EF4-FFF2-40B4-BE49-F238E27FC236}">
                <a16:creationId xmlns:a16="http://schemas.microsoft.com/office/drawing/2014/main" id="{5A695240-3BB6-4F8F-97E7-3DD150F50A28}"/>
              </a:ext>
            </a:extLst>
          </p:cNvPr>
          <p:cNvSpPr/>
          <p:nvPr/>
        </p:nvSpPr>
        <p:spPr>
          <a:xfrm>
            <a:off x="3486681" y="1669122"/>
            <a:ext cx="3050851" cy="801686"/>
          </a:xfrm>
          <a:prstGeom prst="roundRect">
            <a:avLst/>
          </a:prstGeom>
          <a:noFill/>
          <a:ln>
            <a:solidFill>
              <a:srgbClr val="2F55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PLS 0.5-4 (30-90</a:t>
            </a:r>
            <a:r>
              <a:rPr kumimoji="0" lang="de-DE" sz="2000" b="0" i="0" u="none" strike="noStrike" kern="1200" cap="none" spc="0" normalizeH="0" baseline="3000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score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(4-8% 2yrs-progression)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Abgerundetes Rechteck 23">
            <a:extLst>
              <a:ext uri="{FF2B5EF4-FFF2-40B4-BE49-F238E27FC236}">
                <a16:creationId xmlns:a16="http://schemas.microsoft.com/office/drawing/2014/main" id="{A3C6BE90-5D12-4B9A-9998-E564359330A9}"/>
              </a:ext>
            </a:extLst>
          </p:cNvPr>
          <p:cNvSpPr/>
          <p:nvPr/>
        </p:nvSpPr>
        <p:spPr>
          <a:xfrm>
            <a:off x="683664" y="2592195"/>
            <a:ext cx="2673500" cy="319330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Yearly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Glucose, HbA1c, IA2A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After 2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years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OGTT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home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*: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glucose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in case of symptoms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, infections, fever, poor general condition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Roboto"/>
              <a:cs typeface="+mn-cs"/>
            </a:endParaRPr>
          </a:p>
        </p:txBody>
      </p:sp>
      <p:sp>
        <p:nvSpPr>
          <p:cNvPr id="39" name="Abgerundetes Rechteck 23">
            <a:extLst>
              <a:ext uri="{FF2B5EF4-FFF2-40B4-BE49-F238E27FC236}">
                <a16:creationId xmlns:a16="http://schemas.microsoft.com/office/drawing/2014/main" id="{33956409-4E12-4F01-A697-57CE41FD587D}"/>
              </a:ext>
            </a:extLst>
          </p:cNvPr>
          <p:cNvSpPr/>
          <p:nvPr/>
        </p:nvSpPr>
        <p:spPr>
          <a:xfrm>
            <a:off x="3486682" y="2592194"/>
            <a:ext cx="3050850" cy="3202767"/>
          </a:xfrm>
          <a:prstGeom prst="roundRect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6-monthly: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glucose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HbA1c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After 1 </a:t>
            </a:r>
            <a:r>
              <a:rPr kumimoji="0" lang="de-DE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OGTT, IA2A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glucose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every 2 month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2h after biggest meal + in case of symptoms, infections, fever, poor general condition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536">
            <a:extLst>
              <a:ext uri="{FF2B5EF4-FFF2-40B4-BE49-F238E27FC236}">
                <a16:creationId xmlns:a16="http://schemas.microsoft.com/office/drawing/2014/main" id="{C1954B53-64E5-49F2-9FA1-4A9332E26207}"/>
              </a:ext>
            </a:extLst>
          </p:cNvPr>
          <p:cNvSpPr txBox="1"/>
          <p:nvPr/>
        </p:nvSpPr>
        <p:spPr>
          <a:xfrm>
            <a:off x="794936" y="6527268"/>
            <a:ext cx="942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urine glucose measurements recommended, if blood glucose monitoring is not possible at home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8C76BA7-9536-E7A3-093A-718CD33DF329}"/>
              </a:ext>
            </a:extLst>
          </p:cNvPr>
          <p:cNvGrpSpPr/>
          <p:nvPr/>
        </p:nvGrpSpPr>
        <p:grpSpPr>
          <a:xfrm>
            <a:off x="794936" y="898451"/>
            <a:ext cx="11159071" cy="5537364"/>
            <a:chOff x="794936" y="898451"/>
            <a:chExt cx="11159071" cy="5537364"/>
          </a:xfrm>
        </p:grpSpPr>
        <p:sp>
          <p:nvSpPr>
            <p:cNvPr id="7" name="Abgerundetes Rechteck 6"/>
            <p:cNvSpPr/>
            <p:nvPr/>
          </p:nvSpPr>
          <p:spPr>
            <a:xfrm>
              <a:off x="9457449" y="898451"/>
              <a:ext cx="2496558" cy="69381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Dysglycemia</a:t>
              </a:r>
              <a:endPara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0" name="Gewinkelte Verbindung 29"/>
            <p:cNvCxnSpPr>
              <a:cxnSpLocks/>
              <a:stCxn id="31" idx="3"/>
            </p:cNvCxnSpPr>
            <p:nvPr/>
          </p:nvCxnSpPr>
          <p:spPr>
            <a:xfrm flipV="1">
              <a:off x="8955795" y="1582297"/>
              <a:ext cx="848605" cy="4578818"/>
            </a:xfrm>
            <a:prstGeom prst="bentConnector2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Abgerundetes Rechteck 30"/>
            <p:cNvSpPr/>
            <p:nvPr/>
          </p:nvSpPr>
          <p:spPr>
            <a:xfrm>
              <a:off x="794936" y="5886415"/>
              <a:ext cx="8160859" cy="549400"/>
            </a:xfrm>
            <a:prstGeom prst="round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Dysglycemia</a:t>
              </a:r>
              <a:endPara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bgerundetes Rechteck 5">
              <a:extLst>
                <a:ext uri="{FF2B5EF4-FFF2-40B4-BE49-F238E27FC236}">
                  <a16:creationId xmlns:a16="http://schemas.microsoft.com/office/drawing/2014/main" id="{539729BB-8D86-4C5E-855C-FF615173A88E}"/>
                </a:ext>
              </a:extLst>
            </p:cNvPr>
            <p:cNvSpPr/>
            <p:nvPr/>
          </p:nvSpPr>
          <p:spPr>
            <a:xfrm>
              <a:off x="6603695" y="1669122"/>
              <a:ext cx="2771041" cy="801686"/>
            </a:xfrm>
            <a:prstGeom prst="roundRect">
              <a:avLst/>
            </a:prstGeom>
            <a:noFill/>
            <a:ln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Stage 1b; PLS &gt;4 (&gt;90</a:t>
              </a:r>
              <a:r>
                <a:rPr kumimoji="0" lang="de-DE" sz="20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</a:t>
              </a: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F5597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(~ 50% 2yrs-progression)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Abgerundetes Rechteck 5">
              <a:extLst>
                <a:ext uri="{FF2B5EF4-FFF2-40B4-BE49-F238E27FC236}">
                  <a16:creationId xmlns:a16="http://schemas.microsoft.com/office/drawing/2014/main" id="{434EC2D8-4A21-489D-B11A-2CE20F01D393}"/>
                </a:ext>
              </a:extLst>
            </p:cNvPr>
            <p:cNvSpPr/>
            <p:nvPr/>
          </p:nvSpPr>
          <p:spPr>
            <a:xfrm>
              <a:off x="6928438" y="3321493"/>
              <a:ext cx="1675860" cy="76358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See </a:t>
              </a:r>
              <a:r>
                <a:rPr kumimoji="0" lang="de-DE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dysglycemia</a:t>
              </a: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41" name="Gerade Verbindung mit Pfeil 17">
              <a:extLst>
                <a:ext uri="{FF2B5EF4-FFF2-40B4-BE49-F238E27FC236}">
                  <a16:creationId xmlns:a16="http://schemas.microsoft.com/office/drawing/2014/main" id="{DDA4F987-E148-4EAC-BD24-0A22184FAAD0}"/>
                </a:ext>
              </a:extLst>
            </p:cNvPr>
            <p:cNvCxnSpPr/>
            <p:nvPr/>
          </p:nvCxnSpPr>
          <p:spPr>
            <a:xfrm>
              <a:off x="4959410" y="5762590"/>
              <a:ext cx="0" cy="24765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mit Pfeil 41">
              <a:extLst>
                <a:ext uri="{FF2B5EF4-FFF2-40B4-BE49-F238E27FC236}">
                  <a16:creationId xmlns:a16="http://schemas.microsoft.com/office/drawing/2014/main" id="{C8FDADC1-AE7D-4668-9DDB-813AA30ACED7}"/>
                </a:ext>
              </a:extLst>
            </p:cNvPr>
            <p:cNvCxnSpPr/>
            <p:nvPr/>
          </p:nvCxnSpPr>
          <p:spPr>
            <a:xfrm>
              <a:off x="2038587" y="5745128"/>
              <a:ext cx="0" cy="265112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43" descr="Y:\Bayern AK Screening\17. Flyer\Logo\final\frida_Logo.jpg">
            <a:extLst>
              <a:ext uri="{FF2B5EF4-FFF2-40B4-BE49-F238E27FC236}">
                <a16:creationId xmlns:a16="http://schemas.microsoft.com/office/drawing/2014/main" id="{EACB8605-E547-4CB5-8FAA-36760880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446" y="5551494"/>
            <a:ext cx="1798531" cy="6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2" grpId="0" animBg="1"/>
      <p:bldP spid="36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1590" y="197007"/>
            <a:ext cx="10785085" cy="1227027"/>
          </a:xfrm>
        </p:spPr>
        <p:txBody>
          <a:bodyPr/>
          <a:lstStyle/>
          <a:p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</a:t>
            </a:r>
            <a:r>
              <a:rPr lang="de-DE" sz="3600" dirty="0" err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diabetic</a:t>
            </a:r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ketoacidosis</a:t>
            </a:r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(DKA) in </a:t>
            </a:r>
            <a:r>
              <a:rPr lang="de-DE" sz="3600" dirty="0" err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dirty="0" err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adolescents</a:t>
            </a:r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 T1D </a:t>
            </a:r>
            <a:r>
              <a:rPr lang="de-DE" sz="3600" dirty="0" err="1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manifestation</a:t>
            </a:r>
            <a:r>
              <a:rPr lang="de-DE" sz="3600" dirty="0">
                <a:solidFill>
                  <a:srgbClr val="2F55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Germany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787F9B7-5727-B964-64D2-40E85CC8B1A7}"/>
              </a:ext>
            </a:extLst>
          </p:cNvPr>
          <p:cNvGrpSpPr/>
          <p:nvPr/>
        </p:nvGrpSpPr>
        <p:grpSpPr>
          <a:xfrm>
            <a:off x="799892" y="1293479"/>
            <a:ext cx="10604035" cy="5426209"/>
            <a:chOff x="429775" y="1239049"/>
            <a:chExt cx="10604035" cy="5426209"/>
          </a:xfrm>
        </p:grpSpPr>
        <p:sp>
          <p:nvSpPr>
            <p:cNvPr id="7" name="Textfeld 6"/>
            <p:cNvSpPr txBox="1"/>
            <p:nvPr/>
          </p:nvSpPr>
          <p:spPr>
            <a:xfrm>
              <a:off x="452198" y="6018927"/>
              <a:ext cx="57470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DPV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 Register</a:t>
              </a:r>
              <a:b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Holl et al. (2019), update of </a:t>
              </a:r>
              <a:r>
                <a:rPr kumimoji="0" lang="en-GB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Karges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 et al. (2011) </a:t>
              </a:r>
              <a:r>
                <a:rPr kumimoji="0" lang="en-GB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Klin</a:t>
              </a: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GB" sz="1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Calibri"/>
                  <a:ea typeface="Tahoma" panose="020B0604030504040204" pitchFamily="34" charset="0"/>
                  <a:cs typeface="Tahoma" panose="020B0604030504040204" pitchFamily="34" charset="0"/>
                </a:rPr>
                <a:t>Pädiatr</a:t>
              </a: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 rotWithShape="1">
            <a:blip r:embed="rId2"/>
            <a:srcRect l="5808" t="12202" b="23020"/>
            <a:stretch/>
          </p:blipFill>
          <p:spPr>
            <a:xfrm>
              <a:off x="958242" y="2014499"/>
              <a:ext cx="8326557" cy="3526636"/>
            </a:xfrm>
            <a:prstGeom prst="rect">
              <a:avLst/>
            </a:prstGeom>
          </p:spPr>
        </p:pic>
        <p:sp>
          <p:nvSpPr>
            <p:cNvPr id="8" name="Textfeld 7"/>
            <p:cNvSpPr txBox="1"/>
            <p:nvPr/>
          </p:nvSpPr>
          <p:spPr>
            <a:xfrm>
              <a:off x="1292269" y="5470825"/>
              <a:ext cx="8225424" cy="9240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348483" algn="l"/>
                  <a:tab pos="7289618" algn="l"/>
                </a:tabLst>
                <a:defRPr/>
              </a:pPr>
              <a:r>
                <a:rPr kumimoji="0" lang="en-GB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1995 	2005 	2017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2514537" algn="l"/>
                </a:tabLst>
                <a:defRPr/>
              </a:pPr>
              <a:r>
                <a:rPr kumimoji="0" lang="en-GB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	Year of manifestation</a:t>
              </a:r>
            </a:p>
          </p:txBody>
        </p:sp>
        <p:sp>
          <p:nvSpPr>
            <p:cNvPr id="9" name="Textfeld 8"/>
            <p:cNvSpPr txBox="1"/>
            <p:nvPr/>
          </p:nvSpPr>
          <p:spPr>
            <a:xfrm rot="16200000">
              <a:off x="234155" y="3317165"/>
              <a:ext cx="919708" cy="5284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348483" algn="l"/>
                  <a:tab pos="7289618" algn="l"/>
                </a:tabLst>
                <a:defRPr/>
              </a:pPr>
              <a:r>
                <a:rPr kumimoji="0" lang="en-GB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(%)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536090" y="2205215"/>
              <a:ext cx="4950305" cy="378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348483" algn="l"/>
                  <a:tab pos="7289618" algn="l"/>
                </a:tabLst>
                <a:defRPr/>
              </a:pPr>
              <a:endParaRPr kumimoji="0" lang="en-GB" sz="2667" b="0" i="0" u="none" strike="noStrike" kern="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1957995" y="1396168"/>
              <a:ext cx="1316624" cy="92402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348483" algn="l"/>
                  <a:tab pos="7289618" algn="l"/>
                </a:tabLst>
                <a:defRPr/>
              </a:pPr>
              <a:r>
                <a:rPr kumimoji="0" lang="en-GB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 &lt;7.3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3348483" algn="l"/>
                  <a:tab pos="7289618" algn="l"/>
                </a:tabLst>
                <a:defRPr/>
              </a:pPr>
              <a:r>
                <a:rPr kumimoji="0" lang="en-GB" sz="2133" b="0" i="0" u="none" strike="noStrike" kern="0" cap="none" spc="0" normalizeH="0" baseline="0" noProof="0" dirty="0">
                  <a:ln>
                    <a:noFill/>
                  </a:ln>
                  <a:solidFill>
                    <a:srgbClr val="333F48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 &lt;7.1</a:t>
              </a:r>
            </a:p>
          </p:txBody>
        </p:sp>
        <p:sp>
          <p:nvSpPr>
            <p:cNvPr id="4" name="Rechteck 3"/>
            <p:cNvSpPr/>
            <p:nvPr/>
          </p:nvSpPr>
          <p:spPr>
            <a:xfrm>
              <a:off x="1647369" y="1517770"/>
              <a:ext cx="240000" cy="2400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chteck 11"/>
            <p:cNvSpPr/>
            <p:nvPr/>
          </p:nvSpPr>
          <p:spPr>
            <a:xfrm>
              <a:off x="1647369" y="1849792"/>
              <a:ext cx="240000" cy="240000"/>
            </a:xfrm>
            <a:prstGeom prst="rect">
              <a:avLst/>
            </a:prstGeom>
            <a:solidFill>
              <a:srgbClr val="A500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69FB8461-CA73-F81F-5510-1C1D1DB74B51}"/>
                </a:ext>
              </a:extLst>
            </p:cNvPr>
            <p:cNvSpPr/>
            <p:nvPr/>
          </p:nvSpPr>
          <p:spPr>
            <a:xfrm>
              <a:off x="10084521" y="1695467"/>
              <a:ext cx="322729" cy="3642375"/>
            </a:xfrm>
            <a:prstGeom prst="rect">
              <a:avLst/>
            </a:prstGeom>
            <a:solidFill>
              <a:srgbClr val="DE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4">
              <a:extLst>
                <a:ext uri="{FF2B5EF4-FFF2-40B4-BE49-F238E27FC236}">
                  <a16:creationId xmlns:a16="http://schemas.microsoft.com/office/drawing/2014/main" id="{D7608C62-D448-363F-A78F-391819F2E4F1}"/>
                </a:ext>
              </a:extLst>
            </p:cNvPr>
            <p:cNvSpPr txBox="1"/>
            <p:nvPr/>
          </p:nvSpPr>
          <p:spPr>
            <a:xfrm>
              <a:off x="9680658" y="1239049"/>
              <a:ext cx="1122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44.7%</a:t>
              </a:r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6B561C62-201A-383A-F910-8662C8C86BB9}"/>
                </a:ext>
              </a:extLst>
            </p:cNvPr>
            <p:cNvSpPr txBox="1"/>
            <p:nvPr/>
          </p:nvSpPr>
          <p:spPr>
            <a:xfrm>
              <a:off x="9765180" y="5419805"/>
              <a:ext cx="9654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2020</a:t>
              </a:r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EC638D2-6FC1-A069-9676-DC697FBDEF39}"/>
                </a:ext>
              </a:extLst>
            </p:cNvPr>
            <p:cNvSpPr txBox="1"/>
            <p:nvPr/>
          </p:nvSpPr>
          <p:spPr>
            <a:xfrm>
              <a:off x="9479282" y="6009135"/>
              <a:ext cx="1554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/>
                <a:t>Kamrath et al.,</a:t>
              </a:r>
            </a:p>
            <a:p>
              <a:pPr algn="ctr"/>
              <a:r>
                <a:rPr lang="de-DE" dirty="0"/>
                <a:t>JAMA 2020</a:t>
              </a:r>
            </a:p>
          </p:txBody>
        </p:sp>
        <p:sp>
          <p:nvSpPr>
            <p:cNvPr id="19" name="Rectangle 3">
              <a:extLst>
                <a:ext uri="{FF2B5EF4-FFF2-40B4-BE49-F238E27FC236}">
                  <a16:creationId xmlns:a16="http://schemas.microsoft.com/office/drawing/2014/main" id="{5A24E1EF-6E4D-B4AB-0C36-61900E7F253B}"/>
                </a:ext>
              </a:extLst>
            </p:cNvPr>
            <p:cNvSpPr/>
            <p:nvPr/>
          </p:nvSpPr>
          <p:spPr>
            <a:xfrm>
              <a:off x="10084521" y="3608388"/>
              <a:ext cx="322729" cy="1733985"/>
            </a:xfrm>
            <a:prstGeom prst="rect">
              <a:avLst/>
            </a:prstGeom>
            <a:solidFill>
              <a:srgbClr val="990000"/>
            </a:solidFill>
            <a:ln w="127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0666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1639888" y="104168"/>
            <a:ext cx="7351712" cy="80168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Verdana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de-DE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endParaRPr kumimoji="0" lang="de-DE" altLang="de-DE" sz="20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392149" y="983141"/>
            <a:ext cx="9428044" cy="6831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Dysgycemia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stage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2, ADA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TrialNet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Stage 1b</a:t>
            </a:r>
          </a:p>
        </p:txBody>
      </p:sp>
      <p:sp>
        <p:nvSpPr>
          <p:cNvPr id="31" name="Abgerundetes Rechteck 30"/>
          <p:cNvSpPr/>
          <p:nvPr/>
        </p:nvSpPr>
        <p:spPr>
          <a:xfrm>
            <a:off x="2018517" y="5212224"/>
            <a:ext cx="8160859" cy="549400"/>
          </a:xfrm>
          <a:prstGeom prst="round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Hyperglycemia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E72D85F4-5768-4CDC-B0F3-40B76EE86C50}"/>
              </a:ext>
            </a:extLst>
          </p:cNvPr>
          <p:cNvSpPr txBox="1">
            <a:spLocks/>
          </p:cNvSpPr>
          <p:nvPr/>
        </p:nvSpPr>
        <p:spPr bwMode="auto">
          <a:xfrm>
            <a:off x="194364" y="194062"/>
            <a:ext cx="11830939" cy="66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15" tIns="45719" rIns="91315" bIns="45719" numCol="1" anchor="ctr" anchorCtr="0" compatLnSpc="1">
            <a:prstTxWarp prst="textNoShape">
              <a:avLst/>
            </a:prstTxWarp>
          </a:bodyPr>
          <a:lstStyle>
            <a:lvl1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5613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6447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2972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69458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5944" algn="ctr" defTabSz="456447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560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Staging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Teaching, Monitoring, Psychological Support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Abgerundetes Rechteck 23">
            <a:extLst>
              <a:ext uri="{FF2B5EF4-FFF2-40B4-BE49-F238E27FC236}">
                <a16:creationId xmlns:a16="http://schemas.microsoft.com/office/drawing/2014/main" id="{33956409-4E12-4F01-A697-57CE41FD587D}"/>
              </a:ext>
            </a:extLst>
          </p:cNvPr>
          <p:cNvSpPr/>
          <p:nvPr/>
        </p:nvSpPr>
        <p:spPr>
          <a:xfrm>
            <a:off x="2689209" y="1940766"/>
            <a:ext cx="6828090" cy="29764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3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glucose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HbA1c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Every 6 </a:t>
            </a:r>
            <a:r>
              <a:rPr kumimoji="0" lang="de-D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months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home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glucose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every 1-2 weeks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Roboto"/>
                <a:cs typeface="+mn-cs"/>
              </a:rPr>
              <a:t>2h after big/evening meal + in case of symptoms, infections, fever, poor general condition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feld 536">
            <a:extLst>
              <a:ext uri="{FF2B5EF4-FFF2-40B4-BE49-F238E27FC236}">
                <a16:creationId xmlns:a16="http://schemas.microsoft.com/office/drawing/2014/main" id="{C1954B53-64E5-49F2-9FA1-4A9332E26207}"/>
              </a:ext>
            </a:extLst>
          </p:cNvPr>
          <p:cNvSpPr txBox="1"/>
          <p:nvPr/>
        </p:nvSpPr>
        <p:spPr>
          <a:xfrm>
            <a:off x="1765320" y="6247349"/>
            <a:ext cx="9428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urine glucose measurements recommended, if blood glucose monitoring is not possible at home</a:t>
            </a:r>
          </a:p>
        </p:txBody>
      </p:sp>
      <p:cxnSp>
        <p:nvCxnSpPr>
          <p:cNvPr id="15" name="Gerade Verbindung mit Pfeil 41">
            <a:extLst>
              <a:ext uri="{FF2B5EF4-FFF2-40B4-BE49-F238E27FC236}">
                <a16:creationId xmlns:a16="http://schemas.microsoft.com/office/drawing/2014/main" id="{69CF51EE-6F19-4BE7-B47E-F87DBFBA96BC}"/>
              </a:ext>
            </a:extLst>
          </p:cNvPr>
          <p:cNvCxnSpPr>
            <a:cxnSpLocks/>
          </p:cNvCxnSpPr>
          <p:nvPr/>
        </p:nvCxnSpPr>
        <p:spPr>
          <a:xfrm>
            <a:off x="6092743" y="4966996"/>
            <a:ext cx="0" cy="197269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Y:\Bayern AK Screening\17. Flyer\Logo\final\frida_Logo.jpg">
            <a:extLst>
              <a:ext uri="{FF2B5EF4-FFF2-40B4-BE49-F238E27FC236}">
                <a16:creationId xmlns:a16="http://schemas.microsoft.com/office/drawing/2014/main" id="{9E86B3D9-C941-4F4B-9277-F623AD763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5618" y="2056686"/>
            <a:ext cx="1798531" cy="6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2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8DE4F77B-CA57-4ED4-9F6B-1ED225E39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7" y="224477"/>
            <a:ext cx="2197345" cy="8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78" y="5950686"/>
            <a:ext cx="1781673" cy="728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24289" y="6109491"/>
            <a:ext cx="8565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New onset register cohort in children in Bavaria, Germany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D047165-F5AE-443E-AF86-9F8A86CBEF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518" y="1820355"/>
            <a:ext cx="11302964" cy="4115157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7ED39B4-6B57-2D1E-84E5-143A0DBB2507}"/>
              </a:ext>
            </a:extLst>
          </p:cNvPr>
          <p:cNvSpPr txBox="1"/>
          <p:nvPr/>
        </p:nvSpPr>
        <p:spPr>
          <a:xfrm>
            <a:off x="3422648" y="1318699"/>
            <a:ext cx="8432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Hummel S et al.,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Diabetologia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September 2023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EE12F86-D27F-53EB-84A2-77D459C70F4A}"/>
              </a:ext>
            </a:extLst>
          </p:cNvPr>
          <p:cNvSpPr txBox="1"/>
          <p:nvPr/>
        </p:nvSpPr>
        <p:spPr>
          <a:xfrm>
            <a:off x="635069" y="134715"/>
            <a:ext cx="8215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clinical diagnosis (stage 3):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Drastically</a:t>
            </a:r>
            <a:r>
              <a:rPr kumimoji="0" lang="de-DE" sz="3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reduced</a:t>
            </a:r>
            <a:r>
              <a:rPr kumimoji="0" lang="de-DE" sz="3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de-DE" sz="3600" b="0" i="0" u="sng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ketoacidosis</a:t>
            </a:r>
            <a:r>
              <a:rPr kumimoji="0" lang="de-DE" sz="3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 rate:</a:t>
            </a:r>
            <a:r>
              <a:rPr lang="de-DE" sz="3600" u="sng" dirty="0">
                <a:solidFill>
                  <a:srgbClr val="C00000"/>
                </a:solidFill>
                <a:latin typeface="Calibri"/>
              </a:rPr>
              <a:t> </a:t>
            </a:r>
            <a:r>
              <a:rPr kumimoji="0" lang="de-DE" sz="36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</a:rPr>
              <a:t>2.5%</a:t>
            </a:r>
            <a:r>
              <a:rPr lang="de-DE" sz="3600" dirty="0">
                <a:solidFill>
                  <a:srgbClr val="C00000"/>
                </a:solidFill>
                <a:latin typeface="Calibri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C00000"/>
                </a:solidFill>
                <a:latin typeface="Calibri"/>
              </a:rPr>
              <a:t>and more residual beta cell function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769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0ACB042B-6139-C3AD-84A6-FBFB696FA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94" y="1399304"/>
            <a:ext cx="10762811" cy="4677257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E38B960-5E38-5042-2222-49E313892B2D}"/>
              </a:ext>
            </a:extLst>
          </p:cNvPr>
          <p:cNvSpPr txBox="1"/>
          <p:nvPr/>
        </p:nvSpPr>
        <p:spPr>
          <a:xfrm>
            <a:off x="710702" y="196466"/>
            <a:ext cx="7952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Schneider J, 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Gemulla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G, Kiess W, Berner R, Hommel 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Presymptomatic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type 1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severity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onset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Diabetologia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Septem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2023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2C655900-3777-0F58-F1D8-DA1AAB9E0B9C}"/>
              </a:ext>
            </a:extLst>
          </p:cNvPr>
          <p:cNvSpPr/>
          <p:nvPr/>
        </p:nvSpPr>
        <p:spPr>
          <a:xfrm>
            <a:off x="4960128" y="3167743"/>
            <a:ext cx="1229710" cy="441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A22C2C21-D09F-8F7A-8379-736A54893BC9}"/>
              </a:ext>
            </a:extLst>
          </p:cNvPr>
          <p:cNvSpPr/>
          <p:nvPr/>
        </p:nvSpPr>
        <p:spPr>
          <a:xfrm>
            <a:off x="8160518" y="3172997"/>
            <a:ext cx="1229710" cy="441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A2D8E6A-1953-BF95-5F81-BA9B44D7CDF7}"/>
              </a:ext>
            </a:extLst>
          </p:cNvPr>
          <p:cNvSpPr/>
          <p:nvPr/>
        </p:nvSpPr>
        <p:spPr>
          <a:xfrm>
            <a:off x="4954878" y="4224032"/>
            <a:ext cx="1229710" cy="441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282155C-1F09-7A91-F822-8D59E7802A51}"/>
              </a:ext>
            </a:extLst>
          </p:cNvPr>
          <p:cNvSpPr/>
          <p:nvPr/>
        </p:nvSpPr>
        <p:spPr>
          <a:xfrm>
            <a:off x="8165771" y="4229295"/>
            <a:ext cx="1229710" cy="441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5345A14-D0E5-C7D2-0F52-0DD8CADACC81}"/>
              </a:ext>
            </a:extLst>
          </p:cNvPr>
          <p:cNvSpPr/>
          <p:nvPr/>
        </p:nvSpPr>
        <p:spPr>
          <a:xfrm>
            <a:off x="4949618" y="5280319"/>
            <a:ext cx="1229710" cy="441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6BC4E37-5C66-7CA6-DD9E-7696A0954940}"/>
              </a:ext>
            </a:extLst>
          </p:cNvPr>
          <p:cNvSpPr/>
          <p:nvPr/>
        </p:nvSpPr>
        <p:spPr>
          <a:xfrm>
            <a:off x="8171034" y="5264559"/>
            <a:ext cx="1229710" cy="44143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1798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1CC6C43-8013-FDFC-74E4-CF5E32BB4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205" y="1863249"/>
            <a:ext cx="10205589" cy="387739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916A8F3-1476-4876-607A-F2070101B7BA}"/>
              </a:ext>
            </a:extLst>
          </p:cNvPr>
          <p:cNvSpPr txBox="1"/>
          <p:nvPr/>
        </p:nvSpPr>
        <p:spPr>
          <a:xfrm>
            <a:off x="699813" y="560380"/>
            <a:ext cx="11218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Hummel S, Friedl N, Winkler C, Ziegler AG, Achenbach P; Fr1da Study Group.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Presymptomatic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type 1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diabetes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disease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severity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at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onset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Reply 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Schneider J, et al [</a:t>
            </a:r>
            <a:r>
              <a:rPr kumimoji="0" lang="de-DE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letter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]. </a:t>
            </a:r>
            <a:r>
              <a:rPr kumimoji="0" lang="de-DE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Diabetologia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September 2023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E7F88E44-81BB-7EAE-7384-4F9C0BD74E40}"/>
              </a:ext>
            </a:extLst>
          </p:cNvPr>
          <p:cNvSpPr/>
          <p:nvPr/>
        </p:nvSpPr>
        <p:spPr>
          <a:xfrm>
            <a:off x="4035217" y="4922971"/>
            <a:ext cx="1229710" cy="3874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BB56304-5703-C69D-35A9-0AB6C58EC8F2}"/>
              </a:ext>
            </a:extLst>
          </p:cNvPr>
          <p:cNvSpPr/>
          <p:nvPr/>
        </p:nvSpPr>
        <p:spPr>
          <a:xfrm>
            <a:off x="7648519" y="4863669"/>
            <a:ext cx="1229710" cy="4467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F25C7AD-1997-9EF4-2DF4-F5C3634C193F}"/>
              </a:ext>
            </a:extLst>
          </p:cNvPr>
          <p:cNvSpPr/>
          <p:nvPr/>
        </p:nvSpPr>
        <p:spPr>
          <a:xfrm>
            <a:off x="4067876" y="3363687"/>
            <a:ext cx="1229710" cy="4463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DC0016A-E36A-C54A-88AE-57D35800B339}"/>
              </a:ext>
            </a:extLst>
          </p:cNvPr>
          <p:cNvSpPr/>
          <p:nvPr/>
        </p:nvSpPr>
        <p:spPr>
          <a:xfrm>
            <a:off x="7615865" y="3369699"/>
            <a:ext cx="1229710" cy="4403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6949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C1BFC-960B-2E3D-7CAC-0C45FA9A1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553" y="918796"/>
            <a:ext cx="11809312" cy="1143000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2F5597"/>
                </a:solidFill>
              </a:rPr>
              <a:t>Advantages of screening for islet autoantibodies</a:t>
            </a:r>
            <a:endParaRPr lang="de-DE" sz="3600" dirty="0">
              <a:solidFill>
                <a:srgbClr val="2F5597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64D7303-5D2C-F81C-834F-0385986E8895}"/>
              </a:ext>
            </a:extLst>
          </p:cNvPr>
          <p:cNvSpPr/>
          <p:nvPr/>
        </p:nvSpPr>
        <p:spPr>
          <a:xfrm>
            <a:off x="609600" y="2180862"/>
            <a:ext cx="11226136" cy="325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lvl="0" indent="-457189" defTabSz="121914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cs typeface="Arial" panose="020B0604020202020204" pitchFamily="34" charset="0"/>
              </a:rPr>
              <a:t>Drastic reduction in the rate of diabetic ketoacidosis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457189" lvl="0" indent="-457189" defTabSz="121914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Better preserved residual beta cell function at clinical manifestation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189" lvl="0" indent="-457189" defTabSz="121914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Less psychological stress at clinical diagnosis, better quality of life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0" indent="-457189" defTabSz="121914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Smooth transition to insulin therapy at the right time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189" lvl="0" indent="-457189" defTabSz="121914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Access to preventive therapies (e.g. teplizumab)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DDA4E0EB-17DC-8BA4-8D78-EBE61D071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417" y="224477"/>
            <a:ext cx="2197345" cy="8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7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345440" y="203200"/>
            <a:ext cx="4274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Fr1da-Plex: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Scaling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regions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5362982" y="0"/>
            <a:ext cx="5062676" cy="6858000"/>
            <a:chOff x="4641622" y="0"/>
            <a:chExt cx="5062676" cy="6858000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1622" y="0"/>
              <a:ext cx="5062676" cy="6858000"/>
            </a:xfrm>
            <a:prstGeom prst="rect">
              <a:avLst/>
            </a:prstGeom>
          </p:spPr>
        </p:pic>
        <p:cxnSp>
          <p:nvCxnSpPr>
            <p:cNvPr id="5" name="Gerade Verbindung mit Pfeil 4"/>
            <p:cNvCxnSpPr/>
            <p:nvPr/>
          </p:nvCxnSpPr>
          <p:spPr>
            <a:xfrm flipH="1" flipV="1">
              <a:off x="6715760" y="2326640"/>
              <a:ext cx="1117600" cy="36677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6"/>
            <p:cNvCxnSpPr/>
            <p:nvPr/>
          </p:nvCxnSpPr>
          <p:spPr>
            <a:xfrm flipH="1" flipV="1">
              <a:off x="6908800" y="1341120"/>
              <a:ext cx="955040" cy="44399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 flipV="1">
              <a:off x="7934960" y="3637280"/>
              <a:ext cx="650240" cy="22250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67360" y="1889760"/>
            <a:ext cx="52197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Screening for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presymptomatic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T1D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German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federal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Bavaria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Lower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Saxony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Hamburg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Saxony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701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4850FE2F-40DC-451D-95E4-4C6453A7EAC8}"/>
              </a:ext>
            </a:extLst>
          </p:cNvPr>
          <p:cNvGrpSpPr/>
          <p:nvPr/>
        </p:nvGrpSpPr>
        <p:grpSpPr>
          <a:xfrm>
            <a:off x="653678" y="3967263"/>
            <a:ext cx="2549035" cy="1434436"/>
            <a:chOff x="364194" y="2204864"/>
            <a:chExt cx="2549035" cy="1434436"/>
          </a:xfrm>
        </p:grpSpPr>
        <p:pic>
          <p:nvPicPr>
            <p:cNvPr id="30" name="Grafik 29">
              <a:extLst>
                <a:ext uri="{FF2B5EF4-FFF2-40B4-BE49-F238E27FC236}">
                  <a16:creationId xmlns:a16="http://schemas.microsoft.com/office/drawing/2014/main" id="{C5CA4196-14B9-4F74-82D0-BE2163B4A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2070" y="2611410"/>
              <a:ext cx="1372324" cy="421995"/>
            </a:xfrm>
            <a:prstGeom prst="rect">
              <a:avLst/>
            </a:prstGeom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4C437308-5E1F-4E6E-8DC8-AA50EF08E4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35067" b="34458"/>
            <a:stretch/>
          </p:blipFill>
          <p:spPr>
            <a:xfrm>
              <a:off x="404523" y="3215737"/>
              <a:ext cx="1389871" cy="423563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8DA89B0-1C21-471D-8769-BF1705137A2A}"/>
                </a:ext>
              </a:extLst>
            </p:cNvPr>
            <p:cNvSpPr txBox="1"/>
            <p:nvPr/>
          </p:nvSpPr>
          <p:spPr>
            <a:xfrm>
              <a:off x="364194" y="2204864"/>
              <a:ext cx="25490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UNITED KINGDOM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8760992-8410-4317-B3E4-5D30AECB1FB5}"/>
              </a:ext>
            </a:extLst>
          </p:cNvPr>
          <p:cNvGrpSpPr/>
          <p:nvPr/>
        </p:nvGrpSpPr>
        <p:grpSpPr>
          <a:xfrm>
            <a:off x="647275" y="2698994"/>
            <a:ext cx="2831827" cy="1053009"/>
            <a:chOff x="364193" y="4042983"/>
            <a:chExt cx="2831827" cy="1053009"/>
          </a:xfrm>
        </p:grpSpPr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DD4DAE3-24A9-4907-BF3C-FF58063ADE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5026" y="4434086"/>
              <a:ext cx="970796" cy="661906"/>
            </a:xfrm>
            <a:prstGeom prst="rect">
              <a:avLst/>
            </a:prstGeom>
          </p:spPr>
        </p:pic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F885DF40-3FC7-4B2B-9166-B8EC54D985A0}"/>
                </a:ext>
              </a:extLst>
            </p:cNvPr>
            <p:cNvSpPr txBox="1"/>
            <p:nvPr/>
          </p:nvSpPr>
          <p:spPr>
            <a:xfrm>
              <a:off x="364193" y="4042983"/>
              <a:ext cx="2831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DENMARK &amp; SWEDEN</a:t>
              </a:r>
            </a:p>
          </p:txBody>
        </p: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D3DBB11B-B0FE-4598-ACE5-35DAE4A26D65}"/>
              </a:ext>
            </a:extLst>
          </p:cNvPr>
          <p:cNvGrpSpPr/>
          <p:nvPr/>
        </p:nvGrpSpPr>
        <p:grpSpPr>
          <a:xfrm>
            <a:off x="620409" y="1659334"/>
            <a:ext cx="2203413" cy="843348"/>
            <a:chOff x="404523" y="5589240"/>
            <a:chExt cx="2203413" cy="843348"/>
          </a:xfrm>
        </p:grpSpPr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78F6B1CB-AC3F-479F-B462-A265C83B6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156" y="5888178"/>
              <a:ext cx="1957475" cy="544410"/>
            </a:xfrm>
            <a:prstGeom prst="rect">
              <a:avLst/>
            </a:prstGeom>
          </p:spPr>
        </p:pic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41BBABD1-0A48-48B8-915B-560D93E93A34}"/>
                </a:ext>
              </a:extLst>
            </p:cNvPr>
            <p:cNvSpPr txBox="1"/>
            <p:nvPr/>
          </p:nvSpPr>
          <p:spPr>
            <a:xfrm>
              <a:off x="404523" y="5589240"/>
              <a:ext cx="2203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GERMANY</a:t>
              </a:r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BA10142-A365-4216-B8BB-6D62945F47E4}"/>
              </a:ext>
            </a:extLst>
          </p:cNvPr>
          <p:cNvGrpSpPr/>
          <p:nvPr/>
        </p:nvGrpSpPr>
        <p:grpSpPr>
          <a:xfrm>
            <a:off x="631905" y="5537939"/>
            <a:ext cx="3297838" cy="1031811"/>
            <a:chOff x="468621" y="5472628"/>
            <a:chExt cx="3297838" cy="1031811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91C68072-1F59-4CD8-A33B-823F430C2AD9}"/>
                </a:ext>
              </a:extLst>
            </p:cNvPr>
            <p:cNvSpPr txBox="1"/>
            <p:nvPr/>
          </p:nvSpPr>
          <p:spPr>
            <a:xfrm>
              <a:off x="468622" y="5472628"/>
              <a:ext cx="27709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de-DE" b="1" u="sng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 initiatives</a:t>
              </a:r>
              <a:r>
                <a:rPr kumimoji="0" lang="de-DE" sz="1800" b="1" i="0" u="sng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</a:t>
              </a:r>
              <a:endPara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42D8BF18-4F1E-4ACE-8081-9856EDB08D03}"/>
                </a:ext>
              </a:extLst>
            </p:cNvPr>
            <p:cNvSpPr txBox="1"/>
            <p:nvPr/>
          </p:nvSpPr>
          <p:spPr>
            <a:xfrm>
              <a:off x="468621" y="5858108"/>
              <a:ext cx="32978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ITALY, POLAND, PORTUGAL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&amp; CZECH REPUBLIC</a:t>
              </a:r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FC5EF785-0CEC-47CC-B8E8-A6654A56B2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181" r="27965" b="2750"/>
          <a:stretch/>
        </p:blipFill>
        <p:spPr>
          <a:xfrm>
            <a:off x="4409719" y="0"/>
            <a:ext cx="7782281" cy="6857999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B1F06CDB-DD8C-34C5-ECC2-2A005846AA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6531" y="134804"/>
            <a:ext cx="4608976" cy="134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70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F0DA3BE-0CCA-BB04-4E5F-E65B93F6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425" y="193216"/>
            <a:ext cx="7677150" cy="22479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8270FB8-7C13-EEAD-3C6F-B3D78A12E479}"/>
              </a:ext>
            </a:extLst>
          </p:cNvPr>
          <p:cNvSpPr txBox="1"/>
          <p:nvPr/>
        </p:nvSpPr>
        <p:spPr>
          <a:xfrm>
            <a:off x="706212" y="3085644"/>
            <a:ext cx="1080135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Press release EDENT1FI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kumimoji="0" lang="de-DE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Brussels, November 1, 2023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In a groundbreaking collaborative effort, </a:t>
            </a:r>
            <a:r>
              <a:rPr kumimoji="0" lang="en-US" sz="24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academic researchers, industry leaders, and charities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have joined forces to combat Type 1 Diabetes (T1D) …</a:t>
            </a:r>
            <a:endParaRPr kumimoji="0" lang="de-DE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EDENT1FI is a global consortium comprised of 28 partners spanning 12 countries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. These partners have come together with a shared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 panose="020F0502020204030204" pitchFamily="34" charset="0"/>
              </a:rPr>
              <a:t>mission: to identify T1D at its pre-clinical stage in children in the general population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. The project is funded through the Horizon Europe program and is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set to run over five years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alibri" panose="020F0502020204030204" pitchFamily="34" charset="0"/>
              </a:rPr>
              <a:t>.</a:t>
            </a:r>
            <a:endParaRPr kumimoji="0" lang="de-DE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85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A357FD42-33F0-D05F-564E-E5232FBC870E}"/>
              </a:ext>
            </a:extLst>
          </p:cNvPr>
          <p:cNvSpPr txBox="1"/>
          <p:nvPr/>
        </p:nvSpPr>
        <p:spPr>
          <a:xfrm>
            <a:off x="710065" y="1289503"/>
            <a:ext cx="1078661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operates within the framework of the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 Health Initiative – Joint Undertaking (IHI-JU)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boasts a total budget of approximately €23.5 million.</a:t>
            </a:r>
          </a:p>
          <a:p>
            <a:pPr algn="just"/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majority (€22 million) originates through funding from the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European Commission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(Horizon Europe), from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Leona M. and Harry B. Helmsley Charitable Trust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from the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Juvenile Diabetes Research Foundation International (JDRF)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from in-kind contributions (EFPIA, MedTech and JDRF).</a:t>
            </a:r>
          </a:p>
          <a:p>
            <a:pPr algn="just"/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funding of €1.5 million is provided to associated UK partners through the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UKRI (UK Research and Innovation) Guarantee Fund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F28BA57-427C-0E30-2187-9304E50074EA}"/>
              </a:ext>
            </a:extLst>
          </p:cNvPr>
          <p:cNvSpPr txBox="1"/>
          <p:nvPr/>
        </p:nvSpPr>
        <p:spPr>
          <a:xfrm>
            <a:off x="706211" y="199799"/>
            <a:ext cx="10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Funding</a:t>
            </a:r>
            <a:endParaRPr lang="de-DE" sz="3600" kern="100" dirty="0">
              <a:solidFill>
                <a:srgbClr val="2F559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45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E7773276-0D68-3F27-7D5E-C6C060452E3C}"/>
              </a:ext>
            </a:extLst>
          </p:cNvPr>
          <p:cNvSpPr txBox="1"/>
          <p:nvPr/>
        </p:nvSpPr>
        <p:spPr>
          <a:xfrm>
            <a:off x="706211" y="1289503"/>
            <a:ext cx="1080135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EDENT1FI consortium has been initiated by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Chantal Mathieu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 KU Leuven in Belgium.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Mark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Peakman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representing Sanofi.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Anette Ziegler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Director of the Institute of Diabetes Research at Helmholtz Munich, Germany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de-DE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Jeannette </a:t>
            </a:r>
            <a:r>
              <a:rPr lang="en-US" sz="2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Söderberg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Director European Research for JDRF International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970E7-C762-DD44-A169-8570B2EE74C4}"/>
              </a:ext>
            </a:extLst>
          </p:cNvPr>
          <p:cNvSpPr txBox="1"/>
          <p:nvPr/>
        </p:nvSpPr>
        <p:spPr>
          <a:xfrm>
            <a:off x="706211" y="199799"/>
            <a:ext cx="10801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Coordination Team</a:t>
            </a:r>
            <a:endParaRPr lang="de-DE" sz="3600" kern="100" dirty="0">
              <a:solidFill>
                <a:srgbClr val="2F559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75D34A1-815B-98C5-05C2-06F2377967F7}"/>
              </a:ext>
            </a:extLst>
          </p:cNvPr>
          <p:cNvSpPr txBox="1"/>
          <p:nvPr/>
        </p:nvSpPr>
        <p:spPr>
          <a:xfrm>
            <a:off x="5383009" y="5237462"/>
            <a:ext cx="624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contact: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info@edent1fi.eu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 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www.edent1fi.eu</a:t>
            </a:r>
            <a:r>
              <a:rPr kumimoji="0" lang="en-US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de-DE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776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uppieren 1"/>
          <p:cNvGrpSpPr/>
          <p:nvPr/>
        </p:nvGrpSpPr>
        <p:grpSpPr>
          <a:xfrm>
            <a:off x="774137" y="2970492"/>
            <a:ext cx="9993305" cy="3458763"/>
            <a:chOff x="294639" y="2867025"/>
            <a:chExt cx="8687904" cy="2322513"/>
          </a:xfrm>
        </p:grpSpPr>
        <p:sp>
          <p:nvSpPr>
            <p:cNvPr id="39" name="Rechteck 18"/>
            <p:cNvSpPr/>
            <p:nvPr/>
          </p:nvSpPr>
          <p:spPr bwMode="auto">
            <a:xfrm>
              <a:off x="1876660" y="3894138"/>
              <a:ext cx="1345127" cy="1295400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49" name="Rechteck 19"/>
            <p:cNvSpPr/>
            <p:nvPr/>
          </p:nvSpPr>
          <p:spPr bwMode="auto">
            <a:xfrm>
              <a:off x="294639" y="3071813"/>
              <a:ext cx="1582021" cy="211772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Rechteck 20"/>
            <p:cNvSpPr/>
            <p:nvPr/>
          </p:nvSpPr>
          <p:spPr bwMode="auto">
            <a:xfrm>
              <a:off x="294639" y="2867025"/>
              <a:ext cx="1582021" cy="574675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Genetic predisposition</a:t>
              </a:r>
            </a:p>
          </p:txBody>
        </p:sp>
        <p:sp>
          <p:nvSpPr>
            <p:cNvPr id="51" name="Rechteck 21"/>
            <p:cNvSpPr/>
            <p:nvPr/>
          </p:nvSpPr>
          <p:spPr bwMode="auto">
            <a:xfrm>
              <a:off x="1464024" y="3441700"/>
              <a:ext cx="1757762" cy="5842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Immune activation</a:t>
              </a:r>
            </a:p>
          </p:txBody>
        </p:sp>
        <p:sp>
          <p:nvSpPr>
            <p:cNvPr id="52" name="Rechteck 22"/>
            <p:cNvSpPr/>
            <p:nvPr/>
          </p:nvSpPr>
          <p:spPr bwMode="auto">
            <a:xfrm>
              <a:off x="3214023" y="4025900"/>
              <a:ext cx="1650916" cy="5746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Stage 1</a:t>
              </a:r>
            </a:p>
          </p:txBody>
        </p:sp>
        <p:sp>
          <p:nvSpPr>
            <p:cNvPr id="53" name="Rechteck 23"/>
            <p:cNvSpPr/>
            <p:nvPr/>
          </p:nvSpPr>
          <p:spPr bwMode="auto">
            <a:xfrm>
              <a:off x="4779834" y="4025900"/>
              <a:ext cx="1408485" cy="57467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Stage 2</a:t>
              </a:r>
            </a:p>
          </p:txBody>
        </p:sp>
        <p:sp>
          <p:nvSpPr>
            <p:cNvPr id="54" name="Rechteck 24"/>
            <p:cNvSpPr/>
            <p:nvPr/>
          </p:nvSpPr>
          <p:spPr bwMode="auto">
            <a:xfrm>
              <a:off x="6188318" y="4025900"/>
              <a:ext cx="1397112" cy="574675"/>
            </a:xfrm>
            <a:prstGeom prst="rect">
              <a:avLst/>
            </a:prstGeom>
            <a:solidFill>
              <a:srgbClr val="9300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Stage 3</a:t>
              </a:r>
            </a:p>
          </p:txBody>
        </p:sp>
        <p:sp>
          <p:nvSpPr>
            <p:cNvPr id="55" name="Rechteck 25"/>
            <p:cNvSpPr/>
            <p:nvPr/>
          </p:nvSpPr>
          <p:spPr bwMode="auto">
            <a:xfrm>
              <a:off x="7582182" y="4025900"/>
              <a:ext cx="1400361" cy="574675"/>
            </a:xfrm>
            <a:prstGeom prst="rect">
              <a:avLst/>
            </a:prstGeom>
            <a:solidFill>
              <a:srgbClr val="93002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3600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Long-standing diabetes</a:t>
              </a:r>
            </a:p>
          </p:txBody>
        </p:sp>
        <p:sp>
          <p:nvSpPr>
            <p:cNvPr id="56" name="Rechteck 26"/>
            <p:cNvSpPr/>
            <p:nvPr/>
          </p:nvSpPr>
          <p:spPr bwMode="auto">
            <a:xfrm>
              <a:off x="3221788" y="4581525"/>
              <a:ext cx="1558045" cy="60801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7" name="Textfeld 18"/>
            <p:cNvSpPr txBox="1">
              <a:spLocks noChangeArrowheads="1"/>
            </p:cNvSpPr>
            <p:nvPr/>
          </p:nvSpPr>
          <p:spPr bwMode="auto">
            <a:xfrm>
              <a:off x="3221788" y="4627350"/>
              <a:ext cx="1558045" cy="49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≥ 2 islet autoantibodies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Normoglycemia</a:t>
              </a:r>
            </a:p>
          </p:txBody>
        </p:sp>
        <p:sp>
          <p:nvSpPr>
            <p:cNvPr id="58" name="Rechteck 28"/>
            <p:cNvSpPr/>
            <p:nvPr/>
          </p:nvSpPr>
          <p:spPr bwMode="auto">
            <a:xfrm>
              <a:off x="4779834" y="4581525"/>
              <a:ext cx="1408485" cy="608013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9" name="Rechteck 29"/>
            <p:cNvSpPr/>
            <p:nvPr/>
          </p:nvSpPr>
          <p:spPr bwMode="auto">
            <a:xfrm>
              <a:off x="6185069" y="4583113"/>
              <a:ext cx="2797474" cy="606425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0" name="Textfeld 19"/>
            <p:cNvSpPr txBox="1">
              <a:spLocks noChangeArrowheads="1"/>
            </p:cNvSpPr>
            <p:nvPr/>
          </p:nvSpPr>
          <p:spPr bwMode="auto">
            <a:xfrm>
              <a:off x="4786333" y="4622306"/>
              <a:ext cx="1398736" cy="49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islet autoantibodies</a:t>
              </a:r>
            </a:p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Dysglycemia</a:t>
              </a:r>
              <a:endParaRPr kumimoji="0" lang="en-US" alt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Textfeld 20"/>
            <p:cNvSpPr txBox="1">
              <a:spLocks noChangeArrowheads="1"/>
            </p:cNvSpPr>
            <p:nvPr/>
          </p:nvSpPr>
          <p:spPr bwMode="auto">
            <a:xfrm>
              <a:off x="6249045" y="4622306"/>
              <a:ext cx="1998931" cy="49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WHO diagnosis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Hyperglycemia</a:t>
              </a:r>
            </a:p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4A4A4A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Symptoms</a:t>
              </a:r>
            </a:p>
          </p:txBody>
        </p:sp>
        <p:sp>
          <p:nvSpPr>
            <p:cNvPr id="62" name="Textfeld 17"/>
            <p:cNvSpPr txBox="1">
              <a:spLocks noChangeArrowheads="1"/>
            </p:cNvSpPr>
            <p:nvPr/>
          </p:nvSpPr>
          <p:spPr bwMode="auto">
            <a:xfrm>
              <a:off x="317731" y="4408400"/>
              <a:ext cx="1491058" cy="49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de-D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&gt; 50 susceptibility genes</a:t>
              </a:r>
            </a:p>
          </p:txBody>
        </p:sp>
        <p:pic>
          <p:nvPicPr>
            <p:cNvPr id="63" name="Bild 23" descr="Townhall meeting Jan 2019 Icons.ai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630" y="3720849"/>
              <a:ext cx="606037" cy="5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Bild 25" descr="Townhall meeting Jan 2019 Icons.ai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6204" y="4245644"/>
              <a:ext cx="606037" cy="5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Rechteck 22">
            <a:extLst>
              <a:ext uri="{FF2B5EF4-FFF2-40B4-BE49-F238E27FC236}">
                <a16:creationId xmlns:a16="http://schemas.microsoft.com/office/drawing/2014/main" id="{EC05F664-3862-4AE9-BF58-5D31A7ABF1B8}"/>
              </a:ext>
            </a:extLst>
          </p:cNvPr>
          <p:cNvSpPr/>
          <p:nvPr/>
        </p:nvSpPr>
        <p:spPr bwMode="auto">
          <a:xfrm>
            <a:off x="4604808" y="4710360"/>
            <a:ext cx="2655958" cy="45600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36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Early-stage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T1D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0EDEA1D-13C1-4063-95ED-08B1C495FD05}"/>
              </a:ext>
            </a:extLst>
          </p:cNvPr>
          <p:cNvSpPr/>
          <p:nvPr/>
        </p:nvSpPr>
        <p:spPr>
          <a:xfrm>
            <a:off x="4301125" y="2178671"/>
            <a:ext cx="3887787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Immune </a:t>
            </a:r>
            <a:r>
              <a:rPr kumimoji="0" lang="de-DE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intervention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3BE6FF71-C21E-4E1C-ABD8-96CE415B93BE}"/>
              </a:ext>
            </a:extLst>
          </p:cNvPr>
          <p:cNvSpPr txBox="1">
            <a:spLocks noChangeArrowheads="1"/>
          </p:cNvSpPr>
          <p:nvPr/>
        </p:nvSpPr>
        <p:spPr>
          <a:xfrm>
            <a:off x="4554524" y="3185909"/>
            <a:ext cx="5408613" cy="44759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Identifying people with disease</a:t>
            </a:r>
            <a:endParaRPr kumimoji="0" lang="de-DE" altLang="de-DE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38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A91764A0-9F9F-4E6B-B678-5B11CFED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90" y="3753924"/>
            <a:ext cx="1920240" cy="70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B6F3CE2E-5BB2-4D45-AA71-6FE2D5D976FB}"/>
              </a:ext>
            </a:extLst>
          </p:cNvPr>
          <p:cNvGrpSpPr/>
          <p:nvPr/>
        </p:nvGrpSpPr>
        <p:grpSpPr>
          <a:xfrm>
            <a:off x="762178" y="275446"/>
            <a:ext cx="4639162" cy="2497793"/>
            <a:chOff x="762178" y="275446"/>
            <a:chExt cx="4639162" cy="2497793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A16EF7FA-4B4F-4CBC-988B-6B3488D3DEBA}"/>
                </a:ext>
              </a:extLst>
            </p:cNvPr>
            <p:cNvSpPr/>
            <p:nvPr/>
          </p:nvSpPr>
          <p:spPr>
            <a:xfrm>
              <a:off x="762178" y="275446"/>
              <a:ext cx="2937951" cy="914400"/>
            </a:xfrm>
            <a:prstGeom prst="rect">
              <a:avLst/>
            </a:prstGeom>
            <a:solidFill>
              <a:srgbClr val="4F81BD">
                <a:lumMod val="20000"/>
                <a:lumOff val="8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Prevention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81317C67-91DA-4DA1-B83F-A55F646117FB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797964" y="1362398"/>
              <a:ext cx="4603376" cy="447590"/>
            </a:xfrm>
            <a:prstGeom prst="rect">
              <a:avLst/>
            </a:prstGeom>
          </p:spPr>
          <p:txBody>
            <a:bodyPr/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Identifying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people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j-ea"/>
                  <a:cs typeface="Arial" panose="020B0604020202020204" pitchFamily="34" charset="0"/>
                </a:rPr>
                <a:t> at risk</a:t>
              </a:r>
              <a:endParaRPr kumimoji="0" lang="de-DE" alt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40" name="Picture 3">
              <a:extLst>
                <a:ext uri="{FF2B5EF4-FFF2-40B4-BE49-F238E27FC236}">
                  <a16:creationId xmlns:a16="http://schemas.microsoft.com/office/drawing/2014/main" id="{E8FAFDB4-C1AB-4865-91A2-E53396677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616" y="1980375"/>
              <a:ext cx="2284032" cy="792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6E40E49F-BF92-459D-4359-FF4E11DEDD13}"/>
              </a:ext>
            </a:extLst>
          </p:cNvPr>
          <p:cNvSpPr txBox="1"/>
          <p:nvPr/>
        </p:nvSpPr>
        <p:spPr>
          <a:xfrm>
            <a:off x="6752866" y="919808"/>
            <a:ext cx="5104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600" kern="0" dirty="0">
                <a:solidFill>
                  <a:prstClr val="black"/>
                </a:solidFill>
              </a:rPr>
              <a:t>ADA Professional Practice Committee (2022) Diabetes Care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Insel et al. (2015) Diabetes Care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3DD223B-D57E-F8F6-AC97-DC08C956AE2F}"/>
              </a:ext>
            </a:extLst>
          </p:cNvPr>
          <p:cNvSpPr txBox="1">
            <a:spLocks/>
          </p:cNvSpPr>
          <p:nvPr/>
        </p:nvSpPr>
        <p:spPr bwMode="auto">
          <a:xfrm>
            <a:off x="334963" y="199047"/>
            <a:ext cx="115220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718" rIns="91314" bIns="45718"/>
          <a:lstStyle>
            <a:lvl1pPr defTabSz="4556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56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56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56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56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en-US" sz="3600" dirty="0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Type 1 </a:t>
            </a:r>
            <a:r>
              <a:rPr lang="de-DE" altLang="en-US" sz="3600" dirty="0" err="1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diabetes</a:t>
            </a:r>
            <a:r>
              <a:rPr lang="de-DE" altLang="en-US" sz="3600" dirty="0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de-DE" altLang="en-US" sz="3600" dirty="0" err="1">
                <a:solidFill>
                  <a:srgbClr val="2F5597"/>
                </a:solidFill>
                <a:latin typeface="Calibri"/>
                <a:ea typeface="ＭＳ Ｐゴシック" panose="020B0600070205080204" pitchFamily="34" charset="-128"/>
                <a:cs typeface="Arial" panose="020B0604020202020204" pitchFamily="34" charset="0"/>
              </a:rPr>
              <a:t>stages</a:t>
            </a:r>
            <a:endParaRPr lang="de-DE" altLang="en-US" sz="3600" dirty="0">
              <a:solidFill>
                <a:srgbClr val="2F5597"/>
              </a:solidFill>
              <a:latin typeface="Calibri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56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4C93D96D-F883-4D2F-82D6-D911D0A49B13}"/>
              </a:ext>
            </a:extLst>
          </p:cNvPr>
          <p:cNvSpPr txBox="1"/>
          <p:nvPr/>
        </p:nvSpPr>
        <p:spPr>
          <a:xfrm>
            <a:off x="695324" y="5169296"/>
            <a:ext cx="10801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Informing and </a:t>
            </a:r>
            <a:r>
              <a:rPr lang="en-US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educating the public, healthcare professionals, and regulatory authorities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about new paradigms in T1D diagnosis and care.</a:t>
            </a:r>
            <a:endParaRPr lang="de-DE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00AD854-27FF-F020-DA64-CD429DB7E538}"/>
              </a:ext>
            </a:extLst>
          </p:cNvPr>
          <p:cNvSpPr txBox="1"/>
          <p:nvPr/>
        </p:nvSpPr>
        <p:spPr>
          <a:xfrm>
            <a:off x="695325" y="203655"/>
            <a:ext cx="10801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solidFill>
                  <a:srgbClr val="2F559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EDENT1FI key objectives include:</a:t>
            </a:r>
            <a:endParaRPr lang="de-DE" sz="3600" kern="100" dirty="0">
              <a:solidFill>
                <a:srgbClr val="2F559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01C9064-15EB-04CA-C3E2-14DCAB8FB0B9}"/>
              </a:ext>
            </a:extLst>
          </p:cNvPr>
          <p:cNvSpPr txBox="1"/>
          <p:nvPr/>
        </p:nvSpPr>
        <p:spPr>
          <a:xfrm>
            <a:off x="706211" y="1130053"/>
            <a:ext cx="10801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Creating a roadmap for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population screening for early-stage T1D in 200,000</a:t>
            </a:r>
            <a:r>
              <a:rPr lang="en-US" sz="2400" b="1" kern="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across Europe.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43E6E3FF-4E10-415F-0BDD-B95B8DAE78CE}"/>
              </a:ext>
            </a:extLst>
          </p:cNvPr>
          <p:cNvSpPr txBox="1"/>
          <p:nvPr/>
        </p:nvSpPr>
        <p:spPr>
          <a:xfrm>
            <a:off x="695326" y="2147771"/>
            <a:ext cx="10801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Assessing the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psychosocial, medical, and economic impact</a:t>
            </a: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such screening in diverse European health systems and populations, including underserved families.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D7BDE31-4FAB-A4F4-F337-F09AC898E0DA}"/>
              </a:ext>
            </a:extLst>
          </p:cNvPr>
          <p:cNvSpPr txBox="1"/>
          <p:nvPr/>
        </p:nvSpPr>
        <p:spPr>
          <a:xfrm>
            <a:off x="706211" y="3152549"/>
            <a:ext cx="10801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Refining the use of T1D biomarkers to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improve risk stratification, staging, and personalized monitoring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8B87AD4-49F7-55B4-8E02-4291A970129C}"/>
              </a:ext>
            </a:extLst>
          </p:cNvPr>
          <p:cNvSpPr txBox="1"/>
          <p:nvPr/>
        </p:nvSpPr>
        <p:spPr>
          <a:xfrm>
            <a:off x="695325" y="4162354"/>
            <a:ext cx="108013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Enabling the development of </a:t>
            </a:r>
            <a:r>
              <a:rPr lang="en-US" sz="2400" b="1" kern="1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innovative, adapted therapeutic strategies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effectively prevent and manage T1D.</a:t>
            </a:r>
            <a:endParaRPr lang="de-DE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3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A599412-A2A3-4057-B1C1-FA4244CF6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7"/>
          <a:stretch/>
        </p:blipFill>
        <p:spPr>
          <a:xfrm>
            <a:off x="520096" y="1288636"/>
            <a:ext cx="11151808" cy="4912098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95155636-F919-8E16-B8AE-3CAC739C7625}"/>
              </a:ext>
            </a:extLst>
          </p:cNvPr>
          <p:cNvSpPr txBox="1"/>
          <p:nvPr/>
        </p:nvSpPr>
        <p:spPr>
          <a:xfrm>
            <a:off x="695325" y="203655"/>
            <a:ext cx="10801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kern="100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packages</a:t>
            </a:r>
            <a:endParaRPr lang="de-DE" sz="3600" kern="100" dirty="0">
              <a:solidFill>
                <a:srgbClr val="2F5597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0760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7" y="566739"/>
            <a:ext cx="8178213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7610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8534400" y="0"/>
            <a:ext cx="21336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6" name="Picture 2" descr="Y:\Jennifer Raab\Logos\JDR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486" y="3499830"/>
            <a:ext cx="2339223" cy="81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Y:\Jennifer Raab\Logos\BKK-Logo mit Schriftzug LV-Bay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43" y="4741912"/>
            <a:ext cx="1518736" cy="62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" descr="Y:\FR1DA\17. Logos\DDS\DDS_Logo_300dp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55" y="4755409"/>
            <a:ext cx="856207" cy="62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2" descr="Y:\FR1DA\17. Logos\B.Braun Stiftung\Logo_BBStiftung_gru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041" y="5550745"/>
            <a:ext cx="202247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Grafi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18518" r="6866" b="12592"/>
          <a:stretch>
            <a:fillRect/>
          </a:stretch>
        </p:blipFill>
        <p:spPr bwMode="auto">
          <a:xfrm>
            <a:off x="5371571" y="4782394"/>
            <a:ext cx="128905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052" y="3490629"/>
            <a:ext cx="2363470" cy="1108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2" t="22926" r="14391"/>
          <a:stretch>
            <a:fillRect/>
          </a:stretch>
        </p:blipFill>
        <p:spPr bwMode="auto">
          <a:xfrm>
            <a:off x="6660623" y="4673154"/>
            <a:ext cx="1720335" cy="83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5" t="11755" r="1012" b="61950"/>
          <a:stretch/>
        </p:blipFill>
        <p:spPr>
          <a:xfrm>
            <a:off x="5474251" y="5609257"/>
            <a:ext cx="2808347" cy="576059"/>
          </a:xfrm>
          <a:prstGeom prst="rect">
            <a:avLst/>
          </a:prstGeom>
        </p:spPr>
      </p:pic>
      <p:pic>
        <p:nvPicPr>
          <p:cNvPr id="27" name="Grafik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7462" y="4778485"/>
            <a:ext cx="2133600" cy="1046797"/>
          </a:xfrm>
          <a:prstGeom prst="rect">
            <a:avLst/>
          </a:prstGeom>
        </p:spPr>
      </p:pic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9" t="43349" r="7150" b="12744"/>
          <a:stretch>
            <a:fillRect/>
          </a:stretch>
        </p:blipFill>
        <p:spPr bwMode="auto">
          <a:xfrm>
            <a:off x="1062792" y="4740187"/>
            <a:ext cx="1338263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88E8D8E-ACFB-4BDE-A88A-FF09DBABD448}"/>
              </a:ext>
            </a:extLst>
          </p:cNvPr>
          <p:cNvGrpSpPr/>
          <p:nvPr/>
        </p:nvGrpSpPr>
        <p:grpSpPr>
          <a:xfrm>
            <a:off x="328136" y="1632642"/>
            <a:ext cx="4809906" cy="1713665"/>
            <a:chOff x="4464737" y="319447"/>
            <a:chExt cx="3209587" cy="1143506"/>
          </a:xfrm>
        </p:grpSpPr>
        <p:pic>
          <p:nvPicPr>
            <p:cNvPr id="22" name="Grafik 8">
              <a:extLst>
                <a:ext uri="{FF2B5EF4-FFF2-40B4-BE49-F238E27FC236}">
                  <a16:creationId xmlns:a16="http://schemas.microsoft.com/office/drawing/2014/main" id="{DE00ECE6-DD4D-438D-8516-1F8D58E81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737" y="667155"/>
              <a:ext cx="3044208" cy="614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16E8AFF7-8A67-4344-8A6C-5416185B837B}"/>
                </a:ext>
              </a:extLst>
            </p:cNvPr>
            <p:cNvSpPr/>
            <p:nvPr/>
          </p:nvSpPr>
          <p:spPr>
            <a:xfrm>
              <a:off x="5986841" y="560140"/>
              <a:ext cx="1687483" cy="73696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BB2028E7-729A-4C65-ABB2-CE7F523DD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34954" y="319447"/>
              <a:ext cx="1524674" cy="1143506"/>
            </a:xfrm>
            <a:prstGeom prst="rect">
              <a:avLst/>
            </a:prstGeom>
          </p:spPr>
        </p:pic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7DBB236F-C8CB-4723-B194-351B8E8891A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985336" y="3679350"/>
            <a:ext cx="2270665" cy="769942"/>
          </a:xfrm>
          <a:prstGeom prst="rect">
            <a:avLst/>
          </a:prstGeom>
        </p:spPr>
      </p:pic>
      <p:pic>
        <p:nvPicPr>
          <p:cNvPr id="28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32D21D88-F0E6-4667-8934-619E5688DF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48" y="530636"/>
            <a:ext cx="29138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Grafik 4">
            <a:extLst>
              <a:ext uri="{FF2B5EF4-FFF2-40B4-BE49-F238E27FC236}">
                <a16:creationId xmlns:a16="http://schemas.microsoft.com/office/drawing/2014/main" id="{67384DAD-335C-4398-9DF9-1732E2CF5B3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74" y="596144"/>
            <a:ext cx="3173384" cy="107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Grafik 14">
            <a:extLst>
              <a:ext uri="{FF2B5EF4-FFF2-40B4-BE49-F238E27FC236}">
                <a16:creationId xmlns:a16="http://schemas.microsoft.com/office/drawing/2014/main" id="{8D2444FE-DCFF-4E88-A4A1-C9590C631B4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23192" r="4640" b="17831"/>
          <a:stretch>
            <a:fillRect/>
          </a:stretch>
        </p:blipFill>
        <p:spPr bwMode="auto">
          <a:xfrm>
            <a:off x="2428396" y="5806536"/>
            <a:ext cx="1187054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feld 15">
            <a:extLst>
              <a:ext uri="{FF2B5EF4-FFF2-40B4-BE49-F238E27FC236}">
                <a16:creationId xmlns:a16="http://schemas.microsoft.com/office/drawing/2014/main" id="{AEC6A481-30C4-4540-BA16-67F4478C2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099" y="6063975"/>
            <a:ext cx="13195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3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Insulin </a:t>
            </a:r>
            <a:r>
              <a:rPr kumimoji="0" lang="de-DE" altLang="de-DE" sz="135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crystals</a:t>
            </a:r>
            <a:endParaRPr kumimoji="0" lang="en-US" altLang="de-DE" sz="135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81512362-C196-4989-9872-B3ED7AFFB30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18894" y="5905598"/>
            <a:ext cx="2077697" cy="458459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E859E83-B7D3-4AD8-98A1-5AEA3521B140}"/>
              </a:ext>
            </a:extLst>
          </p:cNvPr>
          <p:cNvSpPr txBox="1"/>
          <p:nvPr/>
        </p:nvSpPr>
        <p:spPr>
          <a:xfrm>
            <a:off x="4723140" y="1818131"/>
            <a:ext cx="5966632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MANY THANKS to all study teams,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study participants and families,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supporters and sponsors!</a:t>
            </a:r>
            <a:endParaRPr kumimoji="0" lang="de-D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B1F43F5-892A-FF31-2641-148F5A29BBF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55778" y="486485"/>
            <a:ext cx="3840813" cy="11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27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Menschliches Gesicht, Kleidung, Poster enthält.&#10;&#10;Automatisch generierte Beschreibung">
            <a:extLst>
              <a:ext uri="{FF2B5EF4-FFF2-40B4-BE49-F238E27FC236}">
                <a16:creationId xmlns:a16="http://schemas.microsoft.com/office/drawing/2014/main" id="{301AE4DA-261B-A6B2-2BE7-D7732E572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53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407162" y="1096485"/>
          <a:ext cx="9369874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39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costs as observed </a:t>
                      </a:r>
                      <a:r>
                        <a:rPr lang="en-US" sz="2400" b="1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Fr1da study</a:t>
                      </a:r>
                      <a:endParaRPr lang="en-GB" sz="2400" b="1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Costs (€)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(95% CI)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per child screened 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€ 28.17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(19.96; 39.63)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per case diagnosed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€ 9,117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(6,460; 12,827)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8760119" y="6301555"/>
            <a:ext cx="3090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Tahoma" panose="020B0604030504040204" pitchFamily="34" charset="0"/>
                <a:cs typeface="Calibri" panose="020F0502020204030204" pitchFamily="34" charset="0"/>
              </a:rPr>
              <a:t>Karl et al. (2022) Diabetes Care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 panose="020F0502020204030204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05840" y="203200"/>
            <a:ext cx="1016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Cost of screening for </a:t>
            </a:r>
            <a:r>
              <a:rPr kumimoji="0" lang="en-GB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presymptomatic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type 1 diabetes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1417322" y="3677125"/>
          <a:ext cx="9369874" cy="2560320"/>
        </p:xfrm>
        <a:graphic>
          <a:graphicData uri="http://schemas.openxmlformats.org/drawingml/2006/table">
            <a:tbl>
              <a:tblPr firstRow="1" firstCol="1" bandRow="1"/>
              <a:tblGrid>
                <a:gridCol w="2390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65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717550"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costs as estimated</a:t>
                      </a:r>
                      <a:r>
                        <a:rPr lang="en-US" sz="24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for </a:t>
                      </a:r>
                      <a:r>
                        <a:rPr lang="en-US" sz="2400" b="1" baseline="0" dirty="0">
                          <a:solidFill>
                            <a:srgbClr val="CC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standard care in Germany</a:t>
                      </a:r>
                      <a:endParaRPr lang="en-GB" sz="2400" b="1" dirty="0">
                        <a:solidFill>
                          <a:srgbClr val="CC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Costs (€)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Mean (95% CI)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per child screened 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€ 21.73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(16.76; 28.19)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Cost per case diagnosed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€ 7,035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(5,426; 9,124)</a:t>
                      </a:r>
                      <a:endParaRPr lang="en-GB" sz="24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846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Y:\Bayern AK Screening\17. Flyer\Logo\final\frid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407" y="2003026"/>
            <a:ext cx="4420195" cy="161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332483" y="205477"/>
            <a:ext cx="11526473" cy="5318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Public Health Screening for Early Stages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 panose="020F0502020204030204"/>
                <a:ea typeface="+mj-ea"/>
                <a:cs typeface="Arial" panose="020B0604020202020204" pitchFamily="34" charset="0"/>
              </a:rPr>
              <a:t>Type 1 Diabetes in Bavaria, Germany</a:t>
            </a:r>
          </a:p>
        </p:txBody>
      </p:sp>
      <p:sp>
        <p:nvSpPr>
          <p:cNvPr id="5" name="Rechteck 4"/>
          <p:cNvSpPr/>
          <p:nvPr/>
        </p:nvSpPr>
        <p:spPr>
          <a:xfrm>
            <a:off x="1103223" y="3802652"/>
            <a:ext cx="100005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Rationale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prevent diabetic ketoacidosis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on a population level, reducing family burden and health care cost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identify children who benefit from immune-based therapies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to prevent insulin dependence on a broad population-based level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8524520" y="2559388"/>
            <a:ext cx="19880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Since 2015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90587" y="6297349"/>
            <a:ext cx="546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Raab et al. (2016) BMJ Open;   Ziegler et al. (2020) JAMA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688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45556" y="201191"/>
            <a:ext cx="11662914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Approach:</a:t>
            </a: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Capillary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Blood, Age 2-5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years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and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since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2019, Age 2-10 </a:t>
            </a:r>
            <a:r>
              <a:rPr kumimoji="0" lang="de-D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years</a:t>
            </a:r>
            <a:endParaRPr kumimoji="0" lang="de-D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727471" y="5743780"/>
            <a:ext cx="413145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Raab et al. (2016) BMJ Open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Amoroso et al. (2016)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Clin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Chim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 Acta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Ziegler et al. (2016) Diabetes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Technol</a:t>
            </a:r>
            <a:r>
              <a:rPr kumimoji="0" lang="de-DE" alt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 </a:t>
            </a:r>
            <a:r>
              <a:rPr kumimoji="0" lang="de-DE" alt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Ther</a:t>
            </a:r>
            <a:endParaRPr kumimoji="0" lang="de-DE" altLang="de-DE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 descr="Y:\Bayern AK Screening\6.Labor\Bilder BE\IMG_73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27" y="1877803"/>
            <a:ext cx="1092670" cy="206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710776" y="3200582"/>
            <a:ext cx="4088235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IAA, GADA, IA-2A, ZnT8A by RBA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≥ 2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islet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&gt; 99th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centile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10775" y="4198613"/>
            <a:ext cx="549592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2nd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venous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blood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draw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requested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Confirmed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≥ 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islet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+ by RBA &gt; 99th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centile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710776" y="5163084"/>
            <a:ext cx="690766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(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presymptomatic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stage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type 1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diabetes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710776" y="1914147"/>
            <a:ext cx="6906174" cy="10156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Screen – ELISA RSR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islet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autoantibodies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one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alt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test</a:t>
            </a: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GADA, IA-2A, ZnT8A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&gt; 98th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centile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288554" y="2942510"/>
            <a:ext cx="0" cy="24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437322" y="3934211"/>
            <a:ext cx="0" cy="24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579274" y="4901071"/>
            <a:ext cx="0" cy="24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722835" y="5643738"/>
            <a:ext cx="0" cy="247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12"/>
          <p:cNvSpPr txBox="1"/>
          <p:nvPr/>
        </p:nvSpPr>
        <p:spPr>
          <a:xfrm>
            <a:off x="1714090" y="5901514"/>
            <a:ext cx="4814588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Metabolic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OGTT, HbA1c, PLS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education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counseling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monitoring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 descr="Y:\Bayern AK Screening\17. Flyer\Logo\final\frid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253" y="1751968"/>
            <a:ext cx="3117644" cy="118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Brace 2"/>
          <p:cNvSpPr/>
          <p:nvPr/>
        </p:nvSpPr>
        <p:spPr>
          <a:xfrm>
            <a:off x="1325460" y="1914147"/>
            <a:ext cx="209146" cy="1994321"/>
          </a:xfrm>
          <a:prstGeom prst="leftBrace">
            <a:avLst>
              <a:gd name="adj1" fmla="val 8333"/>
              <a:gd name="adj2" fmla="val 49579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554" y="3081688"/>
            <a:ext cx="3408493" cy="263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53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524000" y="0"/>
            <a:ext cx="9144000" cy="1144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3" name="Picture 2" descr="Y:\Bayern AK Screening\17. Flyer\Logo\final\frid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57" y="269394"/>
            <a:ext cx="2589772" cy="94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4" name="Gruppieren 18"/>
          <p:cNvGrpSpPr>
            <a:grpSpLocks/>
          </p:cNvGrpSpPr>
          <p:nvPr/>
        </p:nvGrpSpPr>
        <p:grpSpPr bwMode="auto">
          <a:xfrm>
            <a:off x="238913" y="1312782"/>
            <a:ext cx="7866062" cy="5299034"/>
            <a:chOff x="277331" y="533603"/>
            <a:chExt cx="7866544" cy="5763843"/>
          </a:xfrm>
        </p:grpSpPr>
        <p:sp>
          <p:nvSpPr>
            <p:cNvPr id="9" name="Rechteck 8"/>
            <p:cNvSpPr/>
            <p:nvPr/>
          </p:nvSpPr>
          <p:spPr>
            <a:xfrm>
              <a:off x="2955607" y="533603"/>
              <a:ext cx="2483002" cy="57638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Jörg Horcher, MD, Straubing; Birgit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Hortig-Nevelö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Regenstauf; Annette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Hovestadt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 Irene Hummel, Bamberg; Peter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Hußlein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Grassau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Wolfgang Hüttner, MD, Coburg; Anna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Iarrapino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-Demmel,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München; Birgit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Indlekofer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Tutzing; Annelie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Intemann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Margarete Jäger, MD, München; Peter Jakob, MD, Erlangen; Christine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Janello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Neubiberg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Jarosch/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Schleupner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Würzburg; Stefan Jobst,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Bayreuth; Janina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Joiko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 Guido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Judex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Regensburg; Ronny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Jung, MD, Roth; Andreas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Kalmutzki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Schwabach; Lampros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Kampouridis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Baldham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Michael Kandler, MD, Nürnberg; Susanne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Kastl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Bayreuth;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Walther Kaufmann, Nürnberg; Bernhard Keck, MD, Augsburg; Peter Kellner,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Vilsbiburg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Lars Kellner, MD, Gräfelfing; Ghassan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Khazim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Hammelburg;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Conelia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Kiani, MD, Bayreuth; Gunhild Kilian-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Kornell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Starnberg; Annegret Klein,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Oberaudorf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Wolfgang Klein, MD, Augsburg;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Kristina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Klemp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Burgkunstadt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Margreth Knebel, MD, München; Norbert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Knieß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Ingolstadt; Kober/Spannagel,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Gmund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Cornelia Komm,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Waldkraiburg; Nikos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Konstantopoulos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 Cosima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Köring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Altötting; Renate Kramer, MD, München; Guido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Krandick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Deisenhofen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Barbara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Krappatsch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Viechtach; Krebs/Güler,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Neuendettelsau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Berndt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Kreisberger, MD, Ismaning; Gerlinde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Kreß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-Rohrbach,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Stegaurach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Josef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Kriesmair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 Andreas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Kronwitter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 Matthias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Krueger, MD, Klingenberg;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Kubryk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/Döring, MD, Aschheim; Thomas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Kuchenbauer, MD, München; Ursula Kuhnle-Krahl, MD, Gauting; Stephan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Küntzer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Kitzingen; Wolfgang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Künzer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Regensburg; Beate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Kusser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München; Werner Küstermann,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Veitshöchheim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Wolfgang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Küver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München; Franz Lachner, MD, Ruhpolding; Wolfgang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Landendörfer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Nürnberg; Christina Lang, MD, Nürnberg; Martin Lang, MD, Schwabmünchen;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Martin Lang, MD, Augsburg; Lang/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Zötl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Bad Tölz; Otto Laub, Rosenheim;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Peter Lautenbach, Herzogenaurach; Gerhard Legat, MD, Amberg; Karl-Heinz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Leppik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Erlangen; Katrin Leuchtenberger, MD, Kelheim; Karin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Leykauf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Bayreuth; Hans Lichtenstern, MD, Pocking; Werner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Lick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Würzburg;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Gabriele Lieb, MD, Würzburg; Bärbel Liebezeit, MD, Mühldorf am Inn; Armin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Liebscher,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Eckental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Susanne Linder,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Grafrath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Ruth Lindner-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Gajek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München; Lipinski/ Mende/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Kirtscher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Lindenberg; Harald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Lodes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Neumarkt; Markus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Loeff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Landsberg am Lech; Andreas Lorenz,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Krumbach; Martin Löw, Memmingen; Anna Elisabeth Lüdtke, MD, Neu-Ulm;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Renata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Lysy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Möhrendorf; Eva Maas-Doyle, MD, Erlangen-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Tennenlohe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Michaela Maier, MD, Pfaffenhofen;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Soyoun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Maisch, MD, München; Stefanie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Marr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Ingolstadt; Martin/Schilder, MD, Schrobenhausen; Stephan Martini,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München; Monika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Maurus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Memmingen; Barbara Meiler,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Grafrath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Bettina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Meinel, MD, Regensburg; Udo Meißner, MD, Bamberg; Steffi Menzel,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München; Jürgen Messner, MD, Lohr; Roland Metzner, MD, Würzburg; Petra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Sibyl Meyer, MD, Augsburg; Oliver Michael, Murnau; Rupert Moser,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Schwandorf; Kathrin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Mothes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Schwandorf; Miriam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Mrach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München;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Sabine Mühlbauer, MD, München; Schürmann, MD, Hof; Patrick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Muzzolini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Kulmbach; Sabine Nagel, MD, Neustadt/Do.; Dieter Nagel,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Freyung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Karsten Naumann, Erlangen; Nicole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Nellen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-Hellmuth, MD, Würzburg; Klaus Neumann, MD, Höhenkirchen-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Siegertsbrunn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Christiane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Neumeir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Königsbrunn;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Hans-Peter Niedermeier, MD, Erding; Jochen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Noss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 Andreas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Nowack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Siegsdorf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Thomas Nowotny, MD, Stephanskirchen; Stefan Oberle, MD, Höchstadt;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Osang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Pudenz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München; Nicola Pape-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Feußner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Berg;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Parhofer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Wiß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Dachau; Michael Pätzold, Marktoberdorf;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Christian Pauli, MD, Olching; Michaela Pausenberger, MD, Lauf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a.d.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Pegnitz;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Angela Pfeffer, MD, Regen;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Bergit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Pfleger,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Neuendettelsau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Stefan Platzer,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Osterhofen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Hermann Pöhlmann, Bayreuth; Polster/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Kainzinger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Dingolfing;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Pontz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/Wimmer, MD, Passau; Manfred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Praun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Gilching; Preis/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Preis,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Bischberg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Preissler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/Tomas/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Theil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Gersthofen; Verena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Printz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Fürstenfeldbruck; Prinz/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Sedlacek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Burgau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Barbara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Przyklenk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München; Georg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Puchner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Regensburg; Marco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Ramella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Pezza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Meitingen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Rampf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/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Lautner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Freising; Jürgen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Ratay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Freising; Thomas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Rath, MD, Landsberg am Lech; Karla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Rauschning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-Sikora, MD,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Mainaschaff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; Christiane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Razeghi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Miesbach; Anja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Regenfus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Nürnberg; Brigitte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Reichstein, MD, Ingolstadt; Reitz/Pawlak, MD, Rosenheim; Christian Renner,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MD, Deggendorf; Renz/Lauterbach, MD, Weiden; Tobias </a:t>
              </a:r>
              <a:r>
                <a:rPr kumimoji="0" lang="de-DE" sz="55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Reploh</a:t>
              </a: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, MD, Bad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rPr>
                <a:t>Tölz; Reschke/Exner, MD, Kaufbeuren; Michael Richter, MD, München;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  <p:grpSp>
          <p:nvGrpSpPr>
            <p:cNvPr id="2056" name="Gruppieren 17"/>
            <p:cNvGrpSpPr>
              <a:grpSpLocks/>
            </p:cNvGrpSpPr>
            <p:nvPr/>
          </p:nvGrpSpPr>
          <p:grpSpPr bwMode="auto">
            <a:xfrm>
              <a:off x="277331" y="536777"/>
              <a:ext cx="7866544" cy="5584466"/>
              <a:chOff x="277331" y="536777"/>
              <a:chExt cx="7866544" cy="5584466"/>
            </a:xfrm>
          </p:grpSpPr>
          <p:sp>
            <p:nvSpPr>
              <p:cNvPr id="5" name="Textfeld 4"/>
              <p:cNvSpPr txBox="1"/>
              <p:nvPr/>
            </p:nvSpPr>
            <p:spPr>
              <a:xfrm>
                <a:off x="277331" y="548458"/>
                <a:ext cx="2599629" cy="5572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Renate Abt, MD, Wendelstein; Aderbauer/Leonhardt/Riedl, MD, Weiden; Ina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Albrich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Dorfen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Stephan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Arenz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Pfaffenhofen; Bernd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Aulinger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Burglengenfeld; Glenn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Averbeck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Pfaffenhofen; Annette Bachmann-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Hoschka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Teisendorf; Andrea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Bachmeyr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Baier/Baier, MD, Schwabach; Elmar Barthel, MD, Gemünden; Marina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Bascone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-Fricke,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Aidenbach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Batz/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Hubmann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Zirndorf; Rolf Bauer, MD, Roth;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Yvonna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Bauer, MD, Augsburg; Gunhild Bauer-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Niedermaier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Zirndorf; Larissa Baumgärtner,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Heilsbronn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Michael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Bäzner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Sonthofen; Beck/Baier/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Mussar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Donauwörth; Axel Becker, MD, Haar; Ulrich Müller, MD, München; Herbert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Beer/Schirmer, MD, Marktredwitz; Lutz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Bellingrath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Bamberg; Reiner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Benckendorff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Augsburg; Gertraud Bergen, MD, Haßfurt; Monika Berger,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Haimhausen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Annerose Bergner, MD, München; Beste/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Hosemann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Dachau; Reinhard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Beuthan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Dingolfing; Katrin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Biebach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Dominique Bienert, MD, München; Matthias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Bierler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Amberg;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Biermann-Franke/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Trinczek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Erlangen; Klaus Binder, MD, Nürnberg;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Brigitte Birk, MD, Peißenberg; Maria-Magdalena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Blauditschek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Würzburg;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Jörg Blume, Schweinfurt;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Blümel-Eiber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/Rösch, MD, Nürnberg; Andreas Blüml,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Trostberg; Sabine Böhm-Vogt, MD, Ottobrunn; Karola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Börzsönyi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Freising; Stephan Böse-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O’Reilly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Malte Bräutigam,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Eichstätt; Walter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Breiner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Marktoberdorf; Ulrike Brendel,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Parsberg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Michael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Brijnen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von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Oldershausen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Christian Brückmann,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Brannenburg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Halina Eva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Buchalik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Lauf an der Pegnitz; Franz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Bundscherer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Geretsried; Anna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Bürcky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Ochsenfurt; Barbara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Capelle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Unterhaching; Mona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Castrop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Regensburg; Alina Cocos, MD, Markt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Schwaben; Cordes/Gebhard, MD, Nürnberg; Christoph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Daffner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Nürnberg;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Arcan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Demircioglu, MD, München; Jost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Dieckerhoff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Rosenheim; Karolin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Diergarten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Germering; Elmar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Dietmair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Bobingen; Lutz Dietrich,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Hof; Maximilian Dietrich, MD, Aichach; Brigitte Dietz, MD, Taufkirchen;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Christian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Döbig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Erlangen; Sylvia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Döpfer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Jürgen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Dörrer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Freyung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Ragnar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Dörrfuss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Nürnberg; Monika Drexel,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Rehau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Elke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Düll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-Schiller, MD, Neumarkt; Stefan Eber, MD, München; Christoph Ebert,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Ebersberg; Thomas Ebert,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Veitsbronn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/Siegelsdorf; Christina Eder,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Bayreuth; Claudia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Eichwald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Ingolstadt; Annette Eiden, MD, Gauting;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Claus Engelhardt, MD, Nürnberg; Anja Engelmann, MD, Dinkelscherben;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Georg Engl, MD, München; Uta Enzensberger, MD, Mering; Patricia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Erlinger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Postbauer-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Heng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Uwe Ermer, MD, Neuburg/Donau; Kirsten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Exl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München; Florian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Fackler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Erlangen; Edgar Fath, MD, München; Peter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Feiereisen, MD, München; Daniela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Felsl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Wolnzach;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Fendel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/Wieland,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München; Maria Fischer,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Lappersdorf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Cordula Fischer-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Trüstedt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München; Katrin Franke-Augustin, MD, Bayreuth; Harald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Frantzmann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Memmingen; Rudolf Franz, MD, München; Claudia Frey, MD, Augsburg;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Müller, MD, Kempten; Müller/ Wilken/Schürmann,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Naila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Müller/Wilken/ Susanne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Gandenberger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Antonia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Gavazzeni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Christian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Geißendörfer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Selb; Edeltraud Gerber, MD, Kolbermoor; Martin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Gerlich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Dinkelsbühl; Elke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Gerlitz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Herzogenaurach; Julia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Gerstl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Hauzenberg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Jürgen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Geuder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Freilassing; Johannes Gilles, Gunzenhausen;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Rainer Gillessen, MD, Ottobrunn; Cornelia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Gläßel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Fürth; Judith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Glöckner-Pagel, MD, Regensburg; Hermann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Gloning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Birgit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Goldschmitt-Wuttge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Martin Götz,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Elisabethzell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Wolfgang Graser, MD, Nürnberg; Marion Grau-vom-Scheidt, MD, Nürnberg; Martin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Griebel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Poing; Angelika Gruber-Müller, MD, Ingolstadt; Dietrich Grunert,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Kempten; Christian Haas, MD, München; Richard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Haaser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Feucht;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Caroline Haberl, MD, Starnberg; Ulrich Hagen, MD, Friedberg;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Verner</a:t>
                </a:r>
                <a:endPara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Hallmen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Emma Halwas,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Geisenfeld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Ingrid Hartmann,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Lichtenfels; Conny Hartmann, MD, Bad Wörishofen; Christian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Hartnik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Bad Staffelstein; Ulrike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Haun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Vilshofen; Gabi Haus, MD, München;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Rudolf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Havla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Hof; Wolfgang Heck,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Vöhringen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Heck-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Buchhorn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Willnow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Kösching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Ralph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Heidingsfelder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Ansbach; Anette Hein,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Gerbrunn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Markus Helmreich, MD, Schweinfurt; Tanja Hemmers,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Augsburg; Anna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Hencz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Germering; Holger Hertzberg, MD, Schwabach;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Sigrid Hesse, MD, Straubing; Daniela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Heuschmann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Regensburg;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Cornelia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Hoegen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Herrsching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Reinhard Hoffmann, MD, Landshut; Steffen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Hoffmann-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Baldus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Haar; Gerhard Hofmann, MD, Würzburg; Meike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Hofmann,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Mitterteich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Sabina Hohn, Nürnberg; Gabriele Hopf, MD, Ingolstadt;</a:t>
                </a:r>
              </a:p>
            </p:txBody>
          </p:sp>
          <p:sp>
            <p:nvSpPr>
              <p:cNvPr id="17" name="Rechteck 16"/>
              <p:cNvSpPr/>
              <p:nvPr/>
            </p:nvSpPr>
            <p:spPr>
              <a:xfrm>
                <a:off x="5538628" y="536777"/>
                <a:ext cx="2605247" cy="542414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Mustafa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Rihawi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Kronach;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Ringert-Esmaeili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/Müller-Bühl, MD, Alzenau;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Carsten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Rinker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Ingrid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Rohland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Erding; Herbert Rohr,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Fürstenfeldbruck; Alexander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Roithmaier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Rosenthal/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Lütkemeyer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Unterschleißheim; Anne Katrin Rothe, MD, München; Irene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Rühlemann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Ramon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Rümler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Dachau; Monika Sachse,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Neumarkt/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Opf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.; Uwe Sack, MD, Würzburg; Sirin Salik, Nürnberg;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Schaaff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Höpner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Eckental-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Eschenau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Hans-G. Schatz, MD, Bayreuth; Hans-Ulrich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Schatz, MD, München; Carolus Schenke, MD, Neustadt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a.d.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Aisch; Barbara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Scherer, MD, München; Scheuerer/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Eidenschink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Ute Schindler,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Kelheim; Lydia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Schlak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Sulzbach-Rosenberg; Andreas Schlossbauer, Bad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Kissingen; Schmid-Seibold/Leipold, MD, Regensburg; Volker Schmidt,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Kempten; Stefan Schmidt, Rosenheim; Dorothea Schmidt-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Colberg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Erlangen; Stephan Schneider, Schweinfurt; Klaus Schnell, MD, Coburg;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Scholz/Scholz-Kühn, MD, Deggendorf; Monika Schömig-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Spingler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Würzburg; Volker Schönecker, Kaufering; Martin Schöniger, MD, Weilheim;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Philipp Schoof, München; Franziskus Schuhböck, MD, Kirchheim; Christine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Schweikl, MD, Eggenfelden; Rosemarie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Schwertner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Germering; Christian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Seidel, MD, Ingolstadt; Josef Seidl, MD, Füssen; Monika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Seidt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Seiler/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Pletl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-Maar, MD, Erlangen; Horst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Seithe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Nürnberg; Marko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Senjor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Wasserburg am Inn; Manfred Singer, MD, Forchheim; Wilfried Späth,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Weißenhorn; Michael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Sperlich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Ampfing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Spieß/Robert, MD, Neuburg;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Spooren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Usadel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Senden; Sprich/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Sannig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Biessenhofen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Johannes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Stadler,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Gerolzhofen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Wilhelm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Stechl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Raubling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Wolfgang Steck,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Immenstadt; Constanze Steinborn, MD, Sauerlach; Bernd Steinkirchner,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Neufahrn; Stefan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Stellwag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Frank Steppberger,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Oberasbach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Anke Steuerer, MD, Augsburg;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Stöckhert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/Meyer, MD, Fürth; Christoph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Stöhr-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Sökefeld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Neubiberg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Annette Stratmann, MD, Holzkirchen; Dominik Stricker,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Lappersdorf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Annette Strobel, MD, Erlangen; Michael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Strobelt,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Bruckmühl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Gesine Strohbach, Nürnberg; Thomas Sturm,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Fürstenfeldbruck; Raphael Sturm,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Affing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Sturm/Mayr, MD, Memmingen;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Vita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Teichler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Günter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Theurer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Traunstein; Uta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Tielker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Eichenau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Achim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Timnik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Neusäß; Michael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Torbahn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Nürnberg;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Regina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Trammer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Planegg; German Tretter,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Altenstdt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/WN; Burkhard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Trusen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Bamberg; Roland Ulmer, MD, Lauf; Stephan Unkelbach,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Volkach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Reiner Valentin, MD, Grafing; Michael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Veh-Hölzlein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Fürth;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Veh-Hölzlein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/Richter, MD, Fürth; Oliver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Viethen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Traunstein; Michael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Vogel, MD, München; Victor von Arnim,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Roding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Eleonore von der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Schulenburg, MD, München; Patrik von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Schoenaich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Neusäss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Olaf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Vorbeck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Moosburg; Christoph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Wachenfeld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-Wahl, MD, Augsburg; Roland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Wagner,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Nittendorf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Edgar Waldmann, MD, Bamberg; Karin Waldmann,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Memmelsdorf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Annette Weber-Pöhlmann, MD, Selb; Claudia Wegener,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München; Josef Weidinger, MD, Nabburg; Johannes Weigel, MD, Augsburg;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Weigel/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Chittka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Kordowich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Karlstadt; Christine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Weigmann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-Popp,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Bamberg; Benedikt Weiß, MD, Bad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Kötzting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Mathias Wendeborn,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München; Wiesheu/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Buckl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/Paul/Popp, MD, Landshut;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Wiessner-Straßer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/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Eisenhut, MD, München; Hermann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Wittrock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Mering; Daniela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Wohlmann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Garmisch-Partenkirchen; Alexander Zeiss, MD, München; Roland Zeller,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Aschaffenburg; Stefan Zeller, MD, Kempten; Ziemer/Ziemer, MD, Nürnberg; Ulrich Zimmer, MD, Rothenburg ob der Tauber; Mathias Zimmer, Coburg;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Lothar Zimmermann, MD, Aichach; Thomas Zimmermann,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Burgebrach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Thomas Zimmermann,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Hirschaid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Andreas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Zurmühl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Penzberg;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Kristin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Zwenzner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Neudrossenfeld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Affiliated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Diabetes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Centres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—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Engelsberger, MD, Katharina Warncke, MD, Kinderklinik Schwabing, Desiree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Dunstheimer, MD, Klinikum Augsburg; Horst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Seithe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Klinikum Nürnberg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Süd; Eva-Maria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Gerstl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Klinikum Dritter Orden Passau; Herbert Müller,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MD, Klinikum Kempten; Reinhard Koch,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Leopoldina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Krankenhaus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Schweinfurt; Christian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Ockert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RoMed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Klinikum Rosenheim; Stefanie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Tretter, MD, Klinikum Weiden; Ursula Kuhnle-Krahl, MD, Gauting; Nicole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Nellen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-Hellmuth, MD, Würzburg; Uwe Ermer, MD, Kliniken St. Elisabeth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Neuburg/Donau; Susanne Bechtold-Dalla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Pozza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Haunersches</a:t>
                </a:r>
                <a:endParaRPr kumimoji="0" lang="de-DE" sz="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Kinderspital München; Antonia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Gavazzeni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 München; Silke Christina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Schmidt, MD, Klinikum Dritter Orden München; Marina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Sindichakis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, MD,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Klinikum Traunstein; </a:t>
                </a:r>
                <a:r>
                  <a:rPr kumimoji="0" lang="de-DE" sz="5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and</a:t>
                </a:r>
                <a:r>
                  <a:rPr kumimoji="0" lang="de-DE" sz="5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charset="0"/>
                  </a:rPr>
                  <a:t> Sonja Braig, MD, Klinikum Bayreuth.</a:t>
                </a:r>
              </a:p>
            </p:txBody>
          </p:sp>
        </p:grpSp>
      </p:grpSp>
      <p:sp>
        <p:nvSpPr>
          <p:cNvPr id="11" name="Textfeld 1"/>
          <p:cNvSpPr txBox="1">
            <a:spLocks noChangeArrowheads="1"/>
          </p:cNvSpPr>
          <p:nvPr/>
        </p:nvSpPr>
        <p:spPr bwMode="auto">
          <a:xfrm>
            <a:off x="346004" y="206355"/>
            <a:ext cx="79343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Thank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you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to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682 </a:t>
            </a: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primary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care </a:t>
            </a:r>
            <a:r>
              <a:rPr kumimoji="0" lang="de-DE" altLang="de-DE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physicians</a:t>
            </a:r>
            <a:r>
              <a:rPr kumimoji="0" lang="de-DE" alt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41" y="865048"/>
            <a:ext cx="3044208" cy="614527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68" y="1977317"/>
            <a:ext cx="6329480" cy="4472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6307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ussdiagramm: Prozess 2"/>
          <p:cNvSpPr>
            <a:spLocks/>
          </p:cNvSpPr>
          <p:nvPr/>
        </p:nvSpPr>
        <p:spPr bwMode="auto">
          <a:xfrm>
            <a:off x="3203705" y="1268705"/>
            <a:ext cx="2207891" cy="725830"/>
          </a:xfrm>
          <a:prstGeom prst="flowChartProcess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Participants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185,670</a:t>
            </a:r>
          </a:p>
        </p:txBody>
      </p:sp>
      <p:sp>
        <p:nvSpPr>
          <p:cNvPr id="10" name="Flussdiagramm: Prozess 21"/>
          <p:cNvSpPr>
            <a:spLocks/>
          </p:cNvSpPr>
          <p:nvPr/>
        </p:nvSpPr>
        <p:spPr bwMode="auto">
          <a:xfrm>
            <a:off x="2247240" y="3787270"/>
            <a:ext cx="4112920" cy="1071749"/>
          </a:xfrm>
          <a:prstGeom prst="flowChartProcess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Education and metabolic staging by OGTT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</a:t>
            </a:r>
            <a:r>
              <a:rPr lang="en-GB" altLang="en-US" sz="22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40</a:t>
            </a:r>
            <a:r>
              <a:rPr kumimoji="0" lang="en-GB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8" name="Flussdiagramm: Prozess 5">
            <a:extLst>
              <a:ext uri="{FF2B5EF4-FFF2-40B4-BE49-F238E27FC236}">
                <a16:creationId xmlns:a16="http://schemas.microsoft.com/office/drawing/2014/main" id="{F856D2B1-C913-6040-B1D5-C7449530ED17}"/>
              </a:ext>
            </a:extLst>
          </p:cNvPr>
          <p:cNvSpPr>
            <a:spLocks/>
          </p:cNvSpPr>
          <p:nvPr/>
        </p:nvSpPr>
        <p:spPr bwMode="auto">
          <a:xfrm>
            <a:off x="961284" y="5228588"/>
            <a:ext cx="2218796" cy="1070611"/>
          </a:xfrm>
          <a:prstGeom prst="flowChartProcess">
            <a:avLst/>
          </a:prstGeom>
          <a:solidFill>
            <a:srgbClr val="CC0000">
              <a:alpha val="7843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Stage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Normoglycemia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344 (86%)</a:t>
            </a:r>
          </a:p>
        </p:txBody>
      </p:sp>
      <p:sp>
        <p:nvSpPr>
          <p:cNvPr id="29" name="Flussdiagramm: Prozess 5">
            <a:extLst>
              <a:ext uri="{FF2B5EF4-FFF2-40B4-BE49-F238E27FC236}">
                <a16:creationId xmlns:a16="http://schemas.microsoft.com/office/drawing/2014/main" id="{AD70E9BA-842B-5443-9B1E-D46AC060F1F8}"/>
              </a:ext>
            </a:extLst>
          </p:cNvPr>
          <p:cNvSpPr>
            <a:spLocks/>
          </p:cNvSpPr>
          <p:nvPr/>
        </p:nvSpPr>
        <p:spPr bwMode="auto">
          <a:xfrm>
            <a:off x="3298302" y="5228588"/>
            <a:ext cx="1995058" cy="1074105"/>
          </a:xfrm>
          <a:prstGeom prst="flowChartProcess">
            <a:avLst/>
          </a:prstGeom>
          <a:solidFill>
            <a:srgbClr val="CC0000">
              <a:alpha val="21176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Stage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Dysglycemia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</a:t>
            </a:r>
            <a:r>
              <a:rPr lang="en-GB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40</a:t>
            </a: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kumimoji="0" lang="de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</a:t>
            </a:r>
            <a:r>
              <a:rPr lang="de-DE" altLang="en-US" sz="20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10</a:t>
            </a:r>
            <a:r>
              <a:rPr kumimoji="0" lang="de-DE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%)</a:t>
            </a:r>
            <a:endParaRPr kumimoji="0" lang="en-GB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30" name="Flussdiagramm: Prozess 5">
            <a:extLst>
              <a:ext uri="{FF2B5EF4-FFF2-40B4-BE49-F238E27FC236}">
                <a16:creationId xmlns:a16="http://schemas.microsoft.com/office/drawing/2014/main" id="{58A173CC-694B-D64C-97A7-F85728E261C5}"/>
              </a:ext>
            </a:extLst>
          </p:cNvPr>
          <p:cNvSpPr>
            <a:spLocks/>
          </p:cNvSpPr>
          <p:nvPr/>
        </p:nvSpPr>
        <p:spPr bwMode="auto">
          <a:xfrm>
            <a:off x="5437462" y="5228589"/>
            <a:ext cx="2101258" cy="1076962"/>
          </a:xfrm>
          <a:prstGeom prst="flowChartProcess">
            <a:avLst/>
          </a:prstGeom>
          <a:solidFill>
            <a:srgbClr val="C00000">
              <a:alpha val="38039"/>
            </a:srgb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Stage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Hyperglycemia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16 (4%)</a:t>
            </a:r>
          </a:p>
        </p:txBody>
      </p:sp>
      <p:sp>
        <p:nvSpPr>
          <p:cNvPr id="36" name="Flussdiagramm: Prozess 5">
            <a:extLst>
              <a:ext uri="{FF2B5EF4-FFF2-40B4-BE49-F238E27FC236}">
                <a16:creationId xmlns:a16="http://schemas.microsoft.com/office/drawing/2014/main" id="{37565861-1B7C-3F4B-8E43-1ADB7E32EA7E}"/>
              </a:ext>
            </a:extLst>
          </p:cNvPr>
          <p:cNvSpPr>
            <a:spLocks/>
          </p:cNvSpPr>
          <p:nvPr/>
        </p:nvSpPr>
        <p:spPr bwMode="auto">
          <a:xfrm>
            <a:off x="1403961" y="2361487"/>
            <a:ext cx="5818188" cy="1075791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Presymptomatic</a:t>
            </a: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type 1 </a:t>
            </a:r>
            <a:r>
              <a:rPr kumimoji="0" lang="de-D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diabetes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</a:t>
            </a:r>
            <a:r>
              <a:rPr lang="en-GB" altLang="en-US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53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3 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(</a:t>
            </a: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0.3%</a:t>
            </a:r>
            <a:r>
              <a:rPr kumimoji="0" lang="en-GB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8" name="Flussdiagramm: Prozess 21">
            <a:extLst>
              <a:ext uri="{FF2B5EF4-FFF2-40B4-BE49-F238E27FC236}">
                <a16:creationId xmlns:a16="http://schemas.microsoft.com/office/drawing/2014/main" id="{77E1CF35-8AD0-0E4C-B391-E07EB097FC46}"/>
              </a:ext>
            </a:extLst>
          </p:cNvPr>
          <p:cNvSpPr>
            <a:spLocks/>
          </p:cNvSpPr>
          <p:nvPr/>
        </p:nvSpPr>
        <p:spPr bwMode="auto">
          <a:xfrm>
            <a:off x="8275453" y="2364871"/>
            <a:ext cx="2517641" cy="1074924"/>
          </a:xfrm>
          <a:prstGeom prst="flowChartProcess">
            <a:avLst/>
          </a:prstGeom>
          <a:solidFill>
            <a:srgbClr val="D99694"/>
          </a:solidFill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Stage 3 before confirmation sample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27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59" name="Flussdiagramm: Prozess 21">
            <a:extLst>
              <a:ext uri="{FF2B5EF4-FFF2-40B4-BE49-F238E27FC236}">
                <a16:creationId xmlns:a16="http://schemas.microsoft.com/office/drawing/2014/main" id="{77E1CF35-8AD0-0E4C-B391-E07EB097FC46}"/>
              </a:ext>
            </a:extLst>
          </p:cNvPr>
          <p:cNvSpPr>
            <a:spLocks/>
          </p:cNvSpPr>
          <p:nvPr/>
        </p:nvSpPr>
        <p:spPr bwMode="auto">
          <a:xfrm>
            <a:off x="7261504" y="3787270"/>
            <a:ext cx="2055216" cy="1071749"/>
          </a:xfrm>
          <a:prstGeom prst="flowChartProcess">
            <a:avLst/>
          </a:prstGeom>
          <a:noFill/>
          <a:ln w="12700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Staging pending or refused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n = </a:t>
            </a:r>
            <a:r>
              <a:rPr lang="en-GB" altLang="en-US" sz="20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106</a:t>
            </a:r>
            <a:endParaRPr kumimoji="0" lang="en-GB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50262" y="207896"/>
            <a:ext cx="8753097" cy="84728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Prevalence of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presymptomatic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 T1D and stages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Calibri"/>
              <a:ea typeface="+mj-ea"/>
              <a:cs typeface="Arial" panose="020B0604020202020204" pitchFamily="34" charset="0"/>
            </a:endParaRPr>
          </a:p>
        </p:txBody>
      </p:sp>
      <p:pic>
        <p:nvPicPr>
          <p:cNvPr id="35" name="Picture 2" descr="Y:\Bayern AK Screening\17. Flyer\Logo\final\frida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057" y="269394"/>
            <a:ext cx="2589772" cy="94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8362879" y="5846152"/>
            <a:ext cx="3493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Update </a:t>
            </a:r>
            <a:r>
              <a:rPr lang="de-DE" sz="2400" kern="0" dirty="0">
                <a:solidFill>
                  <a:prstClr val="black"/>
                </a:solidFill>
                <a:latin typeface="Calibri"/>
              </a:rPr>
              <a:t>November 2,</a:t>
            </a:r>
            <a:r>
              <a:rPr kumimoji="0" lang="de-DE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2023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9263165" y="6290922"/>
            <a:ext cx="2589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Tahoma" panose="020B0604030504040204" pitchFamily="34" charset="0"/>
                <a:cs typeface="Calibri" panose="020F0502020204030204" pitchFamily="34" charset="0"/>
              </a:rPr>
              <a:t>Ziegler et al. (2020) JAMA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33F48"/>
              </a:solidFill>
              <a:effectLst/>
              <a:uLnTx/>
              <a:uFillTx/>
              <a:latin typeface="Calibri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Gerade Verbindung mit Pfeil 2"/>
          <p:cNvCxnSpPr>
            <a:stCxn id="36" idx="3"/>
            <a:endCxn id="58" idx="1"/>
          </p:cNvCxnSpPr>
          <p:nvPr/>
        </p:nvCxnSpPr>
        <p:spPr>
          <a:xfrm>
            <a:off x="7222149" y="2899383"/>
            <a:ext cx="1053304" cy="295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6546850" y="3454400"/>
            <a:ext cx="1235710" cy="3368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36" idx="2"/>
            <a:endCxn id="10" idx="0"/>
          </p:cNvCxnSpPr>
          <p:nvPr/>
        </p:nvCxnSpPr>
        <p:spPr>
          <a:xfrm flipH="1">
            <a:off x="4303700" y="3437278"/>
            <a:ext cx="9355" cy="34999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>
            <a:stCxn id="10" idx="2"/>
            <a:endCxn id="29" idx="0"/>
          </p:cNvCxnSpPr>
          <p:nvPr/>
        </p:nvCxnSpPr>
        <p:spPr>
          <a:xfrm flipH="1">
            <a:off x="4295831" y="4859019"/>
            <a:ext cx="7869" cy="36956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endCxn id="30" idx="0"/>
          </p:cNvCxnSpPr>
          <p:nvPr/>
        </p:nvCxnSpPr>
        <p:spPr>
          <a:xfrm>
            <a:off x="5627688" y="4866640"/>
            <a:ext cx="860403" cy="3619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endCxn id="28" idx="0"/>
          </p:cNvCxnSpPr>
          <p:nvPr/>
        </p:nvCxnSpPr>
        <p:spPr>
          <a:xfrm flipH="1">
            <a:off x="2070682" y="4866640"/>
            <a:ext cx="893181" cy="3619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>
            <a:stCxn id="5" idx="2"/>
            <a:endCxn id="36" idx="0"/>
          </p:cNvCxnSpPr>
          <p:nvPr/>
        </p:nvCxnSpPr>
        <p:spPr>
          <a:xfrm>
            <a:off x="4307651" y="1994535"/>
            <a:ext cx="5404" cy="3669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261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209800" y="1989139"/>
            <a:ext cx="7772400" cy="71913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Fr1da-Insulin-Intervention-Study</a:t>
            </a:r>
            <a:endParaRPr kumimoji="0" lang="de-DE" altLang="de-DE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pic>
        <p:nvPicPr>
          <p:cNvPr id="194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40" y="199391"/>
            <a:ext cx="340518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4" name="Rechteck 1"/>
          <p:cNvSpPr>
            <a:spLocks noChangeArrowheads="1"/>
          </p:cNvSpPr>
          <p:nvPr/>
        </p:nvSpPr>
        <p:spPr bwMode="auto">
          <a:xfrm>
            <a:off x="2351584" y="2708276"/>
            <a:ext cx="749523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To determine the immune efficacy and treatment efficacy of daily high dose oral insulin in children aged 2 to 12 years with </a:t>
            </a:r>
            <a:r>
              <a:rPr kumimoji="0" lang="en-US" alt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Stage 1 T1D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995839" y="4508500"/>
            <a:ext cx="6169509" cy="4616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Enrolment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completed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220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participants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enrolled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Grafik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2204864"/>
            <a:ext cx="1271588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0395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51246"/>
              </p:ext>
            </p:extLst>
          </p:nvPr>
        </p:nvGraphicFramePr>
        <p:xfrm>
          <a:off x="296797" y="1615594"/>
          <a:ext cx="11523520" cy="519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3520">
                  <a:extLst>
                    <a:ext uri="{9D8B030D-6E8A-4147-A177-3AD203B41FA5}">
                      <a16:colId xmlns:a16="http://schemas.microsoft.com/office/drawing/2014/main" val="551845454"/>
                    </a:ext>
                  </a:extLst>
                </a:gridCol>
              </a:tblGrid>
              <a:tr h="51996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de-DE" sz="1300" b="0" u="sng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de-DE" sz="1300" b="0" u="sng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de-DE" sz="1300" b="0" u="sng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de-DE" sz="1300" b="0" u="sng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endParaRPr lang="de-DE" sz="1300" b="0" u="sng" baseline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300" b="0" dirty="0">
                          <a:solidFill>
                            <a:schemeClr val="tx1"/>
                          </a:solidFill>
                        </a:rPr>
                        <a:t>                                                                                                                  </a:t>
                      </a: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endParaRPr lang="de-DE" sz="1300" b="0" baseline="0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300" b="0" baseline="0" dirty="0">
                          <a:solidFill>
                            <a:schemeClr val="tx1"/>
                          </a:solidFill>
                        </a:rPr>
                        <a:t>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144593"/>
                  </a:ext>
                </a:extLst>
              </a:tr>
            </a:tbl>
          </a:graphicData>
        </a:graphic>
      </p:graphicFrame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63" y="1745809"/>
            <a:ext cx="1773765" cy="344638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61182" y="5482591"/>
            <a:ext cx="2401991" cy="954107"/>
          </a:xfrm>
          <a:prstGeom prst="rect">
            <a:avLst/>
          </a:prstGeom>
          <a:noFill/>
          <a:ln>
            <a:solidFill>
              <a:srgbClr val="1C305F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Invitation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to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the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training</a:t>
            </a:r>
            <a:endParaRPr lang="de-DE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778" y="1993600"/>
            <a:ext cx="2205780" cy="2817947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479342" y="5269068"/>
            <a:ext cx="2592989" cy="1384995"/>
          </a:xfrm>
          <a:prstGeom prst="rect">
            <a:avLst/>
          </a:prstGeom>
          <a:noFill/>
          <a:ln>
            <a:solidFill>
              <a:srgbClr val="1C305F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Diary and instructions for self-monitoring</a:t>
            </a:r>
            <a:endParaRPr lang="de-DE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3365" y="1812795"/>
            <a:ext cx="2555192" cy="344231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9" name="Textfeld 18"/>
          <p:cNvSpPr txBox="1"/>
          <p:nvPr/>
        </p:nvSpPr>
        <p:spPr>
          <a:xfrm>
            <a:off x="3427556" y="5483539"/>
            <a:ext cx="2739213" cy="954107"/>
          </a:xfrm>
          <a:prstGeom prst="rect">
            <a:avLst/>
          </a:prstGeom>
          <a:noFill/>
          <a:ln>
            <a:solidFill>
              <a:srgbClr val="1C305F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Guidebook for early-stage T1D</a:t>
            </a:r>
            <a:endParaRPr lang="de-DE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pic>
        <p:nvPicPr>
          <p:cNvPr id="12" name="Grafik 10">
            <a:extLst>
              <a:ext uri="{FF2B5EF4-FFF2-40B4-BE49-F238E27FC236}">
                <a16:creationId xmlns:a16="http://schemas.microsoft.com/office/drawing/2014/main" id="{D005324B-7E20-473C-8385-120F0193E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4713" y="3094544"/>
            <a:ext cx="1798452" cy="1813161"/>
          </a:xfrm>
          <a:prstGeom prst="rect">
            <a:avLst/>
          </a:prstGeom>
        </p:spPr>
      </p:pic>
      <p:sp>
        <p:nvSpPr>
          <p:cNvPr id="13" name="Textfeld 2">
            <a:extLst>
              <a:ext uri="{FF2B5EF4-FFF2-40B4-BE49-F238E27FC236}">
                <a16:creationId xmlns:a16="http://schemas.microsoft.com/office/drawing/2014/main" id="{8B7136B5-49D6-479A-8ADD-913003ECDFA1}"/>
              </a:ext>
            </a:extLst>
          </p:cNvPr>
          <p:cNvSpPr txBox="1"/>
          <p:nvPr/>
        </p:nvSpPr>
        <p:spPr>
          <a:xfrm>
            <a:off x="9287250" y="5483602"/>
            <a:ext cx="2473380" cy="954107"/>
          </a:xfrm>
          <a:prstGeom prst="rect">
            <a:avLst/>
          </a:prstGeom>
          <a:noFill/>
          <a:ln>
            <a:solidFill>
              <a:srgbClr val="1C305F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PIXI </a:t>
            </a:r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book</a:t>
            </a:r>
            <a:endParaRPr lang="de-DE" sz="28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  <a:p>
            <a:pPr algn="ctr" defTabSz="914377"/>
            <a:r>
              <a:rPr lang="de-DE" sz="2800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about</a:t>
            </a:r>
            <a:r>
              <a:rPr lang="de-DE" sz="28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T1D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843876-9DDF-BD1A-D24B-8F0134EED799}"/>
              </a:ext>
            </a:extLst>
          </p:cNvPr>
          <p:cNvSpPr txBox="1">
            <a:spLocks/>
          </p:cNvSpPr>
          <p:nvPr/>
        </p:nvSpPr>
        <p:spPr>
          <a:xfrm>
            <a:off x="232288" y="199612"/>
            <a:ext cx="11662915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189">
              <a:defRPr/>
            </a:pPr>
            <a:r>
              <a:rPr lang="en-US" sz="3600" dirty="0">
                <a:solidFill>
                  <a:srgbClr val="2F5597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Education and counseling are very important</a:t>
            </a:r>
          </a:p>
          <a:p>
            <a:pPr defTabSz="457189">
              <a:defRPr/>
            </a:pPr>
            <a:r>
              <a:rPr lang="en-US" sz="3200" dirty="0">
                <a:solidFill>
                  <a:srgbClr val="C00000"/>
                </a:solidFill>
                <a:latin typeface="Calibri" panose="020F0502020204030204"/>
                <a:ea typeface="Verdana" panose="020B0604030504040204" pitchFamily="34" charset="0"/>
                <a:cs typeface="Arial" panose="020B0604020202020204" pitchFamily="34" charset="0"/>
              </a:rPr>
              <a:t>Training materials for early-stage T1D</a:t>
            </a:r>
            <a:endParaRPr lang="de-DE" sz="3200" dirty="0">
              <a:solidFill>
                <a:srgbClr val="C00000"/>
              </a:solidFill>
              <a:latin typeface="Calibri" panose="020F0502020204030204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Y:\Bayern AK Screening\17. Flyer\Logo\final\frida_Logo.jpg">
            <a:extLst>
              <a:ext uri="{FF2B5EF4-FFF2-40B4-BE49-F238E27FC236}">
                <a16:creationId xmlns:a16="http://schemas.microsoft.com/office/drawing/2014/main" id="{2D7E99B6-9517-7641-FDE4-AD73A0D8E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4178" y="1665310"/>
            <a:ext cx="2319519" cy="88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48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3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2_GPPAD 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PPAD">
      <a:majorFont>
        <a:latin typeface="Fira Sans bold"/>
        <a:ea typeface=""/>
        <a:cs typeface=""/>
      </a:majorFont>
      <a:minorFont>
        <a:latin typeface="Fira  sans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2_2008-01_Helmholtz_kr12_12">
  <a:themeElements>
    <a:clrScheme name="1_2008-01_Helmholtz_kr12_12 1">
      <a:dk1>
        <a:srgbClr val="000000"/>
      </a:dk1>
      <a:lt1>
        <a:srgbClr val="FFFFFF"/>
      </a:lt1>
      <a:dk2>
        <a:srgbClr val="000000"/>
      </a:dk2>
      <a:lt2>
        <a:srgbClr val="9C9C9C"/>
      </a:lt2>
      <a:accent1>
        <a:srgbClr val="009EE0"/>
      </a:accent1>
      <a:accent2>
        <a:srgbClr val="FFEC00"/>
      </a:accent2>
      <a:accent3>
        <a:srgbClr val="FFFFFF"/>
      </a:accent3>
      <a:accent4>
        <a:srgbClr val="000000"/>
      </a:accent4>
      <a:accent5>
        <a:srgbClr val="AACCED"/>
      </a:accent5>
      <a:accent6>
        <a:srgbClr val="E7D600"/>
      </a:accent6>
      <a:hlink>
        <a:srgbClr val="003E6E"/>
      </a:hlink>
      <a:folHlink>
        <a:srgbClr val="4D4D4D"/>
      </a:folHlink>
    </a:clrScheme>
    <a:fontScheme name="1_2008-01_Helmholtz_kr12_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08-01_Helmholtz_kr12_12 1">
        <a:dk1>
          <a:srgbClr val="000000"/>
        </a:dk1>
        <a:lt1>
          <a:srgbClr val="FFFFFF"/>
        </a:lt1>
        <a:dk2>
          <a:srgbClr val="000000"/>
        </a:dk2>
        <a:lt2>
          <a:srgbClr val="9C9C9C"/>
        </a:lt2>
        <a:accent1>
          <a:srgbClr val="009EE0"/>
        </a:accent1>
        <a:accent2>
          <a:srgbClr val="FFEC00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E7D600"/>
        </a:accent6>
        <a:hlink>
          <a:srgbClr val="003E6E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0_2008-01_Helmholtz_kr12_12">
  <a:themeElements>
    <a:clrScheme name="1_2008-01_Helmholtz_kr12_12 1">
      <a:dk1>
        <a:srgbClr val="000000"/>
      </a:dk1>
      <a:lt1>
        <a:srgbClr val="FFFFFF"/>
      </a:lt1>
      <a:dk2>
        <a:srgbClr val="000000"/>
      </a:dk2>
      <a:lt2>
        <a:srgbClr val="9C9C9C"/>
      </a:lt2>
      <a:accent1>
        <a:srgbClr val="009EE0"/>
      </a:accent1>
      <a:accent2>
        <a:srgbClr val="FFEC00"/>
      </a:accent2>
      <a:accent3>
        <a:srgbClr val="FFFFFF"/>
      </a:accent3>
      <a:accent4>
        <a:srgbClr val="000000"/>
      </a:accent4>
      <a:accent5>
        <a:srgbClr val="AACCED"/>
      </a:accent5>
      <a:accent6>
        <a:srgbClr val="E7D600"/>
      </a:accent6>
      <a:hlink>
        <a:srgbClr val="003E6E"/>
      </a:hlink>
      <a:folHlink>
        <a:srgbClr val="4D4D4D"/>
      </a:folHlink>
    </a:clrScheme>
    <a:fontScheme name="1_2008-01_Helmholtz_kr12_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08-01_Helmholtz_kr12_12 1">
        <a:dk1>
          <a:srgbClr val="000000"/>
        </a:dk1>
        <a:lt1>
          <a:srgbClr val="FFFFFF"/>
        </a:lt1>
        <a:dk2>
          <a:srgbClr val="000000"/>
        </a:dk2>
        <a:lt2>
          <a:srgbClr val="9C9C9C"/>
        </a:lt2>
        <a:accent1>
          <a:srgbClr val="009EE0"/>
        </a:accent1>
        <a:accent2>
          <a:srgbClr val="FFEC00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E7D600"/>
        </a:accent6>
        <a:hlink>
          <a:srgbClr val="003E6E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3_2008-01_Helmholtz_kr12_12">
  <a:themeElements>
    <a:clrScheme name="1_2008-01_Helmholtz_kr12_12 1">
      <a:dk1>
        <a:srgbClr val="000000"/>
      </a:dk1>
      <a:lt1>
        <a:srgbClr val="FFFFFF"/>
      </a:lt1>
      <a:dk2>
        <a:srgbClr val="000000"/>
      </a:dk2>
      <a:lt2>
        <a:srgbClr val="9C9C9C"/>
      </a:lt2>
      <a:accent1>
        <a:srgbClr val="009EE0"/>
      </a:accent1>
      <a:accent2>
        <a:srgbClr val="FFEC00"/>
      </a:accent2>
      <a:accent3>
        <a:srgbClr val="FFFFFF"/>
      </a:accent3>
      <a:accent4>
        <a:srgbClr val="000000"/>
      </a:accent4>
      <a:accent5>
        <a:srgbClr val="AACCED"/>
      </a:accent5>
      <a:accent6>
        <a:srgbClr val="E7D600"/>
      </a:accent6>
      <a:hlink>
        <a:srgbClr val="003E6E"/>
      </a:hlink>
      <a:folHlink>
        <a:srgbClr val="4D4D4D"/>
      </a:folHlink>
    </a:clrScheme>
    <a:fontScheme name="1_2008-01_Helmholtz_kr12_1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008-01_Helmholtz_kr12_12 1">
        <a:dk1>
          <a:srgbClr val="000000"/>
        </a:dk1>
        <a:lt1>
          <a:srgbClr val="FFFFFF"/>
        </a:lt1>
        <a:dk2>
          <a:srgbClr val="000000"/>
        </a:dk2>
        <a:lt2>
          <a:srgbClr val="9C9C9C"/>
        </a:lt2>
        <a:accent1>
          <a:srgbClr val="009EE0"/>
        </a:accent1>
        <a:accent2>
          <a:srgbClr val="FFEC00"/>
        </a:accent2>
        <a:accent3>
          <a:srgbClr val="FFFFFF"/>
        </a:accent3>
        <a:accent4>
          <a:srgbClr val="000000"/>
        </a:accent4>
        <a:accent5>
          <a:srgbClr val="AACCED"/>
        </a:accent5>
        <a:accent6>
          <a:srgbClr val="E7D600"/>
        </a:accent6>
        <a:hlink>
          <a:srgbClr val="003E6E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4766</Words>
  <Application>Microsoft Office PowerPoint</Application>
  <PresentationFormat>Breitbild</PresentationFormat>
  <Paragraphs>523</Paragraphs>
  <Slides>35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18</vt:i4>
      </vt:variant>
      <vt:variant>
        <vt:lpstr>Folientitel</vt:lpstr>
      </vt:variant>
      <vt:variant>
        <vt:i4>35</vt:i4>
      </vt:variant>
    </vt:vector>
  </HeadingPairs>
  <TitlesOfParts>
    <vt:vector size="62" baseType="lpstr">
      <vt:lpstr>Arial</vt:lpstr>
      <vt:lpstr>Calibri</vt:lpstr>
      <vt:lpstr>Calibri Light</vt:lpstr>
      <vt:lpstr>Fira Sans bold</vt:lpstr>
      <vt:lpstr>Fira Sans Light</vt:lpstr>
      <vt:lpstr>Helvetica</vt:lpstr>
      <vt:lpstr>Tahoma</vt:lpstr>
      <vt:lpstr>Verdana</vt:lpstr>
      <vt:lpstr>Wingdings</vt:lpstr>
      <vt:lpstr>Office Theme</vt:lpstr>
      <vt:lpstr>2_Office Theme</vt:lpstr>
      <vt:lpstr>12_2008-01_Helmholtz_kr12_12</vt:lpstr>
      <vt:lpstr>20_2008-01_Helmholtz_kr12_12</vt:lpstr>
      <vt:lpstr>5_Office Theme</vt:lpstr>
      <vt:lpstr>23_2008-01_Helmholtz_kr12_12</vt:lpstr>
      <vt:lpstr>Office</vt:lpstr>
      <vt:lpstr>2_Larissa</vt:lpstr>
      <vt:lpstr>3_Office</vt:lpstr>
      <vt:lpstr>8_Office Theme</vt:lpstr>
      <vt:lpstr>3_Office Theme</vt:lpstr>
      <vt:lpstr>7_Office Theme</vt:lpstr>
      <vt:lpstr>3_Larissa</vt:lpstr>
      <vt:lpstr>1_Office Theme</vt:lpstr>
      <vt:lpstr>4_Office Theme</vt:lpstr>
      <vt:lpstr>6_Office Theme</vt:lpstr>
      <vt:lpstr>2_GPPAD 1</vt:lpstr>
      <vt:lpstr>13_Office Theme</vt:lpstr>
      <vt:lpstr>PowerPoint-Präsentation</vt:lpstr>
      <vt:lpstr>Proportion of diabetic ketoacidosis (DKA) in children and adolescents at T1D manifestation in Germany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Which factors contributes to disease progression?  - stage 1 to stage 3, multivariable -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Advantages of screening for islet autoantibodies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Helmholtz Zentrum München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Hippich, Markus</dc:creator>
  <cp:lastModifiedBy>Peter Achenbach</cp:lastModifiedBy>
  <cp:revision>494</cp:revision>
  <cp:lastPrinted>2023-11-06T18:50:51Z</cp:lastPrinted>
  <dcterms:created xsi:type="dcterms:W3CDTF">2021-10-22T07:20:12Z</dcterms:created>
  <dcterms:modified xsi:type="dcterms:W3CDTF">2023-11-06T23:28:21Z</dcterms:modified>
</cp:coreProperties>
</file>