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24"/>
  </p:notesMasterIdLst>
  <p:sldIdLst>
    <p:sldId id="256" r:id="rId2"/>
    <p:sldId id="258" r:id="rId3"/>
    <p:sldId id="278" r:id="rId4"/>
    <p:sldId id="259" r:id="rId5"/>
    <p:sldId id="262" r:id="rId6"/>
    <p:sldId id="263" r:id="rId7"/>
    <p:sldId id="264" r:id="rId8"/>
    <p:sldId id="279" r:id="rId9"/>
    <p:sldId id="261" r:id="rId10"/>
    <p:sldId id="260" r:id="rId11"/>
    <p:sldId id="266" r:id="rId12"/>
    <p:sldId id="265" r:id="rId13"/>
    <p:sldId id="277" r:id="rId14"/>
    <p:sldId id="267" r:id="rId15"/>
    <p:sldId id="268" r:id="rId16"/>
    <p:sldId id="280" r:id="rId17"/>
    <p:sldId id="270" r:id="rId18"/>
    <p:sldId id="272" r:id="rId19"/>
    <p:sldId id="257" r:id="rId20"/>
    <p:sldId id="273" r:id="rId21"/>
    <p:sldId id="274" r:id="rId22"/>
    <p:sldId id="27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7984" autoAdjust="0"/>
  </p:normalViewPr>
  <p:slideViewPr>
    <p:cSldViewPr snapToGrid="0">
      <p:cViewPr varScale="1">
        <p:scale>
          <a:sx n="53" d="100"/>
          <a:sy n="53" d="100"/>
        </p:scale>
        <p:origin x="117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BD3342-08A2-4801-AD6E-2BB901599028}" type="datetimeFigureOut">
              <a:rPr lang="en-US" smtClean="0"/>
              <a:t>8/12/2017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4281AC-E90A-4B6D-9D41-79987EC24587}" type="slidenum">
              <a:rPr lang="en-US" smtClean="0"/>
              <a:t>‹#›</a:t>
            </a:fld>
            <a:endParaRPr lang="en-US"/>
          </a:p>
        </p:txBody>
      </p:sp>
    </p:spTree>
    <p:extLst>
      <p:ext uri="{BB962C8B-B14F-4D97-AF65-F5344CB8AC3E}">
        <p14:creationId xmlns:p14="http://schemas.microsoft.com/office/powerpoint/2010/main" val="1245352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[Today I am going to talk to you about a new target for the development of treatment of youth who are both irritable and anxious.]</a:t>
            </a:r>
          </a:p>
        </p:txBody>
      </p:sp>
      <p:sp>
        <p:nvSpPr>
          <p:cNvPr id="4" name="Slide Number Placeholder 3"/>
          <p:cNvSpPr>
            <a:spLocks noGrp="1"/>
          </p:cNvSpPr>
          <p:nvPr>
            <p:ph type="sldNum" sz="quarter" idx="10"/>
          </p:nvPr>
        </p:nvSpPr>
        <p:spPr/>
        <p:txBody>
          <a:bodyPr/>
          <a:lstStyle/>
          <a:p>
            <a:fld id="{B24281AC-E90A-4B6D-9D41-79987EC24587}" type="slidenum">
              <a:rPr lang="en-US" smtClean="0"/>
              <a:t>1</a:t>
            </a:fld>
            <a:endParaRPr lang="en-US"/>
          </a:p>
        </p:txBody>
      </p:sp>
    </p:spTree>
    <p:extLst>
      <p:ext uri="{BB962C8B-B14F-4D97-AF65-F5344CB8AC3E}">
        <p14:creationId xmlns:p14="http://schemas.microsoft.com/office/powerpoint/2010/main" val="759180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b" latinLnBrk="0" hangingPunct="1"/>
            <a:r>
              <a:rPr lang="en-US" sz="1200" b="1" i="1" u="none" strike="noStrike" kern="1200" dirty="0">
                <a:solidFill>
                  <a:schemeClr val="tx1"/>
                </a:solidFill>
                <a:effectLst/>
                <a:latin typeface="+mn-lt"/>
                <a:ea typeface="+mn-ea"/>
                <a:cs typeface="+mn-cs"/>
              </a:rPr>
              <a:t>[we recruited 48 youth who presented for research at the national institute of mental health treatment and development branch. Our sample was transdiagnostic, and, as you can see from the table, all participants varied among major dimensions of affective psychopathology]</a:t>
            </a:r>
            <a:endParaRPr lang="en-US" sz="1200" b="1" i="0" u="none" strike="noStrike" kern="1200" dirty="0">
              <a:solidFill>
                <a:schemeClr val="tx1"/>
              </a:solidFill>
              <a:effectLst/>
              <a:latin typeface="+mn-lt"/>
              <a:ea typeface="+mn-ea"/>
              <a:cs typeface="+mn-cs"/>
            </a:endParaRPr>
          </a:p>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B24281AC-E90A-4B6D-9D41-79987EC24587}" type="slidenum">
              <a:rPr lang="en-US" smtClean="0"/>
              <a:t>10</a:t>
            </a:fld>
            <a:endParaRPr lang="en-US"/>
          </a:p>
        </p:txBody>
      </p:sp>
    </p:spTree>
    <p:extLst>
      <p:ext uri="{BB962C8B-B14F-4D97-AF65-F5344CB8AC3E}">
        <p14:creationId xmlns:p14="http://schemas.microsoft.com/office/powerpoint/2010/main" val="1989847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[our model tested the effects of irritability (ARI) and anxiety (SCARED) on the generalization and learning rate; while controlling for age, gender, and IQ)]</a:t>
            </a:r>
          </a:p>
          <a:p>
            <a:r>
              <a:rPr lang="en-US" b="1" i="1" dirty="0"/>
              <a:t>[additional post hoc analysis ensured that the findings were not accounted for by CONNERS and/or CDI]</a:t>
            </a:r>
          </a:p>
        </p:txBody>
      </p:sp>
      <p:sp>
        <p:nvSpPr>
          <p:cNvPr id="4" name="Slide Number Placeholder 3"/>
          <p:cNvSpPr>
            <a:spLocks noGrp="1"/>
          </p:cNvSpPr>
          <p:nvPr>
            <p:ph type="sldNum" sz="quarter" idx="10"/>
          </p:nvPr>
        </p:nvSpPr>
        <p:spPr/>
        <p:txBody>
          <a:bodyPr/>
          <a:lstStyle/>
          <a:p>
            <a:fld id="{B24281AC-E90A-4B6D-9D41-79987EC24587}" type="slidenum">
              <a:rPr lang="en-US" smtClean="0"/>
              <a:t>11</a:t>
            </a:fld>
            <a:endParaRPr lang="en-US"/>
          </a:p>
        </p:txBody>
      </p:sp>
    </p:spTree>
    <p:extLst>
      <p:ext uri="{BB962C8B-B14F-4D97-AF65-F5344CB8AC3E}">
        <p14:creationId xmlns:p14="http://schemas.microsoft.com/office/powerpoint/2010/main" val="2343729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p>
          <a:p>
            <a:endParaRPr lang="en-US" dirty="0"/>
          </a:p>
        </p:txBody>
      </p:sp>
      <p:sp>
        <p:nvSpPr>
          <p:cNvPr id="4" name="Slide Number Placeholder 3"/>
          <p:cNvSpPr>
            <a:spLocks noGrp="1"/>
          </p:cNvSpPr>
          <p:nvPr>
            <p:ph type="sldNum" sz="quarter" idx="10"/>
          </p:nvPr>
        </p:nvSpPr>
        <p:spPr/>
        <p:txBody>
          <a:bodyPr/>
          <a:lstStyle/>
          <a:p>
            <a:fld id="{B24281AC-E90A-4B6D-9D41-79987EC24587}" type="slidenum">
              <a:rPr lang="en-US" smtClean="0"/>
              <a:t>12</a:t>
            </a:fld>
            <a:endParaRPr lang="en-US"/>
          </a:p>
        </p:txBody>
      </p:sp>
    </p:spTree>
    <p:extLst>
      <p:ext uri="{BB962C8B-B14F-4D97-AF65-F5344CB8AC3E}">
        <p14:creationId xmlns:p14="http://schemas.microsoft.com/office/powerpoint/2010/main" val="1502917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p>
          <a:p>
            <a:endParaRPr lang="en-US" dirty="0"/>
          </a:p>
        </p:txBody>
      </p:sp>
      <p:sp>
        <p:nvSpPr>
          <p:cNvPr id="4" name="Slide Number Placeholder 3"/>
          <p:cNvSpPr>
            <a:spLocks noGrp="1"/>
          </p:cNvSpPr>
          <p:nvPr>
            <p:ph type="sldNum" sz="quarter" idx="10"/>
          </p:nvPr>
        </p:nvSpPr>
        <p:spPr/>
        <p:txBody>
          <a:bodyPr/>
          <a:lstStyle/>
          <a:p>
            <a:fld id="{B24281AC-E90A-4B6D-9D41-79987EC24587}" type="slidenum">
              <a:rPr lang="en-US" smtClean="0"/>
              <a:t>13</a:t>
            </a:fld>
            <a:endParaRPr lang="en-US"/>
          </a:p>
        </p:txBody>
      </p:sp>
    </p:spTree>
    <p:extLst>
      <p:ext uri="{BB962C8B-B14F-4D97-AF65-F5344CB8AC3E}">
        <p14:creationId xmlns:p14="http://schemas.microsoft.com/office/powerpoint/2010/main" val="157082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rgbClr val="72A59F">
                    <a:lumMod val="50000"/>
                  </a:srgbClr>
                </a:solidFill>
                <a:latin typeface="Arial"/>
              </a:rPr>
              <a:t>[The significant interactive effect of ARI and SCARED  (p=0.04), suggests that individuals with higher anxiety and irritability have higher learning rates]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rgbClr val="72A59F">
                    <a:lumMod val="50000"/>
                  </a:srgbClr>
                </a:solidFill>
                <a:latin typeface="Arial"/>
              </a:rPr>
              <a:t>Graph of predicted values by mixed effects model at center</a:t>
            </a:r>
            <a:r>
              <a:rPr lang="en-US" sz="1200" b="1" i="1" baseline="0" dirty="0">
                <a:solidFill>
                  <a:srgbClr val="72A59F">
                    <a:lumMod val="50000"/>
                  </a:srgbClr>
                </a:solidFill>
                <a:latin typeface="Arial"/>
              </a:rPr>
              <a:t> age, female gender, and center IQ</a:t>
            </a:r>
            <a:r>
              <a:rPr lang="en-US" sz="1200" b="1" i="1" dirty="0">
                <a:solidFill>
                  <a:srgbClr val="72A59F">
                    <a:lumMod val="50000"/>
                  </a:srgbClr>
                </a:solidFill>
                <a:latin typeface="Aria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rgbClr val="72A59F">
                    <a:lumMod val="50000"/>
                  </a:srgbClr>
                </a:solidFill>
                <a:latin typeface="Arial"/>
              </a:rPr>
              <a:t>Learning rate maximum is 3</a:t>
            </a:r>
          </a:p>
          <a:p>
            <a:endParaRPr lang="en-US" b="1" i="1" dirty="0"/>
          </a:p>
        </p:txBody>
      </p:sp>
      <p:sp>
        <p:nvSpPr>
          <p:cNvPr id="4" name="Slide Number Placeholder 3"/>
          <p:cNvSpPr>
            <a:spLocks noGrp="1"/>
          </p:cNvSpPr>
          <p:nvPr>
            <p:ph type="sldNum" sz="quarter" idx="10"/>
          </p:nvPr>
        </p:nvSpPr>
        <p:spPr/>
        <p:txBody>
          <a:bodyPr/>
          <a:lstStyle/>
          <a:p>
            <a:fld id="{B24281AC-E90A-4B6D-9D41-79987EC24587}" type="slidenum">
              <a:rPr lang="en-US" smtClean="0"/>
              <a:t>14</a:t>
            </a:fld>
            <a:endParaRPr lang="en-US"/>
          </a:p>
        </p:txBody>
      </p:sp>
    </p:spTree>
    <p:extLst>
      <p:ext uri="{BB962C8B-B14F-4D97-AF65-F5344CB8AC3E}">
        <p14:creationId xmlns:p14="http://schemas.microsoft.com/office/powerpoint/2010/main" val="2161412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Post hoc: […capability to model two learning rates: one for hostile and one for benign associations, independently of each other. The </a:t>
            </a:r>
            <a:r>
              <a:rPr lang="en-US" sz="1200" b="1" i="1" kern="1200" dirty="0">
                <a:solidFill>
                  <a:schemeClr val="tx1"/>
                </a:solidFill>
                <a:effectLst/>
                <a:latin typeface="+mn-lt"/>
                <a:ea typeface="+mn-ea"/>
                <a:cs typeface="+mn-cs"/>
              </a:rPr>
              <a:t>hostile association rate would look just like the 3D graph you showed, while the benign rate would be a flat plane.]</a:t>
            </a:r>
          </a:p>
          <a:p>
            <a:r>
              <a:rPr lang="en-US" sz="1200" b="1" i="1" kern="1200" dirty="0">
                <a:solidFill>
                  <a:schemeClr val="tx1"/>
                </a:solidFill>
                <a:effectLst/>
                <a:latin typeface="+mn-lt"/>
                <a:ea typeface="+mn-ea"/>
                <a:cs typeface="+mn-cs"/>
              </a:rPr>
              <a:t> </a:t>
            </a:r>
          </a:p>
          <a:p>
            <a:endParaRPr lang="en-US" b="1" i="1" dirty="0"/>
          </a:p>
        </p:txBody>
      </p:sp>
      <p:sp>
        <p:nvSpPr>
          <p:cNvPr id="4" name="Slide Number Placeholder 3"/>
          <p:cNvSpPr>
            <a:spLocks noGrp="1"/>
          </p:cNvSpPr>
          <p:nvPr>
            <p:ph type="sldNum" sz="quarter" idx="10"/>
          </p:nvPr>
        </p:nvSpPr>
        <p:spPr/>
        <p:txBody>
          <a:bodyPr/>
          <a:lstStyle/>
          <a:p>
            <a:fld id="{B24281AC-E90A-4B6D-9D41-79987EC24587}" type="slidenum">
              <a:rPr lang="en-US" smtClean="0"/>
              <a:t>15</a:t>
            </a:fld>
            <a:endParaRPr lang="en-US"/>
          </a:p>
        </p:txBody>
      </p:sp>
    </p:spTree>
    <p:extLst>
      <p:ext uri="{BB962C8B-B14F-4D97-AF65-F5344CB8AC3E}">
        <p14:creationId xmlns:p14="http://schemas.microsoft.com/office/powerpoint/2010/main" val="817631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[Because our study is limited, we did not find our two hypothesis supported by the data. However, this doesn’t necessarily mean that these two hypothesis are not true, but rather our data suggest that we consider a new hypothesis, and a new direction for research]</a:t>
            </a:r>
          </a:p>
          <a:p>
            <a:r>
              <a:rPr lang="en-US" sz="1200" b="1" i="1" kern="1200" dirty="0">
                <a:solidFill>
                  <a:schemeClr val="tx1"/>
                </a:solidFill>
                <a:effectLst/>
                <a:latin typeface="+mn-lt"/>
                <a:ea typeface="+mn-ea"/>
                <a:cs typeface="+mn-cs"/>
              </a:rPr>
              <a:t> </a:t>
            </a:r>
          </a:p>
          <a:p>
            <a:endParaRPr lang="en-US" b="1" i="1" dirty="0"/>
          </a:p>
        </p:txBody>
      </p:sp>
      <p:sp>
        <p:nvSpPr>
          <p:cNvPr id="4" name="Slide Number Placeholder 3"/>
          <p:cNvSpPr>
            <a:spLocks noGrp="1"/>
          </p:cNvSpPr>
          <p:nvPr>
            <p:ph type="sldNum" sz="quarter" idx="10"/>
          </p:nvPr>
        </p:nvSpPr>
        <p:spPr/>
        <p:txBody>
          <a:bodyPr/>
          <a:lstStyle/>
          <a:p>
            <a:fld id="{B24281AC-E90A-4B6D-9D41-79987EC24587}" type="slidenum">
              <a:rPr lang="en-US" smtClean="0"/>
              <a:t>16</a:t>
            </a:fld>
            <a:endParaRPr lang="en-US"/>
          </a:p>
        </p:txBody>
      </p:sp>
    </p:spTree>
    <p:extLst>
      <p:ext uri="{BB962C8B-B14F-4D97-AF65-F5344CB8AC3E}">
        <p14:creationId xmlns:p14="http://schemas.microsoft.com/office/powerpoint/2010/main" val="3150477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[Consider that HIB is maintained in irritable and anxious youth because they are quick  to learn hostile judgments NOT impaired in learning benign judgments]</a:t>
            </a:r>
          </a:p>
        </p:txBody>
      </p:sp>
      <p:sp>
        <p:nvSpPr>
          <p:cNvPr id="4" name="Slide Number Placeholder 3"/>
          <p:cNvSpPr>
            <a:spLocks noGrp="1"/>
          </p:cNvSpPr>
          <p:nvPr>
            <p:ph type="sldNum" sz="quarter" idx="10"/>
          </p:nvPr>
        </p:nvSpPr>
        <p:spPr/>
        <p:txBody>
          <a:bodyPr/>
          <a:lstStyle/>
          <a:p>
            <a:fld id="{B24281AC-E90A-4B6D-9D41-79987EC24587}" type="slidenum">
              <a:rPr lang="en-US" smtClean="0"/>
              <a:t>17</a:t>
            </a:fld>
            <a:endParaRPr lang="en-US"/>
          </a:p>
        </p:txBody>
      </p:sp>
    </p:spTree>
    <p:extLst>
      <p:ext uri="{BB962C8B-B14F-4D97-AF65-F5344CB8AC3E}">
        <p14:creationId xmlns:p14="http://schemas.microsoft.com/office/powerpoint/2010/main" val="2276425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[In case you’d like to read more, here is the citation I used to inform on this project.]</a:t>
            </a:r>
          </a:p>
        </p:txBody>
      </p:sp>
      <p:sp>
        <p:nvSpPr>
          <p:cNvPr id="4" name="Slide Number Placeholder 3"/>
          <p:cNvSpPr>
            <a:spLocks noGrp="1"/>
          </p:cNvSpPr>
          <p:nvPr>
            <p:ph type="sldNum" sz="quarter" idx="10"/>
          </p:nvPr>
        </p:nvSpPr>
        <p:spPr/>
        <p:txBody>
          <a:bodyPr/>
          <a:lstStyle/>
          <a:p>
            <a:fld id="{B24281AC-E90A-4B6D-9D41-79987EC24587}" type="slidenum">
              <a:rPr lang="en-US" smtClean="0"/>
              <a:t>18</a:t>
            </a:fld>
            <a:endParaRPr lang="en-US"/>
          </a:p>
        </p:txBody>
      </p:sp>
    </p:spTree>
    <p:extLst>
      <p:ext uri="{BB962C8B-B14F-4D97-AF65-F5344CB8AC3E}">
        <p14:creationId xmlns:p14="http://schemas.microsoft.com/office/powerpoint/2010/main" val="4081397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B24281AC-E90A-4B6D-9D41-79987EC24587}" type="slidenum">
              <a:rPr lang="en-US" smtClean="0"/>
              <a:t>19</a:t>
            </a:fld>
            <a:endParaRPr lang="en-US"/>
          </a:p>
        </p:txBody>
      </p:sp>
    </p:spTree>
    <p:extLst>
      <p:ext uri="{BB962C8B-B14F-4D97-AF65-F5344CB8AC3E}">
        <p14:creationId xmlns:p14="http://schemas.microsoft.com/office/powerpoint/2010/main" val="3996672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t>[Disruptive mood DYSREGULATION disorder]</a:t>
            </a:r>
          </a:p>
          <a:p>
            <a:r>
              <a:rPr lang="en-US" b="1" i="1" dirty="0">
                <a:solidFill>
                  <a:srgbClr val="FF0000"/>
                </a:solidFill>
              </a:rPr>
              <a:t>[Irritability predictive of later negative outcomes- adult suicide, anxiety, and depression]</a:t>
            </a:r>
          </a:p>
          <a:p>
            <a:r>
              <a:rPr lang="en-US" b="1" i="1" dirty="0"/>
              <a:t>[irritability as a public health concern, so there is national interest in developing treatments]</a:t>
            </a:r>
          </a:p>
          <a:p>
            <a:r>
              <a:rPr lang="en-US" b="1" i="1" dirty="0"/>
              <a:t>[HIB mildly associated with irritability (.4)]</a:t>
            </a:r>
            <a:endParaRPr lang="en-US" dirty="0"/>
          </a:p>
          <a:p>
            <a:endParaRPr lang="en-US" dirty="0"/>
          </a:p>
        </p:txBody>
      </p:sp>
      <p:sp>
        <p:nvSpPr>
          <p:cNvPr id="4" name="Slide Number Placeholder 3"/>
          <p:cNvSpPr>
            <a:spLocks noGrp="1"/>
          </p:cNvSpPr>
          <p:nvPr>
            <p:ph type="sldNum" sz="quarter" idx="10"/>
          </p:nvPr>
        </p:nvSpPr>
        <p:spPr/>
        <p:txBody>
          <a:bodyPr/>
          <a:lstStyle/>
          <a:p>
            <a:fld id="{B24281AC-E90A-4B6D-9D41-79987EC24587}" type="slidenum">
              <a:rPr lang="en-US" smtClean="0"/>
              <a:t>2</a:t>
            </a:fld>
            <a:endParaRPr lang="en-US"/>
          </a:p>
        </p:txBody>
      </p:sp>
    </p:spTree>
    <p:extLst>
      <p:ext uri="{BB962C8B-B14F-4D97-AF65-F5344CB8AC3E}">
        <p14:creationId xmlns:p14="http://schemas.microsoft.com/office/powerpoint/2010/main" val="1007130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4281AC-E90A-4B6D-9D41-79987EC24587}" type="slidenum">
              <a:rPr lang="en-US" smtClean="0"/>
              <a:t>21</a:t>
            </a:fld>
            <a:endParaRPr lang="en-US"/>
          </a:p>
        </p:txBody>
      </p:sp>
    </p:spTree>
    <p:extLst>
      <p:ext uri="{BB962C8B-B14F-4D97-AF65-F5344CB8AC3E}">
        <p14:creationId xmlns:p14="http://schemas.microsoft.com/office/powerpoint/2010/main" val="123799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i="1" dirty="0"/>
              <a:t> </a:t>
            </a:r>
            <a:r>
              <a:rPr lang="en-US" sz="800" b="1" i="1" dirty="0"/>
              <a:t>[kiddos who suffer from irritability…chip on their shoulder…might judge that the Mona Lisa is smirking at them, and interpret that to be threatening]</a:t>
            </a:r>
          </a:p>
          <a:p>
            <a:endParaRPr lang="en-US" sz="2400" b="1" i="1" dirty="0"/>
          </a:p>
        </p:txBody>
      </p:sp>
      <p:sp>
        <p:nvSpPr>
          <p:cNvPr id="4" name="Slide Number Placeholder 3"/>
          <p:cNvSpPr>
            <a:spLocks noGrp="1"/>
          </p:cNvSpPr>
          <p:nvPr>
            <p:ph type="sldNum" sz="quarter" idx="10"/>
          </p:nvPr>
        </p:nvSpPr>
        <p:spPr/>
        <p:txBody>
          <a:bodyPr/>
          <a:lstStyle/>
          <a:p>
            <a:fld id="{B24281AC-E90A-4B6D-9D41-79987EC24587}" type="slidenum">
              <a:rPr lang="en-US" smtClean="0"/>
              <a:t>3</a:t>
            </a:fld>
            <a:endParaRPr lang="en-US"/>
          </a:p>
        </p:txBody>
      </p:sp>
    </p:spTree>
    <p:extLst>
      <p:ext uri="{BB962C8B-B14F-4D97-AF65-F5344CB8AC3E}">
        <p14:creationId xmlns:p14="http://schemas.microsoft.com/office/powerpoint/2010/main" val="321166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…subtle social cues </a:t>
            </a:r>
            <a:r>
              <a:rPr lang="en-US" sz="800" b="1" i="1" dirty="0"/>
              <a:t>[they need to learn benign associations]</a:t>
            </a:r>
          </a:p>
          <a:p>
            <a:r>
              <a:rPr lang="en-US" sz="800" dirty="0"/>
              <a:t>…learn benign associations </a:t>
            </a:r>
            <a:r>
              <a:rPr lang="en-US" sz="800" b="1" i="1" dirty="0"/>
              <a:t>[making it harder for them to update their hostile associations to be more benign]</a:t>
            </a:r>
          </a:p>
          <a:p>
            <a:r>
              <a:rPr lang="en-US" sz="800" b="1" i="1" dirty="0"/>
              <a:t>[in the present study we perform an analysis using a novel computational model to explore the relationship between irritability and both of these theories]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1" dirty="0"/>
              <a:t>[I am going to revisit these two hypothesis in a moment, but first…]</a:t>
            </a:r>
            <a:endParaRPr lang="en-US" sz="1050" b="1" dirty="0"/>
          </a:p>
          <a:p>
            <a:endParaRPr lang="en-US" sz="2400" b="1" i="1" dirty="0"/>
          </a:p>
        </p:txBody>
      </p:sp>
      <p:sp>
        <p:nvSpPr>
          <p:cNvPr id="4" name="Slide Number Placeholder 3"/>
          <p:cNvSpPr>
            <a:spLocks noGrp="1"/>
          </p:cNvSpPr>
          <p:nvPr>
            <p:ph type="sldNum" sz="quarter" idx="10"/>
          </p:nvPr>
        </p:nvSpPr>
        <p:spPr/>
        <p:txBody>
          <a:bodyPr/>
          <a:lstStyle/>
          <a:p>
            <a:fld id="{B24281AC-E90A-4B6D-9D41-79987EC24587}" type="slidenum">
              <a:rPr lang="en-US" smtClean="0"/>
              <a:t>4</a:t>
            </a:fld>
            <a:endParaRPr lang="en-US"/>
          </a:p>
        </p:txBody>
      </p:sp>
    </p:spTree>
    <p:extLst>
      <p:ext uri="{BB962C8B-B14F-4D97-AF65-F5344CB8AC3E}">
        <p14:creationId xmlns:p14="http://schemas.microsoft.com/office/powerpoint/2010/main" val="3247299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[This is the task used to measure the hostile interpretation bias]</a:t>
            </a:r>
          </a:p>
        </p:txBody>
      </p:sp>
      <p:sp>
        <p:nvSpPr>
          <p:cNvPr id="4" name="Slide Number Placeholder 3"/>
          <p:cNvSpPr>
            <a:spLocks noGrp="1"/>
          </p:cNvSpPr>
          <p:nvPr>
            <p:ph type="sldNum" sz="quarter" idx="10"/>
          </p:nvPr>
        </p:nvSpPr>
        <p:spPr/>
        <p:txBody>
          <a:bodyPr/>
          <a:lstStyle/>
          <a:p>
            <a:fld id="{B24281AC-E90A-4B6D-9D41-79987EC24587}" type="slidenum">
              <a:rPr lang="en-US" smtClean="0"/>
              <a:t>5</a:t>
            </a:fld>
            <a:endParaRPr lang="en-US"/>
          </a:p>
        </p:txBody>
      </p:sp>
    </p:spTree>
    <p:extLst>
      <p:ext uri="{BB962C8B-B14F-4D97-AF65-F5344CB8AC3E}">
        <p14:creationId xmlns:p14="http://schemas.microsoft.com/office/powerpoint/2010/main" val="1347237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[in training, participants learn to switch their judgements of two ambiguous faces that they had previously judged as angry, to happy; in this was, it encourages the irritable youth to make benign associations]</a:t>
            </a:r>
          </a:p>
          <a:p>
            <a:r>
              <a:rPr lang="en-US" b="1" i="1" dirty="0"/>
              <a:t>-emphasize training</a:t>
            </a:r>
          </a:p>
        </p:txBody>
      </p:sp>
      <p:sp>
        <p:nvSpPr>
          <p:cNvPr id="4" name="Slide Number Placeholder 3"/>
          <p:cNvSpPr>
            <a:spLocks noGrp="1"/>
          </p:cNvSpPr>
          <p:nvPr>
            <p:ph type="sldNum" sz="quarter" idx="10"/>
          </p:nvPr>
        </p:nvSpPr>
        <p:spPr/>
        <p:txBody>
          <a:bodyPr/>
          <a:lstStyle/>
          <a:p>
            <a:fld id="{B24281AC-E90A-4B6D-9D41-79987EC24587}" type="slidenum">
              <a:rPr lang="en-US" smtClean="0"/>
              <a:t>6</a:t>
            </a:fld>
            <a:endParaRPr lang="en-US"/>
          </a:p>
        </p:txBody>
      </p:sp>
    </p:spTree>
    <p:extLst>
      <p:ext uri="{BB962C8B-B14F-4D97-AF65-F5344CB8AC3E}">
        <p14:creationId xmlns:p14="http://schemas.microsoft.com/office/powerpoint/2010/main" val="126021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sz="1200" b="1" i="1" u="none" strike="noStrike" kern="1200" dirty="0">
                <a:solidFill>
                  <a:schemeClr val="tx1"/>
                </a:solidFill>
                <a:effectLst/>
                <a:latin typeface="+mn-lt"/>
                <a:ea typeface="+mn-ea"/>
                <a:cs typeface="+mn-cs"/>
              </a:rPr>
              <a:t>[How do we measure…a difficulty detecting subtle cues, or a slow learning rate? …Used an established computational learning model. The model takes the data from the IBT, and uses this well validated learning equation to generate 3 parameters]</a:t>
            </a:r>
          </a:p>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B24281AC-E90A-4B6D-9D41-79987EC24587}" type="slidenum">
              <a:rPr lang="en-US" smtClean="0"/>
              <a:t>7</a:t>
            </a:fld>
            <a:endParaRPr lang="en-US"/>
          </a:p>
        </p:txBody>
      </p:sp>
    </p:spTree>
    <p:extLst>
      <p:ext uri="{BB962C8B-B14F-4D97-AF65-F5344CB8AC3E}">
        <p14:creationId xmlns:p14="http://schemas.microsoft.com/office/powerpoint/2010/main" val="2618614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sz="1200" b="1" i="1" u="none" strike="noStrike" kern="1200" dirty="0">
                <a:solidFill>
                  <a:schemeClr val="tx1"/>
                </a:solidFill>
                <a:effectLst/>
                <a:latin typeface="+mn-lt"/>
                <a:ea typeface="+mn-ea"/>
                <a:cs typeface="+mn-cs"/>
              </a:rPr>
              <a:t>[sigma</a:t>
            </a:r>
            <a:r>
              <a:rPr lang="en-US" sz="1200" b="0" i="0" u="none" strike="noStrike" kern="1200" dirty="0">
                <a:solidFill>
                  <a:schemeClr val="tx1"/>
                </a:solidFill>
                <a:effectLst/>
                <a:latin typeface="+mn-lt"/>
                <a:ea typeface="+mn-ea"/>
                <a:cs typeface="+mn-cs"/>
              </a:rPr>
              <a:t>- …</a:t>
            </a:r>
            <a:r>
              <a:rPr lang="en-US" sz="1200" b="1" i="1" u="none" strike="noStrike" kern="1200" dirty="0">
                <a:solidFill>
                  <a:schemeClr val="tx1"/>
                </a:solidFill>
                <a:effectLst/>
                <a:latin typeface="+mn-lt"/>
                <a:ea typeface="+mn-ea"/>
                <a:cs typeface="+mn-cs"/>
              </a:rPr>
              <a:t>participants ability to distinguish between morphs that are similar to each other on the spectrum. Higher generalization indicates “over-generalization”…participant has difficulty distinguishing between similar (neighbor) morphs]</a:t>
            </a:r>
          </a:p>
          <a:p>
            <a:pPr rtl="0" eaLnBrk="1" fontAlgn="t" latinLnBrk="0" hangingPunct="1"/>
            <a:r>
              <a:rPr lang="en-US" sz="1200" b="1" i="1" u="none" strike="noStrike" kern="1200" dirty="0">
                <a:solidFill>
                  <a:schemeClr val="tx1"/>
                </a:solidFill>
                <a:effectLst/>
                <a:latin typeface="+mn-lt"/>
                <a:ea typeface="+mn-ea"/>
                <a:cs typeface="+mn-cs"/>
              </a:rPr>
              <a:t>[epsilon- …adaptation to feedback]</a:t>
            </a:r>
          </a:p>
          <a:p>
            <a:r>
              <a:rPr lang="el-GR" b="1" i="1" dirty="0">
                <a:solidFill>
                  <a:srgbClr val="000099"/>
                </a:solidFill>
                <a:latin typeface="Corbel" panose="020B0503020204020204" pitchFamily="34" charset="0"/>
              </a:rPr>
              <a:t>ε </a:t>
            </a:r>
            <a:r>
              <a:rPr lang="en-US" b="1" i="0" dirty="0">
                <a:solidFill>
                  <a:srgbClr val="000099"/>
                </a:solidFill>
                <a:latin typeface="Corbel" panose="020B0503020204020204" pitchFamily="34" charset="0"/>
              </a:rPr>
              <a:t>=</a:t>
            </a:r>
            <a:r>
              <a:rPr lang="en-US" b="1" i="0" baseline="0" dirty="0">
                <a:solidFill>
                  <a:srgbClr val="000099"/>
                </a:solidFill>
                <a:latin typeface="Corbel" panose="020B0503020204020204" pitchFamily="34" charset="0"/>
              </a:rPr>
              <a:t> learning rate</a:t>
            </a:r>
            <a:endParaRPr lang="en-US" b="1" dirty="0">
              <a:solidFill>
                <a:srgbClr val="000099"/>
              </a:solidFill>
              <a:latin typeface="Corbel" panose="020B0503020204020204" pitchFamily="34" charset="0"/>
            </a:endParaRPr>
          </a:p>
          <a:p>
            <a:r>
              <a:rPr lang="el-GR" b="1" i="1" dirty="0">
                <a:solidFill>
                  <a:srgbClr val="000099"/>
                </a:solidFill>
                <a:latin typeface="Corbel" panose="020B0503020204020204" pitchFamily="34" charset="0"/>
              </a:rPr>
              <a:t>Λ</a:t>
            </a:r>
            <a:r>
              <a:rPr lang="en-US" b="1" i="1" dirty="0">
                <a:solidFill>
                  <a:srgbClr val="000099"/>
                </a:solidFill>
                <a:latin typeface="Corbel" panose="020B0503020204020204" pitchFamily="34" charset="0"/>
              </a:rPr>
              <a:t> = prediction error</a:t>
            </a:r>
            <a:endParaRPr lang="en-US" b="1" dirty="0">
              <a:solidFill>
                <a:srgbClr val="000099"/>
              </a:solidFill>
              <a:latin typeface="Corbel" panose="020B0503020204020204" pitchFamily="34" charset="0"/>
            </a:endParaRPr>
          </a:p>
          <a:p>
            <a:r>
              <a:rPr lang="en-US" b="1" i="1" dirty="0">
                <a:solidFill>
                  <a:srgbClr val="000099"/>
                </a:solidFill>
                <a:latin typeface="Corbel" panose="020B0503020204020204" pitchFamily="34" charset="0"/>
              </a:rPr>
              <a:t>V = last trial’s “angry” value</a:t>
            </a:r>
            <a:endParaRPr lang="en-US" b="1" i="1" dirty="0">
              <a:solidFill>
                <a:srgbClr val="FF0000"/>
              </a:solidFill>
            </a:endParaRPr>
          </a:p>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B24281AC-E90A-4B6D-9D41-79987EC24587}" type="slidenum">
              <a:rPr lang="en-US" smtClean="0"/>
              <a:t>8</a:t>
            </a:fld>
            <a:endParaRPr lang="en-US"/>
          </a:p>
        </p:txBody>
      </p:sp>
    </p:spTree>
    <p:extLst>
      <p:ext uri="{BB962C8B-B14F-4D97-AF65-F5344CB8AC3E}">
        <p14:creationId xmlns:p14="http://schemas.microsoft.com/office/powerpoint/2010/main" val="3025355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Highlight differences between DMDD and HV </a:t>
            </a:r>
          </a:p>
          <a:p>
            <a:r>
              <a:rPr lang="en-US" b="1" i="1" dirty="0"/>
              <a:t>-generalization=trouble detecting cues </a:t>
            </a:r>
            <a:r>
              <a:rPr lang="en-US" sz="1200" b="1" i="1" dirty="0"/>
              <a:t>they need to learn benign associations</a:t>
            </a:r>
            <a:endParaRPr lang="en-US" b="1" i="1" dirty="0"/>
          </a:p>
          <a:p>
            <a:r>
              <a:rPr lang="en-US" b="1" i="1" dirty="0"/>
              <a:t>-learning rate=slow to learn associations </a:t>
            </a:r>
            <a:r>
              <a:rPr lang="en-US" sz="1200" b="1" i="1" dirty="0"/>
              <a:t>making it harder for them to update their hostile associations to be more benign</a:t>
            </a:r>
            <a:endParaRPr lang="en-US" b="1" i="1" dirty="0"/>
          </a:p>
        </p:txBody>
      </p:sp>
      <p:sp>
        <p:nvSpPr>
          <p:cNvPr id="4" name="Slide Number Placeholder 3"/>
          <p:cNvSpPr>
            <a:spLocks noGrp="1"/>
          </p:cNvSpPr>
          <p:nvPr>
            <p:ph type="sldNum" sz="quarter" idx="10"/>
          </p:nvPr>
        </p:nvSpPr>
        <p:spPr/>
        <p:txBody>
          <a:bodyPr/>
          <a:lstStyle/>
          <a:p>
            <a:fld id="{B24281AC-E90A-4B6D-9D41-79987EC24587}" type="slidenum">
              <a:rPr lang="en-US" smtClean="0"/>
              <a:t>9</a:t>
            </a:fld>
            <a:endParaRPr lang="en-US"/>
          </a:p>
        </p:txBody>
      </p:sp>
    </p:spTree>
    <p:extLst>
      <p:ext uri="{BB962C8B-B14F-4D97-AF65-F5344CB8AC3E}">
        <p14:creationId xmlns:p14="http://schemas.microsoft.com/office/powerpoint/2010/main" val="756404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87DE6118-2437-4B30-8E3C-4D2BE6020583}" type="datetimeFigureOut">
              <a:rPr lang="en-US" smtClean="0"/>
              <a:pPr/>
              <a:t>8/12/2017</a:t>
            </a:fld>
            <a:endParaRPr lang="en-US" dirty="0"/>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en-US" dirty="0"/>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bg2"/>
                </a:solidFill>
              </a:defRPr>
            </a:lvl1pPr>
          </a:lstStyle>
          <a:p>
            <a:fld id="{69E57DC2-970A-4B3E-BB1C-7A09969E49DF}" type="slidenum">
              <a:rPr lang="en-US" smtClean="0"/>
              <a:pPr/>
              <a:t>‹#›</a:t>
            </a:fld>
            <a:endParaRPr lang="en-US" dirty="0"/>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1444801"/>
      </p:ext>
    </p:extLst>
  </p:cSld>
  <p:clrMapOvr>
    <a:masterClrMapping/>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8/12/2017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145937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36187" y="5927131"/>
            <a:ext cx="3814856" cy="365125"/>
          </a:xfrm>
        </p:spPr>
        <p:txBody>
          <a:bodyPr/>
          <a:lstStyle/>
          <a:p>
            <a:fld id="{87DE6118-2437-4B30-8E3C-4D2BE6020583}" type="datetimeFigureOut">
              <a:rPr lang="en-US" smtClean="0"/>
              <a:t>8/12/2017</a:t>
            </a:fld>
            <a:endParaRPr lang="en-US" dirty="0"/>
          </a:p>
        </p:txBody>
      </p:sp>
      <p:sp>
        <p:nvSpPr>
          <p:cNvPr id="5" name="Footer Placeholder 4"/>
          <p:cNvSpPr>
            <a:spLocks noGrp="1"/>
          </p:cNvSpPr>
          <p:nvPr>
            <p:ph type="ftr" sz="quarter" idx="11"/>
          </p:nvPr>
        </p:nvSpPr>
        <p:spPr>
          <a:xfrm>
            <a:off x="6536187" y="6315949"/>
            <a:ext cx="3814856" cy="365125"/>
          </a:xfrm>
        </p:spPr>
        <p:txBody>
          <a:bodyPr/>
          <a:lstStyle/>
          <a:p>
            <a:endParaRPr lang="en-US" dirty="0"/>
          </a:p>
        </p:txBody>
      </p:sp>
      <p:sp>
        <p:nvSpPr>
          <p:cNvPr id="6" name="Slide Number Placeholder 5"/>
          <p:cNvSpPr>
            <a:spLocks noGrp="1"/>
          </p:cNvSpPr>
          <p:nvPr>
            <p:ph type="sldNum" sz="quarter" idx="12"/>
          </p:nvPr>
        </p:nvSpPr>
        <p:spPr>
          <a:xfrm>
            <a:off x="11784011" y="5607592"/>
            <a:ext cx="407988" cy="365125"/>
          </a:xfrm>
        </p:spPr>
        <p:txBody>
          <a:bodyPr/>
          <a:lstStyle/>
          <a:p>
            <a:fld id="{69E57DC2-970A-4B3E-BB1C-7A09969E49DF}" type="slidenum">
              <a:rPr lang="en-US" smtClean="0"/>
              <a:t>‹#›</a:t>
            </a:fld>
            <a:endParaRPr lang="en-US" dirty="0"/>
          </a:p>
        </p:txBody>
      </p:sp>
      <p:cxnSp>
        <p:nvCxnSpPr>
          <p:cNvPr id="13" name="Straight Connector 12" title="Horizontal Rule Line"/>
          <p:cNvCxnSpPr/>
          <p:nvPr/>
        </p:nvCxnSpPr>
        <p:spPr>
          <a:xfrm>
            <a:off x="0" y="6199730"/>
            <a:ext cx="10260011"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4982016"/>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8/12/2017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706479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87DE6118-2437-4B30-8E3C-4D2BE6020583}" type="datetimeFigureOut">
              <a:rPr lang="en-US" smtClean="0"/>
              <a:pPr/>
              <a:t>8/12/2017</a:t>
            </a:fld>
            <a:endParaRPr lang="en-US" dirty="0"/>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69E57DC2-970A-4B3E-BB1C-7A09969E49DF}" type="slidenum">
              <a:rPr lang="en-US" smtClean="0"/>
              <a:pPr/>
              <a:t>‹#›</a:t>
            </a:fld>
            <a:endParaRPr lang="en-US" dirty="0"/>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6892615"/>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8/12/2017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805099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8/12/2017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549058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8/12/2017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486208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8/12/2017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081937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8/12/2017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83304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8/12/2017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631920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87DE6118-2437-4B30-8E3C-4D2BE6020583}" type="datetimeFigureOut">
              <a:rPr lang="en-US" smtClean="0"/>
              <a:pPr/>
              <a:t>8/12/2017</a:t>
            </a:fld>
            <a:endParaRPr lang="en-US" dirty="0"/>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US" dirty="0"/>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69E57DC2-970A-4B3E-BB1C-7A09969E49DF}" type="slidenum">
              <a:rPr lang="en-US" smtClean="0"/>
              <a:pPr/>
              <a:t>‹#›</a:t>
            </a:fld>
            <a:endParaRPr lang="en-US" dirty="0"/>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24304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2.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7D913-A4DA-4B5E-AC0B-27E59A919A66}"/>
              </a:ext>
            </a:extLst>
          </p:cNvPr>
          <p:cNvSpPr>
            <a:spLocks noGrp="1"/>
          </p:cNvSpPr>
          <p:nvPr>
            <p:ph type="ctrTitle"/>
          </p:nvPr>
        </p:nvSpPr>
        <p:spPr>
          <a:xfrm>
            <a:off x="741555" y="1591825"/>
            <a:ext cx="10680424" cy="2880066"/>
          </a:xfrm>
        </p:spPr>
        <p:txBody>
          <a:bodyPr>
            <a:noAutofit/>
          </a:bodyPr>
          <a:lstStyle/>
          <a:p>
            <a:pPr algn="ctr"/>
            <a:r>
              <a:rPr lang="en-US" sz="6000" b="1" i="0" cap="none" dirty="0">
                <a:solidFill>
                  <a:srgbClr val="1D1A1D"/>
                </a:solidFill>
                <a:latin typeface="Corbel" panose="020B0503020204020204"/>
              </a:rPr>
              <a:t>A Novel Cognitive Target for the Treatment of Co-occurring Irritability and Anxiety in Youth</a:t>
            </a:r>
            <a:br>
              <a:rPr lang="en-US" sz="4800" b="1" dirty="0"/>
            </a:br>
            <a:endParaRPr lang="en-US" sz="4800" b="1" dirty="0"/>
          </a:p>
        </p:txBody>
      </p:sp>
      <p:sp>
        <p:nvSpPr>
          <p:cNvPr id="4" name="Subtitle 2">
            <a:extLst>
              <a:ext uri="{FF2B5EF4-FFF2-40B4-BE49-F238E27FC236}">
                <a16:creationId xmlns:a16="http://schemas.microsoft.com/office/drawing/2014/main" id="{C98C1AA6-5141-48CF-BFB9-55C1B01C4749}"/>
              </a:ext>
            </a:extLst>
          </p:cNvPr>
          <p:cNvSpPr txBox="1">
            <a:spLocks/>
          </p:cNvSpPr>
          <p:nvPr/>
        </p:nvSpPr>
        <p:spPr>
          <a:xfrm>
            <a:off x="1088913" y="4139892"/>
            <a:ext cx="6287247" cy="1972150"/>
          </a:xfrm>
          <a:prstGeom prst="rect">
            <a:avLst/>
          </a:prstGeom>
        </p:spPr>
        <p:txBody>
          <a:bodyPr vert="horz" lIns="91440" tIns="45720" rIns="91440" bIns="45720" rtlCol="0">
            <a:normAutofit/>
          </a:bodyPr>
          <a:lstStyle>
            <a:lvl1pPr marL="0" indent="0" algn="l" defTabSz="914400" rtl="0" eaLnBrk="1" latinLnBrk="0" hangingPunct="1">
              <a:lnSpc>
                <a:spcPct val="114000"/>
              </a:lnSpc>
              <a:spcBef>
                <a:spcPts val="0"/>
              </a:spcBef>
              <a:buFont typeface="Arial" panose="020B0604020202020204" pitchFamily="34" charset="0"/>
              <a:buNone/>
              <a:defRPr sz="20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r>
              <a:rPr lang="en-US" b="1" dirty="0"/>
              <a:t>Analyse DeSousa</a:t>
            </a:r>
            <a:r>
              <a:rPr lang="en-US" baseline="30000" dirty="0"/>
              <a:t>1,2</a:t>
            </a:r>
            <a:r>
              <a:rPr lang="en-US" sz="1800" dirty="0"/>
              <a:t>, Simona Haller PhD</a:t>
            </a:r>
            <a:r>
              <a:rPr lang="en-US" sz="1800" baseline="30000" dirty="0"/>
              <a:t>3</a:t>
            </a:r>
            <a:r>
              <a:rPr lang="en-US" sz="1800" dirty="0"/>
              <a:t>, Ellen </a:t>
            </a:r>
            <a:r>
              <a:rPr lang="en-US" sz="1800" dirty="0" err="1"/>
              <a:t>Leibenluft</a:t>
            </a:r>
            <a:r>
              <a:rPr lang="en-US" sz="1800" dirty="0"/>
              <a:t> MD</a:t>
            </a:r>
            <a:r>
              <a:rPr lang="en-US" sz="1800" baseline="30000" dirty="0"/>
              <a:t>3</a:t>
            </a:r>
            <a:r>
              <a:rPr lang="en-US" sz="1800" dirty="0"/>
              <a:t>, Melissa </a:t>
            </a:r>
            <a:r>
              <a:rPr lang="en-US" sz="1800" dirty="0" err="1"/>
              <a:t>Brotman</a:t>
            </a:r>
            <a:r>
              <a:rPr lang="en-US" sz="1800" dirty="0"/>
              <a:t> PhD</a:t>
            </a:r>
            <a:r>
              <a:rPr lang="en-US" sz="1800" baseline="30000" dirty="0"/>
              <a:t>3</a:t>
            </a:r>
            <a:r>
              <a:rPr lang="en-US" sz="1800" dirty="0"/>
              <a:t>, Matt Jones PhD</a:t>
            </a:r>
            <a:r>
              <a:rPr lang="en-US" sz="1800" baseline="30000" dirty="0"/>
              <a:t>4</a:t>
            </a:r>
            <a:r>
              <a:rPr lang="en-US" sz="1800" dirty="0"/>
              <a:t>, </a:t>
            </a:r>
            <a:r>
              <a:rPr lang="en-US" sz="1800" b="1" dirty="0"/>
              <a:t>Joel Stoddard MD</a:t>
            </a:r>
            <a:r>
              <a:rPr lang="en-US" sz="1800" baseline="30000" dirty="0"/>
              <a:t>1,2</a:t>
            </a:r>
          </a:p>
          <a:p>
            <a:r>
              <a:rPr lang="en-US" sz="1400" dirty="0"/>
              <a:t>1Pediatric Mental Health Institute, Children’s Hospital Colorado; 2School of Medicine, University of Colorado (Anschutz); 3Emotion and Development, NIMH; 4Institute of Cognitive Science, University of Colorado (Boulder) </a:t>
            </a:r>
          </a:p>
          <a:p>
            <a:endParaRPr lang="en-US" sz="1800" dirty="0"/>
          </a:p>
        </p:txBody>
      </p:sp>
      <p:pic>
        <p:nvPicPr>
          <p:cNvPr id="5" name="Picture 2" descr="Image result for cu  logo">
            <a:extLst>
              <a:ext uri="{FF2B5EF4-FFF2-40B4-BE49-F238E27FC236}">
                <a16:creationId xmlns:a16="http://schemas.microsoft.com/office/drawing/2014/main" id="{2A7ECBBD-1A5C-4558-A190-64B63523C5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644" y="282526"/>
            <a:ext cx="1044464" cy="10079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ED3DAF2-9D3B-4FA0-AFB1-BD59112338ED}"/>
              </a:ext>
            </a:extLst>
          </p:cNvPr>
          <p:cNvPicPr/>
          <p:nvPr/>
        </p:nvPicPr>
        <p:blipFill rotWithShape="1">
          <a:blip r:embed="rId4">
            <a:extLst>
              <a:ext uri="{28A0092B-C50C-407E-A947-70E740481C1C}">
                <a14:useLocalDpi xmlns:a14="http://schemas.microsoft.com/office/drawing/2010/main" val="0"/>
              </a:ext>
            </a:extLst>
          </a:blip>
          <a:srcRect l="17101" t="3674" r="17564" b="4451"/>
          <a:stretch/>
        </p:blipFill>
        <p:spPr bwMode="auto">
          <a:xfrm>
            <a:off x="2114416" y="114072"/>
            <a:ext cx="1095488" cy="1430558"/>
          </a:xfrm>
          <a:prstGeom prst="rect">
            <a:avLst/>
          </a:prstGeom>
          <a:noFill/>
          <a:ln>
            <a:noFill/>
          </a:ln>
          <a:effectLst/>
          <a:extLst/>
        </p:spPr>
      </p:pic>
      <p:pic>
        <p:nvPicPr>
          <p:cNvPr id="8" name="Picture 7">
            <a:extLst>
              <a:ext uri="{FF2B5EF4-FFF2-40B4-BE49-F238E27FC236}">
                <a16:creationId xmlns:a16="http://schemas.microsoft.com/office/drawing/2014/main" id="{E15F1C99-9F77-47E2-A11F-1D9792902D5D}"/>
              </a:ext>
            </a:extLst>
          </p:cNvPr>
          <p:cNvPicPr>
            <a:picLocks noChangeAspect="1"/>
          </p:cNvPicPr>
          <p:nvPr/>
        </p:nvPicPr>
        <p:blipFill>
          <a:blip r:embed="rId5"/>
          <a:stretch>
            <a:fillRect/>
          </a:stretch>
        </p:blipFill>
        <p:spPr>
          <a:xfrm>
            <a:off x="3424212" y="107279"/>
            <a:ext cx="2719270" cy="1358429"/>
          </a:xfrm>
          <a:prstGeom prst="rect">
            <a:avLst/>
          </a:prstGeom>
        </p:spPr>
      </p:pic>
      <p:sp>
        <p:nvSpPr>
          <p:cNvPr id="7" name="TextBox 6">
            <a:extLst>
              <a:ext uri="{FF2B5EF4-FFF2-40B4-BE49-F238E27FC236}">
                <a16:creationId xmlns:a16="http://schemas.microsoft.com/office/drawing/2014/main" id="{23A0FDE5-755A-45FC-BDF8-F56A893037CB}"/>
              </a:ext>
            </a:extLst>
          </p:cNvPr>
          <p:cNvSpPr txBox="1"/>
          <p:nvPr/>
        </p:nvSpPr>
        <p:spPr>
          <a:xfrm>
            <a:off x="9012024" y="598518"/>
            <a:ext cx="3355943" cy="461665"/>
          </a:xfrm>
          <a:prstGeom prst="rect">
            <a:avLst/>
          </a:prstGeom>
          <a:noFill/>
        </p:spPr>
        <p:txBody>
          <a:bodyPr wrap="square" rtlCol="0">
            <a:spAutoFit/>
          </a:bodyPr>
          <a:lstStyle/>
          <a:p>
            <a:r>
              <a:rPr lang="en-US" sz="2400" dirty="0"/>
              <a:t>14 August, 2017</a:t>
            </a:r>
          </a:p>
        </p:txBody>
      </p:sp>
    </p:spTree>
    <p:extLst>
      <p:ext uri="{BB962C8B-B14F-4D97-AF65-F5344CB8AC3E}">
        <p14:creationId xmlns:p14="http://schemas.microsoft.com/office/powerpoint/2010/main" val="1966723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B5854-CBB2-4DBA-90CF-F97B534799AC}"/>
              </a:ext>
            </a:extLst>
          </p:cNvPr>
          <p:cNvSpPr>
            <a:spLocks noGrp="1"/>
          </p:cNvSpPr>
          <p:nvPr>
            <p:ph type="title"/>
          </p:nvPr>
        </p:nvSpPr>
        <p:spPr>
          <a:xfrm>
            <a:off x="758825" y="532190"/>
            <a:ext cx="10707270" cy="1116138"/>
          </a:xfrm>
        </p:spPr>
        <p:txBody>
          <a:bodyPr/>
          <a:lstStyle/>
          <a:p>
            <a:pPr algn="ctr"/>
            <a:r>
              <a:rPr lang="en-US" b="1" dirty="0">
                <a:latin typeface="+mn-lt"/>
              </a:rPr>
              <a:t>Study Population</a:t>
            </a:r>
          </a:p>
        </p:txBody>
      </p:sp>
      <p:sp>
        <p:nvSpPr>
          <p:cNvPr id="3" name="Content Placeholder 2">
            <a:extLst>
              <a:ext uri="{FF2B5EF4-FFF2-40B4-BE49-F238E27FC236}">
                <a16:creationId xmlns:a16="http://schemas.microsoft.com/office/drawing/2014/main" id="{498DEC57-25CA-4137-9A24-9D1CC5E66842}"/>
              </a:ext>
            </a:extLst>
          </p:cNvPr>
          <p:cNvSpPr>
            <a:spLocks noGrp="1"/>
          </p:cNvSpPr>
          <p:nvPr>
            <p:ph idx="1"/>
          </p:nvPr>
        </p:nvSpPr>
        <p:spPr>
          <a:xfrm>
            <a:off x="975394" y="1828802"/>
            <a:ext cx="4811795" cy="3236912"/>
          </a:xfrm>
        </p:spPr>
        <p:txBody>
          <a:bodyPr>
            <a:normAutofit/>
          </a:bodyPr>
          <a:lstStyle/>
          <a:p>
            <a:r>
              <a:rPr lang="en-US" sz="2800" dirty="0"/>
              <a:t>48 youth (8-21 </a:t>
            </a:r>
            <a:r>
              <a:rPr lang="en-US" sz="2800" dirty="0" err="1"/>
              <a:t>yo</a:t>
            </a:r>
            <a:r>
              <a:rPr lang="en-US" sz="2800" dirty="0"/>
              <a:t>); %F=41.67</a:t>
            </a:r>
          </a:p>
          <a:p>
            <a:pPr lvl="1"/>
            <a:r>
              <a:rPr lang="en-US" sz="2400" dirty="0"/>
              <a:t>8 youth were excluded for accuracy &lt;75%</a:t>
            </a:r>
          </a:p>
          <a:p>
            <a:endParaRPr lang="en-US" sz="2800" dirty="0"/>
          </a:p>
          <a:p>
            <a:endParaRPr lang="en-US" dirty="0"/>
          </a:p>
          <a:p>
            <a:pPr lvl="1"/>
            <a:endParaRPr lang="en-US" dirty="0"/>
          </a:p>
          <a:p>
            <a:endParaRPr lang="en-US" dirty="0"/>
          </a:p>
        </p:txBody>
      </p:sp>
      <p:graphicFrame>
        <p:nvGraphicFramePr>
          <p:cNvPr id="6" name="Table 5">
            <a:extLst>
              <a:ext uri="{FF2B5EF4-FFF2-40B4-BE49-F238E27FC236}">
                <a16:creationId xmlns:a16="http://schemas.microsoft.com/office/drawing/2014/main" id="{D9E48BB3-D57E-4FE0-928B-BCAB10EEDEDC}"/>
              </a:ext>
            </a:extLst>
          </p:cNvPr>
          <p:cNvGraphicFramePr>
            <a:graphicFrameLocks noGrp="1"/>
          </p:cNvGraphicFramePr>
          <p:nvPr>
            <p:extLst>
              <p:ext uri="{D42A27DB-BD31-4B8C-83A1-F6EECF244321}">
                <p14:modId xmlns:p14="http://schemas.microsoft.com/office/powerpoint/2010/main" val="2392586493"/>
              </p:ext>
            </p:extLst>
          </p:nvPr>
        </p:nvGraphicFramePr>
        <p:xfrm>
          <a:off x="6266253" y="1828802"/>
          <a:ext cx="4273410" cy="3453063"/>
        </p:xfrm>
        <a:graphic>
          <a:graphicData uri="http://schemas.openxmlformats.org/drawingml/2006/table">
            <a:tbl>
              <a:tblPr>
                <a:tableStyleId>{5940675A-B579-460E-94D1-54222C63F5DA}</a:tableStyleId>
              </a:tblPr>
              <a:tblGrid>
                <a:gridCol w="2205691">
                  <a:extLst>
                    <a:ext uri="{9D8B030D-6E8A-4147-A177-3AD203B41FA5}">
                      <a16:colId xmlns:a16="http://schemas.microsoft.com/office/drawing/2014/main" val="2604591713"/>
                    </a:ext>
                  </a:extLst>
                </a:gridCol>
                <a:gridCol w="2067719">
                  <a:extLst>
                    <a:ext uri="{9D8B030D-6E8A-4147-A177-3AD203B41FA5}">
                      <a16:colId xmlns:a16="http://schemas.microsoft.com/office/drawing/2014/main" val="3076654483"/>
                    </a:ext>
                  </a:extLst>
                </a:gridCol>
              </a:tblGrid>
              <a:tr h="47846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2400" b="1" u="none" strike="noStrike" dirty="0">
                          <a:effectLst/>
                          <a:latin typeface="Times New Roman" panose="02020603050405020304" pitchFamily="18" charset="0"/>
                          <a:cs typeface="Times New Roman" panose="02020603050405020304" pitchFamily="18" charset="0"/>
                        </a:rPr>
                        <a:t>Characteristics</a:t>
                      </a:r>
                      <a:endParaRPr lang="en-US" sz="2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350" marR="6350" marT="6350" anchor="b"/>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2400" b="1" u="none" strike="noStrike" dirty="0">
                          <a:effectLst/>
                          <a:latin typeface="Times New Roman" panose="02020603050405020304" pitchFamily="18" charset="0"/>
                          <a:cs typeface="Times New Roman" panose="02020603050405020304" pitchFamily="18" charset="0"/>
                        </a:rPr>
                        <a:t>M (SD)</a:t>
                      </a:r>
                      <a:endParaRPr lang="en-US" sz="2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350" marR="6350" marT="6350" anchor="b"/>
                </a:tc>
                <a:extLst>
                  <a:ext uri="{0D108BD9-81ED-4DB2-BD59-A6C34878D82A}">
                    <a16:rowId xmlns:a16="http://schemas.microsoft.com/office/drawing/2014/main" val="1388583855"/>
                  </a:ext>
                </a:extLst>
              </a:tr>
              <a:tr h="495179">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Age</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anchor="b"/>
                </a:tc>
                <a:tc>
                  <a:txBody>
                    <a:bodyPr/>
                    <a:lstStyle/>
                    <a:p>
                      <a:pPr algn="l" fontAlgn="b"/>
                      <a:r>
                        <a:rPr lang="en-US" sz="2000" u="none" strike="noStrike" dirty="0">
                          <a:effectLst/>
                          <a:latin typeface="Times New Roman" panose="02020603050405020304" pitchFamily="18" charset="0"/>
                          <a:cs typeface="Times New Roman" panose="02020603050405020304" pitchFamily="18" charset="0"/>
                        </a:rPr>
                        <a:t>14.1 (3.0)</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anchor="b"/>
                </a:tc>
                <a:extLst>
                  <a:ext uri="{0D108BD9-81ED-4DB2-BD59-A6C34878D82A}">
                    <a16:rowId xmlns:a16="http://schemas.microsoft.com/office/drawing/2014/main" val="784065654"/>
                  </a:ext>
                </a:extLst>
              </a:tr>
              <a:tr h="49517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2000" u="none" strike="noStrike" dirty="0">
                          <a:effectLst/>
                          <a:latin typeface="Times New Roman" panose="02020603050405020304" pitchFamily="18" charset="0"/>
                          <a:cs typeface="Times New Roman" panose="02020603050405020304" pitchFamily="18" charset="0"/>
                        </a:rPr>
                        <a:t>IQ</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anchor="b"/>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2000" u="none" strike="noStrike" dirty="0">
                          <a:effectLst/>
                          <a:latin typeface="Times New Roman" panose="02020603050405020304" pitchFamily="18" charset="0"/>
                          <a:cs typeface="Times New Roman" panose="02020603050405020304" pitchFamily="18" charset="0"/>
                        </a:rPr>
                        <a:t>115.3 (11.4)</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anchor="b"/>
                </a:tc>
                <a:extLst>
                  <a:ext uri="{0D108BD9-81ED-4DB2-BD59-A6C34878D82A}">
                    <a16:rowId xmlns:a16="http://schemas.microsoft.com/office/drawing/2014/main" val="3805768426"/>
                  </a:ext>
                </a:extLst>
              </a:tr>
              <a:tr h="49517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2000" u="none" strike="noStrike" dirty="0">
                          <a:effectLst/>
                          <a:latin typeface="Times New Roman" panose="02020603050405020304" pitchFamily="18" charset="0"/>
                          <a:cs typeface="Times New Roman" panose="02020603050405020304" pitchFamily="18" charset="0"/>
                        </a:rPr>
                        <a:t>ARI (Irritability)</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anchor="b"/>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2000" u="none" strike="noStrike" dirty="0">
                          <a:effectLst/>
                          <a:latin typeface="Times New Roman" panose="02020603050405020304" pitchFamily="18" charset="0"/>
                          <a:cs typeface="Times New Roman" panose="02020603050405020304" pitchFamily="18" charset="0"/>
                        </a:rPr>
                        <a:t>1.4 (1.8)</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anchor="b"/>
                </a:tc>
                <a:extLst>
                  <a:ext uri="{0D108BD9-81ED-4DB2-BD59-A6C34878D82A}">
                    <a16:rowId xmlns:a16="http://schemas.microsoft.com/office/drawing/2014/main" val="495886959"/>
                  </a:ext>
                </a:extLst>
              </a:tr>
              <a:tr h="49517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2000" u="none" strike="noStrike" dirty="0">
                          <a:effectLst/>
                          <a:latin typeface="Times New Roman" panose="02020603050405020304" pitchFamily="18" charset="0"/>
                          <a:cs typeface="Times New Roman" panose="02020603050405020304" pitchFamily="18" charset="0"/>
                        </a:rPr>
                        <a:t>SCARED (Anxiety)</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anchor="b"/>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2000" u="none" strike="noStrike" dirty="0">
                          <a:effectLst/>
                          <a:latin typeface="Times New Roman" panose="02020603050405020304" pitchFamily="18" charset="0"/>
                          <a:cs typeface="Times New Roman" panose="02020603050405020304" pitchFamily="18" charset="0"/>
                        </a:rPr>
                        <a:t>12.7 (11.3)</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anchor="b"/>
                </a:tc>
                <a:extLst>
                  <a:ext uri="{0D108BD9-81ED-4DB2-BD59-A6C34878D82A}">
                    <a16:rowId xmlns:a16="http://schemas.microsoft.com/office/drawing/2014/main" val="1273267048"/>
                  </a:ext>
                </a:extLst>
              </a:tr>
              <a:tr h="49517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2000" u="none" strike="noStrike" dirty="0">
                          <a:effectLst/>
                          <a:latin typeface="Times New Roman" panose="02020603050405020304" pitchFamily="18" charset="0"/>
                          <a:cs typeface="Times New Roman" panose="02020603050405020304" pitchFamily="18" charset="0"/>
                        </a:rPr>
                        <a:t>CDI (Depression)</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anchor="b"/>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2000" u="none" strike="noStrike" dirty="0">
                          <a:effectLst/>
                          <a:latin typeface="Times New Roman" panose="02020603050405020304" pitchFamily="18" charset="0"/>
                          <a:cs typeface="Times New Roman" panose="02020603050405020304" pitchFamily="18" charset="0"/>
                        </a:rPr>
                        <a:t>15.1 (10.0)</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anchor="b"/>
                </a:tc>
                <a:extLst>
                  <a:ext uri="{0D108BD9-81ED-4DB2-BD59-A6C34878D82A}">
                    <a16:rowId xmlns:a16="http://schemas.microsoft.com/office/drawing/2014/main" val="1497569515"/>
                  </a:ext>
                </a:extLst>
              </a:tr>
              <a:tr h="49870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2000" u="none" strike="noStrike" dirty="0">
                          <a:effectLst/>
                          <a:latin typeface="Times New Roman" panose="02020603050405020304" pitchFamily="18" charset="0"/>
                          <a:cs typeface="Times New Roman" panose="02020603050405020304" pitchFamily="18" charset="0"/>
                        </a:rPr>
                        <a:t>CONNERS (ADHD)</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anchor="b"/>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2000" u="none" strike="noStrike" dirty="0">
                          <a:effectLst/>
                          <a:latin typeface="Times New Roman" panose="02020603050405020304" pitchFamily="18" charset="0"/>
                          <a:cs typeface="Times New Roman" panose="02020603050405020304" pitchFamily="18" charset="0"/>
                        </a:rPr>
                        <a:t>54.5 (15.0)</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anchor="b"/>
                </a:tc>
                <a:extLst>
                  <a:ext uri="{0D108BD9-81ED-4DB2-BD59-A6C34878D82A}">
                    <a16:rowId xmlns:a16="http://schemas.microsoft.com/office/drawing/2014/main" val="2866444892"/>
                  </a:ext>
                </a:extLst>
              </a:tr>
            </a:tbl>
          </a:graphicData>
        </a:graphic>
      </p:graphicFrame>
    </p:spTree>
    <p:extLst>
      <p:ext uri="{BB962C8B-B14F-4D97-AF65-F5344CB8AC3E}">
        <p14:creationId xmlns:p14="http://schemas.microsoft.com/office/powerpoint/2010/main" val="1400946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4AAD3-A41B-4338-96EB-97A434E79E37}"/>
              </a:ext>
            </a:extLst>
          </p:cNvPr>
          <p:cNvSpPr>
            <a:spLocks noGrp="1"/>
          </p:cNvSpPr>
          <p:nvPr>
            <p:ph type="title"/>
          </p:nvPr>
        </p:nvSpPr>
        <p:spPr>
          <a:xfrm>
            <a:off x="532692" y="634644"/>
            <a:ext cx="10762839" cy="920434"/>
          </a:xfrm>
        </p:spPr>
        <p:txBody>
          <a:bodyPr/>
          <a:lstStyle/>
          <a:p>
            <a:pPr algn="ctr"/>
            <a:r>
              <a:rPr lang="en-US" b="1" dirty="0">
                <a:latin typeface="+mn-lt"/>
              </a:rPr>
              <a:t>Data Analysis</a:t>
            </a:r>
          </a:p>
        </p:txBody>
      </p:sp>
      <p:sp>
        <p:nvSpPr>
          <p:cNvPr id="3" name="Content Placeholder 2">
            <a:extLst>
              <a:ext uri="{FF2B5EF4-FFF2-40B4-BE49-F238E27FC236}">
                <a16:creationId xmlns:a16="http://schemas.microsoft.com/office/drawing/2014/main" id="{85A00851-5526-4598-BF7F-F11B0FA6D51C}"/>
              </a:ext>
            </a:extLst>
          </p:cNvPr>
          <p:cNvSpPr>
            <a:spLocks noGrp="1"/>
          </p:cNvSpPr>
          <p:nvPr>
            <p:ph idx="1"/>
          </p:nvPr>
        </p:nvSpPr>
        <p:spPr>
          <a:xfrm>
            <a:off x="532692" y="2282632"/>
            <a:ext cx="12659253" cy="1792705"/>
          </a:xfrm>
        </p:spPr>
        <p:txBody>
          <a:bodyPr>
            <a:noAutofit/>
          </a:bodyPr>
          <a:lstStyle/>
          <a:p>
            <a:pPr marL="0" indent="0">
              <a:buNone/>
            </a:pPr>
            <a:r>
              <a:rPr lang="en-US" sz="4000" dirty="0"/>
              <a:t>Mixed effects model:</a:t>
            </a:r>
          </a:p>
          <a:p>
            <a:pPr marL="0" indent="0">
              <a:buNone/>
            </a:pPr>
            <a:r>
              <a:rPr lang="en-US" sz="4800" dirty="0"/>
              <a:t>		ARI + SCARED = </a:t>
            </a:r>
            <a:endParaRPr lang="en-US" sz="4800" dirty="0">
              <a:latin typeface="Arial" panose="020B0604020202020204" pitchFamily="34" charset="0"/>
              <a:ea typeface="Calibri" panose="020F0502020204030204" pitchFamily="34" charset="0"/>
              <a:cs typeface="Arial" panose="020B0604020202020204" pitchFamily="34" charset="0"/>
            </a:endParaRPr>
          </a:p>
          <a:p>
            <a:pPr marL="0" indent="0">
              <a:buNone/>
            </a:pPr>
            <a:r>
              <a:rPr lang="en-US" sz="4800" dirty="0"/>
              <a:t> </a:t>
            </a:r>
          </a:p>
        </p:txBody>
      </p:sp>
      <p:sp>
        <p:nvSpPr>
          <p:cNvPr id="4" name="Content Placeholder 2">
            <a:extLst>
              <a:ext uri="{FF2B5EF4-FFF2-40B4-BE49-F238E27FC236}">
                <a16:creationId xmlns:a16="http://schemas.microsoft.com/office/drawing/2014/main" id="{61B79736-154D-48ED-8B59-631C6F787323}"/>
              </a:ext>
            </a:extLst>
          </p:cNvPr>
          <p:cNvSpPr txBox="1">
            <a:spLocks/>
          </p:cNvSpPr>
          <p:nvPr/>
        </p:nvSpPr>
        <p:spPr>
          <a:xfrm>
            <a:off x="6404324" y="3227891"/>
            <a:ext cx="1338712" cy="1031784"/>
          </a:xfrm>
          <a:prstGeom prst="rect">
            <a:avLst/>
          </a:prstGeom>
        </p:spPr>
        <p:txBody>
          <a:bodyPr vert="horz" lIns="91440" tIns="45720" rIns="91440" bIns="45720" rtlCol="0">
            <a:normAutofit/>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marL="0" indent="0">
              <a:lnSpc>
                <a:spcPts val="2500"/>
              </a:lnSpc>
              <a:spcBef>
                <a:spcPts val="0"/>
              </a:spcBef>
              <a:spcAft>
                <a:spcPts val="800"/>
              </a:spcAft>
              <a:buNone/>
            </a:pPr>
            <a:r>
              <a:rPr lang="el-GR" sz="6000" dirty="0"/>
              <a:t>σ</a:t>
            </a:r>
            <a:endParaRPr lang="en-US" sz="6000" dirty="0"/>
          </a:p>
          <a:p>
            <a:pPr marL="0" indent="0">
              <a:lnSpc>
                <a:spcPts val="2500"/>
              </a:lnSpc>
              <a:spcBef>
                <a:spcPts val="0"/>
              </a:spcBef>
              <a:spcAft>
                <a:spcPts val="800"/>
              </a:spcAft>
              <a:buNone/>
            </a:pPr>
            <a:r>
              <a:rPr lang="el-GR" sz="6000" dirty="0"/>
              <a:t>ε</a:t>
            </a:r>
            <a:r>
              <a:rPr lang="en-US" sz="6000" dirty="0"/>
              <a:t> </a:t>
            </a:r>
            <a:endParaRPr lang="en-US" sz="6000" dirty="0">
              <a:latin typeface="Arial" panose="020B0604020202020204" pitchFamily="34" charset="0"/>
              <a:ea typeface="Calibri" panose="020F0502020204030204" pitchFamily="34" charset="0"/>
              <a:cs typeface="Arial" panose="020B0604020202020204" pitchFamily="34" charset="0"/>
            </a:endParaRPr>
          </a:p>
          <a:p>
            <a:pPr marL="0">
              <a:lnSpc>
                <a:spcPct val="107000"/>
              </a:lnSpc>
              <a:spcBef>
                <a:spcPts val="0"/>
              </a:spcBef>
              <a:spcAft>
                <a:spcPts val="800"/>
              </a:spcAft>
            </a:pPr>
            <a:endParaRPr lang="en-US" sz="3200" dirty="0">
              <a:latin typeface="Arial" panose="020B060402020202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A782309A-ADD3-4B13-A3FF-B167D9838113}"/>
              </a:ext>
            </a:extLst>
          </p:cNvPr>
          <p:cNvSpPr/>
          <p:nvPr/>
        </p:nvSpPr>
        <p:spPr>
          <a:xfrm>
            <a:off x="6496502" y="3130077"/>
            <a:ext cx="4575854" cy="400110"/>
          </a:xfrm>
          <a:prstGeom prst="rect">
            <a:avLst/>
          </a:prstGeom>
        </p:spPr>
        <p:txBody>
          <a:bodyPr wrap="square">
            <a:spAutoFit/>
          </a:bodyPr>
          <a:lstStyle/>
          <a:p>
            <a:pPr marL="402336" lvl="1" indent="0">
              <a:buNone/>
            </a:pPr>
            <a:r>
              <a:rPr lang="en-US" sz="2000" dirty="0"/>
              <a:t>(</a:t>
            </a:r>
            <a:r>
              <a:rPr lang="en-US" sz="2000" b="1" dirty="0">
                <a:solidFill>
                  <a:srgbClr val="FF0000"/>
                </a:solidFill>
              </a:rPr>
              <a:t>may not detect </a:t>
            </a:r>
            <a:r>
              <a:rPr lang="en-US" sz="2000" dirty="0"/>
              <a:t>subtle social cues)</a:t>
            </a:r>
          </a:p>
        </p:txBody>
      </p:sp>
      <p:sp>
        <p:nvSpPr>
          <p:cNvPr id="7" name="Rectangle 6">
            <a:extLst>
              <a:ext uri="{FF2B5EF4-FFF2-40B4-BE49-F238E27FC236}">
                <a16:creationId xmlns:a16="http://schemas.microsoft.com/office/drawing/2014/main" id="{9DB5CE88-AD4B-4215-8F14-C22547FD836E}"/>
              </a:ext>
            </a:extLst>
          </p:cNvPr>
          <p:cNvSpPr/>
          <p:nvPr/>
        </p:nvSpPr>
        <p:spPr>
          <a:xfrm>
            <a:off x="6489660" y="3597223"/>
            <a:ext cx="5361763" cy="400110"/>
          </a:xfrm>
          <a:prstGeom prst="rect">
            <a:avLst/>
          </a:prstGeom>
        </p:spPr>
        <p:txBody>
          <a:bodyPr wrap="square">
            <a:spAutoFit/>
          </a:bodyPr>
          <a:lstStyle/>
          <a:p>
            <a:pPr marL="402336" lvl="1" indent="0">
              <a:buNone/>
            </a:pPr>
            <a:r>
              <a:rPr lang="en-US" sz="2000" dirty="0"/>
              <a:t>(</a:t>
            </a:r>
            <a:r>
              <a:rPr lang="en-US" sz="2000" b="1" dirty="0">
                <a:solidFill>
                  <a:srgbClr val="FF0000"/>
                </a:solidFill>
              </a:rPr>
              <a:t>may be slow to learn </a:t>
            </a:r>
            <a:r>
              <a:rPr lang="en-US" sz="2000" dirty="0"/>
              <a:t>benign associations)</a:t>
            </a:r>
          </a:p>
        </p:txBody>
      </p:sp>
      <p:sp>
        <p:nvSpPr>
          <p:cNvPr id="8" name="TextBox 7">
            <a:extLst>
              <a:ext uri="{FF2B5EF4-FFF2-40B4-BE49-F238E27FC236}">
                <a16:creationId xmlns:a16="http://schemas.microsoft.com/office/drawing/2014/main" id="{1D1EB2C4-A20C-4106-A335-831C9CED0E03}"/>
              </a:ext>
            </a:extLst>
          </p:cNvPr>
          <p:cNvSpPr txBox="1"/>
          <p:nvPr/>
        </p:nvSpPr>
        <p:spPr>
          <a:xfrm>
            <a:off x="372177" y="5263108"/>
            <a:ext cx="4487379" cy="830997"/>
          </a:xfrm>
          <a:prstGeom prst="rect">
            <a:avLst/>
          </a:prstGeom>
          <a:noFill/>
        </p:spPr>
        <p:txBody>
          <a:bodyPr wrap="square" rtlCol="0">
            <a:spAutoFit/>
          </a:bodyPr>
          <a:lstStyle/>
          <a:p>
            <a:r>
              <a:rPr lang="en-US" sz="2400" dirty="0"/>
              <a:t>Adjusting for age, gender, and IQ</a:t>
            </a:r>
          </a:p>
          <a:p>
            <a:r>
              <a:rPr lang="en-US" sz="2400" dirty="0"/>
              <a:t>Subject as random factor</a:t>
            </a:r>
          </a:p>
        </p:txBody>
      </p:sp>
    </p:spTree>
    <p:extLst>
      <p:ext uri="{BB962C8B-B14F-4D97-AF65-F5344CB8AC3E}">
        <p14:creationId xmlns:p14="http://schemas.microsoft.com/office/powerpoint/2010/main" val="3514104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AD292-E967-4ED4-9679-9B5DB2D244D8}"/>
              </a:ext>
            </a:extLst>
          </p:cNvPr>
          <p:cNvSpPr>
            <a:spLocks noGrp="1"/>
          </p:cNvSpPr>
          <p:nvPr>
            <p:ph type="title"/>
          </p:nvPr>
        </p:nvSpPr>
        <p:spPr>
          <a:xfrm>
            <a:off x="605588" y="895521"/>
            <a:ext cx="3833906" cy="4952492"/>
          </a:xfrm>
        </p:spPr>
        <p:txBody>
          <a:bodyPr/>
          <a:lstStyle/>
          <a:p>
            <a:r>
              <a:rPr lang="en-US" b="1" dirty="0">
                <a:latin typeface="+mn-lt"/>
              </a:rPr>
              <a:t>Results</a:t>
            </a:r>
          </a:p>
        </p:txBody>
      </p:sp>
      <p:sp>
        <p:nvSpPr>
          <p:cNvPr id="19" name="Content Placeholder 18">
            <a:extLst>
              <a:ext uri="{FF2B5EF4-FFF2-40B4-BE49-F238E27FC236}">
                <a16:creationId xmlns:a16="http://schemas.microsoft.com/office/drawing/2014/main" id="{65ADEE8A-FE70-4930-8D55-9A1A0E92E843}"/>
              </a:ext>
            </a:extLst>
          </p:cNvPr>
          <p:cNvSpPr>
            <a:spLocks noGrp="1"/>
          </p:cNvSpPr>
          <p:nvPr>
            <p:ph idx="1"/>
          </p:nvPr>
        </p:nvSpPr>
        <p:spPr>
          <a:xfrm>
            <a:off x="4704347" y="895521"/>
            <a:ext cx="6713619" cy="5655156"/>
          </a:xfrm>
        </p:spPr>
        <p:txBody>
          <a:bodyPr/>
          <a:lstStyle/>
          <a:p>
            <a:r>
              <a:rPr lang="en-US" sz="2400" dirty="0"/>
              <a:t>Generalization (σ):</a:t>
            </a:r>
          </a:p>
          <a:p>
            <a:pPr lvl="1"/>
            <a:r>
              <a:rPr lang="en-US" sz="2200" dirty="0"/>
              <a:t>We found no significant associations between σ and any of the clinical variables (p values&gt;0.08)</a:t>
            </a:r>
          </a:p>
          <a:p>
            <a:r>
              <a:rPr lang="en-US" sz="2400" dirty="0"/>
              <a:t>Learning Rate (ε): </a:t>
            </a:r>
          </a:p>
          <a:p>
            <a:pPr lvl="1"/>
            <a:r>
              <a:rPr lang="en-US" sz="2200" dirty="0"/>
              <a:t>Significant interactive effect of ARI by SCARED across ε, β(SE)=0.01(0.005), t(27)=2.11, p=0.04</a:t>
            </a:r>
          </a:p>
          <a:p>
            <a:pPr lvl="1"/>
            <a:r>
              <a:rPr lang="en-US" sz="2200" dirty="0"/>
              <a:t>All other associations with ε were non-significant (p values&gt;0.18)</a:t>
            </a:r>
          </a:p>
          <a:p>
            <a:endParaRPr lang="en-US" dirty="0"/>
          </a:p>
        </p:txBody>
      </p:sp>
    </p:spTree>
    <p:extLst>
      <p:ext uri="{BB962C8B-B14F-4D97-AF65-F5344CB8AC3E}">
        <p14:creationId xmlns:p14="http://schemas.microsoft.com/office/powerpoint/2010/main" val="363753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AD292-E967-4ED4-9679-9B5DB2D244D8}"/>
              </a:ext>
            </a:extLst>
          </p:cNvPr>
          <p:cNvSpPr>
            <a:spLocks noGrp="1"/>
          </p:cNvSpPr>
          <p:nvPr>
            <p:ph type="title"/>
          </p:nvPr>
        </p:nvSpPr>
        <p:spPr>
          <a:xfrm>
            <a:off x="605588" y="895521"/>
            <a:ext cx="3833906" cy="4952492"/>
          </a:xfrm>
        </p:spPr>
        <p:txBody>
          <a:bodyPr/>
          <a:lstStyle/>
          <a:p>
            <a:r>
              <a:rPr lang="en-US" b="1" dirty="0">
                <a:latin typeface="+mn-lt"/>
              </a:rPr>
              <a:t>Results</a:t>
            </a:r>
          </a:p>
        </p:txBody>
      </p:sp>
      <p:sp>
        <p:nvSpPr>
          <p:cNvPr id="19" name="Content Placeholder 18">
            <a:extLst>
              <a:ext uri="{FF2B5EF4-FFF2-40B4-BE49-F238E27FC236}">
                <a16:creationId xmlns:a16="http://schemas.microsoft.com/office/drawing/2014/main" id="{65ADEE8A-FE70-4930-8D55-9A1A0E92E843}"/>
              </a:ext>
            </a:extLst>
          </p:cNvPr>
          <p:cNvSpPr>
            <a:spLocks noGrp="1"/>
          </p:cNvSpPr>
          <p:nvPr>
            <p:ph idx="1"/>
          </p:nvPr>
        </p:nvSpPr>
        <p:spPr>
          <a:xfrm>
            <a:off x="4704347" y="895521"/>
            <a:ext cx="6713619" cy="5655156"/>
          </a:xfrm>
        </p:spPr>
        <p:txBody>
          <a:bodyPr/>
          <a:lstStyle/>
          <a:p>
            <a:r>
              <a:rPr lang="en-US" sz="2400" dirty="0"/>
              <a:t>Generalization (σ):</a:t>
            </a:r>
          </a:p>
          <a:p>
            <a:pPr lvl="1"/>
            <a:r>
              <a:rPr lang="en-US" sz="2200" dirty="0"/>
              <a:t>We found no significant associations between σ and any of the clinical variables (p values&gt;0.08)</a:t>
            </a:r>
          </a:p>
          <a:p>
            <a:r>
              <a:rPr lang="en-US" sz="2400" dirty="0"/>
              <a:t>Learning Rate (ε): </a:t>
            </a:r>
          </a:p>
          <a:p>
            <a:pPr lvl="1"/>
            <a:r>
              <a:rPr lang="en-US" sz="2200" b="1" dirty="0"/>
              <a:t>Significant interactive effect </a:t>
            </a:r>
            <a:r>
              <a:rPr lang="en-US" sz="2200" dirty="0"/>
              <a:t>of ARI by SCARED across ε, β(SE)=0.01(0.005), t(27)=2.11, p=0.04</a:t>
            </a:r>
          </a:p>
          <a:p>
            <a:pPr lvl="1"/>
            <a:r>
              <a:rPr lang="en-US" sz="2200" dirty="0"/>
              <a:t>All other associations with ε were non-significant (p values&gt;0.18)</a:t>
            </a:r>
          </a:p>
          <a:p>
            <a:endParaRPr lang="en-US" dirty="0"/>
          </a:p>
        </p:txBody>
      </p:sp>
    </p:spTree>
    <p:extLst>
      <p:ext uri="{BB962C8B-B14F-4D97-AF65-F5344CB8AC3E}">
        <p14:creationId xmlns:p14="http://schemas.microsoft.com/office/powerpoint/2010/main" val="2959749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6874F-73F6-47F9-9C4D-08336380F7B1}"/>
              </a:ext>
            </a:extLst>
          </p:cNvPr>
          <p:cNvSpPr>
            <a:spLocks noGrp="1"/>
          </p:cNvSpPr>
          <p:nvPr>
            <p:ph type="title"/>
          </p:nvPr>
        </p:nvSpPr>
        <p:spPr>
          <a:xfrm>
            <a:off x="749967" y="920398"/>
            <a:ext cx="4022035" cy="4952492"/>
          </a:xfrm>
        </p:spPr>
        <p:txBody>
          <a:bodyPr>
            <a:normAutofit/>
          </a:bodyPr>
          <a:lstStyle/>
          <a:p>
            <a:r>
              <a:rPr lang="en-US" sz="4400" b="1" dirty="0">
                <a:latin typeface="+mn-lt"/>
              </a:rPr>
              <a:t>Irritability by Anxiety on Learning Rate</a:t>
            </a:r>
          </a:p>
        </p:txBody>
      </p:sp>
      <p:pic>
        <p:nvPicPr>
          <p:cNvPr id="6" name="Picture 5">
            <a:extLst>
              <a:ext uri="{FF2B5EF4-FFF2-40B4-BE49-F238E27FC236}">
                <a16:creationId xmlns:a16="http://schemas.microsoft.com/office/drawing/2014/main" id="{CB756770-0688-4DE9-9FA0-D5DE2377D51F}"/>
              </a:ext>
            </a:extLst>
          </p:cNvPr>
          <p:cNvPicPr>
            <a:picLocks noChangeAspect="1"/>
          </p:cNvPicPr>
          <p:nvPr/>
        </p:nvPicPr>
        <p:blipFill>
          <a:blip r:embed="rId3"/>
          <a:stretch>
            <a:fillRect/>
          </a:stretch>
        </p:blipFill>
        <p:spPr>
          <a:xfrm>
            <a:off x="5935980" y="405793"/>
            <a:ext cx="4930140" cy="6162675"/>
          </a:xfrm>
          <a:prstGeom prst="rect">
            <a:avLst/>
          </a:prstGeom>
        </p:spPr>
      </p:pic>
    </p:spTree>
    <p:extLst>
      <p:ext uri="{BB962C8B-B14F-4D97-AF65-F5344CB8AC3E}">
        <p14:creationId xmlns:p14="http://schemas.microsoft.com/office/powerpoint/2010/main" val="1613665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7FE30-6EDC-4966-BC3D-208FF9D7EC18}"/>
              </a:ext>
            </a:extLst>
          </p:cNvPr>
          <p:cNvSpPr>
            <a:spLocks noGrp="1"/>
          </p:cNvSpPr>
          <p:nvPr>
            <p:ph type="title"/>
          </p:nvPr>
        </p:nvSpPr>
        <p:spPr>
          <a:xfrm>
            <a:off x="592925" y="873065"/>
            <a:ext cx="3833906" cy="4952492"/>
          </a:xfrm>
        </p:spPr>
        <p:txBody>
          <a:bodyPr/>
          <a:lstStyle/>
          <a:p>
            <a:r>
              <a:rPr lang="en-US" b="1" dirty="0">
                <a:latin typeface="+mn-lt"/>
              </a:rPr>
              <a:t>Key Findings</a:t>
            </a:r>
          </a:p>
        </p:txBody>
      </p:sp>
      <p:sp>
        <p:nvSpPr>
          <p:cNvPr id="3" name="Content Placeholder 2">
            <a:extLst>
              <a:ext uri="{FF2B5EF4-FFF2-40B4-BE49-F238E27FC236}">
                <a16:creationId xmlns:a16="http://schemas.microsoft.com/office/drawing/2014/main" id="{AA3EFD0D-877F-44BB-9F9F-A4A8BCD99CAF}"/>
              </a:ext>
            </a:extLst>
          </p:cNvPr>
          <p:cNvSpPr>
            <a:spLocks noGrp="1"/>
          </p:cNvSpPr>
          <p:nvPr>
            <p:ph idx="1"/>
          </p:nvPr>
        </p:nvSpPr>
        <p:spPr>
          <a:xfrm>
            <a:off x="4742104" y="873065"/>
            <a:ext cx="6886702" cy="5655156"/>
          </a:xfrm>
        </p:spPr>
        <p:txBody>
          <a:bodyPr>
            <a:normAutofit/>
          </a:bodyPr>
          <a:lstStyle/>
          <a:p>
            <a:r>
              <a:rPr lang="en-US" sz="2400" dirty="0"/>
              <a:t>Irritable youth </a:t>
            </a:r>
            <a:r>
              <a:rPr lang="en-US" sz="2400" b="1" dirty="0">
                <a:solidFill>
                  <a:srgbClr val="FF0000"/>
                </a:solidFill>
              </a:rPr>
              <a:t>may not detect </a:t>
            </a:r>
            <a:r>
              <a:rPr lang="en-US" sz="2400" dirty="0"/>
              <a:t>subtle social cues </a:t>
            </a:r>
          </a:p>
          <a:p>
            <a:r>
              <a:rPr lang="en-US" sz="2400" dirty="0"/>
              <a:t>Irritable youth </a:t>
            </a:r>
            <a:r>
              <a:rPr lang="en-US" sz="2400" b="1" dirty="0">
                <a:solidFill>
                  <a:srgbClr val="FF0000"/>
                </a:solidFill>
              </a:rPr>
              <a:t>may be slow to learn </a:t>
            </a:r>
            <a:r>
              <a:rPr lang="en-US" sz="2400" dirty="0"/>
              <a:t>benign associations</a:t>
            </a:r>
          </a:p>
          <a:p>
            <a:r>
              <a:rPr lang="en-US" sz="2400" dirty="0"/>
              <a:t>The significant effect we found was </a:t>
            </a:r>
            <a:r>
              <a:rPr lang="en-US" sz="2400" b="1" i="1" dirty="0"/>
              <a:t>opposite </a:t>
            </a:r>
            <a:r>
              <a:rPr lang="en-US" sz="2400" dirty="0"/>
              <a:t>our expectations</a:t>
            </a:r>
          </a:p>
          <a:p>
            <a:r>
              <a:rPr lang="en-US" sz="2400" i="1" dirty="0"/>
              <a:t>Post hoc </a:t>
            </a:r>
            <a:r>
              <a:rPr lang="en-US" sz="2400" dirty="0"/>
              <a:t>analysis:</a:t>
            </a:r>
            <a:endParaRPr lang="en-US" sz="2400" i="1" dirty="0"/>
          </a:p>
          <a:p>
            <a:pPr lvl="1"/>
            <a:r>
              <a:rPr lang="en-US" sz="2200" b="1" dirty="0"/>
              <a:t>Quick to learn</a:t>
            </a:r>
            <a:r>
              <a:rPr lang="en-US" sz="2200" dirty="0"/>
              <a:t> </a:t>
            </a:r>
            <a:r>
              <a:rPr lang="en-US" sz="2200" b="1" dirty="0"/>
              <a:t>angry</a:t>
            </a:r>
            <a:r>
              <a:rPr lang="en-US" sz="2200" dirty="0"/>
              <a:t> </a:t>
            </a:r>
            <a:r>
              <a:rPr lang="en-US" sz="2200" b="1" dirty="0"/>
              <a:t>associations</a:t>
            </a:r>
          </a:p>
          <a:p>
            <a:pPr lvl="1"/>
            <a:r>
              <a:rPr lang="en-US" sz="2200" dirty="0"/>
              <a:t>Instead of </a:t>
            </a:r>
            <a:r>
              <a:rPr lang="en-US" sz="2200" b="1" dirty="0"/>
              <a:t>slow to learn </a:t>
            </a:r>
            <a:r>
              <a:rPr lang="en-US" sz="2200" dirty="0"/>
              <a:t>benign associations</a:t>
            </a:r>
          </a:p>
          <a:p>
            <a:pPr marL="0" indent="0">
              <a:buNone/>
            </a:pPr>
            <a:endParaRPr lang="en-US" dirty="0"/>
          </a:p>
          <a:p>
            <a:endParaRPr lang="en-US" dirty="0"/>
          </a:p>
        </p:txBody>
      </p:sp>
      <p:grpSp>
        <p:nvGrpSpPr>
          <p:cNvPr id="8" name="Group 7">
            <a:extLst>
              <a:ext uri="{FF2B5EF4-FFF2-40B4-BE49-F238E27FC236}">
                <a16:creationId xmlns:a16="http://schemas.microsoft.com/office/drawing/2014/main" id="{5862FF53-847B-42F1-90FF-4B8A79C242CB}"/>
              </a:ext>
            </a:extLst>
          </p:cNvPr>
          <p:cNvGrpSpPr/>
          <p:nvPr/>
        </p:nvGrpSpPr>
        <p:grpSpPr>
          <a:xfrm>
            <a:off x="4709940" y="1449523"/>
            <a:ext cx="414644" cy="408329"/>
            <a:chOff x="1448638" y="2765000"/>
            <a:chExt cx="779209" cy="702357"/>
          </a:xfrm>
        </p:grpSpPr>
        <p:cxnSp>
          <p:nvCxnSpPr>
            <p:cNvPr id="9" name="Straight Connector 8">
              <a:extLst>
                <a:ext uri="{FF2B5EF4-FFF2-40B4-BE49-F238E27FC236}">
                  <a16:creationId xmlns:a16="http://schemas.microsoft.com/office/drawing/2014/main" id="{86553554-0F88-488E-BF3F-A7D76240EFF7}"/>
                </a:ext>
              </a:extLst>
            </p:cNvPr>
            <p:cNvCxnSpPr>
              <a:cxnSpLocks/>
            </p:cNvCxnSpPr>
            <p:nvPr/>
          </p:nvCxnSpPr>
          <p:spPr>
            <a:xfrm>
              <a:off x="1538037" y="2765000"/>
              <a:ext cx="689810" cy="702357"/>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10" name="Straight Connector 9">
              <a:extLst>
                <a:ext uri="{FF2B5EF4-FFF2-40B4-BE49-F238E27FC236}">
                  <a16:creationId xmlns:a16="http://schemas.microsoft.com/office/drawing/2014/main" id="{5DBD926D-9864-497B-A49A-4DCFE53A3FD6}"/>
                </a:ext>
              </a:extLst>
            </p:cNvPr>
            <p:cNvCxnSpPr>
              <a:cxnSpLocks/>
            </p:cNvCxnSpPr>
            <p:nvPr/>
          </p:nvCxnSpPr>
          <p:spPr>
            <a:xfrm flipH="1">
              <a:off x="1448638" y="2765000"/>
              <a:ext cx="689810" cy="702357"/>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grpSp>
      <p:grpSp>
        <p:nvGrpSpPr>
          <p:cNvPr id="14" name="Group 13">
            <a:extLst>
              <a:ext uri="{FF2B5EF4-FFF2-40B4-BE49-F238E27FC236}">
                <a16:creationId xmlns:a16="http://schemas.microsoft.com/office/drawing/2014/main" id="{8BAD8EC0-1FA8-44B3-9738-022453B8B1F5}"/>
              </a:ext>
            </a:extLst>
          </p:cNvPr>
          <p:cNvGrpSpPr/>
          <p:nvPr/>
        </p:nvGrpSpPr>
        <p:grpSpPr>
          <a:xfrm>
            <a:off x="4686154" y="900510"/>
            <a:ext cx="414644" cy="408329"/>
            <a:chOff x="1448638" y="2765000"/>
            <a:chExt cx="779209" cy="702357"/>
          </a:xfrm>
        </p:grpSpPr>
        <p:cxnSp>
          <p:nvCxnSpPr>
            <p:cNvPr id="15" name="Straight Connector 14">
              <a:extLst>
                <a:ext uri="{FF2B5EF4-FFF2-40B4-BE49-F238E27FC236}">
                  <a16:creationId xmlns:a16="http://schemas.microsoft.com/office/drawing/2014/main" id="{626F378C-B33D-4571-A4BE-9DA1673A55C9}"/>
                </a:ext>
              </a:extLst>
            </p:cNvPr>
            <p:cNvCxnSpPr>
              <a:cxnSpLocks/>
            </p:cNvCxnSpPr>
            <p:nvPr/>
          </p:nvCxnSpPr>
          <p:spPr>
            <a:xfrm>
              <a:off x="1538037" y="2765000"/>
              <a:ext cx="689810" cy="702357"/>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16" name="Straight Connector 15">
              <a:extLst>
                <a:ext uri="{FF2B5EF4-FFF2-40B4-BE49-F238E27FC236}">
                  <a16:creationId xmlns:a16="http://schemas.microsoft.com/office/drawing/2014/main" id="{B51E3302-4721-4EFF-914F-413D00BFDB05}"/>
                </a:ext>
              </a:extLst>
            </p:cNvPr>
            <p:cNvCxnSpPr>
              <a:cxnSpLocks/>
            </p:cNvCxnSpPr>
            <p:nvPr/>
          </p:nvCxnSpPr>
          <p:spPr>
            <a:xfrm flipH="1">
              <a:off x="1448638" y="2765000"/>
              <a:ext cx="689810" cy="702357"/>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49605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7FE30-6EDC-4966-BC3D-208FF9D7EC18}"/>
              </a:ext>
            </a:extLst>
          </p:cNvPr>
          <p:cNvSpPr>
            <a:spLocks noGrp="1"/>
          </p:cNvSpPr>
          <p:nvPr>
            <p:ph type="title"/>
          </p:nvPr>
        </p:nvSpPr>
        <p:spPr>
          <a:xfrm>
            <a:off x="592925" y="873065"/>
            <a:ext cx="3833906" cy="4952492"/>
          </a:xfrm>
        </p:spPr>
        <p:txBody>
          <a:bodyPr/>
          <a:lstStyle/>
          <a:p>
            <a:r>
              <a:rPr lang="en-US" b="1" dirty="0">
                <a:latin typeface="+mn-lt"/>
              </a:rPr>
              <a:t>Key Findings</a:t>
            </a:r>
          </a:p>
        </p:txBody>
      </p:sp>
      <p:sp>
        <p:nvSpPr>
          <p:cNvPr id="3" name="Content Placeholder 2">
            <a:extLst>
              <a:ext uri="{FF2B5EF4-FFF2-40B4-BE49-F238E27FC236}">
                <a16:creationId xmlns:a16="http://schemas.microsoft.com/office/drawing/2014/main" id="{AA3EFD0D-877F-44BB-9F9F-A4A8BCD99CAF}"/>
              </a:ext>
            </a:extLst>
          </p:cNvPr>
          <p:cNvSpPr>
            <a:spLocks noGrp="1"/>
          </p:cNvSpPr>
          <p:nvPr>
            <p:ph idx="1"/>
          </p:nvPr>
        </p:nvSpPr>
        <p:spPr>
          <a:xfrm>
            <a:off x="4742104" y="873065"/>
            <a:ext cx="6886702" cy="5655156"/>
          </a:xfrm>
        </p:spPr>
        <p:txBody>
          <a:bodyPr>
            <a:normAutofit/>
          </a:bodyPr>
          <a:lstStyle/>
          <a:p>
            <a:r>
              <a:rPr lang="en-US" sz="2400" dirty="0"/>
              <a:t>Irritable youth </a:t>
            </a:r>
            <a:r>
              <a:rPr lang="en-US" sz="2400" b="1" dirty="0">
                <a:solidFill>
                  <a:srgbClr val="FF0000"/>
                </a:solidFill>
              </a:rPr>
              <a:t>may not detect </a:t>
            </a:r>
            <a:r>
              <a:rPr lang="en-US" sz="2400" dirty="0"/>
              <a:t>subtle social cues </a:t>
            </a:r>
          </a:p>
          <a:p>
            <a:r>
              <a:rPr lang="en-US" sz="2400" dirty="0"/>
              <a:t>Irritable youth </a:t>
            </a:r>
            <a:r>
              <a:rPr lang="en-US" sz="2400" b="1" dirty="0">
                <a:solidFill>
                  <a:srgbClr val="FF0000"/>
                </a:solidFill>
              </a:rPr>
              <a:t>may be slow to learn </a:t>
            </a:r>
            <a:r>
              <a:rPr lang="en-US" sz="2400" dirty="0"/>
              <a:t>benign associations</a:t>
            </a:r>
          </a:p>
          <a:p>
            <a:r>
              <a:rPr lang="en-US" sz="2400" dirty="0"/>
              <a:t>The significant effect we found was </a:t>
            </a:r>
            <a:r>
              <a:rPr lang="en-US" sz="2400" b="1" i="1" dirty="0"/>
              <a:t>opposite </a:t>
            </a:r>
            <a:r>
              <a:rPr lang="en-US" sz="2400" dirty="0"/>
              <a:t>our expectations</a:t>
            </a:r>
          </a:p>
          <a:p>
            <a:r>
              <a:rPr lang="en-US" sz="2400" i="1" dirty="0"/>
              <a:t>Post hoc </a:t>
            </a:r>
            <a:r>
              <a:rPr lang="en-US" sz="2400" dirty="0"/>
              <a:t>analysis:</a:t>
            </a:r>
            <a:endParaRPr lang="en-US" sz="2400" i="1" dirty="0"/>
          </a:p>
          <a:p>
            <a:pPr lvl="1"/>
            <a:r>
              <a:rPr lang="en-US" sz="2200" b="1" dirty="0"/>
              <a:t>Quick to learn</a:t>
            </a:r>
            <a:r>
              <a:rPr lang="en-US" sz="2200" dirty="0"/>
              <a:t> </a:t>
            </a:r>
            <a:r>
              <a:rPr lang="en-US" sz="2200" b="1" dirty="0"/>
              <a:t>angry</a:t>
            </a:r>
            <a:r>
              <a:rPr lang="en-US" sz="2200" dirty="0"/>
              <a:t> </a:t>
            </a:r>
            <a:r>
              <a:rPr lang="en-US" sz="2200" b="1" dirty="0"/>
              <a:t>associations</a:t>
            </a:r>
          </a:p>
          <a:p>
            <a:pPr lvl="1"/>
            <a:r>
              <a:rPr lang="en-US" sz="2200" dirty="0"/>
              <a:t>Instead of </a:t>
            </a:r>
            <a:r>
              <a:rPr lang="en-US" sz="2200" b="1" dirty="0"/>
              <a:t>slow to learn </a:t>
            </a:r>
            <a:r>
              <a:rPr lang="en-US" sz="2200" dirty="0"/>
              <a:t>benign associations</a:t>
            </a:r>
          </a:p>
          <a:p>
            <a:pPr marL="0" indent="0">
              <a:buNone/>
            </a:pPr>
            <a:endParaRPr lang="en-US" dirty="0"/>
          </a:p>
          <a:p>
            <a:endParaRPr lang="en-US" dirty="0"/>
          </a:p>
        </p:txBody>
      </p:sp>
      <p:grpSp>
        <p:nvGrpSpPr>
          <p:cNvPr id="8" name="Group 7">
            <a:extLst>
              <a:ext uri="{FF2B5EF4-FFF2-40B4-BE49-F238E27FC236}">
                <a16:creationId xmlns:a16="http://schemas.microsoft.com/office/drawing/2014/main" id="{5862FF53-847B-42F1-90FF-4B8A79C242CB}"/>
              </a:ext>
            </a:extLst>
          </p:cNvPr>
          <p:cNvGrpSpPr/>
          <p:nvPr/>
        </p:nvGrpSpPr>
        <p:grpSpPr>
          <a:xfrm>
            <a:off x="4709940" y="1449523"/>
            <a:ext cx="414644" cy="408329"/>
            <a:chOff x="1448638" y="2765000"/>
            <a:chExt cx="779209" cy="702357"/>
          </a:xfrm>
        </p:grpSpPr>
        <p:cxnSp>
          <p:nvCxnSpPr>
            <p:cNvPr id="9" name="Straight Connector 8">
              <a:extLst>
                <a:ext uri="{FF2B5EF4-FFF2-40B4-BE49-F238E27FC236}">
                  <a16:creationId xmlns:a16="http://schemas.microsoft.com/office/drawing/2014/main" id="{86553554-0F88-488E-BF3F-A7D76240EFF7}"/>
                </a:ext>
              </a:extLst>
            </p:cNvPr>
            <p:cNvCxnSpPr>
              <a:cxnSpLocks/>
            </p:cNvCxnSpPr>
            <p:nvPr/>
          </p:nvCxnSpPr>
          <p:spPr>
            <a:xfrm>
              <a:off x="1538037" y="2765000"/>
              <a:ext cx="689810" cy="702357"/>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10" name="Straight Connector 9">
              <a:extLst>
                <a:ext uri="{FF2B5EF4-FFF2-40B4-BE49-F238E27FC236}">
                  <a16:creationId xmlns:a16="http://schemas.microsoft.com/office/drawing/2014/main" id="{5DBD926D-9864-497B-A49A-4DCFE53A3FD6}"/>
                </a:ext>
              </a:extLst>
            </p:cNvPr>
            <p:cNvCxnSpPr>
              <a:cxnSpLocks/>
            </p:cNvCxnSpPr>
            <p:nvPr/>
          </p:nvCxnSpPr>
          <p:spPr>
            <a:xfrm flipH="1">
              <a:off x="1448638" y="2765000"/>
              <a:ext cx="689810" cy="702357"/>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grpSp>
      <p:grpSp>
        <p:nvGrpSpPr>
          <p:cNvPr id="14" name="Group 13">
            <a:extLst>
              <a:ext uri="{FF2B5EF4-FFF2-40B4-BE49-F238E27FC236}">
                <a16:creationId xmlns:a16="http://schemas.microsoft.com/office/drawing/2014/main" id="{8BAD8EC0-1FA8-44B3-9738-022453B8B1F5}"/>
              </a:ext>
            </a:extLst>
          </p:cNvPr>
          <p:cNvGrpSpPr/>
          <p:nvPr/>
        </p:nvGrpSpPr>
        <p:grpSpPr>
          <a:xfrm>
            <a:off x="4686154" y="900510"/>
            <a:ext cx="414644" cy="408329"/>
            <a:chOff x="1448638" y="2765000"/>
            <a:chExt cx="779209" cy="702357"/>
          </a:xfrm>
        </p:grpSpPr>
        <p:cxnSp>
          <p:nvCxnSpPr>
            <p:cNvPr id="15" name="Straight Connector 14">
              <a:extLst>
                <a:ext uri="{FF2B5EF4-FFF2-40B4-BE49-F238E27FC236}">
                  <a16:creationId xmlns:a16="http://schemas.microsoft.com/office/drawing/2014/main" id="{626F378C-B33D-4571-A4BE-9DA1673A55C9}"/>
                </a:ext>
              </a:extLst>
            </p:cNvPr>
            <p:cNvCxnSpPr>
              <a:cxnSpLocks/>
            </p:cNvCxnSpPr>
            <p:nvPr/>
          </p:nvCxnSpPr>
          <p:spPr>
            <a:xfrm>
              <a:off x="1538037" y="2765000"/>
              <a:ext cx="689810" cy="702357"/>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16" name="Straight Connector 15">
              <a:extLst>
                <a:ext uri="{FF2B5EF4-FFF2-40B4-BE49-F238E27FC236}">
                  <a16:creationId xmlns:a16="http://schemas.microsoft.com/office/drawing/2014/main" id="{B51E3302-4721-4EFF-914F-413D00BFDB05}"/>
                </a:ext>
              </a:extLst>
            </p:cNvPr>
            <p:cNvCxnSpPr>
              <a:cxnSpLocks/>
            </p:cNvCxnSpPr>
            <p:nvPr/>
          </p:nvCxnSpPr>
          <p:spPr>
            <a:xfrm flipH="1">
              <a:off x="1448638" y="2765000"/>
              <a:ext cx="689810" cy="702357"/>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grpSp>
      <p:grpSp>
        <p:nvGrpSpPr>
          <p:cNvPr id="19" name="Group 18">
            <a:extLst>
              <a:ext uri="{FF2B5EF4-FFF2-40B4-BE49-F238E27FC236}">
                <a16:creationId xmlns:a16="http://schemas.microsoft.com/office/drawing/2014/main" id="{93DD4351-D118-46E8-9AB6-E8CC0552C85B}"/>
              </a:ext>
            </a:extLst>
          </p:cNvPr>
          <p:cNvGrpSpPr/>
          <p:nvPr/>
        </p:nvGrpSpPr>
        <p:grpSpPr>
          <a:xfrm>
            <a:off x="2324151" y="5104745"/>
            <a:ext cx="6881663" cy="2015585"/>
            <a:chOff x="762000" y="920398"/>
            <a:chExt cx="10810978" cy="5793487"/>
          </a:xfrm>
        </p:grpSpPr>
        <p:sp>
          <p:nvSpPr>
            <p:cNvPr id="17" name="Title 1">
              <a:extLst>
                <a:ext uri="{FF2B5EF4-FFF2-40B4-BE49-F238E27FC236}">
                  <a16:creationId xmlns:a16="http://schemas.microsoft.com/office/drawing/2014/main" id="{8A59F849-2206-447B-A9BD-9524A269FD79}"/>
                </a:ext>
              </a:extLst>
            </p:cNvPr>
            <p:cNvSpPr txBox="1">
              <a:spLocks/>
            </p:cNvSpPr>
            <p:nvPr/>
          </p:nvSpPr>
          <p:spPr>
            <a:xfrm>
              <a:off x="762000" y="920398"/>
              <a:ext cx="3833906" cy="4952492"/>
            </a:xfrm>
            <a:prstGeom prst="rect">
              <a:avLst/>
            </a:prstGeom>
          </p:spPr>
          <p:txBody>
            <a:bodyPr vert="horz" lIns="91440" tIns="45720" rIns="91440" bIns="45720" rtlCol="0" anchor="t">
              <a:normAutofit/>
            </a:bodyPr>
            <a:lst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a:lstStyle>
            <a:p>
              <a:r>
                <a:rPr lang="en-US" sz="2800" dirty="0">
                  <a:latin typeface="+mn-lt"/>
                </a:rPr>
                <a:t>Limitations</a:t>
              </a:r>
            </a:p>
          </p:txBody>
        </p:sp>
        <p:sp>
          <p:nvSpPr>
            <p:cNvPr id="18" name="Content Placeholder 2">
              <a:extLst>
                <a:ext uri="{FF2B5EF4-FFF2-40B4-BE49-F238E27FC236}">
                  <a16:creationId xmlns:a16="http://schemas.microsoft.com/office/drawing/2014/main" id="{8241E249-0884-4591-96F3-08AA73ED051A}"/>
                </a:ext>
              </a:extLst>
            </p:cNvPr>
            <p:cNvSpPr txBox="1">
              <a:spLocks/>
            </p:cNvSpPr>
            <p:nvPr/>
          </p:nvSpPr>
          <p:spPr>
            <a:xfrm>
              <a:off x="4765390" y="1058729"/>
              <a:ext cx="6807588" cy="5655156"/>
            </a:xfrm>
            <a:prstGeom prst="rect">
              <a:avLst/>
            </a:prstGeom>
          </p:spPr>
          <p:txBody>
            <a:bodyPr vert="horz" lIns="91440" tIns="45720" rIns="91440" bIns="45720" rtlCol="0">
              <a:normAutofit/>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r>
                <a:rPr lang="en-US" sz="1600" dirty="0"/>
                <a:t>Low level irritability in sample</a:t>
              </a:r>
            </a:p>
            <a:p>
              <a:r>
                <a:rPr lang="en-US" sz="1600" dirty="0"/>
                <a:t>Depression and ADHD may be confounds </a:t>
              </a:r>
            </a:p>
            <a:p>
              <a:pPr marL="0" indent="0">
                <a:buNone/>
              </a:pPr>
              <a:endParaRPr lang="en-US" sz="1200" dirty="0"/>
            </a:p>
            <a:p>
              <a:endParaRPr lang="en-US" sz="1200" dirty="0"/>
            </a:p>
          </p:txBody>
        </p:sp>
      </p:grpSp>
    </p:spTree>
    <p:extLst>
      <p:ext uri="{BB962C8B-B14F-4D97-AF65-F5344CB8AC3E}">
        <p14:creationId xmlns:p14="http://schemas.microsoft.com/office/powerpoint/2010/main" val="699751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33E8A-8895-4B71-950A-44C4ED0F5CF3}"/>
              </a:ext>
            </a:extLst>
          </p:cNvPr>
          <p:cNvSpPr>
            <a:spLocks noGrp="1"/>
          </p:cNvSpPr>
          <p:nvPr>
            <p:ph type="title"/>
          </p:nvPr>
        </p:nvSpPr>
        <p:spPr>
          <a:xfrm>
            <a:off x="593558" y="802499"/>
            <a:ext cx="3833906" cy="4952492"/>
          </a:xfrm>
        </p:spPr>
        <p:txBody>
          <a:bodyPr/>
          <a:lstStyle/>
          <a:p>
            <a:r>
              <a:rPr lang="en-US" b="1" dirty="0">
                <a:latin typeface="+mn-lt"/>
              </a:rPr>
              <a:t>Future Directions</a:t>
            </a:r>
          </a:p>
        </p:txBody>
      </p:sp>
      <p:sp>
        <p:nvSpPr>
          <p:cNvPr id="3" name="Content Placeholder 2">
            <a:extLst>
              <a:ext uri="{FF2B5EF4-FFF2-40B4-BE49-F238E27FC236}">
                <a16:creationId xmlns:a16="http://schemas.microsoft.com/office/drawing/2014/main" id="{946F2C17-3A8D-46EE-A2E6-694FC009F3F3}"/>
              </a:ext>
            </a:extLst>
          </p:cNvPr>
          <p:cNvSpPr>
            <a:spLocks noGrp="1"/>
          </p:cNvSpPr>
          <p:nvPr>
            <p:ph idx="1"/>
          </p:nvPr>
        </p:nvSpPr>
        <p:spPr>
          <a:xfrm>
            <a:off x="4740286" y="802499"/>
            <a:ext cx="6834092" cy="5655156"/>
          </a:xfrm>
        </p:spPr>
        <p:txBody>
          <a:bodyPr/>
          <a:lstStyle/>
          <a:p>
            <a:pPr marL="283210" indent="-283210"/>
            <a:r>
              <a:rPr lang="en-US" sz="2400" dirty="0"/>
              <a:t>Irritability and anxiety should be considered together in further development </a:t>
            </a:r>
          </a:p>
          <a:p>
            <a:pPr marL="283210" indent="-283210"/>
            <a:r>
              <a:rPr lang="en-US" sz="2400" dirty="0"/>
              <a:t>Investigate the </a:t>
            </a:r>
            <a:r>
              <a:rPr lang="en-US" sz="2400" b="1" dirty="0"/>
              <a:t>rapid reinforcement of hostile judgements </a:t>
            </a:r>
            <a:r>
              <a:rPr lang="en-US" sz="2400" dirty="0"/>
              <a:t>as a potential training target</a:t>
            </a:r>
          </a:p>
          <a:p>
            <a:endParaRPr lang="en-US" dirty="0"/>
          </a:p>
        </p:txBody>
      </p:sp>
    </p:spTree>
    <p:extLst>
      <p:ext uri="{BB962C8B-B14F-4D97-AF65-F5344CB8AC3E}">
        <p14:creationId xmlns:p14="http://schemas.microsoft.com/office/powerpoint/2010/main" val="238020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C056DB-1ED1-4D02-866C-35CFD2F36FF5}"/>
              </a:ext>
            </a:extLst>
          </p:cNvPr>
          <p:cNvSpPr>
            <a:spLocks noGrp="1"/>
          </p:cNvSpPr>
          <p:nvPr>
            <p:ph type="title"/>
          </p:nvPr>
        </p:nvSpPr>
        <p:spPr>
          <a:xfrm>
            <a:off x="629653" y="920398"/>
            <a:ext cx="3833906" cy="4952492"/>
          </a:xfrm>
        </p:spPr>
        <p:txBody>
          <a:bodyPr/>
          <a:lstStyle/>
          <a:p>
            <a:r>
              <a:rPr lang="en-US" b="1" dirty="0">
                <a:latin typeface="+mn-lt"/>
              </a:rPr>
              <a:t>References</a:t>
            </a:r>
          </a:p>
        </p:txBody>
      </p:sp>
      <p:sp>
        <p:nvSpPr>
          <p:cNvPr id="5" name="Content Placeholder 4">
            <a:extLst>
              <a:ext uri="{FF2B5EF4-FFF2-40B4-BE49-F238E27FC236}">
                <a16:creationId xmlns:a16="http://schemas.microsoft.com/office/drawing/2014/main" id="{7FF28297-CEB5-492B-AE92-61A8BB11C6A1}"/>
              </a:ext>
            </a:extLst>
          </p:cNvPr>
          <p:cNvSpPr>
            <a:spLocks noGrp="1"/>
          </p:cNvSpPr>
          <p:nvPr>
            <p:ph idx="1"/>
          </p:nvPr>
        </p:nvSpPr>
        <p:spPr>
          <a:xfrm>
            <a:off x="5157537" y="920398"/>
            <a:ext cx="6248398" cy="5655156"/>
          </a:xfrm>
        </p:spPr>
        <p:txBody>
          <a:bodyPr/>
          <a:lstStyle/>
          <a:p>
            <a:pPr marL="0" indent="0">
              <a:buNone/>
            </a:pPr>
            <a:r>
              <a:rPr lang="en-US" dirty="0"/>
              <a:t>1. Stoddard, J., Sharif-</a:t>
            </a:r>
            <a:r>
              <a:rPr lang="en-US" dirty="0" err="1"/>
              <a:t>Askary</a:t>
            </a:r>
            <a:r>
              <a:rPr lang="en-US" dirty="0"/>
              <a:t>, B., Harkins, E.A., Frank, H.R., </a:t>
            </a:r>
            <a:r>
              <a:rPr lang="en-US" dirty="0" err="1"/>
              <a:t>Brotman</a:t>
            </a:r>
            <a:r>
              <a:rPr lang="en-US" dirty="0"/>
              <a:t>, M.A., Penton-</a:t>
            </a:r>
            <a:r>
              <a:rPr lang="en-US" dirty="0" err="1"/>
              <a:t>Voak</a:t>
            </a:r>
            <a:r>
              <a:rPr lang="en-US" dirty="0"/>
              <a:t>, I.S., </a:t>
            </a:r>
            <a:r>
              <a:rPr lang="en-US" dirty="0" err="1"/>
              <a:t>Maoz</a:t>
            </a:r>
            <a:r>
              <a:rPr lang="en-US" dirty="0"/>
              <a:t>, K., Bar-Haim, Y., </a:t>
            </a:r>
            <a:r>
              <a:rPr lang="en-US" dirty="0" err="1"/>
              <a:t>Munafo</a:t>
            </a:r>
            <a:r>
              <a:rPr lang="en-US" dirty="0"/>
              <a:t>, M., Pine, D.S., </a:t>
            </a:r>
            <a:r>
              <a:rPr lang="en-US" dirty="0" err="1"/>
              <a:t>Liebenluft</a:t>
            </a:r>
            <a:r>
              <a:rPr lang="en-US" dirty="0"/>
              <a:t>, E. (2016). An open pilot study of training hostile interpretation bias to treat disruptive mood disorder. Journal of Child and Adolescent Psychopharmacology, 26, 49-57. </a:t>
            </a:r>
            <a:r>
              <a:rPr lang="en-US" dirty="0" err="1"/>
              <a:t>doi</a:t>
            </a:r>
            <a:r>
              <a:rPr lang="en-US" dirty="0"/>
              <a:t>: 10.1089/cap.2015.0100</a:t>
            </a:r>
          </a:p>
          <a:p>
            <a:endParaRPr lang="en-US" dirty="0"/>
          </a:p>
        </p:txBody>
      </p:sp>
    </p:spTree>
    <p:extLst>
      <p:ext uri="{BB962C8B-B14F-4D97-AF65-F5344CB8AC3E}">
        <p14:creationId xmlns:p14="http://schemas.microsoft.com/office/powerpoint/2010/main" val="4026286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BD44F94-D155-4838-A989-D8C72CAB4776}"/>
              </a:ext>
            </a:extLst>
          </p:cNvPr>
          <p:cNvSpPr>
            <a:spLocks noGrp="1"/>
          </p:cNvSpPr>
          <p:nvPr>
            <p:ph type="body" idx="1"/>
          </p:nvPr>
        </p:nvSpPr>
        <p:spPr>
          <a:xfrm>
            <a:off x="2025738" y="439236"/>
            <a:ext cx="8401429" cy="819150"/>
          </a:xfrm>
        </p:spPr>
        <p:txBody>
          <a:bodyPr>
            <a:normAutofit fontScale="77500" lnSpcReduction="20000"/>
          </a:bodyPr>
          <a:lstStyle/>
          <a:p>
            <a:r>
              <a:rPr lang="en-US" sz="6600" b="1" dirty="0"/>
              <a:t>Acknowledgment</a:t>
            </a:r>
          </a:p>
        </p:txBody>
      </p:sp>
      <p:grpSp>
        <p:nvGrpSpPr>
          <p:cNvPr id="16" name="Group 15">
            <a:extLst>
              <a:ext uri="{FF2B5EF4-FFF2-40B4-BE49-F238E27FC236}">
                <a16:creationId xmlns:a16="http://schemas.microsoft.com/office/drawing/2014/main" id="{5DDB6CC2-F684-4CFC-A986-8248F7EFFBF7}"/>
              </a:ext>
            </a:extLst>
          </p:cNvPr>
          <p:cNvGrpSpPr/>
          <p:nvPr/>
        </p:nvGrpSpPr>
        <p:grpSpPr>
          <a:xfrm>
            <a:off x="443948" y="4159222"/>
            <a:ext cx="9038379" cy="1956172"/>
            <a:chOff x="1707264" y="4963502"/>
            <a:chExt cx="9038379" cy="1956172"/>
          </a:xfrm>
        </p:grpSpPr>
        <p:sp>
          <p:nvSpPr>
            <p:cNvPr id="5" name="Title 1">
              <a:extLst>
                <a:ext uri="{FF2B5EF4-FFF2-40B4-BE49-F238E27FC236}">
                  <a16:creationId xmlns:a16="http://schemas.microsoft.com/office/drawing/2014/main" id="{08E5E604-7983-414E-BFE9-99DC43CD1CDC}"/>
                </a:ext>
              </a:extLst>
            </p:cNvPr>
            <p:cNvSpPr txBox="1">
              <a:spLocks/>
            </p:cNvSpPr>
            <p:nvPr/>
          </p:nvSpPr>
          <p:spPr>
            <a:xfrm>
              <a:off x="1707264" y="5726978"/>
              <a:ext cx="9038379" cy="1192696"/>
            </a:xfrm>
            <a:prstGeom prst="rect">
              <a:avLst/>
            </a:prstGeom>
          </p:spPr>
          <p:txBody>
            <a:bodyPr vert="horz" lIns="91440" tIns="45720" rIns="91440" bIns="45720" rtlCol="0" anchor="t">
              <a:noAutofit/>
            </a:bodyPr>
            <a:lstStyle>
              <a:lvl1pPr algn="r" defTabSz="914400" rtl="0" eaLnBrk="1" latinLnBrk="0" hangingPunct="1">
                <a:lnSpc>
                  <a:spcPct val="85000"/>
                </a:lnSpc>
                <a:spcBef>
                  <a:spcPct val="0"/>
                </a:spcBef>
                <a:buNone/>
                <a:defRPr sz="7700" b="0" i="1" kern="1200" cap="all" baseline="0">
                  <a:solidFill>
                    <a:schemeClr val="tx1">
                      <a:lumMod val="85000"/>
                      <a:lumOff val="15000"/>
                    </a:schemeClr>
                  </a:solidFill>
                  <a:latin typeface="+mj-lt"/>
                  <a:ea typeface="+mj-ea"/>
                  <a:cs typeface="+mj-cs"/>
                </a:defRPr>
              </a:lvl1pPr>
            </a:lstStyle>
            <a:p>
              <a:pPr marL="457200" indent="-457200" algn="l" defTabSz="457200">
                <a:lnSpc>
                  <a:spcPct val="100000"/>
                </a:lnSpc>
                <a:spcBef>
                  <a:spcPts val="0"/>
                </a:spcBef>
                <a:buFont typeface="Arial" panose="020B0604020202020204" pitchFamily="34" charset="0"/>
                <a:buChar char="•"/>
              </a:pPr>
              <a:r>
                <a:rPr lang="en-US" sz="1800" i="0" cap="none" dirty="0">
                  <a:solidFill>
                    <a:prstClr val="black"/>
                  </a:solidFill>
                  <a:latin typeface="Corbel" panose="020B0503020204020204"/>
                  <a:ea typeface="+mn-ea"/>
                  <a:cs typeface="+mn-cs"/>
                </a:rPr>
                <a:t>Department of Psychiatry, School of Medicine, University of Colorado</a:t>
              </a:r>
            </a:p>
            <a:p>
              <a:pPr marL="457200" indent="-457200" algn="l" defTabSz="457200">
                <a:lnSpc>
                  <a:spcPct val="100000"/>
                </a:lnSpc>
                <a:spcBef>
                  <a:spcPts val="0"/>
                </a:spcBef>
                <a:buFont typeface="Arial" panose="020B0604020202020204" pitchFamily="34" charset="0"/>
                <a:buChar char="•"/>
              </a:pPr>
              <a:r>
                <a:rPr lang="en-US" sz="1800" i="0" cap="none" dirty="0">
                  <a:solidFill>
                    <a:prstClr val="black"/>
                  </a:solidFill>
                  <a:latin typeface="Corbel" panose="020B0503020204020204"/>
                  <a:ea typeface="+mn-ea"/>
                  <a:cs typeface="+mn-cs"/>
                </a:rPr>
                <a:t>Dr. Dominique Martinez, CCTSI, Office of Diversity and Inclusion, University of Colorado</a:t>
              </a:r>
            </a:p>
            <a:p>
              <a:pPr marL="457200" indent="-457200" algn="l" defTabSz="457200">
                <a:lnSpc>
                  <a:spcPct val="100000"/>
                </a:lnSpc>
                <a:spcBef>
                  <a:spcPts val="0"/>
                </a:spcBef>
                <a:buFont typeface="Arial" panose="020B0604020202020204" pitchFamily="34" charset="0"/>
                <a:buChar char="•"/>
              </a:pPr>
              <a:r>
                <a:rPr lang="en-US" sz="1800" i="0" cap="none" dirty="0">
                  <a:solidFill>
                    <a:prstClr val="black"/>
                  </a:solidFill>
                  <a:latin typeface="Corbel" panose="020B0503020204020204"/>
                  <a:ea typeface="+mn-ea"/>
                  <a:cs typeface="+mn-cs"/>
                </a:rPr>
                <a:t>Dr. Douglas </a:t>
              </a:r>
              <a:r>
                <a:rPr lang="en-US" sz="1800" i="0" cap="none" dirty="0" err="1">
                  <a:solidFill>
                    <a:prstClr val="black"/>
                  </a:solidFill>
                  <a:latin typeface="Corbel" panose="020B0503020204020204"/>
                  <a:ea typeface="+mn-ea"/>
                  <a:cs typeface="+mn-cs"/>
                </a:rPr>
                <a:t>Novins</a:t>
              </a:r>
              <a:r>
                <a:rPr lang="en-US" sz="1800" i="0" cap="none" dirty="0">
                  <a:solidFill>
                    <a:prstClr val="black"/>
                  </a:solidFill>
                  <a:latin typeface="Corbel" panose="020B0503020204020204"/>
                  <a:ea typeface="+mn-ea"/>
                  <a:cs typeface="+mn-cs"/>
                </a:rPr>
                <a:t> and Dr. Jennifer Hagman, PMHI, Department of Psychiatry, School of Medicine, University of Colorado</a:t>
              </a:r>
            </a:p>
            <a:p>
              <a:pPr marL="457200" indent="-457200" algn="l" defTabSz="457200">
                <a:lnSpc>
                  <a:spcPct val="100000"/>
                </a:lnSpc>
                <a:spcBef>
                  <a:spcPts val="0"/>
                </a:spcBef>
                <a:buFont typeface="Arial" panose="020B0604020202020204" pitchFamily="34" charset="0"/>
                <a:buChar char="•"/>
              </a:pPr>
              <a:endParaRPr lang="en-US" sz="1800" i="0" cap="none" dirty="0">
                <a:solidFill>
                  <a:prstClr val="black"/>
                </a:solidFill>
                <a:latin typeface="Corbel" panose="020B0503020204020204"/>
                <a:ea typeface="+mn-ea"/>
                <a:cs typeface="+mn-cs"/>
              </a:endParaRPr>
            </a:p>
          </p:txBody>
        </p:sp>
        <p:sp>
          <p:nvSpPr>
            <p:cNvPr id="6" name="Text Placeholder 3">
              <a:extLst>
                <a:ext uri="{FF2B5EF4-FFF2-40B4-BE49-F238E27FC236}">
                  <a16:creationId xmlns:a16="http://schemas.microsoft.com/office/drawing/2014/main" id="{AA4FF335-09F7-4D6D-A6C5-FD8D859F8CFD}"/>
                </a:ext>
              </a:extLst>
            </p:cNvPr>
            <p:cNvSpPr txBox="1">
              <a:spLocks/>
            </p:cNvSpPr>
            <p:nvPr/>
          </p:nvSpPr>
          <p:spPr>
            <a:xfrm>
              <a:off x="1707264" y="4963502"/>
              <a:ext cx="1746743" cy="612699"/>
            </a:xfrm>
            <a:prstGeom prst="rect">
              <a:avLst/>
            </a:prstGeom>
          </p:spPr>
          <p:txBody>
            <a:bodyPr vert="horz" lIns="91440" tIns="45720" rIns="91440" bIns="45720" rtlCol="0" anchor="ctr">
              <a:normAutofit fontScale="77500" lnSpcReduction="20000"/>
            </a:bodyPr>
            <a:lstStyle>
              <a:lvl1pPr marL="0" indent="0" algn="r" defTabSz="914400" rtl="0" eaLnBrk="1" latinLnBrk="0" hangingPunct="1">
                <a:lnSpc>
                  <a:spcPct val="113000"/>
                </a:lnSpc>
                <a:spcBef>
                  <a:spcPts val="0"/>
                </a:spcBef>
                <a:buFont typeface="Arial" panose="020B0604020202020204" pitchFamily="34" charset="0"/>
                <a:buNone/>
                <a:defRPr sz="2000" b="0" i="1" kern="1200" baseline="0">
                  <a:solidFill>
                    <a:schemeClr val="tx1">
                      <a:lumMod val="85000"/>
                      <a:lumOff val="15000"/>
                    </a:schemeClr>
                  </a:solidFill>
                  <a:latin typeface="+mn-lt"/>
                  <a:ea typeface="+mn-ea"/>
                  <a:cs typeface="+mn-cs"/>
                </a:defRPr>
              </a:lvl1pPr>
              <a:lvl2pPr marL="457200" indent="0" algn="l" defTabSz="914400" rtl="0" eaLnBrk="1" latinLnBrk="0" hangingPunct="1">
                <a:lnSpc>
                  <a:spcPct val="112000"/>
                </a:lnSpc>
                <a:spcBef>
                  <a:spcPts val="900"/>
                </a:spcBef>
                <a:buFont typeface="Corbel" panose="020B0503020204020204" pitchFamily="34" charset="0"/>
                <a:buNone/>
                <a:defRPr sz="2000" kern="1200" baseline="0">
                  <a:solidFill>
                    <a:schemeClr val="tx1">
                      <a:tint val="75000"/>
                    </a:schemeClr>
                  </a:solidFill>
                  <a:latin typeface="+mn-lt"/>
                  <a:ea typeface="+mn-ea"/>
                  <a:cs typeface="+mn-cs"/>
                </a:defRPr>
              </a:lvl2pPr>
              <a:lvl3pPr marL="914400" indent="0" algn="l" defTabSz="914400" rtl="0" eaLnBrk="1" latinLnBrk="0" hangingPunct="1">
                <a:lnSpc>
                  <a:spcPct val="112000"/>
                </a:lnSpc>
                <a:spcBef>
                  <a:spcPts val="900"/>
                </a:spcBef>
                <a:buFont typeface="Arial" panose="020B0604020202020204" pitchFamily="34" charset="0"/>
                <a:buNone/>
                <a:defRPr sz="1800" kern="1200" baseline="0">
                  <a:solidFill>
                    <a:schemeClr val="tx1">
                      <a:tint val="75000"/>
                    </a:schemeClr>
                  </a:solidFill>
                  <a:latin typeface="+mn-lt"/>
                  <a:ea typeface="+mn-ea"/>
                  <a:cs typeface="+mn-cs"/>
                </a:defRPr>
              </a:lvl3pPr>
              <a:lvl4pPr marL="1371600" indent="0" algn="l" defTabSz="914400" rtl="0" eaLnBrk="1" latinLnBrk="0" hangingPunct="1">
                <a:lnSpc>
                  <a:spcPct val="112000"/>
                </a:lnSpc>
                <a:spcBef>
                  <a:spcPts val="900"/>
                </a:spcBef>
                <a:buFont typeface="Corbel" panose="020B0503020204020204" pitchFamily="34" charset="0"/>
                <a:buNone/>
                <a:defRPr sz="1600" kern="1200" baseline="0">
                  <a:solidFill>
                    <a:schemeClr val="tx1">
                      <a:tint val="75000"/>
                    </a:schemeClr>
                  </a:solidFill>
                  <a:latin typeface="+mn-lt"/>
                  <a:ea typeface="+mn-ea"/>
                  <a:cs typeface="+mn-cs"/>
                </a:defRPr>
              </a:lvl4pPr>
              <a:lvl5pPr marL="1828800" indent="0" algn="l" defTabSz="914400" rtl="0" eaLnBrk="1" latinLnBrk="0" hangingPunct="1">
                <a:lnSpc>
                  <a:spcPct val="112000"/>
                </a:lnSpc>
                <a:spcBef>
                  <a:spcPts val="900"/>
                </a:spcBef>
                <a:buFont typeface="Arial" panose="020B0604020202020204" pitchFamily="34" charset="0"/>
                <a:buNone/>
                <a:defRPr sz="1600" i="1" kern="1200" baseline="0">
                  <a:solidFill>
                    <a:schemeClr val="tx1">
                      <a:tint val="75000"/>
                    </a:schemeClr>
                  </a:solidFill>
                  <a:latin typeface="+mn-lt"/>
                  <a:ea typeface="+mn-ea"/>
                  <a:cs typeface="+mn-cs"/>
                </a:defRPr>
              </a:lvl5pPr>
              <a:lvl6pPr marL="2286000" indent="0" algn="l" defTabSz="914400" rtl="0" eaLnBrk="1" latinLnBrk="0" hangingPunct="1">
                <a:lnSpc>
                  <a:spcPct val="112000"/>
                </a:lnSpc>
                <a:spcBef>
                  <a:spcPts val="1300"/>
                </a:spcBef>
                <a:buFont typeface="Corbel" panose="020B0503020204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112000"/>
                </a:lnSpc>
                <a:spcBef>
                  <a:spcPts val="1300"/>
                </a:spcBef>
                <a:buFont typeface="Arial" panose="020B0604020202020204" pitchFamily="34" charset="0"/>
                <a:buNone/>
                <a:defRPr sz="1600" i="1" kern="1200">
                  <a:solidFill>
                    <a:schemeClr val="tx1">
                      <a:tint val="75000"/>
                    </a:schemeClr>
                  </a:solidFill>
                  <a:latin typeface="+mn-lt"/>
                  <a:ea typeface="+mn-ea"/>
                  <a:cs typeface="+mn-cs"/>
                </a:defRPr>
              </a:lvl7pPr>
              <a:lvl8pPr marL="3200400" indent="0" algn="l" defTabSz="914400" rtl="0" eaLnBrk="1" latinLnBrk="0" hangingPunct="1">
                <a:lnSpc>
                  <a:spcPct val="112000"/>
                </a:lnSpc>
                <a:spcBef>
                  <a:spcPts val="1300"/>
                </a:spcBef>
                <a:buFont typeface="Corbel" panose="020B0503020204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112000"/>
                </a:lnSpc>
                <a:spcBef>
                  <a:spcPts val="1300"/>
                </a:spcBef>
                <a:buFont typeface="Arial" panose="020B0604020202020204" pitchFamily="34" charset="0"/>
                <a:buNone/>
                <a:defRPr sz="1600" i="1" kern="1200" baseline="0">
                  <a:solidFill>
                    <a:schemeClr val="tx1">
                      <a:tint val="75000"/>
                    </a:schemeClr>
                  </a:solidFill>
                  <a:latin typeface="+mn-lt"/>
                  <a:ea typeface="+mn-ea"/>
                  <a:cs typeface="+mn-cs"/>
                </a:defRPr>
              </a:lvl9pPr>
            </a:lstStyle>
            <a:p>
              <a:r>
                <a:rPr lang="en-US" sz="4400" dirty="0"/>
                <a:t>Funding</a:t>
              </a:r>
            </a:p>
          </p:txBody>
        </p:sp>
        <p:sp>
          <p:nvSpPr>
            <p:cNvPr id="7" name="Title 1">
              <a:extLst>
                <a:ext uri="{FF2B5EF4-FFF2-40B4-BE49-F238E27FC236}">
                  <a16:creationId xmlns:a16="http://schemas.microsoft.com/office/drawing/2014/main" id="{E3855F53-FA6D-4D48-A44D-632E3F442BF2}"/>
                </a:ext>
              </a:extLst>
            </p:cNvPr>
            <p:cNvSpPr txBox="1">
              <a:spLocks/>
            </p:cNvSpPr>
            <p:nvPr/>
          </p:nvSpPr>
          <p:spPr>
            <a:xfrm>
              <a:off x="1707264" y="5425424"/>
              <a:ext cx="9038379" cy="1132261"/>
            </a:xfrm>
            <a:prstGeom prst="rect">
              <a:avLst/>
            </a:prstGeom>
          </p:spPr>
          <p:txBody>
            <a:bodyPr vert="horz" lIns="91440" tIns="45720" rIns="91440" bIns="45720" rtlCol="0" anchor="t">
              <a:normAutofit fontScale="97500"/>
            </a:bodyPr>
            <a:lstStyle>
              <a:lvl1pPr algn="r" defTabSz="914400" rtl="0" eaLnBrk="1" latinLnBrk="0" hangingPunct="1">
                <a:lnSpc>
                  <a:spcPct val="85000"/>
                </a:lnSpc>
                <a:spcBef>
                  <a:spcPct val="0"/>
                </a:spcBef>
                <a:buNone/>
                <a:defRPr sz="7700" b="0" i="1" kern="1200" cap="all" baseline="0">
                  <a:solidFill>
                    <a:schemeClr val="tx1">
                      <a:lumMod val="85000"/>
                      <a:lumOff val="15000"/>
                    </a:schemeClr>
                  </a:solidFill>
                  <a:latin typeface="+mj-lt"/>
                  <a:ea typeface="+mj-ea"/>
                  <a:cs typeface="+mj-cs"/>
                </a:defRPr>
              </a:lvl1pPr>
            </a:lstStyle>
            <a:p>
              <a:pPr marL="457200" indent="-457200" algn="l" defTabSz="457200">
                <a:lnSpc>
                  <a:spcPct val="100000"/>
                </a:lnSpc>
                <a:spcBef>
                  <a:spcPts val="0"/>
                </a:spcBef>
                <a:buFont typeface="Arial" panose="020B0604020202020204" pitchFamily="34" charset="0"/>
                <a:buChar char="•"/>
              </a:pPr>
              <a:r>
                <a:rPr lang="en-US" sz="1800" i="0" cap="none" dirty="0">
                  <a:solidFill>
                    <a:prstClr val="black"/>
                  </a:solidFill>
                  <a:latin typeface="Corbel" panose="020B0503020204020204"/>
                  <a:ea typeface="+mn-ea"/>
                  <a:cs typeface="+mn-cs"/>
                </a:rPr>
                <a:t>NIMH Intramural Research Program</a:t>
              </a:r>
              <a:br>
                <a:rPr lang="en-US" sz="1600" i="0" cap="none" dirty="0">
                  <a:solidFill>
                    <a:prstClr val="black"/>
                  </a:solidFill>
                  <a:latin typeface="Corbel" panose="020B0503020204020204"/>
                  <a:ea typeface="+mn-ea"/>
                  <a:cs typeface="+mn-cs"/>
                </a:rPr>
              </a:br>
              <a:endParaRPr lang="en-US" sz="1600" i="0" cap="none" dirty="0">
                <a:solidFill>
                  <a:prstClr val="black"/>
                </a:solidFill>
                <a:latin typeface="Corbel" panose="020B0503020204020204"/>
                <a:ea typeface="+mn-ea"/>
                <a:cs typeface="+mn-cs"/>
              </a:endParaRPr>
            </a:p>
          </p:txBody>
        </p:sp>
      </p:grpSp>
      <p:sp>
        <p:nvSpPr>
          <p:cNvPr id="8" name="Content Placeholder 2">
            <a:extLst>
              <a:ext uri="{FF2B5EF4-FFF2-40B4-BE49-F238E27FC236}">
                <a16:creationId xmlns:a16="http://schemas.microsoft.com/office/drawing/2014/main" id="{EFEA306E-43E0-41EC-9D99-AA6B4457457F}"/>
              </a:ext>
            </a:extLst>
          </p:cNvPr>
          <p:cNvSpPr txBox="1">
            <a:spLocks/>
          </p:cNvSpPr>
          <p:nvPr/>
        </p:nvSpPr>
        <p:spPr>
          <a:xfrm>
            <a:off x="5157537" y="920398"/>
            <a:ext cx="6248398" cy="5655156"/>
          </a:xfrm>
          <a:prstGeom prst="rect">
            <a:avLst/>
          </a:prstGeom>
        </p:spPr>
        <p:txBody>
          <a:bodyPr vert="horz" lIns="91440" tIns="45720" rIns="91440" bIns="45720" rtlCol="0" anchor="ctr">
            <a:normAutofit/>
          </a:bodyPr>
          <a:lstStyle>
            <a:lvl1pPr marL="0" indent="0" algn="r" defTabSz="914400" rtl="0" eaLnBrk="1" latinLnBrk="0" hangingPunct="1">
              <a:lnSpc>
                <a:spcPct val="113000"/>
              </a:lnSpc>
              <a:spcBef>
                <a:spcPts val="0"/>
              </a:spcBef>
              <a:buFont typeface="Arial" panose="020B0604020202020204" pitchFamily="34" charset="0"/>
              <a:buNone/>
              <a:defRPr sz="2000" b="0" i="1" kern="1200" baseline="0">
                <a:solidFill>
                  <a:schemeClr val="tx1">
                    <a:lumMod val="85000"/>
                    <a:lumOff val="15000"/>
                  </a:schemeClr>
                </a:solidFill>
                <a:latin typeface="+mn-lt"/>
                <a:ea typeface="+mn-ea"/>
                <a:cs typeface="+mn-cs"/>
              </a:defRPr>
            </a:lvl1pPr>
            <a:lvl2pPr marL="457200" indent="0" algn="l" defTabSz="914400" rtl="0" eaLnBrk="1" latinLnBrk="0" hangingPunct="1">
              <a:lnSpc>
                <a:spcPct val="112000"/>
              </a:lnSpc>
              <a:spcBef>
                <a:spcPts val="900"/>
              </a:spcBef>
              <a:buFont typeface="Corbel" panose="020B0503020204020204" pitchFamily="34" charset="0"/>
              <a:buNone/>
              <a:defRPr sz="2000" kern="1200" baseline="0">
                <a:solidFill>
                  <a:schemeClr val="tx1">
                    <a:tint val="75000"/>
                  </a:schemeClr>
                </a:solidFill>
                <a:latin typeface="+mn-lt"/>
                <a:ea typeface="+mn-ea"/>
                <a:cs typeface="+mn-cs"/>
              </a:defRPr>
            </a:lvl2pPr>
            <a:lvl3pPr marL="914400" indent="0" algn="l" defTabSz="914400" rtl="0" eaLnBrk="1" latinLnBrk="0" hangingPunct="1">
              <a:lnSpc>
                <a:spcPct val="112000"/>
              </a:lnSpc>
              <a:spcBef>
                <a:spcPts val="900"/>
              </a:spcBef>
              <a:buFont typeface="Arial" panose="020B0604020202020204" pitchFamily="34" charset="0"/>
              <a:buNone/>
              <a:defRPr sz="1800" kern="1200" baseline="0">
                <a:solidFill>
                  <a:schemeClr val="tx1">
                    <a:tint val="75000"/>
                  </a:schemeClr>
                </a:solidFill>
                <a:latin typeface="+mn-lt"/>
                <a:ea typeface="+mn-ea"/>
                <a:cs typeface="+mn-cs"/>
              </a:defRPr>
            </a:lvl3pPr>
            <a:lvl4pPr marL="1371600" indent="0" algn="l" defTabSz="914400" rtl="0" eaLnBrk="1" latinLnBrk="0" hangingPunct="1">
              <a:lnSpc>
                <a:spcPct val="112000"/>
              </a:lnSpc>
              <a:spcBef>
                <a:spcPts val="900"/>
              </a:spcBef>
              <a:buFont typeface="Corbel" panose="020B0503020204020204" pitchFamily="34" charset="0"/>
              <a:buNone/>
              <a:defRPr sz="1600" kern="1200" baseline="0">
                <a:solidFill>
                  <a:schemeClr val="tx1">
                    <a:tint val="75000"/>
                  </a:schemeClr>
                </a:solidFill>
                <a:latin typeface="+mn-lt"/>
                <a:ea typeface="+mn-ea"/>
                <a:cs typeface="+mn-cs"/>
              </a:defRPr>
            </a:lvl4pPr>
            <a:lvl5pPr marL="1828800" indent="0" algn="l" defTabSz="914400" rtl="0" eaLnBrk="1" latinLnBrk="0" hangingPunct="1">
              <a:lnSpc>
                <a:spcPct val="112000"/>
              </a:lnSpc>
              <a:spcBef>
                <a:spcPts val="900"/>
              </a:spcBef>
              <a:buFont typeface="Arial" panose="020B0604020202020204" pitchFamily="34" charset="0"/>
              <a:buNone/>
              <a:defRPr sz="1600" i="1" kern="1200" baseline="0">
                <a:solidFill>
                  <a:schemeClr val="tx1">
                    <a:tint val="75000"/>
                  </a:schemeClr>
                </a:solidFill>
                <a:latin typeface="+mn-lt"/>
                <a:ea typeface="+mn-ea"/>
                <a:cs typeface="+mn-cs"/>
              </a:defRPr>
            </a:lvl5pPr>
            <a:lvl6pPr marL="2286000" indent="0" algn="l" defTabSz="914400" rtl="0" eaLnBrk="1" latinLnBrk="0" hangingPunct="1">
              <a:lnSpc>
                <a:spcPct val="112000"/>
              </a:lnSpc>
              <a:spcBef>
                <a:spcPts val="1300"/>
              </a:spcBef>
              <a:buFont typeface="Corbel" panose="020B0503020204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112000"/>
              </a:lnSpc>
              <a:spcBef>
                <a:spcPts val="1300"/>
              </a:spcBef>
              <a:buFont typeface="Arial" panose="020B0604020202020204" pitchFamily="34" charset="0"/>
              <a:buNone/>
              <a:defRPr sz="1600" i="1" kern="1200">
                <a:solidFill>
                  <a:schemeClr val="tx1">
                    <a:tint val="75000"/>
                  </a:schemeClr>
                </a:solidFill>
                <a:latin typeface="+mn-lt"/>
                <a:ea typeface="+mn-ea"/>
                <a:cs typeface="+mn-cs"/>
              </a:defRPr>
            </a:lvl7pPr>
            <a:lvl8pPr marL="3200400" indent="0" algn="l" defTabSz="914400" rtl="0" eaLnBrk="1" latinLnBrk="0" hangingPunct="1">
              <a:lnSpc>
                <a:spcPct val="112000"/>
              </a:lnSpc>
              <a:spcBef>
                <a:spcPts val="1300"/>
              </a:spcBef>
              <a:buFont typeface="Corbel" panose="020B0503020204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112000"/>
              </a:lnSpc>
              <a:spcBef>
                <a:spcPts val="1300"/>
              </a:spcBef>
              <a:buFont typeface="Arial" panose="020B0604020202020204" pitchFamily="34" charset="0"/>
              <a:buNone/>
              <a:defRPr sz="1600" i="1" kern="1200" baseline="0">
                <a:solidFill>
                  <a:schemeClr val="tx1">
                    <a:tint val="75000"/>
                  </a:schemeClr>
                </a:solidFill>
                <a:latin typeface="+mn-lt"/>
                <a:ea typeface="+mn-ea"/>
                <a:cs typeface="+mn-cs"/>
              </a:defRPr>
            </a:lvl9pPr>
          </a:lstStyle>
          <a:p>
            <a:endParaRPr lang="en-US" dirty="0"/>
          </a:p>
        </p:txBody>
      </p:sp>
      <p:sp>
        <p:nvSpPr>
          <p:cNvPr id="13" name="Title 1">
            <a:extLst>
              <a:ext uri="{FF2B5EF4-FFF2-40B4-BE49-F238E27FC236}">
                <a16:creationId xmlns:a16="http://schemas.microsoft.com/office/drawing/2014/main" id="{449DBCE1-FE73-4D85-84CA-4F70EACABA56}"/>
              </a:ext>
            </a:extLst>
          </p:cNvPr>
          <p:cNvSpPr txBox="1">
            <a:spLocks/>
          </p:cNvSpPr>
          <p:nvPr/>
        </p:nvSpPr>
        <p:spPr>
          <a:xfrm>
            <a:off x="877084" y="1513085"/>
            <a:ext cx="5872633" cy="659476"/>
          </a:xfrm>
          <a:prstGeom prst="rect">
            <a:avLst/>
          </a:prstGeom>
        </p:spPr>
        <p:txBody>
          <a:bodyPr vert="horz" lIns="91440" tIns="45720" rIns="91440" bIns="45720" numCol="1" rtlCol="0" anchor="t">
            <a:noAutofit/>
          </a:bodyPr>
          <a:lstStyle>
            <a:lvl1pPr algn="r" defTabSz="914400" rtl="0" eaLnBrk="1" latinLnBrk="0" hangingPunct="1">
              <a:lnSpc>
                <a:spcPct val="85000"/>
              </a:lnSpc>
              <a:spcBef>
                <a:spcPct val="0"/>
              </a:spcBef>
              <a:buNone/>
              <a:defRPr sz="7700" b="0" i="1" kern="1200" cap="all" baseline="0">
                <a:solidFill>
                  <a:schemeClr val="tx1">
                    <a:lumMod val="85000"/>
                    <a:lumOff val="15000"/>
                  </a:schemeClr>
                </a:solidFill>
                <a:latin typeface="+mj-lt"/>
                <a:ea typeface="+mj-ea"/>
                <a:cs typeface="+mj-cs"/>
              </a:defRPr>
            </a:lvl1pPr>
          </a:lstStyle>
          <a:p>
            <a:pPr marL="342900" indent="-342900" algn="l" defTabSz="457200">
              <a:lnSpc>
                <a:spcPct val="100000"/>
              </a:lnSpc>
              <a:spcBef>
                <a:spcPts val="0"/>
              </a:spcBef>
              <a:buFont typeface="Arial" panose="020B0604020202020204" pitchFamily="34" charset="0"/>
              <a:buChar char="•"/>
            </a:pPr>
            <a:r>
              <a:rPr lang="en-US" sz="2400" i="0" cap="none" dirty="0">
                <a:solidFill>
                  <a:prstClr val="black"/>
                </a:solidFill>
                <a:latin typeface="Corbel" panose="020B0503020204020204"/>
                <a:ea typeface="+mn-ea"/>
                <a:cs typeface="+mn-cs"/>
              </a:rPr>
              <a:t>All participants and their families</a:t>
            </a:r>
            <a:br>
              <a:rPr lang="en-US" sz="2400" i="0" cap="none" dirty="0">
                <a:solidFill>
                  <a:prstClr val="black"/>
                </a:solidFill>
                <a:latin typeface="Corbel" panose="020B0503020204020204"/>
                <a:ea typeface="+mn-ea"/>
                <a:cs typeface="+mn-cs"/>
              </a:rPr>
            </a:br>
            <a:br>
              <a:rPr lang="en-US" sz="2400" i="0" cap="none" dirty="0">
                <a:solidFill>
                  <a:prstClr val="black"/>
                </a:solidFill>
                <a:latin typeface="Corbel" panose="020B0503020204020204"/>
                <a:ea typeface="+mn-ea"/>
                <a:cs typeface="+mn-cs"/>
              </a:rPr>
            </a:br>
            <a:endParaRPr lang="en-US" sz="2400" i="0" cap="none" dirty="0">
              <a:solidFill>
                <a:prstClr val="black"/>
              </a:solidFill>
              <a:latin typeface="Corbel" panose="020B0503020204020204"/>
              <a:ea typeface="+mn-ea"/>
              <a:cs typeface="+mn-cs"/>
            </a:endParaRPr>
          </a:p>
        </p:txBody>
      </p:sp>
      <p:graphicFrame>
        <p:nvGraphicFramePr>
          <p:cNvPr id="15" name="Table 14">
            <a:extLst>
              <a:ext uri="{FF2B5EF4-FFF2-40B4-BE49-F238E27FC236}">
                <a16:creationId xmlns:a16="http://schemas.microsoft.com/office/drawing/2014/main" id="{774D040C-E410-405C-B2CE-58AD129F39E6}"/>
              </a:ext>
            </a:extLst>
          </p:cNvPr>
          <p:cNvGraphicFramePr>
            <a:graphicFrameLocks noGrp="1"/>
          </p:cNvGraphicFramePr>
          <p:nvPr>
            <p:extLst>
              <p:ext uri="{D42A27DB-BD31-4B8C-83A1-F6EECF244321}">
                <p14:modId xmlns:p14="http://schemas.microsoft.com/office/powerpoint/2010/main" val="2296645468"/>
              </p:ext>
            </p:extLst>
          </p:nvPr>
        </p:nvGraphicFramePr>
        <p:xfrm>
          <a:off x="877084" y="2034115"/>
          <a:ext cx="10961990" cy="2225040"/>
        </p:xfrm>
        <a:graphic>
          <a:graphicData uri="http://schemas.openxmlformats.org/drawingml/2006/table">
            <a:tbl>
              <a:tblPr firstRow="1" bandRow="1">
                <a:tableStyleId>{2D5ABB26-0587-4C30-8999-92F81FD0307C}</a:tableStyleId>
              </a:tblPr>
              <a:tblGrid>
                <a:gridCol w="2900832">
                  <a:extLst>
                    <a:ext uri="{9D8B030D-6E8A-4147-A177-3AD203B41FA5}">
                      <a16:colId xmlns:a16="http://schemas.microsoft.com/office/drawing/2014/main" val="3762120053"/>
                    </a:ext>
                  </a:extLst>
                </a:gridCol>
                <a:gridCol w="3260558">
                  <a:extLst>
                    <a:ext uri="{9D8B030D-6E8A-4147-A177-3AD203B41FA5}">
                      <a16:colId xmlns:a16="http://schemas.microsoft.com/office/drawing/2014/main" val="1464242793"/>
                    </a:ext>
                  </a:extLst>
                </a:gridCol>
                <a:gridCol w="4800600">
                  <a:extLst>
                    <a:ext uri="{9D8B030D-6E8A-4147-A177-3AD203B41FA5}">
                      <a16:colId xmlns:a16="http://schemas.microsoft.com/office/drawing/2014/main" val="1059452497"/>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cap="none" dirty="0"/>
                        <a:t>Our lab team:</a:t>
                      </a:r>
                    </a:p>
                  </a:txBody>
                  <a:tcPr/>
                </a:tc>
                <a:tc>
                  <a:txBody>
                    <a:bodyPr/>
                    <a:lstStyle/>
                    <a:p>
                      <a:r>
                        <a:rPr lang="en-US" sz="2400" b="1" dirty="0"/>
                        <a:t>Our Collaborators:</a:t>
                      </a:r>
                      <a:endParaRPr lang="en-US" sz="2400" b="1" i="0" dirty="0">
                        <a:solidFill>
                          <a:schemeClr val="tx1"/>
                        </a:solidFill>
                      </a:endParaRPr>
                    </a:p>
                  </a:txBody>
                  <a:tcPr/>
                </a:tc>
                <a:tc>
                  <a:txBody>
                    <a:bodyPr/>
                    <a:lstStyle/>
                    <a:p>
                      <a:r>
                        <a:rPr lang="en-US" sz="2400" b="1" cap="none" dirty="0"/>
                        <a:t>PMHI Summer Research Program:</a:t>
                      </a:r>
                      <a:endParaRPr lang="en-US" sz="2400" b="1" i="0" dirty="0"/>
                    </a:p>
                  </a:txBody>
                  <a:tcPr/>
                </a:tc>
                <a:extLst>
                  <a:ext uri="{0D108BD9-81ED-4DB2-BD59-A6C34878D82A}">
                    <a16:rowId xmlns:a16="http://schemas.microsoft.com/office/drawing/2014/main" val="2045683487"/>
                  </a:ext>
                </a:extLst>
              </a:tr>
              <a:tr h="370840">
                <a:tc>
                  <a:txBody>
                    <a:bodyPr/>
                    <a:lstStyle/>
                    <a:p>
                      <a:pPr marL="342900" indent="-342900" algn="l" defTabSz="457200">
                        <a:lnSpc>
                          <a:spcPct val="100000"/>
                        </a:lnSpc>
                        <a:spcBef>
                          <a:spcPts val="0"/>
                        </a:spcBef>
                        <a:buFont typeface="Arial" panose="020B0604020202020204" pitchFamily="34" charset="0"/>
                        <a:buChar char="•"/>
                      </a:pPr>
                      <a:r>
                        <a:rPr lang="en-US" sz="2200" cap="none" dirty="0"/>
                        <a:t>Joel </a:t>
                      </a:r>
                      <a:r>
                        <a:rPr lang="en-US" sz="2000" cap="none" dirty="0"/>
                        <a:t>Stoddard</a:t>
                      </a:r>
                      <a:r>
                        <a:rPr lang="en-US" sz="2200" cap="none" dirty="0"/>
                        <a:t>, MD</a:t>
                      </a:r>
                    </a:p>
                    <a:p>
                      <a:pPr marL="342900" indent="-342900" algn="l" defTabSz="457200">
                        <a:lnSpc>
                          <a:spcPct val="100000"/>
                        </a:lnSpc>
                        <a:spcBef>
                          <a:spcPts val="0"/>
                        </a:spcBef>
                        <a:buFont typeface="Arial" panose="020B0604020202020204" pitchFamily="34" charset="0"/>
                        <a:buChar char="•"/>
                      </a:pPr>
                      <a:r>
                        <a:rPr lang="en-US" sz="2200" cap="none" dirty="0"/>
                        <a:t>Anne Penner, MD</a:t>
                      </a:r>
                    </a:p>
                    <a:p>
                      <a:pPr marL="342900" indent="-342900" algn="l" defTabSz="457200">
                        <a:lnSpc>
                          <a:spcPct val="100000"/>
                        </a:lnSpc>
                        <a:spcBef>
                          <a:spcPts val="0"/>
                        </a:spcBef>
                        <a:buFont typeface="Arial" panose="020B0604020202020204" pitchFamily="34" charset="0"/>
                        <a:buChar char="•"/>
                      </a:pPr>
                      <a:r>
                        <a:rPr lang="en-US" sz="2200" cap="none" dirty="0"/>
                        <a:t>Robert Evans</a:t>
                      </a:r>
                    </a:p>
                    <a:p>
                      <a:endParaRPr lang="en-US" sz="2200" b="0" i="0" dirty="0"/>
                    </a:p>
                  </a:txBody>
                  <a:tcPr/>
                </a:tc>
                <a:tc>
                  <a:txBody>
                    <a:bodyPr/>
                    <a:lstStyle/>
                    <a:p>
                      <a:pPr marL="342900" indent="-342900" algn="l" defTabSz="457200">
                        <a:lnSpc>
                          <a:spcPct val="100000"/>
                        </a:lnSpc>
                        <a:spcBef>
                          <a:spcPts val="0"/>
                        </a:spcBef>
                        <a:buFont typeface="Arial" panose="020B0604020202020204" pitchFamily="34" charset="0"/>
                        <a:buChar char="•"/>
                      </a:pPr>
                      <a:r>
                        <a:rPr lang="en-US" sz="2200" cap="none" dirty="0"/>
                        <a:t>Simona Haller, PhD</a:t>
                      </a:r>
                    </a:p>
                    <a:p>
                      <a:pPr marL="342900" indent="-342900" algn="l" defTabSz="457200">
                        <a:lnSpc>
                          <a:spcPct val="100000"/>
                        </a:lnSpc>
                        <a:spcBef>
                          <a:spcPts val="0"/>
                        </a:spcBef>
                        <a:buFont typeface="Arial" panose="020B0604020202020204" pitchFamily="34" charset="0"/>
                        <a:buChar char="•"/>
                      </a:pPr>
                      <a:r>
                        <a:rPr lang="en-US" sz="2200" cap="none" dirty="0"/>
                        <a:t>Ellen </a:t>
                      </a:r>
                      <a:r>
                        <a:rPr lang="en-US" sz="2200" cap="none" dirty="0" err="1"/>
                        <a:t>Leibenluft</a:t>
                      </a:r>
                      <a:r>
                        <a:rPr lang="en-US" sz="2200" cap="none" dirty="0"/>
                        <a:t>, MD </a:t>
                      </a:r>
                    </a:p>
                    <a:p>
                      <a:pPr marL="342900" indent="-342900" algn="l" defTabSz="457200">
                        <a:lnSpc>
                          <a:spcPct val="100000"/>
                        </a:lnSpc>
                        <a:spcBef>
                          <a:spcPts val="0"/>
                        </a:spcBef>
                        <a:buFont typeface="Arial" panose="020B0604020202020204" pitchFamily="34" charset="0"/>
                        <a:buChar char="•"/>
                      </a:pPr>
                      <a:r>
                        <a:rPr lang="en-US" sz="2200" cap="none" dirty="0"/>
                        <a:t>Melissa </a:t>
                      </a:r>
                      <a:r>
                        <a:rPr lang="en-US" sz="2200" cap="none" dirty="0" err="1"/>
                        <a:t>Brotman</a:t>
                      </a:r>
                      <a:r>
                        <a:rPr lang="en-US" sz="2200" cap="none" dirty="0"/>
                        <a:t>, PhD </a:t>
                      </a:r>
                    </a:p>
                    <a:p>
                      <a:pPr marL="342900" indent="-342900" algn="l" defTabSz="457200">
                        <a:lnSpc>
                          <a:spcPct val="100000"/>
                        </a:lnSpc>
                        <a:spcBef>
                          <a:spcPts val="0"/>
                        </a:spcBef>
                        <a:buFont typeface="Arial" panose="020B0604020202020204" pitchFamily="34" charset="0"/>
                        <a:buChar char="•"/>
                      </a:pPr>
                      <a:r>
                        <a:rPr lang="en-US" sz="2200" cap="none" dirty="0"/>
                        <a:t>Matt Jones, PhD</a:t>
                      </a:r>
                    </a:p>
                    <a:p>
                      <a:endParaRPr lang="en-US" sz="2200" b="0" i="0" dirty="0"/>
                    </a:p>
                  </a:txBody>
                  <a:tcPr/>
                </a:tc>
                <a:tc>
                  <a:txBody>
                    <a:bodyPr/>
                    <a:lstStyle/>
                    <a:p>
                      <a:pPr marL="285750" indent="-285750">
                        <a:buFont typeface="Arial" panose="020B0604020202020204" pitchFamily="34" charset="0"/>
                        <a:buChar char="•"/>
                      </a:pPr>
                      <a:r>
                        <a:rPr lang="en-US" sz="2200" dirty="0"/>
                        <a:t>Merlin </a:t>
                      </a:r>
                      <a:r>
                        <a:rPr lang="en-US" sz="2200" kern="1200" dirty="0" err="1">
                          <a:effectLst/>
                        </a:rPr>
                        <a:t>Ariefdjohan</a:t>
                      </a:r>
                      <a:r>
                        <a:rPr lang="en-US" sz="2200" kern="1200" dirty="0">
                          <a:effectLst/>
                        </a:rPr>
                        <a:t>, PhD, MPH</a:t>
                      </a:r>
                    </a:p>
                    <a:p>
                      <a:pPr marL="285750" indent="-285750">
                        <a:buFont typeface="Arial" panose="020B0604020202020204" pitchFamily="34" charset="0"/>
                        <a:buChar char="•"/>
                      </a:pPr>
                      <a:r>
                        <a:rPr lang="en-US" sz="2200" kern="1200" dirty="0" err="1">
                          <a:effectLst/>
                        </a:rPr>
                        <a:t>Emmaly</a:t>
                      </a:r>
                      <a:r>
                        <a:rPr lang="en-US" sz="2200" kern="1200" dirty="0">
                          <a:effectLst/>
                        </a:rPr>
                        <a:t> Owens, MA</a:t>
                      </a:r>
                    </a:p>
                    <a:p>
                      <a:pPr marL="285750" indent="-285750">
                        <a:buFont typeface="Arial" panose="020B0604020202020204" pitchFamily="34" charset="0"/>
                        <a:buChar char="•"/>
                      </a:pPr>
                      <a:r>
                        <a:rPr lang="en-US" sz="2200" kern="1200" dirty="0">
                          <a:effectLst/>
                        </a:rPr>
                        <a:t>Marisa Deguzman</a:t>
                      </a:r>
                    </a:p>
                    <a:p>
                      <a:pPr marL="0" indent="0">
                        <a:buFont typeface="Arial" panose="020B0604020202020204" pitchFamily="34" charset="0"/>
                        <a:buNone/>
                      </a:pPr>
                      <a:endParaRPr lang="en-US" sz="2200" b="0" i="0" dirty="0"/>
                    </a:p>
                  </a:txBody>
                  <a:tcPr/>
                </a:tc>
                <a:extLst>
                  <a:ext uri="{0D108BD9-81ED-4DB2-BD59-A6C34878D82A}">
                    <a16:rowId xmlns:a16="http://schemas.microsoft.com/office/drawing/2014/main" val="3990026750"/>
                  </a:ext>
                </a:extLst>
              </a:tr>
            </a:tbl>
          </a:graphicData>
        </a:graphic>
      </p:graphicFrame>
    </p:spTree>
    <p:extLst>
      <p:ext uri="{BB962C8B-B14F-4D97-AF65-F5344CB8AC3E}">
        <p14:creationId xmlns:p14="http://schemas.microsoft.com/office/powerpoint/2010/main" val="2536041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B5854-CBB2-4DBA-90CF-F97B534799AC}"/>
              </a:ext>
            </a:extLst>
          </p:cNvPr>
          <p:cNvSpPr>
            <a:spLocks noGrp="1"/>
          </p:cNvSpPr>
          <p:nvPr>
            <p:ph type="title"/>
          </p:nvPr>
        </p:nvSpPr>
        <p:spPr>
          <a:xfrm>
            <a:off x="735496" y="920398"/>
            <a:ext cx="3833906" cy="4952492"/>
          </a:xfrm>
        </p:spPr>
        <p:txBody>
          <a:bodyPr/>
          <a:lstStyle/>
          <a:p>
            <a:r>
              <a:rPr lang="en-US" b="1" dirty="0">
                <a:latin typeface="+mn-lt"/>
              </a:rPr>
              <a:t>Irritability	</a:t>
            </a:r>
          </a:p>
        </p:txBody>
      </p:sp>
      <p:sp>
        <p:nvSpPr>
          <p:cNvPr id="3" name="Content Placeholder 2">
            <a:extLst>
              <a:ext uri="{FF2B5EF4-FFF2-40B4-BE49-F238E27FC236}">
                <a16:creationId xmlns:a16="http://schemas.microsoft.com/office/drawing/2014/main" id="{498DEC57-25CA-4137-9A24-9D1CC5E66842}"/>
              </a:ext>
            </a:extLst>
          </p:cNvPr>
          <p:cNvSpPr>
            <a:spLocks noGrp="1"/>
          </p:cNvSpPr>
          <p:nvPr>
            <p:ph idx="1"/>
          </p:nvPr>
        </p:nvSpPr>
        <p:spPr>
          <a:xfrm>
            <a:off x="4569402" y="920398"/>
            <a:ext cx="7022993" cy="5655156"/>
          </a:xfrm>
        </p:spPr>
        <p:txBody>
          <a:bodyPr>
            <a:normAutofit/>
          </a:bodyPr>
          <a:lstStyle/>
          <a:p>
            <a:r>
              <a:rPr lang="en-US" sz="2400" dirty="0"/>
              <a:t>Debilitating symptom that spans mental disorders</a:t>
            </a:r>
          </a:p>
          <a:p>
            <a:pPr lvl="1"/>
            <a:r>
              <a:rPr lang="en-US" sz="2200" dirty="0"/>
              <a:t>BP, anxiety, DMDD, </a:t>
            </a:r>
            <a:r>
              <a:rPr lang="en-US" sz="2200" dirty="0" err="1"/>
              <a:t>etc</a:t>
            </a:r>
            <a:endParaRPr lang="en-US" sz="2200" dirty="0"/>
          </a:p>
          <a:p>
            <a:r>
              <a:rPr lang="en-US" sz="2400" dirty="0"/>
              <a:t>Few evidence based treatments</a:t>
            </a:r>
          </a:p>
          <a:p>
            <a:r>
              <a:rPr lang="en-US" sz="2400" dirty="0"/>
              <a:t>One promising target for treatment development is the Hostile Interpretation Bias</a:t>
            </a:r>
          </a:p>
          <a:p>
            <a:endParaRPr lang="en-US" sz="1800" dirty="0"/>
          </a:p>
          <a:p>
            <a:pPr lvl="1"/>
            <a:endParaRPr lang="en-US" sz="1600" dirty="0"/>
          </a:p>
          <a:p>
            <a:endParaRPr lang="en-US" sz="1800" dirty="0"/>
          </a:p>
        </p:txBody>
      </p:sp>
      <p:pic>
        <p:nvPicPr>
          <p:cNvPr id="1026" name="Picture 2" descr="https://megmeekermd.com/content/uploads/Depression-12001-1080x627.jpg">
            <a:extLst>
              <a:ext uri="{FF2B5EF4-FFF2-40B4-BE49-F238E27FC236}">
                <a16:creationId xmlns:a16="http://schemas.microsoft.com/office/drawing/2014/main" id="{28B65AB9-0A0C-4B31-94BF-A5CCEE42CD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54823" y="3396644"/>
            <a:ext cx="4230358" cy="2619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47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C6397E81-3287-46DB-AAA9-C1620C34485F}"/>
              </a:ext>
            </a:extLst>
          </p:cNvPr>
          <p:cNvGraphicFramePr>
            <a:graphicFrameLocks noChangeAspect="1"/>
          </p:cNvGraphicFramePr>
          <p:nvPr>
            <p:extLst>
              <p:ext uri="{D42A27DB-BD31-4B8C-83A1-F6EECF244321}">
                <p14:modId xmlns:p14="http://schemas.microsoft.com/office/powerpoint/2010/main" val="528382374"/>
              </p:ext>
            </p:extLst>
          </p:nvPr>
        </p:nvGraphicFramePr>
        <p:xfrm>
          <a:off x="2742958" y="312473"/>
          <a:ext cx="6340884" cy="6057493"/>
        </p:xfrm>
        <a:graphic>
          <a:graphicData uri="http://schemas.openxmlformats.org/presentationml/2006/ole">
            <mc:AlternateContent xmlns:mc="http://schemas.openxmlformats.org/markup-compatibility/2006">
              <mc:Choice xmlns:v="urn:schemas-microsoft-com:vml" Requires="v">
                <p:oleObj spid="_x0000_s5155" name="Prism 7" r:id="rId3" imgW="6252316" imgH="5971742" progId="Prism7.Document">
                  <p:embed/>
                </p:oleObj>
              </mc:Choice>
              <mc:Fallback>
                <p:oleObj name="Prism 7" r:id="rId3" imgW="6252316" imgH="5971742" progId="Prism7.Document">
                  <p:embed/>
                  <p:pic>
                    <p:nvPicPr>
                      <p:cNvPr id="11" name="Object 10">
                        <a:extLst>
                          <a:ext uri="{FF2B5EF4-FFF2-40B4-BE49-F238E27FC236}">
                            <a16:creationId xmlns:a16="http://schemas.microsoft.com/office/drawing/2014/main" id="{78FAA707-0FE4-4C19-A563-42D42EEBB3C6}"/>
                          </a:ext>
                        </a:extLst>
                      </p:cNvPr>
                      <p:cNvPicPr/>
                      <p:nvPr/>
                    </p:nvPicPr>
                    <p:blipFill>
                      <a:blip r:embed="rId4"/>
                      <a:stretch>
                        <a:fillRect/>
                      </a:stretch>
                    </p:blipFill>
                    <p:spPr>
                      <a:xfrm>
                        <a:off x="2742958" y="312473"/>
                        <a:ext cx="6340884" cy="6057493"/>
                      </a:xfrm>
                      <a:prstGeom prst="rect">
                        <a:avLst/>
                      </a:prstGeom>
                    </p:spPr>
                  </p:pic>
                </p:oleObj>
              </mc:Fallback>
            </mc:AlternateContent>
          </a:graphicData>
        </a:graphic>
      </p:graphicFrame>
    </p:spTree>
    <p:extLst>
      <p:ext uri="{BB962C8B-B14F-4D97-AF65-F5344CB8AC3E}">
        <p14:creationId xmlns:p14="http://schemas.microsoft.com/office/powerpoint/2010/main" val="888885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0B8CC21-CE56-490D-B470-9D1DDD0AF495}"/>
              </a:ext>
            </a:extLst>
          </p:cNvPr>
          <p:cNvGraphicFramePr>
            <a:graphicFrameLocks noGrp="1"/>
          </p:cNvGraphicFramePr>
          <p:nvPr>
            <p:extLst>
              <p:ext uri="{D42A27DB-BD31-4B8C-83A1-F6EECF244321}">
                <p14:modId xmlns:p14="http://schemas.microsoft.com/office/powerpoint/2010/main" val="1278375341"/>
              </p:ext>
            </p:extLst>
          </p:nvPr>
        </p:nvGraphicFramePr>
        <p:xfrm>
          <a:off x="3561346" y="938709"/>
          <a:ext cx="5354053" cy="4246905"/>
        </p:xfrm>
        <a:graphic>
          <a:graphicData uri="http://schemas.openxmlformats.org/drawingml/2006/table">
            <a:tbl>
              <a:tblPr>
                <a:tableStyleId>{5940675A-B579-460E-94D1-54222C63F5DA}</a:tableStyleId>
              </a:tblPr>
              <a:tblGrid>
                <a:gridCol w="3282215">
                  <a:extLst>
                    <a:ext uri="{9D8B030D-6E8A-4147-A177-3AD203B41FA5}">
                      <a16:colId xmlns:a16="http://schemas.microsoft.com/office/drawing/2014/main" val="2604591713"/>
                    </a:ext>
                  </a:extLst>
                </a:gridCol>
                <a:gridCol w="2071838">
                  <a:extLst>
                    <a:ext uri="{9D8B030D-6E8A-4147-A177-3AD203B41FA5}">
                      <a16:colId xmlns:a16="http://schemas.microsoft.com/office/drawing/2014/main" val="3076654483"/>
                    </a:ext>
                  </a:extLst>
                </a:gridCol>
              </a:tblGrid>
              <a:tr h="1014801">
                <a:tc>
                  <a:txBody>
                    <a:bodyPr/>
                    <a:lstStyle/>
                    <a:p>
                      <a:pPr algn="ctr" fontAlgn="b"/>
                      <a:r>
                        <a:rPr lang="en-US" sz="3000" b="1" u="none" strike="noStrike" dirty="0">
                          <a:effectLst/>
                        </a:rPr>
                        <a:t>Clinical Diagnosis</a:t>
                      </a:r>
                      <a:endParaRPr lang="en-US" sz="30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anchor="b"/>
                </a:tc>
                <a:tc>
                  <a:txBody>
                    <a:bodyPr/>
                    <a:lstStyle/>
                    <a:p>
                      <a:pPr algn="ctr" fontAlgn="b"/>
                      <a:r>
                        <a:rPr lang="en-US" sz="3000" b="1" u="none" strike="noStrike" dirty="0">
                          <a:effectLst/>
                        </a:rPr>
                        <a:t>N (%)</a:t>
                      </a:r>
                      <a:endParaRPr lang="en-US" sz="30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anchor="b"/>
                </a:tc>
                <a:extLst>
                  <a:ext uri="{0D108BD9-81ED-4DB2-BD59-A6C34878D82A}">
                    <a16:rowId xmlns:a16="http://schemas.microsoft.com/office/drawing/2014/main" val="2529558002"/>
                  </a:ext>
                </a:extLst>
              </a:tr>
              <a:tr h="538684">
                <a:tc>
                  <a:txBody>
                    <a:bodyPr/>
                    <a:lstStyle/>
                    <a:p>
                      <a:pPr algn="l" fontAlgn="b"/>
                      <a:r>
                        <a:rPr lang="en-US" sz="2600" u="none" strike="noStrike" dirty="0">
                          <a:effectLst/>
                        </a:rPr>
                        <a:t>DMDD</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anchor="b"/>
                </a:tc>
                <a:tc>
                  <a:txBody>
                    <a:bodyPr/>
                    <a:lstStyle/>
                    <a:p>
                      <a:pPr algn="l" fontAlgn="b"/>
                      <a:r>
                        <a:rPr lang="en-US" sz="2600" u="none" strike="noStrike" dirty="0">
                          <a:effectLst/>
                        </a:rPr>
                        <a:t>6 (12.5%)</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anchor="b"/>
                </a:tc>
                <a:extLst>
                  <a:ext uri="{0D108BD9-81ED-4DB2-BD59-A6C34878D82A}">
                    <a16:rowId xmlns:a16="http://schemas.microsoft.com/office/drawing/2014/main" val="399698770"/>
                  </a:ext>
                </a:extLst>
              </a:tr>
              <a:tr h="538684">
                <a:tc>
                  <a:txBody>
                    <a:bodyPr/>
                    <a:lstStyle/>
                    <a:p>
                      <a:pPr algn="l" fontAlgn="b"/>
                      <a:r>
                        <a:rPr lang="en-US" sz="2600" u="none" strike="noStrike">
                          <a:effectLst/>
                        </a:rPr>
                        <a:t>ADHD</a:t>
                      </a:r>
                      <a:endParaRPr lang="en-US" sz="2600" b="0" i="0" u="none" strike="noStrike">
                        <a:solidFill>
                          <a:srgbClr val="000000"/>
                        </a:solidFill>
                        <a:effectLst/>
                        <a:latin typeface="Arial" panose="020B0604020202020204" pitchFamily="34" charset="0"/>
                        <a:cs typeface="Arial" panose="020B0604020202020204" pitchFamily="34" charset="0"/>
                      </a:endParaRPr>
                    </a:p>
                  </a:txBody>
                  <a:tcPr marL="6350" marR="6350" marT="6350" anchor="b"/>
                </a:tc>
                <a:tc>
                  <a:txBody>
                    <a:bodyPr/>
                    <a:lstStyle/>
                    <a:p>
                      <a:pPr algn="l" fontAlgn="b"/>
                      <a:r>
                        <a:rPr lang="en-US" sz="2600" u="none" strike="noStrike" dirty="0">
                          <a:effectLst/>
                        </a:rPr>
                        <a:t>15 (31.3%)</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anchor="b"/>
                </a:tc>
                <a:extLst>
                  <a:ext uri="{0D108BD9-81ED-4DB2-BD59-A6C34878D82A}">
                    <a16:rowId xmlns:a16="http://schemas.microsoft.com/office/drawing/2014/main" val="890920424"/>
                  </a:ext>
                </a:extLst>
              </a:tr>
              <a:tr h="538684">
                <a:tc>
                  <a:txBody>
                    <a:bodyPr/>
                    <a:lstStyle/>
                    <a:p>
                      <a:pPr algn="l" fontAlgn="b"/>
                      <a:r>
                        <a:rPr lang="en-US" sz="2600" u="none" strike="noStrike" dirty="0">
                          <a:effectLst/>
                        </a:rPr>
                        <a:t>Anxiety</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anchor="b"/>
                </a:tc>
                <a:tc>
                  <a:txBody>
                    <a:bodyPr/>
                    <a:lstStyle/>
                    <a:p>
                      <a:pPr algn="l" fontAlgn="b"/>
                      <a:r>
                        <a:rPr lang="en-US" sz="2600" u="none" strike="noStrike" dirty="0">
                          <a:effectLst/>
                        </a:rPr>
                        <a:t>5 (10.4%)</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anchor="b"/>
                </a:tc>
                <a:extLst>
                  <a:ext uri="{0D108BD9-81ED-4DB2-BD59-A6C34878D82A}">
                    <a16:rowId xmlns:a16="http://schemas.microsoft.com/office/drawing/2014/main" val="2077761665"/>
                  </a:ext>
                </a:extLst>
              </a:tr>
              <a:tr h="538684">
                <a:tc>
                  <a:txBody>
                    <a:bodyPr/>
                    <a:lstStyle/>
                    <a:p>
                      <a:pPr algn="l" fontAlgn="b"/>
                      <a:r>
                        <a:rPr lang="en-US" sz="2600" u="none" strike="noStrike" dirty="0">
                          <a:effectLst/>
                        </a:rPr>
                        <a:t>Relatives of BD</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anchor="b"/>
                </a:tc>
                <a:tc>
                  <a:txBody>
                    <a:bodyPr/>
                    <a:lstStyle/>
                    <a:p>
                      <a:pPr algn="l" fontAlgn="b"/>
                      <a:r>
                        <a:rPr lang="en-US" sz="2600" u="none" strike="noStrike" dirty="0">
                          <a:effectLst/>
                        </a:rPr>
                        <a:t>6 (12.5%)</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anchor="b"/>
                </a:tc>
                <a:extLst>
                  <a:ext uri="{0D108BD9-81ED-4DB2-BD59-A6C34878D82A}">
                    <a16:rowId xmlns:a16="http://schemas.microsoft.com/office/drawing/2014/main" val="3612571359"/>
                  </a:ext>
                </a:extLst>
              </a:tr>
              <a:tr h="538684">
                <a:tc>
                  <a:txBody>
                    <a:bodyPr/>
                    <a:lstStyle/>
                    <a:p>
                      <a:pPr algn="l" fontAlgn="b"/>
                      <a:r>
                        <a:rPr lang="en-US" sz="2600" u="none" strike="noStrike" dirty="0">
                          <a:effectLst/>
                        </a:rPr>
                        <a:t>BD</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anchor="b"/>
                </a:tc>
                <a:tc>
                  <a:txBody>
                    <a:bodyPr/>
                    <a:lstStyle/>
                    <a:p>
                      <a:pPr algn="l" fontAlgn="b"/>
                      <a:r>
                        <a:rPr lang="en-US" sz="2600" u="none" strike="noStrike" dirty="0">
                          <a:effectLst/>
                        </a:rPr>
                        <a:t>2 (4.2%)</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anchor="b"/>
                </a:tc>
                <a:extLst>
                  <a:ext uri="{0D108BD9-81ED-4DB2-BD59-A6C34878D82A}">
                    <a16:rowId xmlns:a16="http://schemas.microsoft.com/office/drawing/2014/main" val="1153600320"/>
                  </a:ext>
                </a:extLst>
              </a:tr>
              <a:tr h="538684">
                <a:tc>
                  <a:txBody>
                    <a:bodyPr/>
                    <a:lstStyle/>
                    <a:p>
                      <a:pPr algn="l" fontAlgn="b"/>
                      <a:r>
                        <a:rPr lang="en-US" sz="2600" u="none" strike="noStrike" dirty="0">
                          <a:effectLst/>
                        </a:rPr>
                        <a:t>HV</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anchor="b"/>
                </a:tc>
                <a:tc>
                  <a:txBody>
                    <a:bodyPr/>
                    <a:lstStyle/>
                    <a:p>
                      <a:pPr algn="l" fontAlgn="b"/>
                      <a:r>
                        <a:rPr lang="en-US" sz="2600" u="none" strike="noStrike" dirty="0">
                          <a:effectLst/>
                        </a:rPr>
                        <a:t>14 (12.2%)</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anchor="b"/>
                </a:tc>
                <a:extLst>
                  <a:ext uri="{0D108BD9-81ED-4DB2-BD59-A6C34878D82A}">
                    <a16:rowId xmlns:a16="http://schemas.microsoft.com/office/drawing/2014/main" val="1722668313"/>
                  </a:ext>
                </a:extLst>
              </a:tr>
            </a:tbl>
          </a:graphicData>
        </a:graphic>
      </p:graphicFrame>
    </p:spTree>
    <p:extLst>
      <p:ext uri="{BB962C8B-B14F-4D97-AF65-F5344CB8AC3E}">
        <p14:creationId xmlns:p14="http://schemas.microsoft.com/office/powerpoint/2010/main" val="2256725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BFBB961-69E6-4855-AAA9-A2EE3FAF32B5}"/>
              </a:ext>
            </a:extLst>
          </p:cNvPr>
          <p:cNvPicPr>
            <a:picLocks noGrp="1" noChangeAspect="1"/>
          </p:cNvPicPr>
          <p:nvPr>
            <p:ph idx="1"/>
          </p:nvPr>
        </p:nvPicPr>
        <p:blipFill>
          <a:blip r:embed="rId2"/>
          <a:stretch>
            <a:fillRect/>
          </a:stretch>
        </p:blipFill>
        <p:spPr>
          <a:xfrm>
            <a:off x="2811779" y="411968"/>
            <a:ext cx="6797441" cy="5780562"/>
          </a:xfrm>
          <a:prstGeom prst="rect">
            <a:avLst/>
          </a:prstGeom>
        </p:spPr>
      </p:pic>
    </p:spTree>
    <p:extLst>
      <p:ext uri="{BB962C8B-B14F-4D97-AF65-F5344CB8AC3E}">
        <p14:creationId xmlns:p14="http://schemas.microsoft.com/office/powerpoint/2010/main" val="280630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B5854-CBB2-4DBA-90CF-F97B534799AC}"/>
              </a:ext>
            </a:extLst>
          </p:cNvPr>
          <p:cNvSpPr>
            <a:spLocks noGrp="1"/>
          </p:cNvSpPr>
          <p:nvPr>
            <p:ph type="title"/>
          </p:nvPr>
        </p:nvSpPr>
        <p:spPr>
          <a:xfrm>
            <a:off x="410817" y="920398"/>
            <a:ext cx="4291107" cy="4952492"/>
          </a:xfrm>
        </p:spPr>
        <p:txBody>
          <a:bodyPr/>
          <a:lstStyle/>
          <a:p>
            <a:r>
              <a:rPr lang="en-US" b="1" dirty="0">
                <a:latin typeface="+mn-lt"/>
              </a:rPr>
              <a:t>Hostile Interpretation Bias (HIB)</a:t>
            </a:r>
          </a:p>
        </p:txBody>
      </p:sp>
      <p:sp>
        <p:nvSpPr>
          <p:cNvPr id="3" name="Content Placeholder 2">
            <a:extLst>
              <a:ext uri="{FF2B5EF4-FFF2-40B4-BE49-F238E27FC236}">
                <a16:creationId xmlns:a16="http://schemas.microsoft.com/office/drawing/2014/main" id="{498DEC57-25CA-4137-9A24-9D1CC5E66842}"/>
              </a:ext>
            </a:extLst>
          </p:cNvPr>
          <p:cNvSpPr>
            <a:spLocks noGrp="1"/>
          </p:cNvSpPr>
          <p:nvPr>
            <p:ph idx="1"/>
          </p:nvPr>
        </p:nvSpPr>
        <p:spPr>
          <a:xfrm>
            <a:off x="4922456" y="920397"/>
            <a:ext cx="7269544" cy="5319773"/>
          </a:xfrm>
        </p:spPr>
        <p:txBody>
          <a:bodyPr>
            <a:normAutofit/>
          </a:bodyPr>
          <a:lstStyle/>
          <a:p>
            <a:r>
              <a:rPr lang="en-US" sz="2400" dirty="0"/>
              <a:t>Tendency to judge ambiguous social information as being threatening</a:t>
            </a:r>
          </a:p>
          <a:p>
            <a:r>
              <a:rPr lang="en-US" sz="2400" dirty="0"/>
              <a:t>HIB persists in irritable youth, even when they receive feedback that social information is benign</a:t>
            </a:r>
            <a:r>
              <a:rPr lang="en-US" sz="2400" baseline="30000" dirty="0"/>
              <a:t>1</a:t>
            </a:r>
          </a:p>
          <a:p>
            <a:pPr marL="0" indent="0">
              <a:buNone/>
            </a:pPr>
            <a:endParaRPr lang="en-US" sz="1800" dirty="0"/>
          </a:p>
          <a:p>
            <a:pPr lvl="1"/>
            <a:endParaRPr lang="en-US" sz="1600" dirty="0"/>
          </a:p>
          <a:p>
            <a:endParaRPr lang="en-US" sz="1800" dirty="0"/>
          </a:p>
        </p:txBody>
      </p:sp>
      <p:sp>
        <p:nvSpPr>
          <p:cNvPr id="4" name="TextBox 3">
            <a:extLst>
              <a:ext uri="{FF2B5EF4-FFF2-40B4-BE49-F238E27FC236}">
                <a16:creationId xmlns:a16="http://schemas.microsoft.com/office/drawing/2014/main" id="{387CB29E-1CE8-4028-90A2-59CC97BF1DD0}"/>
              </a:ext>
            </a:extLst>
          </p:cNvPr>
          <p:cNvSpPr txBox="1"/>
          <p:nvPr/>
        </p:nvSpPr>
        <p:spPr>
          <a:xfrm>
            <a:off x="8468196" y="6206222"/>
            <a:ext cx="4475748" cy="369332"/>
          </a:xfrm>
          <a:prstGeom prst="rect">
            <a:avLst/>
          </a:prstGeom>
          <a:noFill/>
        </p:spPr>
        <p:txBody>
          <a:bodyPr wrap="square" rtlCol="0">
            <a:spAutoFit/>
          </a:bodyPr>
          <a:lstStyle/>
          <a:p>
            <a:r>
              <a:rPr lang="en-US" dirty="0"/>
              <a:t>1. Stoddard, J., et al. (2016). </a:t>
            </a:r>
          </a:p>
        </p:txBody>
      </p:sp>
      <p:pic>
        <p:nvPicPr>
          <p:cNvPr id="3078" name="Picture 6" descr="http://www.independent.ie/migration_catalog/article25198382.ece/ALTERNATES/h342/Mona_I">
            <a:extLst>
              <a:ext uri="{FF2B5EF4-FFF2-40B4-BE49-F238E27FC236}">
                <a16:creationId xmlns:a16="http://schemas.microsoft.com/office/drawing/2014/main" id="{49B275C1-4A35-4BE4-8D5D-9FD0FE0CD6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286" y="3396644"/>
            <a:ext cx="4284242" cy="2608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03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B5854-CBB2-4DBA-90CF-F97B534799AC}"/>
              </a:ext>
            </a:extLst>
          </p:cNvPr>
          <p:cNvSpPr>
            <a:spLocks noGrp="1"/>
          </p:cNvSpPr>
          <p:nvPr>
            <p:ph type="title"/>
          </p:nvPr>
        </p:nvSpPr>
        <p:spPr>
          <a:xfrm>
            <a:off x="410817" y="920398"/>
            <a:ext cx="4291107" cy="4952492"/>
          </a:xfrm>
        </p:spPr>
        <p:txBody>
          <a:bodyPr/>
          <a:lstStyle/>
          <a:p>
            <a:r>
              <a:rPr lang="en-US" b="1" dirty="0">
                <a:latin typeface="+mn-lt"/>
              </a:rPr>
              <a:t>Hostile Interpretation Bias (HIB)</a:t>
            </a:r>
          </a:p>
        </p:txBody>
      </p:sp>
      <p:sp>
        <p:nvSpPr>
          <p:cNvPr id="3" name="Content Placeholder 2">
            <a:extLst>
              <a:ext uri="{FF2B5EF4-FFF2-40B4-BE49-F238E27FC236}">
                <a16:creationId xmlns:a16="http://schemas.microsoft.com/office/drawing/2014/main" id="{498DEC57-25CA-4137-9A24-9D1CC5E66842}"/>
              </a:ext>
            </a:extLst>
          </p:cNvPr>
          <p:cNvSpPr>
            <a:spLocks noGrp="1"/>
          </p:cNvSpPr>
          <p:nvPr>
            <p:ph idx="1"/>
          </p:nvPr>
        </p:nvSpPr>
        <p:spPr>
          <a:xfrm>
            <a:off x="4922456" y="920397"/>
            <a:ext cx="7269544" cy="5319773"/>
          </a:xfrm>
        </p:spPr>
        <p:txBody>
          <a:bodyPr>
            <a:normAutofit/>
          </a:bodyPr>
          <a:lstStyle/>
          <a:p>
            <a:r>
              <a:rPr lang="en-US" sz="2400" dirty="0"/>
              <a:t>Tendency to judge ambiguous social information as being threatening</a:t>
            </a:r>
          </a:p>
          <a:p>
            <a:r>
              <a:rPr lang="en-US" sz="2400" dirty="0"/>
              <a:t>HIB persists in irritable youth, even when they receive feedback that social information is benign</a:t>
            </a:r>
            <a:r>
              <a:rPr lang="en-US" sz="2400" baseline="30000" dirty="0"/>
              <a:t>1</a:t>
            </a:r>
          </a:p>
          <a:p>
            <a:r>
              <a:rPr lang="en-US" sz="2400" dirty="0"/>
              <a:t>Two hypothesis may explain why HIB persists:</a:t>
            </a:r>
          </a:p>
          <a:p>
            <a:pPr marL="402336" lvl="1" indent="0">
              <a:buNone/>
            </a:pPr>
            <a:r>
              <a:rPr lang="en-US" sz="2200" dirty="0"/>
              <a:t>-Irritable youth </a:t>
            </a:r>
            <a:r>
              <a:rPr lang="en-US" sz="2200" b="1" dirty="0">
                <a:solidFill>
                  <a:srgbClr val="FF0000"/>
                </a:solidFill>
              </a:rPr>
              <a:t>may not detect </a:t>
            </a:r>
            <a:r>
              <a:rPr lang="en-US" sz="2200" dirty="0"/>
              <a:t>subtle social cues</a:t>
            </a:r>
          </a:p>
          <a:p>
            <a:pPr marL="402336" lvl="1" indent="0">
              <a:buNone/>
            </a:pPr>
            <a:r>
              <a:rPr lang="en-US" sz="2200" dirty="0"/>
              <a:t>-Irritable youth </a:t>
            </a:r>
            <a:r>
              <a:rPr lang="en-US" sz="2200" b="1" dirty="0">
                <a:solidFill>
                  <a:srgbClr val="FF0000"/>
                </a:solidFill>
              </a:rPr>
              <a:t>may be slow to learn </a:t>
            </a:r>
            <a:r>
              <a:rPr lang="en-US" sz="2200" dirty="0"/>
              <a:t>benign associations</a:t>
            </a:r>
          </a:p>
          <a:p>
            <a:endParaRPr lang="en-US" sz="1800" dirty="0"/>
          </a:p>
          <a:p>
            <a:pPr lvl="1"/>
            <a:endParaRPr lang="en-US" sz="1600" dirty="0"/>
          </a:p>
          <a:p>
            <a:endParaRPr lang="en-US" sz="1800" dirty="0"/>
          </a:p>
        </p:txBody>
      </p:sp>
      <p:sp>
        <p:nvSpPr>
          <p:cNvPr id="4" name="TextBox 3">
            <a:extLst>
              <a:ext uri="{FF2B5EF4-FFF2-40B4-BE49-F238E27FC236}">
                <a16:creationId xmlns:a16="http://schemas.microsoft.com/office/drawing/2014/main" id="{387CB29E-1CE8-4028-90A2-59CC97BF1DD0}"/>
              </a:ext>
            </a:extLst>
          </p:cNvPr>
          <p:cNvSpPr txBox="1"/>
          <p:nvPr/>
        </p:nvSpPr>
        <p:spPr>
          <a:xfrm>
            <a:off x="8468196" y="6206222"/>
            <a:ext cx="4475748" cy="369332"/>
          </a:xfrm>
          <a:prstGeom prst="rect">
            <a:avLst/>
          </a:prstGeom>
          <a:noFill/>
        </p:spPr>
        <p:txBody>
          <a:bodyPr wrap="square" rtlCol="0">
            <a:spAutoFit/>
          </a:bodyPr>
          <a:lstStyle/>
          <a:p>
            <a:r>
              <a:rPr lang="en-US" dirty="0"/>
              <a:t>1. Stoddard, J., et al. (2016). </a:t>
            </a:r>
          </a:p>
        </p:txBody>
      </p:sp>
      <p:pic>
        <p:nvPicPr>
          <p:cNvPr id="3078" name="Picture 6" descr="http://www.independent.ie/migration_catalog/article25198382.ece/ALTERNATES/h342/Mona_I">
            <a:extLst>
              <a:ext uri="{FF2B5EF4-FFF2-40B4-BE49-F238E27FC236}">
                <a16:creationId xmlns:a16="http://schemas.microsoft.com/office/drawing/2014/main" id="{49B275C1-4A35-4BE4-8D5D-9FD0FE0CD6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286" y="3396644"/>
            <a:ext cx="4284242" cy="2608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94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F4457E85-78C1-4862-A6D7-034379E87401}"/>
              </a:ext>
            </a:extLst>
          </p:cNvPr>
          <p:cNvGrpSpPr/>
          <p:nvPr/>
        </p:nvGrpSpPr>
        <p:grpSpPr>
          <a:xfrm>
            <a:off x="2334127" y="677135"/>
            <a:ext cx="9685420" cy="5434907"/>
            <a:chOff x="6582290" y="815238"/>
            <a:chExt cx="6947258" cy="5170257"/>
          </a:xfrm>
        </p:grpSpPr>
        <p:pic>
          <p:nvPicPr>
            <p:cNvPr id="38" name="Picture 37">
              <a:extLst>
                <a:ext uri="{FF2B5EF4-FFF2-40B4-BE49-F238E27FC236}">
                  <a16:creationId xmlns:a16="http://schemas.microsoft.com/office/drawing/2014/main" id="{6ED780C6-5A51-4488-880D-0F0E08C7BDFF}"/>
                </a:ext>
              </a:extLst>
            </p:cNvPr>
            <p:cNvPicPr>
              <a:picLocks noChangeAspect="1"/>
            </p:cNvPicPr>
            <p:nvPr/>
          </p:nvPicPr>
          <p:blipFill>
            <a:blip r:embed="rId3"/>
            <a:stretch>
              <a:fillRect/>
            </a:stretch>
          </p:blipFill>
          <p:spPr>
            <a:xfrm>
              <a:off x="6971254" y="815238"/>
              <a:ext cx="1694835" cy="1316850"/>
            </a:xfrm>
            <a:prstGeom prst="rect">
              <a:avLst/>
            </a:prstGeom>
          </p:spPr>
        </p:pic>
        <p:pic>
          <p:nvPicPr>
            <p:cNvPr id="39" name="Picture 38">
              <a:extLst>
                <a:ext uri="{FF2B5EF4-FFF2-40B4-BE49-F238E27FC236}">
                  <a16:creationId xmlns:a16="http://schemas.microsoft.com/office/drawing/2014/main" id="{A6A3A960-542F-4826-AB4B-1CB2A7C92D53}"/>
                </a:ext>
              </a:extLst>
            </p:cNvPr>
            <p:cNvPicPr>
              <a:picLocks noChangeAspect="1"/>
            </p:cNvPicPr>
            <p:nvPr/>
          </p:nvPicPr>
          <p:blipFill>
            <a:blip r:embed="rId4"/>
            <a:stretch>
              <a:fillRect/>
            </a:stretch>
          </p:blipFill>
          <p:spPr>
            <a:xfrm>
              <a:off x="6582290" y="1744502"/>
              <a:ext cx="3590913" cy="4240993"/>
            </a:xfrm>
            <a:prstGeom prst="rect">
              <a:avLst/>
            </a:prstGeom>
          </p:spPr>
        </p:pic>
        <p:sp>
          <p:nvSpPr>
            <p:cNvPr id="40" name="TextBox 39">
              <a:extLst>
                <a:ext uri="{FF2B5EF4-FFF2-40B4-BE49-F238E27FC236}">
                  <a16:creationId xmlns:a16="http://schemas.microsoft.com/office/drawing/2014/main" id="{A6059DFD-15BC-49DE-ABEF-A3DDF915D90E}"/>
                </a:ext>
              </a:extLst>
            </p:cNvPr>
            <p:cNvSpPr txBox="1"/>
            <p:nvPr/>
          </p:nvSpPr>
          <p:spPr>
            <a:xfrm>
              <a:off x="8679452" y="1358693"/>
              <a:ext cx="2460199" cy="350438"/>
            </a:xfrm>
            <a:prstGeom prst="rect">
              <a:avLst/>
            </a:prstGeom>
            <a:noFill/>
          </p:spPr>
          <p:txBody>
            <a:bodyPr wrap="none" rtlCol="0">
              <a:spAutoFit/>
            </a:bodyPr>
            <a:lstStyle/>
            <a:p>
              <a:r>
                <a:rPr lang="en-US" dirty="0"/>
                <a:t>Fixation (1500-2500 </a:t>
              </a:r>
              <a:r>
                <a:rPr lang="en-US" dirty="0" err="1"/>
                <a:t>ms</a:t>
              </a:r>
              <a:r>
                <a:rPr lang="en-US" dirty="0"/>
                <a:t>)</a:t>
              </a:r>
            </a:p>
          </p:txBody>
        </p:sp>
        <p:pic>
          <p:nvPicPr>
            <p:cNvPr id="41" name="Picture 40">
              <a:extLst>
                <a:ext uri="{FF2B5EF4-FFF2-40B4-BE49-F238E27FC236}">
                  <a16:creationId xmlns:a16="http://schemas.microsoft.com/office/drawing/2014/main" id="{241568DB-1342-469E-8CAE-9D24A0A3905E}"/>
                </a:ext>
              </a:extLst>
            </p:cNvPr>
            <p:cNvPicPr>
              <a:picLocks noChangeAspect="1"/>
            </p:cNvPicPr>
            <p:nvPr/>
          </p:nvPicPr>
          <p:blipFill>
            <a:blip r:embed="rId5"/>
            <a:stretch>
              <a:fillRect/>
            </a:stretch>
          </p:blipFill>
          <p:spPr>
            <a:xfrm>
              <a:off x="7835083" y="1876493"/>
              <a:ext cx="1688738" cy="1329043"/>
            </a:xfrm>
            <a:prstGeom prst="rect">
              <a:avLst/>
            </a:prstGeom>
          </p:spPr>
        </p:pic>
        <p:sp>
          <p:nvSpPr>
            <p:cNvPr id="42" name="TextBox 41">
              <a:extLst>
                <a:ext uri="{FF2B5EF4-FFF2-40B4-BE49-F238E27FC236}">
                  <a16:creationId xmlns:a16="http://schemas.microsoft.com/office/drawing/2014/main" id="{00DA311B-D5E5-4DD5-A67C-BD0AB3E37E17}"/>
                </a:ext>
              </a:extLst>
            </p:cNvPr>
            <p:cNvSpPr txBox="1"/>
            <p:nvPr/>
          </p:nvSpPr>
          <p:spPr>
            <a:xfrm>
              <a:off x="9523821" y="2365795"/>
              <a:ext cx="1355988" cy="350438"/>
            </a:xfrm>
            <a:prstGeom prst="rect">
              <a:avLst/>
            </a:prstGeom>
            <a:noFill/>
          </p:spPr>
          <p:txBody>
            <a:bodyPr wrap="none" rtlCol="0">
              <a:spAutoFit/>
            </a:bodyPr>
            <a:lstStyle/>
            <a:p>
              <a:r>
                <a:rPr lang="en-US" dirty="0"/>
                <a:t>Face (200 ms)</a:t>
              </a:r>
            </a:p>
          </p:txBody>
        </p:sp>
        <p:pic>
          <p:nvPicPr>
            <p:cNvPr id="43" name="Picture 42">
              <a:extLst>
                <a:ext uri="{FF2B5EF4-FFF2-40B4-BE49-F238E27FC236}">
                  <a16:creationId xmlns:a16="http://schemas.microsoft.com/office/drawing/2014/main" id="{358302AB-CCC9-4C75-B860-3C3BB1DFDC06}"/>
                </a:ext>
              </a:extLst>
            </p:cNvPr>
            <p:cNvPicPr>
              <a:picLocks noChangeAspect="1"/>
            </p:cNvPicPr>
            <p:nvPr/>
          </p:nvPicPr>
          <p:blipFill>
            <a:blip r:embed="rId6"/>
            <a:stretch>
              <a:fillRect/>
            </a:stretch>
          </p:blipFill>
          <p:spPr>
            <a:xfrm>
              <a:off x="8709010" y="2934244"/>
              <a:ext cx="1688738" cy="1329043"/>
            </a:xfrm>
            <a:prstGeom prst="rect">
              <a:avLst/>
            </a:prstGeom>
          </p:spPr>
        </p:pic>
        <p:sp>
          <p:nvSpPr>
            <p:cNvPr id="44" name="TextBox 43">
              <a:extLst>
                <a:ext uri="{FF2B5EF4-FFF2-40B4-BE49-F238E27FC236}">
                  <a16:creationId xmlns:a16="http://schemas.microsoft.com/office/drawing/2014/main" id="{56906D47-5A14-4531-9349-EFECF19D32FC}"/>
                </a:ext>
              </a:extLst>
            </p:cNvPr>
            <p:cNvSpPr txBox="1"/>
            <p:nvPr/>
          </p:nvSpPr>
          <p:spPr>
            <a:xfrm>
              <a:off x="10397748" y="3495667"/>
              <a:ext cx="1440138" cy="369332"/>
            </a:xfrm>
            <a:prstGeom prst="rect">
              <a:avLst/>
            </a:prstGeom>
            <a:noFill/>
          </p:spPr>
          <p:txBody>
            <a:bodyPr wrap="none" rtlCol="0">
              <a:spAutoFit/>
            </a:bodyPr>
            <a:lstStyle/>
            <a:p>
              <a:r>
                <a:rPr lang="en-US" dirty="0"/>
                <a:t>Mask (20 ms)</a:t>
              </a:r>
            </a:p>
          </p:txBody>
        </p:sp>
        <p:pic>
          <p:nvPicPr>
            <p:cNvPr id="45" name="Picture 44">
              <a:extLst>
                <a:ext uri="{FF2B5EF4-FFF2-40B4-BE49-F238E27FC236}">
                  <a16:creationId xmlns:a16="http://schemas.microsoft.com/office/drawing/2014/main" id="{A5C790A8-8919-49BA-8D51-7272AE999B73}"/>
                </a:ext>
              </a:extLst>
            </p:cNvPr>
            <p:cNvPicPr>
              <a:picLocks noChangeAspect="1"/>
            </p:cNvPicPr>
            <p:nvPr/>
          </p:nvPicPr>
          <p:blipFill>
            <a:blip r:embed="rId7"/>
            <a:stretch>
              <a:fillRect/>
            </a:stretch>
          </p:blipFill>
          <p:spPr>
            <a:xfrm>
              <a:off x="9561072" y="3979969"/>
              <a:ext cx="1688738" cy="1316850"/>
            </a:xfrm>
            <a:prstGeom prst="rect">
              <a:avLst/>
            </a:prstGeom>
          </p:spPr>
        </p:pic>
        <p:sp>
          <p:nvSpPr>
            <p:cNvPr id="47" name="TextBox 46">
              <a:extLst>
                <a:ext uri="{FF2B5EF4-FFF2-40B4-BE49-F238E27FC236}">
                  <a16:creationId xmlns:a16="http://schemas.microsoft.com/office/drawing/2014/main" id="{FF51A260-D0E2-4571-A96D-6E1BB2CD2D12}"/>
                </a:ext>
              </a:extLst>
            </p:cNvPr>
            <p:cNvSpPr txBox="1"/>
            <p:nvPr/>
          </p:nvSpPr>
          <p:spPr>
            <a:xfrm>
              <a:off x="11271675" y="4185354"/>
              <a:ext cx="2257873" cy="964585"/>
            </a:xfrm>
            <a:prstGeom prst="rect">
              <a:avLst/>
            </a:prstGeom>
            <a:noFill/>
          </p:spPr>
          <p:txBody>
            <a:bodyPr wrap="square" rtlCol="0">
              <a:spAutoFit/>
            </a:bodyPr>
            <a:lstStyle/>
            <a:p>
              <a:r>
                <a:rPr lang="en-US" dirty="0"/>
                <a:t>Remained until ‘happy’ or ‘angry’ response made</a:t>
              </a:r>
            </a:p>
          </p:txBody>
        </p:sp>
      </p:grpSp>
    </p:spTree>
    <p:extLst>
      <p:ext uri="{BB962C8B-B14F-4D97-AF65-F5344CB8AC3E}">
        <p14:creationId xmlns:p14="http://schemas.microsoft.com/office/powerpoint/2010/main" val="71295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58B29-EF4B-4BA7-9E69-C62E9B3C6D84}"/>
              </a:ext>
            </a:extLst>
          </p:cNvPr>
          <p:cNvSpPr>
            <a:spLocks noGrp="1"/>
          </p:cNvSpPr>
          <p:nvPr>
            <p:ph type="title"/>
          </p:nvPr>
        </p:nvSpPr>
        <p:spPr>
          <a:xfrm>
            <a:off x="675974" y="577419"/>
            <a:ext cx="10683695" cy="872004"/>
          </a:xfrm>
        </p:spPr>
        <p:txBody>
          <a:bodyPr/>
          <a:lstStyle/>
          <a:p>
            <a:pPr algn="ctr"/>
            <a:r>
              <a:rPr lang="en-US" b="1" dirty="0">
                <a:latin typeface="+mn-lt"/>
              </a:rPr>
              <a:t>Interpretation Bias Training</a:t>
            </a:r>
          </a:p>
        </p:txBody>
      </p:sp>
      <p:sp>
        <p:nvSpPr>
          <p:cNvPr id="89" name="Rectangle 88">
            <a:extLst>
              <a:ext uri="{FF2B5EF4-FFF2-40B4-BE49-F238E27FC236}">
                <a16:creationId xmlns:a16="http://schemas.microsoft.com/office/drawing/2014/main" id="{E7F92C28-A22F-4163-8443-40F71BCDFE62}"/>
              </a:ext>
            </a:extLst>
          </p:cNvPr>
          <p:cNvSpPr/>
          <p:nvPr/>
        </p:nvSpPr>
        <p:spPr>
          <a:xfrm>
            <a:off x="1403498" y="2176130"/>
            <a:ext cx="9144000" cy="2667000"/>
          </a:xfrm>
          <a:prstGeom prst="rect">
            <a:avLst/>
          </a:prstGeom>
          <a:solidFill>
            <a:srgbClr val="E7E6E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0" name="TextBox 89">
            <a:extLst>
              <a:ext uri="{FF2B5EF4-FFF2-40B4-BE49-F238E27FC236}">
                <a16:creationId xmlns:a16="http://schemas.microsoft.com/office/drawing/2014/main" id="{BF7B7078-B8ED-4B6D-808A-46F20CEE3614}"/>
              </a:ext>
            </a:extLst>
          </p:cNvPr>
          <p:cNvSpPr txBox="1"/>
          <p:nvPr/>
        </p:nvSpPr>
        <p:spPr>
          <a:xfrm>
            <a:off x="5654744" y="3066005"/>
            <a:ext cx="348172" cy="369332"/>
          </a:xfrm>
          <a:prstGeom prst="rect">
            <a:avLst/>
          </a:prstGeom>
          <a:noFill/>
        </p:spPr>
        <p:txBody>
          <a:bodyPr wrap="none" rtlCol="0">
            <a:spAutoFit/>
          </a:bodyPr>
          <a:lstStyle/>
          <a:p>
            <a:r>
              <a:rPr lang="en-US" b="1" dirty="0">
                <a:solidFill>
                  <a:prstClr val="black"/>
                </a:solidFill>
                <a:latin typeface="Calibri" panose="020F0502020204030204"/>
              </a:rPr>
              <a:t>…</a:t>
            </a:r>
          </a:p>
        </p:txBody>
      </p:sp>
      <p:grpSp>
        <p:nvGrpSpPr>
          <p:cNvPr id="91" name="Group 90">
            <a:extLst>
              <a:ext uri="{FF2B5EF4-FFF2-40B4-BE49-F238E27FC236}">
                <a16:creationId xmlns:a16="http://schemas.microsoft.com/office/drawing/2014/main" id="{73AFAFD0-9360-420F-8FAB-B3F3E818B56E}"/>
              </a:ext>
            </a:extLst>
          </p:cNvPr>
          <p:cNvGrpSpPr/>
          <p:nvPr/>
        </p:nvGrpSpPr>
        <p:grpSpPr>
          <a:xfrm>
            <a:off x="4213374" y="2819014"/>
            <a:ext cx="1426464" cy="799215"/>
            <a:chOff x="1704461" y="4800597"/>
            <a:chExt cx="1426464" cy="967051"/>
          </a:xfrm>
        </p:grpSpPr>
        <p:pic>
          <p:nvPicPr>
            <p:cNvPr id="92" name="Picture 16" descr="X:\Projects\Emotional Judgment\Bristol Version\Task\hap_ang08.bmp">
              <a:extLst>
                <a:ext uri="{FF2B5EF4-FFF2-40B4-BE49-F238E27FC236}">
                  <a16:creationId xmlns:a16="http://schemas.microsoft.com/office/drawing/2014/main" id="{AA21C4CD-D6AB-4E6C-BDAF-85CBC963E0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4461" y="4800597"/>
              <a:ext cx="713232" cy="967051"/>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17" descr="X:\Projects\Emotional Judgment\Bristol Version\Task\hap_ang09.bmp">
              <a:extLst>
                <a:ext uri="{FF2B5EF4-FFF2-40B4-BE49-F238E27FC236}">
                  <a16:creationId xmlns:a16="http://schemas.microsoft.com/office/drawing/2014/main" id="{09753BC9-3698-4599-AD2D-535F886FD34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7693" y="4800597"/>
              <a:ext cx="713232" cy="9670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4" name="Group 93">
            <a:extLst>
              <a:ext uri="{FF2B5EF4-FFF2-40B4-BE49-F238E27FC236}">
                <a16:creationId xmlns:a16="http://schemas.microsoft.com/office/drawing/2014/main" id="{370FA0C4-A120-4A9C-A759-B2C8A32B238C}"/>
              </a:ext>
            </a:extLst>
          </p:cNvPr>
          <p:cNvGrpSpPr/>
          <p:nvPr/>
        </p:nvGrpSpPr>
        <p:grpSpPr>
          <a:xfrm>
            <a:off x="8535438" y="2819014"/>
            <a:ext cx="1423237" cy="799215"/>
            <a:chOff x="6012691" y="4822970"/>
            <a:chExt cx="1423237" cy="967051"/>
          </a:xfrm>
        </p:grpSpPr>
        <p:pic>
          <p:nvPicPr>
            <p:cNvPr id="95" name="Picture 23" descr="X:\Projects\Emotional Judgment\Bristol Version\Task\hap_ang21.bmp">
              <a:extLst>
                <a:ext uri="{FF2B5EF4-FFF2-40B4-BE49-F238E27FC236}">
                  <a16:creationId xmlns:a16="http://schemas.microsoft.com/office/drawing/2014/main" id="{0B4A1B96-C689-40FF-9F2F-1DA9A2BC15E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2691" y="4822970"/>
              <a:ext cx="713232" cy="967051"/>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4" descr="X:\Projects\Emotional Judgment\Bristol Version\Task\hap_ang22.bmp">
              <a:extLst>
                <a:ext uri="{FF2B5EF4-FFF2-40B4-BE49-F238E27FC236}">
                  <a16:creationId xmlns:a16="http://schemas.microsoft.com/office/drawing/2014/main" id="{74C9F7E1-57F6-4346-BBF4-DFF33A05A14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22696" y="4822970"/>
              <a:ext cx="713232" cy="967051"/>
            </a:xfrm>
            <a:prstGeom prst="rect">
              <a:avLst/>
            </a:prstGeom>
            <a:noFill/>
            <a:extLst>
              <a:ext uri="{909E8E84-426E-40DD-AFC4-6F175D3DCCD1}">
                <a14:hiddenFill xmlns:a14="http://schemas.microsoft.com/office/drawing/2010/main">
                  <a:solidFill>
                    <a:srgbClr val="FFFFFF"/>
                  </a:solidFill>
                </a14:hiddenFill>
              </a:ext>
            </a:extLst>
          </p:spPr>
        </p:pic>
      </p:grpSp>
      <p:sp>
        <p:nvSpPr>
          <p:cNvPr id="97" name="Rectangle 96">
            <a:extLst>
              <a:ext uri="{FF2B5EF4-FFF2-40B4-BE49-F238E27FC236}">
                <a16:creationId xmlns:a16="http://schemas.microsoft.com/office/drawing/2014/main" id="{AD81E642-1DFA-4C50-B73B-9A0CAB254824}"/>
              </a:ext>
            </a:extLst>
          </p:cNvPr>
          <p:cNvSpPr/>
          <p:nvPr/>
        </p:nvSpPr>
        <p:spPr>
          <a:xfrm>
            <a:off x="8172360" y="3066005"/>
            <a:ext cx="348172" cy="369332"/>
          </a:xfrm>
          <a:prstGeom prst="rect">
            <a:avLst/>
          </a:prstGeom>
        </p:spPr>
        <p:txBody>
          <a:bodyPr wrap="none">
            <a:spAutoFit/>
          </a:bodyPr>
          <a:lstStyle/>
          <a:p>
            <a:r>
              <a:rPr lang="en-US" b="1" dirty="0">
                <a:solidFill>
                  <a:prstClr val="black"/>
                </a:solidFill>
                <a:latin typeface="Calibri" panose="020F0502020204030204"/>
              </a:rPr>
              <a:t>…</a:t>
            </a:r>
          </a:p>
        </p:txBody>
      </p:sp>
      <p:grpSp>
        <p:nvGrpSpPr>
          <p:cNvPr id="98" name="Group 97">
            <a:extLst>
              <a:ext uri="{FF2B5EF4-FFF2-40B4-BE49-F238E27FC236}">
                <a16:creationId xmlns:a16="http://schemas.microsoft.com/office/drawing/2014/main" id="{E3CE741D-9188-48C1-A413-106BB0015E52}"/>
              </a:ext>
            </a:extLst>
          </p:cNvPr>
          <p:cNvGrpSpPr/>
          <p:nvPr/>
        </p:nvGrpSpPr>
        <p:grpSpPr>
          <a:xfrm>
            <a:off x="6017822" y="2819014"/>
            <a:ext cx="2139632" cy="799215"/>
            <a:chOff x="3503995" y="4800599"/>
            <a:chExt cx="2139632" cy="967051"/>
          </a:xfrm>
        </p:grpSpPr>
        <p:pic>
          <p:nvPicPr>
            <p:cNvPr id="99" name="Picture 19" descr="X:\Projects\Emotional Judgment\Bristol Version\Task\hap_ang14.bmp">
              <a:extLst>
                <a:ext uri="{FF2B5EF4-FFF2-40B4-BE49-F238E27FC236}">
                  <a16:creationId xmlns:a16="http://schemas.microsoft.com/office/drawing/2014/main" id="{C316087F-F459-40D9-A865-00FA5B17180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3995" y="4800599"/>
              <a:ext cx="713232" cy="967051"/>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20" descr="X:\Projects\Emotional Judgment\Bristol Version\Task\hap_ang15.bmp">
              <a:extLst>
                <a:ext uri="{FF2B5EF4-FFF2-40B4-BE49-F238E27FC236}">
                  <a16:creationId xmlns:a16="http://schemas.microsoft.com/office/drawing/2014/main" id="{34099DF0-7515-49D2-82F9-7E4A1C6CC48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17195" y="4800599"/>
              <a:ext cx="713232" cy="967051"/>
            </a:xfrm>
            <a:prstGeom prst="rect">
              <a:avLst/>
            </a:prstGeom>
            <a:noFill/>
            <a:extLst/>
          </p:spPr>
        </p:pic>
        <p:pic>
          <p:nvPicPr>
            <p:cNvPr id="101" name="Picture 21" descr="X:\Projects\Emotional Judgment\Bristol Version\Task\hap_ang16.bmp">
              <a:extLst>
                <a:ext uri="{FF2B5EF4-FFF2-40B4-BE49-F238E27FC236}">
                  <a16:creationId xmlns:a16="http://schemas.microsoft.com/office/drawing/2014/main" id="{98816258-EC93-4A12-A2DF-015516EBDFA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30395" y="4800599"/>
              <a:ext cx="713232" cy="967051"/>
            </a:xfrm>
            <a:prstGeom prst="rect">
              <a:avLst/>
            </a:prstGeom>
            <a:noFill/>
            <a:extLst/>
          </p:spPr>
        </p:pic>
      </p:grpSp>
      <p:sp>
        <p:nvSpPr>
          <p:cNvPr id="102" name="Rectangle 101">
            <a:extLst>
              <a:ext uri="{FF2B5EF4-FFF2-40B4-BE49-F238E27FC236}">
                <a16:creationId xmlns:a16="http://schemas.microsoft.com/office/drawing/2014/main" id="{FC496A55-DF4B-4D00-8EBE-7DC2F855AC5F}"/>
              </a:ext>
            </a:extLst>
          </p:cNvPr>
          <p:cNvSpPr/>
          <p:nvPr/>
        </p:nvSpPr>
        <p:spPr>
          <a:xfrm>
            <a:off x="6732910" y="2809524"/>
            <a:ext cx="1424544" cy="808705"/>
          </a:xfrm>
          <a:prstGeom prst="rect">
            <a:avLst/>
          </a:prstGeom>
          <a:noFill/>
          <a:ln w="76200" cap="flat" cmpd="sng" algn="ctr">
            <a:solidFill>
              <a:srgbClr val="92D050"/>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3" name="TextBox 102">
            <a:extLst>
              <a:ext uri="{FF2B5EF4-FFF2-40B4-BE49-F238E27FC236}">
                <a16:creationId xmlns:a16="http://schemas.microsoft.com/office/drawing/2014/main" id="{FC6A9AAD-D6C6-4F92-8958-7AABF095B9C6}"/>
              </a:ext>
            </a:extLst>
          </p:cNvPr>
          <p:cNvSpPr txBox="1"/>
          <p:nvPr/>
        </p:nvSpPr>
        <p:spPr>
          <a:xfrm>
            <a:off x="5811290" y="4071444"/>
            <a:ext cx="1864549" cy="307777"/>
          </a:xfrm>
          <a:prstGeom prst="rect">
            <a:avLst/>
          </a:prstGeom>
          <a:noFill/>
        </p:spPr>
        <p:txBody>
          <a:bodyPr wrap="none" rtlCol="0">
            <a:spAutoFit/>
          </a:bodyPr>
          <a:lstStyle/>
          <a:p>
            <a:r>
              <a:rPr lang="en-US" sz="1400" b="1" dirty="0">
                <a:solidFill>
                  <a:prstClr val="black"/>
                </a:solidFill>
                <a:latin typeface="Calibri" panose="020F0502020204030204"/>
              </a:rPr>
              <a:t>Baseline balance point</a:t>
            </a:r>
          </a:p>
        </p:txBody>
      </p:sp>
      <p:cxnSp>
        <p:nvCxnSpPr>
          <p:cNvPr id="104" name="Straight Connector 103">
            <a:extLst>
              <a:ext uri="{FF2B5EF4-FFF2-40B4-BE49-F238E27FC236}">
                <a16:creationId xmlns:a16="http://schemas.microsoft.com/office/drawing/2014/main" id="{89BAE304-98A2-4E84-813D-10BB978B836B}"/>
              </a:ext>
            </a:extLst>
          </p:cNvPr>
          <p:cNvCxnSpPr>
            <a:endCxn id="103" idx="0"/>
          </p:cNvCxnSpPr>
          <p:nvPr/>
        </p:nvCxnSpPr>
        <p:spPr>
          <a:xfrm>
            <a:off x="6735216" y="3638059"/>
            <a:ext cx="8349" cy="433385"/>
          </a:xfrm>
          <a:prstGeom prst="line">
            <a:avLst/>
          </a:prstGeom>
          <a:noFill/>
          <a:ln w="57150" cap="flat" cmpd="sng" algn="ctr">
            <a:solidFill>
              <a:sysClr val="windowText" lastClr="000000"/>
            </a:solidFill>
            <a:prstDash val="solid"/>
            <a:miter lim="800000"/>
            <a:headEnd type="triangle"/>
          </a:ln>
          <a:effectLst/>
        </p:spPr>
      </p:cxnSp>
      <p:sp>
        <p:nvSpPr>
          <p:cNvPr id="105" name="TextBox 104">
            <a:extLst>
              <a:ext uri="{FF2B5EF4-FFF2-40B4-BE49-F238E27FC236}">
                <a16:creationId xmlns:a16="http://schemas.microsoft.com/office/drawing/2014/main" id="{5861EE6D-A678-4E0D-A411-3A185604C9C2}"/>
              </a:ext>
            </a:extLst>
          </p:cNvPr>
          <p:cNvSpPr txBox="1"/>
          <p:nvPr/>
        </p:nvSpPr>
        <p:spPr>
          <a:xfrm>
            <a:off x="7373895" y="4230553"/>
            <a:ext cx="1641988" cy="307777"/>
          </a:xfrm>
          <a:prstGeom prst="rect">
            <a:avLst/>
          </a:prstGeom>
          <a:noFill/>
        </p:spPr>
        <p:txBody>
          <a:bodyPr wrap="none" rtlCol="0">
            <a:spAutoFit/>
          </a:bodyPr>
          <a:lstStyle/>
          <a:p>
            <a:r>
              <a:rPr lang="en-US" sz="1400" b="1" dirty="0">
                <a:solidFill>
                  <a:prstClr val="black"/>
                </a:solidFill>
                <a:latin typeface="Calibri" panose="020F0502020204030204"/>
              </a:rPr>
              <a:t>Feedback threshold</a:t>
            </a:r>
          </a:p>
        </p:txBody>
      </p:sp>
      <p:cxnSp>
        <p:nvCxnSpPr>
          <p:cNvPr id="106" name="Straight Connector 105">
            <a:extLst>
              <a:ext uri="{FF2B5EF4-FFF2-40B4-BE49-F238E27FC236}">
                <a16:creationId xmlns:a16="http://schemas.microsoft.com/office/drawing/2014/main" id="{ACDDE560-3B62-4A23-812A-EF66DF5865F0}"/>
              </a:ext>
            </a:extLst>
          </p:cNvPr>
          <p:cNvCxnSpPr/>
          <p:nvPr/>
        </p:nvCxnSpPr>
        <p:spPr>
          <a:xfrm>
            <a:off x="6804036" y="3908825"/>
            <a:ext cx="1280160" cy="0"/>
          </a:xfrm>
          <a:prstGeom prst="line">
            <a:avLst/>
          </a:prstGeom>
          <a:noFill/>
          <a:ln w="28575" cap="flat" cmpd="sng" algn="ctr">
            <a:solidFill>
              <a:srgbClr val="C00000"/>
            </a:solidFill>
            <a:prstDash val="solid"/>
            <a:miter lim="800000"/>
          </a:ln>
          <a:effectLst/>
        </p:spPr>
      </p:cxnSp>
      <p:cxnSp>
        <p:nvCxnSpPr>
          <p:cNvPr id="107" name="Straight Arrow Connector 106">
            <a:extLst>
              <a:ext uri="{FF2B5EF4-FFF2-40B4-BE49-F238E27FC236}">
                <a16:creationId xmlns:a16="http://schemas.microsoft.com/office/drawing/2014/main" id="{970E22C2-2275-45F3-812E-FCC44A67705F}"/>
              </a:ext>
            </a:extLst>
          </p:cNvPr>
          <p:cNvCxnSpPr/>
          <p:nvPr/>
        </p:nvCxnSpPr>
        <p:spPr>
          <a:xfrm>
            <a:off x="8241483" y="3908825"/>
            <a:ext cx="1741755" cy="51"/>
          </a:xfrm>
          <a:prstGeom prst="straightConnector1">
            <a:avLst/>
          </a:prstGeom>
          <a:noFill/>
          <a:ln w="28575" cap="flat" cmpd="sng" algn="ctr">
            <a:solidFill>
              <a:srgbClr val="C00000"/>
            </a:solidFill>
            <a:prstDash val="solid"/>
            <a:miter lim="800000"/>
            <a:tailEnd type="arrow"/>
          </a:ln>
          <a:effectLst/>
        </p:spPr>
      </p:cxnSp>
      <p:cxnSp>
        <p:nvCxnSpPr>
          <p:cNvPr id="108" name="Straight Connector 107">
            <a:extLst>
              <a:ext uri="{FF2B5EF4-FFF2-40B4-BE49-F238E27FC236}">
                <a16:creationId xmlns:a16="http://schemas.microsoft.com/office/drawing/2014/main" id="{50B24BCF-D5E6-4FC4-97C9-5968E3B7779E}"/>
              </a:ext>
            </a:extLst>
          </p:cNvPr>
          <p:cNvCxnSpPr/>
          <p:nvPr/>
        </p:nvCxnSpPr>
        <p:spPr>
          <a:xfrm>
            <a:off x="6807310" y="4025768"/>
            <a:ext cx="1280160" cy="0"/>
          </a:xfrm>
          <a:prstGeom prst="line">
            <a:avLst/>
          </a:prstGeom>
          <a:noFill/>
          <a:ln w="28575" cap="flat" cmpd="sng" algn="ctr">
            <a:solidFill>
              <a:srgbClr val="70AD47">
                <a:lumMod val="75000"/>
              </a:srgbClr>
            </a:solidFill>
            <a:prstDash val="solid"/>
            <a:miter lim="800000"/>
          </a:ln>
          <a:effectLst/>
        </p:spPr>
      </p:cxnSp>
      <p:cxnSp>
        <p:nvCxnSpPr>
          <p:cNvPr id="109" name="Straight Arrow Connector 108">
            <a:extLst>
              <a:ext uri="{FF2B5EF4-FFF2-40B4-BE49-F238E27FC236}">
                <a16:creationId xmlns:a16="http://schemas.microsoft.com/office/drawing/2014/main" id="{1DDF16D3-5478-4390-8BAD-4537ACFBA855}"/>
              </a:ext>
            </a:extLst>
          </p:cNvPr>
          <p:cNvCxnSpPr/>
          <p:nvPr/>
        </p:nvCxnSpPr>
        <p:spPr>
          <a:xfrm flipH="1">
            <a:off x="4167104" y="4025768"/>
            <a:ext cx="2491912" cy="0"/>
          </a:xfrm>
          <a:prstGeom prst="straightConnector1">
            <a:avLst/>
          </a:prstGeom>
          <a:noFill/>
          <a:ln w="28575" cap="flat" cmpd="sng" algn="ctr">
            <a:solidFill>
              <a:srgbClr val="70AD47">
                <a:lumMod val="75000"/>
              </a:srgbClr>
            </a:solidFill>
            <a:prstDash val="solid"/>
            <a:miter lim="800000"/>
            <a:tailEnd type="arrow"/>
          </a:ln>
          <a:effectLst/>
        </p:spPr>
      </p:cxnSp>
      <p:sp>
        <p:nvSpPr>
          <p:cNvPr id="110" name="Rectangle 109">
            <a:extLst>
              <a:ext uri="{FF2B5EF4-FFF2-40B4-BE49-F238E27FC236}">
                <a16:creationId xmlns:a16="http://schemas.microsoft.com/office/drawing/2014/main" id="{B3DC223C-6C70-4056-AF18-BCBEDF6853D9}"/>
              </a:ext>
            </a:extLst>
          </p:cNvPr>
          <p:cNvSpPr/>
          <p:nvPr/>
        </p:nvSpPr>
        <p:spPr>
          <a:xfrm>
            <a:off x="8306838" y="3629544"/>
            <a:ext cx="1639167" cy="338554"/>
          </a:xfrm>
          <a:prstGeom prst="rect">
            <a:avLst/>
          </a:prstGeom>
        </p:spPr>
        <p:txBody>
          <a:bodyPr wrap="none">
            <a:spAutoFit/>
          </a:bodyPr>
          <a:lstStyle/>
          <a:p>
            <a:r>
              <a:rPr lang="en-US" sz="1600" b="1" dirty="0">
                <a:solidFill>
                  <a:srgbClr val="C00000"/>
                </a:solidFill>
                <a:latin typeface="Calibri" panose="020F0502020204030204"/>
              </a:rPr>
              <a:t>Angry judgments</a:t>
            </a:r>
          </a:p>
        </p:txBody>
      </p:sp>
      <p:sp>
        <p:nvSpPr>
          <p:cNvPr id="111" name="Rectangle 110">
            <a:extLst>
              <a:ext uri="{FF2B5EF4-FFF2-40B4-BE49-F238E27FC236}">
                <a16:creationId xmlns:a16="http://schemas.microsoft.com/office/drawing/2014/main" id="{4CE9F974-911B-449A-8A81-42E7AF40A49E}"/>
              </a:ext>
            </a:extLst>
          </p:cNvPr>
          <p:cNvSpPr/>
          <p:nvPr/>
        </p:nvSpPr>
        <p:spPr>
          <a:xfrm>
            <a:off x="4220616" y="3739599"/>
            <a:ext cx="1682064" cy="338554"/>
          </a:xfrm>
          <a:prstGeom prst="rect">
            <a:avLst/>
          </a:prstGeom>
        </p:spPr>
        <p:txBody>
          <a:bodyPr wrap="none">
            <a:spAutoFit/>
          </a:bodyPr>
          <a:lstStyle/>
          <a:p>
            <a:r>
              <a:rPr lang="en-US" sz="1600" b="1" dirty="0">
                <a:solidFill>
                  <a:srgbClr val="70AD47">
                    <a:lumMod val="75000"/>
                  </a:srgbClr>
                </a:solidFill>
                <a:latin typeface="Calibri" panose="020F0502020204030204"/>
              </a:rPr>
              <a:t>Happy judgments</a:t>
            </a:r>
          </a:p>
        </p:txBody>
      </p:sp>
      <p:cxnSp>
        <p:nvCxnSpPr>
          <p:cNvPr id="112" name="Straight Connector 111">
            <a:extLst>
              <a:ext uri="{FF2B5EF4-FFF2-40B4-BE49-F238E27FC236}">
                <a16:creationId xmlns:a16="http://schemas.microsoft.com/office/drawing/2014/main" id="{A567EC98-8705-489A-9B80-0FF8953BAA35}"/>
              </a:ext>
            </a:extLst>
          </p:cNvPr>
          <p:cNvCxnSpPr/>
          <p:nvPr/>
        </p:nvCxnSpPr>
        <p:spPr>
          <a:xfrm>
            <a:off x="8154438" y="3645674"/>
            <a:ext cx="0" cy="609600"/>
          </a:xfrm>
          <a:prstGeom prst="line">
            <a:avLst/>
          </a:prstGeom>
          <a:noFill/>
          <a:ln w="57150" cap="flat" cmpd="sng" algn="ctr">
            <a:solidFill>
              <a:sysClr val="windowText" lastClr="000000"/>
            </a:solidFill>
            <a:prstDash val="solid"/>
            <a:miter lim="800000"/>
            <a:headEnd type="triangle"/>
          </a:ln>
          <a:effectLst/>
        </p:spPr>
      </p:cxnSp>
      <p:cxnSp>
        <p:nvCxnSpPr>
          <p:cNvPr id="113" name="Straight Connector 112">
            <a:extLst>
              <a:ext uri="{FF2B5EF4-FFF2-40B4-BE49-F238E27FC236}">
                <a16:creationId xmlns:a16="http://schemas.microsoft.com/office/drawing/2014/main" id="{E95F244F-FA4F-4757-BC76-0F7C85D56C45}"/>
              </a:ext>
            </a:extLst>
          </p:cNvPr>
          <p:cNvCxnSpPr/>
          <p:nvPr/>
        </p:nvCxnSpPr>
        <p:spPr>
          <a:xfrm>
            <a:off x="7384795" y="3908825"/>
            <a:ext cx="1280160" cy="0"/>
          </a:xfrm>
          <a:prstGeom prst="line">
            <a:avLst/>
          </a:prstGeom>
          <a:noFill/>
          <a:ln w="28575" cap="flat" cmpd="sng" algn="ctr">
            <a:solidFill>
              <a:srgbClr val="C00000"/>
            </a:solidFill>
            <a:prstDash val="solid"/>
            <a:miter lim="800000"/>
          </a:ln>
          <a:effectLst/>
        </p:spPr>
      </p:cxnSp>
      <p:sp>
        <p:nvSpPr>
          <p:cNvPr id="114" name="TextBox 113">
            <a:extLst>
              <a:ext uri="{FF2B5EF4-FFF2-40B4-BE49-F238E27FC236}">
                <a16:creationId xmlns:a16="http://schemas.microsoft.com/office/drawing/2014/main" id="{A6445450-699A-4266-B233-17580351A622}"/>
              </a:ext>
            </a:extLst>
          </p:cNvPr>
          <p:cNvSpPr txBox="1"/>
          <p:nvPr/>
        </p:nvSpPr>
        <p:spPr>
          <a:xfrm>
            <a:off x="7295308" y="3711637"/>
            <a:ext cx="325730" cy="400110"/>
          </a:xfrm>
          <a:prstGeom prst="rect">
            <a:avLst/>
          </a:prstGeom>
          <a:noFill/>
        </p:spPr>
        <p:txBody>
          <a:bodyPr wrap="none" rtlCol="0">
            <a:spAutoFit/>
          </a:bodyPr>
          <a:lstStyle/>
          <a:p>
            <a:r>
              <a:rPr lang="en-US" sz="2000" b="1" dirty="0">
                <a:solidFill>
                  <a:srgbClr val="FF0000"/>
                </a:solidFill>
                <a:latin typeface="Calibri" panose="020F0502020204030204"/>
              </a:rPr>
              <a:t>X</a:t>
            </a:r>
          </a:p>
        </p:txBody>
      </p:sp>
      <p:grpSp>
        <p:nvGrpSpPr>
          <p:cNvPr id="122" name="Group 121">
            <a:extLst>
              <a:ext uri="{FF2B5EF4-FFF2-40B4-BE49-F238E27FC236}">
                <a16:creationId xmlns:a16="http://schemas.microsoft.com/office/drawing/2014/main" id="{C0CF958F-2B21-4EE8-B259-F72221145816}"/>
              </a:ext>
            </a:extLst>
          </p:cNvPr>
          <p:cNvGrpSpPr/>
          <p:nvPr/>
        </p:nvGrpSpPr>
        <p:grpSpPr>
          <a:xfrm>
            <a:off x="1844733" y="2533369"/>
            <a:ext cx="1934080" cy="1853174"/>
            <a:chOff x="609600" y="2639649"/>
            <a:chExt cx="1934080" cy="1853174"/>
          </a:xfrm>
        </p:grpSpPr>
        <p:sp>
          <p:nvSpPr>
            <p:cNvPr id="123" name="TextBox 122">
              <a:extLst>
                <a:ext uri="{FF2B5EF4-FFF2-40B4-BE49-F238E27FC236}">
                  <a16:creationId xmlns:a16="http://schemas.microsoft.com/office/drawing/2014/main" id="{916B9D23-ADCE-4E1D-B87C-2877A51E3AA6}"/>
                </a:ext>
              </a:extLst>
            </p:cNvPr>
            <p:cNvSpPr txBox="1"/>
            <p:nvPr/>
          </p:nvSpPr>
          <p:spPr>
            <a:xfrm>
              <a:off x="959270" y="3101967"/>
              <a:ext cx="792205" cy="369332"/>
            </a:xfrm>
            <a:prstGeom prst="rect">
              <a:avLst/>
            </a:prstGeom>
            <a:noFill/>
          </p:spPr>
          <p:txBody>
            <a:bodyPr wrap="none" rtlCol="0">
              <a:spAutoFit/>
            </a:bodyPr>
            <a:lstStyle/>
            <a:p>
              <a:r>
                <a:rPr lang="en-US" dirty="0"/>
                <a:t>Assess</a:t>
              </a:r>
            </a:p>
          </p:txBody>
        </p:sp>
        <p:sp>
          <p:nvSpPr>
            <p:cNvPr id="124" name="TextBox 123">
              <a:extLst>
                <a:ext uri="{FF2B5EF4-FFF2-40B4-BE49-F238E27FC236}">
                  <a16:creationId xmlns:a16="http://schemas.microsoft.com/office/drawing/2014/main" id="{939C910A-EA04-491A-91D5-6CB9697F5BBD}"/>
                </a:ext>
              </a:extLst>
            </p:cNvPr>
            <p:cNvSpPr txBox="1"/>
            <p:nvPr/>
          </p:nvSpPr>
          <p:spPr>
            <a:xfrm>
              <a:off x="1751475" y="3936519"/>
              <a:ext cx="792205" cy="369332"/>
            </a:xfrm>
            <a:prstGeom prst="rect">
              <a:avLst/>
            </a:prstGeom>
            <a:noFill/>
          </p:spPr>
          <p:txBody>
            <a:bodyPr wrap="none" rtlCol="0">
              <a:spAutoFit/>
            </a:bodyPr>
            <a:lstStyle/>
            <a:p>
              <a:r>
                <a:rPr lang="en-US" dirty="0"/>
                <a:t>Assess</a:t>
              </a:r>
            </a:p>
          </p:txBody>
        </p:sp>
        <p:cxnSp>
          <p:nvCxnSpPr>
            <p:cNvPr id="125" name="Straight Arrow Connector 124">
              <a:extLst>
                <a:ext uri="{FF2B5EF4-FFF2-40B4-BE49-F238E27FC236}">
                  <a16:creationId xmlns:a16="http://schemas.microsoft.com/office/drawing/2014/main" id="{D22309BD-0ABD-44D9-A0C8-CCE25F8F113A}"/>
                </a:ext>
              </a:extLst>
            </p:cNvPr>
            <p:cNvCxnSpPr/>
            <p:nvPr/>
          </p:nvCxnSpPr>
          <p:spPr>
            <a:xfrm>
              <a:off x="731140" y="3118499"/>
              <a:ext cx="1248467" cy="1374324"/>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26" name="TextBox 125">
              <a:extLst>
                <a:ext uri="{FF2B5EF4-FFF2-40B4-BE49-F238E27FC236}">
                  <a16:creationId xmlns:a16="http://schemas.microsoft.com/office/drawing/2014/main" id="{71F69D23-37C1-4A61-94B7-74E6E3EF7A67}"/>
                </a:ext>
              </a:extLst>
            </p:cNvPr>
            <p:cNvSpPr txBox="1"/>
            <p:nvPr/>
          </p:nvSpPr>
          <p:spPr>
            <a:xfrm rot="2843209">
              <a:off x="764738" y="3715521"/>
              <a:ext cx="649537" cy="369332"/>
            </a:xfrm>
            <a:prstGeom prst="rect">
              <a:avLst/>
            </a:prstGeom>
            <a:noFill/>
          </p:spPr>
          <p:txBody>
            <a:bodyPr wrap="none" rtlCol="0">
              <a:spAutoFit/>
            </a:bodyPr>
            <a:lstStyle/>
            <a:p>
              <a:r>
                <a:rPr lang="en-US" dirty="0"/>
                <a:t>Time</a:t>
              </a:r>
            </a:p>
          </p:txBody>
        </p:sp>
        <p:sp>
          <p:nvSpPr>
            <p:cNvPr id="127" name="TextBox 126">
              <a:extLst>
                <a:ext uri="{FF2B5EF4-FFF2-40B4-BE49-F238E27FC236}">
                  <a16:creationId xmlns:a16="http://schemas.microsoft.com/office/drawing/2014/main" id="{316A30A1-C211-455D-808A-9BB78D9C0E16}"/>
                </a:ext>
              </a:extLst>
            </p:cNvPr>
            <p:cNvSpPr txBox="1"/>
            <p:nvPr/>
          </p:nvSpPr>
          <p:spPr>
            <a:xfrm>
              <a:off x="1340740" y="3519243"/>
              <a:ext cx="965521" cy="369332"/>
            </a:xfrm>
            <a:prstGeom prst="rect">
              <a:avLst/>
            </a:prstGeom>
            <a:noFill/>
          </p:spPr>
          <p:txBody>
            <a:bodyPr wrap="none" rtlCol="0">
              <a:spAutoFit/>
            </a:bodyPr>
            <a:lstStyle/>
            <a:p>
              <a:r>
                <a:rPr lang="en-US" dirty="0"/>
                <a:t>Train x 6</a:t>
              </a:r>
            </a:p>
          </p:txBody>
        </p:sp>
        <p:sp>
          <p:nvSpPr>
            <p:cNvPr id="128" name="TextBox 127">
              <a:extLst>
                <a:ext uri="{FF2B5EF4-FFF2-40B4-BE49-F238E27FC236}">
                  <a16:creationId xmlns:a16="http://schemas.microsoft.com/office/drawing/2014/main" id="{72A78C70-3D38-4E2E-B693-75078A8D8088}"/>
                </a:ext>
              </a:extLst>
            </p:cNvPr>
            <p:cNvSpPr txBox="1"/>
            <p:nvPr/>
          </p:nvSpPr>
          <p:spPr>
            <a:xfrm>
              <a:off x="609600" y="2639649"/>
              <a:ext cx="1569340" cy="369332"/>
            </a:xfrm>
            <a:prstGeom prst="rect">
              <a:avLst/>
            </a:prstGeom>
            <a:noFill/>
          </p:spPr>
          <p:txBody>
            <a:bodyPr wrap="none" rtlCol="0">
              <a:spAutoFit/>
            </a:bodyPr>
            <a:lstStyle/>
            <a:p>
              <a:r>
                <a:rPr lang="en-US" u="sng" dirty="0"/>
                <a:t>Training Blocks</a:t>
              </a:r>
            </a:p>
          </p:txBody>
        </p:sp>
      </p:grpSp>
    </p:spTree>
    <p:extLst>
      <p:ext uri="{BB962C8B-B14F-4D97-AF65-F5344CB8AC3E}">
        <p14:creationId xmlns:p14="http://schemas.microsoft.com/office/powerpoint/2010/main" val="173685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113"/>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0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5" grpId="0"/>
      <p:bldP spid="1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B5854-CBB2-4DBA-90CF-F97B534799AC}"/>
              </a:ext>
            </a:extLst>
          </p:cNvPr>
          <p:cNvSpPr>
            <a:spLocks noGrp="1"/>
          </p:cNvSpPr>
          <p:nvPr>
            <p:ph type="title"/>
          </p:nvPr>
        </p:nvSpPr>
        <p:spPr>
          <a:xfrm>
            <a:off x="652808" y="564276"/>
            <a:ext cx="9756528" cy="1919287"/>
          </a:xfrm>
        </p:spPr>
        <p:txBody>
          <a:bodyPr>
            <a:normAutofit/>
          </a:bodyPr>
          <a:lstStyle/>
          <a:p>
            <a:r>
              <a:rPr lang="en-US" b="1" dirty="0">
                <a:latin typeface="+mn-lt"/>
              </a:rPr>
              <a:t>Computational Learning Model</a:t>
            </a:r>
          </a:p>
        </p:txBody>
      </p:sp>
      <p:grpSp>
        <p:nvGrpSpPr>
          <p:cNvPr id="10" name="Group 9">
            <a:extLst>
              <a:ext uri="{FF2B5EF4-FFF2-40B4-BE49-F238E27FC236}">
                <a16:creationId xmlns:a16="http://schemas.microsoft.com/office/drawing/2014/main" id="{2553574F-8BF9-43E4-A213-DA08D58954CB}"/>
              </a:ext>
            </a:extLst>
          </p:cNvPr>
          <p:cNvGrpSpPr/>
          <p:nvPr/>
        </p:nvGrpSpPr>
        <p:grpSpPr>
          <a:xfrm>
            <a:off x="652808" y="1523919"/>
            <a:ext cx="4596657" cy="4784199"/>
            <a:chOff x="1059016" y="1169827"/>
            <a:chExt cx="4596657" cy="4784199"/>
          </a:xfrm>
        </p:grpSpPr>
        <p:pic>
          <p:nvPicPr>
            <p:cNvPr id="11" name="Picture 10" descr="https://upload.wikimedia.org/wikipedia/commons/thumb/4/46/Colored_neural_network.svg/296px-Colored_neural_network.svg.png">
              <a:extLst>
                <a:ext uri="{FF2B5EF4-FFF2-40B4-BE49-F238E27FC236}">
                  <a16:creationId xmlns:a16="http://schemas.microsoft.com/office/drawing/2014/main" id="{D1287B5D-D4E7-4367-86B7-042DDE0873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4254" y="1348636"/>
              <a:ext cx="3829200" cy="460539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6D793432-B4BD-4F44-9395-DC0997282486}"/>
                </a:ext>
              </a:extLst>
            </p:cNvPr>
            <p:cNvSpPr/>
            <p:nvPr/>
          </p:nvSpPr>
          <p:spPr>
            <a:xfrm>
              <a:off x="2659897" y="1169827"/>
              <a:ext cx="1277914" cy="369332"/>
            </a:xfrm>
            <a:prstGeom prst="rect">
              <a:avLst/>
            </a:prstGeom>
            <a:solidFill>
              <a:schemeClr val="bg1"/>
            </a:solidFill>
          </p:spPr>
          <p:txBody>
            <a:bodyPr wrap="none">
              <a:spAutoFit/>
            </a:bodyPr>
            <a:lstStyle/>
            <a:p>
              <a:r>
                <a:rPr lang="en-US" b="1" dirty="0">
                  <a:solidFill>
                    <a:srgbClr val="000099"/>
                  </a:solidFill>
                  <a:latin typeface="Corbel" panose="020B0503020204020204" pitchFamily="34" charset="0"/>
                </a:rPr>
                <a:t>Δ</a:t>
              </a:r>
              <a:r>
                <a:rPr lang="en-US" b="1" i="1" dirty="0">
                  <a:solidFill>
                    <a:srgbClr val="000099"/>
                  </a:solidFill>
                  <a:latin typeface="Corbel" panose="020B0503020204020204" pitchFamily="34" charset="0"/>
                </a:rPr>
                <a:t>V</a:t>
              </a:r>
              <a:r>
                <a:rPr lang="en-US" b="1" dirty="0">
                  <a:solidFill>
                    <a:srgbClr val="000099"/>
                  </a:solidFill>
                  <a:latin typeface="Corbel" panose="020B0503020204020204" pitchFamily="34" charset="0"/>
                </a:rPr>
                <a:t>=</a:t>
              </a:r>
              <a:r>
                <a:rPr lang="el-GR" b="1" i="1" dirty="0">
                  <a:solidFill>
                    <a:srgbClr val="000099"/>
                  </a:solidFill>
                  <a:latin typeface="Corbel" panose="020B0503020204020204" pitchFamily="34" charset="0"/>
                </a:rPr>
                <a:t>ε </a:t>
              </a:r>
              <a:r>
                <a:rPr lang="en-US" b="1" dirty="0">
                  <a:solidFill>
                    <a:srgbClr val="000099"/>
                  </a:solidFill>
                  <a:latin typeface="Corbel" panose="020B0503020204020204" pitchFamily="34" charset="0"/>
                </a:rPr>
                <a:t>(</a:t>
              </a:r>
              <a:r>
                <a:rPr lang="en-US" b="1" i="1" dirty="0">
                  <a:solidFill>
                    <a:srgbClr val="000099"/>
                  </a:solidFill>
                  <a:latin typeface="Corbel" panose="020B0503020204020204" pitchFamily="34" charset="0"/>
                </a:rPr>
                <a:t>λ</a:t>
              </a:r>
              <a:r>
                <a:rPr lang="en-US" b="1" dirty="0">
                  <a:solidFill>
                    <a:srgbClr val="000099"/>
                  </a:solidFill>
                  <a:latin typeface="Corbel" panose="020B0503020204020204" pitchFamily="34" charset="0"/>
                </a:rPr>
                <a:t>−</a:t>
              </a:r>
              <a:r>
                <a:rPr lang="en-US" b="1" i="1" dirty="0">
                  <a:solidFill>
                    <a:srgbClr val="000099"/>
                  </a:solidFill>
                  <a:latin typeface="Corbel" panose="020B0503020204020204" pitchFamily="34" charset="0"/>
                </a:rPr>
                <a:t>V</a:t>
              </a:r>
              <a:r>
                <a:rPr lang="en-US" b="1" dirty="0">
                  <a:solidFill>
                    <a:srgbClr val="000099"/>
                  </a:solidFill>
                  <a:latin typeface="Corbel" panose="020B0503020204020204" pitchFamily="34" charset="0"/>
                </a:rPr>
                <a:t>)</a:t>
              </a:r>
              <a:endParaRPr lang="en-US" b="1" dirty="0">
                <a:solidFill>
                  <a:srgbClr val="000099"/>
                </a:solidFill>
              </a:endParaRPr>
            </a:p>
          </p:txBody>
        </p:sp>
        <p:sp>
          <p:nvSpPr>
            <p:cNvPr id="18" name="Rectangle 17">
              <a:extLst>
                <a:ext uri="{FF2B5EF4-FFF2-40B4-BE49-F238E27FC236}">
                  <a16:creationId xmlns:a16="http://schemas.microsoft.com/office/drawing/2014/main" id="{AC9575BE-8090-4F96-9BC6-800D17930DE8}"/>
                </a:ext>
              </a:extLst>
            </p:cNvPr>
            <p:cNvSpPr/>
            <p:nvPr/>
          </p:nvSpPr>
          <p:spPr>
            <a:xfrm>
              <a:off x="4348905" y="2311629"/>
              <a:ext cx="1306768" cy="369332"/>
            </a:xfrm>
            <a:prstGeom prst="rect">
              <a:avLst/>
            </a:prstGeom>
            <a:solidFill>
              <a:schemeClr val="bg1"/>
            </a:solidFill>
          </p:spPr>
          <p:txBody>
            <a:bodyPr wrap="none">
              <a:spAutoFit/>
            </a:bodyPr>
            <a:lstStyle/>
            <a:p>
              <a:r>
                <a:rPr lang="en-US" b="1" dirty="0">
                  <a:solidFill>
                    <a:srgbClr val="00B050"/>
                  </a:solidFill>
                  <a:latin typeface="Corbel" panose="020B0503020204020204" pitchFamily="34" charset="0"/>
                </a:rPr>
                <a:t>Judgement</a:t>
              </a:r>
              <a:endParaRPr lang="en-US" b="1" dirty="0">
                <a:solidFill>
                  <a:srgbClr val="00B050"/>
                </a:solidFill>
              </a:endParaRPr>
            </a:p>
          </p:txBody>
        </p:sp>
        <p:sp>
          <p:nvSpPr>
            <p:cNvPr id="19" name="Rectangle 18">
              <a:extLst>
                <a:ext uri="{FF2B5EF4-FFF2-40B4-BE49-F238E27FC236}">
                  <a16:creationId xmlns:a16="http://schemas.microsoft.com/office/drawing/2014/main" id="{F04EDBF9-BA1F-4616-85F2-74B6F18727FA}"/>
                </a:ext>
              </a:extLst>
            </p:cNvPr>
            <p:cNvSpPr/>
            <p:nvPr/>
          </p:nvSpPr>
          <p:spPr>
            <a:xfrm>
              <a:off x="1059016" y="1763514"/>
              <a:ext cx="1402115" cy="369332"/>
            </a:xfrm>
            <a:prstGeom prst="rect">
              <a:avLst/>
            </a:prstGeom>
            <a:solidFill>
              <a:schemeClr val="bg1"/>
            </a:solidFill>
          </p:spPr>
          <p:txBody>
            <a:bodyPr wrap="none">
              <a:spAutoFit/>
            </a:bodyPr>
            <a:lstStyle/>
            <a:p>
              <a:r>
                <a:rPr lang="en-US" b="1" dirty="0">
                  <a:solidFill>
                    <a:srgbClr val="C00000"/>
                  </a:solidFill>
                  <a:latin typeface="Corbel" panose="020B0503020204020204" pitchFamily="34" charset="0"/>
                </a:rPr>
                <a:t>Face Stimuli</a:t>
              </a:r>
              <a:endParaRPr lang="en-US" b="1" dirty="0">
                <a:solidFill>
                  <a:srgbClr val="C00000"/>
                </a:solidFill>
              </a:endParaRPr>
            </a:p>
          </p:txBody>
        </p:sp>
        <p:sp>
          <p:nvSpPr>
            <p:cNvPr id="20" name="TextBox 19">
              <a:extLst>
                <a:ext uri="{FF2B5EF4-FFF2-40B4-BE49-F238E27FC236}">
                  <a16:creationId xmlns:a16="http://schemas.microsoft.com/office/drawing/2014/main" id="{FF5C5CF4-BE00-43A2-BDCC-93D62C31A8BD}"/>
                </a:ext>
              </a:extLst>
            </p:cNvPr>
            <p:cNvSpPr txBox="1"/>
            <p:nvPr/>
          </p:nvSpPr>
          <p:spPr>
            <a:xfrm>
              <a:off x="4615645" y="2865627"/>
              <a:ext cx="399468" cy="461665"/>
            </a:xfrm>
            <a:prstGeom prst="rect">
              <a:avLst/>
            </a:prstGeom>
            <a:noFill/>
          </p:spPr>
          <p:txBody>
            <a:bodyPr wrap="none" rtlCol="0">
              <a:spAutoFit/>
            </a:bodyPr>
            <a:lstStyle/>
            <a:p>
              <a:r>
                <a:rPr lang="en-US" sz="2400" b="1" dirty="0"/>
                <a:t>H</a:t>
              </a:r>
              <a:endParaRPr lang="en-US" b="1" dirty="0"/>
            </a:p>
          </p:txBody>
        </p:sp>
        <p:sp>
          <p:nvSpPr>
            <p:cNvPr id="21" name="TextBox 20">
              <a:extLst>
                <a:ext uri="{FF2B5EF4-FFF2-40B4-BE49-F238E27FC236}">
                  <a16:creationId xmlns:a16="http://schemas.microsoft.com/office/drawing/2014/main" id="{EE28E757-809A-421F-8A6F-D40D657F234B}"/>
                </a:ext>
              </a:extLst>
            </p:cNvPr>
            <p:cNvSpPr txBox="1"/>
            <p:nvPr/>
          </p:nvSpPr>
          <p:spPr>
            <a:xfrm>
              <a:off x="4615645" y="4006516"/>
              <a:ext cx="386644" cy="461665"/>
            </a:xfrm>
            <a:prstGeom prst="rect">
              <a:avLst/>
            </a:prstGeom>
            <a:noFill/>
          </p:spPr>
          <p:txBody>
            <a:bodyPr wrap="none" rtlCol="0">
              <a:spAutoFit/>
            </a:bodyPr>
            <a:lstStyle/>
            <a:p>
              <a:r>
                <a:rPr lang="en-US" sz="2400" b="1" dirty="0"/>
                <a:t>A</a:t>
              </a:r>
              <a:endParaRPr lang="en-US" b="1" dirty="0"/>
            </a:p>
          </p:txBody>
        </p:sp>
      </p:grpSp>
    </p:spTree>
    <p:extLst>
      <p:ext uri="{BB962C8B-B14F-4D97-AF65-F5344CB8AC3E}">
        <p14:creationId xmlns:p14="http://schemas.microsoft.com/office/powerpoint/2010/main" val="335091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B5854-CBB2-4DBA-90CF-F97B534799AC}"/>
              </a:ext>
            </a:extLst>
          </p:cNvPr>
          <p:cNvSpPr>
            <a:spLocks noGrp="1"/>
          </p:cNvSpPr>
          <p:nvPr>
            <p:ph type="title"/>
          </p:nvPr>
        </p:nvSpPr>
        <p:spPr>
          <a:xfrm>
            <a:off x="652808" y="564276"/>
            <a:ext cx="9756528" cy="1919287"/>
          </a:xfrm>
        </p:spPr>
        <p:txBody>
          <a:bodyPr>
            <a:normAutofit/>
          </a:bodyPr>
          <a:lstStyle/>
          <a:p>
            <a:r>
              <a:rPr lang="en-US" b="1" dirty="0">
                <a:latin typeface="+mn-lt"/>
              </a:rPr>
              <a:t>Computational Learning Model</a:t>
            </a:r>
          </a:p>
        </p:txBody>
      </p:sp>
      <p:graphicFrame>
        <p:nvGraphicFramePr>
          <p:cNvPr id="7" name="Table 6">
            <a:extLst>
              <a:ext uri="{FF2B5EF4-FFF2-40B4-BE49-F238E27FC236}">
                <a16:creationId xmlns:a16="http://schemas.microsoft.com/office/drawing/2014/main" id="{F4CAAE34-7738-4EFA-84C3-D0BA62CC855D}"/>
              </a:ext>
            </a:extLst>
          </p:cNvPr>
          <p:cNvGraphicFramePr>
            <a:graphicFrameLocks noGrp="1"/>
          </p:cNvGraphicFramePr>
          <p:nvPr>
            <p:extLst/>
          </p:nvPr>
        </p:nvGraphicFramePr>
        <p:xfrm>
          <a:off x="6715346" y="1786445"/>
          <a:ext cx="4702622" cy="3638331"/>
        </p:xfrm>
        <a:graphic>
          <a:graphicData uri="http://schemas.openxmlformats.org/drawingml/2006/table">
            <a:tbl>
              <a:tblPr firstRow="1" bandRow="1">
                <a:tableStyleId>{5940675A-B579-460E-94D1-54222C63F5DA}</a:tableStyleId>
              </a:tblPr>
              <a:tblGrid>
                <a:gridCol w="2139635">
                  <a:extLst>
                    <a:ext uri="{9D8B030D-6E8A-4147-A177-3AD203B41FA5}">
                      <a16:colId xmlns:a16="http://schemas.microsoft.com/office/drawing/2014/main" val="1289779490"/>
                    </a:ext>
                  </a:extLst>
                </a:gridCol>
                <a:gridCol w="2562987">
                  <a:extLst>
                    <a:ext uri="{9D8B030D-6E8A-4147-A177-3AD203B41FA5}">
                      <a16:colId xmlns:a16="http://schemas.microsoft.com/office/drawing/2014/main" val="2355760122"/>
                    </a:ext>
                  </a:extLst>
                </a:gridCol>
              </a:tblGrid>
              <a:tr h="771936">
                <a:tc>
                  <a:txBody>
                    <a:bodyPr/>
                    <a:lstStyle>
                      <a:lvl1pPr marL="0" algn="l" defTabSz="914400" rtl="0" eaLnBrk="1" latinLnBrk="0" hangingPunct="1">
                        <a:defRPr sz="1800" b="1" kern="1200">
                          <a:solidFill>
                            <a:schemeClr val="tx1"/>
                          </a:solidFill>
                          <a:latin typeface="Times New Roman"/>
                          <a:ea typeface="Arial"/>
                          <a:cs typeface="Arial"/>
                        </a:defRPr>
                      </a:lvl1pPr>
                      <a:lvl2pPr marL="457200" algn="l" defTabSz="914400" rtl="0" eaLnBrk="1" latinLnBrk="0" hangingPunct="1">
                        <a:defRPr sz="1800" b="1" kern="1200">
                          <a:solidFill>
                            <a:schemeClr val="tx1"/>
                          </a:solidFill>
                          <a:latin typeface="Times New Roman"/>
                          <a:ea typeface="Arial"/>
                          <a:cs typeface="Arial"/>
                        </a:defRPr>
                      </a:lvl2pPr>
                      <a:lvl3pPr marL="914400" algn="l" defTabSz="914400" rtl="0" eaLnBrk="1" latinLnBrk="0" hangingPunct="1">
                        <a:defRPr sz="1800" b="1" kern="1200">
                          <a:solidFill>
                            <a:schemeClr val="tx1"/>
                          </a:solidFill>
                          <a:latin typeface="Times New Roman"/>
                          <a:ea typeface="Arial"/>
                          <a:cs typeface="Arial"/>
                        </a:defRPr>
                      </a:lvl3pPr>
                      <a:lvl4pPr marL="1371600" algn="l" defTabSz="914400" rtl="0" eaLnBrk="1" latinLnBrk="0" hangingPunct="1">
                        <a:defRPr sz="1800" b="1" kern="1200">
                          <a:solidFill>
                            <a:schemeClr val="tx1"/>
                          </a:solidFill>
                          <a:latin typeface="Times New Roman"/>
                          <a:ea typeface="Arial"/>
                          <a:cs typeface="Arial"/>
                        </a:defRPr>
                      </a:lvl4pPr>
                      <a:lvl5pPr marL="1828800" algn="l" defTabSz="914400" rtl="0" eaLnBrk="1" latinLnBrk="0" hangingPunct="1">
                        <a:defRPr sz="1800" b="1" kern="1200">
                          <a:solidFill>
                            <a:schemeClr val="tx1"/>
                          </a:solidFill>
                          <a:latin typeface="Times New Roman"/>
                          <a:ea typeface="Arial"/>
                          <a:cs typeface="Arial"/>
                        </a:defRPr>
                      </a:lvl5pPr>
                      <a:lvl6pPr marL="2286000" algn="l" defTabSz="914400" rtl="0" eaLnBrk="1" latinLnBrk="0" hangingPunct="1">
                        <a:defRPr sz="1800" b="1" kern="1200">
                          <a:solidFill>
                            <a:schemeClr val="tx1"/>
                          </a:solidFill>
                          <a:latin typeface="Times New Roman"/>
                          <a:ea typeface="Arial"/>
                          <a:cs typeface="Arial"/>
                        </a:defRPr>
                      </a:lvl6pPr>
                      <a:lvl7pPr marL="2743200" algn="l" defTabSz="914400" rtl="0" eaLnBrk="1" latinLnBrk="0" hangingPunct="1">
                        <a:defRPr sz="1800" b="1" kern="1200">
                          <a:solidFill>
                            <a:schemeClr val="tx1"/>
                          </a:solidFill>
                          <a:latin typeface="Times New Roman"/>
                          <a:ea typeface="Arial"/>
                          <a:cs typeface="Arial"/>
                        </a:defRPr>
                      </a:lvl7pPr>
                      <a:lvl8pPr marL="3200400" algn="l" defTabSz="914400" rtl="0" eaLnBrk="1" latinLnBrk="0" hangingPunct="1">
                        <a:defRPr sz="1800" b="1" kern="1200">
                          <a:solidFill>
                            <a:schemeClr val="tx1"/>
                          </a:solidFill>
                          <a:latin typeface="Times New Roman"/>
                          <a:ea typeface="Arial"/>
                          <a:cs typeface="Arial"/>
                        </a:defRPr>
                      </a:lvl8pPr>
                      <a:lvl9pPr marL="3657600" algn="l" defTabSz="914400" rtl="0" eaLnBrk="1" latinLnBrk="0" hangingPunct="1">
                        <a:defRPr sz="1800" b="1" kern="1200">
                          <a:solidFill>
                            <a:schemeClr val="tx1"/>
                          </a:solidFill>
                          <a:latin typeface="Times New Roman"/>
                          <a:ea typeface="Arial"/>
                          <a:cs typeface="Arial"/>
                        </a:defRPr>
                      </a:lvl9pPr>
                    </a:lstStyle>
                    <a:p>
                      <a:pPr marL="0" marR="0">
                        <a:lnSpc>
                          <a:spcPct val="107000"/>
                        </a:lnSpc>
                        <a:spcBef>
                          <a:spcPts val="0"/>
                        </a:spcBef>
                        <a:spcAft>
                          <a:spcPts val="800"/>
                        </a:spcAft>
                      </a:pPr>
                      <a:r>
                        <a:rPr lang="en-US" sz="3200" dirty="0">
                          <a:effectLst/>
                        </a:rPr>
                        <a:t>Parameter</a:t>
                      </a:r>
                      <a:endPar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lvl1pPr marL="0" algn="l" defTabSz="914400" rtl="0" eaLnBrk="1" latinLnBrk="0" hangingPunct="1">
                        <a:defRPr sz="1800" b="1" kern="1200">
                          <a:solidFill>
                            <a:schemeClr val="tx1"/>
                          </a:solidFill>
                          <a:latin typeface="Times New Roman"/>
                          <a:ea typeface="Arial"/>
                          <a:cs typeface="Arial"/>
                        </a:defRPr>
                      </a:lvl1pPr>
                      <a:lvl2pPr marL="457200" algn="l" defTabSz="914400" rtl="0" eaLnBrk="1" latinLnBrk="0" hangingPunct="1">
                        <a:defRPr sz="1800" b="1" kern="1200">
                          <a:solidFill>
                            <a:schemeClr val="tx1"/>
                          </a:solidFill>
                          <a:latin typeface="Times New Roman"/>
                          <a:ea typeface="Arial"/>
                          <a:cs typeface="Arial"/>
                        </a:defRPr>
                      </a:lvl2pPr>
                      <a:lvl3pPr marL="914400" algn="l" defTabSz="914400" rtl="0" eaLnBrk="1" latinLnBrk="0" hangingPunct="1">
                        <a:defRPr sz="1800" b="1" kern="1200">
                          <a:solidFill>
                            <a:schemeClr val="tx1"/>
                          </a:solidFill>
                          <a:latin typeface="Times New Roman"/>
                          <a:ea typeface="Arial"/>
                          <a:cs typeface="Arial"/>
                        </a:defRPr>
                      </a:lvl3pPr>
                      <a:lvl4pPr marL="1371600" algn="l" defTabSz="914400" rtl="0" eaLnBrk="1" latinLnBrk="0" hangingPunct="1">
                        <a:defRPr sz="1800" b="1" kern="1200">
                          <a:solidFill>
                            <a:schemeClr val="tx1"/>
                          </a:solidFill>
                          <a:latin typeface="Times New Roman"/>
                          <a:ea typeface="Arial"/>
                          <a:cs typeface="Arial"/>
                        </a:defRPr>
                      </a:lvl4pPr>
                      <a:lvl5pPr marL="1828800" algn="l" defTabSz="914400" rtl="0" eaLnBrk="1" latinLnBrk="0" hangingPunct="1">
                        <a:defRPr sz="1800" b="1" kern="1200">
                          <a:solidFill>
                            <a:schemeClr val="tx1"/>
                          </a:solidFill>
                          <a:latin typeface="Times New Roman"/>
                          <a:ea typeface="Arial"/>
                          <a:cs typeface="Arial"/>
                        </a:defRPr>
                      </a:lvl5pPr>
                      <a:lvl6pPr marL="2286000" algn="l" defTabSz="914400" rtl="0" eaLnBrk="1" latinLnBrk="0" hangingPunct="1">
                        <a:defRPr sz="1800" b="1" kern="1200">
                          <a:solidFill>
                            <a:schemeClr val="tx1"/>
                          </a:solidFill>
                          <a:latin typeface="Times New Roman"/>
                          <a:ea typeface="Arial"/>
                          <a:cs typeface="Arial"/>
                        </a:defRPr>
                      </a:lvl6pPr>
                      <a:lvl7pPr marL="2743200" algn="l" defTabSz="914400" rtl="0" eaLnBrk="1" latinLnBrk="0" hangingPunct="1">
                        <a:defRPr sz="1800" b="1" kern="1200">
                          <a:solidFill>
                            <a:schemeClr val="tx1"/>
                          </a:solidFill>
                          <a:latin typeface="Times New Roman"/>
                          <a:ea typeface="Arial"/>
                          <a:cs typeface="Arial"/>
                        </a:defRPr>
                      </a:lvl7pPr>
                      <a:lvl8pPr marL="3200400" algn="l" defTabSz="914400" rtl="0" eaLnBrk="1" latinLnBrk="0" hangingPunct="1">
                        <a:defRPr sz="1800" b="1" kern="1200">
                          <a:solidFill>
                            <a:schemeClr val="tx1"/>
                          </a:solidFill>
                          <a:latin typeface="Times New Roman"/>
                          <a:ea typeface="Arial"/>
                          <a:cs typeface="Arial"/>
                        </a:defRPr>
                      </a:lvl8pPr>
                      <a:lvl9pPr marL="3657600" algn="l" defTabSz="914400" rtl="0" eaLnBrk="1" latinLnBrk="0" hangingPunct="1">
                        <a:defRPr sz="1800" b="1" kern="1200">
                          <a:solidFill>
                            <a:schemeClr val="tx1"/>
                          </a:solidFill>
                          <a:latin typeface="Times New Roman"/>
                          <a:ea typeface="Arial"/>
                          <a:cs typeface="Arial"/>
                        </a:defRPr>
                      </a:lvl9pPr>
                    </a:lstStyle>
                    <a:p>
                      <a:pPr marL="0" marR="0">
                        <a:lnSpc>
                          <a:spcPct val="107000"/>
                        </a:lnSpc>
                        <a:spcBef>
                          <a:spcPts val="0"/>
                        </a:spcBef>
                        <a:spcAft>
                          <a:spcPts val="800"/>
                        </a:spcAft>
                      </a:pPr>
                      <a:r>
                        <a:rPr lang="en-US" sz="3200" dirty="0">
                          <a:effectLst/>
                        </a:rPr>
                        <a:t>Measures</a:t>
                      </a:r>
                      <a:endPar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401815718"/>
                  </a:ext>
                </a:extLst>
              </a:tr>
              <a:tr h="1110449">
                <a:tc>
                  <a:txBody>
                    <a:bodyPr/>
                    <a:lstStyle>
                      <a:lvl1pPr marL="0" algn="l" defTabSz="914400" rtl="0" eaLnBrk="1" latinLnBrk="0" hangingPunct="1">
                        <a:defRPr sz="1800" kern="1200">
                          <a:solidFill>
                            <a:schemeClr val="tx1"/>
                          </a:solidFill>
                          <a:latin typeface="Times New Roman"/>
                          <a:ea typeface="Arial"/>
                          <a:cs typeface="Arial"/>
                        </a:defRPr>
                      </a:lvl1pPr>
                      <a:lvl2pPr marL="457200" algn="l" defTabSz="914400" rtl="0" eaLnBrk="1" latinLnBrk="0" hangingPunct="1">
                        <a:defRPr sz="1800" kern="1200">
                          <a:solidFill>
                            <a:schemeClr val="tx1"/>
                          </a:solidFill>
                          <a:latin typeface="Times New Roman"/>
                          <a:ea typeface="Arial"/>
                          <a:cs typeface="Arial"/>
                        </a:defRPr>
                      </a:lvl2pPr>
                      <a:lvl3pPr marL="914400" algn="l" defTabSz="914400" rtl="0" eaLnBrk="1" latinLnBrk="0" hangingPunct="1">
                        <a:defRPr sz="1800" kern="1200">
                          <a:solidFill>
                            <a:schemeClr val="tx1"/>
                          </a:solidFill>
                          <a:latin typeface="Times New Roman"/>
                          <a:ea typeface="Arial"/>
                          <a:cs typeface="Arial"/>
                        </a:defRPr>
                      </a:lvl3pPr>
                      <a:lvl4pPr marL="1371600" algn="l" defTabSz="914400" rtl="0" eaLnBrk="1" latinLnBrk="0" hangingPunct="1">
                        <a:defRPr sz="1800" kern="1200">
                          <a:solidFill>
                            <a:schemeClr val="tx1"/>
                          </a:solidFill>
                          <a:latin typeface="Times New Roman"/>
                          <a:ea typeface="Arial"/>
                          <a:cs typeface="Arial"/>
                        </a:defRPr>
                      </a:lvl4pPr>
                      <a:lvl5pPr marL="1828800" algn="l" defTabSz="914400" rtl="0" eaLnBrk="1" latinLnBrk="0" hangingPunct="1">
                        <a:defRPr sz="1800" kern="1200">
                          <a:solidFill>
                            <a:schemeClr val="tx1"/>
                          </a:solidFill>
                          <a:latin typeface="Times New Roman"/>
                          <a:ea typeface="Arial"/>
                          <a:cs typeface="Arial"/>
                        </a:defRPr>
                      </a:lvl5pPr>
                      <a:lvl6pPr marL="2286000" algn="l" defTabSz="914400" rtl="0" eaLnBrk="1" latinLnBrk="0" hangingPunct="1">
                        <a:defRPr sz="1800" kern="1200">
                          <a:solidFill>
                            <a:schemeClr val="tx1"/>
                          </a:solidFill>
                          <a:latin typeface="Times New Roman"/>
                          <a:ea typeface="Arial"/>
                          <a:cs typeface="Arial"/>
                        </a:defRPr>
                      </a:lvl6pPr>
                      <a:lvl7pPr marL="2743200" algn="l" defTabSz="914400" rtl="0" eaLnBrk="1" latinLnBrk="0" hangingPunct="1">
                        <a:defRPr sz="1800" kern="1200">
                          <a:solidFill>
                            <a:schemeClr val="tx1"/>
                          </a:solidFill>
                          <a:latin typeface="Times New Roman"/>
                          <a:ea typeface="Arial"/>
                          <a:cs typeface="Arial"/>
                        </a:defRPr>
                      </a:lvl7pPr>
                      <a:lvl8pPr marL="3200400" algn="l" defTabSz="914400" rtl="0" eaLnBrk="1" latinLnBrk="0" hangingPunct="1">
                        <a:defRPr sz="1800" kern="1200">
                          <a:solidFill>
                            <a:schemeClr val="tx1"/>
                          </a:solidFill>
                          <a:latin typeface="Times New Roman"/>
                          <a:ea typeface="Arial"/>
                          <a:cs typeface="Arial"/>
                        </a:defRPr>
                      </a:lvl8pPr>
                      <a:lvl9pPr marL="3657600" algn="l" defTabSz="914400" rtl="0" eaLnBrk="1" latinLnBrk="0" hangingPunct="1">
                        <a:defRPr sz="1800" kern="1200">
                          <a:solidFill>
                            <a:schemeClr val="tx1"/>
                          </a:solidFill>
                          <a:latin typeface="Times New Roman"/>
                          <a:ea typeface="Arial"/>
                          <a:cs typeface="Arial"/>
                        </a:defRPr>
                      </a:lvl9pPr>
                    </a:lstStyle>
                    <a:p>
                      <a:pPr marL="0" marR="0">
                        <a:lnSpc>
                          <a:spcPct val="107000"/>
                        </a:lnSpc>
                        <a:spcBef>
                          <a:spcPts val="0"/>
                        </a:spcBef>
                        <a:spcAft>
                          <a:spcPts val="800"/>
                        </a:spcAft>
                      </a:pPr>
                      <a:r>
                        <a:rPr lang="el-GR" sz="2800" dirty="0">
                          <a:effectLst/>
                        </a:rPr>
                        <a:t>σ</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lvl1pPr marL="0" algn="l" defTabSz="914400" rtl="0" eaLnBrk="1" latinLnBrk="0" hangingPunct="1">
                        <a:defRPr sz="1800" kern="1200">
                          <a:solidFill>
                            <a:schemeClr val="tx1"/>
                          </a:solidFill>
                          <a:latin typeface="Times New Roman"/>
                          <a:ea typeface="Arial"/>
                          <a:cs typeface="Arial"/>
                        </a:defRPr>
                      </a:lvl1pPr>
                      <a:lvl2pPr marL="457200" algn="l" defTabSz="914400" rtl="0" eaLnBrk="1" latinLnBrk="0" hangingPunct="1">
                        <a:defRPr sz="1800" kern="1200">
                          <a:solidFill>
                            <a:schemeClr val="tx1"/>
                          </a:solidFill>
                          <a:latin typeface="Times New Roman"/>
                          <a:ea typeface="Arial"/>
                          <a:cs typeface="Arial"/>
                        </a:defRPr>
                      </a:lvl2pPr>
                      <a:lvl3pPr marL="914400" algn="l" defTabSz="914400" rtl="0" eaLnBrk="1" latinLnBrk="0" hangingPunct="1">
                        <a:defRPr sz="1800" kern="1200">
                          <a:solidFill>
                            <a:schemeClr val="tx1"/>
                          </a:solidFill>
                          <a:latin typeface="Times New Roman"/>
                          <a:ea typeface="Arial"/>
                          <a:cs typeface="Arial"/>
                        </a:defRPr>
                      </a:lvl3pPr>
                      <a:lvl4pPr marL="1371600" algn="l" defTabSz="914400" rtl="0" eaLnBrk="1" latinLnBrk="0" hangingPunct="1">
                        <a:defRPr sz="1800" kern="1200">
                          <a:solidFill>
                            <a:schemeClr val="tx1"/>
                          </a:solidFill>
                          <a:latin typeface="Times New Roman"/>
                          <a:ea typeface="Arial"/>
                          <a:cs typeface="Arial"/>
                        </a:defRPr>
                      </a:lvl4pPr>
                      <a:lvl5pPr marL="1828800" algn="l" defTabSz="914400" rtl="0" eaLnBrk="1" latinLnBrk="0" hangingPunct="1">
                        <a:defRPr sz="1800" kern="1200">
                          <a:solidFill>
                            <a:schemeClr val="tx1"/>
                          </a:solidFill>
                          <a:latin typeface="Times New Roman"/>
                          <a:ea typeface="Arial"/>
                          <a:cs typeface="Arial"/>
                        </a:defRPr>
                      </a:lvl5pPr>
                      <a:lvl6pPr marL="2286000" algn="l" defTabSz="914400" rtl="0" eaLnBrk="1" latinLnBrk="0" hangingPunct="1">
                        <a:defRPr sz="1800" kern="1200">
                          <a:solidFill>
                            <a:schemeClr val="tx1"/>
                          </a:solidFill>
                          <a:latin typeface="Times New Roman"/>
                          <a:ea typeface="Arial"/>
                          <a:cs typeface="Arial"/>
                        </a:defRPr>
                      </a:lvl6pPr>
                      <a:lvl7pPr marL="2743200" algn="l" defTabSz="914400" rtl="0" eaLnBrk="1" latinLnBrk="0" hangingPunct="1">
                        <a:defRPr sz="1800" kern="1200">
                          <a:solidFill>
                            <a:schemeClr val="tx1"/>
                          </a:solidFill>
                          <a:latin typeface="Times New Roman"/>
                          <a:ea typeface="Arial"/>
                          <a:cs typeface="Arial"/>
                        </a:defRPr>
                      </a:lvl7pPr>
                      <a:lvl8pPr marL="3200400" algn="l" defTabSz="914400" rtl="0" eaLnBrk="1" latinLnBrk="0" hangingPunct="1">
                        <a:defRPr sz="1800" kern="1200">
                          <a:solidFill>
                            <a:schemeClr val="tx1"/>
                          </a:solidFill>
                          <a:latin typeface="Times New Roman"/>
                          <a:ea typeface="Arial"/>
                          <a:cs typeface="Arial"/>
                        </a:defRPr>
                      </a:lvl8pPr>
                      <a:lvl9pPr marL="3657600" algn="l" defTabSz="914400" rtl="0" eaLnBrk="1" latinLnBrk="0" hangingPunct="1">
                        <a:defRPr sz="1800" kern="1200">
                          <a:solidFill>
                            <a:schemeClr val="tx1"/>
                          </a:solidFill>
                          <a:latin typeface="Times New Roman"/>
                          <a:ea typeface="Arial"/>
                          <a:cs typeface="Arial"/>
                        </a:defRPr>
                      </a:lvl9pPr>
                    </a:lstStyle>
                    <a:p>
                      <a:pPr marL="0" marR="0">
                        <a:lnSpc>
                          <a:spcPct val="107000"/>
                        </a:lnSpc>
                        <a:spcBef>
                          <a:spcPts val="0"/>
                        </a:spcBef>
                        <a:spcAft>
                          <a:spcPts val="800"/>
                        </a:spcAft>
                      </a:pPr>
                      <a:r>
                        <a:rPr lang="en-US" sz="2800" dirty="0">
                          <a:effectLst/>
                        </a:rPr>
                        <a:t>Generalization</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2658818340"/>
                  </a:ext>
                </a:extLst>
              </a:tr>
              <a:tr h="984010">
                <a:tc>
                  <a:txBody>
                    <a:bodyPr/>
                    <a:lstStyle>
                      <a:lvl1pPr marL="0" algn="l" defTabSz="914400" rtl="0" eaLnBrk="1" latinLnBrk="0" hangingPunct="1">
                        <a:defRPr sz="1800" kern="1200">
                          <a:solidFill>
                            <a:schemeClr val="tx1"/>
                          </a:solidFill>
                          <a:latin typeface="Times New Roman"/>
                          <a:ea typeface="Arial"/>
                          <a:cs typeface="Arial"/>
                        </a:defRPr>
                      </a:lvl1pPr>
                      <a:lvl2pPr marL="457200" algn="l" defTabSz="914400" rtl="0" eaLnBrk="1" latinLnBrk="0" hangingPunct="1">
                        <a:defRPr sz="1800" kern="1200">
                          <a:solidFill>
                            <a:schemeClr val="tx1"/>
                          </a:solidFill>
                          <a:latin typeface="Times New Roman"/>
                          <a:ea typeface="Arial"/>
                          <a:cs typeface="Arial"/>
                        </a:defRPr>
                      </a:lvl2pPr>
                      <a:lvl3pPr marL="914400" algn="l" defTabSz="914400" rtl="0" eaLnBrk="1" latinLnBrk="0" hangingPunct="1">
                        <a:defRPr sz="1800" kern="1200">
                          <a:solidFill>
                            <a:schemeClr val="tx1"/>
                          </a:solidFill>
                          <a:latin typeface="Times New Roman"/>
                          <a:ea typeface="Arial"/>
                          <a:cs typeface="Arial"/>
                        </a:defRPr>
                      </a:lvl3pPr>
                      <a:lvl4pPr marL="1371600" algn="l" defTabSz="914400" rtl="0" eaLnBrk="1" latinLnBrk="0" hangingPunct="1">
                        <a:defRPr sz="1800" kern="1200">
                          <a:solidFill>
                            <a:schemeClr val="tx1"/>
                          </a:solidFill>
                          <a:latin typeface="Times New Roman"/>
                          <a:ea typeface="Arial"/>
                          <a:cs typeface="Arial"/>
                        </a:defRPr>
                      </a:lvl4pPr>
                      <a:lvl5pPr marL="1828800" algn="l" defTabSz="914400" rtl="0" eaLnBrk="1" latinLnBrk="0" hangingPunct="1">
                        <a:defRPr sz="1800" kern="1200">
                          <a:solidFill>
                            <a:schemeClr val="tx1"/>
                          </a:solidFill>
                          <a:latin typeface="Times New Roman"/>
                          <a:ea typeface="Arial"/>
                          <a:cs typeface="Arial"/>
                        </a:defRPr>
                      </a:lvl5pPr>
                      <a:lvl6pPr marL="2286000" algn="l" defTabSz="914400" rtl="0" eaLnBrk="1" latinLnBrk="0" hangingPunct="1">
                        <a:defRPr sz="1800" kern="1200">
                          <a:solidFill>
                            <a:schemeClr val="tx1"/>
                          </a:solidFill>
                          <a:latin typeface="Times New Roman"/>
                          <a:ea typeface="Arial"/>
                          <a:cs typeface="Arial"/>
                        </a:defRPr>
                      </a:lvl6pPr>
                      <a:lvl7pPr marL="2743200" algn="l" defTabSz="914400" rtl="0" eaLnBrk="1" latinLnBrk="0" hangingPunct="1">
                        <a:defRPr sz="1800" kern="1200">
                          <a:solidFill>
                            <a:schemeClr val="tx1"/>
                          </a:solidFill>
                          <a:latin typeface="Times New Roman"/>
                          <a:ea typeface="Arial"/>
                          <a:cs typeface="Arial"/>
                        </a:defRPr>
                      </a:lvl7pPr>
                      <a:lvl8pPr marL="3200400" algn="l" defTabSz="914400" rtl="0" eaLnBrk="1" latinLnBrk="0" hangingPunct="1">
                        <a:defRPr sz="1800" kern="1200">
                          <a:solidFill>
                            <a:schemeClr val="tx1"/>
                          </a:solidFill>
                          <a:latin typeface="Times New Roman"/>
                          <a:ea typeface="Arial"/>
                          <a:cs typeface="Arial"/>
                        </a:defRPr>
                      </a:lvl8pPr>
                      <a:lvl9pPr marL="3657600" algn="l" defTabSz="914400" rtl="0" eaLnBrk="1" latinLnBrk="0" hangingPunct="1">
                        <a:defRPr sz="1800" kern="1200">
                          <a:solidFill>
                            <a:schemeClr val="tx1"/>
                          </a:solidFill>
                          <a:latin typeface="Times New Roman"/>
                          <a:ea typeface="Arial"/>
                          <a:cs typeface="Arial"/>
                        </a:defRPr>
                      </a:lvl9pPr>
                    </a:lstStyle>
                    <a:p>
                      <a:pPr marL="0" marR="0">
                        <a:lnSpc>
                          <a:spcPct val="107000"/>
                        </a:lnSpc>
                        <a:spcBef>
                          <a:spcPts val="0"/>
                        </a:spcBef>
                        <a:spcAft>
                          <a:spcPts val="800"/>
                        </a:spcAft>
                      </a:pPr>
                      <a:r>
                        <a:rPr lang="el-GR" sz="2800" dirty="0">
                          <a:effectLst/>
                        </a:rPr>
                        <a:t>ε</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lvl1pPr marL="0" algn="l" defTabSz="914400" rtl="0" eaLnBrk="1" latinLnBrk="0" hangingPunct="1">
                        <a:defRPr sz="1800" kern="1200">
                          <a:solidFill>
                            <a:schemeClr val="tx1"/>
                          </a:solidFill>
                          <a:latin typeface="Times New Roman"/>
                          <a:ea typeface="Arial"/>
                          <a:cs typeface="Arial"/>
                        </a:defRPr>
                      </a:lvl1pPr>
                      <a:lvl2pPr marL="457200" algn="l" defTabSz="914400" rtl="0" eaLnBrk="1" latinLnBrk="0" hangingPunct="1">
                        <a:defRPr sz="1800" kern="1200">
                          <a:solidFill>
                            <a:schemeClr val="tx1"/>
                          </a:solidFill>
                          <a:latin typeface="Times New Roman"/>
                          <a:ea typeface="Arial"/>
                          <a:cs typeface="Arial"/>
                        </a:defRPr>
                      </a:lvl2pPr>
                      <a:lvl3pPr marL="914400" algn="l" defTabSz="914400" rtl="0" eaLnBrk="1" latinLnBrk="0" hangingPunct="1">
                        <a:defRPr sz="1800" kern="1200">
                          <a:solidFill>
                            <a:schemeClr val="tx1"/>
                          </a:solidFill>
                          <a:latin typeface="Times New Roman"/>
                          <a:ea typeface="Arial"/>
                          <a:cs typeface="Arial"/>
                        </a:defRPr>
                      </a:lvl3pPr>
                      <a:lvl4pPr marL="1371600" algn="l" defTabSz="914400" rtl="0" eaLnBrk="1" latinLnBrk="0" hangingPunct="1">
                        <a:defRPr sz="1800" kern="1200">
                          <a:solidFill>
                            <a:schemeClr val="tx1"/>
                          </a:solidFill>
                          <a:latin typeface="Times New Roman"/>
                          <a:ea typeface="Arial"/>
                          <a:cs typeface="Arial"/>
                        </a:defRPr>
                      </a:lvl4pPr>
                      <a:lvl5pPr marL="1828800" algn="l" defTabSz="914400" rtl="0" eaLnBrk="1" latinLnBrk="0" hangingPunct="1">
                        <a:defRPr sz="1800" kern="1200">
                          <a:solidFill>
                            <a:schemeClr val="tx1"/>
                          </a:solidFill>
                          <a:latin typeface="Times New Roman"/>
                          <a:ea typeface="Arial"/>
                          <a:cs typeface="Arial"/>
                        </a:defRPr>
                      </a:lvl5pPr>
                      <a:lvl6pPr marL="2286000" algn="l" defTabSz="914400" rtl="0" eaLnBrk="1" latinLnBrk="0" hangingPunct="1">
                        <a:defRPr sz="1800" kern="1200">
                          <a:solidFill>
                            <a:schemeClr val="tx1"/>
                          </a:solidFill>
                          <a:latin typeface="Times New Roman"/>
                          <a:ea typeface="Arial"/>
                          <a:cs typeface="Arial"/>
                        </a:defRPr>
                      </a:lvl6pPr>
                      <a:lvl7pPr marL="2743200" algn="l" defTabSz="914400" rtl="0" eaLnBrk="1" latinLnBrk="0" hangingPunct="1">
                        <a:defRPr sz="1800" kern="1200">
                          <a:solidFill>
                            <a:schemeClr val="tx1"/>
                          </a:solidFill>
                          <a:latin typeface="Times New Roman"/>
                          <a:ea typeface="Arial"/>
                          <a:cs typeface="Arial"/>
                        </a:defRPr>
                      </a:lvl7pPr>
                      <a:lvl8pPr marL="3200400" algn="l" defTabSz="914400" rtl="0" eaLnBrk="1" latinLnBrk="0" hangingPunct="1">
                        <a:defRPr sz="1800" kern="1200">
                          <a:solidFill>
                            <a:schemeClr val="tx1"/>
                          </a:solidFill>
                          <a:latin typeface="Times New Roman"/>
                          <a:ea typeface="Arial"/>
                          <a:cs typeface="Arial"/>
                        </a:defRPr>
                      </a:lvl8pPr>
                      <a:lvl9pPr marL="3657600" algn="l" defTabSz="914400" rtl="0" eaLnBrk="1" latinLnBrk="0" hangingPunct="1">
                        <a:defRPr sz="1800" kern="1200">
                          <a:solidFill>
                            <a:schemeClr val="tx1"/>
                          </a:solidFill>
                          <a:latin typeface="Times New Roman"/>
                          <a:ea typeface="Arial"/>
                          <a:cs typeface="Arial"/>
                        </a:defRPr>
                      </a:lvl9pPr>
                    </a:lstStyle>
                    <a:p>
                      <a:pPr marL="0" marR="0">
                        <a:lnSpc>
                          <a:spcPct val="107000"/>
                        </a:lnSpc>
                        <a:spcBef>
                          <a:spcPts val="0"/>
                        </a:spcBef>
                        <a:spcAft>
                          <a:spcPts val="800"/>
                        </a:spcAft>
                      </a:pPr>
                      <a:r>
                        <a:rPr lang="en-US" sz="2800" dirty="0">
                          <a:effectLst/>
                        </a:rPr>
                        <a:t>Learning Rate</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3227223421"/>
                  </a:ext>
                </a:extLst>
              </a:tr>
              <a:tr h="771936">
                <a:tc>
                  <a:txBody>
                    <a:bodyPr/>
                    <a:lstStyle>
                      <a:lvl1pPr marL="0" algn="l" defTabSz="914400" rtl="0" eaLnBrk="1" latinLnBrk="0" hangingPunct="1">
                        <a:defRPr sz="1800" kern="1200">
                          <a:solidFill>
                            <a:schemeClr val="tx1"/>
                          </a:solidFill>
                          <a:latin typeface="Times New Roman"/>
                          <a:ea typeface="Arial"/>
                          <a:cs typeface="Arial"/>
                        </a:defRPr>
                      </a:lvl1pPr>
                      <a:lvl2pPr marL="457200" algn="l" defTabSz="914400" rtl="0" eaLnBrk="1" latinLnBrk="0" hangingPunct="1">
                        <a:defRPr sz="1800" kern="1200">
                          <a:solidFill>
                            <a:schemeClr val="tx1"/>
                          </a:solidFill>
                          <a:latin typeface="Times New Roman"/>
                          <a:ea typeface="Arial"/>
                          <a:cs typeface="Arial"/>
                        </a:defRPr>
                      </a:lvl2pPr>
                      <a:lvl3pPr marL="914400" algn="l" defTabSz="914400" rtl="0" eaLnBrk="1" latinLnBrk="0" hangingPunct="1">
                        <a:defRPr sz="1800" kern="1200">
                          <a:solidFill>
                            <a:schemeClr val="tx1"/>
                          </a:solidFill>
                          <a:latin typeface="Times New Roman"/>
                          <a:ea typeface="Arial"/>
                          <a:cs typeface="Arial"/>
                        </a:defRPr>
                      </a:lvl3pPr>
                      <a:lvl4pPr marL="1371600" algn="l" defTabSz="914400" rtl="0" eaLnBrk="1" latinLnBrk="0" hangingPunct="1">
                        <a:defRPr sz="1800" kern="1200">
                          <a:solidFill>
                            <a:schemeClr val="tx1"/>
                          </a:solidFill>
                          <a:latin typeface="Times New Roman"/>
                          <a:ea typeface="Arial"/>
                          <a:cs typeface="Arial"/>
                        </a:defRPr>
                      </a:lvl4pPr>
                      <a:lvl5pPr marL="1828800" algn="l" defTabSz="914400" rtl="0" eaLnBrk="1" latinLnBrk="0" hangingPunct="1">
                        <a:defRPr sz="1800" kern="1200">
                          <a:solidFill>
                            <a:schemeClr val="tx1"/>
                          </a:solidFill>
                          <a:latin typeface="Times New Roman"/>
                          <a:ea typeface="Arial"/>
                          <a:cs typeface="Arial"/>
                        </a:defRPr>
                      </a:lvl5pPr>
                      <a:lvl6pPr marL="2286000" algn="l" defTabSz="914400" rtl="0" eaLnBrk="1" latinLnBrk="0" hangingPunct="1">
                        <a:defRPr sz="1800" kern="1200">
                          <a:solidFill>
                            <a:schemeClr val="tx1"/>
                          </a:solidFill>
                          <a:latin typeface="Times New Roman"/>
                          <a:ea typeface="Arial"/>
                          <a:cs typeface="Arial"/>
                        </a:defRPr>
                      </a:lvl6pPr>
                      <a:lvl7pPr marL="2743200" algn="l" defTabSz="914400" rtl="0" eaLnBrk="1" latinLnBrk="0" hangingPunct="1">
                        <a:defRPr sz="1800" kern="1200">
                          <a:solidFill>
                            <a:schemeClr val="tx1"/>
                          </a:solidFill>
                          <a:latin typeface="Times New Roman"/>
                          <a:ea typeface="Arial"/>
                          <a:cs typeface="Arial"/>
                        </a:defRPr>
                      </a:lvl7pPr>
                      <a:lvl8pPr marL="3200400" algn="l" defTabSz="914400" rtl="0" eaLnBrk="1" latinLnBrk="0" hangingPunct="1">
                        <a:defRPr sz="1800" kern="1200">
                          <a:solidFill>
                            <a:schemeClr val="tx1"/>
                          </a:solidFill>
                          <a:latin typeface="Times New Roman"/>
                          <a:ea typeface="Arial"/>
                          <a:cs typeface="Arial"/>
                        </a:defRPr>
                      </a:lvl8pPr>
                      <a:lvl9pPr marL="3657600" algn="l" defTabSz="914400" rtl="0" eaLnBrk="1" latinLnBrk="0" hangingPunct="1">
                        <a:defRPr sz="1800" kern="1200">
                          <a:solidFill>
                            <a:schemeClr val="tx1"/>
                          </a:solidFill>
                          <a:latin typeface="Times New Roman"/>
                          <a:ea typeface="Arial"/>
                          <a:cs typeface="Arial"/>
                        </a:defRPr>
                      </a:lvl9pPr>
                    </a:lstStyle>
                    <a:p>
                      <a:pPr marL="0" marR="0">
                        <a:lnSpc>
                          <a:spcPct val="107000"/>
                        </a:lnSpc>
                        <a:spcBef>
                          <a:spcPts val="0"/>
                        </a:spcBef>
                        <a:spcAft>
                          <a:spcPts val="800"/>
                        </a:spcAft>
                      </a:pPr>
                      <a:r>
                        <a:rPr lang="el-GR" sz="2800">
                          <a:effectLst/>
                        </a:rPr>
                        <a:t>Θ</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lvl1pPr marL="0" algn="l" defTabSz="914400" rtl="0" eaLnBrk="1" latinLnBrk="0" hangingPunct="1">
                        <a:defRPr sz="1800" kern="1200">
                          <a:solidFill>
                            <a:schemeClr val="tx1"/>
                          </a:solidFill>
                          <a:latin typeface="Times New Roman"/>
                          <a:ea typeface="Arial"/>
                          <a:cs typeface="Arial"/>
                        </a:defRPr>
                      </a:lvl1pPr>
                      <a:lvl2pPr marL="457200" algn="l" defTabSz="914400" rtl="0" eaLnBrk="1" latinLnBrk="0" hangingPunct="1">
                        <a:defRPr sz="1800" kern="1200">
                          <a:solidFill>
                            <a:schemeClr val="tx1"/>
                          </a:solidFill>
                          <a:latin typeface="Times New Roman"/>
                          <a:ea typeface="Arial"/>
                          <a:cs typeface="Arial"/>
                        </a:defRPr>
                      </a:lvl2pPr>
                      <a:lvl3pPr marL="914400" algn="l" defTabSz="914400" rtl="0" eaLnBrk="1" latinLnBrk="0" hangingPunct="1">
                        <a:defRPr sz="1800" kern="1200">
                          <a:solidFill>
                            <a:schemeClr val="tx1"/>
                          </a:solidFill>
                          <a:latin typeface="Times New Roman"/>
                          <a:ea typeface="Arial"/>
                          <a:cs typeface="Arial"/>
                        </a:defRPr>
                      </a:lvl3pPr>
                      <a:lvl4pPr marL="1371600" algn="l" defTabSz="914400" rtl="0" eaLnBrk="1" latinLnBrk="0" hangingPunct="1">
                        <a:defRPr sz="1800" kern="1200">
                          <a:solidFill>
                            <a:schemeClr val="tx1"/>
                          </a:solidFill>
                          <a:latin typeface="Times New Roman"/>
                          <a:ea typeface="Arial"/>
                          <a:cs typeface="Arial"/>
                        </a:defRPr>
                      </a:lvl4pPr>
                      <a:lvl5pPr marL="1828800" algn="l" defTabSz="914400" rtl="0" eaLnBrk="1" latinLnBrk="0" hangingPunct="1">
                        <a:defRPr sz="1800" kern="1200">
                          <a:solidFill>
                            <a:schemeClr val="tx1"/>
                          </a:solidFill>
                          <a:latin typeface="Times New Roman"/>
                          <a:ea typeface="Arial"/>
                          <a:cs typeface="Arial"/>
                        </a:defRPr>
                      </a:lvl5pPr>
                      <a:lvl6pPr marL="2286000" algn="l" defTabSz="914400" rtl="0" eaLnBrk="1" latinLnBrk="0" hangingPunct="1">
                        <a:defRPr sz="1800" kern="1200">
                          <a:solidFill>
                            <a:schemeClr val="tx1"/>
                          </a:solidFill>
                          <a:latin typeface="Times New Roman"/>
                          <a:ea typeface="Arial"/>
                          <a:cs typeface="Arial"/>
                        </a:defRPr>
                      </a:lvl6pPr>
                      <a:lvl7pPr marL="2743200" algn="l" defTabSz="914400" rtl="0" eaLnBrk="1" latinLnBrk="0" hangingPunct="1">
                        <a:defRPr sz="1800" kern="1200">
                          <a:solidFill>
                            <a:schemeClr val="tx1"/>
                          </a:solidFill>
                          <a:latin typeface="Times New Roman"/>
                          <a:ea typeface="Arial"/>
                          <a:cs typeface="Arial"/>
                        </a:defRPr>
                      </a:lvl7pPr>
                      <a:lvl8pPr marL="3200400" algn="l" defTabSz="914400" rtl="0" eaLnBrk="1" latinLnBrk="0" hangingPunct="1">
                        <a:defRPr sz="1800" kern="1200">
                          <a:solidFill>
                            <a:schemeClr val="tx1"/>
                          </a:solidFill>
                          <a:latin typeface="Times New Roman"/>
                          <a:ea typeface="Arial"/>
                          <a:cs typeface="Arial"/>
                        </a:defRPr>
                      </a:lvl8pPr>
                      <a:lvl9pPr marL="3657600" algn="l" defTabSz="914400" rtl="0" eaLnBrk="1" latinLnBrk="0" hangingPunct="1">
                        <a:defRPr sz="1800" kern="1200">
                          <a:solidFill>
                            <a:schemeClr val="tx1"/>
                          </a:solidFill>
                          <a:latin typeface="Times New Roman"/>
                          <a:ea typeface="Arial"/>
                          <a:cs typeface="Arial"/>
                        </a:defRPr>
                      </a:lvl9pPr>
                    </a:lstStyle>
                    <a:p>
                      <a:pPr marL="0" marR="0">
                        <a:lnSpc>
                          <a:spcPct val="107000"/>
                        </a:lnSpc>
                        <a:spcBef>
                          <a:spcPts val="0"/>
                        </a:spcBef>
                        <a:spcAft>
                          <a:spcPts val="800"/>
                        </a:spcAft>
                      </a:pPr>
                      <a:r>
                        <a:rPr lang="en-US" sz="2800" dirty="0">
                          <a:effectLst/>
                        </a:rPr>
                        <a:t>Reliability</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2067412662"/>
                  </a:ext>
                </a:extLst>
              </a:tr>
            </a:tbl>
          </a:graphicData>
        </a:graphic>
      </p:graphicFrame>
      <p:grpSp>
        <p:nvGrpSpPr>
          <p:cNvPr id="10" name="Group 9">
            <a:extLst>
              <a:ext uri="{FF2B5EF4-FFF2-40B4-BE49-F238E27FC236}">
                <a16:creationId xmlns:a16="http://schemas.microsoft.com/office/drawing/2014/main" id="{2553574F-8BF9-43E4-A213-DA08D58954CB}"/>
              </a:ext>
            </a:extLst>
          </p:cNvPr>
          <p:cNvGrpSpPr/>
          <p:nvPr/>
        </p:nvGrpSpPr>
        <p:grpSpPr>
          <a:xfrm>
            <a:off x="652808" y="1523919"/>
            <a:ext cx="4596657" cy="4784199"/>
            <a:chOff x="1059016" y="1169827"/>
            <a:chExt cx="4596657" cy="4784199"/>
          </a:xfrm>
        </p:grpSpPr>
        <p:pic>
          <p:nvPicPr>
            <p:cNvPr id="11" name="Picture 10" descr="https://upload.wikimedia.org/wikipedia/commons/thumb/4/46/Colored_neural_network.svg/296px-Colored_neural_network.svg.png">
              <a:extLst>
                <a:ext uri="{FF2B5EF4-FFF2-40B4-BE49-F238E27FC236}">
                  <a16:creationId xmlns:a16="http://schemas.microsoft.com/office/drawing/2014/main" id="{D1287B5D-D4E7-4367-86B7-042DDE0873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4254" y="1348636"/>
              <a:ext cx="3829200" cy="460539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6D793432-B4BD-4F44-9395-DC0997282486}"/>
                </a:ext>
              </a:extLst>
            </p:cNvPr>
            <p:cNvSpPr/>
            <p:nvPr/>
          </p:nvSpPr>
          <p:spPr>
            <a:xfrm>
              <a:off x="2659897" y="1169827"/>
              <a:ext cx="1277914" cy="369332"/>
            </a:xfrm>
            <a:prstGeom prst="rect">
              <a:avLst/>
            </a:prstGeom>
            <a:solidFill>
              <a:schemeClr val="bg1"/>
            </a:solidFill>
          </p:spPr>
          <p:txBody>
            <a:bodyPr wrap="none">
              <a:spAutoFit/>
            </a:bodyPr>
            <a:lstStyle/>
            <a:p>
              <a:r>
                <a:rPr lang="en-US" b="1" dirty="0">
                  <a:solidFill>
                    <a:srgbClr val="000099"/>
                  </a:solidFill>
                  <a:latin typeface="Corbel" panose="020B0503020204020204" pitchFamily="34" charset="0"/>
                </a:rPr>
                <a:t>Δ</a:t>
              </a:r>
              <a:r>
                <a:rPr lang="en-US" b="1" i="1" dirty="0">
                  <a:solidFill>
                    <a:srgbClr val="000099"/>
                  </a:solidFill>
                  <a:latin typeface="Corbel" panose="020B0503020204020204" pitchFamily="34" charset="0"/>
                </a:rPr>
                <a:t>V</a:t>
              </a:r>
              <a:r>
                <a:rPr lang="en-US" b="1" dirty="0">
                  <a:solidFill>
                    <a:srgbClr val="000099"/>
                  </a:solidFill>
                  <a:latin typeface="Corbel" panose="020B0503020204020204" pitchFamily="34" charset="0"/>
                </a:rPr>
                <a:t>=</a:t>
              </a:r>
              <a:r>
                <a:rPr lang="el-GR" b="1" i="1" dirty="0">
                  <a:solidFill>
                    <a:srgbClr val="000099"/>
                  </a:solidFill>
                  <a:latin typeface="Corbel" panose="020B0503020204020204" pitchFamily="34" charset="0"/>
                </a:rPr>
                <a:t>ε </a:t>
              </a:r>
              <a:r>
                <a:rPr lang="en-US" b="1" dirty="0">
                  <a:solidFill>
                    <a:srgbClr val="000099"/>
                  </a:solidFill>
                  <a:latin typeface="Corbel" panose="020B0503020204020204" pitchFamily="34" charset="0"/>
                </a:rPr>
                <a:t>(</a:t>
              </a:r>
              <a:r>
                <a:rPr lang="en-US" b="1" i="1" dirty="0">
                  <a:solidFill>
                    <a:srgbClr val="000099"/>
                  </a:solidFill>
                  <a:latin typeface="Corbel" panose="020B0503020204020204" pitchFamily="34" charset="0"/>
                </a:rPr>
                <a:t>λ</a:t>
              </a:r>
              <a:r>
                <a:rPr lang="en-US" b="1" dirty="0">
                  <a:solidFill>
                    <a:srgbClr val="000099"/>
                  </a:solidFill>
                  <a:latin typeface="Corbel" panose="020B0503020204020204" pitchFamily="34" charset="0"/>
                </a:rPr>
                <a:t>−</a:t>
              </a:r>
              <a:r>
                <a:rPr lang="en-US" b="1" i="1" dirty="0">
                  <a:solidFill>
                    <a:srgbClr val="000099"/>
                  </a:solidFill>
                  <a:latin typeface="Corbel" panose="020B0503020204020204" pitchFamily="34" charset="0"/>
                </a:rPr>
                <a:t>V</a:t>
              </a:r>
              <a:r>
                <a:rPr lang="en-US" b="1" dirty="0">
                  <a:solidFill>
                    <a:srgbClr val="000099"/>
                  </a:solidFill>
                  <a:latin typeface="Corbel" panose="020B0503020204020204" pitchFamily="34" charset="0"/>
                </a:rPr>
                <a:t>)</a:t>
              </a:r>
              <a:endParaRPr lang="en-US" b="1" dirty="0">
                <a:solidFill>
                  <a:srgbClr val="000099"/>
                </a:solidFill>
              </a:endParaRPr>
            </a:p>
          </p:txBody>
        </p:sp>
        <p:sp>
          <p:nvSpPr>
            <p:cNvPr id="18" name="Rectangle 17">
              <a:extLst>
                <a:ext uri="{FF2B5EF4-FFF2-40B4-BE49-F238E27FC236}">
                  <a16:creationId xmlns:a16="http://schemas.microsoft.com/office/drawing/2014/main" id="{AC9575BE-8090-4F96-9BC6-800D17930DE8}"/>
                </a:ext>
              </a:extLst>
            </p:cNvPr>
            <p:cNvSpPr/>
            <p:nvPr/>
          </p:nvSpPr>
          <p:spPr>
            <a:xfrm>
              <a:off x="4348905" y="2311629"/>
              <a:ext cx="1306768" cy="369332"/>
            </a:xfrm>
            <a:prstGeom prst="rect">
              <a:avLst/>
            </a:prstGeom>
            <a:solidFill>
              <a:schemeClr val="bg1"/>
            </a:solidFill>
          </p:spPr>
          <p:txBody>
            <a:bodyPr wrap="none">
              <a:spAutoFit/>
            </a:bodyPr>
            <a:lstStyle/>
            <a:p>
              <a:r>
                <a:rPr lang="en-US" b="1" dirty="0">
                  <a:solidFill>
                    <a:srgbClr val="00B050"/>
                  </a:solidFill>
                  <a:latin typeface="Corbel" panose="020B0503020204020204" pitchFamily="34" charset="0"/>
                </a:rPr>
                <a:t>Judgement</a:t>
              </a:r>
              <a:endParaRPr lang="en-US" b="1" dirty="0">
                <a:solidFill>
                  <a:srgbClr val="00B050"/>
                </a:solidFill>
              </a:endParaRPr>
            </a:p>
          </p:txBody>
        </p:sp>
        <p:sp>
          <p:nvSpPr>
            <p:cNvPr id="19" name="Rectangle 18">
              <a:extLst>
                <a:ext uri="{FF2B5EF4-FFF2-40B4-BE49-F238E27FC236}">
                  <a16:creationId xmlns:a16="http://schemas.microsoft.com/office/drawing/2014/main" id="{F04EDBF9-BA1F-4616-85F2-74B6F18727FA}"/>
                </a:ext>
              </a:extLst>
            </p:cNvPr>
            <p:cNvSpPr/>
            <p:nvPr/>
          </p:nvSpPr>
          <p:spPr>
            <a:xfrm>
              <a:off x="1059016" y="1763514"/>
              <a:ext cx="1402115" cy="369332"/>
            </a:xfrm>
            <a:prstGeom prst="rect">
              <a:avLst/>
            </a:prstGeom>
            <a:solidFill>
              <a:schemeClr val="bg1"/>
            </a:solidFill>
          </p:spPr>
          <p:txBody>
            <a:bodyPr wrap="none">
              <a:spAutoFit/>
            </a:bodyPr>
            <a:lstStyle/>
            <a:p>
              <a:r>
                <a:rPr lang="en-US" b="1" dirty="0">
                  <a:solidFill>
                    <a:srgbClr val="C00000"/>
                  </a:solidFill>
                  <a:latin typeface="Corbel" panose="020B0503020204020204" pitchFamily="34" charset="0"/>
                </a:rPr>
                <a:t>Face Stimuli</a:t>
              </a:r>
              <a:endParaRPr lang="en-US" b="1" dirty="0">
                <a:solidFill>
                  <a:srgbClr val="C00000"/>
                </a:solidFill>
              </a:endParaRPr>
            </a:p>
          </p:txBody>
        </p:sp>
        <p:sp>
          <p:nvSpPr>
            <p:cNvPr id="20" name="TextBox 19">
              <a:extLst>
                <a:ext uri="{FF2B5EF4-FFF2-40B4-BE49-F238E27FC236}">
                  <a16:creationId xmlns:a16="http://schemas.microsoft.com/office/drawing/2014/main" id="{FF5C5CF4-BE00-43A2-BDCC-93D62C31A8BD}"/>
                </a:ext>
              </a:extLst>
            </p:cNvPr>
            <p:cNvSpPr txBox="1"/>
            <p:nvPr/>
          </p:nvSpPr>
          <p:spPr>
            <a:xfrm>
              <a:off x="4615645" y="2865627"/>
              <a:ext cx="399468" cy="461665"/>
            </a:xfrm>
            <a:prstGeom prst="rect">
              <a:avLst/>
            </a:prstGeom>
            <a:noFill/>
          </p:spPr>
          <p:txBody>
            <a:bodyPr wrap="none" rtlCol="0">
              <a:spAutoFit/>
            </a:bodyPr>
            <a:lstStyle/>
            <a:p>
              <a:r>
                <a:rPr lang="en-US" sz="2400" b="1" dirty="0"/>
                <a:t>H</a:t>
              </a:r>
              <a:endParaRPr lang="en-US" b="1" dirty="0"/>
            </a:p>
          </p:txBody>
        </p:sp>
        <p:sp>
          <p:nvSpPr>
            <p:cNvPr id="21" name="TextBox 20">
              <a:extLst>
                <a:ext uri="{FF2B5EF4-FFF2-40B4-BE49-F238E27FC236}">
                  <a16:creationId xmlns:a16="http://schemas.microsoft.com/office/drawing/2014/main" id="{EE28E757-809A-421F-8A6F-D40D657F234B}"/>
                </a:ext>
              </a:extLst>
            </p:cNvPr>
            <p:cNvSpPr txBox="1"/>
            <p:nvPr/>
          </p:nvSpPr>
          <p:spPr>
            <a:xfrm>
              <a:off x="4615645" y="4006516"/>
              <a:ext cx="386644" cy="461665"/>
            </a:xfrm>
            <a:prstGeom prst="rect">
              <a:avLst/>
            </a:prstGeom>
            <a:noFill/>
          </p:spPr>
          <p:txBody>
            <a:bodyPr wrap="none" rtlCol="0">
              <a:spAutoFit/>
            </a:bodyPr>
            <a:lstStyle/>
            <a:p>
              <a:r>
                <a:rPr lang="en-US" sz="2400" b="1" dirty="0"/>
                <a:t>A</a:t>
              </a:r>
              <a:endParaRPr lang="en-US" b="1" dirty="0"/>
            </a:p>
          </p:txBody>
        </p:sp>
      </p:grpSp>
    </p:spTree>
    <p:extLst>
      <p:ext uri="{BB962C8B-B14F-4D97-AF65-F5344CB8AC3E}">
        <p14:creationId xmlns:p14="http://schemas.microsoft.com/office/powerpoint/2010/main" val="3193104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0D6A6-1583-46BD-92DD-BC4452C2D44F}"/>
              </a:ext>
            </a:extLst>
          </p:cNvPr>
          <p:cNvSpPr>
            <a:spLocks noGrp="1"/>
          </p:cNvSpPr>
          <p:nvPr>
            <p:ph type="title"/>
          </p:nvPr>
        </p:nvSpPr>
        <p:spPr>
          <a:xfrm>
            <a:off x="625642" y="546422"/>
            <a:ext cx="11244993" cy="1690649"/>
          </a:xfrm>
        </p:spPr>
        <p:txBody>
          <a:bodyPr>
            <a:normAutofit/>
          </a:bodyPr>
          <a:lstStyle/>
          <a:p>
            <a:pPr algn="ctr"/>
            <a:r>
              <a:rPr lang="en-US" sz="4000" b="1" dirty="0">
                <a:latin typeface="+mn-lt"/>
              </a:rPr>
              <a:t>Remember: Prior work suggested two hypothesis</a:t>
            </a:r>
          </a:p>
        </p:txBody>
      </p:sp>
      <p:grpSp>
        <p:nvGrpSpPr>
          <p:cNvPr id="11" name="Group 10">
            <a:extLst>
              <a:ext uri="{FF2B5EF4-FFF2-40B4-BE49-F238E27FC236}">
                <a16:creationId xmlns:a16="http://schemas.microsoft.com/office/drawing/2014/main" id="{7C7B2DD3-75AE-4120-877B-D908FF22FC2E}"/>
              </a:ext>
            </a:extLst>
          </p:cNvPr>
          <p:cNvGrpSpPr/>
          <p:nvPr/>
        </p:nvGrpSpPr>
        <p:grpSpPr>
          <a:xfrm>
            <a:off x="1303608" y="1938022"/>
            <a:ext cx="4030802" cy="3659072"/>
            <a:chOff x="1989555" y="2768969"/>
            <a:chExt cx="3582911" cy="3232538"/>
          </a:xfrm>
        </p:grpSpPr>
        <p:pic>
          <p:nvPicPr>
            <p:cNvPr id="4" name="Picture 3">
              <a:extLst>
                <a:ext uri="{FF2B5EF4-FFF2-40B4-BE49-F238E27FC236}">
                  <a16:creationId xmlns:a16="http://schemas.microsoft.com/office/drawing/2014/main" id="{577459AE-08E1-45F6-8523-09CE7303C71C}"/>
                </a:ext>
              </a:extLst>
            </p:cNvPr>
            <p:cNvPicPr>
              <a:picLocks noChangeAspect="1"/>
            </p:cNvPicPr>
            <p:nvPr/>
          </p:nvPicPr>
          <p:blipFill rotWithShape="1">
            <a:blip r:embed="rId3"/>
            <a:srcRect l="9726" b="9125"/>
            <a:stretch/>
          </p:blipFill>
          <p:spPr>
            <a:xfrm>
              <a:off x="2358887" y="2768969"/>
              <a:ext cx="2844247" cy="2863206"/>
            </a:xfrm>
            <a:prstGeom prst="rect">
              <a:avLst/>
            </a:prstGeom>
          </p:spPr>
        </p:pic>
        <p:sp>
          <p:nvSpPr>
            <p:cNvPr id="7" name="TextBox 6">
              <a:extLst>
                <a:ext uri="{FF2B5EF4-FFF2-40B4-BE49-F238E27FC236}">
                  <a16:creationId xmlns:a16="http://schemas.microsoft.com/office/drawing/2014/main" id="{121309FD-FFF4-479B-9D00-0106FF5F35BB}"/>
                </a:ext>
              </a:extLst>
            </p:cNvPr>
            <p:cNvSpPr txBox="1"/>
            <p:nvPr/>
          </p:nvSpPr>
          <p:spPr>
            <a:xfrm rot="16200000">
              <a:off x="1300011" y="3723072"/>
              <a:ext cx="1748420" cy="369332"/>
            </a:xfrm>
            <a:prstGeom prst="rect">
              <a:avLst/>
            </a:prstGeom>
            <a:noFill/>
          </p:spPr>
          <p:txBody>
            <a:bodyPr wrap="square" rtlCol="0">
              <a:spAutoFit/>
            </a:bodyPr>
            <a:lstStyle/>
            <a:p>
              <a:r>
                <a:rPr lang="en-US" dirty="0">
                  <a:cs typeface="Times New Roman" panose="02020603050405020304" pitchFamily="18" charset="0"/>
                </a:rPr>
                <a:t>Generalization</a:t>
              </a:r>
            </a:p>
          </p:txBody>
        </p:sp>
        <p:sp>
          <p:nvSpPr>
            <p:cNvPr id="9" name="TextBox 8">
              <a:extLst>
                <a:ext uri="{FF2B5EF4-FFF2-40B4-BE49-F238E27FC236}">
                  <a16:creationId xmlns:a16="http://schemas.microsoft.com/office/drawing/2014/main" id="{00FFD210-B8A7-46D7-B736-61DD1C0C6B20}"/>
                </a:ext>
              </a:extLst>
            </p:cNvPr>
            <p:cNvSpPr txBox="1"/>
            <p:nvPr/>
          </p:nvSpPr>
          <p:spPr>
            <a:xfrm>
              <a:off x="3465371" y="5632175"/>
              <a:ext cx="2107095" cy="369332"/>
            </a:xfrm>
            <a:prstGeom prst="rect">
              <a:avLst/>
            </a:prstGeom>
            <a:noFill/>
          </p:spPr>
          <p:txBody>
            <a:bodyPr wrap="square" rtlCol="0">
              <a:spAutoFit/>
            </a:bodyPr>
            <a:lstStyle/>
            <a:p>
              <a:r>
                <a:rPr lang="en-US" dirty="0"/>
                <a:t>Group</a:t>
              </a:r>
            </a:p>
          </p:txBody>
        </p:sp>
      </p:grpSp>
      <p:grpSp>
        <p:nvGrpSpPr>
          <p:cNvPr id="12" name="Group 11">
            <a:extLst>
              <a:ext uri="{FF2B5EF4-FFF2-40B4-BE49-F238E27FC236}">
                <a16:creationId xmlns:a16="http://schemas.microsoft.com/office/drawing/2014/main" id="{3E5A10A5-0631-4305-B3D3-BACA031CAB31}"/>
              </a:ext>
            </a:extLst>
          </p:cNvPr>
          <p:cNvGrpSpPr/>
          <p:nvPr/>
        </p:nvGrpSpPr>
        <p:grpSpPr>
          <a:xfrm>
            <a:off x="6805123" y="1938022"/>
            <a:ext cx="4042395" cy="3664896"/>
            <a:chOff x="6018216" y="2768968"/>
            <a:chExt cx="3561375" cy="3233275"/>
          </a:xfrm>
        </p:grpSpPr>
        <p:pic>
          <p:nvPicPr>
            <p:cNvPr id="6" name="Picture 5">
              <a:extLst>
                <a:ext uri="{FF2B5EF4-FFF2-40B4-BE49-F238E27FC236}">
                  <a16:creationId xmlns:a16="http://schemas.microsoft.com/office/drawing/2014/main" id="{2AB9E627-B4A9-4F06-9BEA-3E1EAD283E6A}"/>
                </a:ext>
              </a:extLst>
            </p:cNvPr>
            <p:cNvPicPr>
              <a:picLocks noChangeAspect="1"/>
            </p:cNvPicPr>
            <p:nvPr/>
          </p:nvPicPr>
          <p:blipFill rotWithShape="1">
            <a:blip r:embed="rId4"/>
            <a:srcRect l="10444" b="9159"/>
            <a:stretch/>
          </p:blipFill>
          <p:spPr>
            <a:xfrm>
              <a:off x="6387548" y="2768968"/>
              <a:ext cx="2822711" cy="2863207"/>
            </a:xfrm>
            <a:prstGeom prst="rect">
              <a:avLst/>
            </a:prstGeom>
          </p:spPr>
        </p:pic>
        <p:sp>
          <p:nvSpPr>
            <p:cNvPr id="8" name="TextBox 7">
              <a:extLst>
                <a:ext uri="{FF2B5EF4-FFF2-40B4-BE49-F238E27FC236}">
                  <a16:creationId xmlns:a16="http://schemas.microsoft.com/office/drawing/2014/main" id="{BFE6A640-C590-4EA2-94BC-559B726BBBE7}"/>
                </a:ext>
              </a:extLst>
            </p:cNvPr>
            <p:cNvSpPr txBox="1"/>
            <p:nvPr/>
          </p:nvSpPr>
          <p:spPr>
            <a:xfrm rot="16200000">
              <a:off x="5328672" y="3725468"/>
              <a:ext cx="1748420" cy="369332"/>
            </a:xfrm>
            <a:prstGeom prst="rect">
              <a:avLst/>
            </a:prstGeom>
            <a:noFill/>
          </p:spPr>
          <p:txBody>
            <a:bodyPr wrap="square" rtlCol="0">
              <a:spAutoFit/>
            </a:bodyPr>
            <a:lstStyle/>
            <a:p>
              <a:r>
                <a:rPr lang="en-US" dirty="0">
                  <a:cs typeface="Times New Roman" panose="02020603050405020304" pitchFamily="18" charset="0"/>
                </a:rPr>
                <a:t>Learning Rate</a:t>
              </a:r>
            </a:p>
          </p:txBody>
        </p:sp>
        <p:sp>
          <p:nvSpPr>
            <p:cNvPr id="10" name="TextBox 9">
              <a:extLst>
                <a:ext uri="{FF2B5EF4-FFF2-40B4-BE49-F238E27FC236}">
                  <a16:creationId xmlns:a16="http://schemas.microsoft.com/office/drawing/2014/main" id="{61E67AB6-6644-4B35-8B90-121B634A632F}"/>
                </a:ext>
              </a:extLst>
            </p:cNvPr>
            <p:cNvSpPr txBox="1"/>
            <p:nvPr/>
          </p:nvSpPr>
          <p:spPr>
            <a:xfrm>
              <a:off x="7472496" y="5632911"/>
              <a:ext cx="2107095" cy="369332"/>
            </a:xfrm>
            <a:prstGeom prst="rect">
              <a:avLst/>
            </a:prstGeom>
            <a:noFill/>
          </p:spPr>
          <p:txBody>
            <a:bodyPr wrap="square" rtlCol="0">
              <a:spAutoFit/>
            </a:bodyPr>
            <a:lstStyle/>
            <a:p>
              <a:r>
                <a:rPr lang="en-US" dirty="0"/>
                <a:t>Group</a:t>
              </a:r>
            </a:p>
          </p:txBody>
        </p:sp>
      </p:grpSp>
      <p:sp>
        <p:nvSpPr>
          <p:cNvPr id="13" name="Rectangle 12">
            <a:extLst>
              <a:ext uri="{FF2B5EF4-FFF2-40B4-BE49-F238E27FC236}">
                <a16:creationId xmlns:a16="http://schemas.microsoft.com/office/drawing/2014/main" id="{233C2586-6F1C-4E53-9E68-44DC46E520B5}"/>
              </a:ext>
            </a:extLst>
          </p:cNvPr>
          <p:cNvSpPr/>
          <p:nvPr/>
        </p:nvSpPr>
        <p:spPr>
          <a:xfrm>
            <a:off x="8753386" y="5950070"/>
            <a:ext cx="2364750" cy="400110"/>
          </a:xfrm>
          <a:prstGeom prst="rect">
            <a:avLst/>
          </a:prstGeom>
        </p:spPr>
        <p:txBody>
          <a:bodyPr wrap="none">
            <a:spAutoFit/>
          </a:bodyPr>
          <a:lstStyle/>
          <a:p>
            <a:r>
              <a:rPr lang="en-US" sz="2000" dirty="0"/>
              <a:t>n=9 DMDD; n=15 HV</a:t>
            </a:r>
          </a:p>
        </p:txBody>
      </p:sp>
      <p:sp>
        <p:nvSpPr>
          <p:cNvPr id="3" name="Rectangle 2">
            <a:extLst>
              <a:ext uri="{FF2B5EF4-FFF2-40B4-BE49-F238E27FC236}">
                <a16:creationId xmlns:a16="http://schemas.microsoft.com/office/drawing/2014/main" id="{B2C4B3F0-6999-4CCE-818C-458C35D93B8B}"/>
              </a:ext>
            </a:extLst>
          </p:cNvPr>
          <p:cNvSpPr/>
          <p:nvPr/>
        </p:nvSpPr>
        <p:spPr>
          <a:xfrm>
            <a:off x="888277" y="1619369"/>
            <a:ext cx="4151269" cy="400110"/>
          </a:xfrm>
          <a:prstGeom prst="rect">
            <a:avLst/>
          </a:prstGeom>
        </p:spPr>
        <p:txBody>
          <a:bodyPr wrap="square">
            <a:spAutoFit/>
          </a:bodyPr>
          <a:lstStyle/>
          <a:p>
            <a:pPr marL="402336" lvl="1" indent="0">
              <a:buNone/>
            </a:pPr>
            <a:r>
              <a:rPr lang="en-US" sz="2000" b="1" dirty="0">
                <a:solidFill>
                  <a:srgbClr val="FF0000"/>
                </a:solidFill>
              </a:rPr>
              <a:t>may not detect </a:t>
            </a:r>
            <a:r>
              <a:rPr lang="en-US" sz="2000" dirty="0"/>
              <a:t>subtle social cues</a:t>
            </a:r>
          </a:p>
        </p:txBody>
      </p:sp>
      <p:sp>
        <p:nvSpPr>
          <p:cNvPr id="14" name="Rectangle 13">
            <a:extLst>
              <a:ext uri="{FF2B5EF4-FFF2-40B4-BE49-F238E27FC236}">
                <a16:creationId xmlns:a16="http://schemas.microsoft.com/office/drawing/2014/main" id="{09F571DC-3527-47CC-B1FB-C343D75F99EB}"/>
              </a:ext>
            </a:extLst>
          </p:cNvPr>
          <p:cNvSpPr/>
          <p:nvPr/>
        </p:nvSpPr>
        <p:spPr>
          <a:xfrm>
            <a:off x="6291298" y="1619369"/>
            <a:ext cx="5191373" cy="400110"/>
          </a:xfrm>
          <a:prstGeom prst="rect">
            <a:avLst/>
          </a:prstGeom>
        </p:spPr>
        <p:txBody>
          <a:bodyPr wrap="square">
            <a:spAutoFit/>
          </a:bodyPr>
          <a:lstStyle/>
          <a:p>
            <a:pPr marL="402336" lvl="1" indent="0">
              <a:buNone/>
            </a:pPr>
            <a:r>
              <a:rPr lang="en-US" sz="2000" b="1" dirty="0">
                <a:solidFill>
                  <a:srgbClr val="FF0000"/>
                </a:solidFill>
              </a:rPr>
              <a:t>may be slow to learn </a:t>
            </a:r>
            <a:r>
              <a:rPr lang="en-US" sz="2000" dirty="0"/>
              <a:t>benign associations</a:t>
            </a:r>
          </a:p>
        </p:txBody>
      </p:sp>
    </p:spTree>
    <p:extLst>
      <p:ext uri="{BB962C8B-B14F-4D97-AF65-F5344CB8AC3E}">
        <p14:creationId xmlns:p14="http://schemas.microsoft.com/office/powerpoint/2010/main" val="14740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P spid="14" grpId="0"/>
    </p:bldLst>
  </p:timing>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TM10001103[[fn=Headlines]]</Template>
  <TotalTime>1581</TotalTime>
  <Words>1637</Words>
  <Application>Microsoft Office PowerPoint</Application>
  <PresentationFormat>Widescreen</PresentationFormat>
  <Paragraphs>220</Paragraphs>
  <Slides>22</Slides>
  <Notes>20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9" baseType="lpstr">
      <vt:lpstr>Arial</vt:lpstr>
      <vt:lpstr>Calibri</vt:lpstr>
      <vt:lpstr>Century Schoolbook</vt:lpstr>
      <vt:lpstr>Corbel</vt:lpstr>
      <vt:lpstr>Times New Roman</vt:lpstr>
      <vt:lpstr>Headlines</vt:lpstr>
      <vt:lpstr>Prism 7</vt:lpstr>
      <vt:lpstr>A Novel Cognitive Target for the Treatment of Co-occurring Irritability and Anxiety in Youth </vt:lpstr>
      <vt:lpstr>Irritability </vt:lpstr>
      <vt:lpstr>Hostile Interpretation Bias (HIB)</vt:lpstr>
      <vt:lpstr>Hostile Interpretation Bias (HIB)</vt:lpstr>
      <vt:lpstr>PowerPoint Presentation</vt:lpstr>
      <vt:lpstr>Interpretation Bias Training</vt:lpstr>
      <vt:lpstr>Computational Learning Model</vt:lpstr>
      <vt:lpstr>Computational Learning Model</vt:lpstr>
      <vt:lpstr>Remember: Prior work suggested two hypothesis</vt:lpstr>
      <vt:lpstr>Study Population</vt:lpstr>
      <vt:lpstr>Data Analysis</vt:lpstr>
      <vt:lpstr>Results</vt:lpstr>
      <vt:lpstr>Results</vt:lpstr>
      <vt:lpstr>Irritability by Anxiety on Learning Rate</vt:lpstr>
      <vt:lpstr>Key Findings</vt:lpstr>
      <vt:lpstr>Key Findings</vt:lpstr>
      <vt:lpstr>Future Directions</vt:lpstr>
      <vt:lpstr>References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Elucidating Mechanisms Underlying  Hostile Interpretation Bias in Irritable Youth</dc:title>
  <dc:creator>Desousa, Analyse</dc:creator>
  <cp:lastModifiedBy>Desousa, Analyse</cp:lastModifiedBy>
  <cp:revision>65</cp:revision>
  <dcterms:created xsi:type="dcterms:W3CDTF">2017-08-01T17:36:42Z</dcterms:created>
  <dcterms:modified xsi:type="dcterms:W3CDTF">2017-08-13T22:41:52Z</dcterms:modified>
</cp:coreProperties>
</file>