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73" r:id="rId5"/>
    <p:sldId id="260" r:id="rId6"/>
    <p:sldId id="261" r:id="rId7"/>
    <p:sldId id="262" r:id="rId8"/>
    <p:sldId id="270" r:id="rId9"/>
    <p:sldId id="274" r:id="rId10"/>
    <p:sldId id="272" r:id="rId11"/>
    <p:sldId id="275" r:id="rId12"/>
    <p:sldId id="276" r:id="rId13"/>
    <p:sldId id="278" r:id="rId14"/>
    <p:sldId id="277" r:id="rId15"/>
    <p:sldId id="282" r:id="rId16"/>
    <p:sldId id="283" r:id="rId17"/>
    <p:sldId id="279" r:id="rId18"/>
    <p:sldId id="281" r:id="rId19"/>
    <p:sldId id="284" r:id="rId20"/>
    <p:sldId id="267" r:id="rId21"/>
    <p:sldId id="285" r:id="rId22"/>
    <p:sldId id="269" r:id="rId23"/>
  </p:sldIdLst>
  <p:sldSz cx="9144000" cy="5143500" type="screen16x9"/>
  <p:notesSz cx="6858000" cy="9144000"/>
  <p:embeddedFontLst>
    <p:embeddedFont>
      <p:font typeface="Assistant" pitchFamily="2" charset="-79"/>
      <p:regular r:id="rId25"/>
      <p:bold r:id="rId26"/>
    </p:embeddedFont>
    <p:embeddedFont>
      <p:font typeface="Assistant Light" panose="020F0302020204030204" pitchFamily="34" charset="0"/>
      <p:regular r:id="rId27"/>
      <p:bold r:id="rId28"/>
    </p:embeddedFont>
    <p:embeddedFont>
      <p:font typeface="Marvel" panose="02000000000000000000" pitchFamily="2" charset="0"/>
      <p:regular r:id="rId29"/>
      <p:bold r:id="rId30"/>
      <p:italic r:id="rId31"/>
      <p:boldItalic r:id="rId32"/>
    </p:embeddedFont>
    <p:embeddedFont>
      <p:font typeface="Nunito Light" panose="020F0302020204030204" pitchFamily="34" charset="0"/>
      <p:regular r:id="rId33"/>
      <p:italic r:id="rId34"/>
    </p:embeddedFont>
    <p:embeddedFont>
      <p:font typeface="PT Serif" panose="020A0603040505020204" pitchFamily="18" charset="77"/>
      <p:regular r:id="rId35"/>
      <p:bold r:id="rId36"/>
      <p:italic r:id="rId37"/>
      <p:boldItalic r:id="rId38"/>
    </p:embeddedFont>
    <p:embeddedFont>
      <p:font typeface="Raleway SemiBold" panose="020F0502020204030204" pitchFamily="34" charset="0"/>
      <p:regular r:id="rId39"/>
      <p:bold r:id="rId40"/>
      <p:italic r:id="rId41"/>
      <p:boldItalic r:id="rId42"/>
    </p:embeddedFont>
    <p:embeddedFont>
      <p:font typeface="Roboto Condensed Light" panose="020F0302020204030204" pitchFamily="34" charset="0"/>
      <p:regular r:id="rId43"/>
      <p:italic r:id="rId44"/>
    </p:embeddedFont>
    <p:embeddedFont>
      <p:font typeface="Thasadith" pitchFamily="2" charset="-34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1"/>
    <p:restoredTop sz="94634"/>
  </p:normalViewPr>
  <p:slideViewPr>
    <p:cSldViewPr snapToGrid="0" snapToObjects="1">
      <p:cViewPr varScale="1">
        <p:scale>
          <a:sx n="133" d="100"/>
          <a:sy n="133" d="100"/>
        </p:scale>
        <p:origin x="9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elihomyosief/Documents/SelihomCopyBEETENGPa-ACEsDEPSREDDS_DATA_LABELS_2022-07-29_1326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ACEs Predicting DEPS-r Scores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Scatterplot!$B$1</c:f>
              <c:strCache>
                <c:ptCount val="1"/>
                <c:pt idx="0">
                  <c:v>DEPS-r Score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7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BBB-7C43-8B6D-FCB88499F305}"/>
              </c:ext>
            </c:extLst>
          </c:dPt>
          <c:dPt>
            <c:idx val="12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7BBB-7C43-8B6D-FCB88499F305}"/>
              </c:ext>
            </c:extLst>
          </c:dPt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Scatterplot!$A$2:$A$15</c:f>
              <c:numCache>
                <c:formatCode>General</c:formatCode>
                <c:ptCount val="14"/>
                <c:pt idx="0">
                  <c:v>2</c:v>
                </c:pt>
                <c:pt idx="1">
                  <c:v>10</c:v>
                </c:pt>
                <c:pt idx="2">
                  <c:v>7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2</c:v>
                </c:pt>
                <c:pt idx="7">
                  <c:v>6</c:v>
                </c:pt>
                <c:pt idx="8">
                  <c:v>2</c:v>
                </c:pt>
                <c:pt idx="9">
                  <c:v>7</c:v>
                </c:pt>
                <c:pt idx="10">
                  <c:v>3</c:v>
                </c:pt>
                <c:pt idx="11">
                  <c:v>5</c:v>
                </c:pt>
                <c:pt idx="12">
                  <c:v>6</c:v>
                </c:pt>
                <c:pt idx="13">
                  <c:v>8</c:v>
                </c:pt>
              </c:numCache>
            </c:numRef>
          </c:xVal>
          <c:yVal>
            <c:numRef>
              <c:f>Scatterplot!$B$2:$B$15</c:f>
              <c:numCache>
                <c:formatCode>General</c:formatCode>
                <c:ptCount val="14"/>
                <c:pt idx="0">
                  <c:v>30</c:v>
                </c:pt>
                <c:pt idx="1">
                  <c:v>36</c:v>
                </c:pt>
                <c:pt idx="2">
                  <c:v>30</c:v>
                </c:pt>
                <c:pt idx="3">
                  <c:v>27</c:v>
                </c:pt>
                <c:pt idx="4">
                  <c:v>25</c:v>
                </c:pt>
                <c:pt idx="5">
                  <c:v>19</c:v>
                </c:pt>
                <c:pt idx="6">
                  <c:v>24</c:v>
                </c:pt>
                <c:pt idx="7">
                  <c:v>33</c:v>
                </c:pt>
                <c:pt idx="8">
                  <c:v>23</c:v>
                </c:pt>
                <c:pt idx="9">
                  <c:v>29</c:v>
                </c:pt>
                <c:pt idx="10">
                  <c:v>20</c:v>
                </c:pt>
                <c:pt idx="11">
                  <c:v>30</c:v>
                </c:pt>
                <c:pt idx="12">
                  <c:v>34</c:v>
                </c:pt>
                <c:pt idx="13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BBB-7C43-8B6D-FCB88499F3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4770671"/>
        <c:axId val="1124725423"/>
      </c:scatterChart>
      <c:valAx>
        <c:axId val="1124770671"/>
        <c:scaling>
          <c:orientation val="minMax"/>
          <c:max val="11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ACE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4725423"/>
        <c:crosses val="autoZero"/>
        <c:crossBetween val="midCat"/>
      </c:valAx>
      <c:valAx>
        <c:axId val="1124725423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DEPS-r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4770671"/>
        <c:crosses val="autoZero"/>
        <c:crossBetween val="midCat"/>
      </c:valAx>
      <c:spPr>
        <a:noFill/>
        <a:ln w="19050">
          <a:solidFill>
            <a:schemeClr val="accent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0986A9-543E-8645-A149-19D5808E6919}" type="doc">
      <dgm:prSet loTypeId="urn:microsoft.com/office/officeart/2005/8/layout/chevron1" loCatId="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5D86E4E-37E7-8640-9339-C2EF3E611158}">
      <dgm:prSet phldrT="[Text]"/>
      <dgm:spPr/>
      <dgm:t>
        <a:bodyPr/>
        <a:lstStyle/>
        <a:p>
          <a:r>
            <a:rPr lang="en-US" dirty="0"/>
            <a:t>1. Getting Started</a:t>
          </a:r>
        </a:p>
      </dgm:t>
    </dgm:pt>
    <dgm:pt modelId="{32933613-BC04-DA47-8C90-882402FACD2E}" type="parTrans" cxnId="{6524A5B4-B7AF-6340-8C10-BCCC106E7641}">
      <dgm:prSet/>
      <dgm:spPr/>
      <dgm:t>
        <a:bodyPr/>
        <a:lstStyle/>
        <a:p>
          <a:endParaRPr lang="en-US"/>
        </a:p>
      </dgm:t>
    </dgm:pt>
    <dgm:pt modelId="{204FBDE3-5D31-9C47-A7BF-98B79A5A76DE}" type="sibTrans" cxnId="{6524A5B4-B7AF-6340-8C10-BCCC106E7641}">
      <dgm:prSet/>
      <dgm:spPr/>
      <dgm:t>
        <a:bodyPr/>
        <a:lstStyle/>
        <a:p>
          <a:endParaRPr lang="en-US"/>
        </a:p>
      </dgm:t>
    </dgm:pt>
    <dgm:pt modelId="{3F44C94C-1460-E54C-BEA2-591A9C3CD110}">
      <dgm:prSet phldrT="[Text]"/>
      <dgm:spPr/>
      <dgm:t>
        <a:bodyPr/>
        <a:lstStyle/>
        <a:p>
          <a:r>
            <a:rPr lang="en-US" dirty="0"/>
            <a:t>2. Establish regular pattern of eating and activity</a:t>
          </a:r>
        </a:p>
      </dgm:t>
    </dgm:pt>
    <dgm:pt modelId="{6154750E-5A4A-954E-AFF0-AC3370D2A00D}" type="parTrans" cxnId="{C36A6378-19A8-DF46-B1C6-484A63D9A576}">
      <dgm:prSet/>
      <dgm:spPr/>
      <dgm:t>
        <a:bodyPr/>
        <a:lstStyle/>
        <a:p>
          <a:endParaRPr lang="en-US"/>
        </a:p>
      </dgm:t>
    </dgm:pt>
    <dgm:pt modelId="{92534BBA-36D6-7349-B106-0966A8DDABA6}" type="sibTrans" cxnId="{C36A6378-19A8-DF46-B1C6-484A63D9A576}">
      <dgm:prSet/>
      <dgm:spPr/>
      <dgm:t>
        <a:bodyPr/>
        <a:lstStyle/>
        <a:p>
          <a:endParaRPr lang="en-US"/>
        </a:p>
      </dgm:t>
    </dgm:pt>
    <dgm:pt modelId="{335463E1-64A2-8143-BBCE-EFA32ADE3B95}">
      <dgm:prSet phldrT="[Text]"/>
      <dgm:spPr/>
      <dgm:t>
        <a:bodyPr/>
        <a:lstStyle/>
        <a:p>
          <a:r>
            <a:rPr lang="en-US" dirty="0"/>
            <a:t>3. Alternatives to Disordered Eating</a:t>
          </a:r>
        </a:p>
      </dgm:t>
    </dgm:pt>
    <dgm:pt modelId="{0CE08E31-9CF8-5144-BA9B-D93DA8E4C4B0}" type="parTrans" cxnId="{9A8637FF-E830-754B-B57C-F6B1676EAC03}">
      <dgm:prSet/>
      <dgm:spPr/>
      <dgm:t>
        <a:bodyPr/>
        <a:lstStyle/>
        <a:p>
          <a:endParaRPr lang="en-US"/>
        </a:p>
      </dgm:t>
    </dgm:pt>
    <dgm:pt modelId="{F34BA93F-3FB1-BF4C-B48B-02D67F19C711}" type="sibTrans" cxnId="{9A8637FF-E830-754B-B57C-F6B1676EAC03}">
      <dgm:prSet/>
      <dgm:spPr/>
      <dgm:t>
        <a:bodyPr/>
        <a:lstStyle/>
        <a:p>
          <a:endParaRPr lang="en-US"/>
        </a:p>
      </dgm:t>
    </dgm:pt>
    <dgm:pt modelId="{23E451A2-B984-0340-BA12-36899C178F9A}">
      <dgm:prSet phldrT="[Text]"/>
      <dgm:spPr/>
      <dgm:t>
        <a:bodyPr/>
        <a:lstStyle/>
        <a:p>
          <a:r>
            <a:rPr lang="en-US" dirty="0"/>
            <a:t>4. Problem Solving</a:t>
          </a:r>
        </a:p>
      </dgm:t>
    </dgm:pt>
    <dgm:pt modelId="{17EF00B7-9065-D246-82AD-3703D27F4DE1}" type="parTrans" cxnId="{E30BE203-240E-6344-A8ED-E5A80C8937ED}">
      <dgm:prSet/>
      <dgm:spPr/>
      <dgm:t>
        <a:bodyPr/>
        <a:lstStyle/>
        <a:p>
          <a:endParaRPr lang="en-US"/>
        </a:p>
      </dgm:t>
    </dgm:pt>
    <dgm:pt modelId="{4E9759CB-ED0A-3D43-BBA8-FE377E19107C}" type="sibTrans" cxnId="{E30BE203-240E-6344-A8ED-E5A80C8937ED}">
      <dgm:prSet/>
      <dgm:spPr/>
      <dgm:t>
        <a:bodyPr/>
        <a:lstStyle/>
        <a:p>
          <a:endParaRPr lang="en-US"/>
        </a:p>
      </dgm:t>
    </dgm:pt>
    <dgm:pt modelId="{9316C798-36A5-1148-9355-6BB7AEB4C88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5. Dieting and Related forms of Avoidance</a:t>
          </a:r>
        </a:p>
      </dgm:t>
    </dgm:pt>
    <dgm:pt modelId="{E2CD277E-4E60-F140-A218-2A93FBD085CD}" type="parTrans" cxnId="{A7D7D02A-94D6-A048-A087-698CD3DCE07A}">
      <dgm:prSet/>
      <dgm:spPr/>
      <dgm:t>
        <a:bodyPr/>
        <a:lstStyle/>
        <a:p>
          <a:endParaRPr lang="en-US"/>
        </a:p>
      </dgm:t>
    </dgm:pt>
    <dgm:pt modelId="{1368D33F-C248-014B-B2F4-47E8A3511B7D}" type="sibTrans" cxnId="{A7D7D02A-94D6-A048-A087-698CD3DCE07A}">
      <dgm:prSet/>
      <dgm:spPr/>
      <dgm:t>
        <a:bodyPr/>
        <a:lstStyle/>
        <a:p>
          <a:endParaRPr lang="en-US"/>
        </a:p>
      </dgm:t>
    </dgm:pt>
    <dgm:pt modelId="{5CCD452B-0E44-0347-8957-D826A2D0EB9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6. Maintenance &amp; Relapse Prevention</a:t>
          </a:r>
        </a:p>
      </dgm:t>
    </dgm:pt>
    <dgm:pt modelId="{F1B59403-1FC9-FA4E-86DC-DBB600B6FDCD}" type="parTrans" cxnId="{C31170F2-5251-9742-A609-D95375AEE55D}">
      <dgm:prSet/>
      <dgm:spPr/>
      <dgm:t>
        <a:bodyPr/>
        <a:lstStyle/>
        <a:p>
          <a:endParaRPr lang="en-US"/>
        </a:p>
      </dgm:t>
    </dgm:pt>
    <dgm:pt modelId="{9FEC09AD-2ABF-EF4C-AF64-43135AFF20E3}" type="sibTrans" cxnId="{C31170F2-5251-9742-A609-D95375AEE55D}">
      <dgm:prSet/>
      <dgm:spPr/>
      <dgm:t>
        <a:bodyPr/>
        <a:lstStyle/>
        <a:p>
          <a:endParaRPr lang="en-US"/>
        </a:p>
      </dgm:t>
    </dgm:pt>
    <dgm:pt modelId="{407B3481-E2A0-4F48-A3DF-A1CCFAC33EAF}" type="pres">
      <dgm:prSet presAssocID="{110986A9-543E-8645-A149-19D5808E6919}" presName="Name0" presStyleCnt="0">
        <dgm:presLayoutVars>
          <dgm:dir/>
          <dgm:animLvl val="lvl"/>
          <dgm:resizeHandles val="exact"/>
        </dgm:presLayoutVars>
      </dgm:prSet>
      <dgm:spPr/>
    </dgm:pt>
    <dgm:pt modelId="{E78A1DCB-6722-4542-8547-D50D771A17D0}" type="pres">
      <dgm:prSet presAssocID="{F5D86E4E-37E7-8640-9339-C2EF3E611158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4BB72F1C-FFF0-A148-B104-D9268586A002}" type="pres">
      <dgm:prSet presAssocID="{204FBDE3-5D31-9C47-A7BF-98B79A5A76DE}" presName="parTxOnlySpace" presStyleCnt="0"/>
      <dgm:spPr/>
    </dgm:pt>
    <dgm:pt modelId="{30044409-24C4-A645-8455-076D1A4AAB13}" type="pres">
      <dgm:prSet presAssocID="{3F44C94C-1460-E54C-BEA2-591A9C3CD110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E723AA3E-A388-BA4B-9C76-76DA1443CC32}" type="pres">
      <dgm:prSet presAssocID="{92534BBA-36D6-7349-B106-0966A8DDABA6}" presName="parTxOnlySpace" presStyleCnt="0"/>
      <dgm:spPr/>
    </dgm:pt>
    <dgm:pt modelId="{320F80CF-FA44-7544-B36A-F433ACE3E090}" type="pres">
      <dgm:prSet presAssocID="{335463E1-64A2-8143-BBCE-EFA32ADE3B95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00E5E5D-4920-184C-9230-8F88A632F96A}" type="pres">
      <dgm:prSet presAssocID="{F34BA93F-3FB1-BF4C-B48B-02D67F19C711}" presName="parTxOnlySpace" presStyleCnt="0"/>
      <dgm:spPr/>
    </dgm:pt>
    <dgm:pt modelId="{5896B8FE-8100-2F4B-B667-EB59D09F9546}" type="pres">
      <dgm:prSet presAssocID="{23E451A2-B984-0340-BA12-36899C178F9A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6F1EC815-8C70-C44F-881F-94DCB1E26B4F}" type="pres">
      <dgm:prSet presAssocID="{4E9759CB-ED0A-3D43-BBA8-FE377E19107C}" presName="parTxOnlySpace" presStyleCnt="0"/>
      <dgm:spPr/>
    </dgm:pt>
    <dgm:pt modelId="{BD03E960-3F13-2C41-9D5C-C2DC44B417F4}" type="pres">
      <dgm:prSet presAssocID="{9316C798-36A5-1148-9355-6BB7AEB4C880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731EB855-984D-2B43-AA5A-AEEF30929510}" type="pres">
      <dgm:prSet presAssocID="{1368D33F-C248-014B-B2F4-47E8A3511B7D}" presName="parTxOnlySpace" presStyleCnt="0"/>
      <dgm:spPr/>
    </dgm:pt>
    <dgm:pt modelId="{90FD0FFD-0B1D-DD42-832E-7798BCB01AC4}" type="pres">
      <dgm:prSet presAssocID="{5CCD452B-0E44-0347-8957-D826A2D0EB9D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30BE203-240E-6344-A8ED-E5A80C8937ED}" srcId="{110986A9-543E-8645-A149-19D5808E6919}" destId="{23E451A2-B984-0340-BA12-36899C178F9A}" srcOrd="3" destOrd="0" parTransId="{17EF00B7-9065-D246-82AD-3703D27F4DE1}" sibTransId="{4E9759CB-ED0A-3D43-BBA8-FE377E19107C}"/>
    <dgm:cxn modelId="{A7D7D02A-94D6-A048-A087-698CD3DCE07A}" srcId="{110986A9-543E-8645-A149-19D5808E6919}" destId="{9316C798-36A5-1148-9355-6BB7AEB4C880}" srcOrd="4" destOrd="0" parTransId="{E2CD277E-4E60-F140-A218-2A93FBD085CD}" sibTransId="{1368D33F-C248-014B-B2F4-47E8A3511B7D}"/>
    <dgm:cxn modelId="{ABF63649-FB6F-DC41-8149-31D1EED1C9B7}" type="presOf" srcId="{3F44C94C-1460-E54C-BEA2-591A9C3CD110}" destId="{30044409-24C4-A645-8455-076D1A4AAB13}" srcOrd="0" destOrd="0" presId="urn:microsoft.com/office/officeart/2005/8/layout/chevron1"/>
    <dgm:cxn modelId="{863B6461-5A3E-3240-B778-D5615605AA15}" type="presOf" srcId="{5CCD452B-0E44-0347-8957-D826A2D0EB9D}" destId="{90FD0FFD-0B1D-DD42-832E-7798BCB01AC4}" srcOrd="0" destOrd="0" presId="urn:microsoft.com/office/officeart/2005/8/layout/chevron1"/>
    <dgm:cxn modelId="{43D9CA75-6F0C-F648-B20A-43D0E1DBB08A}" type="presOf" srcId="{F5D86E4E-37E7-8640-9339-C2EF3E611158}" destId="{E78A1DCB-6722-4542-8547-D50D771A17D0}" srcOrd="0" destOrd="0" presId="urn:microsoft.com/office/officeart/2005/8/layout/chevron1"/>
    <dgm:cxn modelId="{C36A6378-19A8-DF46-B1C6-484A63D9A576}" srcId="{110986A9-543E-8645-A149-19D5808E6919}" destId="{3F44C94C-1460-E54C-BEA2-591A9C3CD110}" srcOrd="1" destOrd="0" parTransId="{6154750E-5A4A-954E-AFF0-AC3370D2A00D}" sibTransId="{92534BBA-36D6-7349-B106-0966A8DDABA6}"/>
    <dgm:cxn modelId="{C5BA0F8C-C8E4-E645-948C-01C27245D11D}" type="presOf" srcId="{110986A9-543E-8645-A149-19D5808E6919}" destId="{407B3481-E2A0-4F48-A3DF-A1CCFAC33EAF}" srcOrd="0" destOrd="0" presId="urn:microsoft.com/office/officeart/2005/8/layout/chevron1"/>
    <dgm:cxn modelId="{CF0BEE9C-204D-C240-AA6F-0B4B0ADC48BF}" type="presOf" srcId="{9316C798-36A5-1148-9355-6BB7AEB4C880}" destId="{BD03E960-3F13-2C41-9D5C-C2DC44B417F4}" srcOrd="0" destOrd="0" presId="urn:microsoft.com/office/officeart/2005/8/layout/chevron1"/>
    <dgm:cxn modelId="{6524A5B4-B7AF-6340-8C10-BCCC106E7641}" srcId="{110986A9-543E-8645-A149-19D5808E6919}" destId="{F5D86E4E-37E7-8640-9339-C2EF3E611158}" srcOrd="0" destOrd="0" parTransId="{32933613-BC04-DA47-8C90-882402FACD2E}" sibTransId="{204FBDE3-5D31-9C47-A7BF-98B79A5A76DE}"/>
    <dgm:cxn modelId="{FB383AD2-1DBC-144F-B7A4-54DE33247717}" type="presOf" srcId="{335463E1-64A2-8143-BBCE-EFA32ADE3B95}" destId="{320F80CF-FA44-7544-B36A-F433ACE3E090}" srcOrd="0" destOrd="0" presId="urn:microsoft.com/office/officeart/2005/8/layout/chevron1"/>
    <dgm:cxn modelId="{C31170F2-5251-9742-A609-D95375AEE55D}" srcId="{110986A9-543E-8645-A149-19D5808E6919}" destId="{5CCD452B-0E44-0347-8957-D826A2D0EB9D}" srcOrd="5" destOrd="0" parTransId="{F1B59403-1FC9-FA4E-86DC-DBB600B6FDCD}" sibTransId="{9FEC09AD-2ABF-EF4C-AF64-43135AFF20E3}"/>
    <dgm:cxn modelId="{1BDE85F3-D9D6-484F-9F62-C38CF0DCCEEE}" type="presOf" srcId="{23E451A2-B984-0340-BA12-36899C178F9A}" destId="{5896B8FE-8100-2F4B-B667-EB59D09F9546}" srcOrd="0" destOrd="0" presId="urn:microsoft.com/office/officeart/2005/8/layout/chevron1"/>
    <dgm:cxn modelId="{9A8637FF-E830-754B-B57C-F6B1676EAC03}" srcId="{110986A9-543E-8645-A149-19D5808E6919}" destId="{335463E1-64A2-8143-BBCE-EFA32ADE3B95}" srcOrd="2" destOrd="0" parTransId="{0CE08E31-9CF8-5144-BA9B-D93DA8E4C4B0}" sibTransId="{F34BA93F-3FB1-BF4C-B48B-02D67F19C711}"/>
    <dgm:cxn modelId="{C3530259-03EA-894C-AED5-F07DD37E0154}" type="presParOf" srcId="{407B3481-E2A0-4F48-A3DF-A1CCFAC33EAF}" destId="{E78A1DCB-6722-4542-8547-D50D771A17D0}" srcOrd="0" destOrd="0" presId="urn:microsoft.com/office/officeart/2005/8/layout/chevron1"/>
    <dgm:cxn modelId="{B3192217-996C-FA4F-AAF7-A13AB243C6BA}" type="presParOf" srcId="{407B3481-E2A0-4F48-A3DF-A1CCFAC33EAF}" destId="{4BB72F1C-FFF0-A148-B104-D9268586A002}" srcOrd="1" destOrd="0" presId="urn:microsoft.com/office/officeart/2005/8/layout/chevron1"/>
    <dgm:cxn modelId="{B9B6EBFF-AA5B-A44C-BCC1-7099280A1F6C}" type="presParOf" srcId="{407B3481-E2A0-4F48-A3DF-A1CCFAC33EAF}" destId="{30044409-24C4-A645-8455-076D1A4AAB13}" srcOrd="2" destOrd="0" presId="urn:microsoft.com/office/officeart/2005/8/layout/chevron1"/>
    <dgm:cxn modelId="{CCD3286E-F289-4340-B6FD-EB55FA4C45D5}" type="presParOf" srcId="{407B3481-E2A0-4F48-A3DF-A1CCFAC33EAF}" destId="{E723AA3E-A388-BA4B-9C76-76DA1443CC32}" srcOrd="3" destOrd="0" presId="urn:microsoft.com/office/officeart/2005/8/layout/chevron1"/>
    <dgm:cxn modelId="{799EEBC4-DD31-5E49-95E6-E97B1A2C917F}" type="presParOf" srcId="{407B3481-E2A0-4F48-A3DF-A1CCFAC33EAF}" destId="{320F80CF-FA44-7544-B36A-F433ACE3E090}" srcOrd="4" destOrd="0" presId="urn:microsoft.com/office/officeart/2005/8/layout/chevron1"/>
    <dgm:cxn modelId="{C24FBE4C-6FDF-DA4C-87B8-C4D91FFDEC33}" type="presParOf" srcId="{407B3481-E2A0-4F48-A3DF-A1CCFAC33EAF}" destId="{A00E5E5D-4920-184C-9230-8F88A632F96A}" srcOrd="5" destOrd="0" presId="urn:microsoft.com/office/officeart/2005/8/layout/chevron1"/>
    <dgm:cxn modelId="{A93C1968-BBD4-9246-BD70-C56FABE0F343}" type="presParOf" srcId="{407B3481-E2A0-4F48-A3DF-A1CCFAC33EAF}" destId="{5896B8FE-8100-2F4B-B667-EB59D09F9546}" srcOrd="6" destOrd="0" presId="urn:microsoft.com/office/officeart/2005/8/layout/chevron1"/>
    <dgm:cxn modelId="{C0752F5A-BF47-974D-9317-905981E8BCA4}" type="presParOf" srcId="{407B3481-E2A0-4F48-A3DF-A1CCFAC33EAF}" destId="{6F1EC815-8C70-C44F-881F-94DCB1E26B4F}" srcOrd="7" destOrd="0" presId="urn:microsoft.com/office/officeart/2005/8/layout/chevron1"/>
    <dgm:cxn modelId="{86F7E65B-C68C-3542-A5DD-0B95B5DDE740}" type="presParOf" srcId="{407B3481-E2A0-4F48-A3DF-A1CCFAC33EAF}" destId="{BD03E960-3F13-2C41-9D5C-C2DC44B417F4}" srcOrd="8" destOrd="0" presId="urn:microsoft.com/office/officeart/2005/8/layout/chevron1"/>
    <dgm:cxn modelId="{96831298-2E65-AE45-93F9-E388FF9B2141}" type="presParOf" srcId="{407B3481-E2A0-4F48-A3DF-A1CCFAC33EAF}" destId="{731EB855-984D-2B43-AA5A-AEEF30929510}" srcOrd="9" destOrd="0" presId="urn:microsoft.com/office/officeart/2005/8/layout/chevron1"/>
    <dgm:cxn modelId="{7922C63E-5593-8B4E-B6DC-1DB8B998A9C2}" type="presParOf" srcId="{407B3481-E2A0-4F48-A3DF-A1CCFAC33EAF}" destId="{90FD0FFD-0B1D-DD42-832E-7798BCB01AC4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A6338B-FC28-134F-BF9B-92FA1C5417FC}" type="doc">
      <dgm:prSet loTypeId="urn:microsoft.com/office/officeart/2005/8/layout/venn1" loCatId="" qsTypeId="urn:microsoft.com/office/officeart/2005/8/quickstyle/simple1" qsCatId="simple" csTypeId="urn:microsoft.com/office/officeart/2005/8/colors/accent2_2" csCatId="accent2" phldr="1"/>
      <dgm:spPr/>
    </dgm:pt>
    <dgm:pt modelId="{D935DA32-C7BA-FF44-8464-80F68E36B53F}">
      <dgm:prSet phldrT="[Text]"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endParaRPr lang="en-US" sz="1200" b="1" u="sng" dirty="0">
            <a:latin typeface="Assistant" pitchFamily="2" charset="-79"/>
            <a:cs typeface="Assistant" pitchFamily="2" charset="-79"/>
          </a:endParaRPr>
        </a:p>
        <a:p>
          <a:pPr algn="ctr">
            <a:buFont typeface="Arial" panose="020B0604020202020204" pitchFamily="34" charset="0"/>
            <a:buChar char="•"/>
          </a:pPr>
          <a:r>
            <a:rPr lang="en-US" sz="1200" b="1" u="sng" dirty="0">
              <a:latin typeface="Assistant" pitchFamily="2" charset="-79"/>
              <a:cs typeface="Assistant" pitchFamily="2" charset="-79"/>
            </a:rPr>
            <a:t>Participant E</a:t>
          </a:r>
        </a:p>
        <a:p>
          <a:pPr algn="ctr">
            <a:buFont typeface="Arial" panose="020B0604020202020204" pitchFamily="34" charset="0"/>
            <a:buChar char="•"/>
          </a:pPr>
          <a:r>
            <a:rPr lang="en-US" sz="1200" b="1" dirty="0">
              <a:latin typeface="Assistant" pitchFamily="2" charset="-79"/>
              <a:cs typeface="Assistant" pitchFamily="2" charset="-79"/>
            </a:rPr>
            <a:t>58 year old Black female, 47.9 BMI, HbA1c level 7.0 </a:t>
          </a:r>
        </a:p>
        <a:p>
          <a:pPr algn="ctr">
            <a:buFont typeface="Arial" panose="020B0604020202020204" pitchFamily="34" charset="0"/>
            <a:buChar char="•"/>
          </a:pPr>
          <a:r>
            <a:rPr lang="en-US" sz="1200" b="1" dirty="0">
              <a:latin typeface="Assistant" pitchFamily="2" charset="-79"/>
              <a:cs typeface="Assistant" pitchFamily="2" charset="-79"/>
            </a:rPr>
            <a:t>First diagnosed in 2008</a:t>
          </a:r>
        </a:p>
        <a:p>
          <a:pPr algn="ctr">
            <a:buFont typeface="Arial" panose="020B0604020202020204" pitchFamily="34" charset="0"/>
            <a:buChar char="•"/>
          </a:pPr>
          <a:r>
            <a:rPr lang="en-US" sz="1200" b="1" dirty="0">
              <a:latin typeface="Assistant" pitchFamily="2" charset="-79"/>
              <a:cs typeface="Assistant" pitchFamily="2" charset="-79"/>
            </a:rPr>
            <a:t>Has attended educational diabetes classes, has received behavioral health counseling but has not seen a diabetes-specific counselor</a:t>
          </a:r>
        </a:p>
        <a:p>
          <a:pPr algn="ctr">
            <a:buFont typeface="Arial" panose="020B0604020202020204" pitchFamily="34" charset="0"/>
            <a:buChar char="•"/>
          </a:pPr>
          <a:r>
            <a:rPr lang="en-US" sz="1200" b="1" dirty="0">
              <a:latin typeface="Assistant" pitchFamily="2" charset="-79"/>
              <a:cs typeface="Assistant" pitchFamily="2" charset="-79"/>
            </a:rPr>
            <a:t>Living with asthma, hyperlipidemia, hypertension, and obstructive sleep apnea</a:t>
          </a:r>
        </a:p>
        <a:p>
          <a:pPr algn="ctr">
            <a:buFont typeface="Arial" panose="020B0604020202020204" pitchFamily="34" charset="0"/>
            <a:buChar char="•"/>
          </a:pPr>
          <a:r>
            <a:rPr lang="en-US" sz="1200" b="1" dirty="0">
              <a:latin typeface="Assistant" pitchFamily="2" charset="-79"/>
              <a:cs typeface="Assistant" pitchFamily="2" charset="-79"/>
            </a:rPr>
            <a:t>      DEPS-r Score: 33</a:t>
          </a:r>
          <a:endParaRPr lang="en-US" sz="1200" dirty="0">
            <a:latin typeface="Assistant" pitchFamily="2" charset="-79"/>
            <a:cs typeface="Assistant" pitchFamily="2" charset="-79"/>
          </a:endParaRPr>
        </a:p>
      </dgm:t>
    </dgm:pt>
    <dgm:pt modelId="{9D4E51B9-1109-FB40-A236-EFB7D5E97D22}" type="parTrans" cxnId="{EACD1361-415B-E140-9E68-709077D8ABB7}">
      <dgm:prSet/>
      <dgm:spPr/>
      <dgm:t>
        <a:bodyPr/>
        <a:lstStyle/>
        <a:p>
          <a:endParaRPr lang="en-US"/>
        </a:p>
      </dgm:t>
    </dgm:pt>
    <dgm:pt modelId="{94D4AE89-0986-114D-8BB4-310FE044DE0F}" type="sibTrans" cxnId="{EACD1361-415B-E140-9E68-709077D8ABB7}">
      <dgm:prSet/>
      <dgm:spPr/>
      <dgm:t>
        <a:bodyPr/>
        <a:lstStyle/>
        <a:p>
          <a:endParaRPr lang="en-US"/>
        </a:p>
      </dgm:t>
    </dgm:pt>
    <dgm:pt modelId="{ADC0D5A2-8398-3241-97C8-A16374818EEA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b="1" u="sng" dirty="0">
              <a:latin typeface="Assistant" pitchFamily="2" charset="-79"/>
              <a:cs typeface="Assistant" pitchFamily="2" charset="-79"/>
            </a:rPr>
            <a:t>Participant S </a:t>
          </a:r>
        </a:p>
        <a:p>
          <a:pPr>
            <a:buFont typeface="Arial" panose="020B0604020202020204" pitchFamily="34" charset="0"/>
            <a:buChar char="•"/>
          </a:pPr>
          <a:r>
            <a:rPr lang="en-US" b="1" dirty="0">
              <a:latin typeface="Assistant" pitchFamily="2" charset="-79"/>
              <a:cs typeface="Assistant" pitchFamily="2" charset="-79"/>
            </a:rPr>
            <a:t>46 year old white female, 42 BMI, HbA1c level 7.3</a:t>
          </a:r>
        </a:p>
        <a:p>
          <a:pPr>
            <a:buFont typeface="Arial" panose="020B0604020202020204" pitchFamily="34" charset="0"/>
            <a:buChar char="•"/>
          </a:pPr>
          <a:r>
            <a:rPr lang="en-US" b="1" dirty="0">
              <a:latin typeface="Assistant" pitchFamily="2" charset="-79"/>
              <a:cs typeface="Assistant" pitchFamily="2" charset="-79"/>
            </a:rPr>
            <a:t>First diagnosed in 2018</a:t>
          </a:r>
        </a:p>
        <a:p>
          <a:pPr>
            <a:buFont typeface="Arial" panose="020B0604020202020204" pitchFamily="34" charset="0"/>
            <a:buChar char="•"/>
          </a:pPr>
          <a:r>
            <a:rPr lang="en-US" b="1" dirty="0">
              <a:latin typeface="Assistant" pitchFamily="2" charset="-79"/>
              <a:cs typeface="Assistant" pitchFamily="2" charset="-79"/>
            </a:rPr>
            <a:t>Has not received any education about diabetes, has not received any behavioral health counseling </a:t>
          </a:r>
        </a:p>
        <a:p>
          <a:pPr>
            <a:buFont typeface="Arial" panose="020B0604020202020204" pitchFamily="34" charset="0"/>
            <a:buChar char="•"/>
          </a:pPr>
          <a:r>
            <a:rPr lang="en-US" b="1" dirty="0">
              <a:latin typeface="Assistant" pitchFamily="2" charset="-79"/>
              <a:cs typeface="Assistant" pitchFamily="2" charset="-79"/>
            </a:rPr>
            <a:t>Living with hypertension and polycystic ovarian syndrome (PCOS)</a:t>
          </a:r>
        </a:p>
        <a:p>
          <a:pPr>
            <a:buFont typeface="Arial" panose="020B0604020202020204" pitchFamily="34" charset="0"/>
            <a:buChar char="•"/>
          </a:pPr>
          <a:r>
            <a:rPr lang="en-US" b="1" dirty="0">
              <a:latin typeface="Assistant" pitchFamily="2" charset="-79"/>
              <a:cs typeface="Assistant" pitchFamily="2" charset="-79"/>
            </a:rPr>
            <a:t>DEPS-r Score: 34 </a:t>
          </a:r>
          <a:endParaRPr lang="en-US" dirty="0">
            <a:latin typeface="Assistant" pitchFamily="2" charset="-79"/>
            <a:cs typeface="Assistant" pitchFamily="2" charset="-79"/>
          </a:endParaRPr>
        </a:p>
      </dgm:t>
    </dgm:pt>
    <dgm:pt modelId="{CF6F8C90-C5C7-4643-85D2-033FB2A10040}" type="parTrans" cxnId="{3F185561-452D-7E40-8569-2CF7EDD120F9}">
      <dgm:prSet/>
      <dgm:spPr/>
      <dgm:t>
        <a:bodyPr/>
        <a:lstStyle/>
        <a:p>
          <a:endParaRPr lang="en-US"/>
        </a:p>
      </dgm:t>
    </dgm:pt>
    <dgm:pt modelId="{19A10F20-C89A-7E4D-8891-D91368663583}" type="sibTrans" cxnId="{3F185561-452D-7E40-8569-2CF7EDD120F9}">
      <dgm:prSet/>
      <dgm:spPr/>
      <dgm:t>
        <a:bodyPr/>
        <a:lstStyle/>
        <a:p>
          <a:endParaRPr lang="en-US"/>
        </a:p>
      </dgm:t>
    </dgm:pt>
    <dgm:pt modelId="{7CD60602-09DB-B743-BBC7-8BEB74C92F9E}" type="pres">
      <dgm:prSet presAssocID="{32A6338B-FC28-134F-BF9B-92FA1C5417FC}" presName="compositeShape" presStyleCnt="0">
        <dgm:presLayoutVars>
          <dgm:chMax val="7"/>
          <dgm:dir/>
          <dgm:resizeHandles val="exact"/>
        </dgm:presLayoutVars>
      </dgm:prSet>
      <dgm:spPr/>
    </dgm:pt>
    <dgm:pt modelId="{92787BC0-F96A-F34E-847E-D81851D3DDE5}" type="pres">
      <dgm:prSet presAssocID="{D935DA32-C7BA-FF44-8464-80F68E36B53F}" presName="circ1" presStyleLbl="vennNode1" presStyleIdx="0" presStyleCnt="2"/>
      <dgm:spPr/>
    </dgm:pt>
    <dgm:pt modelId="{A57A4CBC-8530-4248-8F77-AD8CEB32A074}" type="pres">
      <dgm:prSet presAssocID="{D935DA32-C7BA-FF44-8464-80F68E36B53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CAD7DE9-8EB6-5942-89BA-C380B5F78230}" type="pres">
      <dgm:prSet presAssocID="{ADC0D5A2-8398-3241-97C8-A16374818EEA}" presName="circ2" presStyleLbl="vennNode1" presStyleIdx="1" presStyleCnt="2" custLinFactNeighborY="-807"/>
      <dgm:spPr/>
    </dgm:pt>
    <dgm:pt modelId="{CB521F4F-28C4-2F43-8891-0B7220AF0BDB}" type="pres">
      <dgm:prSet presAssocID="{ADC0D5A2-8398-3241-97C8-A16374818EE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3C34843-4899-9C44-B0D9-1C4BC430DD8E}" type="presOf" srcId="{D935DA32-C7BA-FF44-8464-80F68E36B53F}" destId="{92787BC0-F96A-F34E-847E-D81851D3DDE5}" srcOrd="0" destOrd="0" presId="urn:microsoft.com/office/officeart/2005/8/layout/venn1"/>
    <dgm:cxn modelId="{EACD1361-415B-E140-9E68-709077D8ABB7}" srcId="{32A6338B-FC28-134F-BF9B-92FA1C5417FC}" destId="{D935DA32-C7BA-FF44-8464-80F68E36B53F}" srcOrd="0" destOrd="0" parTransId="{9D4E51B9-1109-FB40-A236-EFB7D5E97D22}" sibTransId="{94D4AE89-0986-114D-8BB4-310FE044DE0F}"/>
    <dgm:cxn modelId="{3F185561-452D-7E40-8569-2CF7EDD120F9}" srcId="{32A6338B-FC28-134F-BF9B-92FA1C5417FC}" destId="{ADC0D5A2-8398-3241-97C8-A16374818EEA}" srcOrd="1" destOrd="0" parTransId="{CF6F8C90-C5C7-4643-85D2-033FB2A10040}" sibTransId="{19A10F20-C89A-7E4D-8891-D91368663583}"/>
    <dgm:cxn modelId="{21C9567A-831C-F446-9A6E-8BE9379FFE2A}" type="presOf" srcId="{D935DA32-C7BA-FF44-8464-80F68E36B53F}" destId="{A57A4CBC-8530-4248-8F77-AD8CEB32A074}" srcOrd="1" destOrd="0" presId="urn:microsoft.com/office/officeart/2005/8/layout/venn1"/>
    <dgm:cxn modelId="{708214AC-E0C8-144A-A7F8-C46958673C02}" type="presOf" srcId="{32A6338B-FC28-134F-BF9B-92FA1C5417FC}" destId="{7CD60602-09DB-B743-BBC7-8BEB74C92F9E}" srcOrd="0" destOrd="0" presId="urn:microsoft.com/office/officeart/2005/8/layout/venn1"/>
    <dgm:cxn modelId="{B29CCDDC-17CF-B44F-B802-064101D666A6}" type="presOf" srcId="{ADC0D5A2-8398-3241-97C8-A16374818EEA}" destId="{CCAD7DE9-8EB6-5942-89BA-C380B5F78230}" srcOrd="0" destOrd="0" presId="urn:microsoft.com/office/officeart/2005/8/layout/venn1"/>
    <dgm:cxn modelId="{5110DCFE-2225-C448-968F-4DBFDB610D99}" type="presOf" srcId="{ADC0D5A2-8398-3241-97C8-A16374818EEA}" destId="{CB521F4F-28C4-2F43-8891-0B7220AF0BDB}" srcOrd="1" destOrd="0" presId="urn:microsoft.com/office/officeart/2005/8/layout/venn1"/>
    <dgm:cxn modelId="{A119295C-25EA-2545-AD7C-1A3E399D9076}" type="presParOf" srcId="{7CD60602-09DB-B743-BBC7-8BEB74C92F9E}" destId="{92787BC0-F96A-F34E-847E-D81851D3DDE5}" srcOrd="0" destOrd="0" presId="urn:microsoft.com/office/officeart/2005/8/layout/venn1"/>
    <dgm:cxn modelId="{BB7D9A6E-350E-D243-8B02-95CD3C6AB96F}" type="presParOf" srcId="{7CD60602-09DB-B743-BBC7-8BEB74C92F9E}" destId="{A57A4CBC-8530-4248-8F77-AD8CEB32A074}" srcOrd="1" destOrd="0" presId="urn:microsoft.com/office/officeart/2005/8/layout/venn1"/>
    <dgm:cxn modelId="{3CA654DA-3A2C-DF4C-A207-8AAF2A5E02B5}" type="presParOf" srcId="{7CD60602-09DB-B743-BBC7-8BEB74C92F9E}" destId="{CCAD7DE9-8EB6-5942-89BA-C380B5F78230}" srcOrd="2" destOrd="0" presId="urn:microsoft.com/office/officeart/2005/8/layout/venn1"/>
    <dgm:cxn modelId="{EB20427D-B9FB-8148-B35C-C7F2203AC260}" type="presParOf" srcId="{7CD60602-09DB-B743-BBC7-8BEB74C92F9E}" destId="{CB521F4F-28C4-2F43-8891-0B7220AF0BD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A1DCB-6722-4542-8547-D50D771A17D0}">
      <dsp:nvSpPr>
        <dsp:cNvPr id="0" name=""/>
        <dsp:cNvSpPr/>
      </dsp:nvSpPr>
      <dsp:spPr>
        <a:xfrm>
          <a:off x="3200" y="995714"/>
          <a:ext cx="1190618" cy="476247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1. Getting Started</a:t>
          </a:r>
        </a:p>
      </dsp:txBody>
      <dsp:txXfrm>
        <a:off x="241324" y="995714"/>
        <a:ext cx="714371" cy="476247"/>
      </dsp:txXfrm>
    </dsp:sp>
    <dsp:sp modelId="{30044409-24C4-A645-8455-076D1A4AAB13}">
      <dsp:nvSpPr>
        <dsp:cNvPr id="0" name=""/>
        <dsp:cNvSpPr/>
      </dsp:nvSpPr>
      <dsp:spPr>
        <a:xfrm>
          <a:off x="1074757" y="995714"/>
          <a:ext cx="1190618" cy="476247"/>
        </a:xfrm>
        <a:prstGeom prst="chevron">
          <a:avLst/>
        </a:prstGeom>
        <a:solidFill>
          <a:schemeClr val="accent2">
            <a:shade val="80000"/>
            <a:hueOff val="-27699"/>
            <a:satOff val="3648"/>
            <a:lumOff val="33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2. Establish regular pattern of eating and activity</a:t>
          </a:r>
        </a:p>
      </dsp:txBody>
      <dsp:txXfrm>
        <a:off x="1312881" y="995714"/>
        <a:ext cx="714371" cy="476247"/>
      </dsp:txXfrm>
    </dsp:sp>
    <dsp:sp modelId="{320F80CF-FA44-7544-B36A-F433ACE3E090}">
      <dsp:nvSpPr>
        <dsp:cNvPr id="0" name=""/>
        <dsp:cNvSpPr/>
      </dsp:nvSpPr>
      <dsp:spPr>
        <a:xfrm>
          <a:off x="2146314" y="995714"/>
          <a:ext cx="1190618" cy="476247"/>
        </a:xfrm>
        <a:prstGeom prst="chevron">
          <a:avLst/>
        </a:prstGeom>
        <a:solidFill>
          <a:schemeClr val="accent2">
            <a:shade val="80000"/>
            <a:hueOff val="-55399"/>
            <a:satOff val="7297"/>
            <a:lumOff val="67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3. Alternatives to Disordered Eating</a:t>
          </a:r>
        </a:p>
      </dsp:txBody>
      <dsp:txXfrm>
        <a:off x="2384438" y="995714"/>
        <a:ext cx="714371" cy="476247"/>
      </dsp:txXfrm>
    </dsp:sp>
    <dsp:sp modelId="{5896B8FE-8100-2F4B-B667-EB59D09F9546}">
      <dsp:nvSpPr>
        <dsp:cNvPr id="0" name=""/>
        <dsp:cNvSpPr/>
      </dsp:nvSpPr>
      <dsp:spPr>
        <a:xfrm>
          <a:off x="3217871" y="995714"/>
          <a:ext cx="1190618" cy="476247"/>
        </a:xfrm>
        <a:prstGeom prst="chevron">
          <a:avLst/>
        </a:prstGeom>
        <a:solidFill>
          <a:schemeClr val="accent2">
            <a:shade val="80000"/>
            <a:hueOff val="-83098"/>
            <a:satOff val="10945"/>
            <a:lumOff val="101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4. Problem Solving</a:t>
          </a:r>
        </a:p>
      </dsp:txBody>
      <dsp:txXfrm>
        <a:off x="3455995" y="995714"/>
        <a:ext cx="714371" cy="476247"/>
      </dsp:txXfrm>
    </dsp:sp>
    <dsp:sp modelId="{BD03E960-3F13-2C41-9D5C-C2DC44B417F4}">
      <dsp:nvSpPr>
        <dsp:cNvPr id="0" name=""/>
        <dsp:cNvSpPr/>
      </dsp:nvSpPr>
      <dsp:spPr>
        <a:xfrm>
          <a:off x="4289427" y="995714"/>
          <a:ext cx="1190618" cy="476247"/>
        </a:xfrm>
        <a:prstGeom prst="chevron">
          <a:avLst/>
        </a:prstGeom>
        <a:solidFill>
          <a:schemeClr val="accent2">
            <a:shade val="80000"/>
            <a:hueOff val="-110798"/>
            <a:satOff val="14594"/>
            <a:lumOff val="134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5. Dieting and Related forms of Avoidance</a:t>
          </a:r>
        </a:p>
      </dsp:txBody>
      <dsp:txXfrm>
        <a:off x="4527551" y="995714"/>
        <a:ext cx="714371" cy="476247"/>
      </dsp:txXfrm>
    </dsp:sp>
    <dsp:sp modelId="{90FD0FFD-0B1D-DD42-832E-7798BCB01AC4}">
      <dsp:nvSpPr>
        <dsp:cNvPr id="0" name=""/>
        <dsp:cNvSpPr/>
      </dsp:nvSpPr>
      <dsp:spPr>
        <a:xfrm>
          <a:off x="5360984" y="995714"/>
          <a:ext cx="1190618" cy="476247"/>
        </a:xfrm>
        <a:prstGeom prst="chevron">
          <a:avLst/>
        </a:prstGeom>
        <a:solidFill>
          <a:schemeClr val="accent2">
            <a:shade val="80000"/>
            <a:hueOff val="-138497"/>
            <a:satOff val="18242"/>
            <a:lumOff val="168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chemeClr val="tx1"/>
              </a:solidFill>
            </a:rPr>
            <a:t>6. Maintenance &amp; Relapse Prevention</a:t>
          </a:r>
        </a:p>
      </dsp:txBody>
      <dsp:txXfrm>
        <a:off x="5599108" y="995714"/>
        <a:ext cx="714371" cy="4762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87BC0-F96A-F34E-847E-D81851D3DDE5}">
      <dsp:nvSpPr>
        <dsp:cNvPr id="0" name=""/>
        <dsp:cNvSpPr/>
      </dsp:nvSpPr>
      <dsp:spPr>
        <a:xfrm>
          <a:off x="137159" y="340360"/>
          <a:ext cx="3383280" cy="338327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1200" b="1" u="sng" kern="1200" dirty="0">
            <a:latin typeface="Assistant" pitchFamily="2" charset="-79"/>
            <a:cs typeface="Assistant" pitchFamily="2" charset="-79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u="sng" kern="1200" dirty="0">
              <a:latin typeface="Assistant" pitchFamily="2" charset="-79"/>
              <a:cs typeface="Assistant" pitchFamily="2" charset="-79"/>
            </a:rPr>
            <a:t>Participant 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kern="1200" dirty="0">
              <a:latin typeface="Assistant" pitchFamily="2" charset="-79"/>
              <a:cs typeface="Assistant" pitchFamily="2" charset="-79"/>
            </a:rPr>
            <a:t>58 year old Black female, 47.9 BMI, HbA1c level 7.0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kern="1200" dirty="0">
              <a:latin typeface="Assistant" pitchFamily="2" charset="-79"/>
              <a:cs typeface="Assistant" pitchFamily="2" charset="-79"/>
            </a:rPr>
            <a:t>First diagnosed in 2008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kern="1200" dirty="0">
              <a:latin typeface="Assistant" pitchFamily="2" charset="-79"/>
              <a:cs typeface="Assistant" pitchFamily="2" charset="-79"/>
            </a:rPr>
            <a:t>Has attended educational diabetes classes, has received behavioral health counseling but has not seen a diabetes-specific counselor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kern="1200" dirty="0">
              <a:latin typeface="Assistant" pitchFamily="2" charset="-79"/>
              <a:cs typeface="Assistant" pitchFamily="2" charset="-79"/>
            </a:rPr>
            <a:t>Living with asthma, hyperlipidemia, hypertension, and obstructive sleep apnea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kern="1200" dirty="0">
              <a:latin typeface="Assistant" pitchFamily="2" charset="-79"/>
              <a:cs typeface="Assistant" pitchFamily="2" charset="-79"/>
            </a:rPr>
            <a:t>      DEPS-r Score: 33</a:t>
          </a:r>
          <a:endParaRPr lang="en-US" sz="1200" kern="1200" dirty="0">
            <a:latin typeface="Assistant" pitchFamily="2" charset="-79"/>
            <a:cs typeface="Assistant" pitchFamily="2" charset="-79"/>
          </a:endParaRPr>
        </a:p>
      </dsp:txBody>
      <dsp:txXfrm>
        <a:off x="609599" y="739321"/>
        <a:ext cx="1950720" cy="2585357"/>
      </dsp:txXfrm>
    </dsp:sp>
    <dsp:sp modelId="{CCAD7DE9-8EB6-5942-89BA-C380B5F78230}">
      <dsp:nvSpPr>
        <dsp:cNvPr id="0" name=""/>
        <dsp:cNvSpPr/>
      </dsp:nvSpPr>
      <dsp:spPr>
        <a:xfrm>
          <a:off x="2575559" y="313056"/>
          <a:ext cx="3383280" cy="338327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u="sng" kern="1200" dirty="0">
              <a:latin typeface="Assistant" pitchFamily="2" charset="-79"/>
              <a:cs typeface="Assistant" pitchFamily="2" charset="-79"/>
            </a:rPr>
            <a:t>Participant 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kern="1200" dirty="0">
              <a:latin typeface="Assistant" pitchFamily="2" charset="-79"/>
              <a:cs typeface="Assistant" pitchFamily="2" charset="-79"/>
            </a:rPr>
            <a:t>46 year old white female, 42 BMI, HbA1c level 7.3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kern="1200" dirty="0">
              <a:latin typeface="Assistant" pitchFamily="2" charset="-79"/>
              <a:cs typeface="Assistant" pitchFamily="2" charset="-79"/>
            </a:rPr>
            <a:t>First diagnosed in 2018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kern="1200" dirty="0">
              <a:latin typeface="Assistant" pitchFamily="2" charset="-79"/>
              <a:cs typeface="Assistant" pitchFamily="2" charset="-79"/>
            </a:rPr>
            <a:t>Has not received any education about diabetes, has not received any behavioral health counseling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kern="1200" dirty="0">
              <a:latin typeface="Assistant" pitchFamily="2" charset="-79"/>
              <a:cs typeface="Assistant" pitchFamily="2" charset="-79"/>
            </a:rPr>
            <a:t>Living with hypertension and polycystic ovarian syndrome (PCOS)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b="1" kern="1200" dirty="0">
              <a:latin typeface="Assistant" pitchFamily="2" charset="-79"/>
              <a:cs typeface="Assistant" pitchFamily="2" charset="-79"/>
            </a:rPr>
            <a:t>DEPS-r Score: 34 </a:t>
          </a:r>
          <a:endParaRPr lang="en-US" sz="1200" kern="1200" dirty="0">
            <a:latin typeface="Assistant" pitchFamily="2" charset="-79"/>
            <a:cs typeface="Assistant" pitchFamily="2" charset="-79"/>
          </a:endParaRPr>
        </a:p>
      </dsp:txBody>
      <dsp:txXfrm>
        <a:off x="3535680" y="712018"/>
        <a:ext cx="1950720" cy="2585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0.53823</cdr:x>
      <cdr:y>0.0418</cdr:y>
    </cdr:from>
    <cdr:to>
      <cdr:x>0.84394</cdr:x>
      <cdr:y>0.32404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1258C2B1-EA12-B6AB-F4D7-0125EC8138B4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3393608" y="146194"/>
          <a:ext cx="1927520" cy="98702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07c3e161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07c3e161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0b2335a71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0b2335a71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9763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Lack of knowledge ab men w T2DM and DEB, also could’ve compared experiences based on gender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Talk ab participant who also had ACE score of 6, DEPS-r </a:t>
            </a:r>
            <a:r>
              <a:rPr lang="en-US"/>
              <a:t>of 29 </a:t>
            </a: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Talk about R1, who has same ACE score of 6, deps-r score of 29, also binge eats and skips even more meals than participant E, skips 13. </a:t>
            </a:r>
            <a:endParaRPr lang="en-US" dirty="0"/>
          </a:p>
          <a:p>
            <a:r>
              <a:rPr lang="en-US" dirty="0"/>
              <a:t>Mainly about inclusion and could’ve been exposed to more information or greater awareness of differences and variations</a:t>
            </a:r>
          </a:p>
        </p:txBody>
      </p:sp>
    </p:spTree>
    <p:extLst>
      <p:ext uri="{BB962C8B-B14F-4D97-AF65-F5344CB8AC3E}">
        <p14:creationId xmlns:p14="http://schemas.microsoft.com/office/powerpoint/2010/main" val="1649824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32226d43b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32226d43b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0a131ff51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0a131ff51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0a131ff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0a131ff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0a131ff5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0a131ff5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0b2335a71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0b2335a71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Supported by the NIH-funded Building Interdisciplinary Research Career’s in Women’s Health (BIRCWH) K12 Program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Treating the symptoms of ed, but people do not need to meet diagnostic criteria for ed to qualify (trying to treat subclinical population)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Insert slide on intervention + treatment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0a131ff51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0a131ff51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0b2335a71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0b2335a71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List primary outcomes in next slide 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Each aim has different outcome (can do that in slide 6)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Recreate schedule of events in slide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0b2335a71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0b2335a71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4937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dirty="0"/>
              <a:t>Understanding </a:t>
            </a:r>
            <a:r>
              <a:rPr lang="en-US" sz="1100" b="1" dirty="0"/>
              <a:t>potential effect</a:t>
            </a:r>
            <a:r>
              <a:rPr lang="en-US" sz="1100" dirty="0"/>
              <a:t>s of adverse childhood experiences, such as likelihood of DEB, can provide a level of understanding for those with </a:t>
            </a:r>
            <a:r>
              <a:rPr lang="en-US" sz="1100" b="1" u="sng" dirty="0"/>
              <a:t>eating disorder psychopathology.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1" u="sng" dirty="0"/>
              <a:t>Those who engage in DEB can realize the negative psychological and physical impacts of DEB on their bodies</a:t>
            </a:r>
          </a:p>
        </p:txBody>
      </p:sp>
    </p:spTree>
    <p:extLst>
      <p:ext uri="{BB962C8B-B14F-4D97-AF65-F5344CB8AC3E}">
        <p14:creationId xmlns:p14="http://schemas.microsoft.com/office/powerpoint/2010/main" val="110883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6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04675" y="-232625"/>
            <a:ext cx="7994100" cy="4113900"/>
          </a:xfrm>
          <a:prstGeom prst="roundRect">
            <a:avLst>
              <a:gd name="adj" fmla="val 16667"/>
            </a:avLst>
          </a:prstGeom>
          <a:solidFill>
            <a:schemeClr val="lt2">
              <a:alpha val="606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413900" y="2822600"/>
            <a:ext cx="2913300" cy="2610000"/>
          </a:xfrm>
          <a:prstGeom prst="roundRect">
            <a:avLst>
              <a:gd name="adj" fmla="val 16667"/>
            </a:avLst>
          </a:prstGeom>
          <a:solidFill>
            <a:schemeClr val="accent3">
              <a:alpha val="528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7898825" y="407700"/>
            <a:ext cx="2111400" cy="1952400"/>
          </a:xfrm>
          <a:prstGeom prst="roundRect">
            <a:avLst>
              <a:gd name="adj" fmla="val 16667"/>
            </a:avLst>
          </a:prstGeom>
          <a:solidFill>
            <a:schemeClr val="accent3">
              <a:alpha val="528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 rot="896">
            <a:off x="1043701" y="907800"/>
            <a:ext cx="69042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52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 rot="1416">
            <a:off x="5456962" y="3940825"/>
            <a:ext cx="29133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 hasCustomPrompt="1"/>
          </p:nvPr>
        </p:nvSpPr>
        <p:spPr>
          <a:xfrm rot="121">
            <a:off x="345816" y="2356616"/>
            <a:ext cx="85206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>
            <a:spLocks noGrp="1"/>
          </p:cNvSpPr>
          <p:nvPr>
            <p:ph type="subTitle" idx="1"/>
          </p:nvPr>
        </p:nvSpPr>
        <p:spPr>
          <a:xfrm flipH="1">
            <a:off x="3482150" y="1567376"/>
            <a:ext cx="21798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7091100" y="1841410"/>
            <a:ext cx="3395100" cy="2385600"/>
          </a:xfrm>
          <a:prstGeom prst="roundRect">
            <a:avLst>
              <a:gd name="adj" fmla="val 13861"/>
            </a:avLst>
          </a:prstGeom>
          <a:solidFill>
            <a:schemeClr val="lt2">
              <a:alpha val="603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-1309250" y="1841410"/>
            <a:ext cx="3395100" cy="2385600"/>
          </a:xfrm>
          <a:prstGeom prst="roundRect">
            <a:avLst>
              <a:gd name="adj" fmla="val 13861"/>
            </a:avLst>
          </a:prstGeom>
          <a:solidFill>
            <a:schemeClr val="accent3">
              <a:alpha val="73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774390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chemeClr val="lt2">
              <a:alpha val="2527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hasCustomPrompt="1"/>
          </p:nvPr>
        </p:nvSpPr>
        <p:spPr>
          <a:xfrm flipH="1">
            <a:off x="7371856" y="2213414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60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 flipH="1">
            <a:off x="2078142" y="2477830"/>
            <a:ext cx="2219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2"/>
          </p:nvPr>
        </p:nvSpPr>
        <p:spPr>
          <a:xfrm>
            <a:off x="4937908" y="2477830"/>
            <a:ext cx="21570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3"/>
          </p:nvPr>
        </p:nvSpPr>
        <p:spPr>
          <a:xfrm>
            <a:off x="4171050" y="344700"/>
            <a:ext cx="43452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4"/>
          </p:nvPr>
        </p:nvSpPr>
        <p:spPr>
          <a:xfrm flipH="1">
            <a:off x="2078142" y="3439460"/>
            <a:ext cx="2219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5"/>
          </p:nvPr>
        </p:nvSpPr>
        <p:spPr>
          <a:xfrm>
            <a:off x="5052207" y="3439460"/>
            <a:ext cx="20427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6"/>
          </p:nvPr>
        </p:nvSpPr>
        <p:spPr>
          <a:xfrm flipH="1">
            <a:off x="2078080" y="1905938"/>
            <a:ext cx="31302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hasadith"/>
              <a:buNone/>
              <a:defRPr sz="2400" b="1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7"/>
          </p:nvPr>
        </p:nvSpPr>
        <p:spPr>
          <a:xfrm>
            <a:off x="4937982" y="1905938"/>
            <a:ext cx="21570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hasadith"/>
              <a:buNone/>
              <a:defRPr sz="2400" b="1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8"/>
          </p:nvPr>
        </p:nvSpPr>
        <p:spPr>
          <a:xfrm flipH="1">
            <a:off x="2078080" y="3156197"/>
            <a:ext cx="3130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hasadith"/>
              <a:buNone/>
              <a:defRPr sz="2400" b="1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9"/>
          </p:nvPr>
        </p:nvSpPr>
        <p:spPr>
          <a:xfrm>
            <a:off x="5156980" y="3156197"/>
            <a:ext cx="1938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hasadith"/>
              <a:buNone/>
              <a:defRPr sz="2400" b="1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13" hasCustomPrompt="1"/>
          </p:nvPr>
        </p:nvSpPr>
        <p:spPr>
          <a:xfrm>
            <a:off x="430634" y="3188375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6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14" hasCustomPrompt="1"/>
          </p:nvPr>
        </p:nvSpPr>
        <p:spPr>
          <a:xfrm flipH="1">
            <a:off x="7371856" y="3188375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60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15" hasCustomPrompt="1"/>
          </p:nvPr>
        </p:nvSpPr>
        <p:spPr>
          <a:xfrm>
            <a:off x="430634" y="2213414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6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55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2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chemeClr val="lt2">
              <a:alpha val="2527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ctrTitle"/>
          </p:nvPr>
        </p:nvSpPr>
        <p:spPr>
          <a:xfrm flipH="1">
            <a:off x="6605688" y="248933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1"/>
          </p:nvPr>
        </p:nvSpPr>
        <p:spPr>
          <a:xfrm flipH="1">
            <a:off x="6404388" y="2911450"/>
            <a:ext cx="1963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ctrTitle" idx="2"/>
          </p:nvPr>
        </p:nvSpPr>
        <p:spPr>
          <a:xfrm flipH="1">
            <a:off x="977706" y="248933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3"/>
          </p:nvPr>
        </p:nvSpPr>
        <p:spPr>
          <a:xfrm flipH="1">
            <a:off x="877501" y="2911450"/>
            <a:ext cx="17610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ctrTitle" idx="4"/>
          </p:nvPr>
        </p:nvSpPr>
        <p:spPr>
          <a:xfrm flipH="1">
            <a:off x="3664356" y="2489339"/>
            <a:ext cx="1815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5"/>
          </p:nvPr>
        </p:nvSpPr>
        <p:spPr>
          <a:xfrm flipH="1">
            <a:off x="3664351" y="2911450"/>
            <a:ext cx="18153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6"/>
          </p:nvPr>
        </p:nvSpPr>
        <p:spPr>
          <a:xfrm>
            <a:off x="603525" y="355646"/>
            <a:ext cx="3393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CUSTOM_4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chemeClr val="lt2">
              <a:alpha val="2527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title" hasCustomPrompt="1"/>
          </p:nvPr>
        </p:nvSpPr>
        <p:spPr>
          <a:xfrm>
            <a:off x="616850" y="3390750"/>
            <a:ext cx="3414600" cy="8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2" hasCustomPrompt="1"/>
          </p:nvPr>
        </p:nvSpPr>
        <p:spPr>
          <a:xfrm>
            <a:off x="2152775" y="1767150"/>
            <a:ext cx="3545700" cy="9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 flipH="1">
            <a:off x="4628375" y="3234752"/>
            <a:ext cx="2289300" cy="11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3"/>
          </p:nvPr>
        </p:nvSpPr>
        <p:spPr>
          <a:xfrm flipH="1">
            <a:off x="5925775" y="1739777"/>
            <a:ext cx="2289300" cy="11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title" idx="4"/>
          </p:nvPr>
        </p:nvSpPr>
        <p:spPr>
          <a:xfrm>
            <a:off x="603525" y="355646"/>
            <a:ext cx="3393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1">
  <p:cSld name="CUSTOM_10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chemeClr val="lt2">
              <a:alpha val="2527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1"/>
          </p:nvPr>
        </p:nvSpPr>
        <p:spPr>
          <a:xfrm flipH="1">
            <a:off x="623531" y="1232948"/>
            <a:ext cx="17970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594657" y="355641"/>
            <a:ext cx="31554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3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chemeClr val="lt2">
              <a:alpha val="2527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0"/>
          <p:cNvSpPr/>
          <p:nvPr/>
        </p:nvSpPr>
        <p:spPr>
          <a:xfrm>
            <a:off x="-549925" y="1709125"/>
            <a:ext cx="2855100" cy="2553900"/>
          </a:xfrm>
          <a:prstGeom prst="roundRect">
            <a:avLst>
              <a:gd name="adj" fmla="val 7857"/>
            </a:avLst>
          </a:prstGeom>
          <a:solidFill>
            <a:schemeClr val="accent3">
              <a:alpha val="73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2305135" y="1433350"/>
            <a:ext cx="5140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●"/>
              <a:defRPr sz="14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613650" y="356124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/>
          <p:nvPr/>
        </p:nvSpPr>
        <p:spPr>
          <a:xfrm>
            <a:off x="-282050" y="1834150"/>
            <a:ext cx="3911100" cy="3598500"/>
          </a:xfrm>
          <a:prstGeom prst="roundRect">
            <a:avLst>
              <a:gd name="adj" fmla="val 16667"/>
            </a:avLst>
          </a:prstGeom>
          <a:solidFill>
            <a:schemeClr val="accent3">
              <a:alpha val="528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2"/>
          <p:cNvSpPr/>
          <p:nvPr/>
        </p:nvSpPr>
        <p:spPr>
          <a:xfrm>
            <a:off x="4105275" y="-232625"/>
            <a:ext cx="7013100" cy="2514300"/>
          </a:xfrm>
          <a:prstGeom prst="roundRect">
            <a:avLst>
              <a:gd name="adj" fmla="val 16667"/>
            </a:avLst>
          </a:prstGeom>
          <a:solidFill>
            <a:schemeClr val="lt2">
              <a:alpha val="606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2"/>
          <p:cNvSpPr/>
          <p:nvPr/>
        </p:nvSpPr>
        <p:spPr>
          <a:xfrm>
            <a:off x="2552700" y="4356550"/>
            <a:ext cx="1971600" cy="1076100"/>
          </a:xfrm>
          <a:prstGeom prst="roundRect">
            <a:avLst>
              <a:gd name="adj" fmla="val 16667"/>
            </a:avLst>
          </a:prstGeom>
          <a:solidFill>
            <a:schemeClr val="lt2">
              <a:alpha val="606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subTitle" idx="1"/>
          </p:nvPr>
        </p:nvSpPr>
        <p:spPr>
          <a:xfrm>
            <a:off x="614730" y="2131575"/>
            <a:ext cx="25059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5420751" y="422799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 txBox="1"/>
          <p:nvPr/>
        </p:nvSpPr>
        <p:spPr>
          <a:xfrm>
            <a:off x="5732218" y="3504375"/>
            <a:ext cx="27687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7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/>
          <p:nvPr/>
        </p:nvSpPr>
        <p:spPr>
          <a:xfrm>
            <a:off x="774390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chemeClr val="lt2">
              <a:alpha val="2527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171050" y="344700"/>
            <a:ext cx="43452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780750" y="-221900"/>
            <a:ext cx="1514400" cy="1979700"/>
          </a:xfrm>
          <a:prstGeom prst="roundRect">
            <a:avLst>
              <a:gd name="adj" fmla="val 16667"/>
            </a:avLst>
          </a:prstGeom>
          <a:solidFill>
            <a:schemeClr val="lt2">
              <a:alpha val="2527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5124450" y="4016925"/>
            <a:ext cx="4476000" cy="149100"/>
          </a:xfrm>
          <a:prstGeom prst="roundRect">
            <a:avLst>
              <a:gd name="adj" fmla="val 50000"/>
            </a:avLst>
          </a:prstGeom>
          <a:solidFill>
            <a:schemeClr val="accent3">
              <a:alpha val="73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08100" y="2227200"/>
            <a:ext cx="3615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 flipH="1">
            <a:off x="5803800" y="3069000"/>
            <a:ext cx="2620200" cy="15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-77106" y="440775"/>
            <a:ext cx="32301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4064375" y="3780725"/>
            <a:ext cx="5877000" cy="96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-219000" y="1904250"/>
            <a:ext cx="2558400" cy="1335000"/>
          </a:xfrm>
          <a:prstGeom prst="roundRect">
            <a:avLst>
              <a:gd name="adj" fmla="val 16667"/>
            </a:avLst>
          </a:prstGeom>
          <a:solidFill>
            <a:schemeClr val="lt2">
              <a:alpha val="2527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000575" y="1587725"/>
            <a:ext cx="4276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Raleway SemiBold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70850" y="2302053"/>
            <a:ext cx="3155400" cy="8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 flipH="1">
            <a:off x="5623705" y="1995919"/>
            <a:ext cx="15606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 flipH="1">
            <a:off x="5623768" y="2402167"/>
            <a:ext cx="2516100" cy="17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ctrTitle" idx="2"/>
          </p:nvPr>
        </p:nvSpPr>
        <p:spPr>
          <a:xfrm flipH="1">
            <a:off x="1702544" y="1995914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 flipH="1">
            <a:off x="1004132" y="2402167"/>
            <a:ext cx="2516100" cy="17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4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chemeClr val="lt2">
              <a:alpha val="2527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594657" y="355641"/>
            <a:ext cx="31554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-123750" y="-40925"/>
            <a:ext cx="1514400" cy="1058100"/>
          </a:xfrm>
          <a:prstGeom prst="roundRect">
            <a:avLst>
              <a:gd name="adj" fmla="val 16667"/>
            </a:avLst>
          </a:prstGeom>
          <a:solidFill>
            <a:schemeClr val="lt2">
              <a:alpha val="2527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1"/>
          </p:nvPr>
        </p:nvSpPr>
        <p:spPr>
          <a:xfrm flipH="1">
            <a:off x="624750" y="1321800"/>
            <a:ext cx="7704000" cy="33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594657" y="355641"/>
            <a:ext cx="31554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/>
          <p:nvPr/>
        </p:nvSpPr>
        <p:spPr>
          <a:xfrm flipH="1">
            <a:off x="1860825" y="-83950"/>
            <a:ext cx="7823400" cy="4096500"/>
          </a:xfrm>
          <a:prstGeom prst="roundRect">
            <a:avLst>
              <a:gd name="adj" fmla="val 16667"/>
            </a:avLst>
          </a:prstGeom>
          <a:solidFill>
            <a:schemeClr val="lt2">
              <a:alpha val="606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8"/>
          <p:cNvSpPr/>
          <p:nvPr/>
        </p:nvSpPr>
        <p:spPr>
          <a:xfrm flipH="1">
            <a:off x="-355425" y="2689375"/>
            <a:ext cx="2915400" cy="1835400"/>
          </a:xfrm>
          <a:prstGeom prst="roundRect">
            <a:avLst>
              <a:gd name="adj" fmla="val 16667"/>
            </a:avLst>
          </a:prstGeom>
          <a:solidFill>
            <a:schemeClr val="accent3">
              <a:alpha val="528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8"/>
          <p:cNvSpPr/>
          <p:nvPr/>
        </p:nvSpPr>
        <p:spPr>
          <a:xfrm rot="-5400000" flipH="1">
            <a:off x="6573275" y="4327150"/>
            <a:ext cx="2111400" cy="1952400"/>
          </a:xfrm>
          <a:prstGeom prst="roundRect">
            <a:avLst>
              <a:gd name="adj" fmla="val 16667"/>
            </a:avLst>
          </a:prstGeom>
          <a:solidFill>
            <a:schemeClr val="accent3">
              <a:alpha val="528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2961225" y="997550"/>
            <a:ext cx="3739800" cy="1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614730" y="2131575"/>
            <a:ext cx="25059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5420751" y="422799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CUSTOM_1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3905250" y="402050"/>
            <a:ext cx="5990400" cy="3117900"/>
          </a:xfrm>
          <a:prstGeom prst="roundRect">
            <a:avLst>
              <a:gd name="adj" fmla="val 13861"/>
            </a:avLst>
          </a:prstGeom>
          <a:solidFill>
            <a:schemeClr val="lt2">
              <a:alpha val="603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4213400" y="997550"/>
            <a:ext cx="3739800" cy="1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idx="2"/>
          </p:nvPr>
        </p:nvSpPr>
        <p:spPr>
          <a:xfrm>
            <a:off x="637750" y="540000"/>
            <a:ext cx="3325500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Light"/>
              <a:buChar char="●"/>
              <a:defRPr sz="18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Light"/>
              <a:buChar char="○"/>
              <a:defRPr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2" r:id="rId12"/>
    <p:sldLayoutId id="2147483664" r:id="rId13"/>
    <p:sldLayoutId id="2147483665" r:id="rId14"/>
    <p:sldLayoutId id="2147483666" r:id="rId15"/>
    <p:sldLayoutId id="2147483668" r:id="rId16"/>
    <p:sldLayoutId id="2147483669" r:id="rId17"/>
    <p:sldLayoutId id="2147483670" r:id="rId18"/>
    <p:sldLayoutId id="2147483671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subTitle" idx="1"/>
          </p:nvPr>
        </p:nvSpPr>
        <p:spPr>
          <a:xfrm rot="1416">
            <a:off x="5456962" y="3840300"/>
            <a:ext cx="29133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err="1"/>
              <a:t>Selihom</a:t>
            </a:r>
            <a:r>
              <a:rPr lang="en" sz="1600" b="1" dirty="0"/>
              <a:t> </a:t>
            </a:r>
            <a:r>
              <a:rPr lang="en" sz="1600" b="1" dirty="0" err="1"/>
              <a:t>Yosief</a:t>
            </a:r>
            <a:endParaRPr lang="en" sz="16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6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Mentor: </a:t>
            </a:r>
            <a:r>
              <a:rPr lang="en" sz="1600" b="1" dirty="0" err="1"/>
              <a:t>Phoutdavone</a:t>
            </a:r>
            <a:r>
              <a:rPr lang="en" sz="1600" b="1" dirty="0"/>
              <a:t> “Noy” </a:t>
            </a:r>
            <a:r>
              <a:rPr lang="en" sz="1600" b="1" dirty="0" err="1"/>
              <a:t>Phimphasone</a:t>
            </a:r>
            <a:r>
              <a:rPr lang="en" sz="1600" b="1" dirty="0"/>
              <a:t>-Brady, </a:t>
            </a:r>
            <a:r>
              <a:rPr lang="en" sz="1600" b="1" dirty="0" err="1"/>
              <a:t>Ph.D</a:t>
            </a:r>
            <a:endParaRPr lang="en" sz="16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6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Oral Presentation, PURPLE Symposium</a:t>
            </a:r>
          </a:p>
        </p:txBody>
      </p:sp>
      <p:sp>
        <p:nvSpPr>
          <p:cNvPr id="152" name="Google Shape;152;p26"/>
          <p:cNvSpPr txBox="1">
            <a:spLocks noGrp="1"/>
          </p:cNvSpPr>
          <p:nvPr>
            <p:ph type="ctrTitle"/>
          </p:nvPr>
        </p:nvSpPr>
        <p:spPr>
          <a:xfrm rot="896">
            <a:off x="1043701" y="907800"/>
            <a:ext cx="69042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Childhood Trauma and Disordered Eating: </a:t>
            </a:r>
            <a:br>
              <a:rPr lang="en-US" dirty="0"/>
            </a:br>
            <a:r>
              <a:rPr lang="en-US" sz="5000" dirty="0"/>
              <a:t>What’s the Connection?</a:t>
            </a:r>
            <a:endParaRPr sz="5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1CA5B9-BC11-113E-0E6E-EDD1C9CB7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DE2513-108B-871F-90D3-99CF3687966C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624497" y="2126750"/>
            <a:ext cx="3325500" cy="797700"/>
          </a:xfrm>
        </p:spPr>
        <p:txBody>
          <a:bodyPr/>
          <a:lstStyle/>
          <a:p>
            <a:r>
              <a:rPr lang="en-US" dirty="0"/>
              <a:t>The relationship between childhood trauma and disordered eating behaviors is not often looked at with people who are living with T2DM. </a:t>
            </a:r>
          </a:p>
        </p:txBody>
      </p:sp>
    </p:spTree>
    <p:extLst>
      <p:ext uri="{BB962C8B-B14F-4D97-AF65-F5344CB8AC3E}">
        <p14:creationId xmlns:p14="http://schemas.microsoft.com/office/powerpoint/2010/main" val="3375639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7E38B-A6C3-6F4C-CFF4-619068C8A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5623758" y="1767914"/>
            <a:ext cx="2287843" cy="456000"/>
          </a:xfrm>
        </p:spPr>
        <p:txBody>
          <a:bodyPr/>
          <a:lstStyle/>
          <a:p>
            <a:r>
              <a:rPr lang="en-US" dirty="0"/>
              <a:t>Operational Definitions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2F381-EBF4-74E2-12BD-EF1C53592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5623768" y="2223914"/>
            <a:ext cx="2516100" cy="1704300"/>
          </a:xfrm>
        </p:spPr>
        <p:txBody>
          <a:bodyPr/>
          <a:lstStyle/>
          <a:p>
            <a:pPr marL="0" indent="0"/>
            <a:r>
              <a:rPr lang="en-US" b="1" u="sng" dirty="0"/>
              <a:t>ACEs</a:t>
            </a:r>
            <a:r>
              <a:rPr lang="en-US" u="sng" dirty="0"/>
              <a:t> </a:t>
            </a:r>
            <a:r>
              <a:rPr lang="en-US" dirty="0"/>
              <a:t>– Adverse Childhood Experience Questionnaire. 10 questions, score of 2+ is considered “high ACE” </a:t>
            </a:r>
          </a:p>
          <a:p>
            <a:pPr marL="0" indent="0"/>
            <a:r>
              <a:rPr lang="en-US" b="1" u="sng" dirty="0"/>
              <a:t>DEPS-r </a:t>
            </a:r>
            <a:r>
              <a:rPr lang="en-US" dirty="0"/>
              <a:t>– Diabetes Eating Problems Survey. 16 questions, score of 20+ indicates a level of disordered eating warranting further attention.</a:t>
            </a:r>
          </a:p>
          <a:p>
            <a:pPr marL="0" indent="0"/>
            <a:r>
              <a:rPr lang="en-US" b="1" u="sng" dirty="0"/>
              <a:t>EDDS</a:t>
            </a:r>
            <a:r>
              <a:rPr lang="en-US" dirty="0"/>
              <a:t> – Eating Disorder Diagnostic Scale. 22 questions.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21CC5C-8F51-1DFE-7CAB-8520C5322921}"/>
              </a:ext>
            </a:extLst>
          </p:cNvPr>
          <p:cNvSpPr>
            <a:spLocks noGrp="1"/>
          </p:cNvSpPr>
          <p:nvPr>
            <p:ph type="ctrTitle" idx="2"/>
          </p:nvPr>
        </p:nvSpPr>
        <p:spPr>
          <a:xfrm flipH="1">
            <a:off x="1702532" y="1767914"/>
            <a:ext cx="1817700" cy="456000"/>
          </a:xfrm>
        </p:spPr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1199A99-0733-06AA-0D8F-203A9C9A0E04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 flipH="1">
            <a:off x="1004132" y="2223914"/>
            <a:ext cx="2516100" cy="1704300"/>
          </a:xfrm>
        </p:spPr>
        <p:txBody>
          <a:bodyPr/>
          <a:lstStyle/>
          <a:p>
            <a:r>
              <a:rPr lang="en-US" dirty="0"/>
              <a:t>I am looking at two BEET study participants, </a:t>
            </a:r>
            <a:r>
              <a:rPr lang="en-US" i="1" dirty="0"/>
              <a:t>Participant E </a:t>
            </a:r>
            <a:r>
              <a:rPr lang="en-US" dirty="0"/>
              <a:t>and </a:t>
            </a:r>
            <a:r>
              <a:rPr lang="en-US" i="1" dirty="0"/>
              <a:t>Participant S</a:t>
            </a:r>
            <a:r>
              <a:rPr lang="en-US" dirty="0"/>
              <a:t>, and their ACE scores, DEPS-r scores, EDDS responses.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91030B-17DC-EED6-C7DA-DF909844B848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pic>
        <p:nvPicPr>
          <p:cNvPr id="2050" name="Picture 2" descr="Two People Icon #197963 - Free Icons Library">
            <a:extLst>
              <a:ext uri="{FF2B5EF4-FFF2-40B4-BE49-F238E27FC236}">
                <a16:creationId xmlns:a16="http://schemas.microsoft.com/office/drawing/2014/main" id="{B8BABC61-FC4A-C85E-6CAA-8EEDBB7D4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88" y="0"/>
            <a:ext cx="1870213" cy="18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181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AD51F-0819-1F76-9EA4-3F5E320E8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Descriptions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7D3196F-3C24-D7E6-9F4B-27C7094FC1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0738819"/>
              </p:ext>
            </p:extLst>
          </p:nvPr>
        </p:nvGraphicFramePr>
        <p:xfrm>
          <a:off x="1416599" y="11475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5748569-FB1A-ED2A-CA56-FB94F7C8F3E6}"/>
              </a:ext>
            </a:extLst>
          </p:cNvPr>
          <p:cNvSpPr txBox="1"/>
          <p:nvPr/>
        </p:nvSpPr>
        <p:spPr>
          <a:xfrm>
            <a:off x="4094660" y="2687925"/>
            <a:ext cx="739879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Assistant" pitchFamily="2" charset="-79"/>
                <a:cs typeface="Assistant" pitchFamily="2" charset="-79"/>
              </a:rPr>
              <a:t>Ace score of 6</a:t>
            </a:r>
          </a:p>
          <a:p>
            <a:pPr algn="ctr"/>
            <a:endParaRPr lang="en-US" sz="900" b="1" dirty="0">
              <a:latin typeface="Assistant" pitchFamily="2" charset="-79"/>
              <a:cs typeface="Assistant" pitchFamily="2" charset="-79"/>
            </a:endParaRPr>
          </a:p>
          <a:p>
            <a:pPr algn="ctr"/>
            <a:r>
              <a:rPr lang="en-US" sz="900" b="1" dirty="0">
                <a:latin typeface="Assistant" pitchFamily="2" charset="-79"/>
                <a:cs typeface="Assistant" pitchFamily="2" charset="-79"/>
              </a:rPr>
              <a:t>Answered YES to question 10 of EDDS</a:t>
            </a:r>
          </a:p>
          <a:p>
            <a:pPr algn="ctr"/>
            <a:endParaRPr lang="en-US" sz="800" dirty="0"/>
          </a:p>
          <a:p>
            <a:pPr algn="ctr"/>
            <a:endParaRPr lang="en-US" sz="800" dirty="0"/>
          </a:p>
        </p:txBody>
      </p:sp>
      <p:pic>
        <p:nvPicPr>
          <p:cNvPr id="7" name="Graphic 6" descr="Female Profile with solid fill">
            <a:extLst>
              <a:ext uri="{FF2B5EF4-FFF2-40B4-BE49-F238E27FC236}">
                <a16:creationId xmlns:a16="http://schemas.microsoft.com/office/drawing/2014/main" id="{6875668D-AED2-AFEA-E348-307259A53B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35657" y="676136"/>
            <a:ext cx="914400" cy="914400"/>
          </a:xfrm>
          <a:prstGeom prst="rect">
            <a:avLst/>
          </a:prstGeom>
        </p:spPr>
      </p:pic>
      <p:pic>
        <p:nvPicPr>
          <p:cNvPr id="8" name="Graphic 7" descr="Female Profile with solid fill">
            <a:extLst>
              <a:ext uri="{FF2B5EF4-FFF2-40B4-BE49-F238E27FC236}">
                <a16:creationId xmlns:a16="http://schemas.microsoft.com/office/drawing/2014/main" id="{816ECDAC-FFBB-FEE9-E079-BF0BEBA62E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72294" y="6499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75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18DDE9-7C62-8D94-BC68-C79AF1227B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Both Participant E and Participant S have ACE scores of </a:t>
            </a:r>
            <a:r>
              <a:rPr lang="en-US" b="1" dirty="0">
                <a:solidFill>
                  <a:schemeClr val="tx1"/>
                </a:solidFill>
              </a:rPr>
              <a:t>6</a:t>
            </a:r>
            <a:r>
              <a:rPr lang="en-US" dirty="0">
                <a:solidFill>
                  <a:schemeClr val="tx1"/>
                </a:solidFill>
              </a:rPr>
              <a:t>, classifying them as </a:t>
            </a:r>
            <a:r>
              <a:rPr lang="en-US" b="1" dirty="0">
                <a:solidFill>
                  <a:schemeClr val="tx1"/>
                </a:solidFill>
              </a:rPr>
              <a:t>“</a:t>
            </a:r>
            <a:r>
              <a:rPr lang="en-US" b="1" u="sng" dirty="0">
                <a:solidFill>
                  <a:schemeClr val="tx1"/>
                </a:solidFill>
              </a:rPr>
              <a:t>high ACE</a:t>
            </a:r>
            <a:r>
              <a:rPr lang="en-US" b="1" dirty="0">
                <a:solidFill>
                  <a:schemeClr val="tx1"/>
                </a:solidFill>
              </a:rPr>
              <a:t>.”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/>
            <a:r>
              <a:rPr lang="en-US" dirty="0"/>
              <a:t>When a report was pulled of those with the highest DEPS-r scores, it was revealed that Participant S had a score of </a:t>
            </a:r>
            <a:r>
              <a:rPr lang="en-US" b="1" dirty="0"/>
              <a:t>34</a:t>
            </a:r>
            <a:r>
              <a:rPr lang="en-US" dirty="0"/>
              <a:t>, the </a:t>
            </a:r>
            <a:r>
              <a:rPr lang="en-US" b="1" u="sng" dirty="0"/>
              <a:t>second highest in the study</a:t>
            </a:r>
            <a:r>
              <a:rPr lang="en-US" dirty="0"/>
              <a:t>, and Participant E had a score of </a:t>
            </a:r>
            <a:r>
              <a:rPr lang="en-US" b="1" dirty="0"/>
              <a:t>33</a:t>
            </a:r>
            <a:r>
              <a:rPr lang="en-US" dirty="0"/>
              <a:t>, the </a:t>
            </a:r>
            <a:r>
              <a:rPr lang="en-US" b="1" u="sng" dirty="0"/>
              <a:t>third highest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285750" indent="-285750"/>
            <a:r>
              <a:rPr lang="en-US" dirty="0"/>
              <a:t>In the EDDS surveys, both participants answered </a:t>
            </a:r>
            <a:r>
              <a:rPr lang="en-US" b="1" u="sng" dirty="0"/>
              <a:t>YES</a:t>
            </a:r>
            <a:r>
              <a:rPr lang="en-US" dirty="0"/>
              <a:t> to question 10, asking if they </a:t>
            </a:r>
            <a:r>
              <a:rPr lang="en-US" b="1" u="sng" dirty="0"/>
              <a:t>eat large amounts of food even when they are not hungry</a:t>
            </a:r>
            <a:r>
              <a:rPr lang="en-US" dirty="0"/>
              <a:t>. Participant E answered question 16 by saying she had </a:t>
            </a:r>
            <a:r>
              <a:rPr lang="en-US" b="1" u="sng" dirty="0"/>
              <a:t>fasted (skipped meals) about 10 times per month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037D74-A249-DD19-6D8C-6BC17E5FC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465709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6A8F06-B6E8-8640-D98B-1238970B2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472" y="3064670"/>
            <a:ext cx="3739800" cy="1235783"/>
          </a:xfrm>
        </p:spPr>
        <p:txBody>
          <a:bodyPr/>
          <a:lstStyle/>
          <a:p>
            <a:r>
              <a:rPr lang="en-US" sz="3500" dirty="0">
                <a:solidFill>
                  <a:schemeClr val="tx1"/>
                </a:solidFill>
              </a:rPr>
              <a:t>Graphed Results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A87A215-338F-D9CE-34CD-ED14753E82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936652"/>
              </p:ext>
            </p:extLst>
          </p:nvPr>
        </p:nvGraphicFramePr>
        <p:xfrm>
          <a:off x="2582502" y="273156"/>
          <a:ext cx="6305123" cy="3497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58C2B1-EA12-B6AB-F4D7-0125EC8138B4}"/>
              </a:ext>
            </a:extLst>
          </p:cNvPr>
          <p:cNvCxnSpPr>
            <a:cxnSpLocks/>
          </p:cNvCxnSpPr>
          <p:nvPr/>
        </p:nvCxnSpPr>
        <p:spPr>
          <a:xfrm flipH="1">
            <a:off x="1352792" y="1334815"/>
            <a:ext cx="445638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24197DE-114D-4F7D-00BE-3180B9B2576D}"/>
              </a:ext>
            </a:extLst>
          </p:cNvPr>
          <p:cNvSpPr txBox="1"/>
          <p:nvPr/>
        </p:nvSpPr>
        <p:spPr>
          <a:xfrm>
            <a:off x="256375" y="1188621"/>
            <a:ext cx="122971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ssistant" pitchFamily="2" charset="-79"/>
                <a:cs typeface="Assistant" pitchFamily="2" charset="-79"/>
              </a:rPr>
              <a:t>Participant 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AF7E8E-70C3-33BA-C3BF-27D0ECEB84B9}"/>
              </a:ext>
            </a:extLst>
          </p:cNvPr>
          <p:cNvSpPr txBox="1"/>
          <p:nvPr/>
        </p:nvSpPr>
        <p:spPr>
          <a:xfrm>
            <a:off x="7657915" y="126962"/>
            <a:ext cx="122971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ssistant" pitchFamily="2" charset="-79"/>
                <a:cs typeface="Assistant" pitchFamily="2" charset="-79"/>
              </a:rPr>
              <a:t>Participant E</a:t>
            </a:r>
          </a:p>
        </p:txBody>
      </p:sp>
    </p:spTree>
    <p:extLst>
      <p:ext uri="{BB962C8B-B14F-4D97-AF65-F5344CB8AC3E}">
        <p14:creationId xmlns:p14="http://schemas.microsoft.com/office/powerpoint/2010/main" val="2804135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61C5B-237D-F17A-71F7-71866B616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736" y="1113164"/>
            <a:ext cx="6025120" cy="1926900"/>
          </a:xfrm>
        </p:spPr>
        <p:txBody>
          <a:bodyPr/>
          <a:lstStyle/>
          <a:p>
            <a:r>
              <a:rPr lang="en-US" sz="3000" i="1" dirty="0">
                <a:solidFill>
                  <a:schemeClr val="bg1"/>
                </a:solidFill>
              </a:rPr>
              <a:t>”I've been struggling a little bit with depression. You know, of course, I have a little depression around the diabetes, but again, other things in life, not just diabetes… I don't have the energy or the motivation to get up and walk, even though I want to” </a:t>
            </a:r>
            <a:br>
              <a:rPr lang="en-US" sz="3000" i="1" dirty="0">
                <a:solidFill>
                  <a:schemeClr val="bg1"/>
                </a:solidFill>
              </a:rPr>
            </a:br>
            <a:endParaRPr lang="en-US" sz="3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6093B6-0D0D-9E8B-AA76-E346CB8BE721}"/>
              </a:ext>
            </a:extLst>
          </p:cNvPr>
          <p:cNvSpPr txBox="1"/>
          <p:nvPr/>
        </p:nvSpPr>
        <p:spPr>
          <a:xfrm>
            <a:off x="420414" y="3216165"/>
            <a:ext cx="14294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ssistant" pitchFamily="2" charset="-79"/>
                <a:cs typeface="Assistant" pitchFamily="2" charset="-79"/>
              </a:rPr>
              <a:t>Pre-Intervention Interview testimony</a:t>
            </a:r>
          </a:p>
        </p:txBody>
      </p:sp>
    </p:spTree>
    <p:extLst>
      <p:ext uri="{BB962C8B-B14F-4D97-AF65-F5344CB8AC3E}">
        <p14:creationId xmlns:p14="http://schemas.microsoft.com/office/powerpoint/2010/main" val="2703210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61C5B-237D-F17A-71F7-71866B616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736" y="1113164"/>
            <a:ext cx="6025120" cy="1926900"/>
          </a:xfrm>
        </p:spPr>
        <p:txBody>
          <a:bodyPr/>
          <a:lstStyle/>
          <a:p>
            <a:r>
              <a:rPr lang="en-US" sz="3200" i="1" dirty="0">
                <a:solidFill>
                  <a:schemeClr val="bg1"/>
                </a:solidFill>
              </a:rPr>
              <a:t>“It's not necessarily the diabetes, but it affects my diabetes. Other things. The life things. Because it causes me to emotionally eat. Emotionally eating"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6093B6-0D0D-9E8B-AA76-E346CB8BE721}"/>
              </a:ext>
            </a:extLst>
          </p:cNvPr>
          <p:cNvSpPr txBox="1"/>
          <p:nvPr/>
        </p:nvSpPr>
        <p:spPr>
          <a:xfrm>
            <a:off x="420414" y="3216165"/>
            <a:ext cx="14294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ssistant" pitchFamily="2" charset="-79"/>
                <a:cs typeface="Assistant" pitchFamily="2" charset="-79"/>
              </a:rPr>
              <a:t>Pre-Intervention Interview testimony</a:t>
            </a:r>
          </a:p>
        </p:txBody>
      </p:sp>
    </p:spTree>
    <p:extLst>
      <p:ext uri="{BB962C8B-B14F-4D97-AF65-F5344CB8AC3E}">
        <p14:creationId xmlns:p14="http://schemas.microsoft.com/office/powerpoint/2010/main" val="2255175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3326358" y="1729950"/>
            <a:ext cx="4777271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Reflections</a:t>
            </a:r>
            <a:endParaRPr sz="4000" dirty="0"/>
          </a:p>
        </p:txBody>
      </p:sp>
      <p:sp>
        <p:nvSpPr>
          <p:cNvPr id="197" name="Google Shape;197;p30"/>
          <p:cNvSpPr txBox="1">
            <a:spLocks noGrp="1"/>
          </p:cNvSpPr>
          <p:nvPr>
            <p:ph type="subTitle" idx="1"/>
          </p:nvPr>
        </p:nvSpPr>
        <p:spPr>
          <a:xfrm flipH="1">
            <a:off x="4572000" y="2631528"/>
            <a:ext cx="4686200" cy="15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US" dirty="0"/>
              <a:t>Conclusions 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US" dirty="0"/>
              <a:t>Limitations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US" dirty="0"/>
              <a:t>What I learned</a:t>
            </a:r>
            <a:endParaRPr dirty="0"/>
          </a:p>
        </p:txBody>
      </p:sp>
      <p:sp>
        <p:nvSpPr>
          <p:cNvPr id="198" name="Google Shape;198;p30"/>
          <p:cNvSpPr txBox="1">
            <a:spLocks noGrp="1"/>
          </p:cNvSpPr>
          <p:nvPr>
            <p:ph type="title" idx="2"/>
          </p:nvPr>
        </p:nvSpPr>
        <p:spPr>
          <a:xfrm>
            <a:off x="-77106" y="440775"/>
            <a:ext cx="32301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1998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0F1ABD-1DBB-511F-3CEC-421A81A43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5167" y="441775"/>
            <a:ext cx="4596887" cy="343654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can infer that a connection exists between adverse childhood experiences and a later experience of eating disorder psychopathology in those with diabetes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seem to be other </a:t>
            </a:r>
            <a:r>
              <a:rPr lang="en-US" b="1" dirty="0"/>
              <a:t>confounding factors</a:t>
            </a:r>
            <a:r>
              <a:rPr lang="en-US" dirty="0"/>
              <a:t>, such as </a:t>
            </a:r>
            <a:r>
              <a:rPr lang="en-US" b="1" dirty="0"/>
              <a:t>depression</a:t>
            </a:r>
            <a:r>
              <a:rPr lang="en-US" dirty="0"/>
              <a:t>, that could be interesting to explore in tangent with DEB.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Further studies should be conducted examining this connection on a broader level (more participants, more variables). 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DEFC94-1887-2E37-A6B1-9C3B88255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36" y="2028784"/>
            <a:ext cx="3155400" cy="804300"/>
          </a:xfrm>
        </p:spPr>
        <p:txBody>
          <a:bodyPr/>
          <a:lstStyle/>
          <a:p>
            <a:r>
              <a:rPr lang="en-US" dirty="0"/>
              <a:t>Conclusion &amp; Observation</a:t>
            </a:r>
          </a:p>
        </p:txBody>
      </p:sp>
    </p:spTree>
    <p:extLst>
      <p:ext uri="{BB962C8B-B14F-4D97-AF65-F5344CB8AC3E}">
        <p14:creationId xmlns:p14="http://schemas.microsoft.com/office/powerpoint/2010/main" val="427770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E49B4-B97E-778A-6AB8-3A09BFDA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232700"/>
            <a:ext cx="3852000" cy="841800"/>
          </a:xfrm>
        </p:spPr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0FABC0-F308-015D-9A3A-70C4A3AD8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5896302" y="1923372"/>
            <a:ext cx="2527697" cy="15345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Case Study did not include any male participants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Case Study did not include Spanish-speaking participants</a:t>
            </a:r>
          </a:p>
        </p:txBody>
      </p:sp>
      <p:pic>
        <p:nvPicPr>
          <p:cNvPr id="3076" name="Picture 4" descr="Cedaredge Community United Methodist Church FAQ Question mark Computer Icons,  Limitations, smiley, business, emoticon png | PNGWing">
            <a:extLst>
              <a:ext uri="{FF2B5EF4-FFF2-40B4-BE49-F238E27FC236}">
                <a16:creationId xmlns:a16="http://schemas.microsoft.com/office/drawing/2014/main" id="{2D57B570-3468-FACD-6814-1723F5FA8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48" y="112329"/>
            <a:ext cx="1363060" cy="136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146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 idx="3"/>
          </p:nvPr>
        </p:nvSpPr>
        <p:spPr>
          <a:xfrm>
            <a:off x="4171050" y="344700"/>
            <a:ext cx="43452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 flipH="1">
            <a:off x="7371849" y="2213425"/>
            <a:ext cx="132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63" name="Google Shape;163;p27"/>
          <p:cNvSpPr txBox="1">
            <a:spLocks noGrp="1"/>
          </p:cNvSpPr>
          <p:nvPr>
            <p:ph type="subTitle" idx="6"/>
          </p:nvPr>
        </p:nvSpPr>
        <p:spPr>
          <a:xfrm flipH="1">
            <a:off x="2078080" y="2076126"/>
            <a:ext cx="31302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Overview &amp; Background</a:t>
            </a:r>
            <a:endParaRPr dirty="0"/>
          </a:p>
        </p:txBody>
      </p:sp>
      <p:sp>
        <p:nvSpPr>
          <p:cNvPr id="164" name="Google Shape;164;p27"/>
          <p:cNvSpPr txBox="1">
            <a:spLocks noGrp="1"/>
          </p:cNvSpPr>
          <p:nvPr>
            <p:ph type="subTitle" idx="7"/>
          </p:nvPr>
        </p:nvSpPr>
        <p:spPr>
          <a:xfrm>
            <a:off x="4561180" y="2129414"/>
            <a:ext cx="25338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My Research</a:t>
            </a:r>
            <a:endParaRPr dirty="0"/>
          </a:p>
        </p:txBody>
      </p:sp>
      <p:sp>
        <p:nvSpPr>
          <p:cNvPr id="165" name="Google Shape;165;p27"/>
          <p:cNvSpPr txBox="1">
            <a:spLocks noGrp="1"/>
          </p:cNvSpPr>
          <p:nvPr>
            <p:ph type="subTitle" idx="8"/>
          </p:nvPr>
        </p:nvSpPr>
        <p:spPr>
          <a:xfrm flipH="1">
            <a:off x="2078080" y="3350352"/>
            <a:ext cx="3130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BEET Diabetes Study</a:t>
            </a:r>
            <a:endParaRPr dirty="0"/>
          </a:p>
        </p:txBody>
      </p:sp>
      <p:sp>
        <p:nvSpPr>
          <p:cNvPr id="166" name="Google Shape;166;p27"/>
          <p:cNvSpPr txBox="1">
            <a:spLocks noGrp="1"/>
          </p:cNvSpPr>
          <p:nvPr>
            <p:ph type="subTitle" idx="9"/>
          </p:nvPr>
        </p:nvSpPr>
        <p:spPr>
          <a:xfrm>
            <a:off x="5156980" y="3403640"/>
            <a:ext cx="1938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Reflections</a:t>
            </a:r>
            <a:endParaRPr dirty="0"/>
          </a:p>
        </p:txBody>
      </p:sp>
      <p:sp>
        <p:nvSpPr>
          <p:cNvPr id="167" name="Google Shape;167;p27"/>
          <p:cNvSpPr txBox="1">
            <a:spLocks noGrp="1"/>
          </p:cNvSpPr>
          <p:nvPr>
            <p:ph type="title" idx="13"/>
          </p:nvPr>
        </p:nvSpPr>
        <p:spPr>
          <a:xfrm>
            <a:off x="430634" y="3188375"/>
            <a:ext cx="132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title" idx="14"/>
          </p:nvPr>
        </p:nvSpPr>
        <p:spPr>
          <a:xfrm flipH="1">
            <a:off x="7371856" y="3188375"/>
            <a:ext cx="132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title" idx="15"/>
          </p:nvPr>
        </p:nvSpPr>
        <p:spPr>
          <a:xfrm>
            <a:off x="430634" y="2213414"/>
            <a:ext cx="132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7"/>
          <p:cNvSpPr txBox="1">
            <a:spLocks noGrp="1"/>
          </p:cNvSpPr>
          <p:nvPr>
            <p:ph type="title"/>
          </p:nvPr>
        </p:nvSpPr>
        <p:spPr>
          <a:xfrm>
            <a:off x="670850" y="2169600"/>
            <a:ext cx="3155400" cy="8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Reflecting on my Experience</a:t>
            </a:r>
            <a:endParaRPr dirty="0"/>
          </a:p>
        </p:txBody>
      </p:sp>
      <p:sp>
        <p:nvSpPr>
          <p:cNvPr id="320" name="Google Shape;320;p37"/>
          <p:cNvSpPr txBox="1">
            <a:spLocks noGrp="1"/>
          </p:cNvSpPr>
          <p:nvPr>
            <p:ph type="body" idx="1"/>
          </p:nvPr>
        </p:nvSpPr>
        <p:spPr>
          <a:xfrm>
            <a:off x="3990325" y="1002550"/>
            <a:ext cx="4276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Gained a lot of awareness concerning research and its avenues</a:t>
            </a:r>
          </a:p>
          <a:p>
            <a:r>
              <a:rPr lang="en-US" dirty="0"/>
              <a:t>Worked with a wonderful team</a:t>
            </a:r>
          </a:p>
          <a:p>
            <a:r>
              <a:rPr lang="en-US" dirty="0"/>
              <a:t>Familiarity with </a:t>
            </a:r>
            <a:r>
              <a:rPr lang="en-US" dirty="0" err="1"/>
              <a:t>RedCap</a:t>
            </a:r>
            <a:r>
              <a:rPr lang="en-US" dirty="0"/>
              <a:t>, reaching out to participants, observing intervention sessions</a:t>
            </a:r>
          </a:p>
          <a:p>
            <a:r>
              <a:rPr lang="en-US" dirty="0"/>
              <a:t>Mentorship</a:t>
            </a:r>
          </a:p>
          <a:p>
            <a:r>
              <a:rPr lang="en-US" dirty="0"/>
              <a:t>Opportunities for learning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805638-92E0-2AA4-3C65-5BCFE137F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5135" y="1370976"/>
            <a:ext cx="5140200" cy="34164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Phoutdavone</a:t>
            </a:r>
            <a:r>
              <a:rPr lang="en-US" dirty="0">
                <a:solidFill>
                  <a:schemeClr val="tx1"/>
                </a:solidFill>
              </a:rPr>
              <a:t> “Noy” </a:t>
            </a:r>
            <a:r>
              <a:rPr lang="en-US" dirty="0" err="1">
                <a:solidFill>
                  <a:schemeClr val="tx1"/>
                </a:solidFill>
              </a:rPr>
              <a:t>Phimphasone</a:t>
            </a:r>
            <a:r>
              <a:rPr lang="en-US" dirty="0">
                <a:solidFill>
                  <a:schemeClr val="tx1"/>
                </a:solidFill>
              </a:rPr>
              <a:t>-Brady, PhD - PI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Paul </a:t>
            </a:r>
            <a:r>
              <a:rPr lang="en-US" dirty="0" err="1">
                <a:solidFill>
                  <a:schemeClr val="tx1"/>
                </a:solidFill>
              </a:rPr>
              <a:t>Dormond</a:t>
            </a:r>
            <a:r>
              <a:rPr lang="en-US" dirty="0">
                <a:solidFill>
                  <a:schemeClr val="tx1"/>
                </a:solidFill>
              </a:rPr>
              <a:t>-Brooks, Research Coordinator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Perla Rodriguez, Research Assistant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Devin Rodriguez, Research Assistant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Zachary </a:t>
            </a:r>
            <a:r>
              <a:rPr lang="en-US" dirty="0" err="1">
                <a:solidFill>
                  <a:schemeClr val="tx1"/>
                </a:solidFill>
              </a:rPr>
              <a:t>Giano</a:t>
            </a:r>
            <a:r>
              <a:rPr lang="en-US" dirty="0">
                <a:solidFill>
                  <a:schemeClr val="tx1"/>
                </a:solidFill>
              </a:rPr>
              <a:t>, PhD, Biostatistician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Dr. Ron-Li </a:t>
            </a:r>
            <a:r>
              <a:rPr lang="en-US" dirty="0" err="1">
                <a:solidFill>
                  <a:schemeClr val="tx1"/>
                </a:solidFill>
              </a:rPr>
              <a:t>Liaw</a:t>
            </a:r>
            <a:r>
              <a:rPr lang="en-US" dirty="0">
                <a:solidFill>
                  <a:schemeClr val="tx1"/>
                </a:solidFill>
              </a:rPr>
              <a:t>, Chair of PMHI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Dr. Neill Epperson, Chair of Department of Psychiatry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Dr. Dominic Martinez, Dir. Office of Inclusion and Outreach, CCTSI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Emmaly</a:t>
            </a:r>
            <a:r>
              <a:rPr lang="en-US" dirty="0">
                <a:solidFill>
                  <a:schemeClr val="tx1"/>
                </a:solidFill>
              </a:rPr>
              <a:t> Perks, Director PURPLE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Yunliang</a:t>
            </a:r>
            <a:r>
              <a:rPr lang="en-US" dirty="0">
                <a:solidFill>
                  <a:schemeClr val="tx1"/>
                </a:solidFill>
              </a:rPr>
              <a:t> (Lily) Luo, Assistant Director PURPLE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Shanna Trott, PURPLE Program Coordinator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Dr. Lindsey Rogers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Dr. Neill Epperson’s lab group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81E55A-4383-CD27-3CDC-089C72780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 </a:t>
            </a:r>
          </a:p>
        </p:txBody>
      </p:sp>
    </p:spTree>
    <p:extLst>
      <p:ext uri="{BB962C8B-B14F-4D97-AF65-F5344CB8AC3E}">
        <p14:creationId xmlns:p14="http://schemas.microsoft.com/office/powerpoint/2010/main" val="192939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9"/>
          <p:cNvSpPr txBox="1">
            <a:spLocks noGrp="1"/>
          </p:cNvSpPr>
          <p:nvPr>
            <p:ph type="title"/>
          </p:nvPr>
        </p:nvSpPr>
        <p:spPr>
          <a:xfrm>
            <a:off x="5420751" y="422799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332" name="Google Shape;332;p39"/>
          <p:cNvSpPr txBox="1">
            <a:spLocks noGrp="1"/>
          </p:cNvSpPr>
          <p:nvPr>
            <p:ph type="subTitle" idx="1"/>
          </p:nvPr>
        </p:nvSpPr>
        <p:spPr>
          <a:xfrm>
            <a:off x="5381625" y="4374900"/>
            <a:ext cx="31470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Please keep this slide for attribution</a:t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670850" y="2302053"/>
            <a:ext cx="3155400" cy="8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4678150" y="1125700"/>
            <a:ext cx="4407600" cy="27051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dirty="0"/>
              <a:t>Working with Dr. </a:t>
            </a:r>
            <a:r>
              <a:rPr lang="en" dirty="0" err="1"/>
              <a:t>Phoutdavone</a:t>
            </a:r>
            <a:r>
              <a:rPr lang="en" dirty="0"/>
              <a:t> “Noy” </a:t>
            </a:r>
            <a:r>
              <a:rPr lang="en" dirty="0" err="1"/>
              <a:t>Phimphasone</a:t>
            </a:r>
            <a:r>
              <a:rPr lang="en" dirty="0"/>
              <a:t>-Brady PhD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dirty="0"/>
              <a:t>Clinical health psychologist 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dirty="0"/>
              <a:t>Specific training in women’s physical and mental health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dirty="0"/>
              <a:t>Focuses on PCOS, type II diabetes and weight management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dirty="0"/>
              <a:t>Implementation science researcher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6" name="Google Shape;176;p28"/>
          <p:cNvPicPr preferRelativeResize="0"/>
          <p:nvPr/>
        </p:nvPicPr>
        <p:blipFill rotWithShape="1">
          <a:blip r:embed="rId3">
            <a:alphaModFix/>
          </a:blip>
          <a:srcRect l="-2669" r="2670"/>
          <a:stretch/>
        </p:blipFill>
        <p:spPr>
          <a:xfrm>
            <a:off x="2605433" y="679975"/>
            <a:ext cx="1959792" cy="293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3148C9-25B5-A591-3A44-18072A110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84681" y="564751"/>
            <a:ext cx="4276800" cy="2788500"/>
          </a:xfrm>
        </p:spPr>
        <p:txBody>
          <a:bodyPr/>
          <a:lstStyle/>
          <a:p>
            <a:r>
              <a:rPr lang="en-US" dirty="0"/>
              <a:t>More than 37 million Americans (1 in 10) are living with Type II Diabetes Mellitus</a:t>
            </a:r>
          </a:p>
          <a:p>
            <a:r>
              <a:rPr lang="en-US" dirty="0"/>
              <a:t>Besides provider-sanctioned ways of managing diabetes (exercise, diet, medicine), people with T2DM can engage in disordered eating behaviors (DEB) </a:t>
            </a:r>
          </a:p>
          <a:p>
            <a:r>
              <a:rPr lang="en-US" dirty="0"/>
              <a:t>DEB: induced vomiting, dietary restraint, compensatory behaviors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FA9412-D19C-B02D-7B4A-841C3FDF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1028" name="Picture 4" descr="4,927 10 People Icon Illustrations &amp; Clip Art - iStock">
            <a:extLst>
              <a:ext uri="{FF2B5EF4-FFF2-40B4-BE49-F238E27FC236}">
                <a16:creationId xmlns:a16="http://schemas.microsoft.com/office/drawing/2014/main" id="{E83EF276-816C-B82A-37B0-C9CB04587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97" y="1632532"/>
            <a:ext cx="1878435" cy="18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786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3830855" y="1694207"/>
            <a:ext cx="4777271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BEET (Balanced and Empowered </a:t>
            </a:r>
            <a:r>
              <a:rPr lang="en" sz="4000" dirty="0" err="1"/>
              <a:t>EaTing</a:t>
            </a:r>
            <a:r>
              <a:rPr lang="en" sz="4000" dirty="0"/>
              <a:t>) </a:t>
            </a:r>
            <a:endParaRPr sz="40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Diabetes Study</a:t>
            </a:r>
            <a:endParaRPr sz="4000" dirty="0"/>
          </a:p>
        </p:txBody>
      </p:sp>
      <p:sp>
        <p:nvSpPr>
          <p:cNvPr id="197" name="Google Shape;197;p30"/>
          <p:cNvSpPr txBox="1">
            <a:spLocks noGrp="1"/>
          </p:cNvSpPr>
          <p:nvPr>
            <p:ph type="subTitle" idx="1"/>
          </p:nvPr>
        </p:nvSpPr>
        <p:spPr>
          <a:xfrm flipH="1">
            <a:off x="4494998" y="2494125"/>
            <a:ext cx="4686200" cy="15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/>
              <a:t>Mixed Methods Intervention study looking at disordered eating behaviors in those with Type II Diabetes Mellitus </a:t>
            </a:r>
            <a:endParaRPr sz="17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/>
              <a:t>How to tackle them using Cognitive Behavioral Therapy</a:t>
            </a:r>
            <a:endParaRPr sz="1700" dirty="0"/>
          </a:p>
        </p:txBody>
      </p:sp>
      <p:sp>
        <p:nvSpPr>
          <p:cNvPr id="198" name="Google Shape;198;p30"/>
          <p:cNvSpPr txBox="1">
            <a:spLocks noGrp="1"/>
          </p:cNvSpPr>
          <p:nvPr>
            <p:ph type="title" idx="2"/>
          </p:nvPr>
        </p:nvSpPr>
        <p:spPr>
          <a:xfrm>
            <a:off x="-77106" y="440775"/>
            <a:ext cx="32301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499CD3-496D-7ED3-051B-CD61A328488B}"/>
              </a:ext>
            </a:extLst>
          </p:cNvPr>
          <p:cNvSpPr/>
          <p:nvPr/>
        </p:nvSpPr>
        <p:spPr>
          <a:xfrm>
            <a:off x="4289727" y="4203496"/>
            <a:ext cx="49867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Assistant" pitchFamily="2" charset="-79"/>
                <a:cs typeface="Assistant" pitchFamily="2" charset="-79"/>
              </a:rPr>
              <a:t>Hypothesis: Treating DEB should be a necessary and necessary component for successful diabetes management</a:t>
            </a:r>
          </a:p>
          <a:p>
            <a:endParaRPr lang="en-US" sz="1500" dirty="0">
              <a:latin typeface="Assistant" pitchFamily="2" charset="-79"/>
              <a:cs typeface="Assistant" pitchFamily="2" charset="-79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/>
          <p:nvPr/>
        </p:nvSpPr>
        <p:spPr>
          <a:xfrm rot="-5400000">
            <a:off x="880612" y="2329275"/>
            <a:ext cx="696000" cy="1682700"/>
          </a:xfrm>
          <a:prstGeom prst="round2SameRect">
            <a:avLst>
              <a:gd name="adj1" fmla="val 48204"/>
              <a:gd name="adj2" fmla="val 14845"/>
            </a:avLst>
          </a:prstGeom>
          <a:solidFill>
            <a:schemeClr val="lt2">
              <a:alpha val="603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title"/>
          </p:nvPr>
        </p:nvSpPr>
        <p:spPr>
          <a:xfrm>
            <a:off x="4171050" y="344700"/>
            <a:ext cx="43452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AIMS IN BEET STUDY</a:t>
            </a:r>
            <a:endParaRPr/>
          </a:p>
        </p:txBody>
      </p:sp>
      <p:sp>
        <p:nvSpPr>
          <p:cNvPr id="206" name="Google Shape;206;p31"/>
          <p:cNvSpPr txBox="1"/>
          <p:nvPr/>
        </p:nvSpPr>
        <p:spPr>
          <a:xfrm>
            <a:off x="687925" y="3947050"/>
            <a:ext cx="20493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Looking at the relationship between DEB and diabetes, as well as variations caused by gender</a:t>
            </a:r>
            <a:endParaRPr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07" name="Google Shape;207;p31"/>
          <p:cNvSpPr txBox="1"/>
          <p:nvPr/>
        </p:nvSpPr>
        <p:spPr>
          <a:xfrm>
            <a:off x="687925" y="3712325"/>
            <a:ext cx="1427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rPr>
              <a:t>RELATIONSHIP</a:t>
            </a:r>
            <a:endParaRPr sz="1800" b="1">
              <a:solidFill>
                <a:schemeClr val="dk1"/>
              </a:solidFill>
              <a:latin typeface="Marvel"/>
              <a:ea typeface="Marvel"/>
              <a:cs typeface="Marvel"/>
              <a:sym typeface="Marvel"/>
            </a:endParaRPr>
          </a:p>
        </p:txBody>
      </p:sp>
      <p:sp>
        <p:nvSpPr>
          <p:cNvPr id="208" name="Google Shape;208;p31"/>
          <p:cNvSpPr txBox="1"/>
          <p:nvPr/>
        </p:nvSpPr>
        <p:spPr>
          <a:xfrm>
            <a:off x="3615948" y="3518630"/>
            <a:ext cx="20493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Conducting a pilot trial to look at how effective CBT is in treating DEB in diabetes</a:t>
            </a:r>
            <a:endParaRPr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09" name="Google Shape;209;p31"/>
          <p:cNvSpPr txBox="1"/>
          <p:nvPr/>
        </p:nvSpPr>
        <p:spPr>
          <a:xfrm>
            <a:off x="3642598" y="3176170"/>
            <a:ext cx="1750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rPr>
              <a:t>EXPERIMENTATION</a:t>
            </a:r>
            <a:endParaRPr sz="1800" b="1">
              <a:solidFill>
                <a:schemeClr val="dk1"/>
              </a:solidFill>
              <a:latin typeface="Marvel"/>
              <a:ea typeface="Marvel"/>
              <a:cs typeface="Marvel"/>
              <a:sym typeface="Marvel"/>
            </a:endParaRPr>
          </a:p>
        </p:txBody>
      </p:sp>
      <p:sp>
        <p:nvSpPr>
          <p:cNvPr id="210" name="Google Shape;210;p31"/>
          <p:cNvSpPr txBox="1"/>
          <p:nvPr/>
        </p:nvSpPr>
        <p:spPr>
          <a:xfrm>
            <a:off x="1586008" y="1205481"/>
            <a:ext cx="18090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Looking at the knowledge and skill sets of providers to see what barriers to treating DEB in those with T2DM exist</a:t>
            </a:r>
            <a:endParaRPr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11" name="Google Shape;211;p31"/>
          <p:cNvSpPr txBox="1"/>
          <p:nvPr/>
        </p:nvSpPr>
        <p:spPr>
          <a:xfrm>
            <a:off x="2069957" y="820580"/>
            <a:ext cx="1303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rPr>
              <a:t>PROVIDER PERSPECTIVE</a:t>
            </a:r>
            <a:endParaRPr sz="1800" b="1">
              <a:solidFill>
                <a:schemeClr val="dk1"/>
              </a:solidFill>
              <a:latin typeface="Marvel"/>
              <a:ea typeface="Marvel"/>
              <a:cs typeface="Marvel"/>
              <a:sym typeface="Marvel"/>
            </a:endParaRPr>
          </a:p>
        </p:txBody>
      </p:sp>
      <p:sp>
        <p:nvSpPr>
          <p:cNvPr id="212" name="Google Shape;212;p31"/>
          <p:cNvSpPr txBox="1"/>
          <p:nvPr/>
        </p:nvSpPr>
        <p:spPr>
          <a:xfrm>
            <a:off x="6773798" y="3037070"/>
            <a:ext cx="18090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Refining the intervention according to feedback and data analysis, improving CBT</a:t>
            </a:r>
            <a:endParaRPr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13" name="Google Shape;213;p31"/>
          <p:cNvSpPr txBox="1"/>
          <p:nvPr/>
        </p:nvSpPr>
        <p:spPr>
          <a:xfrm>
            <a:off x="6773799" y="2791275"/>
            <a:ext cx="1360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rPr>
              <a:t>REFINEMENT</a:t>
            </a:r>
            <a:endParaRPr sz="1800" b="1">
              <a:solidFill>
                <a:schemeClr val="dk1"/>
              </a:solidFill>
              <a:latin typeface="Marvel"/>
              <a:ea typeface="Marvel"/>
              <a:cs typeface="Marvel"/>
              <a:sym typeface="Marvel"/>
            </a:endParaRPr>
          </a:p>
        </p:txBody>
      </p:sp>
      <p:sp>
        <p:nvSpPr>
          <p:cNvPr id="214" name="Google Shape;214;p31"/>
          <p:cNvSpPr txBox="1"/>
          <p:nvPr/>
        </p:nvSpPr>
        <p:spPr>
          <a:xfrm>
            <a:off x="4546762" y="1205485"/>
            <a:ext cx="19335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Having patients provide feedback on intervention and their satisfaction</a:t>
            </a:r>
            <a:endParaRPr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15" name="Google Shape;215;p31"/>
          <p:cNvSpPr txBox="1"/>
          <p:nvPr/>
        </p:nvSpPr>
        <p:spPr>
          <a:xfrm>
            <a:off x="4779555" y="911885"/>
            <a:ext cx="1700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rPr>
              <a:t>PATIENT FEEDBACK </a:t>
            </a:r>
            <a:endParaRPr sz="1800" b="1">
              <a:solidFill>
                <a:schemeClr val="dk1"/>
              </a:solidFill>
              <a:latin typeface="Marvel"/>
              <a:ea typeface="Marvel"/>
              <a:cs typeface="Marvel"/>
              <a:sym typeface="Marvel"/>
            </a:endParaRPr>
          </a:p>
        </p:txBody>
      </p:sp>
      <p:sp>
        <p:nvSpPr>
          <p:cNvPr id="216" name="Google Shape;216;p31"/>
          <p:cNvSpPr txBox="1"/>
          <p:nvPr/>
        </p:nvSpPr>
        <p:spPr>
          <a:xfrm>
            <a:off x="756048" y="2978175"/>
            <a:ext cx="1071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rPr>
              <a:t>01</a:t>
            </a:r>
            <a:endParaRPr sz="3000" b="1">
              <a:solidFill>
                <a:schemeClr val="lt1"/>
              </a:solidFill>
              <a:latin typeface="Marvel"/>
              <a:ea typeface="Marvel"/>
              <a:cs typeface="Marvel"/>
              <a:sym typeface="Marvel"/>
            </a:endParaRPr>
          </a:p>
        </p:txBody>
      </p:sp>
      <p:sp>
        <p:nvSpPr>
          <p:cNvPr id="217" name="Google Shape;217;p31"/>
          <p:cNvSpPr/>
          <p:nvPr/>
        </p:nvSpPr>
        <p:spPr>
          <a:xfrm>
            <a:off x="1915248" y="2635725"/>
            <a:ext cx="1700700" cy="696000"/>
          </a:xfrm>
          <a:prstGeom prst="roundRect">
            <a:avLst>
              <a:gd name="adj" fmla="val 16667"/>
            </a:avLst>
          </a:prstGeom>
          <a:solidFill>
            <a:schemeClr val="accent3">
              <a:alpha val="73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1"/>
          <p:cNvSpPr txBox="1"/>
          <p:nvPr/>
        </p:nvSpPr>
        <p:spPr>
          <a:xfrm>
            <a:off x="2229798" y="2791275"/>
            <a:ext cx="1071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rPr>
              <a:t>02</a:t>
            </a:r>
            <a:endParaRPr sz="3000" b="1">
              <a:solidFill>
                <a:schemeClr val="lt1"/>
              </a:solidFill>
              <a:latin typeface="Marvel"/>
              <a:ea typeface="Marvel"/>
              <a:cs typeface="Marvel"/>
              <a:sym typeface="Marvel"/>
            </a:endParaRPr>
          </a:p>
        </p:txBody>
      </p:sp>
      <p:sp>
        <p:nvSpPr>
          <p:cNvPr id="219" name="Google Shape;219;p31"/>
          <p:cNvSpPr/>
          <p:nvPr/>
        </p:nvSpPr>
        <p:spPr>
          <a:xfrm>
            <a:off x="3450373" y="2395825"/>
            <a:ext cx="1700700" cy="696000"/>
          </a:xfrm>
          <a:prstGeom prst="roundRect">
            <a:avLst>
              <a:gd name="adj" fmla="val 16667"/>
            </a:avLst>
          </a:prstGeom>
          <a:solidFill>
            <a:schemeClr val="lt2">
              <a:alpha val="603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1"/>
          <p:cNvSpPr/>
          <p:nvPr/>
        </p:nvSpPr>
        <p:spPr>
          <a:xfrm>
            <a:off x="4996148" y="2166925"/>
            <a:ext cx="1700700" cy="696000"/>
          </a:xfrm>
          <a:prstGeom prst="roundRect">
            <a:avLst>
              <a:gd name="adj" fmla="val 16667"/>
            </a:avLst>
          </a:prstGeom>
          <a:solidFill>
            <a:schemeClr val="accent3">
              <a:alpha val="73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1"/>
          <p:cNvSpPr/>
          <p:nvPr/>
        </p:nvSpPr>
        <p:spPr>
          <a:xfrm rot="5400000" flipH="1">
            <a:off x="6982438" y="1416775"/>
            <a:ext cx="696000" cy="1700400"/>
          </a:xfrm>
          <a:prstGeom prst="round2SameRect">
            <a:avLst>
              <a:gd name="adj1" fmla="val 48204"/>
              <a:gd name="adj2" fmla="val 14845"/>
            </a:avLst>
          </a:prstGeom>
          <a:solidFill>
            <a:schemeClr val="lt2">
              <a:alpha val="603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1"/>
          <p:cNvSpPr txBox="1"/>
          <p:nvPr/>
        </p:nvSpPr>
        <p:spPr>
          <a:xfrm>
            <a:off x="3764923" y="2551375"/>
            <a:ext cx="1071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rPr>
              <a:t>03</a:t>
            </a:r>
            <a:endParaRPr sz="3000" b="1">
              <a:solidFill>
                <a:schemeClr val="lt1"/>
              </a:solidFill>
              <a:latin typeface="Marvel"/>
              <a:ea typeface="Marvel"/>
              <a:cs typeface="Marvel"/>
              <a:sym typeface="Marvel"/>
            </a:endParaRPr>
          </a:p>
        </p:txBody>
      </p:sp>
      <p:sp>
        <p:nvSpPr>
          <p:cNvPr id="223" name="Google Shape;223;p31"/>
          <p:cNvSpPr txBox="1"/>
          <p:nvPr/>
        </p:nvSpPr>
        <p:spPr>
          <a:xfrm>
            <a:off x="5310698" y="2322475"/>
            <a:ext cx="1071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rPr>
              <a:t>04</a:t>
            </a:r>
            <a:endParaRPr sz="3000" b="1">
              <a:solidFill>
                <a:schemeClr val="lt1"/>
              </a:solidFill>
              <a:latin typeface="Marvel"/>
              <a:ea typeface="Marvel"/>
              <a:cs typeface="Marvel"/>
              <a:sym typeface="Marvel"/>
            </a:endParaRPr>
          </a:p>
        </p:txBody>
      </p:sp>
      <p:sp>
        <p:nvSpPr>
          <p:cNvPr id="224" name="Google Shape;224;p31"/>
          <p:cNvSpPr txBox="1"/>
          <p:nvPr/>
        </p:nvSpPr>
        <p:spPr>
          <a:xfrm>
            <a:off x="6815873" y="2074525"/>
            <a:ext cx="1071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arvel"/>
                <a:ea typeface="Marvel"/>
                <a:cs typeface="Marvel"/>
                <a:sym typeface="Marvel"/>
              </a:rPr>
              <a:t>05</a:t>
            </a:r>
            <a:endParaRPr sz="3000" b="1">
              <a:solidFill>
                <a:schemeClr val="lt1"/>
              </a:solidFill>
              <a:latin typeface="Marvel"/>
              <a:ea typeface="Marvel"/>
              <a:cs typeface="Marvel"/>
              <a:sym typeface="Marv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>
            <a:spLocks noGrp="1"/>
          </p:cNvSpPr>
          <p:nvPr>
            <p:ph type="title"/>
          </p:nvPr>
        </p:nvSpPr>
        <p:spPr>
          <a:xfrm>
            <a:off x="594650" y="225400"/>
            <a:ext cx="40458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IN BEET STUDY</a:t>
            </a:r>
            <a:endParaRPr/>
          </a:p>
        </p:txBody>
      </p:sp>
      <p:sp>
        <p:nvSpPr>
          <p:cNvPr id="230" name="Google Shape;230;p32"/>
          <p:cNvSpPr txBox="1"/>
          <p:nvPr/>
        </p:nvSpPr>
        <p:spPr>
          <a:xfrm>
            <a:off x="3989110" y="2888070"/>
            <a:ext cx="854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1 Month</a:t>
            </a:r>
            <a:endParaRPr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31" name="Google Shape;231;p32"/>
          <p:cNvSpPr txBox="1"/>
          <p:nvPr/>
        </p:nvSpPr>
        <p:spPr>
          <a:xfrm>
            <a:off x="4550700" y="1790950"/>
            <a:ext cx="28563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rPr>
              <a:t>DURATION</a:t>
            </a:r>
            <a:endParaRPr sz="2000" b="1">
              <a:solidFill>
                <a:schemeClr val="dk1"/>
              </a:solidFill>
              <a:latin typeface="Marvel"/>
              <a:ea typeface="Marvel"/>
              <a:cs typeface="Marvel"/>
              <a:sym typeface="Marvel"/>
            </a:endParaRPr>
          </a:p>
        </p:txBody>
      </p:sp>
      <p:sp>
        <p:nvSpPr>
          <p:cNvPr id="232" name="Google Shape;232;p32"/>
          <p:cNvSpPr txBox="1"/>
          <p:nvPr/>
        </p:nvSpPr>
        <p:spPr>
          <a:xfrm>
            <a:off x="7904700" y="2888075"/>
            <a:ext cx="9516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6 Months</a:t>
            </a:r>
            <a:endParaRPr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33" name="Google Shape;233;p32"/>
          <p:cNvSpPr txBox="1"/>
          <p:nvPr/>
        </p:nvSpPr>
        <p:spPr>
          <a:xfrm>
            <a:off x="594650" y="827475"/>
            <a:ext cx="24195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rPr>
              <a:t>SAMPLE</a:t>
            </a:r>
            <a:endParaRPr sz="2000" b="1">
              <a:solidFill>
                <a:schemeClr val="dk1"/>
              </a:solidFill>
              <a:latin typeface="Marvel"/>
              <a:ea typeface="Marvel"/>
              <a:cs typeface="Marvel"/>
              <a:sym typeface="Marvel"/>
            </a:endParaRPr>
          </a:p>
        </p:txBody>
      </p:sp>
      <p:sp>
        <p:nvSpPr>
          <p:cNvPr id="234" name="Google Shape;234;p32"/>
          <p:cNvSpPr txBox="1"/>
          <p:nvPr/>
        </p:nvSpPr>
        <p:spPr>
          <a:xfrm>
            <a:off x="720000" y="1216465"/>
            <a:ext cx="255025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lvl="0" indent="-2688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Light"/>
              <a:buChar char="●"/>
            </a:pPr>
            <a:r>
              <a:rPr lang="en" dirty="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~ 50 patients </a:t>
            </a:r>
            <a:endParaRPr dirty="0"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179999" lvl="0" indent="-2688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Light"/>
              <a:buChar char="●"/>
            </a:pPr>
            <a:r>
              <a:rPr lang="en" dirty="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~ 20 providers</a:t>
            </a:r>
            <a:endParaRPr dirty="0"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179999" lvl="0" indent="-2688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Light"/>
              <a:buChar char="●"/>
            </a:pPr>
            <a:r>
              <a:rPr lang="en" dirty="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18-65 years, inclusive</a:t>
            </a:r>
            <a:endParaRPr dirty="0"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179999" lvl="0" indent="-2688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Light"/>
              <a:buChar char="●"/>
            </a:pPr>
            <a:r>
              <a:rPr lang="en" dirty="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Type 2 diabetes diagnosis</a:t>
            </a:r>
            <a:endParaRPr dirty="0"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179999" lvl="0" indent="-2688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Light"/>
              <a:buChar char="●"/>
            </a:pPr>
            <a:r>
              <a:rPr lang="en" dirty="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Screening for DE score &gt;/= 2</a:t>
            </a:r>
            <a:endParaRPr dirty="0"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cxnSp>
        <p:nvCxnSpPr>
          <p:cNvPr id="235" name="Google Shape;235;p32"/>
          <p:cNvCxnSpPr/>
          <p:nvPr/>
        </p:nvCxnSpPr>
        <p:spPr>
          <a:xfrm>
            <a:off x="3368050" y="2739571"/>
            <a:ext cx="5050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32"/>
          <p:cNvSpPr/>
          <p:nvPr/>
        </p:nvSpPr>
        <p:spPr>
          <a:xfrm>
            <a:off x="4282199" y="2610721"/>
            <a:ext cx="268500" cy="257700"/>
          </a:xfrm>
          <a:prstGeom prst="roundRect">
            <a:avLst>
              <a:gd name="adj" fmla="val 29544"/>
            </a:avLst>
          </a:prstGeom>
          <a:solidFill>
            <a:schemeClr val="accent3">
              <a:alpha val="73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2"/>
          <p:cNvSpPr/>
          <p:nvPr/>
        </p:nvSpPr>
        <p:spPr>
          <a:xfrm>
            <a:off x="3270250" y="2692625"/>
            <a:ext cx="97800" cy="93900"/>
          </a:xfrm>
          <a:prstGeom prst="roundRect">
            <a:avLst>
              <a:gd name="adj" fmla="val 2954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2"/>
          <p:cNvSpPr/>
          <p:nvPr/>
        </p:nvSpPr>
        <p:spPr>
          <a:xfrm>
            <a:off x="8375096" y="2692622"/>
            <a:ext cx="97800" cy="93900"/>
          </a:xfrm>
          <a:prstGeom prst="roundRect">
            <a:avLst>
              <a:gd name="adj" fmla="val 2954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2"/>
          <p:cNvSpPr/>
          <p:nvPr/>
        </p:nvSpPr>
        <p:spPr>
          <a:xfrm>
            <a:off x="8289749" y="2610721"/>
            <a:ext cx="268500" cy="257700"/>
          </a:xfrm>
          <a:prstGeom prst="roundRect">
            <a:avLst>
              <a:gd name="adj" fmla="val 29544"/>
            </a:avLst>
          </a:prstGeom>
          <a:solidFill>
            <a:schemeClr val="accent3">
              <a:alpha val="73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2"/>
          <p:cNvSpPr txBox="1"/>
          <p:nvPr/>
        </p:nvSpPr>
        <p:spPr>
          <a:xfrm>
            <a:off x="459073" y="3066326"/>
            <a:ext cx="3726900" cy="137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Light"/>
              <a:buChar char="●"/>
            </a:pPr>
            <a:r>
              <a:rPr lang="en" dirty="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All interviews recorded</a:t>
            </a:r>
            <a:endParaRPr dirty="0"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Light"/>
              <a:buChar char="●"/>
            </a:pPr>
            <a:r>
              <a:rPr lang="en" dirty="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Mixed methods analysis, meaning quantitative and qualitative data is integrated</a:t>
            </a:r>
            <a:endParaRPr dirty="0"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Light"/>
              <a:buChar char="●"/>
            </a:pPr>
            <a:r>
              <a:rPr lang="en" dirty="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** Not a therapy session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Light"/>
              <a:buChar char="●"/>
            </a:pPr>
            <a:r>
              <a:rPr lang="en" dirty="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Treating symptoms of ED, but trying to treat subclinical population</a:t>
            </a:r>
            <a:endParaRPr dirty="0">
              <a:solidFill>
                <a:schemeClr val="dk1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241" name="Google Shape;241;p32"/>
          <p:cNvSpPr txBox="1"/>
          <p:nvPr/>
        </p:nvSpPr>
        <p:spPr>
          <a:xfrm>
            <a:off x="594650" y="2692622"/>
            <a:ext cx="2856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rPr>
              <a:t>METHODOLOGY</a:t>
            </a:r>
            <a:endParaRPr sz="2000" b="1" dirty="0">
              <a:solidFill>
                <a:schemeClr val="dk1"/>
              </a:solidFill>
              <a:latin typeface="Marvel"/>
              <a:ea typeface="Marvel"/>
              <a:cs typeface="Marvel"/>
              <a:sym typeface="Marv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0FAB14-A0CF-C17E-3591-5579D3425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75" y="907803"/>
            <a:ext cx="4276800" cy="2788500"/>
          </a:xfrm>
        </p:spPr>
        <p:txBody>
          <a:bodyPr/>
          <a:lstStyle/>
          <a:p>
            <a:r>
              <a:rPr lang="en-US" dirty="0"/>
              <a:t>14 pre-intervention surveys (including ACEs, DEPS-r, EDDS)</a:t>
            </a:r>
          </a:p>
          <a:p>
            <a:r>
              <a:rPr lang="en-US" dirty="0"/>
              <a:t>6 sessions over 9 weeks</a:t>
            </a:r>
          </a:p>
          <a:p>
            <a:r>
              <a:rPr lang="en-US" dirty="0"/>
              <a:t>Cognitive Behavioral Therapy (CBT) Techniques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3FA0E3-C322-7977-2AF5-41A8B0749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D8AF3D7-CDF0-9ED6-5754-F9EF58B61C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2569125"/>
              </p:ext>
            </p:extLst>
          </p:nvPr>
        </p:nvGraphicFramePr>
        <p:xfrm>
          <a:off x="2589196" y="1908548"/>
          <a:ext cx="6554804" cy="2467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2B609AA-FDCB-5B2D-B69A-953C9E7B8198}"/>
              </a:ext>
            </a:extLst>
          </p:cNvPr>
          <p:cNvSpPr/>
          <p:nvPr/>
        </p:nvSpPr>
        <p:spPr>
          <a:xfrm>
            <a:off x="3331780" y="3943309"/>
            <a:ext cx="5934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schemeClr val="bg2"/>
                </a:solidFill>
                <a:latin typeface="Assistant" pitchFamily="2" charset="-79"/>
                <a:cs typeface="Assistant" pitchFamily="2" charset="-79"/>
              </a:rPr>
              <a:t>Supported by the NIH-funded Building Interdisciplinary Research Career’s in Women’s Health (BIRCWH) K12 Program</a:t>
            </a:r>
          </a:p>
        </p:txBody>
      </p:sp>
    </p:spTree>
    <p:extLst>
      <p:ext uri="{BB962C8B-B14F-4D97-AF65-F5344CB8AC3E}">
        <p14:creationId xmlns:p14="http://schemas.microsoft.com/office/powerpoint/2010/main" val="344345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3788813" y="1729950"/>
            <a:ext cx="4777271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My Research </a:t>
            </a:r>
            <a:endParaRPr sz="4000" dirty="0"/>
          </a:p>
        </p:txBody>
      </p:sp>
      <p:sp>
        <p:nvSpPr>
          <p:cNvPr id="197" name="Google Shape;197;p30"/>
          <p:cNvSpPr txBox="1">
            <a:spLocks noGrp="1"/>
          </p:cNvSpPr>
          <p:nvPr>
            <p:ph type="subTitle" idx="1"/>
          </p:nvPr>
        </p:nvSpPr>
        <p:spPr>
          <a:xfrm flipH="1">
            <a:off x="4494998" y="2494125"/>
            <a:ext cx="4686200" cy="15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n-US" dirty="0"/>
              <a:t>Research Question: To what extent should childhood trauma and disordered eating behaviors be looked at together in people with Type II Diabetes?</a:t>
            </a:r>
            <a:endParaRPr dirty="0"/>
          </a:p>
        </p:txBody>
      </p:sp>
      <p:sp>
        <p:nvSpPr>
          <p:cNvPr id="198" name="Google Shape;198;p30"/>
          <p:cNvSpPr txBox="1">
            <a:spLocks noGrp="1"/>
          </p:cNvSpPr>
          <p:nvPr>
            <p:ph type="title" idx="2"/>
          </p:nvPr>
        </p:nvSpPr>
        <p:spPr>
          <a:xfrm>
            <a:off x="-77106" y="440775"/>
            <a:ext cx="32301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2643818"/>
      </p:ext>
    </p:extLst>
  </p:cSld>
  <p:clrMapOvr>
    <a:masterClrMapping/>
  </p:clrMapOvr>
</p:sld>
</file>

<file path=ppt/theme/theme1.xml><?xml version="1.0" encoding="utf-8"?>
<a:theme xmlns:a="http://schemas.openxmlformats.org/drawingml/2006/main" name="Pregnancy Breakthrough by Slidesgo">
  <a:themeElements>
    <a:clrScheme name="Simple Light">
      <a:dk1>
        <a:srgbClr val="434343"/>
      </a:dk1>
      <a:lt1>
        <a:srgbClr val="F2F2F2"/>
      </a:lt1>
      <a:dk2>
        <a:srgbClr val="595959"/>
      </a:dk2>
      <a:lt2>
        <a:srgbClr val="C28CEE"/>
      </a:lt2>
      <a:accent1>
        <a:srgbClr val="F2F2F2"/>
      </a:accent1>
      <a:accent2>
        <a:srgbClr val="C28CEE"/>
      </a:accent2>
      <a:accent3>
        <a:srgbClr val="E8CBAE"/>
      </a:accent3>
      <a:accent4>
        <a:srgbClr val="F2D9CF"/>
      </a:accent4>
      <a:accent5>
        <a:srgbClr val="C28CEE"/>
      </a:accent5>
      <a:accent6>
        <a:srgbClr val="E8CBAE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3715</TotalTime>
  <Words>1308</Words>
  <Application>Microsoft Macintosh PowerPoint</Application>
  <PresentationFormat>On-screen Show (16:9)</PresentationFormat>
  <Paragraphs>163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PT Serif</vt:lpstr>
      <vt:lpstr>Arial</vt:lpstr>
      <vt:lpstr>Assistant</vt:lpstr>
      <vt:lpstr>Roboto Condensed Light</vt:lpstr>
      <vt:lpstr>Assistant Light</vt:lpstr>
      <vt:lpstr>Nunito Light</vt:lpstr>
      <vt:lpstr>Raleway SemiBold</vt:lpstr>
      <vt:lpstr>Marvel</vt:lpstr>
      <vt:lpstr>Thasadith</vt:lpstr>
      <vt:lpstr>Pregnancy Breakthrough by Slidesgo</vt:lpstr>
      <vt:lpstr>Childhood Trauma and Disordered Eating:  What’s the Connection?</vt:lpstr>
      <vt:lpstr>TABLE OF CONTENTS</vt:lpstr>
      <vt:lpstr>OVERVIEW</vt:lpstr>
      <vt:lpstr>Background</vt:lpstr>
      <vt:lpstr>BEET (Balanced and Empowered EaTing)  Diabetes Study</vt:lpstr>
      <vt:lpstr>AIMS IN BEET STUDY</vt:lpstr>
      <vt:lpstr>METHODS IN BEET STUDY</vt:lpstr>
      <vt:lpstr>Intervention </vt:lpstr>
      <vt:lpstr>My Research </vt:lpstr>
      <vt:lpstr>Why?</vt:lpstr>
      <vt:lpstr>Operational Definitions</vt:lpstr>
      <vt:lpstr>Case Descriptions</vt:lpstr>
      <vt:lpstr>Results</vt:lpstr>
      <vt:lpstr>Graphed Results</vt:lpstr>
      <vt:lpstr>”I've been struggling a little bit with depression. You know, of course, I have a little depression around the diabetes, but again, other things in life, not just diabetes… I don't have the energy or the motivation to get up and walk, even though I want to”  </vt:lpstr>
      <vt:lpstr>“It's not necessarily the diabetes, but it affects my diabetes. Other things. The life things. Because it causes me to emotionally eat. Emotionally eating"</vt:lpstr>
      <vt:lpstr>Reflections</vt:lpstr>
      <vt:lpstr>Conclusion &amp; Observation</vt:lpstr>
      <vt:lpstr>Limitations</vt:lpstr>
      <vt:lpstr>Reflecting on my Experience</vt:lpstr>
      <vt:lpstr>Acknowledgements  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Shark Tank:  Research with Dr. Noy Phimphasone-Brady</dc:title>
  <cp:lastModifiedBy>Yosief, Selihom</cp:lastModifiedBy>
  <cp:revision>7</cp:revision>
  <cp:lastPrinted>2022-08-12T01:02:14Z</cp:lastPrinted>
  <dcterms:modified xsi:type="dcterms:W3CDTF">2022-08-15T19:26:07Z</dcterms:modified>
</cp:coreProperties>
</file>