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2EA7C4F-4B27-2B1F-5FBA-F2249F18FD47}" name="Yosief, Selihom" initials="YS" userId="S::selihom.yosief@yale.edu::ff22c4ce-aad2-4e43-972c-c8a23aad7ae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26"/>
    <p:restoredTop sz="95610"/>
  </p:normalViewPr>
  <p:slideViewPr>
    <p:cSldViewPr snapToGrid="0" snapToObjects="1">
      <p:cViewPr varScale="1">
        <p:scale>
          <a:sx n="106" d="100"/>
          <a:sy n="106" d="100"/>
        </p:scale>
        <p:origin x="79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selihomyosief/Documents/SelihomCopyBEETENGPa-ACEsDEPSREDDS_DATA_LABELS_2022-07-29_1326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solidFill>
                  <a:schemeClr val="tx1"/>
                </a:solidFill>
              </a:rPr>
              <a:t>ACEs Predicting DEPS-r Scores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Scatterplot!$B$1</c:f>
              <c:strCache>
                <c:ptCount val="1"/>
                <c:pt idx="0">
                  <c:v>DEPS-r Score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Pt>
            <c:idx val="7"/>
            <c:marker>
              <c:symbol val="circle"/>
              <c:size val="5"/>
              <c:spPr>
                <a:solidFill>
                  <a:srgbClr val="C00000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F537-6E42-8951-423DBF92C688}"/>
              </c:ext>
            </c:extLst>
          </c:dPt>
          <c:dPt>
            <c:idx val="12"/>
            <c:marker>
              <c:symbol val="circle"/>
              <c:size val="5"/>
              <c:spPr>
                <a:solidFill>
                  <a:srgbClr val="C00000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F537-6E42-8951-423DBF92C688}"/>
              </c:ext>
            </c:extLst>
          </c:dPt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Scatterplot!$A$2:$A$15</c:f>
              <c:numCache>
                <c:formatCode>General</c:formatCode>
                <c:ptCount val="14"/>
                <c:pt idx="0">
                  <c:v>2</c:v>
                </c:pt>
                <c:pt idx="1">
                  <c:v>10</c:v>
                </c:pt>
                <c:pt idx="2">
                  <c:v>7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2</c:v>
                </c:pt>
                <c:pt idx="7">
                  <c:v>6</c:v>
                </c:pt>
                <c:pt idx="8">
                  <c:v>2</c:v>
                </c:pt>
                <c:pt idx="9">
                  <c:v>7</c:v>
                </c:pt>
                <c:pt idx="10">
                  <c:v>3</c:v>
                </c:pt>
                <c:pt idx="11">
                  <c:v>5</c:v>
                </c:pt>
                <c:pt idx="12">
                  <c:v>6</c:v>
                </c:pt>
                <c:pt idx="13">
                  <c:v>8</c:v>
                </c:pt>
              </c:numCache>
            </c:numRef>
          </c:xVal>
          <c:yVal>
            <c:numRef>
              <c:f>Scatterplot!$B$2:$B$15</c:f>
              <c:numCache>
                <c:formatCode>General</c:formatCode>
                <c:ptCount val="14"/>
                <c:pt idx="0">
                  <c:v>30</c:v>
                </c:pt>
                <c:pt idx="1">
                  <c:v>36</c:v>
                </c:pt>
                <c:pt idx="2">
                  <c:v>30</c:v>
                </c:pt>
                <c:pt idx="3">
                  <c:v>27</c:v>
                </c:pt>
                <c:pt idx="4">
                  <c:v>25</c:v>
                </c:pt>
                <c:pt idx="5">
                  <c:v>19</c:v>
                </c:pt>
                <c:pt idx="6">
                  <c:v>24</c:v>
                </c:pt>
                <c:pt idx="7">
                  <c:v>33</c:v>
                </c:pt>
                <c:pt idx="8">
                  <c:v>23</c:v>
                </c:pt>
                <c:pt idx="9">
                  <c:v>29</c:v>
                </c:pt>
                <c:pt idx="10">
                  <c:v>20</c:v>
                </c:pt>
                <c:pt idx="11">
                  <c:v>30</c:v>
                </c:pt>
                <c:pt idx="12">
                  <c:v>34</c:v>
                </c:pt>
                <c:pt idx="13">
                  <c:v>22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F537-6E42-8951-423DBF92C6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24770671"/>
        <c:axId val="1124725423"/>
      </c:scatterChart>
      <c:valAx>
        <c:axId val="1124770671"/>
        <c:scaling>
          <c:orientation val="minMax"/>
          <c:max val="11"/>
          <c:min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>
                    <a:solidFill>
                      <a:schemeClr val="tx1"/>
                    </a:solidFill>
                  </a:rPr>
                  <a:t>ACE Score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24725423"/>
        <c:crosses val="autoZero"/>
        <c:crossBetween val="midCat"/>
      </c:valAx>
      <c:valAx>
        <c:axId val="1124725423"/>
        <c:scaling>
          <c:orientation val="minMax"/>
          <c:min val="1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>
                    <a:solidFill>
                      <a:schemeClr val="tx1"/>
                    </a:solidFill>
                  </a:rPr>
                  <a:t>DEPS-r Score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24770671"/>
        <c:crosses val="autoZero"/>
        <c:crossBetween val="midCat"/>
      </c:valAx>
      <c:spPr>
        <a:noFill/>
        <a:ln w="19050">
          <a:solidFill>
            <a:schemeClr val="accent1"/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9CE1DB-63CB-5744-ADF2-3B9A65D017C8}" type="doc">
      <dgm:prSet loTypeId="urn:microsoft.com/office/officeart/2005/8/layout/venn1" loCatId="" qsTypeId="urn:microsoft.com/office/officeart/2005/8/quickstyle/simple1" qsCatId="simple" csTypeId="urn:microsoft.com/office/officeart/2005/8/colors/accent1_2" csCatId="accent1" phldr="1"/>
      <dgm:spPr/>
    </dgm:pt>
    <dgm:pt modelId="{DE682254-0134-9448-A1FA-29F07E25AC90}">
      <dgm:prSet phldrT="[Text]"/>
      <dgm:spPr>
        <a:solidFill>
          <a:schemeClr val="bg1">
            <a:alpha val="57182"/>
          </a:schemeClr>
        </a:solidFill>
        <a:ln>
          <a:solidFill>
            <a:schemeClr val="tx1"/>
          </a:solidFill>
        </a:ln>
        <a:effectLst>
          <a:outerShdw blurRad="50800" dist="50800" dir="5400000" algn="ctr" rotWithShape="0">
            <a:schemeClr val="bg1">
              <a:lumMod val="95000"/>
            </a:schemeClr>
          </a:outerShdw>
        </a:effectLst>
      </dgm:spPr>
      <dgm:t>
        <a:bodyPr/>
        <a:lstStyle/>
        <a:p>
          <a:pPr algn="ctr">
            <a:buFont typeface="Arial" panose="020B0604020202020204" pitchFamily="34" charset="0"/>
            <a:buChar char="•"/>
          </a:pPr>
          <a:r>
            <a:rPr lang="en-US" b="1" u="sng" dirty="0"/>
            <a:t>Participant E</a:t>
          </a:r>
        </a:p>
        <a:p>
          <a:pPr algn="ctr">
            <a:buFont typeface="Arial" panose="020B0604020202020204" pitchFamily="34" charset="0"/>
            <a:buChar char="•"/>
          </a:pPr>
          <a:r>
            <a:rPr lang="en-US" b="1" dirty="0"/>
            <a:t>58 year old Black female, 47.9 BMI, HbA1c level 7.0 </a:t>
          </a:r>
        </a:p>
        <a:p>
          <a:pPr algn="ctr">
            <a:buFont typeface="Arial" panose="020B0604020202020204" pitchFamily="34" charset="0"/>
            <a:buChar char="•"/>
          </a:pPr>
          <a:r>
            <a:rPr lang="en-US" b="1" dirty="0"/>
            <a:t>First diagnosed in 2008</a:t>
          </a:r>
        </a:p>
        <a:p>
          <a:pPr algn="ctr">
            <a:buFont typeface="Arial" panose="020B0604020202020204" pitchFamily="34" charset="0"/>
            <a:buChar char="•"/>
          </a:pPr>
          <a:r>
            <a:rPr lang="en-US" b="1" dirty="0"/>
            <a:t>Has attended educational diabetes classes, has received behavioral health counseling but has not seen a diabetes-specific counselor</a:t>
          </a:r>
        </a:p>
        <a:p>
          <a:pPr algn="ctr">
            <a:buFont typeface="Arial" panose="020B0604020202020204" pitchFamily="34" charset="0"/>
            <a:buChar char="•"/>
          </a:pPr>
          <a:r>
            <a:rPr lang="en-US" b="1" dirty="0"/>
            <a:t>Living with asthma, hyperlipidemia, hypertension, and obstructive sleep apnea</a:t>
          </a:r>
        </a:p>
        <a:p>
          <a:pPr algn="ctr">
            <a:buFont typeface="Arial" panose="020B0604020202020204" pitchFamily="34" charset="0"/>
            <a:buChar char="•"/>
          </a:pPr>
          <a:r>
            <a:rPr lang="en-US" b="1" dirty="0"/>
            <a:t>DEPS-r Score: 33</a:t>
          </a:r>
        </a:p>
      </dgm:t>
    </dgm:pt>
    <dgm:pt modelId="{EE77CE8D-431B-5F4C-91F1-8AB464BD2E1C}" type="parTrans" cxnId="{4502BF15-B345-3147-8C37-FBF85860355B}">
      <dgm:prSet/>
      <dgm:spPr/>
      <dgm:t>
        <a:bodyPr/>
        <a:lstStyle/>
        <a:p>
          <a:endParaRPr lang="en-US"/>
        </a:p>
      </dgm:t>
    </dgm:pt>
    <dgm:pt modelId="{F317A1CB-50D2-2347-815C-8A6C5D236078}" type="sibTrans" cxnId="{4502BF15-B345-3147-8C37-FBF85860355B}">
      <dgm:prSet/>
      <dgm:spPr/>
      <dgm:t>
        <a:bodyPr/>
        <a:lstStyle/>
        <a:p>
          <a:endParaRPr lang="en-US"/>
        </a:p>
      </dgm:t>
    </dgm:pt>
    <dgm:pt modelId="{E7B785C7-E313-4A4A-8BDF-B5C4B3428D11}">
      <dgm:prSet phldrT="[Text]"/>
      <dgm:spPr>
        <a:solidFill>
          <a:schemeClr val="bg1">
            <a:lumMod val="95000"/>
            <a:alpha val="58935"/>
          </a:schemeClr>
        </a:solidFill>
        <a:ln>
          <a:solidFill>
            <a:schemeClr val="tx1"/>
          </a:solidFill>
        </a:ln>
        <a:effectLst>
          <a:outerShdw blurRad="50800" dist="50800" dir="5400000" algn="ctr" rotWithShape="0">
            <a:schemeClr val="bg1"/>
          </a:outerShdw>
        </a:effectLst>
      </dgm:spPr>
      <dgm:t>
        <a:bodyPr/>
        <a:lstStyle/>
        <a:p>
          <a:pPr algn="ctr">
            <a:buFont typeface="Arial" panose="020B0604020202020204" pitchFamily="34" charset="0"/>
            <a:buChar char="•"/>
          </a:pPr>
          <a:r>
            <a:rPr lang="en-US" b="1" u="sng" dirty="0"/>
            <a:t>Participant S </a:t>
          </a:r>
        </a:p>
        <a:p>
          <a:pPr algn="ctr">
            <a:buFont typeface="Arial" panose="020B0604020202020204" pitchFamily="34" charset="0"/>
            <a:buChar char="•"/>
          </a:pPr>
          <a:r>
            <a:rPr lang="en-US" b="1" dirty="0"/>
            <a:t>46 year old white female, 42 BMI, HbA1c level 7.3</a:t>
          </a:r>
        </a:p>
        <a:p>
          <a:pPr algn="ctr">
            <a:buFont typeface="Arial" panose="020B0604020202020204" pitchFamily="34" charset="0"/>
            <a:buChar char="•"/>
          </a:pPr>
          <a:r>
            <a:rPr lang="en-US" b="1" dirty="0"/>
            <a:t>First diagnosed in 2018</a:t>
          </a:r>
        </a:p>
        <a:p>
          <a:pPr algn="ctr">
            <a:buFont typeface="Arial" panose="020B0604020202020204" pitchFamily="34" charset="0"/>
            <a:buChar char="•"/>
          </a:pPr>
          <a:r>
            <a:rPr lang="en-US" b="1" dirty="0"/>
            <a:t>Has not received any education about diabetes, has not received any behavioral health counseling </a:t>
          </a:r>
        </a:p>
        <a:p>
          <a:pPr algn="ctr">
            <a:buFont typeface="Arial" panose="020B0604020202020204" pitchFamily="34" charset="0"/>
            <a:buChar char="•"/>
          </a:pPr>
          <a:r>
            <a:rPr lang="en-US" b="1" dirty="0"/>
            <a:t>Living with hypertension and polycystic ovarian syndrome (PCOS)</a:t>
          </a:r>
        </a:p>
        <a:p>
          <a:pPr algn="ctr">
            <a:buFont typeface="Arial" panose="020B0604020202020204" pitchFamily="34" charset="0"/>
            <a:buChar char="•"/>
          </a:pPr>
          <a:r>
            <a:rPr lang="en-US" b="1" dirty="0"/>
            <a:t>DEPS-r Score: 34 </a:t>
          </a:r>
        </a:p>
      </dgm:t>
    </dgm:pt>
    <dgm:pt modelId="{A87E28E0-270E-A34D-BAEF-E743BDBD74A2}" type="parTrans" cxnId="{1CB0E548-34E0-F24C-969D-CA321EDD42AE}">
      <dgm:prSet/>
      <dgm:spPr/>
      <dgm:t>
        <a:bodyPr/>
        <a:lstStyle/>
        <a:p>
          <a:endParaRPr lang="en-US"/>
        </a:p>
      </dgm:t>
    </dgm:pt>
    <dgm:pt modelId="{4AE9AF12-2C10-674A-A3E3-4216B8853F78}" type="sibTrans" cxnId="{1CB0E548-34E0-F24C-969D-CA321EDD42AE}">
      <dgm:prSet/>
      <dgm:spPr/>
      <dgm:t>
        <a:bodyPr/>
        <a:lstStyle/>
        <a:p>
          <a:endParaRPr lang="en-US"/>
        </a:p>
      </dgm:t>
    </dgm:pt>
    <dgm:pt modelId="{D89EEC25-56ED-8247-9493-9F2C0F4BBE9D}" type="pres">
      <dgm:prSet presAssocID="{8C9CE1DB-63CB-5744-ADF2-3B9A65D017C8}" presName="compositeShape" presStyleCnt="0">
        <dgm:presLayoutVars>
          <dgm:chMax val="7"/>
          <dgm:dir/>
          <dgm:resizeHandles val="exact"/>
        </dgm:presLayoutVars>
      </dgm:prSet>
      <dgm:spPr/>
    </dgm:pt>
    <dgm:pt modelId="{268D69F9-BA40-584C-BA3F-E5BDE4BFFCB4}" type="pres">
      <dgm:prSet presAssocID="{DE682254-0134-9448-A1FA-29F07E25AC90}" presName="circ1" presStyleLbl="vennNode1" presStyleIdx="0" presStyleCnt="2"/>
      <dgm:spPr/>
    </dgm:pt>
    <dgm:pt modelId="{51BD7E57-3AF3-354C-AAD4-D5115F0FEC98}" type="pres">
      <dgm:prSet presAssocID="{DE682254-0134-9448-A1FA-29F07E25AC90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E3A4EE21-761D-B342-8CF0-3A3602276215}" type="pres">
      <dgm:prSet presAssocID="{E7B785C7-E313-4A4A-8BDF-B5C4B3428D11}" presName="circ2" presStyleLbl="vennNode1" presStyleIdx="1" presStyleCnt="2"/>
      <dgm:spPr/>
    </dgm:pt>
    <dgm:pt modelId="{02A11E7B-5707-254F-8D50-9A243404A535}" type="pres">
      <dgm:prSet presAssocID="{E7B785C7-E313-4A4A-8BDF-B5C4B3428D11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4502BF15-B345-3147-8C37-FBF85860355B}" srcId="{8C9CE1DB-63CB-5744-ADF2-3B9A65D017C8}" destId="{DE682254-0134-9448-A1FA-29F07E25AC90}" srcOrd="0" destOrd="0" parTransId="{EE77CE8D-431B-5F4C-91F1-8AB464BD2E1C}" sibTransId="{F317A1CB-50D2-2347-815C-8A6C5D236078}"/>
    <dgm:cxn modelId="{130A7644-1C87-0640-B8C8-E15F9CC4E9A6}" type="presOf" srcId="{E7B785C7-E313-4A4A-8BDF-B5C4B3428D11}" destId="{02A11E7B-5707-254F-8D50-9A243404A535}" srcOrd="1" destOrd="0" presId="urn:microsoft.com/office/officeart/2005/8/layout/venn1"/>
    <dgm:cxn modelId="{1CB0E548-34E0-F24C-969D-CA321EDD42AE}" srcId="{8C9CE1DB-63CB-5744-ADF2-3B9A65D017C8}" destId="{E7B785C7-E313-4A4A-8BDF-B5C4B3428D11}" srcOrd="1" destOrd="0" parTransId="{A87E28E0-270E-A34D-BAEF-E743BDBD74A2}" sibTransId="{4AE9AF12-2C10-674A-A3E3-4216B8853F78}"/>
    <dgm:cxn modelId="{AB5C3A66-2EAD-6B4B-9B2D-06B68569A8F7}" type="presOf" srcId="{8C9CE1DB-63CB-5744-ADF2-3B9A65D017C8}" destId="{D89EEC25-56ED-8247-9493-9F2C0F4BBE9D}" srcOrd="0" destOrd="0" presId="urn:microsoft.com/office/officeart/2005/8/layout/venn1"/>
    <dgm:cxn modelId="{6D7BB28A-1DFE-5141-8D38-F1E926B302C9}" type="presOf" srcId="{DE682254-0134-9448-A1FA-29F07E25AC90}" destId="{51BD7E57-3AF3-354C-AAD4-D5115F0FEC98}" srcOrd="1" destOrd="0" presId="urn:microsoft.com/office/officeart/2005/8/layout/venn1"/>
    <dgm:cxn modelId="{E907659B-4F01-C546-A877-CB70CCC7AC76}" type="presOf" srcId="{E7B785C7-E313-4A4A-8BDF-B5C4B3428D11}" destId="{E3A4EE21-761D-B342-8CF0-3A3602276215}" srcOrd="0" destOrd="0" presId="urn:microsoft.com/office/officeart/2005/8/layout/venn1"/>
    <dgm:cxn modelId="{3EFF10E2-64CE-764B-85C1-54593D705FEB}" type="presOf" srcId="{DE682254-0134-9448-A1FA-29F07E25AC90}" destId="{268D69F9-BA40-584C-BA3F-E5BDE4BFFCB4}" srcOrd="0" destOrd="0" presId="urn:microsoft.com/office/officeart/2005/8/layout/venn1"/>
    <dgm:cxn modelId="{EEF256AD-6125-3844-BBF2-395EA60A4BAC}" type="presParOf" srcId="{D89EEC25-56ED-8247-9493-9F2C0F4BBE9D}" destId="{268D69F9-BA40-584C-BA3F-E5BDE4BFFCB4}" srcOrd="0" destOrd="0" presId="urn:microsoft.com/office/officeart/2005/8/layout/venn1"/>
    <dgm:cxn modelId="{36124B0E-D761-0442-B530-F5351BCB9D65}" type="presParOf" srcId="{D89EEC25-56ED-8247-9493-9F2C0F4BBE9D}" destId="{51BD7E57-3AF3-354C-AAD4-D5115F0FEC98}" srcOrd="1" destOrd="0" presId="urn:microsoft.com/office/officeart/2005/8/layout/venn1"/>
    <dgm:cxn modelId="{DB46A2B4-2CC2-EC48-92BC-CC920C7D8BA7}" type="presParOf" srcId="{D89EEC25-56ED-8247-9493-9F2C0F4BBE9D}" destId="{E3A4EE21-761D-B342-8CF0-3A3602276215}" srcOrd="2" destOrd="0" presId="urn:microsoft.com/office/officeart/2005/8/layout/venn1"/>
    <dgm:cxn modelId="{F5DB351B-8BA1-7146-85DB-29FD11593764}" type="presParOf" srcId="{D89EEC25-56ED-8247-9493-9F2C0F4BBE9D}" destId="{02A11E7B-5707-254F-8D50-9A243404A535}" srcOrd="3" destOrd="0" presId="urn:microsoft.com/office/officeart/2005/8/layout/venn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8D69F9-BA40-584C-BA3F-E5BDE4BFFCB4}">
      <dsp:nvSpPr>
        <dsp:cNvPr id="0" name=""/>
        <dsp:cNvSpPr/>
      </dsp:nvSpPr>
      <dsp:spPr>
        <a:xfrm>
          <a:off x="553266" y="6272"/>
          <a:ext cx="2293394" cy="2293394"/>
        </a:xfrm>
        <a:prstGeom prst="ellipse">
          <a:avLst/>
        </a:prstGeom>
        <a:solidFill>
          <a:schemeClr val="bg1">
            <a:alpha val="57182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>
          <a:outerShdw blurRad="50800" dist="50800" dir="5400000" algn="ctr" rotWithShape="0">
            <a:schemeClr val="bg1">
              <a:lumMod val="95000"/>
            </a:scheme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800" b="1" u="sng" kern="1200" dirty="0"/>
            <a:t>Participant E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800" b="1" kern="1200" dirty="0"/>
            <a:t>58 year old Black female, 47.9 BMI, HbA1c level 7.0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800" b="1" kern="1200" dirty="0"/>
            <a:t>First diagnosed in 2008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800" b="1" kern="1200" dirty="0"/>
            <a:t>Has attended educational diabetes classes, has received behavioral health counseling but has not seen a diabetes-specific counselor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800" b="1" kern="1200" dirty="0"/>
            <a:t>Living with asthma, hyperlipidemia, hypertension, and obstructive sleep apnea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800" b="1" kern="1200" dirty="0"/>
            <a:t>DEPS-r Score: 33</a:t>
          </a:r>
        </a:p>
      </dsp:txBody>
      <dsp:txXfrm>
        <a:off x="873514" y="276712"/>
        <a:ext cx="1322317" cy="1752513"/>
      </dsp:txXfrm>
    </dsp:sp>
    <dsp:sp modelId="{E3A4EE21-761D-B342-8CF0-3A3602276215}">
      <dsp:nvSpPr>
        <dsp:cNvPr id="0" name=""/>
        <dsp:cNvSpPr/>
      </dsp:nvSpPr>
      <dsp:spPr>
        <a:xfrm>
          <a:off x="2206163" y="6272"/>
          <a:ext cx="2293394" cy="2293394"/>
        </a:xfrm>
        <a:prstGeom prst="ellipse">
          <a:avLst/>
        </a:prstGeom>
        <a:solidFill>
          <a:schemeClr val="bg1">
            <a:lumMod val="95000"/>
            <a:alpha val="58935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>
          <a:outerShdw blurRad="50800" dist="50800" dir="5400000" algn="ctr" rotWithShape="0">
            <a:schemeClr val="bg1"/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800" b="1" u="sng" kern="1200" dirty="0"/>
            <a:t>Participant S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800" b="1" kern="1200" dirty="0"/>
            <a:t>46 year old white female, 42 BMI, HbA1c level 7.3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800" b="1" kern="1200" dirty="0"/>
            <a:t>First diagnosed in 2018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800" b="1" kern="1200" dirty="0"/>
            <a:t>Has not received any education about diabetes, has not received any behavioral health counseling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800" b="1" kern="1200" dirty="0"/>
            <a:t>Living with hypertension and polycystic ovarian syndrome (PCOS)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800" b="1" kern="1200" dirty="0"/>
            <a:t>DEPS-r Score: 34 </a:t>
          </a:r>
        </a:p>
      </dsp:txBody>
      <dsp:txXfrm>
        <a:off x="2856991" y="276712"/>
        <a:ext cx="1322317" cy="17525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4527A-85C6-954E-8165-EF9E01C5A63F}" type="datetimeFigureOut">
              <a:rPr lang="en-US" smtClean="0"/>
              <a:t>8/15/22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538E-52C5-4548-8E5F-3FFF64683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714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4527A-85C6-954E-8165-EF9E01C5A63F}" type="datetimeFigureOut">
              <a:rPr lang="en-US" smtClean="0"/>
              <a:t>8/15/22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538E-52C5-4548-8E5F-3FFF64683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032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4527A-85C6-954E-8165-EF9E01C5A63F}" type="datetimeFigureOut">
              <a:rPr lang="en-US" smtClean="0"/>
              <a:t>8/15/22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538E-52C5-4548-8E5F-3FFF64683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77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4527A-85C6-954E-8165-EF9E01C5A63F}" type="datetimeFigureOut">
              <a:rPr lang="en-US" smtClean="0"/>
              <a:t>8/15/22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538E-52C5-4548-8E5F-3FFF64683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429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4527A-85C6-954E-8165-EF9E01C5A63F}" type="datetimeFigureOut">
              <a:rPr lang="en-US" smtClean="0"/>
              <a:t>8/15/22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538E-52C5-4548-8E5F-3FFF64683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349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4527A-85C6-954E-8165-EF9E01C5A63F}" type="datetimeFigureOut">
              <a:rPr lang="en-US" smtClean="0"/>
              <a:t>8/15/22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538E-52C5-4548-8E5F-3FFF64683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063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4527A-85C6-954E-8165-EF9E01C5A63F}" type="datetimeFigureOut">
              <a:rPr lang="en-US" smtClean="0"/>
              <a:t>8/15/22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538E-52C5-4548-8E5F-3FFF64683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002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4527A-85C6-954E-8165-EF9E01C5A63F}" type="datetimeFigureOut">
              <a:rPr lang="en-US" smtClean="0"/>
              <a:t>8/15/22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538E-52C5-4548-8E5F-3FFF64683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688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4527A-85C6-954E-8165-EF9E01C5A63F}" type="datetimeFigureOut">
              <a:rPr lang="en-US" smtClean="0"/>
              <a:t>8/15/22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538E-52C5-4548-8E5F-3FFF64683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417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4527A-85C6-954E-8165-EF9E01C5A63F}" type="datetimeFigureOut">
              <a:rPr lang="en-US" smtClean="0"/>
              <a:t>8/15/22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538E-52C5-4548-8E5F-3FFF64683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335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4527A-85C6-954E-8165-EF9E01C5A63F}" type="datetimeFigureOut">
              <a:rPr lang="en-US" smtClean="0"/>
              <a:t>8/15/22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538E-52C5-4548-8E5F-3FFF64683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609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4527A-85C6-954E-8165-EF9E01C5A63F}" type="datetimeFigureOut">
              <a:rPr lang="en-US" smtClean="0"/>
              <a:t>8/15/22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538E-52C5-4548-8E5F-3FFF64683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920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5DD2BA2-8450-9A9E-6F3C-48E7A205CF66}"/>
              </a:ext>
            </a:extLst>
          </p:cNvPr>
          <p:cNvSpPr/>
          <p:nvPr/>
        </p:nvSpPr>
        <p:spPr>
          <a:xfrm>
            <a:off x="4231" y="-6011"/>
            <a:ext cx="12192000" cy="6858000"/>
          </a:xfrm>
          <a:prstGeom prst="rect">
            <a:avLst/>
          </a:prstGeom>
          <a:gradFill>
            <a:gsLst>
              <a:gs pos="100000">
                <a:srgbClr val="7A1C1C"/>
              </a:gs>
              <a:gs pos="47000">
                <a:srgbClr val="B51F1F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ADC259B-98F4-6161-A844-B30500EEDC2C}"/>
              </a:ext>
            </a:extLst>
          </p:cNvPr>
          <p:cNvGrpSpPr/>
          <p:nvPr/>
        </p:nvGrpSpPr>
        <p:grpSpPr>
          <a:xfrm>
            <a:off x="0" y="-72034"/>
            <a:ext cx="12191999" cy="1777251"/>
            <a:chOff x="-15240" y="-14583"/>
            <a:chExt cx="43906439" cy="6690360"/>
          </a:xfrm>
        </p:grpSpPr>
        <p:sp>
          <p:nvSpPr>
            <p:cNvPr id="7" name="Rectangle 8">
              <a:extLst>
                <a:ext uri="{FF2B5EF4-FFF2-40B4-BE49-F238E27FC236}">
                  <a16:creationId xmlns:a16="http://schemas.microsoft.com/office/drawing/2014/main" id="{F554CCB7-33AA-48A7-A67E-F2EF01134B7E}"/>
                </a:ext>
              </a:extLst>
            </p:cNvPr>
            <p:cNvSpPr/>
            <p:nvPr/>
          </p:nvSpPr>
          <p:spPr>
            <a:xfrm>
              <a:off x="0" y="2256177"/>
              <a:ext cx="43891200" cy="4419600"/>
            </a:xfrm>
            <a:custGeom>
              <a:avLst/>
              <a:gdLst>
                <a:gd name="connsiteX0" fmla="*/ 0 w 43891200"/>
                <a:gd name="connsiteY0" fmla="*/ 0 h 5108036"/>
                <a:gd name="connsiteX1" fmla="*/ 43891200 w 43891200"/>
                <a:gd name="connsiteY1" fmla="*/ 0 h 5108036"/>
                <a:gd name="connsiteX2" fmla="*/ 43891200 w 43891200"/>
                <a:gd name="connsiteY2" fmla="*/ 4038600 h 5108036"/>
                <a:gd name="connsiteX3" fmla="*/ 0 w 43891200"/>
                <a:gd name="connsiteY3" fmla="*/ 4038600 h 5108036"/>
                <a:gd name="connsiteX4" fmla="*/ 0 w 43891200"/>
                <a:gd name="connsiteY4" fmla="*/ 0 h 5108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891200" h="5108036">
                  <a:moveTo>
                    <a:pt x="0" y="0"/>
                  </a:moveTo>
                  <a:lnTo>
                    <a:pt x="43891200" y="0"/>
                  </a:lnTo>
                  <a:lnTo>
                    <a:pt x="43891200" y="4038600"/>
                  </a:lnTo>
                  <a:cubicBezTo>
                    <a:pt x="29851350" y="7391400"/>
                    <a:pt x="13258800" y="1562100"/>
                    <a:pt x="0" y="403860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95"/>
            </a:p>
          </p:txBody>
        </p:sp>
        <p:sp>
          <p:nvSpPr>
            <p:cNvPr id="8" name="Rectangle 8">
              <a:extLst>
                <a:ext uri="{FF2B5EF4-FFF2-40B4-BE49-F238E27FC236}">
                  <a16:creationId xmlns:a16="http://schemas.microsoft.com/office/drawing/2014/main" id="{0EE2FB34-E02E-8541-91BF-CD779315F8BF}"/>
                </a:ext>
              </a:extLst>
            </p:cNvPr>
            <p:cNvSpPr/>
            <p:nvPr/>
          </p:nvSpPr>
          <p:spPr>
            <a:xfrm>
              <a:off x="0" y="2256177"/>
              <a:ext cx="43891200" cy="4201348"/>
            </a:xfrm>
            <a:custGeom>
              <a:avLst/>
              <a:gdLst>
                <a:gd name="connsiteX0" fmla="*/ 0 w 43891200"/>
                <a:gd name="connsiteY0" fmla="*/ 0 h 5108036"/>
                <a:gd name="connsiteX1" fmla="*/ 43891200 w 43891200"/>
                <a:gd name="connsiteY1" fmla="*/ 0 h 5108036"/>
                <a:gd name="connsiteX2" fmla="*/ 43891200 w 43891200"/>
                <a:gd name="connsiteY2" fmla="*/ 4038600 h 5108036"/>
                <a:gd name="connsiteX3" fmla="*/ 0 w 43891200"/>
                <a:gd name="connsiteY3" fmla="*/ 4038600 h 5108036"/>
                <a:gd name="connsiteX4" fmla="*/ 0 w 43891200"/>
                <a:gd name="connsiteY4" fmla="*/ 0 h 5108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891200" h="5108036">
                  <a:moveTo>
                    <a:pt x="0" y="0"/>
                  </a:moveTo>
                  <a:lnTo>
                    <a:pt x="43891200" y="0"/>
                  </a:lnTo>
                  <a:lnTo>
                    <a:pt x="43891200" y="4038600"/>
                  </a:lnTo>
                  <a:cubicBezTo>
                    <a:pt x="29851350" y="7391400"/>
                    <a:pt x="13258800" y="1562100"/>
                    <a:pt x="0" y="403860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95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4F990D0-254F-08FC-E69F-1964549678AA}"/>
                </a:ext>
              </a:extLst>
            </p:cNvPr>
            <p:cNvSpPr/>
            <p:nvPr/>
          </p:nvSpPr>
          <p:spPr>
            <a:xfrm>
              <a:off x="-15240" y="-14583"/>
              <a:ext cx="43906439" cy="6253856"/>
            </a:xfrm>
            <a:custGeom>
              <a:avLst/>
              <a:gdLst>
                <a:gd name="connsiteX0" fmla="*/ 0 w 43906440"/>
                <a:gd name="connsiteY0" fmla="*/ 19544 h 8020124"/>
                <a:gd name="connsiteX1" fmla="*/ 43906440 w 43906440"/>
                <a:gd name="connsiteY1" fmla="*/ 0 h 8020124"/>
                <a:gd name="connsiteX2" fmla="*/ 43906440 w 43906440"/>
                <a:gd name="connsiteY2" fmla="*/ 6950688 h 8020124"/>
                <a:gd name="connsiteX3" fmla="*/ 15240 w 43906440"/>
                <a:gd name="connsiteY3" fmla="*/ 6950688 h 8020124"/>
                <a:gd name="connsiteX4" fmla="*/ 0 w 43906440"/>
                <a:gd name="connsiteY4" fmla="*/ 19544 h 8020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906440" h="8020124">
                  <a:moveTo>
                    <a:pt x="0" y="19544"/>
                  </a:moveTo>
                  <a:lnTo>
                    <a:pt x="43906440" y="0"/>
                  </a:lnTo>
                  <a:lnTo>
                    <a:pt x="43906440" y="6950688"/>
                  </a:lnTo>
                  <a:cubicBezTo>
                    <a:pt x="29866590" y="10303488"/>
                    <a:pt x="13274040" y="4474188"/>
                    <a:pt x="15240" y="6950688"/>
                  </a:cubicBezTo>
                  <a:lnTo>
                    <a:pt x="0" y="1954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95"/>
            </a:p>
          </p:txBody>
        </p:sp>
      </p:grp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6C63FE07-A03F-A27D-78F8-00CB744F7BBC}"/>
              </a:ext>
            </a:extLst>
          </p:cNvPr>
          <p:cNvSpPr txBox="1"/>
          <p:nvPr/>
        </p:nvSpPr>
        <p:spPr>
          <a:xfrm>
            <a:off x="1340020" y="46083"/>
            <a:ext cx="9408695" cy="82550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 smtId="4294967295"/>
            </a:defPPr>
            <a:lvl1pPr marL="0" marR="0" indent="0" algn="l" defTabSz="3783013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2686496">
              <a:spcBef>
                <a:spcPts val="0"/>
              </a:spcBef>
              <a:defRPr/>
            </a:pPr>
            <a:r>
              <a:rPr lang="en-US" sz="2500" dirty="0">
                <a:solidFill>
                  <a:srgbClr val="2D3C50"/>
                </a:solidFill>
                <a:latin typeface="Britannic Bold" panose="020B0903060703020204" pitchFamily="34" charset="77"/>
                <a:cs typeface="Calibri" panose="020F0502020204030204" pitchFamily="34" charset="0"/>
              </a:rPr>
              <a:t>Childhood Trauma and Disordered Eating: </a:t>
            </a:r>
          </a:p>
          <a:p>
            <a:pPr algn="ctr" defTabSz="2686496">
              <a:spcBef>
                <a:spcPts val="0"/>
              </a:spcBef>
              <a:defRPr/>
            </a:pPr>
            <a:r>
              <a:rPr lang="en-US" sz="2500" dirty="0">
                <a:solidFill>
                  <a:srgbClr val="2D3C50"/>
                </a:solidFill>
                <a:latin typeface="Britannic Bold" panose="020B0903060703020204" pitchFamily="34" charset="77"/>
                <a:cs typeface="Calibri" panose="020F0502020204030204" pitchFamily="34" charset="0"/>
              </a:rPr>
              <a:t>What’s the Connection?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18F8323-03EE-85F8-751B-467FEE9E527B}"/>
              </a:ext>
            </a:extLst>
          </p:cNvPr>
          <p:cNvSpPr txBox="1"/>
          <p:nvPr/>
        </p:nvSpPr>
        <p:spPr>
          <a:xfrm>
            <a:off x="2259498" y="798662"/>
            <a:ext cx="7569737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Selihom</a:t>
            </a:r>
            <a:r>
              <a:rPr lang="en-US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Yosief</a:t>
            </a:r>
            <a:r>
              <a:rPr lang="en-US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B.A</a:t>
            </a:r>
            <a:r>
              <a:rPr lang="en-US" sz="1050" baseline="30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  <a:r>
              <a:rPr lang="en-US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Paul </a:t>
            </a:r>
            <a:r>
              <a:rPr lang="en-US" sz="105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Dormond</a:t>
            </a:r>
            <a:r>
              <a:rPr lang="en-US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-Brooks B.S</a:t>
            </a:r>
            <a:r>
              <a:rPr lang="en-US" sz="1050" baseline="30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</a:t>
            </a:r>
            <a:r>
              <a:rPr lang="en-US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05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Phoutdavone</a:t>
            </a:r>
            <a:r>
              <a:rPr lang="en-US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Phimphasone</a:t>
            </a:r>
            <a:r>
              <a:rPr lang="en-US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-Brady PhD</a:t>
            </a:r>
            <a:r>
              <a:rPr lang="en-US" sz="1050" baseline="30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</a:t>
            </a:r>
            <a:r>
              <a:rPr lang="en-US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The Psychiatry Undergraduate Research Program and Learning Experience (PURPLE)</a:t>
            </a:r>
            <a:r>
              <a:rPr lang="en-US" sz="1050" baseline="30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  <a:r>
              <a:rPr lang="en-US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Department of Psychiatry, University of Colorado Anschutz Medical Campus</a:t>
            </a:r>
            <a:r>
              <a:rPr lang="en-US" sz="1050" baseline="30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</a:t>
            </a:r>
            <a:endParaRPr lang="en-US" sz="105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3346602-672F-6009-6188-8F02A038EE96}"/>
              </a:ext>
            </a:extLst>
          </p:cNvPr>
          <p:cNvSpPr/>
          <p:nvPr/>
        </p:nvSpPr>
        <p:spPr>
          <a:xfrm>
            <a:off x="87352" y="1539048"/>
            <a:ext cx="3334525" cy="2497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2D3C50"/>
                </a:solidFill>
                <a:latin typeface="Bree Serif" panose="02000503040000020004" pitchFamily="2" charset="0"/>
              </a:rPr>
              <a:t>Introduction &amp; Background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FB8304D-2558-9DB0-14F6-F154C753EE6D}"/>
              </a:ext>
            </a:extLst>
          </p:cNvPr>
          <p:cNvSpPr/>
          <p:nvPr/>
        </p:nvSpPr>
        <p:spPr>
          <a:xfrm>
            <a:off x="83723" y="3240940"/>
            <a:ext cx="3382905" cy="2844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2D3C50"/>
                </a:solidFill>
                <a:latin typeface="Bree Serif" panose="02000503040000020004" pitchFamily="2" charset="0"/>
              </a:rPr>
              <a:t>Purpose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F6C4A14-02E8-2568-00E6-E041E1075B11}"/>
              </a:ext>
            </a:extLst>
          </p:cNvPr>
          <p:cNvSpPr/>
          <p:nvPr/>
        </p:nvSpPr>
        <p:spPr>
          <a:xfrm>
            <a:off x="106108" y="4831047"/>
            <a:ext cx="3482915" cy="2497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2D3C50"/>
                </a:solidFill>
                <a:latin typeface="Bree Serif" panose="02000503040000020004" pitchFamily="2" charset="0"/>
              </a:rPr>
              <a:t>Intervention &amp; Methods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90A4122-8929-4495-AA0F-837F71B644C5}"/>
              </a:ext>
            </a:extLst>
          </p:cNvPr>
          <p:cNvSpPr/>
          <p:nvPr/>
        </p:nvSpPr>
        <p:spPr>
          <a:xfrm>
            <a:off x="8736670" y="4971858"/>
            <a:ext cx="3310614" cy="2533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2D3C50"/>
                </a:solidFill>
                <a:latin typeface="Bree Serif" panose="02000503040000020004" pitchFamily="2" charset="0"/>
              </a:rPr>
              <a:t>Acknowledgments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82ECEFE-8797-446A-4703-12B73CA785C5}"/>
              </a:ext>
            </a:extLst>
          </p:cNvPr>
          <p:cNvSpPr/>
          <p:nvPr/>
        </p:nvSpPr>
        <p:spPr>
          <a:xfrm>
            <a:off x="8834247" y="3606839"/>
            <a:ext cx="3236756" cy="202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2D3C50"/>
                </a:solidFill>
                <a:latin typeface="Bree Serif" panose="02000503040000020004" pitchFamily="2" charset="0"/>
              </a:rPr>
              <a:t>Observation &amp; Conclusion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24D81A4-91F7-56C1-44A0-4B74A4401CAF}"/>
              </a:ext>
            </a:extLst>
          </p:cNvPr>
          <p:cNvSpPr/>
          <p:nvPr/>
        </p:nvSpPr>
        <p:spPr>
          <a:xfrm>
            <a:off x="8769180" y="1876823"/>
            <a:ext cx="3310613" cy="2533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2D3C50"/>
                </a:solidFill>
                <a:latin typeface="Bree Serif" panose="02000503040000020004" pitchFamily="2" charset="0"/>
              </a:rPr>
              <a:t>Quotes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23F21CC-AC8C-1800-A21E-7EC979E62041}"/>
              </a:ext>
            </a:extLst>
          </p:cNvPr>
          <p:cNvSpPr/>
          <p:nvPr/>
        </p:nvSpPr>
        <p:spPr>
          <a:xfrm>
            <a:off x="4393105" y="1698386"/>
            <a:ext cx="3527032" cy="2497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2D3C50"/>
                </a:solidFill>
                <a:latin typeface="Bree Serif" panose="02000503040000020004" pitchFamily="2" charset="0"/>
              </a:rPr>
              <a:t>Case Descriptions &amp; Results</a:t>
            </a:r>
          </a:p>
        </p:txBody>
      </p:sp>
      <p:sp>
        <p:nvSpPr>
          <p:cNvPr id="42" name="Rectangle 1">
            <a:extLst>
              <a:ext uri="{FF2B5EF4-FFF2-40B4-BE49-F238E27FC236}">
                <a16:creationId xmlns:a16="http://schemas.microsoft.com/office/drawing/2014/main" id="{ADB2C758-B05A-C6C5-79A8-B2A368A348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6887" y="1798449"/>
            <a:ext cx="27194022" cy="1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7CC28656-07BC-C033-8826-C4F44B84A830}"/>
              </a:ext>
            </a:extLst>
          </p:cNvPr>
          <p:cNvSpPr/>
          <p:nvPr/>
        </p:nvSpPr>
        <p:spPr>
          <a:xfrm>
            <a:off x="35127" y="1854096"/>
            <a:ext cx="3438978" cy="1339619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ounded Rectangle 46">
            <a:extLst>
              <a:ext uri="{FF2B5EF4-FFF2-40B4-BE49-F238E27FC236}">
                <a16:creationId xmlns:a16="http://schemas.microsoft.com/office/drawing/2014/main" id="{304A4DCD-E392-7101-2857-A97AE5696C46}"/>
              </a:ext>
            </a:extLst>
          </p:cNvPr>
          <p:cNvSpPr/>
          <p:nvPr/>
        </p:nvSpPr>
        <p:spPr>
          <a:xfrm>
            <a:off x="48452" y="3571489"/>
            <a:ext cx="3278695" cy="1202263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1030D72-8EC9-B685-B7F9-4DDED7BC4A2B}"/>
              </a:ext>
            </a:extLst>
          </p:cNvPr>
          <p:cNvSpPr txBox="1"/>
          <p:nvPr/>
        </p:nvSpPr>
        <p:spPr>
          <a:xfrm>
            <a:off x="-14000" y="1868920"/>
            <a:ext cx="348291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u="sng" dirty="0"/>
              <a:t>1 in 10</a:t>
            </a:r>
            <a:r>
              <a:rPr lang="en-US" sz="1000" dirty="0"/>
              <a:t> Americans living with </a:t>
            </a:r>
            <a:r>
              <a:rPr lang="en-US" sz="1000" b="1" u="sng" dirty="0"/>
              <a:t>type II diabetes mellitus (T2DM).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People with T2DM can engage in </a:t>
            </a:r>
            <a:r>
              <a:rPr lang="en-US" sz="1000" b="1" u="sng" dirty="0"/>
              <a:t>disordered eating behaviors (DEB)</a:t>
            </a:r>
            <a:r>
              <a:rPr lang="en-US" sz="1000" dirty="0"/>
              <a:t> (</a:t>
            </a:r>
            <a:r>
              <a:rPr lang="en-US" sz="1000" dirty="0" err="1"/>
              <a:t>eg.</a:t>
            </a:r>
            <a:r>
              <a:rPr lang="en-US" sz="1000" dirty="0"/>
              <a:t> induced vomiting, dietary restraint, compensatory behaviors)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Relationship between childhood trauma and DEB has not been examined under the lens of type II diabetes.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F559F55-EF07-49BB-D4EB-70EFB2D25B6E}"/>
              </a:ext>
            </a:extLst>
          </p:cNvPr>
          <p:cNvSpPr txBox="1"/>
          <p:nvPr/>
        </p:nvSpPr>
        <p:spPr>
          <a:xfrm>
            <a:off x="-15882" y="3626718"/>
            <a:ext cx="33311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Understanding </a:t>
            </a:r>
            <a:r>
              <a:rPr lang="en-US" sz="1000" b="1" u="sng" dirty="0"/>
              <a:t>how ACE can increase likelihood of DEB </a:t>
            </a:r>
            <a:r>
              <a:rPr lang="en-US" sz="1000" dirty="0"/>
              <a:t>may provide a level of understanding for those with </a:t>
            </a:r>
            <a:r>
              <a:rPr lang="en-US" sz="1000" b="1" u="sng" dirty="0"/>
              <a:t>eating disorder psychopathology.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/>
              <a:t>Research Question: To what extent should childhood trauma and disordered eating behaviors be looked at together in people with Type II Diabetes?</a:t>
            </a:r>
            <a:endParaRPr lang="en-US" sz="1000" dirty="0"/>
          </a:p>
        </p:txBody>
      </p:sp>
      <p:sp>
        <p:nvSpPr>
          <p:cNvPr id="52" name="Rounded Rectangle 51">
            <a:extLst>
              <a:ext uri="{FF2B5EF4-FFF2-40B4-BE49-F238E27FC236}">
                <a16:creationId xmlns:a16="http://schemas.microsoft.com/office/drawing/2014/main" id="{0B00B229-488F-1423-77A0-9E91664D4E5F}"/>
              </a:ext>
            </a:extLst>
          </p:cNvPr>
          <p:cNvSpPr/>
          <p:nvPr/>
        </p:nvSpPr>
        <p:spPr>
          <a:xfrm>
            <a:off x="48452" y="5147915"/>
            <a:ext cx="3965170" cy="1515408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689BFE1-821C-7D63-057C-AAD9283D2E6E}"/>
              </a:ext>
            </a:extLst>
          </p:cNvPr>
          <p:cNvSpPr txBox="1"/>
          <p:nvPr/>
        </p:nvSpPr>
        <p:spPr>
          <a:xfrm>
            <a:off x="0" y="5196019"/>
            <a:ext cx="177706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/>
              <a:t>BEET (Balanced and Empowered Eating) Diabetes Study</a:t>
            </a:r>
            <a:r>
              <a:rPr lang="en-US" sz="1000" dirty="0"/>
              <a:t>: A pilot study aimed at treating disordered eating in adults with T2DM, including ACE.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/>
              <a:t>Case Study: </a:t>
            </a:r>
            <a:r>
              <a:rPr lang="en-US" sz="1000" dirty="0"/>
              <a:t>Using the data of Participant E &amp; S to look for connection.</a:t>
            </a:r>
          </a:p>
        </p:txBody>
      </p:sp>
      <p:sp>
        <p:nvSpPr>
          <p:cNvPr id="60" name="Rounded Rectangle 59">
            <a:extLst>
              <a:ext uri="{FF2B5EF4-FFF2-40B4-BE49-F238E27FC236}">
                <a16:creationId xmlns:a16="http://schemas.microsoft.com/office/drawing/2014/main" id="{0190EBE3-B956-6DB0-94B5-ACB7E2004D13}"/>
              </a:ext>
            </a:extLst>
          </p:cNvPr>
          <p:cNvSpPr/>
          <p:nvPr/>
        </p:nvSpPr>
        <p:spPr>
          <a:xfrm>
            <a:off x="8453734" y="3853395"/>
            <a:ext cx="3698363" cy="106733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81FE420-8964-4A83-34E3-867938665987}"/>
              </a:ext>
            </a:extLst>
          </p:cNvPr>
          <p:cNvSpPr txBox="1"/>
          <p:nvPr/>
        </p:nvSpPr>
        <p:spPr>
          <a:xfrm>
            <a:off x="8425856" y="3874699"/>
            <a:ext cx="37620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Can infer that a connection exists between ACE and a later experience of DEB in those with T2DM.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/>
              <a:t>Confounding</a:t>
            </a:r>
            <a:r>
              <a:rPr lang="en-US" sz="1000" dirty="0"/>
              <a:t> </a:t>
            </a:r>
            <a:r>
              <a:rPr lang="en-US" sz="1000" b="1" dirty="0"/>
              <a:t>factors </a:t>
            </a:r>
            <a:r>
              <a:rPr lang="en-US" sz="1000" dirty="0"/>
              <a:t>(depression, emotional management) could be interesting to explore.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Limitations included not looking at men with T2DM, and Spanish-speaking participants. </a:t>
            </a:r>
          </a:p>
        </p:txBody>
      </p:sp>
      <p:sp>
        <p:nvSpPr>
          <p:cNvPr id="61" name="Rounded Rectangle 60">
            <a:extLst>
              <a:ext uri="{FF2B5EF4-FFF2-40B4-BE49-F238E27FC236}">
                <a16:creationId xmlns:a16="http://schemas.microsoft.com/office/drawing/2014/main" id="{DE2D7783-CF65-17EE-4FB4-576233C7BDB0}"/>
              </a:ext>
            </a:extLst>
          </p:cNvPr>
          <p:cNvSpPr/>
          <p:nvPr/>
        </p:nvSpPr>
        <p:spPr>
          <a:xfrm>
            <a:off x="8487383" y="5249567"/>
            <a:ext cx="3651501" cy="1586664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304A6AD-7E69-C03F-AB84-EEEC78E9C69B}"/>
              </a:ext>
            </a:extLst>
          </p:cNvPr>
          <p:cNvSpPr txBox="1"/>
          <p:nvPr/>
        </p:nvSpPr>
        <p:spPr>
          <a:xfrm>
            <a:off x="8482136" y="5231306"/>
            <a:ext cx="3750551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err="1"/>
              <a:t>Phoutdavone</a:t>
            </a:r>
            <a:r>
              <a:rPr lang="en-US" sz="1000" dirty="0"/>
              <a:t> </a:t>
            </a:r>
            <a:r>
              <a:rPr lang="en-US" sz="1000" dirty="0" err="1"/>
              <a:t>Phimphasone</a:t>
            </a:r>
            <a:r>
              <a:rPr lang="en-US" sz="1000" dirty="0"/>
              <a:t>-Brady, PhD - PI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Paul </a:t>
            </a:r>
            <a:r>
              <a:rPr lang="en-US" sz="1000" dirty="0" err="1"/>
              <a:t>Dormond</a:t>
            </a:r>
            <a:r>
              <a:rPr lang="en-US" sz="1000" dirty="0"/>
              <a:t>-Brooks, Research Coordinator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Perla Rodriguez, Research Assistant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Devin Rodriguez, Research Assistant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Zachary </a:t>
            </a:r>
            <a:r>
              <a:rPr lang="en-US" sz="1000" dirty="0" err="1"/>
              <a:t>Giano</a:t>
            </a:r>
            <a:r>
              <a:rPr lang="en-US" sz="1000" dirty="0"/>
              <a:t>, PhD, Biostatistician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Dr. Ron-Li, Chair of PMHI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Dr. Neill Epperson, Chair of Department of Psychiatry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Dr. Dominic Martinez, Dir. Office of Inclusion and Outreach, CCTSI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err="1"/>
              <a:t>Emmaly</a:t>
            </a:r>
            <a:r>
              <a:rPr lang="en-US" sz="1000" dirty="0"/>
              <a:t> Perks, Director PURPLE Program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err="1"/>
              <a:t>Yunliang</a:t>
            </a:r>
            <a:r>
              <a:rPr lang="en-US" sz="1000" dirty="0"/>
              <a:t> (Lily) Luo, Assistant Director PURPLE Program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0B93899-4222-BAC9-51C1-59A73FEADDC2}"/>
              </a:ext>
            </a:extLst>
          </p:cNvPr>
          <p:cNvSpPr txBox="1"/>
          <p:nvPr/>
        </p:nvSpPr>
        <p:spPr>
          <a:xfrm>
            <a:off x="8510953" y="2158304"/>
            <a:ext cx="37620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i="1" dirty="0">
                <a:solidFill>
                  <a:schemeClr val="bg1"/>
                </a:solidFill>
              </a:rPr>
              <a:t>”I've been struggling a little bit with depression. You know, of course, I have a little depression around the diabetes, but again, other things in life, not just diabetes… I don't have the energy or the motivation to get up and walk, even though I want to”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i="1" dirty="0">
                <a:solidFill>
                  <a:schemeClr val="bg1"/>
                </a:solidFill>
              </a:rPr>
              <a:t>“It's not necessarily the diabetes, but it affects my diabetes. Other things. The life things. Because it causes me to emotionally eat. Emotionally eating"</a:t>
            </a:r>
          </a:p>
        </p:txBody>
      </p:sp>
      <p:pic>
        <p:nvPicPr>
          <p:cNvPr id="1026" name="Picture 2" descr="Children's Hospital Colorado Logo | I-ology">
            <a:extLst>
              <a:ext uri="{FF2B5EF4-FFF2-40B4-BE49-F238E27FC236}">
                <a16:creationId xmlns:a16="http://schemas.microsoft.com/office/drawing/2014/main" id="{6CE4D606-961B-14C9-3259-7883C0182F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619" y="-1142"/>
            <a:ext cx="1899418" cy="780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073CF2A7-CAC9-B2A9-BE85-3529E3EF412C}"/>
              </a:ext>
            </a:extLst>
          </p:cNvPr>
          <p:cNvSpPr txBox="1"/>
          <p:nvPr/>
        </p:nvSpPr>
        <p:spPr>
          <a:xfrm>
            <a:off x="1669047" y="5183037"/>
            <a:ext cx="236280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u="sng" dirty="0"/>
              <a:t>ACEs</a:t>
            </a:r>
            <a:r>
              <a:rPr lang="en-US" sz="1000" u="sng" dirty="0"/>
              <a:t> </a:t>
            </a:r>
            <a:r>
              <a:rPr lang="en-US" sz="1000" dirty="0"/>
              <a:t>– Adverse Childhood Experience Questionnaire. 10 questions, score of      2+ is considered “high ACE”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u="sng" dirty="0"/>
              <a:t>DEPS-r </a:t>
            </a:r>
            <a:r>
              <a:rPr lang="en-US" sz="1000" dirty="0"/>
              <a:t>– Diabetes Eating Problems Survey. 16 questions, score of 20+ indicates a level of disordered eating warranting further attention.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u="sng" dirty="0"/>
              <a:t>EDDS</a:t>
            </a:r>
            <a:r>
              <a:rPr lang="en-US" sz="1000" dirty="0"/>
              <a:t> – Eating Disorder Diagnostic      Scale. 22 questions.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7750F91D-E2D3-CB47-3035-08AC2A268A6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39073916"/>
              </p:ext>
            </p:extLst>
          </p:nvPr>
        </p:nvGraphicFramePr>
        <p:xfrm>
          <a:off x="3618431" y="1974016"/>
          <a:ext cx="5052824" cy="23059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02FB4582-9806-6C69-A1A6-0EA85DE3E305}"/>
              </a:ext>
            </a:extLst>
          </p:cNvPr>
          <p:cNvSpPr txBox="1"/>
          <p:nvPr/>
        </p:nvSpPr>
        <p:spPr>
          <a:xfrm>
            <a:off x="5830416" y="2629678"/>
            <a:ext cx="62885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Ace score of 6</a:t>
            </a:r>
          </a:p>
          <a:p>
            <a:pPr algn="ctr"/>
            <a:endParaRPr lang="en-US" sz="800" b="1" dirty="0"/>
          </a:p>
          <a:p>
            <a:pPr algn="ctr"/>
            <a:r>
              <a:rPr lang="en-US" sz="800" b="1" dirty="0"/>
              <a:t>Answered YES to question 10 of EDDS</a:t>
            </a:r>
          </a:p>
          <a:p>
            <a:pPr algn="ctr"/>
            <a:endParaRPr lang="en-US" sz="800" dirty="0"/>
          </a:p>
          <a:p>
            <a:pPr algn="ctr"/>
            <a:endParaRPr lang="en-US" sz="800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579BEE4-5364-C3F0-F160-45438FC54C46}"/>
              </a:ext>
            </a:extLst>
          </p:cNvPr>
          <p:cNvSpPr/>
          <p:nvPr/>
        </p:nvSpPr>
        <p:spPr>
          <a:xfrm>
            <a:off x="4143700" y="4414878"/>
            <a:ext cx="4114183" cy="239703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49" name="Chart 48">
            <a:extLst>
              <a:ext uri="{FF2B5EF4-FFF2-40B4-BE49-F238E27FC236}">
                <a16:creationId xmlns:a16="http://schemas.microsoft.com/office/drawing/2014/main" id="{2835871F-24BB-BFCA-2600-08F4471AE4A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1699113"/>
              </p:ext>
            </p:extLst>
          </p:nvPr>
        </p:nvGraphicFramePr>
        <p:xfrm>
          <a:off x="4023796" y="4422000"/>
          <a:ext cx="4144403" cy="24820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cxnSp>
        <p:nvCxnSpPr>
          <p:cNvPr id="1025" name="Straight Arrow Connector 1024">
            <a:extLst>
              <a:ext uri="{FF2B5EF4-FFF2-40B4-BE49-F238E27FC236}">
                <a16:creationId xmlns:a16="http://schemas.microsoft.com/office/drawing/2014/main" id="{82DD5813-20DC-D197-3EF1-CF4A66A8D4E6}"/>
              </a:ext>
            </a:extLst>
          </p:cNvPr>
          <p:cNvCxnSpPr>
            <a:cxnSpLocks/>
          </p:cNvCxnSpPr>
          <p:nvPr/>
        </p:nvCxnSpPr>
        <p:spPr>
          <a:xfrm flipH="1">
            <a:off x="6314883" y="4351760"/>
            <a:ext cx="1676200" cy="8814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" name="Straight Arrow Connector 1028">
            <a:extLst>
              <a:ext uri="{FF2B5EF4-FFF2-40B4-BE49-F238E27FC236}">
                <a16:creationId xmlns:a16="http://schemas.microsoft.com/office/drawing/2014/main" id="{FBF540CF-B19C-C65F-1DAC-CC9DB65966F3}"/>
              </a:ext>
            </a:extLst>
          </p:cNvPr>
          <p:cNvCxnSpPr>
            <a:cxnSpLocks/>
          </p:cNvCxnSpPr>
          <p:nvPr/>
        </p:nvCxnSpPr>
        <p:spPr>
          <a:xfrm>
            <a:off x="3989749" y="4510846"/>
            <a:ext cx="2250904" cy="7964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2" name="TextBox 1031">
            <a:extLst>
              <a:ext uri="{FF2B5EF4-FFF2-40B4-BE49-F238E27FC236}">
                <a16:creationId xmlns:a16="http://schemas.microsoft.com/office/drawing/2014/main" id="{2AC74E4A-B425-41CB-D307-FFA20B602692}"/>
              </a:ext>
            </a:extLst>
          </p:cNvPr>
          <p:cNvSpPr txBox="1"/>
          <p:nvPr/>
        </p:nvSpPr>
        <p:spPr>
          <a:xfrm>
            <a:off x="3414427" y="4313759"/>
            <a:ext cx="73331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Participant E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C1F1C595-36EB-D2C1-77D3-23B076D5CD0B}"/>
              </a:ext>
            </a:extLst>
          </p:cNvPr>
          <p:cNvSpPr txBox="1"/>
          <p:nvPr/>
        </p:nvSpPr>
        <p:spPr>
          <a:xfrm>
            <a:off x="7628659" y="4132755"/>
            <a:ext cx="73331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Participant S</a:t>
            </a:r>
          </a:p>
        </p:txBody>
      </p:sp>
      <p:pic>
        <p:nvPicPr>
          <p:cNvPr id="4" name="Picture 2" descr="CPS COVID-19 RESOURCES">
            <a:extLst>
              <a:ext uri="{FF2B5EF4-FFF2-40B4-BE49-F238E27FC236}">
                <a16:creationId xmlns:a16="http://schemas.microsoft.com/office/drawing/2014/main" id="{1B05FFE5-8BCA-23C9-D4BA-1BA858CCD8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9453" y="-13781"/>
            <a:ext cx="2657021" cy="1024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5813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26915</TotalTime>
  <Words>591</Words>
  <Application>Microsoft Macintosh PowerPoint</Application>
  <PresentationFormat>Widescreen</PresentationFormat>
  <Paragraphs>55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Bree Serif</vt:lpstr>
      <vt:lpstr>Britannic Bold</vt:lpstr>
      <vt:lpstr>Calibri</vt:lpstr>
      <vt:lpstr>Calibri Light</vt:lpstr>
      <vt:lpstr>Open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Yosief, Selihom</dc:creator>
  <cp:lastModifiedBy>Yosief, Selihom</cp:lastModifiedBy>
  <cp:revision>29</cp:revision>
  <dcterms:created xsi:type="dcterms:W3CDTF">2022-07-21T06:41:19Z</dcterms:created>
  <dcterms:modified xsi:type="dcterms:W3CDTF">2022-08-15T19:24:30Z</dcterms:modified>
</cp:coreProperties>
</file>