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6"/>
  </p:notesMasterIdLst>
  <p:sldIdLst>
    <p:sldId id="256" r:id="rId2"/>
    <p:sldId id="257" r:id="rId3"/>
    <p:sldId id="258" r:id="rId4"/>
    <p:sldId id="261" r:id="rId5"/>
    <p:sldId id="262" r:id="rId6"/>
    <p:sldId id="273" r:id="rId7"/>
    <p:sldId id="275" r:id="rId8"/>
    <p:sldId id="266" r:id="rId9"/>
    <p:sldId id="268" r:id="rId10"/>
    <p:sldId id="269" r:id="rId11"/>
    <p:sldId id="270" r:id="rId12"/>
    <p:sldId id="274"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chanan, Cindy" initials="BC" lastIdx="19" clrIdx="0">
    <p:extLst/>
  </p:cmAuthor>
  <p:cmAuthor id="2" name="Vishruti_2" initials="V"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FF"/>
    <a:srgbClr val="FF7C80"/>
    <a:srgbClr val="008E40"/>
    <a:srgbClr val="00CC00"/>
    <a:srgbClr val="339966"/>
    <a:srgbClr val="009999"/>
    <a:srgbClr val="0099CC"/>
    <a:srgbClr val="99CCFF"/>
    <a:srgbClr val="9966FF"/>
    <a:srgbClr val="6666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19" autoAdjust="0"/>
    <p:restoredTop sz="68357" autoAdjust="0"/>
  </p:normalViewPr>
  <p:slideViewPr>
    <p:cSldViewPr>
      <p:cViewPr varScale="1">
        <p:scale>
          <a:sx n="56" d="100"/>
          <a:sy n="56" d="100"/>
        </p:scale>
        <p:origin x="-1584" y="-77"/>
      </p:cViewPr>
      <p:guideLst>
        <p:guide orient="horz" pos="2160"/>
        <p:guide pos="2880"/>
      </p:guideLst>
    </p:cSldViewPr>
  </p:slideViewPr>
  <p:notesTextViewPr>
    <p:cViewPr>
      <p:scale>
        <a:sx n="100" d="100"/>
        <a:sy n="100" d="100"/>
      </p:scale>
      <p:origin x="0" y="0"/>
    </p:cViewPr>
  </p:notesTextViewPr>
  <p:notesViewPr>
    <p:cSldViewPr>
      <p:cViewPr varScale="1">
        <p:scale>
          <a:sx n="64" d="100"/>
          <a:sy n="64" d="100"/>
        </p:scale>
        <p:origin x="-3082" y="-77"/>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Vishruti_2\OneDrive\Documents\mother_crossbars_graphs_PMHI_vishruti.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autoTitleDeleted val="1"/>
    <c:view3D>
      <c:rotX val="30"/>
      <c:perspective val="30"/>
    </c:view3D>
    <c:plotArea>
      <c:layout/>
      <c:pie3DChart>
        <c:varyColors val="1"/>
        <c:ser>
          <c:idx val="0"/>
          <c:order val="0"/>
          <c:dLbls>
            <c:spPr>
              <a:noFill/>
              <a:ln>
                <a:noFill/>
              </a:ln>
              <a:effectLst/>
            </c:spPr>
            <c:txPr>
              <a:bodyPr/>
              <a:lstStyle/>
              <a:p>
                <a:pPr>
                  <a:defRPr sz="2000" b="1"/>
                </a:pPr>
                <a:endParaRPr lang="en-US"/>
              </a:p>
            </c:txPr>
            <c:showPercent val="1"/>
            <c:showLeaderLines val="1"/>
            <c:extLst xmlns:c16r2="http://schemas.microsoft.com/office/drawing/2015/06/chart">
              <c:ext xmlns:c15="http://schemas.microsoft.com/office/drawing/2012/chart" uri="{CE6537A1-D6FC-4f65-9D91-7224C49458BB}">
                <c15:layout/>
              </c:ext>
            </c:extLst>
          </c:dLbls>
          <c:cat>
            <c:strRef>
              <c:f>Sheet1!$A$1:$A$5</c:f>
              <c:strCache>
                <c:ptCount val="5"/>
                <c:pt idx="0">
                  <c:v>Kidney </c:v>
                </c:pt>
                <c:pt idx="1">
                  <c:v>Liver</c:v>
                </c:pt>
                <c:pt idx="2">
                  <c:v>Heart </c:v>
                </c:pt>
                <c:pt idx="3">
                  <c:v>Intestine</c:v>
                </c:pt>
                <c:pt idx="4">
                  <c:v>Other</c:v>
                </c:pt>
              </c:strCache>
            </c:strRef>
          </c:cat>
          <c:val>
            <c:numRef>
              <c:f>Sheet1!$B$1:$B$5</c:f>
              <c:numCache>
                <c:formatCode>General</c:formatCode>
                <c:ptCount val="5"/>
                <c:pt idx="0">
                  <c:v>48</c:v>
                </c:pt>
                <c:pt idx="1">
                  <c:v>21.8</c:v>
                </c:pt>
                <c:pt idx="2">
                  <c:v>16.600000000000001</c:v>
                </c:pt>
                <c:pt idx="3">
                  <c:v>8.3000000000000007</c:v>
                </c:pt>
                <c:pt idx="4">
                  <c:v>5.3</c:v>
                </c:pt>
              </c:numCache>
            </c:numRef>
          </c:val>
          <c:extLst xmlns:c16r2="http://schemas.microsoft.com/office/drawing/2015/06/chart">
            <c:ext xmlns:c16="http://schemas.microsoft.com/office/drawing/2014/chart" uri="{C3380CC4-5D6E-409C-BE32-E72D297353CC}">
              <c16:uniqueId val="{00000000-0EAB-4FC9-B025-A1E8EAA53681}"/>
            </c:ext>
          </c:extLst>
        </c:ser>
        <c:dLbls>
          <c:showPercent val="1"/>
        </c:dLbls>
      </c:pie3DChart>
    </c:plotArea>
    <c:legend>
      <c:legendPos val="r"/>
      <c:layout/>
      <c:txPr>
        <a:bodyPr/>
        <a:lstStyle/>
        <a:p>
          <a:pPr>
            <a:defRPr sz="2000"/>
          </a:pPr>
          <a:endParaRPr lang="en-US"/>
        </a:p>
      </c:txPr>
    </c:legend>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US"/>
  <c:chart>
    <c:autoTitleDeleted val="1"/>
    <c:view3D>
      <c:rotX val="30"/>
      <c:perspective val="30"/>
    </c:view3D>
    <c:plotArea>
      <c:layout>
        <c:manualLayout>
          <c:layoutTarget val="inner"/>
          <c:xMode val="edge"/>
          <c:yMode val="edge"/>
          <c:x val="7.0841207349081406E-2"/>
          <c:y val="0.11342592592592599"/>
          <c:w val="0.54455796150481162"/>
          <c:h val="0.83796296296296235"/>
        </c:manualLayout>
      </c:layout>
      <c:pie3DChart>
        <c:varyColors val="1"/>
        <c:ser>
          <c:idx val="0"/>
          <c:order val="0"/>
          <c:dLbls>
            <c:spPr>
              <a:noFill/>
              <a:ln>
                <a:noFill/>
              </a:ln>
              <a:effectLst/>
            </c:spPr>
            <c:txPr>
              <a:bodyPr/>
              <a:lstStyle/>
              <a:p>
                <a:pPr>
                  <a:defRPr sz="2000" b="1"/>
                </a:pPr>
                <a:endParaRPr lang="en-US"/>
              </a:p>
            </c:txPr>
            <c:showPercent val="1"/>
            <c:showLeaderLines val="1"/>
            <c:extLst xmlns:c16r2="http://schemas.microsoft.com/office/drawing/2015/06/chart">
              <c:ext xmlns:c15="http://schemas.microsoft.com/office/drawing/2012/chart" uri="{CE6537A1-D6FC-4f65-9D91-7224C49458BB}">
                <c15:layout/>
              </c:ext>
            </c:extLst>
          </c:dLbls>
          <c:cat>
            <c:strRef>
              <c:f>Sheet1!$A$7:$A$10</c:f>
              <c:strCache>
                <c:ptCount val="4"/>
                <c:pt idx="0">
                  <c:v>&lt; 1 year</c:v>
                </c:pt>
                <c:pt idx="1">
                  <c:v>1-5 years</c:v>
                </c:pt>
                <c:pt idx="2">
                  <c:v>6-10 years</c:v>
                </c:pt>
                <c:pt idx="3">
                  <c:v>11-17 years</c:v>
                </c:pt>
              </c:strCache>
            </c:strRef>
          </c:cat>
          <c:val>
            <c:numRef>
              <c:f>Sheet1!$B$7:$B$10</c:f>
              <c:numCache>
                <c:formatCode>General</c:formatCode>
                <c:ptCount val="4"/>
                <c:pt idx="0">
                  <c:v>13.7</c:v>
                </c:pt>
                <c:pt idx="1">
                  <c:v>30.4</c:v>
                </c:pt>
                <c:pt idx="2">
                  <c:v>13.6</c:v>
                </c:pt>
                <c:pt idx="3">
                  <c:v>42.3</c:v>
                </c:pt>
              </c:numCache>
            </c:numRef>
          </c:val>
          <c:extLst xmlns:c16r2="http://schemas.microsoft.com/office/drawing/2015/06/chart">
            <c:ext xmlns:c16="http://schemas.microsoft.com/office/drawing/2014/chart" uri="{C3380CC4-5D6E-409C-BE32-E72D297353CC}">
              <c16:uniqueId val="{00000000-5792-464C-9DA6-896ECE1A7478}"/>
            </c:ext>
          </c:extLst>
        </c:ser>
        <c:dLbls>
          <c:showPercent val="1"/>
        </c:dLbls>
      </c:pie3DChart>
    </c:plotArea>
    <c:legend>
      <c:legendPos val="r"/>
      <c:layout/>
      <c:txPr>
        <a:bodyPr/>
        <a:lstStyle/>
        <a:p>
          <a:pPr>
            <a:defRPr sz="2000"/>
          </a:pPr>
          <a:endParaRPr lang="en-US"/>
        </a:p>
      </c:txPr>
    </c:legend>
    <c:plotVisOnly val="1"/>
    <c:dispBlanksAs val="zero"/>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US"/>
  <c:chart>
    <c:autoTitleDeleted val="1"/>
    <c:plotArea>
      <c:layout>
        <c:manualLayout>
          <c:layoutTarget val="inner"/>
          <c:xMode val="edge"/>
          <c:yMode val="edge"/>
          <c:x val="0.13094276094276108"/>
          <c:y val="3.8154761904761914E-2"/>
          <c:w val="0.84042087542087662"/>
          <c:h val="0.70764880952381193"/>
        </c:manualLayout>
      </c:layout>
      <c:scatterChart>
        <c:scatterStyle val="lineMarker"/>
        <c:ser>
          <c:idx val="0"/>
          <c:order val="0"/>
          <c:spPr>
            <a:ln>
              <a:solidFill>
                <a:schemeClr val="accent1">
                  <a:lumMod val="75000"/>
                </a:schemeClr>
              </a:solidFill>
            </a:ln>
          </c:spPr>
          <c:marker>
            <c:spPr>
              <a:solidFill>
                <a:schemeClr val="tx2">
                  <a:lumMod val="60000"/>
                  <a:lumOff val="40000"/>
                </a:schemeClr>
              </a:solidFill>
              <a:ln>
                <a:solidFill>
                  <a:schemeClr val="accent1">
                    <a:lumMod val="75000"/>
                  </a:schemeClr>
                </a:solidFill>
              </a:ln>
            </c:spPr>
          </c:marker>
          <c:xVal>
            <c:numRef>
              <c:f>Sheet3!$A$1:$A$18</c:f>
              <c:numCache>
                <c:formatCode>General</c:formatCode>
                <c:ptCount val="18"/>
                <c:pt idx="0">
                  <c:v>9</c:v>
                </c:pt>
                <c:pt idx="1">
                  <c:v>10</c:v>
                </c:pt>
                <c:pt idx="2">
                  <c:v>11</c:v>
                </c:pt>
                <c:pt idx="3">
                  <c:v>12</c:v>
                </c:pt>
                <c:pt idx="4">
                  <c:v>13</c:v>
                </c:pt>
                <c:pt idx="5">
                  <c:v>14</c:v>
                </c:pt>
                <c:pt idx="6">
                  <c:v>15</c:v>
                </c:pt>
                <c:pt idx="7">
                  <c:v>16</c:v>
                </c:pt>
                <c:pt idx="8">
                  <c:v>17</c:v>
                </c:pt>
                <c:pt idx="9">
                  <c:v>18</c:v>
                </c:pt>
                <c:pt idx="10">
                  <c:v>19</c:v>
                </c:pt>
                <c:pt idx="11">
                  <c:v>20</c:v>
                </c:pt>
                <c:pt idx="12">
                  <c:v>21</c:v>
                </c:pt>
                <c:pt idx="13">
                  <c:v>22</c:v>
                </c:pt>
                <c:pt idx="14">
                  <c:v>24</c:v>
                </c:pt>
                <c:pt idx="15">
                  <c:v>25</c:v>
                </c:pt>
                <c:pt idx="16">
                  <c:v>26</c:v>
                </c:pt>
                <c:pt idx="17">
                  <c:v>31</c:v>
                </c:pt>
              </c:numCache>
            </c:numRef>
          </c:xVal>
          <c:yVal>
            <c:numRef>
              <c:f>Sheet3!$B$1:$B$18</c:f>
              <c:numCache>
                <c:formatCode>General</c:formatCode>
                <c:ptCount val="18"/>
                <c:pt idx="0">
                  <c:v>1</c:v>
                </c:pt>
                <c:pt idx="1">
                  <c:v>0</c:v>
                </c:pt>
                <c:pt idx="2">
                  <c:v>1</c:v>
                </c:pt>
                <c:pt idx="3">
                  <c:v>3</c:v>
                </c:pt>
                <c:pt idx="4">
                  <c:v>2</c:v>
                </c:pt>
                <c:pt idx="5">
                  <c:v>3</c:v>
                </c:pt>
                <c:pt idx="6">
                  <c:v>4</c:v>
                </c:pt>
                <c:pt idx="7">
                  <c:v>2</c:v>
                </c:pt>
                <c:pt idx="8">
                  <c:v>0</c:v>
                </c:pt>
                <c:pt idx="9">
                  <c:v>2</c:v>
                </c:pt>
                <c:pt idx="10">
                  <c:v>4</c:v>
                </c:pt>
                <c:pt idx="11">
                  <c:v>2</c:v>
                </c:pt>
                <c:pt idx="12">
                  <c:v>3</c:v>
                </c:pt>
                <c:pt idx="13">
                  <c:v>1</c:v>
                </c:pt>
                <c:pt idx="14">
                  <c:v>1</c:v>
                </c:pt>
                <c:pt idx="15">
                  <c:v>0</c:v>
                </c:pt>
                <c:pt idx="16">
                  <c:v>1</c:v>
                </c:pt>
                <c:pt idx="17">
                  <c:v>0</c:v>
                </c:pt>
              </c:numCache>
            </c:numRef>
          </c:yVal>
          <c:extLst xmlns:c16r2="http://schemas.microsoft.com/office/drawing/2015/06/chart">
            <c:ext xmlns:c16="http://schemas.microsoft.com/office/drawing/2014/chart" uri="{C3380CC4-5D6E-409C-BE32-E72D297353CC}">
              <c16:uniqueId val="{00000000-A158-4874-952E-DF804736F2E2}"/>
            </c:ext>
          </c:extLst>
        </c:ser>
        <c:ser>
          <c:idx val="1"/>
          <c:order val="1"/>
          <c:spPr>
            <a:ln>
              <a:solidFill>
                <a:srgbClr val="C00000"/>
              </a:solidFill>
            </a:ln>
          </c:spPr>
          <c:marker>
            <c:spPr>
              <a:solidFill>
                <a:srgbClr val="C00000"/>
              </a:solidFill>
              <a:ln>
                <a:solidFill>
                  <a:srgbClr val="C00000"/>
                </a:solidFill>
              </a:ln>
            </c:spPr>
          </c:marker>
          <c:xVal>
            <c:numRef>
              <c:f>Sheet3!$A$1:$A$18</c:f>
              <c:numCache>
                <c:formatCode>General</c:formatCode>
                <c:ptCount val="18"/>
                <c:pt idx="0">
                  <c:v>9</c:v>
                </c:pt>
                <c:pt idx="1">
                  <c:v>10</c:v>
                </c:pt>
                <c:pt idx="2">
                  <c:v>11</c:v>
                </c:pt>
                <c:pt idx="3">
                  <c:v>12</c:v>
                </c:pt>
                <c:pt idx="4">
                  <c:v>13</c:v>
                </c:pt>
                <c:pt idx="5">
                  <c:v>14</c:v>
                </c:pt>
                <c:pt idx="6">
                  <c:v>15</c:v>
                </c:pt>
                <c:pt idx="7">
                  <c:v>16</c:v>
                </c:pt>
                <c:pt idx="8">
                  <c:v>17</c:v>
                </c:pt>
                <c:pt idx="9">
                  <c:v>18</c:v>
                </c:pt>
                <c:pt idx="10">
                  <c:v>19</c:v>
                </c:pt>
                <c:pt idx="11">
                  <c:v>20</c:v>
                </c:pt>
                <c:pt idx="12">
                  <c:v>21</c:v>
                </c:pt>
                <c:pt idx="13">
                  <c:v>22</c:v>
                </c:pt>
                <c:pt idx="14">
                  <c:v>24</c:v>
                </c:pt>
                <c:pt idx="15">
                  <c:v>25</c:v>
                </c:pt>
                <c:pt idx="16">
                  <c:v>26</c:v>
                </c:pt>
                <c:pt idx="17">
                  <c:v>31</c:v>
                </c:pt>
              </c:numCache>
            </c:numRef>
          </c:xVal>
          <c:yVal>
            <c:numRef>
              <c:f>Sheet3!$C$1:$C$18</c:f>
              <c:numCache>
                <c:formatCode>General</c:formatCode>
                <c:ptCount val="18"/>
                <c:pt idx="0">
                  <c:v>0</c:v>
                </c:pt>
                <c:pt idx="1">
                  <c:v>1</c:v>
                </c:pt>
                <c:pt idx="2">
                  <c:v>2</c:v>
                </c:pt>
                <c:pt idx="3">
                  <c:v>2</c:v>
                </c:pt>
                <c:pt idx="4">
                  <c:v>3</c:v>
                </c:pt>
                <c:pt idx="5">
                  <c:v>6</c:v>
                </c:pt>
                <c:pt idx="6">
                  <c:v>4</c:v>
                </c:pt>
                <c:pt idx="7">
                  <c:v>2</c:v>
                </c:pt>
                <c:pt idx="8">
                  <c:v>2</c:v>
                </c:pt>
                <c:pt idx="9">
                  <c:v>3</c:v>
                </c:pt>
                <c:pt idx="10">
                  <c:v>3</c:v>
                </c:pt>
                <c:pt idx="11">
                  <c:v>1</c:v>
                </c:pt>
                <c:pt idx="12">
                  <c:v>1</c:v>
                </c:pt>
                <c:pt idx="13">
                  <c:v>1</c:v>
                </c:pt>
                <c:pt idx="14">
                  <c:v>0</c:v>
                </c:pt>
                <c:pt idx="15">
                  <c:v>0</c:v>
                </c:pt>
                <c:pt idx="16">
                  <c:v>0</c:v>
                </c:pt>
                <c:pt idx="17">
                  <c:v>0</c:v>
                </c:pt>
              </c:numCache>
            </c:numRef>
          </c:yVal>
          <c:extLst xmlns:c16r2="http://schemas.microsoft.com/office/drawing/2015/06/chart">
            <c:ext xmlns:c16="http://schemas.microsoft.com/office/drawing/2014/chart" uri="{C3380CC4-5D6E-409C-BE32-E72D297353CC}">
              <c16:uniqueId val="{00000001-A158-4874-952E-DF804736F2E2}"/>
            </c:ext>
          </c:extLst>
        </c:ser>
        <c:ser>
          <c:idx val="2"/>
          <c:order val="2"/>
          <c:spPr>
            <a:ln>
              <a:solidFill>
                <a:srgbClr val="008E40"/>
              </a:solidFill>
            </a:ln>
          </c:spPr>
          <c:marker>
            <c:spPr>
              <a:solidFill>
                <a:srgbClr val="008E40"/>
              </a:solidFill>
              <a:ln>
                <a:solidFill>
                  <a:srgbClr val="008E40"/>
                </a:solidFill>
              </a:ln>
            </c:spPr>
          </c:marker>
          <c:xVal>
            <c:numRef>
              <c:f>Sheet3!$A$1:$A$18</c:f>
              <c:numCache>
                <c:formatCode>General</c:formatCode>
                <c:ptCount val="18"/>
                <c:pt idx="0">
                  <c:v>9</c:v>
                </c:pt>
                <c:pt idx="1">
                  <c:v>10</c:v>
                </c:pt>
                <c:pt idx="2">
                  <c:v>11</c:v>
                </c:pt>
                <c:pt idx="3">
                  <c:v>12</c:v>
                </c:pt>
                <c:pt idx="4">
                  <c:v>13</c:v>
                </c:pt>
                <c:pt idx="5">
                  <c:v>14</c:v>
                </c:pt>
                <c:pt idx="6">
                  <c:v>15</c:v>
                </c:pt>
                <c:pt idx="7">
                  <c:v>16</c:v>
                </c:pt>
                <c:pt idx="8">
                  <c:v>17</c:v>
                </c:pt>
                <c:pt idx="9">
                  <c:v>18</c:v>
                </c:pt>
                <c:pt idx="10">
                  <c:v>19</c:v>
                </c:pt>
                <c:pt idx="11">
                  <c:v>20</c:v>
                </c:pt>
                <c:pt idx="12">
                  <c:v>21</c:v>
                </c:pt>
                <c:pt idx="13">
                  <c:v>22</c:v>
                </c:pt>
                <c:pt idx="14">
                  <c:v>24</c:v>
                </c:pt>
                <c:pt idx="15">
                  <c:v>25</c:v>
                </c:pt>
                <c:pt idx="16">
                  <c:v>26</c:v>
                </c:pt>
                <c:pt idx="17">
                  <c:v>31</c:v>
                </c:pt>
              </c:numCache>
            </c:numRef>
          </c:xVal>
          <c:yVal>
            <c:numRef>
              <c:f>Sheet3!$D$1:$D$18</c:f>
              <c:numCache>
                <c:formatCode>General</c:formatCode>
                <c:ptCount val="18"/>
                <c:pt idx="0">
                  <c:v>0</c:v>
                </c:pt>
                <c:pt idx="1">
                  <c:v>1</c:v>
                </c:pt>
                <c:pt idx="2">
                  <c:v>3</c:v>
                </c:pt>
                <c:pt idx="3">
                  <c:v>1</c:v>
                </c:pt>
                <c:pt idx="4">
                  <c:v>5</c:v>
                </c:pt>
                <c:pt idx="5">
                  <c:v>3</c:v>
                </c:pt>
                <c:pt idx="6">
                  <c:v>2</c:v>
                </c:pt>
                <c:pt idx="7">
                  <c:v>3</c:v>
                </c:pt>
                <c:pt idx="8">
                  <c:v>0</c:v>
                </c:pt>
                <c:pt idx="9">
                  <c:v>0</c:v>
                </c:pt>
                <c:pt idx="10">
                  <c:v>3</c:v>
                </c:pt>
                <c:pt idx="11">
                  <c:v>0</c:v>
                </c:pt>
                <c:pt idx="12">
                  <c:v>2</c:v>
                </c:pt>
                <c:pt idx="13">
                  <c:v>2</c:v>
                </c:pt>
                <c:pt idx="14">
                  <c:v>1</c:v>
                </c:pt>
                <c:pt idx="15">
                  <c:v>1</c:v>
                </c:pt>
                <c:pt idx="16">
                  <c:v>0</c:v>
                </c:pt>
                <c:pt idx="17">
                  <c:v>1</c:v>
                </c:pt>
              </c:numCache>
            </c:numRef>
          </c:yVal>
          <c:extLst xmlns:c16r2="http://schemas.microsoft.com/office/drawing/2015/06/chart">
            <c:ext xmlns:c16="http://schemas.microsoft.com/office/drawing/2014/chart" uri="{C3380CC4-5D6E-409C-BE32-E72D297353CC}">
              <c16:uniqueId val="{00000002-A158-4874-952E-DF804736F2E2}"/>
            </c:ext>
          </c:extLst>
        </c:ser>
        <c:dLbls/>
        <c:axId val="50337664"/>
        <c:axId val="50356224"/>
      </c:scatterChart>
      <c:valAx>
        <c:axId val="50337664"/>
        <c:scaling>
          <c:orientation val="minMax"/>
        </c:scaling>
        <c:axPos val="b"/>
        <c:title>
          <c:tx>
            <c:rich>
              <a:bodyPr/>
              <a:lstStyle/>
              <a:p>
                <a:pPr>
                  <a:defRPr sz="2000"/>
                </a:pPr>
                <a:r>
                  <a:rPr lang="en-US" sz="2000" dirty="0">
                    <a:latin typeface="Calibri" pitchFamily="34" charset="0"/>
                  </a:rPr>
                  <a:t>Mother's</a:t>
                </a:r>
                <a:r>
                  <a:rPr lang="en-US" sz="2000" baseline="0" dirty="0">
                    <a:latin typeface="Calibri" pitchFamily="34" charset="0"/>
                  </a:rPr>
                  <a:t> Composite Avoidance Coping Score</a:t>
                </a:r>
                <a:endParaRPr lang="en-US" sz="2000" dirty="0">
                  <a:latin typeface="Calibri" pitchFamily="34" charset="0"/>
                </a:endParaRPr>
              </a:p>
            </c:rich>
          </c:tx>
          <c:layout>
            <c:manualLayout>
              <c:xMode val="edge"/>
              <c:yMode val="edge"/>
              <c:x val="0.18320290732889208"/>
              <c:y val="0.90349813244498334"/>
            </c:manualLayout>
          </c:layout>
        </c:title>
        <c:numFmt formatCode="General" sourceLinked="1"/>
        <c:majorTickMark val="none"/>
        <c:tickLblPos val="nextTo"/>
        <c:txPr>
          <a:bodyPr/>
          <a:lstStyle/>
          <a:p>
            <a:pPr>
              <a:defRPr sz="1800"/>
            </a:pPr>
            <a:endParaRPr lang="en-US"/>
          </a:p>
        </c:txPr>
        <c:crossAx val="50356224"/>
        <c:crosses val="autoZero"/>
        <c:crossBetween val="midCat"/>
      </c:valAx>
      <c:valAx>
        <c:axId val="50356224"/>
        <c:scaling>
          <c:orientation val="minMax"/>
        </c:scaling>
        <c:axPos val="l"/>
        <c:majorGridlines/>
        <c:title>
          <c:tx>
            <c:rich>
              <a:bodyPr/>
              <a:lstStyle/>
              <a:p>
                <a:pPr>
                  <a:defRPr sz="2000"/>
                </a:pPr>
                <a:r>
                  <a:rPr lang="en-US" sz="2000" dirty="0">
                    <a:latin typeface="Calibri" pitchFamily="34" charset="0"/>
                  </a:rPr>
                  <a:t>Number</a:t>
                </a:r>
                <a:r>
                  <a:rPr lang="en-US" sz="2000" baseline="0" dirty="0">
                    <a:latin typeface="Calibri" pitchFamily="34" charset="0"/>
                  </a:rPr>
                  <a:t> of Mothers </a:t>
                </a:r>
                <a:endParaRPr lang="en-US" sz="2000" dirty="0">
                  <a:latin typeface="Calibri" pitchFamily="34" charset="0"/>
                </a:endParaRPr>
              </a:p>
            </c:rich>
          </c:tx>
          <c:layout/>
        </c:title>
        <c:numFmt formatCode="General" sourceLinked="1"/>
        <c:majorTickMark val="none"/>
        <c:tickLblPos val="nextTo"/>
        <c:txPr>
          <a:bodyPr/>
          <a:lstStyle/>
          <a:p>
            <a:pPr>
              <a:defRPr sz="1800"/>
            </a:pPr>
            <a:endParaRPr lang="en-US"/>
          </a:p>
        </c:txPr>
        <c:crossAx val="50337664"/>
        <c:crosses val="autoZero"/>
        <c:crossBetween val="midCat"/>
      </c:valAx>
    </c:plotArea>
    <c:plotVisOnly val="1"/>
    <c:dispBlanksAs val="gap"/>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5CF190-4D6B-4825-A740-77D39C265132}" type="datetimeFigureOut">
              <a:rPr lang="en-US" smtClean="0"/>
              <a:pPr/>
              <a:t>8/17/2017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C32A1B-3503-48A4-A211-823A4950F24C}" type="slidenum">
              <a:rPr lang="en-US" smtClean="0"/>
              <a:pPr/>
              <a:t>‹#›</a:t>
            </a:fld>
            <a:endParaRPr lang="en-US"/>
          </a:p>
        </p:txBody>
      </p:sp>
    </p:spTree>
    <p:extLst>
      <p:ext uri="{BB962C8B-B14F-4D97-AF65-F5344CB8AC3E}">
        <p14:creationId xmlns:p14="http://schemas.microsoft.com/office/powerpoint/2010/main" xmlns="" val="796045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a:t>
            </a:r>
            <a:r>
              <a:rPr lang="en-US" baseline="0" dirty="0" smtClean="0"/>
              <a:t> everyone…my name is </a:t>
            </a:r>
            <a:r>
              <a:rPr lang="en-US" baseline="0" dirty="0" err="1" smtClean="0"/>
              <a:t>Vishruti</a:t>
            </a:r>
            <a:r>
              <a:rPr lang="en-US" baseline="0" dirty="0" smtClean="0"/>
              <a:t> Patel and this summer I had the opportunity to work with Dr. Steinberg and Dr. Buchanan on understanding the relationship between maternal avoidant coping style and medication adherence in pediatric organ transplantation candidates…</a:t>
            </a:r>
            <a:endParaRPr lang="en-US" dirty="0"/>
          </a:p>
        </p:txBody>
      </p:sp>
      <p:sp>
        <p:nvSpPr>
          <p:cNvPr id="4" name="Slide Number Placeholder 3"/>
          <p:cNvSpPr>
            <a:spLocks noGrp="1"/>
          </p:cNvSpPr>
          <p:nvPr>
            <p:ph type="sldNum" sz="quarter" idx="10"/>
          </p:nvPr>
        </p:nvSpPr>
        <p:spPr/>
        <p:txBody>
          <a:bodyPr/>
          <a:lstStyle/>
          <a:p>
            <a:fld id="{93C32A1B-3503-48A4-A211-823A4950F24C}" type="slidenum">
              <a:rPr lang="en-US" smtClean="0"/>
              <a:pPr/>
              <a:t>1</a:t>
            </a:fld>
            <a:endParaRPr lang="en-US"/>
          </a:p>
        </p:txBody>
      </p:sp>
    </p:spTree>
    <p:extLst>
      <p:ext uri="{BB962C8B-B14F-4D97-AF65-F5344CB8AC3E}">
        <p14:creationId xmlns:p14="http://schemas.microsoft.com/office/powerpoint/2010/main" xmlns="" val="6810596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But, what we were</a:t>
            </a:r>
            <a:r>
              <a:rPr lang="en-US" baseline="0" dirty="0" smtClean="0"/>
              <a:t> majorly interested in was if there was a relationship between mother’s utilization of avoidance coping and the child’s medication adherence….so what did we find? </a:t>
            </a:r>
          </a:p>
          <a:p>
            <a:endParaRPr lang="en-US" baseline="0" dirty="0" smtClean="0"/>
          </a:p>
          <a:p>
            <a:r>
              <a:rPr lang="en-US" baseline="0" dirty="0" smtClean="0"/>
              <a:t>When we look at the overall maternal avoidant coping styles the mean Brief COPE composite score was a 16.3 </a:t>
            </a:r>
          </a:p>
          <a:p>
            <a:r>
              <a:rPr lang="en-US" baseline="0" dirty="0" smtClean="0"/>
              <a:t>As for the Medication Adherence of Child the mean score was a 3.8 on a very restricted range. As you can see most of our families were concentrated in the 3 and 4 and an analysis on skewness and kurtosis indicated that our data was non-normally distributed, so we performed a spearman correlation. </a:t>
            </a:r>
          </a:p>
          <a:p>
            <a:endParaRPr lang="en-US" baseline="0" dirty="0" smtClean="0"/>
          </a:p>
          <a:p>
            <a:r>
              <a:rPr lang="en-US" baseline="0" dirty="0" smtClean="0"/>
              <a:t>There was no significant correlation between maternal avoidant coping style and child’s medication adherence</a:t>
            </a:r>
            <a:endParaRPr lang="en-US" dirty="0"/>
          </a:p>
        </p:txBody>
      </p:sp>
      <p:sp>
        <p:nvSpPr>
          <p:cNvPr id="4" name="Slide Number Placeholder 3"/>
          <p:cNvSpPr>
            <a:spLocks noGrp="1"/>
          </p:cNvSpPr>
          <p:nvPr>
            <p:ph type="sldNum" sz="quarter" idx="10"/>
          </p:nvPr>
        </p:nvSpPr>
        <p:spPr/>
        <p:txBody>
          <a:bodyPr/>
          <a:lstStyle/>
          <a:p>
            <a:fld id="{93C32A1B-3503-48A4-A211-823A4950F24C}" type="slidenum">
              <a:rPr lang="en-US" smtClean="0"/>
              <a:pPr/>
              <a:t>10</a:t>
            </a:fld>
            <a:endParaRPr lang="en-US"/>
          </a:p>
        </p:txBody>
      </p:sp>
    </p:spTree>
    <p:extLst>
      <p:ext uri="{BB962C8B-B14F-4D97-AF65-F5344CB8AC3E}">
        <p14:creationId xmlns:p14="http://schemas.microsoft.com/office/powerpoint/2010/main" xmlns="" val="2024494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a:t>
            </a:r>
            <a:r>
              <a:rPr lang="en-US" baseline="0" dirty="0" smtClean="0"/>
              <a:t> when we go back to the hypothesis…we did not support our hypothesis and found no relationship between maternal avoidant coping and medication adherence.</a:t>
            </a:r>
          </a:p>
          <a:p>
            <a:endParaRPr lang="en-US" dirty="0" smtClean="0"/>
          </a:p>
          <a:p>
            <a:r>
              <a:rPr lang="en-US" dirty="0" smtClean="0"/>
              <a:t>There are a few explanations</a:t>
            </a:r>
            <a:r>
              <a:rPr lang="en-US" baseline="0" dirty="0" smtClean="0"/>
              <a:t> for the reason we saw the results we did and that is with some of the limitations of the study…</a:t>
            </a:r>
          </a:p>
          <a:p>
            <a:pPr marL="228600" indent="-228600">
              <a:buAutoNum type="arabicPeriod"/>
            </a:pPr>
            <a:r>
              <a:rPr lang="en-US" baseline="0" dirty="0" smtClean="0"/>
              <a:t>The primary contributing factor is the low variability from the P-TRI, as it does not measure the variability on such a restricted scale </a:t>
            </a:r>
          </a:p>
          <a:p>
            <a:pPr marL="228600" indent="-228600">
              <a:buAutoNum type="arabicPeriod"/>
            </a:pPr>
            <a:r>
              <a:rPr lang="en-US" baseline="0" dirty="0" smtClean="0"/>
              <a:t>Second is that the Brief Cope is a self-report and thus the mother were subject to social desirability bias which could have affected our Brief COPE composite scores </a:t>
            </a:r>
          </a:p>
          <a:p>
            <a:pPr marL="228600" indent="-228600">
              <a:buAutoNum type="arabicPeriod"/>
            </a:pPr>
            <a:r>
              <a:rPr lang="en-US" baseline="0" dirty="0" smtClean="0"/>
              <a:t>Also with self-report some the challenge of sample size and getting responses back</a:t>
            </a:r>
          </a:p>
          <a:p>
            <a:pPr marL="228600" indent="-228600">
              <a:buAutoNum type="arabicPeriod"/>
            </a:pPr>
            <a:endParaRPr lang="en-US" baseline="0" dirty="0" smtClean="0"/>
          </a:p>
          <a:p>
            <a:pPr marL="228600" indent="-228600">
              <a:buNone/>
            </a:pPr>
            <a:r>
              <a:rPr lang="en-US" baseline="0" dirty="0" smtClean="0"/>
              <a:t>After knowing and understanding these </a:t>
            </a:r>
            <a:r>
              <a:rPr lang="en-US" baseline="0" dirty="0" err="1" smtClean="0"/>
              <a:t>challegnes</a:t>
            </a:r>
            <a:r>
              <a:rPr lang="en-US" baseline="0" dirty="0" smtClean="0"/>
              <a:t>/limitations that have come from the study…well where are we headed? </a:t>
            </a:r>
          </a:p>
        </p:txBody>
      </p:sp>
      <p:sp>
        <p:nvSpPr>
          <p:cNvPr id="4" name="Slide Number Placeholder 3"/>
          <p:cNvSpPr>
            <a:spLocks noGrp="1"/>
          </p:cNvSpPr>
          <p:nvPr>
            <p:ph type="sldNum" sz="quarter" idx="10"/>
          </p:nvPr>
        </p:nvSpPr>
        <p:spPr/>
        <p:txBody>
          <a:bodyPr/>
          <a:lstStyle/>
          <a:p>
            <a:fld id="{93C32A1B-3503-48A4-A211-823A4950F24C}" type="slidenum">
              <a:rPr lang="en-US" smtClean="0"/>
              <a:pPr/>
              <a:t>11</a:t>
            </a:fld>
            <a:endParaRPr lang="en-US"/>
          </a:p>
        </p:txBody>
      </p:sp>
    </p:spTree>
    <p:extLst>
      <p:ext uri="{BB962C8B-B14F-4D97-AF65-F5344CB8AC3E}">
        <p14:creationId xmlns:p14="http://schemas.microsoft.com/office/powerpoint/2010/main" xmlns="" val="2333316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Most</a:t>
            </a:r>
            <a:r>
              <a:rPr lang="en-US" baseline="0" dirty="0" smtClean="0"/>
              <a:t> importantly in a research setting is the need for better objective markers of adherence and using more quantitative forms of assessment such as lab results and medication refills as indicators of adherence practices </a:t>
            </a:r>
          </a:p>
          <a:p>
            <a:r>
              <a:rPr lang="en-US" baseline="0" dirty="0" smtClean="0"/>
              <a:t>And also seeing the fathers side of the story and comparing the mothers and fathers</a:t>
            </a:r>
          </a:p>
          <a:p>
            <a:endParaRPr lang="en-US" baseline="0" dirty="0" smtClean="0"/>
          </a:p>
          <a:p>
            <a:r>
              <a:rPr lang="en-US" baseline="0" dirty="0" smtClean="0"/>
              <a:t>Also in a clinical setting with the P-TRI using it more as a guidance tools in the interview process as we’re not sure that it reliably assess the risk factors, so really questioning if we are truly assessing and identifying these risk factors effectively to ensure the success of organ transplantation and maximize health outcomes for patients.  </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93C32A1B-3503-48A4-A211-823A4950F24C}"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u="none" dirty="0" smtClean="0"/>
              <a:t>Here</a:t>
            </a:r>
            <a:r>
              <a:rPr lang="en-US" b="0" u="none" baseline="0" dirty="0" smtClean="0"/>
              <a:t> are my references for the presentation</a:t>
            </a:r>
            <a:endParaRPr lang="en-US" b="0" u="none" dirty="0"/>
          </a:p>
        </p:txBody>
      </p:sp>
      <p:sp>
        <p:nvSpPr>
          <p:cNvPr id="4" name="Slide Number Placeholder 3"/>
          <p:cNvSpPr>
            <a:spLocks noGrp="1"/>
          </p:cNvSpPr>
          <p:nvPr>
            <p:ph type="sldNum" sz="quarter" idx="10"/>
          </p:nvPr>
        </p:nvSpPr>
        <p:spPr/>
        <p:txBody>
          <a:bodyPr/>
          <a:lstStyle/>
          <a:p>
            <a:fld id="{93C32A1B-3503-48A4-A211-823A4950F24C}" type="slidenum">
              <a:rPr lang="en-US" smtClean="0"/>
              <a:pPr/>
              <a:t>13</a:t>
            </a:fld>
            <a:endParaRPr lang="en-US"/>
          </a:p>
        </p:txBody>
      </p:sp>
    </p:spTree>
    <p:extLst>
      <p:ext uri="{BB962C8B-B14F-4D97-AF65-F5344CB8AC3E}">
        <p14:creationId xmlns:p14="http://schemas.microsoft.com/office/powerpoint/2010/main" xmlns="" val="29704025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u="none" dirty="0" smtClean="0"/>
              <a:t>Most</a:t>
            </a:r>
            <a:r>
              <a:rPr lang="en-US" b="0" u="none" baseline="0" dirty="0" smtClean="0"/>
              <a:t> importantly, I would like to thank my mentors who have made this summer a great learning experience and have dedicated their time and to everyone on the transplant lab team...for their support/feedback through the process…also internship team…for their support and mentorship and most importantly….for their generosity in funding this program…. </a:t>
            </a:r>
            <a:endParaRPr lang="en-US" b="0" u="none" dirty="0"/>
          </a:p>
        </p:txBody>
      </p:sp>
      <p:sp>
        <p:nvSpPr>
          <p:cNvPr id="4" name="Slide Number Placeholder 3"/>
          <p:cNvSpPr>
            <a:spLocks noGrp="1"/>
          </p:cNvSpPr>
          <p:nvPr>
            <p:ph type="sldNum" sz="quarter" idx="10"/>
          </p:nvPr>
        </p:nvSpPr>
        <p:spPr/>
        <p:txBody>
          <a:bodyPr/>
          <a:lstStyle/>
          <a:p>
            <a:fld id="{93C32A1B-3503-48A4-A211-823A4950F24C}" type="slidenum">
              <a:rPr lang="en-US" smtClean="0"/>
              <a:pPr/>
              <a:t>14</a:t>
            </a:fld>
            <a:endParaRPr lang="en-US"/>
          </a:p>
        </p:txBody>
      </p:sp>
    </p:spTree>
    <p:extLst>
      <p:ext uri="{BB962C8B-B14F-4D97-AF65-F5344CB8AC3E}">
        <p14:creationId xmlns:p14="http://schemas.microsoft.com/office/powerpoint/2010/main" xmlns="" val="3611618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aseline="0" dirty="0" smtClean="0"/>
              <a:t> To start off…by setting the context of pediatric organ transplant..so what does the current need in pediatric organ transplant look like </a:t>
            </a:r>
          </a:p>
          <a:p>
            <a:pPr>
              <a:buFont typeface="Arial" pitchFamily="34" charset="0"/>
              <a:buChar char="•"/>
            </a:pPr>
            <a:r>
              <a:rPr lang="en-US" baseline="0" dirty="0" smtClean="0"/>
              <a:t>As of last year, about 1900 children received transplants but as many of about more than 2,000 children still remain on the waiting list  of among which recipients varied by age (most being 11-17yrs) and transplant needs also varied by organ type (most common being kidney) </a:t>
            </a:r>
          </a:p>
          <a:p>
            <a:pPr>
              <a:buFont typeface="Arial" pitchFamily="34" charset="0"/>
              <a:buNone/>
            </a:pPr>
            <a:endParaRPr lang="en-US" baseline="0" dirty="0" smtClean="0"/>
          </a:p>
        </p:txBody>
      </p:sp>
      <p:sp>
        <p:nvSpPr>
          <p:cNvPr id="4" name="Slide Number Placeholder 3"/>
          <p:cNvSpPr>
            <a:spLocks noGrp="1"/>
          </p:cNvSpPr>
          <p:nvPr>
            <p:ph type="sldNum" sz="quarter" idx="10"/>
          </p:nvPr>
        </p:nvSpPr>
        <p:spPr/>
        <p:txBody>
          <a:bodyPr/>
          <a:lstStyle/>
          <a:p>
            <a:fld id="{93C32A1B-3503-48A4-A211-823A4950F24C}" type="slidenum">
              <a:rPr lang="en-US" smtClean="0"/>
              <a:pPr/>
              <a:t>2</a:t>
            </a:fld>
            <a:endParaRPr lang="en-US"/>
          </a:p>
        </p:txBody>
      </p:sp>
    </p:spTree>
    <p:extLst>
      <p:ext uri="{BB962C8B-B14F-4D97-AF65-F5344CB8AC3E}">
        <p14:creationId xmlns:p14="http://schemas.microsoft.com/office/powerpoint/2010/main" xmlns="" val="41830445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a:buFont typeface="Arial" pitchFamily="34" charset="0"/>
              <a:buChar char="•"/>
            </a:pPr>
            <a:r>
              <a:rPr lang="en-US" b="0" u="none" baseline="0" dirty="0" smtClean="0"/>
              <a:t>So, with these current needs in mind why are we even interested in organ transplantation? </a:t>
            </a:r>
          </a:p>
          <a:p>
            <a:pPr>
              <a:buFont typeface="Arial" pitchFamily="34" charset="0"/>
              <a:buChar char="•"/>
            </a:pPr>
            <a:r>
              <a:rPr lang="en-US" b="0" u="none" baseline="0" dirty="0" smtClean="0"/>
              <a:t>Well there are a few challenges that we are trying to address in order to effectively meet these current transplant needs… </a:t>
            </a:r>
          </a:p>
          <a:p>
            <a:pPr>
              <a:buFont typeface="Arial" pitchFamily="34" charset="0"/>
              <a:buNone/>
            </a:pPr>
            <a:endParaRPr lang="en-US" b="0" u="none" baseline="0" dirty="0" smtClean="0"/>
          </a:p>
          <a:p>
            <a:pPr marL="228600" indent="-228600">
              <a:buFont typeface="+mj-lt"/>
              <a:buAutoNum type="arabicPeriod"/>
            </a:pPr>
            <a:r>
              <a:rPr lang="en-US" b="0" u="none" baseline="0" dirty="0" smtClean="0"/>
              <a:t>first, there is a shortage of organs…</a:t>
            </a:r>
          </a:p>
          <a:p>
            <a:pPr marL="685800" lvl="1" indent="-228600">
              <a:buFont typeface="Arial" pitchFamily="34" charset="0"/>
              <a:buChar char="•"/>
            </a:pPr>
            <a:r>
              <a:rPr lang="en-US" b="0" u="none" baseline="0" dirty="0" smtClean="0"/>
              <a:t>As you can see on this graph, the demand for organs continues to increase at a much faster rate than the supply and most patients will spend depending on the transplant type anywhere from months to even a few years on the waiting list.   </a:t>
            </a:r>
          </a:p>
          <a:p>
            <a:pPr marL="685800" lvl="1" indent="-228600">
              <a:buFont typeface="Arial" pitchFamily="34" charset="0"/>
              <a:buChar char="•"/>
            </a:pPr>
            <a:r>
              <a:rPr lang="en-US" b="0" u="none" baseline="0" dirty="0" smtClean="0"/>
              <a:t>So this shortage really focuses our attention to ensuring effective allocation of these organs in order to make sure we use each organ to </a:t>
            </a:r>
            <a:r>
              <a:rPr lang="en-US" b="0" u="none" baseline="0" dirty="0" err="1" smtClean="0"/>
              <a:t>optomize</a:t>
            </a:r>
            <a:r>
              <a:rPr lang="en-US" b="0" u="none" baseline="0" dirty="0" smtClean="0"/>
              <a:t> positive health outcomes</a:t>
            </a:r>
          </a:p>
          <a:p>
            <a:pPr marL="228600" indent="-228600">
              <a:buFont typeface="+mj-lt"/>
              <a:buAutoNum type="arabicPeriod"/>
            </a:pPr>
            <a:r>
              <a:rPr lang="en-US" b="0" u="none" baseline="0" dirty="0" smtClean="0"/>
              <a:t>One factor contributing to good outcomes is taking care of the organ and following through with the post-transplant care, but what we see..which leads to the second challenge…is that non-adherence rates range from 30-70% and consequences of not following through with care leads to rejection, retransplantation, and mortality which are things we cannot afford knowing the shortage of organs.  </a:t>
            </a:r>
          </a:p>
          <a:p>
            <a:pPr marL="228600" indent="-228600">
              <a:buFont typeface="+mj-lt"/>
              <a:buNone/>
            </a:pPr>
            <a:endParaRPr lang="en-US" b="0" u="none" baseline="0" dirty="0" smtClean="0"/>
          </a:p>
          <a:p>
            <a:pPr marL="228600" indent="-228600">
              <a:buFont typeface="+mj-lt"/>
              <a:buNone/>
            </a:pPr>
            <a:r>
              <a:rPr lang="en-US" b="0" u="none" baseline="0" dirty="0" smtClean="0"/>
              <a:t>Hence, from these current challenges this really focuses our attention on identify some of those health risk factors relating to adherence early on in order to ensure we effectively allocate these organ to meet the current needs in pediatric organ transplantation and implement effective interventions to result in the best outcomes.  </a:t>
            </a:r>
          </a:p>
          <a:p>
            <a:pPr marL="228600" indent="-228600">
              <a:buFont typeface="+mj-lt"/>
              <a:buAutoNum type="arabicPeriod"/>
            </a:pPr>
            <a:endParaRPr lang="en-US" b="0" u="none" baseline="0" dirty="0" smtClean="0"/>
          </a:p>
          <a:p>
            <a:pPr marL="685800" lvl="1" indent="-228600">
              <a:buFont typeface="Arial" pitchFamily="34" charset="0"/>
              <a:buNone/>
            </a:pPr>
            <a:r>
              <a:rPr lang="en-US" b="0" u="none" baseline="0" dirty="0" smtClean="0"/>
              <a:t>  </a:t>
            </a:r>
          </a:p>
          <a:p>
            <a:pPr>
              <a:buFont typeface="Arial" pitchFamily="34" charset="0"/>
              <a:buChar char="•"/>
            </a:pPr>
            <a:endParaRPr lang="en-US" b="1" u="sng" dirty="0" smtClean="0"/>
          </a:p>
          <a:p>
            <a:endParaRPr lang="en-US" b="1" u="sng" dirty="0" smtClean="0"/>
          </a:p>
        </p:txBody>
      </p:sp>
      <p:sp>
        <p:nvSpPr>
          <p:cNvPr id="4" name="Slide Number Placeholder 3"/>
          <p:cNvSpPr>
            <a:spLocks noGrp="1"/>
          </p:cNvSpPr>
          <p:nvPr>
            <p:ph type="sldNum" sz="quarter" idx="10"/>
          </p:nvPr>
        </p:nvSpPr>
        <p:spPr/>
        <p:txBody>
          <a:bodyPr/>
          <a:lstStyle/>
          <a:p>
            <a:fld id="{93C32A1B-3503-48A4-A211-823A4950F24C}" type="slidenum">
              <a:rPr lang="en-US" smtClean="0"/>
              <a:pPr/>
              <a:t>3</a:t>
            </a:fld>
            <a:endParaRPr lang="en-US"/>
          </a:p>
        </p:txBody>
      </p:sp>
    </p:spTree>
    <p:extLst>
      <p:ext uri="{BB962C8B-B14F-4D97-AF65-F5344CB8AC3E}">
        <p14:creationId xmlns:p14="http://schemas.microsoft.com/office/powerpoint/2010/main" xmlns="" val="39777981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0" u="none" baseline="0" dirty="0" smtClean="0">
                <a:sym typeface="Wingdings"/>
              </a:rPr>
              <a:t>So, among the various factors that contribute to adherence…we are more considered with some of the psychosocial factors…and for this project specifically we wanted to focus on the parents role as we know that parents play a critical role in pediatric care.</a:t>
            </a:r>
          </a:p>
          <a:p>
            <a:endParaRPr lang="en-US" b="0" u="none" baseline="0" dirty="0" smtClean="0">
              <a:sym typeface="Wingdings"/>
            </a:endParaRPr>
          </a:p>
          <a:p>
            <a:r>
              <a:rPr lang="en-US" b="0" u="none" baseline="0" dirty="0" smtClean="0">
                <a:sym typeface="Wingdings"/>
              </a:rPr>
              <a:t>But, what specifically about the parents…well the Parent’s Coping Behavior….</a:t>
            </a:r>
          </a:p>
          <a:p>
            <a:pPr lvl="1">
              <a:buFont typeface="Arial" pitchFamily="34" charset="0"/>
              <a:buChar char="•"/>
            </a:pPr>
            <a:r>
              <a:rPr lang="en-US" b="0" u="none" baseline="0" dirty="0" smtClean="0"/>
              <a:t> One of things I noticed..when observing evaluations was that many parents engaged in talking about how they managed the stress and care of their child…and its not just not stress from seeing their child go through the illness, but with transplant having a prolonged care…we see financial issues, fatigue from constantly attending to child and trying to balance other work and social life matters.  Overall, parents are also tremendously impacted…</a:t>
            </a:r>
          </a:p>
          <a:p>
            <a:pPr lvl="1">
              <a:buFont typeface="Arial" pitchFamily="34" charset="0"/>
              <a:buChar char="•"/>
            </a:pPr>
            <a:r>
              <a:rPr lang="en-US" b="0" u="none" baseline="0" dirty="0" smtClean="0"/>
              <a:t>While there are multiple types of coping styles that parents use to handle these stressors…we specifically looked into avoidant coping. Avoidant coping is a maladaptive style and it has been associated to lead to negative health outcomes…so avoidant coping behaviors can potentially be a risk factor…</a:t>
            </a:r>
            <a:endParaRPr lang="en-US" b="0" u="none" dirty="0" smtClean="0"/>
          </a:p>
        </p:txBody>
      </p:sp>
      <p:sp>
        <p:nvSpPr>
          <p:cNvPr id="4" name="Slide Number Placeholder 3"/>
          <p:cNvSpPr>
            <a:spLocks noGrp="1"/>
          </p:cNvSpPr>
          <p:nvPr>
            <p:ph type="sldNum" sz="quarter" idx="10"/>
          </p:nvPr>
        </p:nvSpPr>
        <p:spPr/>
        <p:txBody>
          <a:bodyPr/>
          <a:lstStyle/>
          <a:p>
            <a:fld id="{93C32A1B-3503-48A4-A211-823A4950F24C}" type="slidenum">
              <a:rPr lang="en-US" smtClean="0"/>
              <a:pPr/>
              <a:t>4</a:t>
            </a:fld>
            <a:endParaRPr lang="en-US"/>
          </a:p>
        </p:txBody>
      </p:sp>
    </p:spTree>
    <p:extLst>
      <p:ext uri="{BB962C8B-B14F-4D97-AF65-F5344CB8AC3E}">
        <p14:creationId xmlns:p14="http://schemas.microsoft.com/office/powerpoint/2010/main" xmlns="" val="39694825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b="0" u="none" baseline="0" dirty="0" smtClean="0"/>
              <a:t>we focused on understanding the relationship between maternal avoidant coping behavior and the child’s medication adherence </a:t>
            </a:r>
          </a:p>
          <a:p>
            <a:pPr>
              <a:buFont typeface="Arial" pitchFamily="34" charset="0"/>
              <a:buChar char="•"/>
            </a:pPr>
            <a:r>
              <a:rPr lang="en-US" b="0" u="none" baseline="0" dirty="0" smtClean="0"/>
              <a:t>Leading to the hypothesis…that mothers who used more avoidant coping behaviors would relate to a lower medication adherence practice of the child. </a:t>
            </a:r>
          </a:p>
          <a:p>
            <a:pPr>
              <a:buFont typeface="Arial" pitchFamily="34" charset="0"/>
              <a:buChar char="•"/>
            </a:pPr>
            <a:endParaRPr lang="en-US" b="0" u="none" baseline="0" dirty="0" smtClean="0"/>
          </a:p>
          <a:p>
            <a:pPr>
              <a:buFont typeface="Arial" pitchFamily="34" charset="0"/>
              <a:buChar char="•"/>
            </a:pPr>
            <a:r>
              <a:rPr lang="en-US" b="0" u="none" baseline="0" dirty="0" smtClean="0"/>
              <a:t>Overall, we hypothesized that mothers who are using avoidant behaviors might not be attending to their child and playing that critical role of establishing/teaching good medication adherence practices to the child.  </a:t>
            </a:r>
            <a:endParaRPr lang="en-US" b="1" u="sng" dirty="0" smtClean="0"/>
          </a:p>
        </p:txBody>
      </p:sp>
      <p:sp>
        <p:nvSpPr>
          <p:cNvPr id="4" name="Slide Number Placeholder 3"/>
          <p:cNvSpPr>
            <a:spLocks noGrp="1"/>
          </p:cNvSpPr>
          <p:nvPr>
            <p:ph type="sldNum" sz="quarter" idx="10"/>
          </p:nvPr>
        </p:nvSpPr>
        <p:spPr/>
        <p:txBody>
          <a:bodyPr/>
          <a:lstStyle/>
          <a:p>
            <a:fld id="{93C32A1B-3503-48A4-A211-823A4950F24C}" type="slidenum">
              <a:rPr lang="en-US" smtClean="0"/>
              <a:pPr/>
              <a:t>5</a:t>
            </a:fld>
            <a:endParaRPr lang="en-US"/>
          </a:p>
        </p:txBody>
      </p:sp>
    </p:spTree>
    <p:extLst>
      <p:ext uri="{BB962C8B-B14F-4D97-AF65-F5344CB8AC3E}">
        <p14:creationId xmlns:p14="http://schemas.microsoft.com/office/powerpoint/2010/main" xmlns="" val="2574558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None/>
            </a:pPr>
            <a:r>
              <a:rPr lang="en-US" b="0" u="none" baseline="0" dirty="0" smtClean="0"/>
              <a:t>So, what was our approach? </a:t>
            </a:r>
          </a:p>
          <a:p>
            <a:pPr>
              <a:buFont typeface="Arial" pitchFamily="34" charset="0"/>
              <a:buNone/>
            </a:pPr>
            <a:r>
              <a:rPr lang="en-US" b="0" u="none" baseline="0" dirty="0" smtClean="0"/>
              <a:t>Well, we used standardized assessments… </a:t>
            </a:r>
          </a:p>
          <a:p>
            <a:pPr lvl="1">
              <a:buFont typeface="Arial" pitchFamily="34" charset="0"/>
              <a:buChar char="•"/>
            </a:pPr>
            <a:r>
              <a:rPr lang="en-US" b="0" u="none" baseline="0" dirty="0" smtClean="0"/>
              <a:t> The first was the Brief COPE which was a self report assessment completed by the mothers…assessing the mother’s use over 14 different coping styles of which 5 subscales were grouped to calculated a composite score for avoidant coping 	</a:t>
            </a:r>
          </a:p>
          <a:p>
            <a:pPr lvl="1">
              <a:buFont typeface="Arial" pitchFamily="34" charset="0"/>
              <a:buChar char="•"/>
            </a:pPr>
            <a:r>
              <a:rPr lang="en-US" b="0" u="none" baseline="0" dirty="0" smtClean="0"/>
              <a:t>The 5 subscales we looked at included </a:t>
            </a:r>
          </a:p>
          <a:p>
            <a:pPr lvl="1">
              <a:buFont typeface="Arial" pitchFamily="34" charset="0"/>
              <a:buChar char="•"/>
            </a:pPr>
            <a:r>
              <a:rPr lang="en-US" b="0" u="none" baseline="0" dirty="0" err="1" smtClean="0"/>
              <a:t>Behaviroal</a:t>
            </a:r>
            <a:r>
              <a:rPr lang="en-US" b="0" u="none" baseline="0" dirty="0" smtClean="0"/>
              <a:t> disengagement….the mothers were asked “I give up trying to deal with it”… so in the context of transplant this might look like the mother giving up giving the meds to child because child does not like it since it makes him or her feel drowsy, personality changes, etc.  </a:t>
            </a:r>
          </a:p>
          <a:p>
            <a:pPr lvl="1">
              <a:buFont typeface="Arial" pitchFamily="34" charset="0"/>
              <a:buChar char="•"/>
            </a:pPr>
            <a:r>
              <a:rPr lang="en-US" b="0" u="none" baseline="0" dirty="0" smtClean="0"/>
              <a:t>Denial…so on the assessment that would be “I refuse to believe that it has happened” and this behavior could be a major red flag in the parent keeping up and investing their energy/attention to their child care if they are not willing to accept it.  </a:t>
            </a:r>
          </a:p>
          <a:p>
            <a:pPr lvl="1">
              <a:buFont typeface="Arial" pitchFamily="34" charset="0"/>
              <a:buChar char="•"/>
            </a:pPr>
            <a:r>
              <a:rPr lang="en-US" b="0" u="none" baseline="0" dirty="0" smtClean="0"/>
              <a:t>The other scales were…substance use, </a:t>
            </a:r>
            <a:r>
              <a:rPr lang="en-US" b="0" u="none" baseline="0" dirty="0" err="1" smtClean="0"/>
              <a:t>slef</a:t>
            </a:r>
            <a:r>
              <a:rPr lang="en-US" b="0" u="none" baseline="0" dirty="0" smtClean="0"/>
              <a:t>-blame, and self-distraction</a:t>
            </a:r>
          </a:p>
          <a:p>
            <a:pPr>
              <a:buFont typeface="Arial" pitchFamily="34" charset="0"/>
              <a:buChar char="•"/>
            </a:pPr>
            <a:r>
              <a:rPr lang="en-US" b="0" u="none" baseline="0" dirty="0" smtClean="0"/>
              <a:t>Overall a composite was calculated with a larger score indicating greater use of avoidance coping behaviors.  </a:t>
            </a:r>
          </a:p>
          <a:p>
            <a:endParaRPr lang="en-US" dirty="0" smtClean="0"/>
          </a:p>
          <a:p>
            <a:endParaRPr lang="en-US" dirty="0" smtClean="0"/>
          </a:p>
        </p:txBody>
      </p:sp>
      <p:sp>
        <p:nvSpPr>
          <p:cNvPr id="4" name="Slide Number Placeholder 3"/>
          <p:cNvSpPr>
            <a:spLocks noGrp="1"/>
          </p:cNvSpPr>
          <p:nvPr>
            <p:ph type="sldNum" sz="quarter" idx="10"/>
          </p:nvPr>
        </p:nvSpPr>
        <p:spPr/>
        <p:txBody>
          <a:bodyPr/>
          <a:lstStyle/>
          <a:p>
            <a:fld id="{93C32A1B-3503-48A4-A211-823A4950F24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0" u="none" baseline="0" dirty="0" smtClean="0"/>
              <a:t>While we used the Brief COPE to assess the health risk factor, we used the P-TRI to assess our health outcome or medication adherence…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u="non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u="none" baseline="0" dirty="0" smtClean="0"/>
              <a:t>The P-TRI is clinical assessment completed by the clinical psychologist…as you can see the scale is on a 1-4 with the greater number indicating better adherence practices… the rating is based on patient’s history/record of medication adherence practice as adherence practices before transplant are predictive of adherence practices post-transplant.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u="none"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93C32A1B-3503-48A4-A211-823A4950F24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had 86 pediatric organ transplant candidates in this study who were majorly white and non-</a:t>
            </a:r>
            <a:r>
              <a:rPr lang="en-US" baseline="0" dirty="0" err="1" smtClean="0"/>
              <a:t>hispanic</a:t>
            </a:r>
            <a:r>
              <a:rPr lang="en-US" baseline="0" dirty="0" smtClean="0"/>
              <a:t>/</a:t>
            </a:r>
            <a:r>
              <a:rPr lang="en-US" baseline="0" dirty="0" err="1" smtClean="0"/>
              <a:t>latino</a:t>
            </a:r>
            <a:r>
              <a:rPr lang="en-US" baseline="0" dirty="0" smtClean="0"/>
              <a:t> which is reflective of </a:t>
            </a:r>
            <a:r>
              <a:rPr lang="en-US" baseline="0" dirty="0" err="1" smtClean="0"/>
              <a:t>colorado</a:t>
            </a:r>
            <a:r>
              <a:rPr lang="en-US" baseline="0" dirty="0" smtClean="0"/>
              <a:t> and an equal representation across the different transplant types with a few more male candidates than female candidates.  </a:t>
            </a:r>
            <a:endParaRPr lang="en-US" dirty="0" smtClean="0"/>
          </a:p>
          <a:p>
            <a:endParaRPr lang="en-US" dirty="0"/>
          </a:p>
        </p:txBody>
      </p:sp>
      <p:sp>
        <p:nvSpPr>
          <p:cNvPr id="4" name="Slide Number Placeholder 3"/>
          <p:cNvSpPr>
            <a:spLocks noGrp="1"/>
          </p:cNvSpPr>
          <p:nvPr>
            <p:ph type="sldNum" sz="quarter" idx="10"/>
          </p:nvPr>
        </p:nvSpPr>
        <p:spPr/>
        <p:txBody>
          <a:bodyPr/>
          <a:lstStyle/>
          <a:p>
            <a:fld id="{93C32A1B-3503-48A4-A211-823A4950F24C}" type="slidenum">
              <a:rPr lang="en-US" smtClean="0"/>
              <a:pPr/>
              <a:t>8</a:t>
            </a:fld>
            <a:endParaRPr lang="en-US"/>
          </a:p>
        </p:txBody>
      </p:sp>
    </p:spTree>
    <p:extLst>
      <p:ext uri="{BB962C8B-B14F-4D97-AF65-F5344CB8AC3E}">
        <p14:creationId xmlns:p14="http://schemas.microsoft.com/office/powerpoint/2010/main" xmlns="" val="123853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After compiling all this data, well what were our interesting findings? </a:t>
            </a:r>
          </a:p>
          <a:p>
            <a:pPr marL="171450" indent="-171450">
              <a:buFont typeface="Arial"/>
              <a:buChar char="•"/>
            </a:pPr>
            <a:endParaRPr lang="en-US" dirty="0" smtClean="0"/>
          </a:p>
          <a:p>
            <a:r>
              <a:rPr lang="en-US" dirty="0" smtClean="0"/>
              <a:t>We were first interested in understanding how</a:t>
            </a:r>
            <a:r>
              <a:rPr lang="en-US" baseline="0" dirty="0" smtClean="0"/>
              <a:t> our mothers were using avoidance coping… compared mother’s use of avoidant coping as represented by the composite scores across heart, kidney, and liver… we saw that mothers were demonstrating a similar trend in use of avoidant coping across the transplant types overall…</a:t>
            </a:r>
          </a:p>
          <a:p>
            <a:endParaRPr lang="en-US" baseline="0" dirty="0" smtClean="0"/>
          </a:p>
          <a:p>
            <a:r>
              <a:rPr lang="en-US" baseline="0" dirty="0" smtClean="0"/>
              <a:t>But we did notice that mother’s with children who had heart or liver transplant were trending higher than kidney and a possible explanation to this could be the higher disease acuity associated with heart and liver as kidney function can be sustained with other interventions leading mothers to demonstrate higher avoidant behaviors</a:t>
            </a:r>
            <a:endParaRPr lang="en-US" dirty="0" smtClean="0"/>
          </a:p>
          <a:p>
            <a:endParaRPr lang="en-US" dirty="0"/>
          </a:p>
        </p:txBody>
      </p:sp>
      <p:sp>
        <p:nvSpPr>
          <p:cNvPr id="4" name="Slide Number Placeholder 3"/>
          <p:cNvSpPr>
            <a:spLocks noGrp="1"/>
          </p:cNvSpPr>
          <p:nvPr>
            <p:ph type="sldNum" sz="quarter" idx="10"/>
          </p:nvPr>
        </p:nvSpPr>
        <p:spPr/>
        <p:txBody>
          <a:bodyPr/>
          <a:lstStyle/>
          <a:p>
            <a:fld id="{93C32A1B-3503-48A4-A211-823A4950F24C}" type="slidenum">
              <a:rPr lang="en-US" smtClean="0"/>
              <a:pPr/>
              <a:t>9</a:t>
            </a:fld>
            <a:endParaRPr lang="en-US"/>
          </a:p>
        </p:txBody>
      </p:sp>
    </p:spTree>
    <p:extLst>
      <p:ext uri="{BB962C8B-B14F-4D97-AF65-F5344CB8AC3E}">
        <p14:creationId xmlns:p14="http://schemas.microsoft.com/office/powerpoint/2010/main" xmlns="" val="9095047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057CE23-ACE3-4ADF-A7FD-D6F1666B2209}" type="datetimeFigureOut">
              <a:rPr lang="en-US" smtClean="0"/>
              <a:pPr/>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EC104-EB73-46EC-A68B-FD43B094CD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57CE23-ACE3-4ADF-A7FD-D6F1666B2209}" type="datetimeFigureOut">
              <a:rPr lang="en-US" smtClean="0"/>
              <a:pPr/>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EC104-EB73-46EC-A68B-FD43B094CD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57CE23-ACE3-4ADF-A7FD-D6F1666B2209}" type="datetimeFigureOut">
              <a:rPr lang="en-US" smtClean="0"/>
              <a:pPr/>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EC104-EB73-46EC-A68B-FD43B094CD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57CE23-ACE3-4ADF-A7FD-D6F1666B2209}" type="datetimeFigureOut">
              <a:rPr lang="en-US" smtClean="0"/>
              <a:pPr/>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EC104-EB73-46EC-A68B-FD43B094CD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057CE23-ACE3-4ADF-A7FD-D6F1666B2209}" type="datetimeFigureOut">
              <a:rPr lang="en-US" smtClean="0"/>
              <a:pPr/>
              <a:t>8/17/2017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FEC104-EB73-46EC-A68B-FD43B094CD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057CE23-ACE3-4ADF-A7FD-D6F1666B2209}" type="datetimeFigureOut">
              <a:rPr lang="en-US" smtClean="0"/>
              <a:pPr/>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EC104-EB73-46EC-A68B-FD43B094CD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057CE23-ACE3-4ADF-A7FD-D6F1666B2209}" type="datetimeFigureOut">
              <a:rPr lang="en-US" smtClean="0"/>
              <a:pPr/>
              <a:t>8/17/2017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FEC104-EB73-46EC-A68B-FD43B094CD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057CE23-ACE3-4ADF-A7FD-D6F1666B2209}" type="datetimeFigureOut">
              <a:rPr lang="en-US" smtClean="0"/>
              <a:pPr/>
              <a:t>8/17/2017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FEC104-EB73-46EC-A68B-FD43B094CD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057CE23-ACE3-4ADF-A7FD-D6F1666B2209}" type="datetimeFigureOut">
              <a:rPr lang="en-US" smtClean="0"/>
              <a:pPr/>
              <a:t>8/17/2017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FEC104-EB73-46EC-A68B-FD43B094CD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57CE23-ACE3-4ADF-A7FD-D6F1666B2209}" type="datetimeFigureOut">
              <a:rPr lang="en-US" smtClean="0"/>
              <a:pPr/>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EC104-EB73-46EC-A68B-FD43B094CD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57CE23-ACE3-4ADF-A7FD-D6F1666B2209}" type="datetimeFigureOut">
              <a:rPr lang="en-US" smtClean="0"/>
              <a:pPr/>
              <a:t>8/17/2017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FEC104-EB73-46EC-A68B-FD43B094CD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57CE23-ACE3-4ADF-A7FD-D6F1666B2209}" type="datetimeFigureOut">
              <a:rPr lang="en-US" smtClean="0"/>
              <a:pPr/>
              <a:t>8/17/2017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FEC104-EB73-46EC-A68B-FD43B094CD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alphaModFix amt="40000"/>
            <a:lum/>
          </a:blip>
          <a:srcRect/>
          <a:stretch>
            <a:fillRect l="-38000" r="-38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219200"/>
            <a:ext cx="9144000" cy="1894362"/>
          </a:xfrm>
        </p:spPr>
        <p:txBody>
          <a:bodyPr>
            <a:noAutofit/>
          </a:bodyPr>
          <a:lstStyle/>
          <a:p>
            <a:r>
              <a:rPr lang="en-US" sz="3200" b="1" dirty="0" smtClean="0">
                <a:latin typeface="Calibri" pitchFamily="34" charset="0"/>
              </a:rPr>
              <a:t>It’s a Mind Game: </a:t>
            </a:r>
            <a:br>
              <a:rPr lang="en-US" sz="3200" b="1" dirty="0" smtClean="0">
                <a:latin typeface="Calibri" pitchFamily="34" charset="0"/>
              </a:rPr>
            </a:br>
            <a:r>
              <a:rPr lang="en-US" sz="3200" b="1" dirty="0" smtClean="0">
                <a:latin typeface="Calibri" pitchFamily="34" charset="0"/>
              </a:rPr>
              <a:t>Maternal Avoidant Coping Style and Medication Adherence in Pediatric Organ Transplantation Candidates </a:t>
            </a:r>
            <a:endParaRPr lang="en-US" sz="3200" b="1" dirty="0">
              <a:latin typeface="Calibri" pitchFamily="34" charset="0"/>
            </a:endParaRPr>
          </a:p>
        </p:txBody>
      </p:sp>
      <p:sp>
        <p:nvSpPr>
          <p:cNvPr id="3" name="Subtitle 2"/>
          <p:cNvSpPr>
            <a:spLocks noGrp="1"/>
          </p:cNvSpPr>
          <p:nvPr>
            <p:ph type="subTitle" idx="1"/>
          </p:nvPr>
        </p:nvSpPr>
        <p:spPr>
          <a:xfrm>
            <a:off x="0" y="3962400"/>
            <a:ext cx="9144000" cy="1802922"/>
          </a:xfrm>
        </p:spPr>
        <p:txBody>
          <a:bodyPr>
            <a:normAutofit/>
          </a:bodyPr>
          <a:lstStyle/>
          <a:p>
            <a:r>
              <a:rPr lang="en-US" sz="2400" b="1" dirty="0" err="1" smtClean="0">
                <a:solidFill>
                  <a:schemeClr val="tx1"/>
                </a:solidFill>
                <a:latin typeface="Calibri" pitchFamily="34" charset="0"/>
              </a:rPr>
              <a:t>Vishruti</a:t>
            </a:r>
            <a:r>
              <a:rPr lang="en-US" sz="2400" b="1" dirty="0" smtClean="0">
                <a:solidFill>
                  <a:schemeClr val="tx1"/>
                </a:solidFill>
                <a:latin typeface="Calibri" pitchFamily="34" charset="0"/>
              </a:rPr>
              <a:t> Patel </a:t>
            </a:r>
          </a:p>
          <a:p>
            <a:r>
              <a:rPr lang="en-US" sz="2400" b="1" dirty="0" smtClean="0">
                <a:solidFill>
                  <a:schemeClr val="tx1"/>
                </a:solidFill>
                <a:latin typeface="Calibri" pitchFamily="34" charset="0"/>
              </a:rPr>
              <a:t>Mentors: Elizabeth Steinberg, PhD &amp; Cindy Buchanan, PhD</a:t>
            </a:r>
            <a:endParaRPr lang="en-US" sz="2400" dirty="0" smtClean="0">
              <a:latin typeface="Calibri" pitchFamily="34" charset="0"/>
            </a:endParaRPr>
          </a:p>
          <a:p>
            <a:endParaRPr lang="en-US" dirty="0"/>
          </a:p>
        </p:txBody>
      </p:sp>
      <p:pic>
        <p:nvPicPr>
          <p:cNvPr id="24578" name="Picture 2" descr="Image result for children's hospital colorado logo"/>
          <p:cNvPicPr>
            <a:picLocks noChangeAspect="1" noChangeArrowheads="1"/>
          </p:cNvPicPr>
          <p:nvPr/>
        </p:nvPicPr>
        <p:blipFill>
          <a:blip r:embed="rId4"/>
          <a:srcRect/>
          <a:stretch>
            <a:fillRect/>
          </a:stretch>
        </p:blipFill>
        <p:spPr bwMode="auto">
          <a:xfrm>
            <a:off x="5562600" y="5029200"/>
            <a:ext cx="1320800" cy="990600"/>
          </a:xfrm>
          <a:prstGeom prst="rect">
            <a:avLst/>
          </a:prstGeom>
          <a:noFill/>
        </p:spPr>
      </p:pic>
      <p:pic>
        <p:nvPicPr>
          <p:cNvPr id="9" name="Picture 4" descr="Image result for uc denver school of medicine logo"/>
          <p:cNvPicPr>
            <a:picLocks noChangeAspect="1" noChangeArrowheads="1"/>
          </p:cNvPicPr>
          <p:nvPr/>
        </p:nvPicPr>
        <p:blipFill>
          <a:blip r:embed="rId5"/>
          <a:srcRect/>
          <a:stretch>
            <a:fillRect/>
          </a:stretch>
        </p:blipFill>
        <p:spPr bwMode="auto">
          <a:xfrm>
            <a:off x="1524000" y="5334000"/>
            <a:ext cx="5372100" cy="74295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200" b="1" u="sng" dirty="0" smtClean="0">
                <a:latin typeface="Calibri" pitchFamily="34" charset="0"/>
              </a:rPr>
              <a:t>Maternal Avoidant Coping Style and </a:t>
            </a:r>
            <a:br>
              <a:rPr lang="en-US" sz="3200" b="1" u="sng" dirty="0" smtClean="0">
                <a:latin typeface="Calibri" pitchFamily="34" charset="0"/>
              </a:rPr>
            </a:br>
            <a:r>
              <a:rPr lang="en-US" sz="3200" b="1" u="sng" dirty="0" smtClean="0">
                <a:latin typeface="Calibri" pitchFamily="34" charset="0"/>
              </a:rPr>
              <a:t>Medication Adherence </a:t>
            </a:r>
            <a:endParaRPr lang="en-US" sz="3200" b="1" u="sng" dirty="0">
              <a:latin typeface="Calibri" pitchFamily="34" charset="0"/>
            </a:endParaRPr>
          </a:p>
        </p:txBody>
      </p:sp>
      <p:sp>
        <p:nvSpPr>
          <p:cNvPr id="5" name="TextBox 4"/>
          <p:cNvSpPr txBox="1"/>
          <p:nvPr/>
        </p:nvSpPr>
        <p:spPr>
          <a:xfrm>
            <a:off x="914400" y="1295400"/>
            <a:ext cx="6172200" cy="338554"/>
          </a:xfrm>
          <a:prstGeom prst="rect">
            <a:avLst/>
          </a:prstGeom>
          <a:noFill/>
        </p:spPr>
        <p:txBody>
          <a:bodyPr wrap="square" rtlCol="0">
            <a:spAutoFit/>
          </a:bodyPr>
          <a:lstStyle/>
          <a:p>
            <a:r>
              <a:rPr lang="en-US" sz="1600" b="1" u="sng" dirty="0" smtClean="0">
                <a:latin typeface="Calibri" pitchFamily="34" charset="0"/>
              </a:rPr>
              <a:t>Descriptive Statistics</a:t>
            </a:r>
            <a:endParaRPr lang="en-US" sz="1600" b="1" u="sng" dirty="0">
              <a:latin typeface="Calibri" pitchFamily="34" charset="0"/>
            </a:endParaRPr>
          </a:p>
        </p:txBody>
      </p:sp>
      <p:graphicFrame>
        <p:nvGraphicFramePr>
          <p:cNvPr id="6" name="Table 5"/>
          <p:cNvGraphicFramePr>
            <a:graphicFrameLocks noGrp="1"/>
          </p:cNvGraphicFramePr>
          <p:nvPr/>
        </p:nvGraphicFramePr>
        <p:xfrm>
          <a:off x="914400" y="1600200"/>
          <a:ext cx="7772401" cy="1798320"/>
        </p:xfrm>
        <a:graphic>
          <a:graphicData uri="http://schemas.openxmlformats.org/drawingml/2006/table">
            <a:tbl>
              <a:tblPr firstRow="1" bandRow="1">
                <a:tableStyleId>{5940675A-B579-460E-94D1-54222C63F5DA}</a:tableStyleId>
              </a:tblPr>
              <a:tblGrid>
                <a:gridCol w="4055166">
                  <a:extLst>
                    <a:ext uri="{9D8B030D-6E8A-4147-A177-3AD203B41FA5}">
                      <a16:colId xmlns:a16="http://schemas.microsoft.com/office/drawing/2014/main" xmlns="" val="20000"/>
                    </a:ext>
                  </a:extLst>
                </a:gridCol>
                <a:gridCol w="1952487">
                  <a:extLst>
                    <a:ext uri="{9D8B030D-6E8A-4147-A177-3AD203B41FA5}">
                      <a16:colId xmlns:a16="http://schemas.microsoft.com/office/drawing/2014/main" xmlns="" val="20001"/>
                    </a:ext>
                  </a:extLst>
                </a:gridCol>
                <a:gridCol w="1764748">
                  <a:extLst>
                    <a:ext uri="{9D8B030D-6E8A-4147-A177-3AD203B41FA5}">
                      <a16:colId xmlns:a16="http://schemas.microsoft.com/office/drawing/2014/main" xmlns="" val="20002"/>
                    </a:ext>
                  </a:extLst>
                </a:gridCol>
              </a:tblGrid>
              <a:tr h="370840">
                <a:tc>
                  <a:txBody>
                    <a:bodyPr/>
                    <a:lstStyle/>
                    <a:p>
                      <a:pPr algn="ctr"/>
                      <a:r>
                        <a:rPr lang="en-US" sz="1400" b="1" dirty="0" smtClean="0"/>
                        <a:t>Scale</a:t>
                      </a:r>
                      <a:endParaRPr lang="en-US" sz="1400" b="1" dirty="0"/>
                    </a:p>
                  </a:txBody>
                  <a:tcPr/>
                </a:tc>
                <a:tc>
                  <a:txBody>
                    <a:bodyPr/>
                    <a:lstStyle/>
                    <a:p>
                      <a:pPr algn="ctr"/>
                      <a:r>
                        <a:rPr lang="en-US" sz="1400" b="1" dirty="0" smtClean="0"/>
                        <a:t>Range </a:t>
                      </a:r>
                    </a:p>
                    <a:p>
                      <a:pPr algn="ctr"/>
                      <a:r>
                        <a:rPr lang="en-US" sz="1400" b="1" dirty="0" smtClean="0"/>
                        <a:t>(min</a:t>
                      </a:r>
                      <a:r>
                        <a:rPr lang="en-US" sz="1400" b="1" baseline="0" dirty="0" smtClean="0"/>
                        <a:t> – max)</a:t>
                      </a:r>
                      <a:endParaRPr lang="en-US" sz="1400" b="1" dirty="0"/>
                    </a:p>
                  </a:txBody>
                  <a:tcPr/>
                </a:tc>
                <a:tc>
                  <a:txBody>
                    <a:bodyPr/>
                    <a:lstStyle/>
                    <a:p>
                      <a:pPr algn="ctr"/>
                      <a:r>
                        <a:rPr lang="en-US" sz="1400" b="1" dirty="0" smtClean="0"/>
                        <a:t>Mean ± SD</a:t>
                      </a:r>
                      <a:endParaRPr lang="en-US" sz="1400" b="1" dirty="0"/>
                    </a:p>
                  </a:txBody>
                  <a:tcPr/>
                </a:tc>
                <a:extLst>
                  <a:ext uri="{0D108BD9-81ED-4DB2-BD59-A6C34878D82A}">
                    <a16:rowId xmlns:a16="http://schemas.microsoft.com/office/drawing/2014/main" xmlns="" val="10000"/>
                  </a:ext>
                </a:extLst>
              </a:tr>
              <a:tr h="370840">
                <a:tc>
                  <a:txBody>
                    <a:bodyPr/>
                    <a:lstStyle/>
                    <a:p>
                      <a:pPr algn="ctr"/>
                      <a:r>
                        <a:rPr lang="en-US" sz="1800" b="1" dirty="0" smtClean="0"/>
                        <a:t>Maternal</a:t>
                      </a:r>
                      <a:r>
                        <a:rPr lang="en-US" sz="1800" b="1" baseline="0" dirty="0" smtClean="0"/>
                        <a:t> </a:t>
                      </a:r>
                      <a:r>
                        <a:rPr lang="en-US" sz="1800" b="1" dirty="0" smtClean="0"/>
                        <a:t>Avoidant Coping Style </a:t>
                      </a:r>
                    </a:p>
                    <a:p>
                      <a:pPr algn="ctr"/>
                      <a:r>
                        <a:rPr lang="en-US" sz="1800" b="1" dirty="0" smtClean="0"/>
                        <a:t>(Brief Cope)</a:t>
                      </a:r>
                      <a:endParaRPr lang="en-US" sz="1800" b="1" dirty="0"/>
                    </a:p>
                  </a:txBody>
                  <a:tcPr>
                    <a:solidFill>
                      <a:srgbClr val="FF7C80"/>
                    </a:solidFill>
                  </a:tcPr>
                </a:tc>
                <a:tc>
                  <a:txBody>
                    <a:bodyPr/>
                    <a:lstStyle/>
                    <a:p>
                      <a:pPr algn="ctr"/>
                      <a:r>
                        <a:rPr lang="en-US" sz="1800" dirty="0" smtClean="0"/>
                        <a:t>22 </a:t>
                      </a:r>
                    </a:p>
                    <a:p>
                      <a:pPr algn="ctr"/>
                      <a:r>
                        <a:rPr lang="en-US" sz="1800" dirty="0" smtClean="0"/>
                        <a:t>(9-31)</a:t>
                      </a:r>
                      <a:endParaRPr lang="en-US" sz="1800" dirty="0"/>
                    </a:p>
                  </a:txBody>
                  <a:tcPr>
                    <a:solidFill>
                      <a:srgbClr val="FF7C80"/>
                    </a:solidFill>
                  </a:tcPr>
                </a:tc>
                <a:tc>
                  <a:txBody>
                    <a:bodyPr/>
                    <a:lstStyle/>
                    <a:p>
                      <a:pPr algn="ctr"/>
                      <a:r>
                        <a:rPr lang="en-US" sz="1800" dirty="0" smtClean="0"/>
                        <a:t>16.3 ± 4.1</a:t>
                      </a:r>
                      <a:endParaRPr lang="en-US" sz="1800" dirty="0"/>
                    </a:p>
                  </a:txBody>
                  <a:tcPr>
                    <a:solidFill>
                      <a:srgbClr val="FF7C80"/>
                    </a:solidFill>
                  </a:tcPr>
                </a:tc>
                <a:extLst>
                  <a:ext uri="{0D108BD9-81ED-4DB2-BD59-A6C34878D82A}">
                    <a16:rowId xmlns:a16="http://schemas.microsoft.com/office/drawing/2014/main" xmlns="" val="10001"/>
                  </a:ext>
                </a:extLst>
              </a:tr>
              <a:tr h="370840">
                <a:tc>
                  <a:txBody>
                    <a:bodyPr/>
                    <a:lstStyle/>
                    <a:p>
                      <a:pPr algn="ctr"/>
                      <a:r>
                        <a:rPr lang="en-US" sz="1800" b="1" dirty="0" smtClean="0"/>
                        <a:t>Medication Adherence of</a:t>
                      </a:r>
                      <a:r>
                        <a:rPr lang="en-US" sz="1800" b="1" baseline="0" dirty="0" smtClean="0"/>
                        <a:t> Child (P-TRI)</a:t>
                      </a:r>
                      <a:endParaRPr lang="en-US" sz="1800" b="1" dirty="0"/>
                    </a:p>
                  </a:txBody>
                  <a:tcPr>
                    <a:solidFill>
                      <a:schemeClr val="accent4">
                        <a:lumMod val="60000"/>
                        <a:lumOff val="40000"/>
                      </a:schemeClr>
                    </a:solidFill>
                  </a:tcPr>
                </a:tc>
                <a:tc>
                  <a:txBody>
                    <a:bodyPr/>
                    <a:lstStyle/>
                    <a:p>
                      <a:pPr algn="ctr"/>
                      <a:r>
                        <a:rPr lang="en-US" sz="1800" dirty="0" smtClean="0"/>
                        <a:t>2 </a:t>
                      </a:r>
                    </a:p>
                    <a:p>
                      <a:pPr algn="ctr"/>
                      <a:r>
                        <a:rPr lang="en-US" sz="1800" dirty="0" smtClean="0"/>
                        <a:t>(2-4)</a:t>
                      </a:r>
                      <a:endParaRPr lang="en-US" sz="1800" dirty="0"/>
                    </a:p>
                  </a:txBody>
                  <a:tcPr>
                    <a:solidFill>
                      <a:schemeClr val="accent4">
                        <a:lumMod val="60000"/>
                        <a:lumOff val="40000"/>
                      </a:schemeClr>
                    </a:solidFill>
                  </a:tcPr>
                </a:tc>
                <a:tc>
                  <a:txBody>
                    <a:bodyPr/>
                    <a:lstStyle/>
                    <a:p>
                      <a:pPr algn="ctr"/>
                      <a:r>
                        <a:rPr lang="en-US" sz="1800" dirty="0" smtClean="0"/>
                        <a:t>3.8 ± 0.5</a:t>
                      </a:r>
                      <a:endParaRPr lang="en-US" sz="1800" dirty="0"/>
                    </a:p>
                  </a:txBody>
                  <a:tcPr>
                    <a:solidFill>
                      <a:schemeClr val="accent4">
                        <a:lumMod val="60000"/>
                        <a:lumOff val="40000"/>
                      </a:schemeClr>
                    </a:solidFill>
                  </a:tcPr>
                </a:tc>
                <a:extLst>
                  <a:ext uri="{0D108BD9-81ED-4DB2-BD59-A6C34878D82A}">
                    <a16:rowId xmlns:a16="http://schemas.microsoft.com/office/drawing/2014/main" xmlns="" val="10002"/>
                  </a:ext>
                </a:extLst>
              </a:tr>
            </a:tbl>
          </a:graphicData>
        </a:graphic>
      </p:graphicFrame>
      <p:pic>
        <p:nvPicPr>
          <p:cNvPr id="7169" name="Picture 1"/>
          <p:cNvPicPr>
            <a:picLocks noChangeAspect="1" noChangeArrowheads="1"/>
          </p:cNvPicPr>
          <p:nvPr/>
        </p:nvPicPr>
        <p:blipFill>
          <a:blip r:embed="rId3" cstate="print"/>
          <a:srcRect/>
          <a:stretch>
            <a:fillRect/>
          </a:stretch>
        </p:blipFill>
        <p:spPr bwMode="auto">
          <a:xfrm>
            <a:off x="914400" y="3810000"/>
            <a:ext cx="2704323" cy="2819400"/>
          </a:xfrm>
          <a:prstGeom prst="rect">
            <a:avLst/>
          </a:prstGeom>
          <a:noFill/>
          <a:ln w="9525">
            <a:noFill/>
            <a:miter lim="800000"/>
            <a:headEnd/>
            <a:tailEnd/>
          </a:ln>
          <a:effectLst/>
        </p:spPr>
      </p:pic>
      <p:sp>
        <p:nvSpPr>
          <p:cNvPr id="10" name="TextBox 9"/>
          <p:cNvSpPr txBox="1"/>
          <p:nvPr/>
        </p:nvSpPr>
        <p:spPr>
          <a:xfrm>
            <a:off x="1371600" y="6550223"/>
            <a:ext cx="1828800" cy="307777"/>
          </a:xfrm>
          <a:prstGeom prst="rect">
            <a:avLst/>
          </a:prstGeom>
          <a:noFill/>
        </p:spPr>
        <p:txBody>
          <a:bodyPr wrap="square" rtlCol="0">
            <a:spAutoFit/>
          </a:bodyPr>
          <a:lstStyle/>
          <a:p>
            <a:pPr algn="ctr"/>
            <a:r>
              <a:rPr lang="en-US" sz="1400" b="1" dirty="0" smtClean="0"/>
              <a:t>P-TRI score</a:t>
            </a:r>
            <a:endParaRPr lang="en-US" sz="1400" b="1" dirty="0"/>
          </a:p>
        </p:txBody>
      </p:sp>
      <p:sp>
        <p:nvSpPr>
          <p:cNvPr id="11" name="TextBox 10"/>
          <p:cNvSpPr txBox="1"/>
          <p:nvPr/>
        </p:nvSpPr>
        <p:spPr>
          <a:xfrm>
            <a:off x="609600" y="3962400"/>
            <a:ext cx="400110" cy="2133600"/>
          </a:xfrm>
          <a:prstGeom prst="rect">
            <a:avLst/>
          </a:prstGeom>
          <a:noFill/>
        </p:spPr>
        <p:txBody>
          <a:bodyPr vert="vert270" wrap="square" rtlCol="0">
            <a:spAutoFit/>
          </a:bodyPr>
          <a:lstStyle/>
          <a:p>
            <a:pPr algn="ctr"/>
            <a:r>
              <a:rPr lang="en-US" sz="1400" b="1" dirty="0" smtClean="0"/>
              <a:t>Frequency</a:t>
            </a:r>
            <a:endParaRPr lang="en-US" sz="1400" b="1" dirty="0"/>
          </a:p>
        </p:txBody>
      </p:sp>
      <p:sp>
        <p:nvSpPr>
          <p:cNvPr id="12" name="TextBox 11"/>
          <p:cNvSpPr txBox="1"/>
          <p:nvPr/>
        </p:nvSpPr>
        <p:spPr>
          <a:xfrm>
            <a:off x="1066800" y="3505200"/>
            <a:ext cx="2514600" cy="307777"/>
          </a:xfrm>
          <a:prstGeom prst="rect">
            <a:avLst/>
          </a:prstGeom>
          <a:noFill/>
        </p:spPr>
        <p:txBody>
          <a:bodyPr wrap="square" rtlCol="0">
            <a:spAutoFit/>
          </a:bodyPr>
          <a:lstStyle/>
          <a:p>
            <a:r>
              <a:rPr lang="en-US" sz="1400" b="1" dirty="0" smtClean="0"/>
              <a:t>Distribution of P-TRI scores </a:t>
            </a:r>
            <a:endParaRPr lang="en-US" sz="1400" b="1" dirty="0"/>
          </a:p>
        </p:txBody>
      </p:sp>
      <p:sp>
        <p:nvSpPr>
          <p:cNvPr id="13" name="TextBox 12"/>
          <p:cNvSpPr txBox="1"/>
          <p:nvPr/>
        </p:nvSpPr>
        <p:spPr>
          <a:xfrm>
            <a:off x="3657600" y="4191000"/>
            <a:ext cx="2438400" cy="1323439"/>
          </a:xfrm>
          <a:prstGeom prst="rect">
            <a:avLst/>
          </a:prstGeom>
          <a:noFill/>
        </p:spPr>
        <p:txBody>
          <a:bodyPr wrap="square" rtlCol="0">
            <a:spAutoFit/>
          </a:bodyPr>
          <a:lstStyle/>
          <a:p>
            <a:r>
              <a:rPr lang="en-US" sz="2000" dirty="0" smtClean="0"/>
              <a:t>non-normally distributed, with skewness and kurtosis present</a:t>
            </a:r>
            <a:endParaRPr lang="en-US" sz="2000" dirty="0"/>
          </a:p>
        </p:txBody>
      </p:sp>
      <p:sp>
        <p:nvSpPr>
          <p:cNvPr id="19" name="TextBox 18"/>
          <p:cNvSpPr txBox="1"/>
          <p:nvPr/>
        </p:nvSpPr>
        <p:spPr>
          <a:xfrm>
            <a:off x="5867401" y="3810000"/>
            <a:ext cx="2819400" cy="2215991"/>
          </a:xfrm>
          <a:prstGeom prst="rect">
            <a:avLst/>
          </a:prstGeom>
          <a:noFill/>
          <a:ln w="38100">
            <a:solidFill>
              <a:schemeClr val="tx1"/>
            </a:solidFill>
          </a:ln>
        </p:spPr>
        <p:txBody>
          <a:bodyPr wrap="square" rtlCol="0">
            <a:spAutoFit/>
          </a:bodyPr>
          <a:lstStyle/>
          <a:p>
            <a:r>
              <a:rPr lang="en-US" sz="2000" dirty="0" smtClean="0"/>
              <a:t>There was </a:t>
            </a:r>
            <a:r>
              <a:rPr lang="en-US" sz="2000" b="1" dirty="0" smtClean="0"/>
              <a:t>no significant correlation</a:t>
            </a:r>
            <a:r>
              <a:rPr lang="en-US" sz="2000" dirty="0" smtClean="0"/>
              <a:t> between maternal avoidant coping style and child’s medication adherence </a:t>
            </a:r>
          </a:p>
          <a:p>
            <a:r>
              <a:rPr lang="en-US" sz="2000" dirty="0" smtClean="0"/>
              <a:t>(</a:t>
            </a:r>
            <a:r>
              <a:rPr lang="en-US" sz="2000" i="1" dirty="0" err="1" smtClean="0"/>
              <a:t>r</a:t>
            </a:r>
            <a:r>
              <a:rPr lang="en-US" sz="2000" i="1" baseline="-25000" dirty="0" err="1" smtClean="0"/>
              <a:t>s</a:t>
            </a:r>
            <a:r>
              <a:rPr lang="en-US" sz="2000" i="1" dirty="0" smtClean="0"/>
              <a:t> </a:t>
            </a:r>
            <a:r>
              <a:rPr lang="en-US" sz="2000" dirty="0" smtClean="0"/>
              <a:t>= -0.007, </a:t>
            </a:r>
            <a:r>
              <a:rPr lang="en-US" sz="2000" i="1" dirty="0" smtClean="0"/>
              <a:t>p</a:t>
            </a:r>
            <a:r>
              <a:rPr lang="en-US" sz="2000" dirty="0" smtClean="0"/>
              <a:t> = 0.951). </a:t>
            </a: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blinds(horizontal)">
                                      <p:cBhvr>
                                        <p:cTn id="15" dur="500"/>
                                        <p:tgtEl>
                                          <p:spTgt spid="11"/>
                                        </p:tgtEl>
                                      </p:cBhvr>
                                    </p:animEffect>
                                  </p:childTnLst>
                                </p:cTn>
                              </p:par>
                              <p:par>
                                <p:cTn id="16" presetID="3" presetClass="entr" presetSubtype="10" fill="hold" nodeType="withEffect">
                                  <p:stCondLst>
                                    <p:cond delay="0"/>
                                  </p:stCondLst>
                                  <p:childTnLst>
                                    <p:set>
                                      <p:cBhvr>
                                        <p:cTn id="17" dur="1" fill="hold">
                                          <p:stCondLst>
                                            <p:cond delay="0"/>
                                          </p:stCondLst>
                                        </p:cTn>
                                        <p:tgtEl>
                                          <p:spTgt spid="7169"/>
                                        </p:tgtEl>
                                        <p:attrNameLst>
                                          <p:attrName>style.visibility</p:attrName>
                                        </p:attrNameLst>
                                      </p:cBhvr>
                                      <p:to>
                                        <p:strVal val="visible"/>
                                      </p:to>
                                    </p:set>
                                    <p:animEffect transition="in" filter="blinds(horizontal)">
                                      <p:cBhvr>
                                        <p:cTn id="18" dur="500"/>
                                        <p:tgtEl>
                                          <p:spTgt spid="7169"/>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blinds(horizontal)">
                                      <p:cBhvr>
                                        <p:cTn id="21" dur="500"/>
                                        <p:tgtEl>
                                          <p:spTgt spid="12"/>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blinds(horizontal)">
                                      <p:cBhvr>
                                        <p:cTn id="24" dur="500"/>
                                        <p:tgtEl>
                                          <p:spTgt spid="13"/>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blinds(horizontal)">
                                      <p:cBhvr>
                                        <p:cTn id="27" dur="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9"/>
                                        </p:tgtEl>
                                        <p:attrNameLst>
                                          <p:attrName>style.visibility</p:attrName>
                                        </p:attrNameLst>
                                      </p:cBhvr>
                                      <p:to>
                                        <p:strVal val="visible"/>
                                      </p:to>
                                    </p:set>
                                    <p:animEffect transition="in" filter="blinds(horizontal)">
                                      <p:cBhvr>
                                        <p:cTn id="32"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P spid="12" grpId="0"/>
      <p:bldP spid="13" grpId="0"/>
      <p:bldP spid="19"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467600" cy="1143000"/>
          </a:xfrm>
        </p:spPr>
        <p:txBody>
          <a:bodyPr/>
          <a:lstStyle/>
          <a:p>
            <a:pPr algn="ctr"/>
            <a:r>
              <a:rPr lang="en-US" sz="3200" b="1" u="sng" dirty="0" smtClean="0">
                <a:latin typeface="Calibri" pitchFamily="34" charset="0"/>
              </a:rPr>
              <a:t>Discussion</a:t>
            </a:r>
            <a:r>
              <a:rPr lang="en-US" b="1" u="sng" dirty="0" smtClean="0">
                <a:latin typeface="Calibri" pitchFamily="34" charset="0"/>
              </a:rPr>
              <a:t> </a:t>
            </a:r>
            <a:endParaRPr lang="en-US" b="1" u="sng" dirty="0">
              <a:latin typeface="Calibri" pitchFamily="34" charset="0"/>
            </a:endParaRPr>
          </a:p>
        </p:txBody>
      </p:sp>
      <p:sp>
        <p:nvSpPr>
          <p:cNvPr id="3" name="Content Placeholder 2"/>
          <p:cNvSpPr>
            <a:spLocks noGrp="1"/>
          </p:cNvSpPr>
          <p:nvPr>
            <p:ph idx="1"/>
          </p:nvPr>
        </p:nvSpPr>
        <p:spPr>
          <a:xfrm>
            <a:off x="838200" y="914400"/>
            <a:ext cx="7467600" cy="4876800"/>
          </a:xfrm>
        </p:spPr>
        <p:txBody>
          <a:bodyPr>
            <a:normAutofit fontScale="77500" lnSpcReduction="20000"/>
          </a:bodyPr>
          <a:lstStyle/>
          <a:p>
            <a:pPr marL="225425" indent="-225425"/>
            <a:r>
              <a:rPr lang="en-US" sz="3100" dirty="0" smtClean="0"/>
              <a:t>Maternal avoidant coping style showed </a:t>
            </a:r>
            <a:r>
              <a:rPr lang="en-US" sz="3100" b="1" dirty="0" smtClean="0"/>
              <a:t>no relationship </a:t>
            </a:r>
            <a:r>
              <a:rPr lang="en-US" sz="3100" dirty="0" smtClean="0"/>
              <a:t>to child’s medication adherence.  </a:t>
            </a:r>
          </a:p>
          <a:p>
            <a:pPr marL="225425" indent="-225425">
              <a:buNone/>
            </a:pPr>
            <a:endParaRPr lang="en-US" sz="3100" dirty="0" smtClean="0"/>
          </a:p>
          <a:p>
            <a:pPr marL="457200" indent="-457200">
              <a:buNone/>
            </a:pPr>
            <a:r>
              <a:rPr lang="en-US" sz="3100" b="1" u="sng" dirty="0" smtClean="0"/>
              <a:t>Limitations: </a:t>
            </a:r>
          </a:p>
          <a:p>
            <a:pPr marL="914400" lvl="1" indent="-241300">
              <a:buFont typeface="Arial" pitchFamily="34" charset="0"/>
              <a:buChar char="•"/>
            </a:pPr>
            <a:r>
              <a:rPr lang="en-US" sz="3100" b="1" u="sng" dirty="0" smtClean="0"/>
              <a:t>Low variability</a:t>
            </a:r>
            <a:r>
              <a:rPr lang="en-US" sz="3100" b="1" dirty="0" smtClean="0"/>
              <a:t>:</a:t>
            </a:r>
            <a:r>
              <a:rPr lang="en-US" sz="3100" dirty="0" smtClean="0"/>
              <a:t>  </a:t>
            </a:r>
          </a:p>
          <a:p>
            <a:pPr marL="914400" lvl="1" indent="-241300">
              <a:buNone/>
            </a:pPr>
            <a:r>
              <a:rPr lang="en-US" sz="3100" dirty="0"/>
              <a:t>	</a:t>
            </a:r>
            <a:r>
              <a:rPr lang="en-US" sz="3100" dirty="0" smtClean="0"/>
              <a:t>P-TRI’s restricted scoring scale and anchors</a:t>
            </a:r>
          </a:p>
          <a:p>
            <a:pPr marL="914400" lvl="1" indent="-241300">
              <a:buFont typeface="Arial" pitchFamily="34" charset="0"/>
              <a:buChar char="•"/>
            </a:pPr>
            <a:endParaRPr lang="en-US" sz="3100" dirty="0" smtClean="0"/>
          </a:p>
          <a:p>
            <a:pPr marL="914400" lvl="1" indent="-241300">
              <a:buFont typeface="Arial" pitchFamily="34" charset="0"/>
              <a:buChar char="•"/>
            </a:pPr>
            <a:r>
              <a:rPr lang="en-US" sz="3100" dirty="0" smtClean="0"/>
              <a:t> </a:t>
            </a:r>
            <a:r>
              <a:rPr lang="en-US" sz="3100" b="1" u="sng" dirty="0" smtClean="0"/>
              <a:t>Social desirability bias: </a:t>
            </a:r>
          </a:p>
          <a:p>
            <a:pPr marL="914400" lvl="1" indent="-241300">
              <a:buNone/>
            </a:pPr>
            <a:r>
              <a:rPr lang="en-US" sz="3100" dirty="0" smtClean="0"/>
              <a:t>	Brief COPE is an self-report measure</a:t>
            </a:r>
          </a:p>
          <a:p>
            <a:pPr marL="914400" lvl="1" indent="-241300">
              <a:buNone/>
            </a:pPr>
            <a:endParaRPr lang="en-US" sz="3100" dirty="0" smtClean="0"/>
          </a:p>
          <a:p>
            <a:pPr marL="914400" lvl="1" indent="-241300">
              <a:buFont typeface="Arial" pitchFamily="34" charset="0"/>
              <a:buChar char="•"/>
            </a:pPr>
            <a:r>
              <a:rPr lang="en-US" sz="3100" b="1" u="sng" dirty="0" smtClean="0"/>
              <a:t>Sample size: </a:t>
            </a:r>
          </a:p>
          <a:p>
            <a:pPr marL="914400" lvl="1" indent="-241300">
              <a:buNone/>
            </a:pPr>
            <a:r>
              <a:rPr lang="en-US" sz="3100" dirty="0"/>
              <a:t>	</a:t>
            </a:r>
            <a:r>
              <a:rPr lang="en-US" sz="3100" dirty="0" smtClean="0"/>
              <a:t>Response rates are a challenge with self-reported assessments </a:t>
            </a:r>
          </a:p>
          <a:p>
            <a:pPr marL="457200" lvl="1" indent="-457200">
              <a:buNone/>
            </a:pPr>
            <a:endParaRPr lang="en-US" sz="2000" b="1" u="sng" dirty="0" smtClean="0"/>
          </a:p>
          <a:p>
            <a:pPr>
              <a:buClrTx/>
              <a:buNone/>
            </a:pPr>
            <a:endParaRPr lang="en-US" dirty="0" smtClean="0">
              <a:latin typeface="Calibri" pitchFamily="34" charset="0"/>
            </a:endParaRPr>
          </a:p>
          <a:p>
            <a:pPr>
              <a:buClrTx/>
              <a:buNone/>
            </a:pPr>
            <a:endParaRPr lang="en-US" dirty="0" smtClean="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blinds(horizontal)">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linds(horizontal)">
                                      <p:cBhvr>
                                        <p:cTn id="18" dur="500"/>
                                        <p:tgtEl>
                                          <p:spTgt spid="3">
                                            <p:txEl>
                                              <p:pRg st="6" end="6"/>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blinds(horizontal)">
                                      <p:cBhvr>
                                        <p:cTn id="21" dur="500"/>
                                        <p:tgtEl>
                                          <p:spTgt spid="3">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nodeType="click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blinds(horizontal)">
                                      <p:cBhvr>
                                        <p:cTn id="26" dur="500"/>
                                        <p:tgtEl>
                                          <p:spTgt spid="3">
                                            <p:txEl>
                                              <p:pRg st="9" end="9"/>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animEffect transition="in" filter="blinds(horizontal)">
                                      <p:cBhvr>
                                        <p:cTn id="29"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b="1" u="sng" dirty="0" smtClean="0"/>
              <a:t>Future Directions </a:t>
            </a:r>
            <a:endParaRPr lang="en-US" sz="3200" b="1" u="sng" dirty="0"/>
          </a:p>
        </p:txBody>
      </p:sp>
      <p:sp>
        <p:nvSpPr>
          <p:cNvPr id="3" name="Content Placeholder 2"/>
          <p:cNvSpPr>
            <a:spLocks noGrp="1"/>
          </p:cNvSpPr>
          <p:nvPr>
            <p:ph idx="1"/>
          </p:nvPr>
        </p:nvSpPr>
        <p:spPr>
          <a:xfrm>
            <a:off x="457200" y="1143000"/>
            <a:ext cx="8229600" cy="4525963"/>
          </a:xfrm>
        </p:spPr>
        <p:txBody>
          <a:bodyPr/>
          <a:lstStyle/>
          <a:p>
            <a:pPr marL="914400" indent="-225425"/>
            <a:r>
              <a:rPr lang="en-US" sz="2400" dirty="0" smtClean="0"/>
              <a:t>Use of objective markers of adherence (medication lab levels, medication refills, etc.)  </a:t>
            </a:r>
          </a:p>
          <a:p>
            <a:pPr marL="914400" indent="-225425"/>
            <a:r>
              <a:rPr lang="en-US" sz="2400" dirty="0" smtClean="0"/>
              <a:t>Father’s use of avoidant coping behaviors and it’s relationship to child’s medication adherence </a:t>
            </a:r>
          </a:p>
          <a:p>
            <a:pPr marL="914400" indent="-225425"/>
            <a:r>
              <a:rPr lang="en-US" sz="2400" dirty="0" smtClean="0"/>
              <a:t>Development of different models for evaluation of risk factors in a clinical setting </a:t>
            </a:r>
          </a:p>
          <a:p>
            <a:pPr marL="914400" indent="-225425">
              <a:buNone/>
            </a:pPr>
            <a:endParaRPr lang="en-US" sz="2400" dirty="0" smtClean="0"/>
          </a:p>
          <a:p>
            <a:pPr>
              <a:buNone/>
            </a:pPr>
            <a:endParaRPr lang="en-US" dirty="0"/>
          </a:p>
        </p:txBody>
      </p:sp>
      <p:pic>
        <p:nvPicPr>
          <p:cNvPr id="1027" name="Picture 3" descr="C:\Users\Vishruti_2\AppData\Local\Microsoft\Windows\INetCache\IE\FETPBI97\path_choices[1].jpg"/>
          <p:cNvPicPr>
            <a:picLocks noChangeAspect="1" noChangeArrowheads="1"/>
          </p:cNvPicPr>
          <p:nvPr/>
        </p:nvPicPr>
        <p:blipFill>
          <a:blip r:embed="rId3"/>
          <a:srcRect/>
          <a:stretch>
            <a:fillRect/>
          </a:stretch>
        </p:blipFill>
        <p:spPr bwMode="auto">
          <a:xfrm>
            <a:off x="1219200" y="3581400"/>
            <a:ext cx="4165600" cy="3124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467600" cy="1143000"/>
          </a:xfrm>
        </p:spPr>
        <p:txBody>
          <a:bodyPr>
            <a:normAutofit/>
          </a:bodyPr>
          <a:lstStyle/>
          <a:p>
            <a:pPr algn="ctr"/>
            <a:r>
              <a:rPr lang="en-US" sz="3200" b="1" u="sng" dirty="0" smtClean="0">
                <a:latin typeface="Calibri" pitchFamily="34" charset="0"/>
              </a:rPr>
              <a:t>References </a:t>
            </a:r>
            <a:endParaRPr lang="en-US" sz="3200" b="1" u="sng" dirty="0">
              <a:latin typeface="Calibri" pitchFamily="34" charset="0"/>
            </a:endParaRPr>
          </a:p>
        </p:txBody>
      </p:sp>
      <p:sp>
        <p:nvSpPr>
          <p:cNvPr id="3" name="Content Placeholder 2"/>
          <p:cNvSpPr>
            <a:spLocks noGrp="1"/>
          </p:cNvSpPr>
          <p:nvPr>
            <p:ph idx="1"/>
          </p:nvPr>
        </p:nvSpPr>
        <p:spPr>
          <a:xfrm>
            <a:off x="838200" y="992124"/>
            <a:ext cx="7467600" cy="4873752"/>
          </a:xfrm>
        </p:spPr>
        <p:txBody>
          <a:bodyPr>
            <a:normAutofit lnSpcReduction="10000"/>
          </a:bodyPr>
          <a:lstStyle/>
          <a:p>
            <a:pPr marL="342900" indent="-342900">
              <a:buClrTx/>
              <a:buFont typeface="+mj-lt"/>
              <a:buAutoNum type="arabicPeriod"/>
            </a:pPr>
            <a:r>
              <a:rPr lang="en-US" sz="1600" dirty="0" smtClean="0">
                <a:latin typeface="Calibri" pitchFamily="34" charset="0"/>
              </a:rPr>
              <a:t>United States Department of Health and Human Services. Organ Donation Statistics (Data file)</a:t>
            </a:r>
          </a:p>
          <a:p>
            <a:pPr marL="342900" indent="-342900">
              <a:buClrTx/>
              <a:buFont typeface="+mj-lt"/>
              <a:buAutoNum type="arabicPeriod"/>
            </a:pPr>
            <a:r>
              <a:rPr lang="en-US" sz="1600" dirty="0" err="1" smtClean="0">
                <a:latin typeface="Calibri" pitchFamily="34" charset="0"/>
              </a:rPr>
              <a:t>Annunziato</a:t>
            </a:r>
            <a:r>
              <a:rPr lang="en-US" sz="1600" dirty="0" smtClean="0">
                <a:latin typeface="Calibri" pitchFamily="34" charset="0"/>
              </a:rPr>
              <a:t> </a:t>
            </a:r>
            <a:r>
              <a:rPr lang="en-US" sz="1600" dirty="0" err="1" smtClean="0">
                <a:latin typeface="Calibri" pitchFamily="34" charset="0"/>
              </a:rPr>
              <a:t>R.A.,et.al</a:t>
            </a:r>
            <a:r>
              <a:rPr lang="en-US" sz="1600" dirty="0" smtClean="0">
                <a:latin typeface="Calibri" pitchFamily="34" charset="0"/>
              </a:rPr>
              <a:t>. Psychosocial assessment prior to pediatric transplantation: A review and summary of key considerations. </a:t>
            </a:r>
            <a:r>
              <a:rPr lang="en-US" sz="1600" i="1" dirty="0" smtClean="0">
                <a:latin typeface="Calibri" pitchFamily="34" charset="0"/>
              </a:rPr>
              <a:t>Pediatric Transplantation</a:t>
            </a:r>
            <a:r>
              <a:rPr lang="en-US" sz="1600" dirty="0" smtClean="0">
                <a:latin typeface="Calibri" pitchFamily="34" charset="0"/>
              </a:rPr>
              <a:t>, 14: 565-574. </a:t>
            </a:r>
          </a:p>
          <a:p>
            <a:pPr marL="342900" indent="-342900">
              <a:buClrTx/>
              <a:buFont typeface="+mj-lt"/>
              <a:buAutoNum type="arabicPeriod"/>
            </a:pPr>
            <a:r>
              <a:rPr lang="en-US" sz="1600" dirty="0" smtClean="0">
                <a:latin typeface="Calibri" pitchFamily="34" charset="0"/>
              </a:rPr>
              <a:t>Steinberg, E.A., et.al. (2017). Adherence in pediatric kidney transplant recipients: solutions for the system. </a:t>
            </a:r>
            <a:r>
              <a:rPr lang="en-US" sz="1600" i="1" dirty="0" smtClean="0">
                <a:latin typeface="Calibri" pitchFamily="34" charset="0"/>
              </a:rPr>
              <a:t>Pediatric nephrology</a:t>
            </a:r>
            <a:r>
              <a:rPr lang="en-US" sz="1600" dirty="0" smtClean="0">
                <a:latin typeface="Calibri" pitchFamily="34" charset="0"/>
              </a:rPr>
              <a:t>. </a:t>
            </a:r>
          </a:p>
          <a:p>
            <a:pPr marL="342900" indent="-342900">
              <a:buClrTx/>
              <a:buFont typeface="+mj-lt"/>
              <a:buAutoNum type="arabicPeriod"/>
            </a:pPr>
            <a:r>
              <a:rPr lang="en-US" sz="1600" dirty="0" smtClean="0">
                <a:latin typeface="Calibri" pitchFamily="34" charset="0"/>
              </a:rPr>
              <a:t> Engle, D. Psychosocial aspects of the organ transplant experience: What has been established and what we need for the future.(2001). </a:t>
            </a:r>
            <a:r>
              <a:rPr lang="en-US" sz="1600" i="1" dirty="0" smtClean="0">
                <a:latin typeface="Calibri" pitchFamily="34" charset="0"/>
              </a:rPr>
              <a:t>Journal of Clinical Psychology</a:t>
            </a:r>
            <a:r>
              <a:rPr lang="en-US" sz="1600" dirty="0" smtClean="0">
                <a:latin typeface="Calibri" pitchFamily="34" charset="0"/>
              </a:rPr>
              <a:t>, 5(4): 521-549</a:t>
            </a:r>
          </a:p>
          <a:p>
            <a:pPr marL="342900" indent="-342900">
              <a:buClrTx/>
              <a:buFont typeface="+mj-lt"/>
              <a:buAutoNum type="arabicPeriod"/>
            </a:pPr>
            <a:r>
              <a:rPr lang="en-US" sz="1600" dirty="0" err="1" smtClean="0">
                <a:latin typeface="Calibri" pitchFamily="34" charset="0"/>
              </a:rPr>
              <a:t>Bergvik</a:t>
            </a:r>
            <a:r>
              <a:rPr lang="en-US" sz="1600" dirty="0" smtClean="0">
                <a:latin typeface="Calibri" pitchFamily="34" charset="0"/>
              </a:rPr>
              <a:t>, S. (2010). Approach and avoidance coping and regulatory focus in patients having coronary artery bypass graft surgery. </a:t>
            </a:r>
            <a:r>
              <a:rPr lang="en-US" sz="1600" i="1" dirty="0" smtClean="0">
                <a:latin typeface="Calibri" pitchFamily="34" charset="0"/>
              </a:rPr>
              <a:t>Journal of Health Psychology</a:t>
            </a:r>
            <a:r>
              <a:rPr lang="en-US" sz="1600" dirty="0" smtClean="0">
                <a:latin typeface="Calibri" pitchFamily="34" charset="0"/>
              </a:rPr>
              <a:t>, 15(6): 915-924.</a:t>
            </a:r>
          </a:p>
          <a:p>
            <a:pPr marL="342900" indent="-342900">
              <a:buClrTx/>
              <a:buFont typeface="+mj-lt"/>
              <a:buAutoNum type="arabicPeriod"/>
            </a:pPr>
            <a:r>
              <a:rPr lang="en-US" sz="1600" dirty="0" err="1" smtClean="0">
                <a:latin typeface="Calibri" pitchFamily="34" charset="0"/>
              </a:rPr>
              <a:t>Nahlen</a:t>
            </a:r>
            <a:r>
              <a:rPr lang="en-US" sz="1600" dirty="0" smtClean="0">
                <a:latin typeface="Calibri" pitchFamily="34" charset="0"/>
              </a:rPr>
              <a:t> Bose, C., et.al. (2015). Assessment of Coping Strategies and Their Associations With Health Related Quality of Life in Patients With Chronic Heart Failure: the Brief COPE Restructured. </a:t>
            </a:r>
            <a:r>
              <a:rPr lang="en-US" sz="1600" i="1" dirty="0" smtClean="0">
                <a:latin typeface="Calibri" pitchFamily="34" charset="0"/>
              </a:rPr>
              <a:t>Cardiology Research</a:t>
            </a:r>
            <a:r>
              <a:rPr lang="en-US" sz="1600" dirty="0" smtClean="0">
                <a:latin typeface="Calibri" pitchFamily="34" charset="0"/>
              </a:rPr>
              <a:t>, </a:t>
            </a:r>
            <a:r>
              <a:rPr lang="en-US" sz="1600" i="1" dirty="0" smtClean="0">
                <a:latin typeface="Calibri" pitchFamily="34" charset="0"/>
              </a:rPr>
              <a:t>6</a:t>
            </a:r>
            <a:r>
              <a:rPr lang="en-US" sz="1600" dirty="0" smtClean="0">
                <a:latin typeface="Calibri" pitchFamily="34" charset="0"/>
              </a:rPr>
              <a:t>(2), 239–248.</a:t>
            </a:r>
          </a:p>
          <a:p>
            <a:pPr marL="342900" indent="-342900">
              <a:buClrTx/>
              <a:buFont typeface="+mj-lt"/>
              <a:buAutoNum type="arabicPeriod"/>
            </a:pPr>
            <a:r>
              <a:rPr lang="en-US" sz="1600" dirty="0" smtClean="0">
                <a:latin typeface="Calibri" pitchFamily="34" charset="0"/>
              </a:rPr>
              <a:t>Fisher, M., et.al. (2011). Inter-rater reliability of Pediatric Transplant Rating Instrument (P-TRI) Challenges to reliably identifying adherence risk factors during pediatric pre-transplant evaluations. </a:t>
            </a:r>
            <a:r>
              <a:rPr lang="en-US" sz="1600" i="1" dirty="0" smtClean="0">
                <a:latin typeface="Calibri" pitchFamily="34" charset="0"/>
              </a:rPr>
              <a:t>Pediatric Transplantation</a:t>
            </a:r>
            <a:r>
              <a:rPr lang="en-US" sz="1600" dirty="0" smtClean="0">
                <a:latin typeface="Calibri" pitchFamily="34" charset="0"/>
              </a:rPr>
              <a:t>, 15: 142-147.  </a:t>
            </a:r>
          </a:p>
          <a:p>
            <a:pPr marL="342900" indent="-342900">
              <a:buClrTx/>
              <a:buFont typeface="+mj-lt"/>
              <a:buAutoNum type="arabicPeriod"/>
            </a:pPr>
            <a:r>
              <a:rPr lang="en-US" sz="1600" dirty="0" err="1" smtClean="0">
                <a:latin typeface="Calibri" pitchFamily="34" charset="0"/>
              </a:rPr>
              <a:t>Olbrisch</a:t>
            </a:r>
            <a:r>
              <a:rPr lang="en-US" sz="1600" dirty="0" smtClean="0">
                <a:latin typeface="Calibri" pitchFamily="34" charset="0"/>
              </a:rPr>
              <a:t>, M.E., et. al. (2002). Psychological Assessment and Care of Organ Transplant Patients. </a:t>
            </a:r>
            <a:r>
              <a:rPr lang="en-US" sz="1600" i="1" dirty="0" smtClean="0">
                <a:latin typeface="Calibri" pitchFamily="34" charset="0"/>
              </a:rPr>
              <a:t>Journal of Consulting and Clinical Psychology</a:t>
            </a:r>
            <a:r>
              <a:rPr lang="en-US" sz="1600" dirty="0" smtClean="0">
                <a:latin typeface="Calibri" pitchFamily="34" charset="0"/>
              </a:rPr>
              <a:t>, 70(3), 771-783. </a:t>
            </a:r>
          </a:p>
          <a:p>
            <a:pPr marL="342900" indent="-342900">
              <a:buClrTx/>
              <a:buNone/>
            </a:pPr>
            <a:endParaRPr lang="en-US" sz="1600" dirty="0" smtClean="0">
              <a:latin typeface="Calibri" pitchFamily="34" charset="0"/>
            </a:endParaRPr>
          </a:p>
          <a:p>
            <a:pPr marL="342900" indent="-342900">
              <a:buClrTx/>
              <a:buNone/>
            </a:pPr>
            <a:endParaRPr lang="en-US" sz="1600" dirty="0">
              <a:latin typeface="Calibri"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7467600" cy="1143000"/>
          </a:xfrm>
        </p:spPr>
        <p:txBody>
          <a:bodyPr>
            <a:normAutofit/>
          </a:bodyPr>
          <a:lstStyle/>
          <a:p>
            <a:pPr algn="ctr"/>
            <a:r>
              <a:rPr lang="en-US" sz="3200" b="1" u="sng" dirty="0" smtClean="0">
                <a:latin typeface="Calibri" pitchFamily="34" charset="0"/>
              </a:rPr>
              <a:t>Acknowledgement </a:t>
            </a:r>
            <a:endParaRPr lang="en-US" sz="3200" b="1" u="sng" dirty="0">
              <a:latin typeface="Calibri" pitchFamily="34" charset="0"/>
            </a:endParaRPr>
          </a:p>
        </p:txBody>
      </p:sp>
      <p:sp>
        <p:nvSpPr>
          <p:cNvPr id="3" name="Content Placeholder 2"/>
          <p:cNvSpPr>
            <a:spLocks noGrp="1"/>
          </p:cNvSpPr>
          <p:nvPr>
            <p:ph idx="1"/>
          </p:nvPr>
        </p:nvSpPr>
        <p:spPr>
          <a:xfrm>
            <a:off x="838200" y="992124"/>
            <a:ext cx="7467600" cy="5332476"/>
          </a:xfrm>
        </p:spPr>
        <p:txBody>
          <a:bodyPr>
            <a:normAutofit fontScale="55000" lnSpcReduction="20000"/>
          </a:bodyPr>
          <a:lstStyle/>
          <a:p>
            <a:pPr algn="ctr">
              <a:buNone/>
            </a:pPr>
            <a:r>
              <a:rPr lang="en-US" dirty="0" smtClean="0">
                <a:latin typeface="Calibri" pitchFamily="34" charset="0"/>
              </a:rPr>
              <a:t>Cindy Buchanan, PhD</a:t>
            </a:r>
          </a:p>
          <a:p>
            <a:pPr algn="ctr">
              <a:buNone/>
            </a:pPr>
            <a:r>
              <a:rPr lang="en-US" dirty="0" smtClean="0">
                <a:latin typeface="Calibri" pitchFamily="34" charset="0"/>
              </a:rPr>
              <a:t>Elizabeth Steinberg, PhD</a:t>
            </a:r>
          </a:p>
          <a:p>
            <a:pPr algn="ctr">
              <a:buNone/>
            </a:pPr>
            <a:r>
              <a:rPr lang="en-US" dirty="0" smtClean="0">
                <a:latin typeface="Calibri" pitchFamily="34" charset="0"/>
              </a:rPr>
              <a:t>Merlin Ariefdjohan, PhD, MPH</a:t>
            </a:r>
          </a:p>
          <a:p>
            <a:pPr algn="ctr">
              <a:buNone/>
            </a:pPr>
            <a:r>
              <a:rPr lang="en-US" dirty="0" err="1" smtClean="0">
                <a:latin typeface="Calibri" pitchFamily="34" charset="0"/>
              </a:rPr>
              <a:t>Emmaly</a:t>
            </a:r>
            <a:r>
              <a:rPr lang="en-US" dirty="0" smtClean="0">
                <a:latin typeface="Calibri" pitchFamily="34" charset="0"/>
              </a:rPr>
              <a:t> Owens, MA </a:t>
            </a:r>
          </a:p>
          <a:p>
            <a:pPr algn="ctr">
              <a:buNone/>
            </a:pPr>
            <a:r>
              <a:rPr lang="en-US" dirty="0" smtClean="0">
                <a:latin typeface="Calibri" pitchFamily="34" charset="0"/>
              </a:rPr>
              <a:t>Amanda </a:t>
            </a:r>
            <a:r>
              <a:rPr lang="en-US" dirty="0" err="1" smtClean="0">
                <a:latin typeface="Calibri" pitchFamily="34" charset="0"/>
              </a:rPr>
              <a:t>Suplee</a:t>
            </a:r>
            <a:r>
              <a:rPr lang="en-US" dirty="0" smtClean="0">
                <a:latin typeface="Calibri" pitchFamily="34" charset="0"/>
              </a:rPr>
              <a:t>, PhD</a:t>
            </a:r>
          </a:p>
          <a:p>
            <a:pPr algn="ctr">
              <a:buNone/>
            </a:pPr>
            <a:r>
              <a:rPr lang="en-US" dirty="0" smtClean="0">
                <a:latin typeface="Calibri" pitchFamily="34" charset="0"/>
              </a:rPr>
              <a:t>Sarah Kelly, PhD</a:t>
            </a:r>
          </a:p>
          <a:p>
            <a:pPr algn="ctr">
              <a:buNone/>
            </a:pPr>
            <a:r>
              <a:rPr lang="en-US" dirty="0" smtClean="0">
                <a:latin typeface="Calibri" pitchFamily="34" charset="0"/>
              </a:rPr>
              <a:t>Robert Evans </a:t>
            </a:r>
          </a:p>
          <a:p>
            <a:pPr algn="ctr">
              <a:buNone/>
            </a:pPr>
            <a:r>
              <a:rPr lang="en-US" dirty="0" err="1" smtClean="0">
                <a:latin typeface="Calibri" pitchFamily="34" charset="0"/>
              </a:rPr>
              <a:t>Naadira</a:t>
            </a:r>
            <a:r>
              <a:rPr lang="en-US" dirty="0" smtClean="0">
                <a:latin typeface="Calibri" pitchFamily="34" charset="0"/>
              </a:rPr>
              <a:t> Upshaw </a:t>
            </a:r>
          </a:p>
          <a:p>
            <a:pPr algn="ctr">
              <a:buNone/>
            </a:pPr>
            <a:r>
              <a:rPr lang="en-US" dirty="0" smtClean="0">
                <a:latin typeface="Calibri" pitchFamily="34" charset="0"/>
              </a:rPr>
              <a:t>Marisa </a:t>
            </a:r>
            <a:r>
              <a:rPr lang="en-US" dirty="0" err="1" smtClean="0">
                <a:latin typeface="Calibri" pitchFamily="34" charset="0"/>
              </a:rPr>
              <a:t>Deguzman</a:t>
            </a:r>
            <a:endParaRPr lang="en-US" dirty="0" smtClean="0">
              <a:latin typeface="Calibri" pitchFamily="34" charset="0"/>
            </a:endParaRPr>
          </a:p>
          <a:p>
            <a:pPr algn="ctr">
              <a:buNone/>
            </a:pPr>
            <a:r>
              <a:rPr lang="en-US" dirty="0" smtClean="0">
                <a:latin typeface="Calibri" pitchFamily="34" charset="0"/>
              </a:rPr>
              <a:t>Jaime </a:t>
            </a:r>
            <a:r>
              <a:rPr lang="en-US" dirty="0" err="1" smtClean="0">
                <a:latin typeface="Calibri" pitchFamily="34" charset="0"/>
              </a:rPr>
              <a:t>Shoop</a:t>
            </a:r>
            <a:endParaRPr lang="en-US" dirty="0" smtClean="0">
              <a:latin typeface="Calibri" pitchFamily="34" charset="0"/>
            </a:endParaRPr>
          </a:p>
          <a:p>
            <a:pPr algn="ctr">
              <a:buNone/>
            </a:pPr>
            <a:endParaRPr lang="en-US" dirty="0" smtClean="0">
              <a:latin typeface="Calibri" pitchFamily="34" charset="0"/>
            </a:endParaRPr>
          </a:p>
          <a:p>
            <a:pPr algn="ctr">
              <a:buNone/>
            </a:pPr>
            <a:r>
              <a:rPr lang="en-US" dirty="0"/>
              <a:t>Dr. Dominique </a:t>
            </a:r>
            <a:r>
              <a:rPr lang="en-US" dirty="0" smtClean="0"/>
              <a:t>Martinez (CCTSI), </a:t>
            </a:r>
          </a:p>
          <a:p>
            <a:pPr algn="ctr">
              <a:buNone/>
            </a:pPr>
            <a:r>
              <a:rPr lang="en-US" dirty="0" smtClean="0"/>
              <a:t>Dr</a:t>
            </a:r>
            <a:r>
              <a:rPr lang="en-US" dirty="0"/>
              <a:t>. Douglas </a:t>
            </a:r>
            <a:r>
              <a:rPr lang="en-US" dirty="0" err="1"/>
              <a:t>Novins</a:t>
            </a:r>
            <a:r>
              <a:rPr lang="en-US" dirty="0"/>
              <a:t> and Dr. Jennifer </a:t>
            </a:r>
            <a:r>
              <a:rPr lang="en-US" dirty="0" err="1" smtClean="0"/>
              <a:t>Hagman</a:t>
            </a:r>
            <a:r>
              <a:rPr lang="en-US" dirty="0" smtClean="0"/>
              <a:t> (PMHI) </a:t>
            </a:r>
          </a:p>
          <a:p>
            <a:pPr algn="ctr">
              <a:buNone/>
            </a:pPr>
            <a:r>
              <a:rPr lang="en-US" dirty="0" smtClean="0"/>
              <a:t>for </a:t>
            </a:r>
            <a:r>
              <a:rPr lang="en-US" dirty="0"/>
              <a:t>their generosity in allocating funds to support the </a:t>
            </a:r>
            <a:r>
              <a:rPr lang="en-US" dirty="0" smtClean="0"/>
              <a:t>program</a:t>
            </a:r>
            <a:endParaRPr lang="en-US" dirty="0"/>
          </a:p>
          <a:p>
            <a:pPr algn="ctr">
              <a:buNone/>
            </a:pPr>
            <a:endParaRPr lang="en-US" dirty="0" smtClean="0">
              <a:latin typeface="Calibri" pitchFamily="34" charset="0"/>
            </a:endParaRPr>
          </a:p>
          <a:p>
            <a:pPr algn="ctr">
              <a:buNone/>
            </a:pPr>
            <a:r>
              <a:rPr lang="en-US" dirty="0" smtClean="0">
                <a:latin typeface="Calibri" pitchFamily="34" charset="0"/>
              </a:rPr>
              <a:t>2017 Summer Research Program for Undergraduate Students at the </a:t>
            </a:r>
          </a:p>
          <a:p>
            <a:pPr algn="ctr">
              <a:buNone/>
            </a:pPr>
            <a:r>
              <a:rPr lang="en-US" dirty="0" smtClean="0">
                <a:latin typeface="Calibri" pitchFamily="34" charset="0"/>
              </a:rPr>
              <a:t>Pediatric Mental Health Institute</a:t>
            </a:r>
          </a:p>
          <a:p>
            <a:pPr>
              <a:buNone/>
            </a:pPr>
            <a:r>
              <a:rPr lang="en-US" dirty="0" smtClean="0"/>
              <a:t> </a:t>
            </a:r>
          </a:p>
          <a:p>
            <a:pPr>
              <a:buNone/>
            </a:pPr>
            <a:endParaRPr lang="en-US" dirty="0" smtClean="0"/>
          </a:p>
          <a:p>
            <a:pPr>
              <a:buNone/>
            </a:pPr>
            <a:endParaRPr lang="en-US" dirty="0"/>
          </a:p>
        </p:txBody>
      </p:sp>
      <p:pic>
        <p:nvPicPr>
          <p:cNvPr id="4" name="Picture 2"/>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l="17101" t="3674" r="17564" b="4451"/>
          <a:stretch/>
        </p:blipFill>
        <p:spPr bwMode="auto">
          <a:xfrm>
            <a:off x="7772400" y="5334000"/>
            <a:ext cx="711190" cy="99825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143000"/>
          </a:xfrm>
        </p:spPr>
        <p:txBody>
          <a:bodyPr>
            <a:normAutofit fontScale="90000"/>
          </a:bodyPr>
          <a:lstStyle/>
          <a:p>
            <a:pPr algn="ctr"/>
            <a:r>
              <a:rPr lang="en-US" sz="3600" dirty="0" smtClean="0">
                <a:latin typeface="Calibri" pitchFamily="34" charset="0"/>
              </a:rPr>
              <a:t/>
            </a:r>
            <a:br>
              <a:rPr lang="en-US" sz="3600" dirty="0" smtClean="0">
                <a:latin typeface="Calibri" pitchFamily="34" charset="0"/>
              </a:rPr>
            </a:br>
            <a:r>
              <a:rPr lang="en-US" sz="3600" b="1" u="sng" dirty="0" smtClean="0">
                <a:latin typeface="Calibri" pitchFamily="34" charset="0"/>
              </a:rPr>
              <a:t>Pediatric Organ Transplantation </a:t>
            </a:r>
            <a:r>
              <a:rPr lang="en-US" dirty="0" smtClean="0">
                <a:latin typeface="Calibri" pitchFamily="34" charset="0"/>
              </a:rPr>
              <a:t/>
            </a:r>
            <a:br>
              <a:rPr lang="en-US" dirty="0" smtClean="0">
                <a:latin typeface="Calibri" pitchFamily="34" charset="0"/>
              </a:rPr>
            </a:br>
            <a:endParaRPr lang="en-US" dirty="0">
              <a:latin typeface="Calibri" pitchFamily="34" charset="0"/>
            </a:endParaRPr>
          </a:p>
        </p:txBody>
      </p:sp>
      <p:sp>
        <p:nvSpPr>
          <p:cNvPr id="5" name="TextBox 4"/>
          <p:cNvSpPr txBox="1"/>
          <p:nvPr/>
        </p:nvSpPr>
        <p:spPr>
          <a:xfrm>
            <a:off x="0" y="2286000"/>
            <a:ext cx="4419600" cy="830997"/>
          </a:xfrm>
          <a:prstGeom prst="rect">
            <a:avLst/>
          </a:prstGeom>
          <a:noFill/>
        </p:spPr>
        <p:txBody>
          <a:bodyPr wrap="square" rtlCol="0">
            <a:spAutoFit/>
          </a:bodyPr>
          <a:lstStyle/>
          <a:p>
            <a:pPr algn="ctr"/>
            <a:r>
              <a:rPr lang="en-US" sz="2400" b="1" dirty="0" smtClean="0">
                <a:latin typeface="Calibri" pitchFamily="34" charset="0"/>
              </a:rPr>
              <a:t>Pediatric (0-17 yrs) Transplants by Age of Recipients- 2016</a:t>
            </a:r>
            <a:endParaRPr lang="en-US" sz="2400" b="1" dirty="0">
              <a:latin typeface="Calibri" pitchFamily="34" charset="0"/>
            </a:endParaRPr>
          </a:p>
        </p:txBody>
      </p:sp>
      <p:sp>
        <p:nvSpPr>
          <p:cNvPr id="6" name="TextBox 5"/>
          <p:cNvSpPr txBox="1"/>
          <p:nvPr/>
        </p:nvSpPr>
        <p:spPr>
          <a:xfrm>
            <a:off x="381000" y="990600"/>
            <a:ext cx="8458200" cy="1415772"/>
          </a:xfrm>
          <a:prstGeom prst="rect">
            <a:avLst/>
          </a:prstGeom>
          <a:noFill/>
        </p:spPr>
        <p:txBody>
          <a:bodyPr wrap="square" rtlCol="0">
            <a:spAutoFit/>
          </a:bodyPr>
          <a:lstStyle/>
          <a:p>
            <a:pPr marL="225425" indent="-225425"/>
            <a:endParaRPr lang="en-US" sz="2000" dirty="0" smtClean="0">
              <a:latin typeface="Calibri" pitchFamily="34" charset="0"/>
            </a:endParaRPr>
          </a:p>
          <a:p>
            <a:pPr marL="225425" indent="-225425">
              <a:buFont typeface="Arial" pitchFamily="34" charset="0"/>
              <a:buChar char="•"/>
            </a:pPr>
            <a:r>
              <a:rPr lang="en-US" sz="2000" dirty="0">
                <a:latin typeface="Calibri" pitchFamily="34" charset="0"/>
              </a:rPr>
              <a:t> </a:t>
            </a:r>
            <a:r>
              <a:rPr lang="en-US" sz="2400" b="1" dirty="0" smtClean="0">
                <a:latin typeface="Calibri" pitchFamily="34" charset="0"/>
              </a:rPr>
              <a:t>1,878 </a:t>
            </a:r>
            <a:r>
              <a:rPr lang="en-US" sz="2400" dirty="0" smtClean="0">
                <a:latin typeface="Calibri" pitchFamily="34" charset="0"/>
              </a:rPr>
              <a:t>children received transplants in 2016</a:t>
            </a:r>
          </a:p>
          <a:p>
            <a:pPr marL="225425" indent="-225425">
              <a:buFont typeface="Arial" pitchFamily="34" charset="0"/>
              <a:buChar char="•"/>
            </a:pPr>
            <a:r>
              <a:rPr lang="en-US" sz="2400" dirty="0" smtClean="0">
                <a:latin typeface="Calibri" pitchFamily="34" charset="0"/>
              </a:rPr>
              <a:t>More than </a:t>
            </a:r>
            <a:r>
              <a:rPr lang="en-US" sz="2400" b="1" dirty="0" smtClean="0">
                <a:latin typeface="Calibri" pitchFamily="34" charset="0"/>
              </a:rPr>
              <a:t>2,000 </a:t>
            </a:r>
            <a:r>
              <a:rPr lang="en-US" sz="2400" dirty="0" smtClean="0">
                <a:latin typeface="Calibri" pitchFamily="34" charset="0"/>
              </a:rPr>
              <a:t>children still waiting  </a:t>
            </a:r>
            <a:endParaRPr lang="en-US" sz="2400" dirty="0">
              <a:latin typeface="Calibri" pitchFamily="34" charset="0"/>
            </a:endParaRPr>
          </a:p>
          <a:p>
            <a:pPr marL="225425" indent="-225425"/>
            <a:endParaRPr lang="en-US" dirty="0" smtClean="0"/>
          </a:p>
        </p:txBody>
      </p:sp>
      <p:sp>
        <p:nvSpPr>
          <p:cNvPr id="10" name="TextBox 9"/>
          <p:cNvSpPr txBox="1"/>
          <p:nvPr/>
        </p:nvSpPr>
        <p:spPr>
          <a:xfrm>
            <a:off x="533400" y="5638800"/>
            <a:ext cx="4114800" cy="246221"/>
          </a:xfrm>
          <a:prstGeom prst="rect">
            <a:avLst/>
          </a:prstGeom>
          <a:noFill/>
        </p:spPr>
        <p:txBody>
          <a:bodyPr wrap="square" rtlCol="0">
            <a:spAutoFit/>
          </a:bodyPr>
          <a:lstStyle/>
          <a:p>
            <a:r>
              <a:rPr lang="en-US" sz="1000" dirty="0" smtClean="0"/>
              <a:t>https://optn.transplant.hrsa.gov</a:t>
            </a:r>
            <a:endParaRPr lang="en-US" sz="1000" dirty="0"/>
          </a:p>
        </p:txBody>
      </p:sp>
      <p:sp>
        <p:nvSpPr>
          <p:cNvPr id="7" name="TextBox 6"/>
          <p:cNvSpPr txBox="1"/>
          <p:nvPr/>
        </p:nvSpPr>
        <p:spPr>
          <a:xfrm>
            <a:off x="4572000" y="2286000"/>
            <a:ext cx="4572000" cy="830997"/>
          </a:xfrm>
          <a:prstGeom prst="rect">
            <a:avLst/>
          </a:prstGeom>
          <a:noFill/>
        </p:spPr>
        <p:txBody>
          <a:bodyPr wrap="square" rtlCol="0">
            <a:spAutoFit/>
          </a:bodyPr>
          <a:lstStyle/>
          <a:p>
            <a:pPr algn="ctr"/>
            <a:r>
              <a:rPr lang="en-US" sz="2400" b="1" dirty="0" smtClean="0">
                <a:latin typeface="Calibri" pitchFamily="34" charset="0"/>
              </a:rPr>
              <a:t>Pediatric (0-17 yrs) Transplants by Organ Type - 2017</a:t>
            </a:r>
            <a:endParaRPr lang="en-US" sz="2400" b="1" dirty="0">
              <a:latin typeface="Calibri" pitchFamily="34" charset="0"/>
            </a:endParaRPr>
          </a:p>
        </p:txBody>
      </p:sp>
      <p:graphicFrame>
        <p:nvGraphicFramePr>
          <p:cNvPr id="9" name="Chart 8"/>
          <p:cNvGraphicFramePr/>
          <p:nvPr/>
        </p:nvGraphicFramePr>
        <p:xfrm>
          <a:off x="4572000" y="3048000"/>
          <a:ext cx="44196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hart 10"/>
          <p:cNvGraphicFramePr/>
          <p:nvPr/>
        </p:nvGraphicFramePr>
        <p:xfrm>
          <a:off x="0" y="2971800"/>
          <a:ext cx="4572000" cy="2743200"/>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blinds(horizontal)">
                                      <p:cBhvr>
                                        <p:cTn id="7" dur="500"/>
                                        <p:tgtEl>
                                          <p:spTgt spid="6">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blinds(horizontal)">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linds(horizontal)">
                                      <p:cBhvr>
                                        <p:cTn id="17" dur="500"/>
                                        <p:tgtEl>
                                          <p:spTgt spid="11"/>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blinds(horizontal)">
                                      <p:cBhvr>
                                        <p:cTn id="20" dur="500"/>
                                        <p:tgtEl>
                                          <p:spTgt spid="5"/>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blinds(horizontal)">
                                      <p:cBhvr>
                                        <p:cTn id="25" dur="500"/>
                                        <p:tgtEl>
                                          <p:spTgt spid="7"/>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blinds(horizontal)">
                                      <p:cBhvr>
                                        <p:cTn id="2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Graphic spid="9" grpId="0">
        <p:bldAsOne/>
      </p:bldGraphic>
      <p:bldGraphic spid="11" grpId="0">
        <p:bldAsOne/>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US" dirty="0" smtClean="0">
                <a:latin typeface="Calibri" pitchFamily="34" charset="0"/>
              </a:rPr>
              <a:t> </a:t>
            </a:r>
            <a:r>
              <a:rPr lang="en-US" sz="3200" b="1" u="sng" dirty="0" smtClean="0">
                <a:latin typeface="Calibri" pitchFamily="34" charset="0"/>
              </a:rPr>
              <a:t>Challenges in Organ Transplantation </a:t>
            </a:r>
            <a:endParaRPr lang="en-US" sz="3200" b="1" u="sng" dirty="0">
              <a:latin typeface="Calibri" pitchFamily="34" charset="0"/>
            </a:endParaRPr>
          </a:p>
        </p:txBody>
      </p:sp>
      <p:pic>
        <p:nvPicPr>
          <p:cNvPr id="4" name="Content Placeholder 3" descr="Final_organ_gap_graph.jpg"/>
          <p:cNvPicPr>
            <a:picLocks noGrp="1" noChangeAspect="1"/>
          </p:cNvPicPr>
          <p:nvPr>
            <p:ph idx="1"/>
          </p:nvPr>
        </p:nvPicPr>
        <p:blipFill>
          <a:blip r:embed="rId3"/>
          <a:stretch>
            <a:fillRect/>
          </a:stretch>
        </p:blipFill>
        <p:spPr>
          <a:xfrm>
            <a:off x="304800" y="2133600"/>
            <a:ext cx="3701076" cy="2971800"/>
          </a:xfrm>
          <a:prstGeom prst="rect">
            <a:avLst/>
          </a:prstGeom>
        </p:spPr>
      </p:pic>
      <p:sp>
        <p:nvSpPr>
          <p:cNvPr id="5" name="TextBox 4"/>
          <p:cNvSpPr txBox="1"/>
          <p:nvPr/>
        </p:nvSpPr>
        <p:spPr>
          <a:xfrm>
            <a:off x="0" y="1676400"/>
            <a:ext cx="4648200" cy="400110"/>
          </a:xfrm>
          <a:prstGeom prst="rect">
            <a:avLst/>
          </a:prstGeom>
          <a:noFill/>
        </p:spPr>
        <p:txBody>
          <a:bodyPr wrap="square" rtlCol="0">
            <a:spAutoFit/>
          </a:bodyPr>
          <a:lstStyle/>
          <a:p>
            <a:pPr algn="ctr"/>
            <a:r>
              <a:rPr lang="en-US" sz="2000" b="1" dirty="0" smtClean="0">
                <a:latin typeface="Calibri" pitchFamily="34" charset="0"/>
              </a:rPr>
              <a:t>The Shortage in Organs </a:t>
            </a:r>
            <a:endParaRPr lang="en-US" sz="2000" b="1" dirty="0">
              <a:latin typeface="Calibri" pitchFamily="34" charset="0"/>
            </a:endParaRPr>
          </a:p>
        </p:txBody>
      </p:sp>
      <p:sp>
        <p:nvSpPr>
          <p:cNvPr id="6" name="TextBox 5"/>
          <p:cNvSpPr txBox="1"/>
          <p:nvPr/>
        </p:nvSpPr>
        <p:spPr>
          <a:xfrm>
            <a:off x="4114800" y="1295400"/>
            <a:ext cx="4648200" cy="5909310"/>
          </a:xfrm>
          <a:prstGeom prst="rect">
            <a:avLst/>
          </a:prstGeom>
          <a:noFill/>
        </p:spPr>
        <p:txBody>
          <a:bodyPr wrap="square" rtlCol="0">
            <a:spAutoFit/>
          </a:bodyPr>
          <a:lstStyle/>
          <a:p>
            <a:pPr marL="342900" indent="-342900">
              <a:buFont typeface="+mj-lt"/>
              <a:buAutoNum type="arabicPeriod"/>
            </a:pPr>
            <a:r>
              <a:rPr lang="en-US" sz="2400" b="1" dirty="0" smtClean="0">
                <a:latin typeface="Calibri" pitchFamily="34" charset="0"/>
              </a:rPr>
              <a:t>Supply – organ shortage </a:t>
            </a:r>
          </a:p>
          <a:p>
            <a:pPr marL="688975" indent="-225425">
              <a:buFont typeface="Arial" pitchFamily="34" charset="0"/>
              <a:buChar char="•"/>
            </a:pPr>
            <a:r>
              <a:rPr lang="en-US" sz="2400" b="1" dirty="0" smtClean="0">
                <a:latin typeface="Calibri" pitchFamily="34" charset="0"/>
              </a:rPr>
              <a:t> </a:t>
            </a:r>
            <a:r>
              <a:rPr lang="en-US" sz="2400" dirty="0" smtClean="0">
                <a:latin typeface="Calibri" pitchFamily="34" charset="0"/>
              </a:rPr>
              <a:t>Waiting time: months to a few years</a:t>
            </a:r>
          </a:p>
          <a:p>
            <a:pPr marL="688975" indent="-225425"/>
            <a:endParaRPr lang="en-US" sz="2400" b="1" dirty="0" smtClean="0">
              <a:latin typeface="Calibri" pitchFamily="34" charset="0"/>
            </a:endParaRPr>
          </a:p>
          <a:p>
            <a:pPr marL="457200" indent="-457200">
              <a:buFont typeface="+mj-lt"/>
              <a:buAutoNum type="arabicPeriod" startAt="2"/>
            </a:pPr>
            <a:r>
              <a:rPr lang="en-US" sz="2400" b="1" dirty="0" smtClean="0">
                <a:latin typeface="Calibri" pitchFamily="34" charset="0"/>
              </a:rPr>
              <a:t>Patient attitude to care </a:t>
            </a:r>
          </a:p>
          <a:p>
            <a:pPr marL="682625" lvl="1" indent="-231775">
              <a:buFont typeface="Arial" pitchFamily="34" charset="0"/>
              <a:buChar char="•"/>
            </a:pPr>
            <a:r>
              <a:rPr lang="en-US" sz="2400" dirty="0" smtClean="0">
                <a:latin typeface="Calibri" pitchFamily="34" charset="0"/>
              </a:rPr>
              <a:t>Non-adherence rates range from 30 -70%</a:t>
            </a:r>
          </a:p>
          <a:p>
            <a:pPr marL="682625" lvl="1" indent="-231775">
              <a:buFont typeface="Arial" pitchFamily="34" charset="0"/>
              <a:buChar char="•"/>
            </a:pPr>
            <a:r>
              <a:rPr lang="en-US" sz="2400" dirty="0" smtClean="0">
                <a:latin typeface="Calibri" pitchFamily="34" charset="0"/>
              </a:rPr>
              <a:t>Consequences: rejection, retransplantation,  mortality</a:t>
            </a:r>
          </a:p>
          <a:p>
            <a:pPr marL="682625" lvl="1" indent="-231775"/>
            <a:endParaRPr lang="en-US" sz="2400" dirty="0" smtClean="0">
              <a:latin typeface="Calibri" pitchFamily="34" charset="0"/>
            </a:endParaRPr>
          </a:p>
          <a:p>
            <a:pPr marL="53975" lvl="1" indent="-53975"/>
            <a:r>
              <a:rPr lang="en-US" sz="2400" b="1" dirty="0" smtClean="0">
                <a:latin typeface="Calibri" pitchFamily="34" charset="0"/>
              </a:rPr>
              <a:t>Focus: </a:t>
            </a:r>
            <a:r>
              <a:rPr lang="en-US" sz="2400" dirty="0" smtClean="0">
                <a:latin typeface="Calibri" pitchFamily="34" charset="0"/>
              </a:rPr>
              <a:t>identify health risk factors to</a:t>
            </a:r>
          </a:p>
          <a:p>
            <a:pPr marL="53975" lvl="1" indent="-53975"/>
            <a:r>
              <a:rPr lang="en-US" sz="2400" dirty="0" smtClean="0">
                <a:latin typeface="Calibri" pitchFamily="34" charset="0"/>
              </a:rPr>
              <a:t>ensure effective allocation of organs </a:t>
            </a:r>
            <a:endParaRPr lang="en-US" sz="2400" b="1" dirty="0" smtClean="0">
              <a:latin typeface="Calibri" pitchFamily="34" charset="0"/>
            </a:endParaRPr>
          </a:p>
          <a:p>
            <a:pPr marL="688975" lvl="1" indent="-231775"/>
            <a:endParaRPr lang="en-US" sz="2400" dirty="0" smtClean="0">
              <a:latin typeface="Calibri" pitchFamily="34" charset="0"/>
            </a:endParaRPr>
          </a:p>
          <a:p>
            <a:pPr marL="688975" indent="-231775"/>
            <a:endParaRPr lang="en-US" dirty="0" smtClean="0">
              <a:latin typeface="Calibri" pitchFamily="34" charset="0"/>
            </a:endParaRPr>
          </a:p>
        </p:txBody>
      </p:sp>
      <p:sp>
        <p:nvSpPr>
          <p:cNvPr id="7" name="TextBox 6"/>
          <p:cNvSpPr txBox="1"/>
          <p:nvPr/>
        </p:nvSpPr>
        <p:spPr>
          <a:xfrm>
            <a:off x="533400" y="5105400"/>
            <a:ext cx="3200400" cy="261610"/>
          </a:xfrm>
          <a:prstGeom prst="rect">
            <a:avLst/>
          </a:prstGeom>
          <a:noFill/>
        </p:spPr>
        <p:txBody>
          <a:bodyPr wrap="square" rtlCol="0">
            <a:spAutoFit/>
          </a:bodyPr>
          <a:lstStyle/>
          <a:p>
            <a:r>
              <a:rPr lang="en-US" sz="1100" dirty="0" smtClean="0"/>
              <a:t>** includes deceased and living donors </a:t>
            </a:r>
            <a:endParaRPr lang="en-US" sz="1100" dirty="0"/>
          </a:p>
        </p:txBody>
      </p:sp>
      <p:sp>
        <p:nvSpPr>
          <p:cNvPr id="8" name="TextBox 7"/>
          <p:cNvSpPr txBox="1"/>
          <p:nvPr/>
        </p:nvSpPr>
        <p:spPr>
          <a:xfrm>
            <a:off x="304800" y="5410200"/>
            <a:ext cx="4191000" cy="246221"/>
          </a:xfrm>
          <a:prstGeom prst="rect">
            <a:avLst/>
          </a:prstGeom>
          <a:noFill/>
        </p:spPr>
        <p:txBody>
          <a:bodyPr wrap="square" rtlCol="0">
            <a:spAutoFit/>
          </a:bodyPr>
          <a:lstStyle/>
          <a:p>
            <a:r>
              <a:rPr lang="en-US" sz="1000" dirty="0" smtClean="0"/>
              <a:t>https://organdonor.gov/statistics</a:t>
            </a:r>
            <a:endParaRPr lang="en-US" sz="1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blinds(horizontal)">
                                      <p:cBhvr>
                                        <p:cTn id="7" dur="500"/>
                                        <p:tgtEl>
                                          <p:spTgt spid="6">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blinds(horizontal)">
                                      <p:cBhvr>
                                        <p:cTn id="10" dur="500"/>
                                        <p:tgtEl>
                                          <p:spTgt spid="6">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blinds(horizontal)">
                                      <p:cBhvr>
                                        <p:cTn id="13" dur="500"/>
                                        <p:tgtEl>
                                          <p:spTgt spid="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blinds(horizontal)">
                                      <p:cBhvr>
                                        <p:cTn id="16" dur="500"/>
                                        <p:tgtEl>
                                          <p:spTgt spid="8"/>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blinds(horizontal)">
                                      <p:cBhvr>
                                        <p:cTn id="19" dur="500"/>
                                        <p:tgtEl>
                                          <p:spTgt spid="7"/>
                                        </p:tgtEl>
                                      </p:cBhvr>
                                    </p:animEffect>
                                  </p:childTnLst>
                                </p:cTn>
                              </p:par>
                              <p:par>
                                <p:cTn id="20" presetID="3" presetClass="entr" presetSubtype="10" fill="hold" nodeType="with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blinds(horizontal)">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6">
                                            <p:txEl>
                                              <p:pRg st="3" end="3"/>
                                            </p:txEl>
                                          </p:spTgt>
                                        </p:tgtEl>
                                        <p:attrNameLst>
                                          <p:attrName>style.visibility</p:attrName>
                                        </p:attrNameLst>
                                      </p:cBhvr>
                                      <p:to>
                                        <p:strVal val="visible"/>
                                      </p:to>
                                    </p:set>
                                    <p:animEffect transition="in" filter="blinds(horizontal)">
                                      <p:cBhvr>
                                        <p:cTn id="27" dur="500"/>
                                        <p:tgtEl>
                                          <p:spTgt spid="6">
                                            <p:txEl>
                                              <p:pRg st="3" end="3"/>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6">
                                            <p:txEl>
                                              <p:pRg st="4" end="4"/>
                                            </p:txEl>
                                          </p:spTgt>
                                        </p:tgtEl>
                                        <p:attrNameLst>
                                          <p:attrName>style.visibility</p:attrName>
                                        </p:attrNameLst>
                                      </p:cBhvr>
                                      <p:to>
                                        <p:strVal val="visible"/>
                                      </p:to>
                                    </p:set>
                                    <p:animEffect transition="in" filter="blinds(horizontal)">
                                      <p:cBhvr>
                                        <p:cTn id="30" dur="500"/>
                                        <p:tgtEl>
                                          <p:spTgt spid="6">
                                            <p:txEl>
                                              <p:pRg st="4" end="4"/>
                                            </p:txEl>
                                          </p:spTgt>
                                        </p:tgtEl>
                                      </p:cBhvr>
                                    </p:animEffect>
                                  </p:childTnLst>
                                </p:cTn>
                              </p:par>
                              <p:par>
                                <p:cTn id="31" presetID="3" presetClass="entr" presetSubtype="10" fill="hold" nodeType="withEffect">
                                  <p:stCondLst>
                                    <p:cond delay="0"/>
                                  </p:stCondLst>
                                  <p:childTnLst>
                                    <p:set>
                                      <p:cBhvr>
                                        <p:cTn id="32" dur="1" fill="hold">
                                          <p:stCondLst>
                                            <p:cond delay="0"/>
                                          </p:stCondLst>
                                        </p:cTn>
                                        <p:tgtEl>
                                          <p:spTgt spid="6">
                                            <p:txEl>
                                              <p:pRg st="5" end="5"/>
                                            </p:txEl>
                                          </p:spTgt>
                                        </p:tgtEl>
                                        <p:attrNameLst>
                                          <p:attrName>style.visibility</p:attrName>
                                        </p:attrNameLst>
                                      </p:cBhvr>
                                      <p:to>
                                        <p:strVal val="visible"/>
                                      </p:to>
                                    </p:set>
                                    <p:animEffect transition="in" filter="blinds(horizontal)">
                                      <p:cBhvr>
                                        <p:cTn id="33" dur="500"/>
                                        <p:tgtEl>
                                          <p:spTgt spid="6">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6">
                                            <p:txEl>
                                              <p:pRg st="7" end="7"/>
                                            </p:txEl>
                                          </p:spTgt>
                                        </p:tgtEl>
                                        <p:attrNameLst>
                                          <p:attrName>style.visibility</p:attrName>
                                        </p:attrNameLst>
                                      </p:cBhvr>
                                      <p:to>
                                        <p:strVal val="visible"/>
                                      </p:to>
                                    </p:set>
                                    <p:animEffect transition="in" filter="blinds(horizontal)">
                                      <p:cBhvr>
                                        <p:cTn id="38" dur="500"/>
                                        <p:tgtEl>
                                          <p:spTgt spid="6">
                                            <p:txEl>
                                              <p:pRg st="7" end="7"/>
                                            </p:txEl>
                                          </p:spTgt>
                                        </p:tgtEl>
                                      </p:cBhvr>
                                    </p:animEffect>
                                  </p:childTnLst>
                                </p:cTn>
                              </p:par>
                              <p:par>
                                <p:cTn id="39" presetID="3" presetClass="entr" presetSubtype="10" fill="hold" nodeType="withEffect">
                                  <p:stCondLst>
                                    <p:cond delay="0"/>
                                  </p:stCondLst>
                                  <p:childTnLst>
                                    <p:set>
                                      <p:cBhvr>
                                        <p:cTn id="40" dur="1" fill="hold">
                                          <p:stCondLst>
                                            <p:cond delay="0"/>
                                          </p:stCondLst>
                                        </p:cTn>
                                        <p:tgtEl>
                                          <p:spTgt spid="6">
                                            <p:txEl>
                                              <p:pRg st="8" end="8"/>
                                            </p:txEl>
                                          </p:spTgt>
                                        </p:tgtEl>
                                        <p:attrNameLst>
                                          <p:attrName>style.visibility</p:attrName>
                                        </p:attrNameLst>
                                      </p:cBhvr>
                                      <p:to>
                                        <p:strVal val="visible"/>
                                      </p:to>
                                    </p:set>
                                    <p:animEffect transition="in" filter="blinds(horizontal)">
                                      <p:cBhvr>
                                        <p:cTn id="41" dur="500"/>
                                        <p:tgtEl>
                                          <p:spTgt spid="6">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US" sz="3200" b="1" u="sng" dirty="0" smtClean="0">
                <a:latin typeface="Calibri" pitchFamily="34" charset="0"/>
              </a:rPr>
              <a:t>Parent’s Coping Behavior </a:t>
            </a:r>
            <a:endParaRPr lang="en-US" sz="3200" b="1" u="sng" dirty="0">
              <a:latin typeface="Calibri" pitchFamily="34" charset="0"/>
            </a:endParaRPr>
          </a:p>
        </p:txBody>
      </p:sp>
      <p:sp>
        <p:nvSpPr>
          <p:cNvPr id="5" name="TextBox 4"/>
          <p:cNvSpPr txBox="1"/>
          <p:nvPr/>
        </p:nvSpPr>
        <p:spPr>
          <a:xfrm>
            <a:off x="419100" y="1066800"/>
            <a:ext cx="8305800" cy="5755422"/>
          </a:xfrm>
          <a:prstGeom prst="rect">
            <a:avLst/>
          </a:prstGeom>
          <a:noFill/>
        </p:spPr>
        <p:txBody>
          <a:bodyPr wrap="square" rtlCol="0">
            <a:spAutoFit/>
          </a:bodyPr>
          <a:lstStyle/>
          <a:p>
            <a:pPr marL="225425" indent="-225425"/>
            <a:r>
              <a:rPr lang="en-US" sz="2400" b="1" u="sng" dirty="0" smtClean="0"/>
              <a:t>Factors of stress : </a:t>
            </a:r>
          </a:p>
          <a:p>
            <a:pPr marL="225425" indent="-225425"/>
            <a:r>
              <a:rPr lang="en-US" sz="2400" dirty="0" smtClean="0"/>
              <a:t>	child’s condition, fatigue, financial issues, and disruption to work and social life</a:t>
            </a:r>
          </a:p>
          <a:p>
            <a:endParaRPr lang="en-US" sz="2400" b="1" u="sng" dirty="0">
              <a:solidFill>
                <a:srgbClr val="FF7C80"/>
              </a:solidFill>
            </a:endParaRPr>
          </a:p>
          <a:p>
            <a:r>
              <a:rPr lang="en-US" sz="2400" b="1" u="sng" dirty="0" smtClean="0"/>
              <a:t>Types of coping styles: </a:t>
            </a:r>
          </a:p>
          <a:p>
            <a:r>
              <a:rPr lang="en-US" sz="2400" b="1" dirty="0" smtClean="0">
                <a:solidFill>
                  <a:schemeClr val="accent2">
                    <a:lumMod val="75000"/>
                  </a:schemeClr>
                </a:solidFill>
              </a:rPr>
              <a:t>Avoidant coping:  </a:t>
            </a:r>
            <a:r>
              <a:rPr lang="en-US" sz="2400" dirty="0" smtClean="0"/>
              <a:t>maladaptive and avoids stressors</a:t>
            </a:r>
            <a:endParaRPr lang="en-US" sz="2400" dirty="0" smtClean="0">
              <a:solidFill>
                <a:schemeClr val="accent3">
                  <a:lumMod val="75000"/>
                </a:schemeClr>
              </a:solidFill>
            </a:endParaRPr>
          </a:p>
          <a:p>
            <a:pPr>
              <a:buNone/>
            </a:pPr>
            <a:r>
              <a:rPr lang="en-US" sz="2400" b="1" dirty="0" smtClean="0">
                <a:solidFill>
                  <a:schemeClr val="accent1">
                    <a:lumMod val="75000"/>
                  </a:schemeClr>
                </a:solidFill>
              </a:rPr>
              <a:t>Problem focused coping:  </a:t>
            </a:r>
            <a:r>
              <a:rPr lang="en-US" sz="2400" dirty="0" smtClean="0"/>
              <a:t>problem-solve and tackle life’s challenges </a:t>
            </a:r>
            <a:endParaRPr lang="en-US" sz="2400" b="1" dirty="0" smtClean="0">
              <a:solidFill>
                <a:schemeClr val="accent1">
                  <a:lumMod val="75000"/>
                </a:schemeClr>
              </a:solidFill>
            </a:endParaRPr>
          </a:p>
          <a:p>
            <a:pPr>
              <a:buNone/>
            </a:pPr>
            <a:r>
              <a:rPr lang="en-US" sz="2400" b="1" dirty="0" smtClean="0">
                <a:solidFill>
                  <a:schemeClr val="accent4">
                    <a:lumMod val="75000"/>
                  </a:schemeClr>
                </a:solidFill>
              </a:rPr>
              <a:t>Socially supported coping:  </a:t>
            </a:r>
            <a:r>
              <a:rPr lang="en-US" sz="2400" dirty="0" smtClean="0"/>
              <a:t>people/groups  provide comfort and resources </a:t>
            </a:r>
            <a:endParaRPr lang="en-US" sz="2400" b="1" dirty="0" smtClean="0">
              <a:solidFill>
                <a:schemeClr val="accent4">
                  <a:lumMod val="75000"/>
                </a:schemeClr>
              </a:solidFill>
            </a:endParaRPr>
          </a:p>
          <a:p>
            <a:pPr>
              <a:buNone/>
            </a:pPr>
            <a:r>
              <a:rPr lang="en-US" sz="2400" b="1" dirty="0" smtClean="0">
                <a:solidFill>
                  <a:schemeClr val="accent3">
                    <a:lumMod val="75000"/>
                  </a:schemeClr>
                </a:solidFill>
              </a:rPr>
              <a:t>Emotion focused coping:  </a:t>
            </a:r>
            <a:r>
              <a:rPr lang="en-US" sz="2400" dirty="0" smtClean="0"/>
              <a:t>positive outlook and reduce painful emotions</a:t>
            </a:r>
          </a:p>
          <a:p>
            <a:endParaRPr lang="en-US" sz="2000" dirty="0" smtClean="0"/>
          </a:p>
          <a:p>
            <a:endParaRPr lang="en-US" sz="2000" b="1" u="sng" dirty="0" smtClean="0">
              <a:solidFill>
                <a:schemeClr val="accent3">
                  <a:lumMod val="75000"/>
                </a:schemeClr>
              </a:solidFill>
            </a:endParaRPr>
          </a:p>
          <a:p>
            <a:pPr>
              <a:buNone/>
            </a:pPr>
            <a:endParaRPr lang="en-US" sz="2000" b="1" dirty="0" smtClean="0">
              <a:solidFill>
                <a:schemeClr val="accent6">
                  <a:lumMod val="75000"/>
                </a:schemeClr>
              </a:solidFill>
            </a:endParaRPr>
          </a:p>
          <a:p>
            <a:pPr>
              <a:buNone/>
            </a:pPr>
            <a:endParaRPr lang="en-US" sz="2000" b="1" dirty="0" smtClean="0">
              <a:solidFill>
                <a:schemeClr val="accent1">
                  <a:lumMod val="75000"/>
                </a:schemeClr>
              </a:solidFill>
              <a:latin typeface="Calibri" pitchFamily="34" charset="0"/>
            </a:endParaRPr>
          </a:p>
        </p:txBody>
      </p:sp>
      <p:sp>
        <p:nvSpPr>
          <p:cNvPr id="4" name="Rectangle 3"/>
          <p:cNvSpPr/>
          <p:nvPr/>
        </p:nvSpPr>
        <p:spPr>
          <a:xfrm>
            <a:off x="457200" y="6096000"/>
            <a:ext cx="8258175" cy="230832"/>
          </a:xfrm>
          <a:prstGeom prst="rect">
            <a:avLst/>
          </a:prstGeom>
        </p:spPr>
        <p:txBody>
          <a:bodyPr wrap="square">
            <a:spAutoFit/>
          </a:bodyPr>
          <a:lstStyle/>
          <a:p>
            <a:r>
              <a:rPr lang="en-US" sz="900" dirty="0" smtClean="0">
                <a:solidFill>
                  <a:prstClr val="black"/>
                </a:solidFill>
                <a:latin typeface="Calibri" pitchFamily="34" charset="0"/>
              </a:rPr>
              <a:t>(</a:t>
            </a:r>
            <a:r>
              <a:rPr lang="en-US" sz="900" dirty="0" err="1" smtClean="0">
                <a:solidFill>
                  <a:prstClr val="black"/>
                </a:solidFill>
                <a:latin typeface="Calibri" pitchFamily="34" charset="0"/>
              </a:rPr>
              <a:t>Annunziato</a:t>
            </a:r>
            <a:r>
              <a:rPr lang="en-US" sz="900" dirty="0" smtClean="0">
                <a:solidFill>
                  <a:prstClr val="black"/>
                </a:solidFill>
                <a:latin typeface="Calibri" pitchFamily="34" charset="0"/>
              </a:rPr>
              <a:t> </a:t>
            </a:r>
            <a:r>
              <a:rPr lang="en-US" sz="900" dirty="0" err="1" smtClean="0">
                <a:solidFill>
                  <a:prstClr val="black"/>
                </a:solidFill>
                <a:latin typeface="Calibri" pitchFamily="34" charset="0"/>
              </a:rPr>
              <a:t>R.A.,et.al</a:t>
            </a:r>
            <a:r>
              <a:rPr lang="en-US" sz="900" dirty="0" smtClean="0">
                <a:solidFill>
                  <a:prstClr val="black"/>
                </a:solidFill>
                <a:latin typeface="Calibri" pitchFamily="34" charset="0"/>
              </a:rPr>
              <a:t>. Psychosocial assessment prior to pediatric transplantation: A review and summary of key considerations. </a:t>
            </a:r>
            <a:r>
              <a:rPr lang="en-US" sz="900" i="1" dirty="0" smtClean="0">
                <a:solidFill>
                  <a:prstClr val="black"/>
                </a:solidFill>
                <a:latin typeface="Calibri" pitchFamily="34" charset="0"/>
              </a:rPr>
              <a:t>Pediatric Transplantation</a:t>
            </a:r>
            <a:r>
              <a:rPr lang="en-US" sz="900" dirty="0" smtClean="0">
                <a:solidFill>
                  <a:prstClr val="black"/>
                </a:solidFill>
                <a:latin typeface="Calibri" pitchFamily="34" charset="0"/>
              </a:rPr>
              <a:t>, 14: 565-574)</a:t>
            </a:r>
            <a:endParaRPr lang="en-US" sz="900" dirty="0"/>
          </a:p>
        </p:txBody>
      </p:sp>
      <p:sp>
        <p:nvSpPr>
          <p:cNvPr id="9" name="Oval 8"/>
          <p:cNvSpPr/>
          <p:nvPr/>
        </p:nvSpPr>
        <p:spPr>
          <a:xfrm>
            <a:off x="228600" y="2895600"/>
            <a:ext cx="2514600" cy="53340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par>
                                <p:cTn id="8" presetID="3" presetClass="entr" presetSubtype="10" fill="hold" nodeType="withEffect">
                                  <p:stCondLst>
                                    <p:cond delay="0"/>
                                  </p:stCondLst>
                                  <p:childTnLst>
                                    <p:set>
                                      <p:cBhvr>
                                        <p:cTn id="9" dur="1" fill="hold">
                                          <p:stCondLst>
                                            <p:cond delay="0"/>
                                          </p:stCondLst>
                                        </p:cTn>
                                        <p:tgtEl>
                                          <p:spTgt spid="5">
                                            <p:txEl>
                                              <p:pRg st="0" end="0"/>
                                            </p:txEl>
                                          </p:spTgt>
                                        </p:tgtEl>
                                        <p:attrNameLst>
                                          <p:attrName>style.visibility</p:attrName>
                                        </p:attrNameLst>
                                      </p:cBhvr>
                                      <p:to>
                                        <p:strVal val="visible"/>
                                      </p:to>
                                    </p:set>
                                    <p:animEffect transition="in" filter="blinds(horizontal)">
                                      <p:cBhvr>
                                        <p:cTn id="10" dur="500"/>
                                        <p:tgtEl>
                                          <p:spTgt spid="5">
                                            <p:txEl>
                                              <p:pRg st="0" end="0"/>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blinds(horizontal)">
                                      <p:cBhvr>
                                        <p:cTn id="13" dur="500"/>
                                        <p:tgtEl>
                                          <p:spTgt spid="5">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nodeType="click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blinds(horizontal)">
                                      <p:cBhvr>
                                        <p:cTn id="18" dur="500"/>
                                        <p:tgtEl>
                                          <p:spTgt spid="5">
                                            <p:txEl>
                                              <p:pRg st="3" end="3"/>
                                            </p:txEl>
                                          </p:spTgt>
                                        </p:tgtEl>
                                      </p:cBhvr>
                                    </p:animEffect>
                                  </p:childTnLst>
                                </p:cTn>
                              </p:par>
                              <p:par>
                                <p:cTn id="19" presetID="3" presetClass="entr" presetSubtype="10" fill="hold"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animEffect transition="in" filter="blinds(horizontal)">
                                      <p:cBhvr>
                                        <p:cTn id="21" dur="500"/>
                                        <p:tgtEl>
                                          <p:spTgt spid="5">
                                            <p:txEl>
                                              <p:pRg st="4" end="4"/>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5">
                                            <p:txEl>
                                              <p:pRg st="5" end="5"/>
                                            </p:txEl>
                                          </p:spTgt>
                                        </p:tgtEl>
                                        <p:attrNameLst>
                                          <p:attrName>style.visibility</p:attrName>
                                        </p:attrNameLst>
                                      </p:cBhvr>
                                      <p:to>
                                        <p:strVal val="visible"/>
                                      </p:to>
                                    </p:set>
                                    <p:animEffect transition="in" filter="blinds(horizontal)">
                                      <p:cBhvr>
                                        <p:cTn id="24" dur="500"/>
                                        <p:tgtEl>
                                          <p:spTgt spid="5">
                                            <p:txEl>
                                              <p:pRg st="5" end="5"/>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5">
                                            <p:txEl>
                                              <p:pRg st="6" end="6"/>
                                            </p:txEl>
                                          </p:spTgt>
                                        </p:tgtEl>
                                        <p:attrNameLst>
                                          <p:attrName>style.visibility</p:attrName>
                                        </p:attrNameLst>
                                      </p:cBhvr>
                                      <p:to>
                                        <p:strVal val="visible"/>
                                      </p:to>
                                    </p:set>
                                    <p:animEffect transition="in" filter="blinds(horizontal)">
                                      <p:cBhvr>
                                        <p:cTn id="27" dur="500"/>
                                        <p:tgtEl>
                                          <p:spTgt spid="5">
                                            <p:txEl>
                                              <p:pRg st="6" end="6"/>
                                            </p:txEl>
                                          </p:spTgt>
                                        </p:tgtEl>
                                      </p:cBhvr>
                                    </p:animEffect>
                                  </p:childTnLst>
                                </p:cTn>
                              </p:par>
                              <p:par>
                                <p:cTn id="28" presetID="3" presetClass="entr" presetSubtype="10" fill="hold" nodeType="withEffect">
                                  <p:stCondLst>
                                    <p:cond delay="0"/>
                                  </p:stCondLst>
                                  <p:childTnLst>
                                    <p:set>
                                      <p:cBhvr>
                                        <p:cTn id="29" dur="1" fill="hold">
                                          <p:stCondLst>
                                            <p:cond delay="0"/>
                                          </p:stCondLst>
                                        </p:cTn>
                                        <p:tgtEl>
                                          <p:spTgt spid="5">
                                            <p:txEl>
                                              <p:pRg st="7" end="7"/>
                                            </p:txEl>
                                          </p:spTgt>
                                        </p:tgtEl>
                                        <p:attrNameLst>
                                          <p:attrName>style.visibility</p:attrName>
                                        </p:attrNameLst>
                                      </p:cBhvr>
                                      <p:to>
                                        <p:strVal val="visible"/>
                                      </p:to>
                                    </p:set>
                                    <p:animEffect transition="in" filter="blinds(horizontal)">
                                      <p:cBhvr>
                                        <p:cTn id="30" dur="500"/>
                                        <p:tgtEl>
                                          <p:spTgt spid="5">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blinds(horizontal)">
                                      <p:cBhvr>
                                        <p:cTn id="3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US" sz="3200" b="1" u="sng" dirty="0" smtClean="0">
                <a:latin typeface="Calibri" pitchFamily="34" charset="0"/>
              </a:rPr>
              <a:t>Hypothesis </a:t>
            </a:r>
            <a:endParaRPr lang="en-US" sz="3200" b="1" u="sng" dirty="0">
              <a:latin typeface="Calibri" pitchFamily="34" charset="0"/>
            </a:endParaRPr>
          </a:p>
        </p:txBody>
      </p:sp>
      <p:sp>
        <p:nvSpPr>
          <p:cNvPr id="12" name="Up Arrow 11"/>
          <p:cNvSpPr/>
          <p:nvPr/>
        </p:nvSpPr>
        <p:spPr>
          <a:xfrm>
            <a:off x="685800" y="2209800"/>
            <a:ext cx="1066800" cy="1981200"/>
          </a:xfrm>
          <a:prstGeom prst="upArrow">
            <a:avLst/>
          </a:prstGeom>
          <a:solidFill>
            <a:srgbClr val="FF7C8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7C80"/>
              </a:solidFill>
            </a:endParaRPr>
          </a:p>
        </p:txBody>
      </p:sp>
      <p:sp>
        <p:nvSpPr>
          <p:cNvPr id="14" name="Rectangle 13"/>
          <p:cNvSpPr/>
          <p:nvPr/>
        </p:nvSpPr>
        <p:spPr>
          <a:xfrm>
            <a:off x="1676400" y="2514600"/>
            <a:ext cx="2590800" cy="1569660"/>
          </a:xfrm>
          <a:prstGeom prst="rect">
            <a:avLst/>
          </a:prstGeom>
        </p:spPr>
        <p:txBody>
          <a:bodyPr wrap="square">
            <a:spAutoFit/>
          </a:bodyPr>
          <a:lstStyle/>
          <a:p>
            <a:pPr algn="ctr"/>
            <a:r>
              <a:rPr lang="en-US" sz="2400" b="1" u="sng" dirty="0" smtClean="0">
                <a:latin typeface="Calibri" pitchFamily="34" charset="0"/>
              </a:rPr>
              <a:t>Risk factor: </a:t>
            </a:r>
          </a:p>
          <a:p>
            <a:pPr algn="ctr"/>
            <a:r>
              <a:rPr lang="en-US" sz="2400" b="1" dirty="0" smtClean="0">
                <a:latin typeface="Calibri" pitchFamily="34" charset="0"/>
              </a:rPr>
              <a:t>Utilization of avoidant coping styles by mother</a:t>
            </a:r>
          </a:p>
        </p:txBody>
      </p:sp>
      <p:sp>
        <p:nvSpPr>
          <p:cNvPr id="18" name="Equal 17"/>
          <p:cNvSpPr/>
          <p:nvPr/>
        </p:nvSpPr>
        <p:spPr>
          <a:xfrm>
            <a:off x="4114800" y="3048000"/>
            <a:ext cx="990600" cy="762000"/>
          </a:xfrm>
          <a:prstGeom prst="mathEqual">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solidFill>
                <a:schemeClr val="tx1"/>
              </a:solidFill>
            </a:endParaRPr>
          </a:p>
        </p:txBody>
      </p:sp>
      <p:sp>
        <p:nvSpPr>
          <p:cNvPr id="19" name="Up Arrow 18"/>
          <p:cNvSpPr/>
          <p:nvPr/>
        </p:nvSpPr>
        <p:spPr>
          <a:xfrm rot="10800000">
            <a:off x="5257800" y="2438401"/>
            <a:ext cx="1066800" cy="1981200"/>
          </a:xfrm>
          <a:prstGeom prst="upArrow">
            <a:avLst/>
          </a:prstGeom>
          <a:solidFill>
            <a:schemeClr val="accent4">
              <a:lumMod val="60000"/>
              <a:lumOff val="4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9999FF"/>
              </a:solidFill>
            </a:endParaRPr>
          </a:p>
        </p:txBody>
      </p:sp>
      <p:sp>
        <p:nvSpPr>
          <p:cNvPr id="20" name="Rectangle 19"/>
          <p:cNvSpPr/>
          <p:nvPr/>
        </p:nvSpPr>
        <p:spPr>
          <a:xfrm>
            <a:off x="6248400" y="2514600"/>
            <a:ext cx="2514600" cy="1569660"/>
          </a:xfrm>
          <a:prstGeom prst="rect">
            <a:avLst/>
          </a:prstGeom>
        </p:spPr>
        <p:txBody>
          <a:bodyPr wrap="square">
            <a:spAutoFit/>
          </a:bodyPr>
          <a:lstStyle/>
          <a:p>
            <a:pPr algn="ctr"/>
            <a:r>
              <a:rPr lang="en-US" sz="2400" b="1" u="sng" dirty="0" smtClean="0">
                <a:latin typeface="Calibri" pitchFamily="34" charset="0"/>
              </a:rPr>
              <a:t>Health outcome: </a:t>
            </a:r>
            <a:r>
              <a:rPr lang="en-US" sz="2400" b="1" dirty="0" smtClean="0">
                <a:latin typeface="Calibri" pitchFamily="34" charset="0"/>
              </a:rPr>
              <a:t>Medication adherence of child</a:t>
            </a:r>
            <a:endParaRPr lang="en-US" sz="2400" dirty="0">
              <a:latin typeface="Calibri"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blinds(horizontal)">
                                      <p:cBhvr>
                                        <p:cTn id="7" dur="500"/>
                                        <p:tgtEl>
                                          <p:spTgt spid="12"/>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blinds(horizontal)">
                                      <p:cBhvr>
                                        <p:cTn id="13" dur="500"/>
                                        <p:tgtEl>
                                          <p:spTgt spid="18"/>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linds(horizontal)">
                                      <p:cBhvr>
                                        <p:cTn id="16" dur="500"/>
                                        <p:tgtEl>
                                          <p:spTgt spid="19"/>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20"/>
                                        </p:tgtEl>
                                        <p:attrNameLst>
                                          <p:attrName>style.visibility</p:attrName>
                                        </p:attrNameLst>
                                      </p:cBhvr>
                                      <p:to>
                                        <p:strVal val="visible"/>
                                      </p:to>
                                    </p:set>
                                    <p:animEffect transition="in" filter="blinds(horizontal)">
                                      <p:cBhvr>
                                        <p:cTn id="19"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4" grpId="0"/>
      <p:bldP spid="18" grpId="0" animBg="1"/>
      <p:bldP spid="19" grpId="0" animBg="1"/>
      <p:bldP spid="2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fontScale="90000"/>
          </a:bodyPr>
          <a:lstStyle/>
          <a:p>
            <a:r>
              <a:rPr lang="en-US" sz="3200" u="sng" dirty="0" smtClean="0">
                <a:solidFill>
                  <a:srgbClr val="C00000"/>
                </a:solidFill>
                <a:latin typeface="Calibri" pitchFamily="34" charset="0"/>
              </a:rPr>
              <a:t/>
            </a:r>
            <a:br>
              <a:rPr lang="en-US" sz="3200" u="sng" dirty="0" smtClean="0">
                <a:solidFill>
                  <a:srgbClr val="C00000"/>
                </a:solidFill>
                <a:latin typeface="Calibri" pitchFamily="34" charset="0"/>
              </a:rPr>
            </a:br>
            <a:r>
              <a:rPr lang="en-US" sz="3200" b="1" u="sng" dirty="0" smtClean="0">
                <a:solidFill>
                  <a:srgbClr val="C00000"/>
                </a:solidFill>
                <a:latin typeface="Calibri" pitchFamily="34" charset="0"/>
              </a:rPr>
              <a:t>Brief Coping Orientation to Problem Experienced (COPE):</a:t>
            </a:r>
            <a:br>
              <a:rPr lang="en-US" sz="3200" b="1" u="sng" dirty="0" smtClean="0">
                <a:solidFill>
                  <a:srgbClr val="C00000"/>
                </a:solidFill>
                <a:latin typeface="Calibri" pitchFamily="34" charset="0"/>
              </a:rPr>
            </a:br>
            <a:endParaRPr lang="en-US" sz="3200" b="1" u="sng" dirty="0"/>
          </a:p>
        </p:txBody>
      </p:sp>
      <p:sp>
        <p:nvSpPr>
          <p:cNvPr id="4" name="Content Placeholder 3"/>
          <p:cNvSpPr>
            <a:spLocks noGrp="1"/>
          </p:cNvSpPr>
          <p:nvPr>
            <p:ph sz="half" idx="2"/>
          </p:nvPr>
        </p:nvSpPr>
        <p:spPr>
          <a:xfrm>
            <a:off x="533400" y="1277938"/>
            <a:ext cx="4040188" cy="5580062"/>
          </a:xfrm>
        </p:spPr>
        <p:txBody>
          <a:bodyPr>
            <a:normAutofit fontScale="92500" lnSpcReduction="20000"/>
          </a:bodyPr>
          <a:lstStyle/>
          <a:p>
            <a:pPr marL="225425" indent="-225425"/>
            <a:r>
              <a:rPr lang="en-US" sz="2800" dirty="0" smtClean="0">
                <a:latin typeface="Calibri" pitchFamily="34" charset="0"/>
              </a:rPr>
              <a:t>Self-report assessment</a:t>
            </a:r>
          </a:p>
          <a:p>
            <a:pPr marL="225425" indent="-225425"/>
            <a:r>
              <a:rPr lang="en-US" sz="2800" dirty="0" smtClean="0">
                <a:latin typeface="Calibri" pitchFamily="34" charset="0"/>
              </a:rPr>
              <a:t>Utilization of avoidance coping styles as composite score of 5 subscales: </a:t>
            </a:r>
          </a:p>
          <a:p>
            <a:pPr lvl="1">
              <a:buClrTx/>
              <a:buFontTx/>
              <a:buChar char="-"/>
            </a:pPr>
            <a:r>
              <a:rPr lang="en-US" sz="2800" dirty="0" smtClean="0">
                <a:latin typeface="Calibri" pitchFamily="34" charset="0"/>
              </a:rPr>
              <a:t>Behavioral disengagement </a:t>
            </a:r>
          </a:p>
          <a:p>
            <a:pPr lvl="1">
              <a:buClrTx/>
              <a:buFontTx/>
              <a:buChar char="-"/>
            </a:pPr>
            <a:r>
              <a:rPr lang="en-US" sz="2800" dirty="0" smtClean="0">
                <a:latin typeface="Calibri" pitchFamily="34" charset="0"/>
              </a:rPr>
              <a:t>Denial</a:t>
            </a:r>
          </a:p>
          <a:p>
            <a:pPr lvl="1">
              <a:buClrTx/>
              <a:buFontTx/>
              <a:buChar char="-"/>
            </a:pPr>
            <a:r>
              <a:rPr lang="en-US" sz="2800" dirty="0" smtClean="0">
                <a:latin typeface="Calibri" pitchFamily="34" charset="0"/>
              </a:rPr>
              <a:t>Substance use </a:t>
            </a:r>
          </a:p>
          <a:p>
            <a:pPr lvl="1">
              <a:buClrTx/>
              <a:buFontTx/>
              <a:buChar char="-"/>
            </a:pPr>
            <a:r>
              <a:rPr lang="en-US" sz="2800" dirty="0" smtClean="0">
                <a:latin typeface="Calibri" pitchFamily="34" charset="0"/>
              </a:rPr>
              <a:t>Self-blame</a:t>
            </a:r>
          </a:p>
          <a:p>
            <a:pPr lvl="1">
              <a:buClrTx/>
              <a:buFontTx/>
              <a:buChar char="-"/>
            </a:pPr>
            <a:r>
              <a:rPr lang="en-US" sz="2800" dirty="0" smtClean="0">
                <a:latin typeface="Calibri" pitchFamily="34" charset="0"/>
              </a:rPr>
              <a:t>Self-distraction</a:t>
            </a:r>
          </a:p>
          <a:p>
            <a:pPr marL="225425" lvl="1" indent="-225425">
              <a:buFont typeface="Arial" pitchFamily="34" charset="0"/>
              <a:buChar char="•"/>
            </a:pPr>
            <a:r>
              <a:rPr lang="en-US" sz="2800" dirty="0" smtClean="0">
                <a:latin typeface="Calibri" pitchFamily="34" charset="0"/>
              </a:rPr>
              <a:t>Higher composite score = greater utilization of avoidance coping behaviors </a:t>
            </a:r>
          </a:p>
          <a:p>
            <a:pPr>
              <a:buNone/>
            </a:pPr>
            <a:r>
              <a:rPr lang="en-US" b="1" u="sng" dirty="0" smtClean="0">
                <a:solidFill>
                  <a:schemeClr val="accent3">
                    <a:lumMod val="75000"/>
                  </a:schemeClr>
                </a:solidFill>
                <a:latin typeface="Calibri" pitchFamily="34" charset="0"/>
              </a:rPr>
              <a:t> </a:t>
            </a:r>
          </a:p>
          <a:p>
            <a:pPr>
              <a:buNone/>
            </a:pPr>
            <a:endParaRPr lang="en-US" dirty="0"/>
          </a:p>
        </p:txBody>
      </p:sp>
      <p:sp>
        <p:nvSpPr>
          <p:cNvPr id="10" name="TextBox 9"/>
          <p:cNvSpPr txBox="1"/>
          <p:nvPr/>
        </p:nvSpPr>
        <p:spPr>
          <a:xfrm>
            <a:off x="4876800" y="2362200"/>
            <a:ext cx="3733800" cy="1015663"/>
          </a:xfrm>
          <a:prstGeom prst="rect">
            <a:avLst/>
          </a:prstGeom>
          <a:noFill/>
        </p:spPr>
        <p:txBody>
          <a:bodyPr wrap="square" rtlCol="0">
            <a:spAutoFit/>
          </a:bodyPr>
          <a:lstStyle/>
          <a:p>
            <a:r>
              <a:rPr lang="en-US" sz="3000" b="1" dirty="0" smtClean="0">
                <a:solidFill>
                  <a:schemeClr val="accent5">
                    <a:lumMod val="75000"/>
                  </a:schemeClr>
                </a:solidFill>
                <a:latin typeface="Candara" pitchFamily="34" charset="0"/>
              </a:rPr>
              <a:t>“ I give up trying to deal with it.” </a:t>
            </a:r>
          </a:p>
        </p:txBody>
      </p:sp>
      <p:sp>
        <p:nvSpPr>
          <p:cNvPr id="13" name="TextBox 12"/>
          <p:cNvSpPr txBox="1"/>
          <p:nvPr/>
        </p:nvSpPr>
        <p:spPr>
          <a:xfrm>
            <a:off x="4953000" y="3962400"/>
            <a:ext cx="3733800" cy="1015663"/>
          </a:xfrm>
          <a:prstGeom prst="rect">
            <a:avLst/>
          </a:prstGeom>
          <a:noFill/>
        </p:spPr>
        <p:txBody>
          <a:bodyPr wrap="square" rtlCol="0">
            <a:spAutoFit/>
          </a:bodyPr>
          <a:lstStyle/>
          <a:p>
            <a:r>
              <a:rPr lang="en-US" sz="3000" b="1" dirty="0" smtClean="0">
                <a:solidFill>
                  <a:srgbClr val="0070C0"/>
                </a:solidFill>
                <a:latin typeface="Candara" pitchFamily="34" charset="0"/>
              </a:rPr>
              <a:t>“ I refuse to believe that it has happened”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blinds(horizontal)">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blinds(horizontal)">
                                      <p:cBhvr>
                                        <p:cTn id="17" dur="500"/>
                                        <p:tgtEl>
                                          <p:spTgt spid="4">
                                            <p:txEl>
                                              <p:pRg st="2" end="2"/>
                                            </p:txEl>
                                          </p:spTgt>
                                        </p:tgtEl>
                                      </p:cBhvr>
                                    </p:animEffect>
                                  </p:childTnLst>
                                </p:cTn>
                              </p:par>
                              <p:par>
                                <p:cTn id="18" presetID="3" presetClass="entr" presetSubtype="1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blinds(horizontal)">
                                      <p:cBhvr>
                                        <p:cTn id="20" dur="500"/>
                                        <p:tgtEl>
                                          <p:spTgt spid="10"/>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Effect transition="in" filter="blinds(horizontal)">
                                      <p:cBhvr>
                                        <p:cTn id="25" dur="500"/>
                                        <p:tgtEl>
                                          <p:spTgt spid="4">
                                            <p:txEl>
                                              <p:pRg st="3" end="3"/>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blinds(horizontal)">
                                      <p:cBhvr>
                                        <p:cTn id="28" dur="500"/>
                                        <p:tgtEl>
                                          <p:spTgt spid="13"/>
                                        </p:tgtEl>
                                      </p:cBhvr>
                                    </p:animEffec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nodeType="click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animEffect transition="in" filter="blinds(horizontal)">
                                      <p:cBhvr>
                                        <p:cTn id="33" dur="500"/>
                                        <p:tgtEl>
                                          <p:spTgt spid="4">
                                            <p:txEl>
                                              <p:pRg st="4" end="4"/>
                                            </p:txEl>
                                          </p:spTgt>
                                        </p:tgtEl>
                                      </p:cBhvr>
                                    </p:animEffect>
                                  </p:childTnLst>
                                </p:cTn>
                              </p:par>
                              <p:par>
                                <p:cTn id="34" presetID="3" presetClass="entr" presetSubtype="10" fill="hold" nodeType="withEffect">
                                  <p:stCondLst>
                                    <p:cond delay="0"/>
                                  </p:stCondLst>
                                  <p:childTnLst>
                                    <p:set>
                                      <p:cBhvr>
                                        <p:cTn id="35" dur="1" fill="hold">
                                          <p:stCondLst>
                                            <p:cond delay="0"/>
                                          </p:stCondLst>
                                        </p:cTn>
                                        <p:tgtEl>
                                          <p:spTgt spid="4">
                                            <p:txEl>
                                              <p:pRg st="5" end="5"/>
                                            </p:txEl>
                                          </p:spTgt>
                                        </p:tgtEl>
                                        <p:attrNameLst>
                                          <p:attrName>style.visibility</p:attrName>
                                        </p:attrNameLst>
                                      </p:cBhvr>
                                      <p:to>
                                        <p:strVal val="visible"/>
                                      </p:to>
                                    </p:set>
                                    <p:animEffect transition="in" filter="blinds(horizontal)">
                                      <p:cBhvr>
                                        <p:cTn id="36" dur="500"/>
                                        <p:tgtEl>
                                          <p:spTgt spid="4">
                                            <p:txEl>
                                              <p:pRg st="5" end="5"/>
                                            </p:txEl>
                                          </p:spTgt>
                                        </p:tgtEl>
                                      </p:cBhvr>
                                    </p:animEffect>
                                  </p:childTnLst>
                                </p:cTn>
                              </p:par>
                              <p:par>
                                <p:cTn id="37" presetID="3" presetClass="entr" presetSubtype="10" fill="hold"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animEffect transition="in" filter="blinds(horizontal)">
                                      <p:cBhvr>
                                        <p:cTn id="39" dur="500"/>
                                        <p:tgtEl>
                                          <p:spTgt spid="4">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4">
                                            <p:txEl>
                                              <p:pRg st="7" end="7"/>
                                            </p:txEl>
                                          </p:spTgt>
                                        </p:tgtEl>
                                        <p:attrNameLst>
                                          <p:attrName>style.visibility</p:attrName>
                                        </p:attrNameLst>
                                      </p:cBhvr>
                                      <p:to>
                                        <p:strVal val="visible"/>
                                      </p:to>
                                    </p:set>
                                    <p:animEffect transition="in" filter="blinds(horizontal)">
                                      <p:cBhvr>
                                        <p:cTn id="44" dur="5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chemeClr val="accent4">
                    <a:lumMod val="75000"/>
                  </a:schemeClr>
                </a:solidFill>
                <a:latin typeface="Calibri" pitchFamily="34" charset="0"/>
              </a:rPr>
              <a:t>Pediatric Transplant Rating Instrument (P-TRI): </a:t>
            </a:r>
            <a:br>
              <a:rPr lang="en-US" sz="3200" b="1" u="sng" dirty="0" smtClean="0">
                <a:solidFill>
                  <a:schemeClr val="accent4">
                    <a:lumMod val="75000"/>
                  </a:schemeClr>
                </a:solidFill>
                <a:latin typeface="Calibri" pitchFamily="34" charset="0"/>
              </a:rPr>
            </a:br>
            <a:endParaRPr lang="en-US" sz="3200" b="1" u="sng" dirty="0"/>
          </a:p>
        </p:txBody>
      </p:sp>
      <p:sp>
        <p:nvSpPr>
          <p:cNvPr id="4" name="Content Placeholder 3"/>
          <p:cNvSpPr>
            <a:spLocks noGrp="1"/>
          </p:cNvSpPr>
          <p:nvPr>
            <p:ph sz="half" idx="2"/>
          </p:nvPr>
        </p:nvSpPr>
        <p:spPr>
          <a:xfrm>
            <a:off x="457200" y="1371600"/>
            <a:ext cx="8153400" cy="3951288"/>
          </a:xfrm>
        </p:spPr>
        <p:txBody>
          <a:bodyPr/>
          <a:lstStyle/>
          <a:p>
            <a:pPr marL="225425" indent="-225425">
              <a:buClr>
                <a:schemeClr val="tx1"/>
              </a:buClr>
            </a:pPr>
            <a:r>
              <a:rPr lang="en-US" dirty="0" smtClean="0">
                <a:latin typeface="Calibri" pitchFamily="34" charset="0"/>
              </a:rPr>
              <a:t>Assessment completed by clinical psychologist during transplant evaluation </a:t>
            </a:r>
          </a:p>
          <a:p>
            <a:pPr marL="225425" indent="-225425">
              <a:buClr>
                <a:schemeClr val="tx1"/>
              </a:buClr>
            </a:pPr>
            <a:r>
              <a:rPr lang="en-US" dirty="0" smtClean="0">
                <a:latin typeface="Calibri" pitchFamily="34" charset="0"/>
              </a:rPr>
              <a:t>Subjective measure of child’s medication adherence (proxy measure)</a:t>
            </a:r>
          </a:p>
          <a:p>
            <a:pPr marL="225425" indent="-225425">
              <a:buClr>
                <a:schemeClr val="tx1"/>
              </a:buClr>
            </a:pPr>
            <a:r>
              <a:rPr lang="en-US" dirty="0" smtClean="0">
                <a:latin typeface="Calibri" pitchFamily="34" charset="0"/>
              </a:rPr>
              <a:t>Score of 1-4 with higher score indicating greater medication adherence of child </a:t>
            </a:r>
          </a:p>
          <a:p>
            <a:pPr>
              <a:buNone/>
            </a:pPr>
            <a:endParaRPr lang="en-US" dirty="0" smtClean="0"/>
          </a:p>
          <a:p>
            <a:endParaRPr lang="en-US" dirty="0"/>
          </a:p>
        </p:txBody>
      </p:sp>
      <p:pic>
        <p:nvPicPr>
          <p:cNvPr id="2049" name="Picture 1"/>
          <p:cNvPicPr>
            <a:picLocks noChangeAspect="1" noChangeArrowheads="1"/>
          </p:cNvPicPr>
          <p:nvPr/>
        </p:nvPicPr>
        <p:blipFill>
          <a:blip r:embed="rId3"/>
          <a:srcRect/>
          <a:stretch>
            <a:fillRect/>
          </a:stretch>
        </p:blipFill>
        <p:spPr bwMode="auto">
          <a:xfrm>
            <a:off x="59312" y="4191000"/>
            <a:ext cx="9084688" cy="18288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49"/>
                                        </p:tgtEl>
                                        <p:attrNameLst>
                                          <p:attrName>style.visibility</p:attrName>
                                        </p:attrNameLst>
                                      </p:cBhvr>
                                      <p:to>
                                        <p:strVal val="visible"/>
                                      </p:to>
                                    </p:set>
                                    <p:animEffect transition="in" filter="blinds(horizontal)">
                                      <p:cBhvr>
                                        <p:cTn id="7" dur="500"/>
                                        <p:tgtEl>
                                          <p:spTgt spid="2049"/>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blinds(horizontal)">
                                      <p:cBhvr>
                                        <p:cTn id="12" dur="500"/>
                                        <p:tgtEl>
                                          <p:spTgt spid="4">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blinds(horizontal)">
                                      <p:cBhvr>
                                        <p:cTn id="15"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pPr algn="ctr"/>
            <a:r>
              <a:rPr lang="en-US" sz="3200" b="1" u="sng" dirty="0" smtClean="0">
                <a:latin typeface="Calibri" pitchFamily="34" charset="0"/>
              </a:rPr>
              <a:t>Patient Population </a:t>
            </a:r>
            <a:endParaRPr lang="en-US" sz="3200" b="1" u="sng" dirty="0">
              <a:latin typeface="Calibri" pitchFamily="34" charset="0"/>
            </a:endParaRPr>
          </a:p>
        </p:txBody>
      </p:sp>
      <p:sp>
        <p:nvSpPr>
          <p:cNvPr id="3" name="Content Placeholder 2"/>
          <p:cNvSpPr>
            <a:spLocks noGrp="1"/>
          </p:cNvSpPr>
          <p:nvPr>
            <p:ph idx="1"/>
          </p:nvPr>
        </p:nvSpPr>
        <p:spPr>
          <a:xfrm>
            <a:off x="838200" y="990600"/>
            <a:ext cx="7467600" cy="914400"/>
          </a:xfrm>
        </p:spPr>
        <p:txBody>
          <a:bodyPr>
            <a:normAutofit/>
          </a:bodyPr>
          <a:lstStyle/>
          <a:p>
            <a:pPr marL="225425" indent="-225425">
              <a:buClrTx/>
              <a:buFont typeface="Arial" pitchFamily="34" charset="0"/>
              <a:buChar char="•"/>
            </a:pPr>
            <a:r>
              <a:rPr lang="en-US" sz="2000" dirty="0" smtClean="0">
                <a:latin typeface="Calibri" pitchFamily="34" charset="0"/>
              </a:rPr>
              <a:t> 86 pediatric organ transplantation candidates </a:t>
            </a:r>
          </a:p>
          <a:p>
            <a:pPr>
              <a:buClrTx/>
              <a:buNone/>
            </a:pPr>
            <a:r>
              <a:rPr lang="en-US" sz="2000" b="1" u="sng" dirty="0" smtClean="0">
                <a:latin typeface="Calibri" pitchFamily="34" charset="0"/>
              </a:rPr>
              <a:t>Patient Demographics: </a:t>
            </a:r>
          </a:p>
          <a:p>
            <a:pPr>
              <a:buClrTx/>
              <a:buNone/>
            </a:pPr>
            <a:endParaRPr lang="en-US" b="1" u="sng" dirty="0" smtClean="0">
              <a:latin typeface="Calibri" pitchFamily="34" charset="0"/>
            </a:endParaRPr>
          </a:p>
          <a:p>
            <a:pPr>
              <a:buClrTx/>
              <a:buNone/>
            </a:pPr>
            <a:endParaRPr lang="en-US" b="1" u="sng" dirty="0" smtClean="0">
              <a:latin typeface="Calibri" pitchFamily="34" charset="0"/>
            </a:endParaRPr>
          </a:p>
          <a:p>
            <a:pPr>
              <a:buClrTx/>
              <a:buNone/>
            </a:pPr>
            <a:endParaRPr lang="en-US" b="1" u="sng" dirty="0" smtClean="0">
              <a:latin typeface="Calibri" pitchFamily="34" charset="0"/>
            </a:endParaRPr>
          </a:p>
          <a:p>
            <a:pPr>
              <a:buClrTx/>
              <a:buNone/>
            </a:pPr>
            <a:endParaRPr lang="en-US" dirty="0" smtClean="0">
              <a:latin typeface="Calibri" pitchFamily="34" charset="0"/>
            </a:endParaRPr>
          </a:p>
        </p:txBody>
      </p:sp>
      <p:graphicFrame>
        <p:nvGraphicFramePr>
          <p:cNvPr id="8" name="Table 7"/>
          <p:cNvGraphicFramePr>
            <a:graphicFrameLocks noGrp="1"/>
          </p:cNvGraphicFramePr>
          <p:nvPr/>
        </p:nvGraphicFramePr>
        <p:xfrm>
          <a:off x="914400" y="1905000"/>
          <a:ext cx="7696200" cy="3855466"/>
        </p:xfrm>
        <a:graphic>
          <a:graphicData uri="http://schemas.openxmlformats.org/drawingml/2006/table">
            <a:tbl>
              <a:tblPr/>
              <a:tblGrid>
                <a:gridCol w="1192696">
                  <a:extLst>
                    <a:ext uri="{9D8B030D-6E8A-4147-A177-3AD203B41FA5}">
                      <a16:colId xmlns:a16="http://schemas.microsoft.com/office/drawing/2014/main" xmlns="" val="20000"/>
                    </a:ext>
                  </a:extLst>
                </a:gridCol>
                <a:gridCol w="2388704">
                  <a:extLst>
                    <a:ext uri="{9D8B030D-6E8A-4147-A177-3AD203B41FA5}">
                      <a16:colId xmlns:a16="http://schemas.microsoft.com/office/drawing/2014/main" xmlns="" val="20001"/>
                    </a:ext>
                  </a:extLst>
                </a:gridCol>
                <a:gridCol w="4114800">
                  <a:extLst>
                    <a:ext uri="{9D8B030D-6E8A-4147-A177-3AD203B41FA5}">
                      <a16:colId xmlns:a16="http://schemas.microsoft.com/office/drawing/2014/main" xmlns="" val="20002"/>
                    </a:ext>
                  </a:extLst>
                </a:gridCol>
              </a:tblGrid>
              <a:tr h="228600">
                <a:tc gridSpan="2">
                  <a:txBody>
                    <a:bodyPr/>
                    <a:lstStyle/>
                    <a:p>
                      <a:pPr marL="0" marR="0" algn="ctr">
                        <a:lnSpc>
                          <a:spcPct val="115000"/>
                        </a:lnSpc>
                        <a:spcBef>
                          <a:spcPts val="0"/>
                        </a:spcBef>
                        <a:spcAft>
                          <a:spcPts val="1000"/>
                        </a:spcAft>
                      </a:pPr>
                      <a:r>
                        <a:rPr lang="en-US" sz="1800" b="1" dirty="0">
                          <a:latin typeface="Calibri"/>
                          <a:ea typeface="Calibri"/>
                          <a:cs typeface="Times New Roman"/>
                        </a:rPr>
                        <a:t>Demographic Group</a:t>
                      </a:r>
                      <a:r>
                        <a:rPr lang="en-US" sz="1800" dirty="0">
                          <a:latin typeface="Calibri"/>
                          <a:ea typeface="Calibri"/>
                          <a:cs typeface="Times New Roman"/>
                        </a:rPr>
                        <a:t> </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3E8EA9"/>
                    </a:solidFill>
                  </a:tcPr>
                </a:tc>
                <a:tc hMerge="1">
                  <a:txBody>
                    <a:bodyPr/>
                    <a:lstStyle/>
                    <a:p>
                      <a:endParaRPr lang="en-US"/>
                    </a:p>
                  </a:txBody>
                  <a:tcPr/>
                </a:tc>
                <a:tc>
                  <a:txBody>
                    <a:bodyPr/>
                    <a:lstStyle/>
                    <a:p>
                      <a:pPr marL="0" marR="0" algn="ctr">
                        <a:lnSpc>
                          <a:spcPct val="115000"/>
                        </a:lnSpc>
                        <a:spcBef>
                          <a:spcPts val="0"/>
                        </a:spcBef>
                        <a:spcAft>
                          <a:spcPts val="1000"/>
                        </a:spcAft>
                      </a:pPr>
                      <a:r>
                        <a:rPr lang="en-US" sz="1800" b="1" dirty="0">
                          <a:latin typeface="Calibri"/>
                          <a:ea typeface="Calibri"/>
                          <a:cs typeface="Times New Roman"/>
                        </a:rPr>
                        <a:t>Pediatric Organ Transplant Candidates </a:t>
                      </a:r>
                      <a:endParaRPr lang="en-US" sz="1800" dirty="0">
                        <a:latin typeface="Calibri"/>
                        <a:ea typeface="Calibri"/>
                        <a:cs typeface="Times New Roman"/>
                      </a:endParaRP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3E8EA9"/>
                    </a:solidFill>
                  </a:tcPr>
                </a:tc>
                <a:extLst>
                  <a:ext uri="{0D108BD9-81ED-4DB2-BD59-A6C34878D82A}">
                    <a16:rowId xmlns:a16="http://schemas.microsoft.com/office/drawing/2014/main" xmlns="" val="10000"/>
                  </a:ext>
                </a:extLst>
              </a:tr>
              <a:tr h="101600">
                <a:tc rowSpan="2">
                  <a:txBody>
                    <a:bodyPr/>
                    <a:lstStyle/>
                    <a:p>
                      <a:pPr marL="0" marR="0" algn="ctr">
                        <a:lnSpc>
                          <a:spcPct val="115000"/>
                        </a:lnSpc>
                        <a:spcBef>
                          <a:spcPts val="0"/>
                        </a:spcBef>
                        <a:spcAft>
                          <a:spcPts val="1000"/>
                        </a:spcAft>
                      </a:pPr>
                      <a:r>
                        <a:rPr lang="en-US" sz="1800" b="1" dirty="0">
                          <a:latin typeface="Calibri"/>
                          <a:ea typeface="Calibri"/>
                          <a:cs typeface="Times New Roman"/>
                        </a:rPr>
                        <a:t>Gender</a:t>
                      </a:r>
                      <a:r>
                        <a:rPr lang="en-US" sz="1800" dirty="0">
                          <a:latin typeface="Calibri"/>
                          <a:ea typeface="Calibri"/>
                          <a:cs typeface="Times New Roman"/>
                        </a:rPr>
                        <a:t> </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A6D0DF"/>
                    </a:solidFill>
                  </a:tcPr>
                </a:tc>
                <a:tc>
                  <a:txBody>
                    <a:bodyPr/>
                    <a:lstStyle/>
                    <a:p>
                      <a:pPr marL="0" marR="0" algn="ctr">
                        <a:lnSpc>
                          <a:spcPct val="115000"/>
                        </a:lnSpc>
                        <a:spcBef>
                          <a:spcPts val="0"/>
                        </a:spcBef>
                        <a:spcAft>
                          <a:spcPts val="1000"/>
                        </a:spcAft>
                      </a:pPr>
                      <a:r>
                        <a:rPr lang="en-US" sz="1800" dirty="0">
                          <a:latin typeface="Calibri"/>
                          <a:ea typeface="Calibri"/>
                          <a:cs typeface="Times New Roman"/>
                        </a:rPr>
                        <a:t>Female </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C4E0E9"/>
                    </a:solidFill>
                  </a:tcPr>
                </a:tc>
                <a:tc>
                  <a:txBody>
                    <a:bodyPr/>
                    <a:lstStyle/>
                    <a:p>
                      <a:pPr marL="0" marR="0" algn="ctr">
                        <a:lnSpc>
                          <a:spcPct val="115000"/>
                        </a:lnSpc>
                        <a:spcBef>
                          <a:spcPts val="0"/>
                        </a:spcBef>
                        <a:spcAft>
                          <a:spcPts val="1000"/>
                        </a:spcAft>
                      </a:pPr>
                      <a:r>
                        <a:rPr lang="en-US" sz="1800" dirty="0">
                          <a:latin typeface="Calibri"/>
                          <a:ea typeface="Calibri"/>
                          <a:cs typeface="Times New Roman"/>
                        </a:rPr>
                        <a:t>45.3 % (n = 39) </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C4E0E9"/>
                    </a:solidFill>
                  </a:tcPr>
                </a:tc>
                <a:extLst>
                  <a:ext uri="{0D108BD9-81ED-4DB2-BD59-A6C34878D82A}">
                    <a16:rowId xmlns:a16="http://schemas.microsoft.com/office/drawing/2014/main" xmlns="" val="10001"/>
                  </a:ext>
                </a:extLst>
              </a:tr>
              <a:tr h="102870">
                <a:tc vMerge="1">
                  <a:txBody>
                    <a:bodyPr/>
                    <a:lstStyle/>
                    <a:p>
                      <a:endParaRPr lang="en-US"/>
                    </a:p>
                  </a:txBody>
                  <a:tcPr/>
                </a:tc>
                <a:tc>
                  <a:txBody>
                    <a:bodyPr/>
                    <a:lstStyle/>
                    <a:p>
                      <a:pPr marL="0" marR="0" algn="ctr">
                        <a:lnSpc>
                          <a:spcPct val="115000"/>
                        </a:lnSpc>
                        <a:spcBef>
                          <a:spcPts val="0"/>
                        </a:spcBef>
                        <a:spcAft>
                          <a:spcPts val="1000"/>
                        </a:spcAft>
                      </a:pPr>
                      <a:r>
                        <a:rPr lang="en-US" sz="1800" dirty="0">
                          <a:latin typeface="Calibri"/>
                          <a:ea typeface="Calibri"/>
                          <a:cs typeface="Times New Roman"/>
                        </a:rPr>
                        <a:t>Male </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800" dirty="0">
                          <a:latin typeface="Calibri"/>
                          <a:ea typeface="Calibri"/>
                          <a:cs typeface="Times New Roman"/>
                        </a:rPr>
                        <a:t>54.7 % (n = 47) </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tcPr>
                </a:tc>
                <a:extLst>
                  <a:ext uri="{0D108BD9-81ED-4DB2-BD59-A6C34878D82A}">
                    <a16:rowId xmlns:a16="http://schemas.microsoft.com/office/drawing/2014/main" xmlns="" val="10002"/>
                  </a:ext>
                </a:extLst>
              </a:tr>
              <a:tr h="101600">
                <a:tc rowSpan="4">
                  <a:txBody>
                    <a:bodyPr/>
                    <a:lstStyle/>
                    <a:p>
                      <a:pPr marL="0" marR="0" algn="ctr">
                        <a:lnSpc>
                          <a:spcPct val="115000"/>
                        </a:lnSpc>
                        <a:spcBef>
                          <a:spcPts val="0"/>
                        </a:spcBef>
                        <a:spcAft>
                          <a:spcPts val="1000"/>
                        </a:spcAft>
                      </a:pPr>
                      <a:r>
                        <a:rPr lang="en-US" sz="1800" b="1">
                          <a:latin typeface="Calibri"/>
                          <a:ea typeface="Calibri"/>
                          <a:cs typeface="Times New Roman"/>
                        </a:rPr>
                        <a:t>Race</a:t>
                      </a:r>
                      <a:r>
                        <a:rPr lang="en-US" sz="1800">
                          <a:latin typeface="Calibri"/>
                          <a:ea typeface="Calibri"/>
                          <a:cs typeface="Times New Roman"/>
                        </a:rPr>
                        <a:t> </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A6D0DF"/>
                    </a:solidFill>
                  </a:tcPr>
                </a:tc>
                <a:tc>
                  <a:txBody>
                    <a:bodyPr/>
                    <a:lstStyle/>
                    <a:p>
                      <a:pPr marL="0" marR="0" algn="ctr">
                        <a:lnSpc>
                          <a:spcPct val="115000"/>
                        </a:lnSpc>
                        <a:spcBef>
                          <a:spcPts val="0"/>
                        </a:spcBef>
                        <a:spcAft>
                          <a:spcPts val="1000"/>
                        </a:spcAft>
                      </a:pPr>
                      <a:r>
                        <a:rPr lang="en-US" sz="1800" dirty="0">
                          <a:latin typeface="Calibri"/>
                          <a:ea typeface="Calibri"/>
                          <a:cs typeface="Times New Roman"/>
                        </a:rPr>
                        <a:t>White </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C4E0E9"/>
                    </a:solidFill>
                  </a:tcPr>
                </a:tc>
                <a:tc>
                  <a:txBody>
                    <a:bodyPr/>
                    <a:lstStyle/>
                    <a:p>
                      <a:pPr marL="0" marR="0" algn="ctr">
                        <a:lnSpc>
                          <a:spcPct val="115000"/>
                        </a:lnSpc>
                        <a:spcBef>
                          <a:spcPts val="0"/>
                        </a:spcBef>
                        <a:spcAft>
                          <a:spcPts val="1000"/>
                        </a:spcAft>
                      </a:pPr>
                      <a:r>
                        <a:rPr lang="en-US" sz="1800" dirty="0">
                          <a:latin typeface="Calibri"/>
                          <a:ea typeface="Calibri"/>
                          <a:cs typeface="Times New Roman"/>
                        </a:rPr>
                        <a:t>84.9 % (n = 73) </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C4E0E9"/>
                    </a:solidFill>
                  </a:tcPr>
                </a:tc>
                <a:extLst>
                  <a:ext uri="{0D108BD9-81ED-4DB2-BD59-A6C34878D82A}">
                    <a16:rowId xmlns:a16="http://schemas.microsoft.com/office/drawing/2014/main" xmlns="" val="10003"/>
                  </a:ext>
                </a:extLst>
              </a:tr>
              <a:tr h="113030">
                <a:tc vMerge="1">
                  <a:txBody>
                    <a:bodyPr/>
                    <a:lstStyle/>
                    <a:p>
                      <a:endParaRPr lang="en-US"/>
                    </a:p>
                  </a:txBody>
                  <a:tcPr/>
                </a:tc>
                <a:tc>
                  <a:txBody>
                    <a:bodyPr/>
                    <a:lstStyle/>
                    <a:p>
                      <a:pPr marL="0" marR="0" algn="ctr">
                        <a:lnSpc>
                          <a:spcPct val="115000"/>
                        </a:lnSpc>
                        <a:spcBef>
                          <a:spcPts val="0"/>
                        </a:spcBef>
                        <a:spcAft>
                          <a:spcPts val="1000"/>
                        </a:spcAft>
                      </a:pPr>
                      <a:r>
                        <a:rPr lang="en-US" sz="1800" dirty="0">
                          <a:latin typeface="Calibri"/>
                          <a:ea typeface="Calibri"/>
                          <a:cs typeface="Times New Roman"/>
                        </a:rPr>
                        <a:t>Native </a:t>
                      </a:r>
                      <a:r>
                        <a:rPr lang="en-US" sz="1800" dirty="0" smtClean="0">
                          <a:latin typeface="Calibri"/>
                          <a:ea typeface="Calibri"/>
                          <a:cs typeface="Times New Roman"/>
                        </a:rPr>
                        <a:t>American/Alaska </a:t>
                      </a:r>
                      <a:r>
                        <a:rPr lang="en-US" sz="1800" dirty="0">
                          <a:latin typeface="Calibri"/>
                          <a:ea typeface="Calibri"/>
                          <a:cs typeface="Times New Roman"/>
                        </a:rPr>
                        <a:t>Native </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tcPr>
                </a:tc>
                <a:tc>
                  <a:txBody>
                    <a:bodyPr/>
                    <a:lstStyle/>
                    <a:p>
                      <a:pPr marL="0" marR="0" algn="ctr">
                        <a:lnSpc>
                          <a:spcPct val="115000"/>
                        </a:lnSpc>
                        <a:spcBef>
                          <a:spcPts val="0"/>
                        </a:spcBef>
                        <a:spcAft>
                          <a:spcPts val="1000"/>
                        </a:spcAft>
                      </a:pPr>
                      <a:r>
                        <a:rPr lang="en-US" sz="1800" dirty="0">
                          <a:latin typeface="Calibri"/>
                          <a:ea typeface="Calibri"/>
                          <a:cs typeface="Times New Roman"/>
                        </a:rPr>
                        <a:t>2.3 % (n = 2)</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tcPr>
                </a:tc>
                <a:extLst>
                  <a:ext uri="{0D108BD9-81ED-4DB2-BD59-A6C34878D82A}">
                    <a16:rowId xmlns:a16="http://schemas.microsoft.com/office/drawing/2014/main" xmlns="" val="10004"/>
                  </a:ext>
                </a:extLst>
              </a:tr>
              <a:tr h="101600">
                <a:tc vMerge="1">
                  <a:txBody>
                    <a:bodyPr/>
                    <a:lstStyle/>
                    <a:p>
                      <a:endParaRPr lang="en-US"/>
                    </a:p>
                  </a:txBody>
                  <a:tcPr/>
                </a:tc>
                <a:tc>
                  <a:txBody>
                    <a:bodyPr/>
                    <a:lstStyle/>
                    <a:p>
                      <a:pPr marL="0" marR="0" algn="ctr">
                        <a:lnSpc>
                          <a:spcPct val="115000"/>
                        </a:lnSpc>
                        <a:spcBef>
                          <a:spcPts val="0"/>
                        </a:spcBef>
                        <a:spcAft>
                          <a:spcPts val="1000"/>
                        </a:spcAft>
                      </a:pPr>
                      <a:r>
                        <a:rPr lang="en-US" sz="1800" dirty="0">
                          <a:latin typeface="Calibri"/>
                          <a:ea typeface="Calibri"/>
                          <a:cs typeface="Times New Roman"/>
                        </a:rPr>
                        <a:t>More than one race </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C4E0E9"/>
                    </a:solidFill>
                  </a:tcPr>
                </a:tc>
                <a:tc>
                  <a:txBody>
                    <a:bodyPr/>
                    <a:lstStyle/>
                    <a:p>
                      <a:pPr marL="0" marR="0" algn="ctr">
                        <a:lnSpc>
                          <a:spcPct val="115000"/>
                        </a:lnSpc>
                        <a:spcBef>
                          <a:spcPts val="0"/>
                        </a:spcBef>
                        <a:spcAft>
                          <a:spcPts val="1000"/>
                        </a:spcAft>
                      </a:pPr>
                      <a:r>
                        <a:rPr lang="en-US" sz="1800" dirty="0">
                          <a:latin typeface="Calibri"/>
                          <a:ea typeface="Calibri"/>
                          <a:cs typeface="Times New Roman"/>
                        </a:rPr>
                        <a:t>2.3 % (n = 2)</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C4E0E9"/>
                    </a:solidFill>
                  </a:tcPr>
                </a:tc>
                <a:extLst>
                  <a:ext uri="{0D108BD9-81ED-4DB2-BD59-A6C34878D82A}">
                    <a16:rowId xmlns:a16="http://schemas.microsoft.com/office/drawing/2014/main" xmlns="" val="10005"/>
                  </a:ext>
                </a:extLst>
              </a:tr>
              <a:tr h="101600">
                <a:tc vMerge="1">
                  <a:txBody>
                    <a:bodyPr/>
                    <a:lstStyle/>
                    <a:p>
                      <a:endParaRPr lang="en-US"/>
                    </a:p>
                  </a:txBody>
                  <a:tcPr/>
                </a:tc>
                <a:tc>
                  <a:txBody>
                    <a:bodyPr/>
                    <a:lstStyle/>
                    <a:p>
                      <a:pPr marL="0" marR="0" algn="ctr">
                        <a:lnSpc>
                          <a:spcPct val="115000"/>
                        </a:lnSpc>
                        <a:spcBef>
                          <a:spcPts val="0"/>
                        </a:spcBef>
                        <a:spcAft>
                          <a:spcPts val="1000"/>
                        </a:spcAft>
                      </a:pPr>
                      <a:r>
                        <a:rPr lang="en-US" sz="1800" dirty="0">
                          <a:latin typeface="Calibri"/>
                          <a:ea typeface="Calibri"/>
                          <a:cs typeface="Times New Roman"/>
                        </a:rPr>
                        <a:t>Other </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1800" dirty="0">
                          <a:latin typeface="Calibri"/>
                          <a:ea typeface="Calibri"/>
                          <a:cs typeface="Times New Roman"/>
                        </a:rPr>
                        <a:t>10.5 % (n = 9)</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FFFFFF"/>
                    </a:solidFill>
                  </a:tcPr>
                </a:tc>
                <a:extLst>
                  <a:ext uri="{0D108BD9-81ED-4DB2-BD59-A6C34878D82A}">
                    <a16:rowId xmlns:a16="http://schemas.microsoft.com/office/drawing/2014/main" xmlns="" val="10006"/>
                  </a:ext>
                </a:extLst>
              </a:tr>
              <a:tr h="116840">
                <a:tc>
                  <a:txBody>
                    <a:bodyPr/>
                    <a:lstStyle/>
                    <a:p>
                      <a:pPr marL="0" marR="0" algn="ctr">
                        <a:lnSpc>
                          <a:spcPct val="115000"/>
                        </a:lnSpc>
                        <a:spcBef>
                          <a:spcPts val="0"/>
                        </a:spcBef>
                        <a:spcAft>
                          <a:spcPts val="1000"/>
                        </a:spcAft>
                      </a:pPr>
                      <a:r>
                        <a:rPr lang="en-US" sz="1800" b="1">
                          <a:latin typeface="Calibri"/>
                          <a:ea typeface="Calibri"/>
                          <a:cs typeface="Times New Roman"/>
                        </a:rPr>
                        <a:t>Ethnicity</a:t>
                      </a:r>
                      <a:r>
                        <a:rPr lang="en-US" sz="1800">
                          <a:latin typeface="Calibri"/>
                          <a:ea typeface="Calibri"/>
                          <a:cs typeface="Times New Roman"/>
                        </a:rPr>
                        <a:t> </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A6D0DF"/>
                    </a:solidFill>
                  </a:tcPr>
                </a:tc>
                <a:tc>
                  <a:txBody>
                    <a:bodyPr/>
                    <a:lstStyle/>
                    <a:p>
                      <a:pPr marL="0" marR="0" algn="ctr">
                        <a:lnSpc>
                          <a:spcPct val="115000"/>
                        </a:lnSpc>
                        <a:spcBef>
                          <a:spcPts val="0"/>
                        </a:spcBef>
                        <a:spcAft>
                          <a:spcPts val="1000"/>
                        </a:spcAft>
                      </a:pPr>
                      <a:r>
                        <a:rPr lang="en-US" sz="1800" dirty="0" smtClean="0">
                          <a:latin typeface="Calibri"/>
                          <a:ea typeface="Calibri"/>
                          <a:cs typeface="Times New Roman"/>
                        </a:rPr>
                        <a:t>Non-Hispanic</a:t>
                      </a:r>
                      <a:r>
                        <a:rPr lang="en-US" sz="1800" dirty="0">
                          <a:latin typeface="Calibri"/>
                          <a:ea typeface="Calibri"/>
                          <a:cs typeface="Times New Roman"/>
                        </a:rPr>
                        <a:t>/ Latino </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C4E0E9"/>
                    </a:solidFill>
                  </a:tcPr>
                </a:tc>
                <a:tc>
                  <a:txBody>
                    <a:bodyPr/>
                    <a:lstStyle/>
                    <a:p>
                      <a:pPr marL="0" marR="0" algn="ctr">
                        <a:lnSpc>
                          <a:spcPct val="115000"/>
                        </a:lnSpc>
                        <a:spcBef>
                          <a:spcPts val="0"/>
                        </a:spcBef>
                        <a:spcAft>
                          <a:spcPts val="1000"/>
                        </a:spcAft>
                      </a:pPr>
                      <a:r>
                        <a:rPr lang="en-US" sz="1800" dirty="0" smtClean="0">
                          <a:latin typeface="Calibri"/>
                          <a:ea typeface="Calibri"/>
                          <a:cs typeface="Times New Roman"/>
                        </a:rPr>
                        <a:t>82.0</a:t>
                      </a:r>
                      <a:r>
                        <a:rPr lang="en-US" sz="1800" baseline="0" dirty="0" smtClean="0">
                          <a:latin typeface="Calibri"/>
                          <a:ea typeface="Calibri"/>
                          <a:cs typeface="Times New Roman"/>
                        </a:rPr>
                        <a:t> </a:t>
                      </a:r>
                      <a:r>
                        <a:rPr lang="en-US" sz="1800" dirty="0" smtClean="0">
                          <a:latin typeface="Calibri"/>
                          <a:ea typeface="Calibri"/>
                          <a:cs typeface="Times New Roman"/>
                        </a:rPr>
                        <a:t>% </a:t>
                      </a:r>
                      <a:r>
                        <a:rPr lang="en-US" sz="1800" dirty="0">
                          <a:latin typeface="Calibri"/>
                          <a:ea typeface="Calibri"/>
                          <a:cs typeface="Times New Roman"/>
                        </a:rPr>
                        <a:t>(n </a:t>
                      </a:r>
                      <a:r>
                        <a:rPr lang="en-US" sz="1800" dirty="0" smtClean="0">
                          <a:latin typeface="Calibri"/>
                          <a:ea typeface="Calibri"/>
                          <a:cs typeface="Times New Roman"/>
                        </a:rPr>
                        <a:t>= 73 ) </a:t>
                      </a:r>
                      <a:endParaRPr lang="en-US" sz="1800" dirty="0">
                        <a:latin typeface="Calibri"/>
                        <a:ea typeface="Calibri"/>
                        <a:cs typeface="Times New Roman"/>
                      </a:endParaRP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C4E0E9"/>
                    </a:solidFill>
                  </a:tcPr>
                </a:tc>
                <a:extLst>
                  <a:ext uri="{0D108BD9-81ED-4DB2-BD59-A6C34878D82A}">
                    <a16:rowId xmlns:a16="http://schemas.microsoft.com/office/drawing/2014/main" xmlns="" val="10007"/>
                  </a:ext>
                </a:extLst>
              </a:tr>
              <a:tr h="101600">
                <a:tc rowSpan="3">
                  <a:txBody>
                    <a:bodyPr/>
                    <a:lstStyle/>
                    <a:p>
                      <a:pPr marL="0" marR="0" algn="ctr">
                        <a:lnSpc>
                          <a:spcPct val="115000"/>
                        </a:lnSpc>
                        <a:spcBef>
                          <a:spcPts val="0"/>
                        </a:spcBef>
                        <a:spcAft>
                          <a:spcPts val="1000"/>
                        </a:spcAft>
                      </a:pPr>
                      <a:r>
                        <a:rPr lang="en-US" sz="1800" b="1" dirty="0">
                          <a:latin typeface="Calibri"/>
                          <a:ea typeface="Calibri"/>
                          <a:cs typeface="Times New Roman"/>
                        </a:rPr>
                        <a:t>Transplant Type</a:t>
                      </a:r>
                      <a:r>
                        <a:rPr lang="en-US" sz="1800" dirty="0">
                          <a:latin typeface="Calibri"/>
                          <a:ea typeface="Calibri"/>
                          <a:cs typeface="Times New Roman"/>
                        </a:rPr>
                        <a:t> </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A6D0DF"/>
                    </a:solidFill>
                  </a:tcPr>
                </a:tc>
                <a:tc>
                  <a:txBody>
                    <a:bodyPr/>
                    <a:lstStyle/>
                    <a:p>
                      <a:pPr marL="0" marR="0" algn="ctr">
                        <a:lnSpc>
                          <a:spcPct val="115000"/>
                        </a:lnSpc>
                        <a:spcBef>
                          <a:spcPts val="0"/>
                        </a:spcBef>
                        <a:spcAft>
                          <a:spcPts val="1000"/>
                        </a:spcAft>
                      </a:pPr>
                      <a:r>
                        <a:rPr lang="en-US" sz="1800">
                          <a:latin typeface="Calibri"/>
                          <a:ea typeface="Calibri"/>
                          <a:cs typeface="Times New Roman"/>
                        </a:rPr>
                        <a:t>Heart </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1800" dirty="0">
                          <a:latin typeface="Calibri"/>
                          <a:ea typeface="Calibri"/>
                          <a:cs typeface="Times New Roman"/>
                        </a:rPr>
                        <a:t>33.7 % (n = 29) </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FFFFFF"/>
                    </a:solidFill>
                  </a:tcPr>
                </a:tc>
                <a:extLst>
                  <a:ext uri="{0D108BD9-81ED-4DB2-BD59-A6C34878D82A}">
                    <a16:rowId xmlns:a16="http://schemas.microsoft.com/office/drawing/2014/main" xmlns="" val="10008"/>
                  </a:ext>
                </a:extLst>
              </a:tr>
              <a:tr h="101600">
                <a:tc vMerge="1">
                  <a:txBody>
                    <a:bodyPr/>
                    <a:lstStyle/>
                    <a:p>
                      <a:endParaRPr lang="en-US"/>
                    </a:p>
                  </a:txBody>
                  <a:tcPr/>
                </a:tc>
                <a:tc>
                  <a:txBody>
                    <a:bodyPr/>
                    <a:lstStyle/>
                    <a:p>
                      <a:pPr marL="0" marR="0" algn="ctr">
                        <a:lnSpc>
                          <a:spcPct val="115000"/>
                        </a:lnSpc>
                        <a:spcBef>
                          <a:spcPts val="0"/>
                        </a:spcBef>
                        <a:spcAft>
                          <a:spcPts val="1000"/>
                        </a:spcAft>
                      </a:pPr>
                      <a:r>
                        <a:rPr lang="en-US" sz="1800">
                          <a:latin typeface="Calibri"/>
                          <a:ea typeface="Calibri"/>
                          <a:cs typeface="Times New Roman"/>
                        </a:rPr>
                        <a:t>Kidney </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C4E0E9"/>
                    </a:solidFill>
                  </a:tcPr>
                </a:tc>
                <a:tc>
                  <a:txBody>
                    <a:bodyPr/>
                    <a:lstStyle/>
                    <a:p>
                      <a:pPr marL="0" marR="0" algn="ctr">
                        <a:lnSpc>
                          <a:spcPct val="115000"/>
                        </a:lnSpc>
                        <a:spcBef>
                          <a:spcPts val="0"/>
                        </a:spcBef>
                        <a:spcAft>
                          <a:spcPts val="1000"/>
                        </a:spcAft>
                      </a:pPr>
                      <a:r>
                        <a:rPr lang="en-US" sz="1800" dirty="0">
                          <a:latin typeface="Calibri"/>
                          <a:ea typeface="Calibri"/>
                          <a:cs typeface="Times New Roman"/>
                        </a:rPr>
                        <a:t> 34.9 % (n = 30) </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C4E0E9"/>
                    </a:solidFill>
                  </a:tcPr>
                </a:tc>
                <a:extLst>
                  <a:ext uri="{0D108BD9-81ED-4DB2-BD59-A6C34878D82A}">
                    <a16:rowId xmlns:a16="http://schemas.microsoft.com/office/drawing/2014/main" xmlns="" val="10009"/>
                  </a:ext>
                </a:extLst>
              </a:tr>
              <a:tr h="101600">
                <a:tc vMerge="1">
                  <a:txBody>
                    <a:bodyPr/>
                    <a:lstStyle/>
                    <a:p>
                      <a:endParaRPr lang="en-US"/>
                    </a:p>
                  </a:txBody>
                  <a:tcPr/>
                </a:tc>
                <a:tc>
                  <a:txBody>
                    <a:bodyPr/>
                    <a:lstStyle/>
                    <a:p>
                      <a:pPr marL="0" marR="0" algn="ctr">
                        <a:lnSpc>
                          <a:spcPct val="115000"/>
                        </a:lnSpc>
                        <a:spcBef>
                          <a:spcPts val="0"/>
                        </a:spcBef>
                        <a:spcAft>
                          <a:spcPts val="1000"/>
                        </a:spcAft>
                      </a:pPr>
                      <a:r>
                        <a:rPr lang="en-US" sz="1800" dirty="0">
                          <a:latin typeface="Calibri"/>
                          <a:ea typeface="Calibri"/>
                          <a:cs typeface="Times New Roman"/>
                        </a:rPr>
                        <a:t>Liver </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FFFFFF"/>
                    </a:solidFill>
                  </a:tcPr>
                </a:tc>
                <a:tc>
                  <a:txBody>
                    <a:bodyPr/>
                    <a:lstStyle/>
                    <a:p>
                      <a:pPr marL="0" marR="0" algn="ctr">
                        <a:lnSpc>
                          <a:spcPct val="115000"/>
                        </a:lnSpc>
                        <a:spcBef>
                          <a:spcPts val="0"/>
                        </a:spcBef>
                        <a:spcAft>
                          <a:spcPts val="1000"/>
                        </a:spcAft>
                      </a:pPr>
                      <a:r>
                        <a:rPr lang="en-US" sz="1800" dirty="0">
                          <a:latin typeface="Calibri"/>
                          <a:ea typeface="Calibri"/>
                          <a:cs typeface="Times New Roman"/>
                        </a:rPr>
                        <a:t>31.4 % (n=27) </a:t>
                      </a:r>
                    </a:p>
                  </a:txBody>
                  <a:tcPr marL="19050" marR="19050" marT="6350" marB="0">
                    <a:lnL w="12700" cap="flat" cmpd="sng" algn="ctr">
                      <a:solidFill>
                        <a:srgbClr val="403152"/>
                      </a:solidFill>
                      <a:prstDash val="solid"/>
                      <a:round/>
                      <a:headEnd type="none" w="med" len="med"/>
                      <a:tailEnd type="none" w="med" len="med"/>
                    </a:lnL>
                    <a:lnR w="12700" cap="flat" cmpd="sng" algn="ctr">
                      <a:solidFill>
                        <a:srgbClr val="403152"/>
                      </a:solidFill>
                      <a:prstDash val="solid"/>
                      <a:round/>
                      <a:headEnd type="none" w="med" len="med"/>
                      <a:tailEnd type="none" w="med" len="med"/>
                    </a:lnR>
                    <a:lnT w="12700" cap="flat" cmpd="sng" algn="ctr">
                      <a:solidFill>
                        <a:srgbClr val="403152"/>
                      </a:solidFill>
                      <a:prstDash val="solid"/>
                      <a:round/>
                      <a:headEnd type="none" w="med" len="med"/>
                      <a:tailEnd type="none" w="med" len="med"/>
                    </a:lnT>
                    <a:lnB w="12700" cap="flat" cmpd="sng" algn="ctr">
                      <a:solidFill>
                        <a:srgbClr val="403152"/>
                      </a:solidFill>
                      <a:prstDash val="solid"/>
                      <a:round/>
                      <a:headEnd type="none" w="med" len="med"/>
                      <a:tailEnd type="none" w="med" len="med"/>
                    </a:lnB>
                    <a:solidFill>
                      <a:srgbClr val="FFFFFF"/>
                    </a:solidFill>
                  </a:tcPr>
                </a:tc>
                <a:extLst>
                  <a:ext uri="{0D108BD9-81ED-4DB2-BD59-A6C34878D82A}">
                    <a16:rowId xmlns:a16="http://schemas.microsoft.com/office/drawing/2014/main" xmlns="" val="10010"/>
                  </a:ext>
                </a:extLst>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p:nvPr/>
        </p:nvGraphicFramePr>
        <p:xfrm>
          <a:off x="990600" y="1600200"/>
          <a:ext cx="7353300" cy="37338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0" y="685800"/>
            <a:ext cx="9144000" cy="1077218"/>
          </a:xfrm>
          <a:prstGeom prst="rect">
            <a:avLst/>
          </a:prstGeom>
          <a:noFill/>
        </p:spPr>
        <p:txBody>
          <a:bodyPr wrap="square" rtlCol="0">
            <a:spAutoFit/>
          </a:bodyPr>
          <a:lstStyle/>
          <a:p>
            <a:pPr algn="ctr"/>
            <a:r>
              <a:rPr lang="en-US" sz="3200" b="1" u="sng" dirty="0" smtClean="0">
                <a:latin typeface="Calibri" pitchFamily="34" charset="0"/>
              </a:rPr>
              <a:t>Maternal Utilization of Avoidant Coping Style by </a:t>
            </a:r>
          </a:p>
          <a:p>
            <a:pPr algn="ctr"/>
            <a:r>
              <a:rPr lang="en-US" sz="3200" b="1" u="sng" dirty="0" smtClean="0">
                <a:latin typeface="Calibri" pitchFamily="34" charset="0"/>
              </a:rPr>
              <a:t>Child’s Transplant Type   </a:t>
            </a:r>
            <a:endParaRPr lang="en-US" sz="3200" b="1" u="sng" dirty="0">
              <a:latin typeface="Calibri" pitchFamily="34" charset="0"/>
            </a:endParaRPr>
          </a:p>
        </p:txBody>
      </p:sp>
      <p:sp>
        <p:nvSpPr>
          <p:cNvPr id="7" name="TextBox 6"/>
          <p:cNvSpPr txBox="1"/>
          <p:nvPr/>
        </p:nvSpPr>
        <p:spPr>
          <a:xfrm>
            <a:off x="3124200" y="5715000"/>
            <a:ext cx="1066800" cy="923330"/>
          </a:xfrm>
          <a:prstGeom prst="rect">
            <a:avLst/>
          </a:prstGeom>
          <a:noFill/>
        </p:spPr>
        <p:txBody>
          <a:bodyPr wrap="square" rtlCol="0">
            <a:spAutoFit/>
          </a:bodyPr>
          <a:lstStyle/>
          <a:p>
            <a:r>
              <a:rPr lang="en-US" dirty="0" smtClean="0">
                <a:latin typeface="Calibri" pitchFamily="34" charset="0"/>
              </a:rPr>
              <a:t>Heart </a:t>
            </a:r>
          </a:p>
          <a:p>
            <a:r>
              <a:rPr lang="en-US" dirty="0" smtClean="0">
                <a:latin typeface="Calibri" pitchFamily="34" charset="0"/>
              </a:rPr>
              <a:t>Kidney </a:t>
            </a:r>
          </a:p>
          <a:p>
            <a:r>
              <a:rPr lang="en-US" dirty="0" smtClean="0">
                <a:latin typeface="Calibri" pitchFamily="34" charset="0"/>
              </a:rPr>
              <a:t>Liver </a:t>
            </a:r>
            <a:endParaRPr lang="en-US" dirty="0">
              <a:latin typeface="Calibri" pitchFamily="34" charset="0"/>
            </a:endParaRPr>
          </a:p>
        </p:txBody>
      </p:sp>
      <p:sp>
        <p:nvSpPr>
          <p:cNvPr id="8" name="TextBox 7"/>
          <p:cNvSpPr txBox="1"/>
          <p:nvPr/>
        </p:nvSpPr>
        <p:spPr>
          <a:xfrm>
            <a:off x="4267200" y="5410200"/>
            <a:ext cx="2590800" cy="1200329"/>
          </a:xfrm>
          <a:prstGeom prst="rect">
            <a:avLst/>
          </a:prstGeom>
          <a:noFill/>
        </p:spPr>
        <p:txBody>
          <a:bodyPr wrap="square" rtlCol="0">
            <a:spAutoFit/>
          </a:bodyPr>
          <a:lstStyle/>
          <a:p>
            <a:pPr algn="ctr"/>
            <a:r>
              <a:rPr lang="en-US" b="1" u="sng" dirty="0" smtClean="0">
                <a:latin typeface="Calibri" pitchFamily="34" charset="0"/>
              </a:rPr>
              <a:t>Mean Composite Scores </a:t>
            </a:r>
          </a:p>
          <a:p>
            <a:pPr algn="ctr"/>
            <a:r>
              <a:rPr lang="en-US" dirty="0" smtClean="0">
                <a:latin typeface="Calibri" pitchFamily="34" charset="0"/>
              </a:rPr>
              <a:t>Heart (17.0)</a:t>
            </a:r>
          </a:p>
          <a:p>
            <a:pPr algn="ctr"/>
            <a:r>
              <a:rPr lang="en-US" dirty="0" smtClean="0">
                <a:latin typeface="Calibri" pitchFamily="34" charset="0"/>
              </a:rPr>
              <a:t>Kidney (15.7)</a:t>
            </a:r>
          </a:p>
          <a:p>
            <a:pPr algn="ctr"/>
            <a:r>
              <a:rPr lang="en-US" dirty="0" smtClean="0">
                <a:latin typeface="Calibri" pitchFamily="34" charset="0"/>
              </a:rPr>
              <a:t>Liver (17.2)</a:t>
            </a:r>
            <a:endParaRPr lang="en-US" dirty="0">
              <a:latin typeface="Calibri" pitchFamily="34" charset="0"/>
            </a:endParaRPr>
          </a:p>
        </p:txBody>
      </p:sp>
      <p:pic>
        <p:nvPicPr>
          <p:cNvPr id="9" name="chart"/>
          <p:cNvPicPr>
            <a:picLocks noChangeAspect="1"/>
          </p:cNvPicPr>
          <p:nvPr/>
        </p:nvPicPr>
        <p:blipFill>
          <a:blip r:embed="rId4"/>
          <a:stretch>
            <a:fillRect/>
          </a:stretch>
        </p:blipFill>
        <p:spPr>
          <a:xfrm>
            <a:off x="2819400" y="5715000"/>
            <a:ext cx="330212" cy="990862"/>
          </a:xfrm>
          <a:prstGeom prst="rect">
            <a:avLst/>
          </a:prstGeom>
        </p:spPr>
      </p:pic>
      <p:sp>
        <p:nvSpPr>
          <p:cNvPr id="10" name="TextBox 9"/>
          <p:cNvSpPr txBox="1"/>
          <p:nvPr/>
        </p:nvSpPr>
        <p:spPr>
          <a:xfrm>
            <a:off x="2514600" y="5410200"/>
            <a:ext cx="1676400" cy="369332"/>
          </a:xfrm>
          <a:prstGeom prst="rect">
            <a:avLst/>
          </a:prstGeom>
          <a:noFill/>
        </p:spPr>
        <p:txBody>
          <a:bodyPr wrap="square" rtlCol="0">
            <a:spAutoFit/>
          </a:bodyPr>
          <a:lstStyle/>
          <a:p>
            <a:pPr algn="ctr"/>
            <a:r>
              <a:rPr lang="en-US" b="1" u="sng" dirty="0" smtClean="0"/>
              <a:t>Legend</a:t>
            </a:r>
            <a:endParaRPr lang="en-US" b="1"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17316</TotalTime>
  <Words>2143</Words>
  <Application>Microsoft Office PowerPoint</Application>
  <PresentationFormat>On-screen Show (4:3)</PresentationFormat>
  <Paragraphs>239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It’s a Mind Game:  Maternal Avoidant Coping Style and Medication Adherence in Pediatric Organ Transplantation Candidates </vt:lpstr>
      <vt:lpstr> Pediatric Organ Transplantation  </vt:lpstr>
      <vt:lpstr> Challenges in Organ Transplantation </vt:lpstr>
      <vt:lpstr>Parent’s Coping Behavior </vt:lpstr>
      <vt:lpstr>Hypothesis </vt:lpstr>
      <vt:lpstr> Brief Coping Orientation to Problem Experienced (COPE): </vt:lpstr>
      <vt:lpstr>Pediatric Transplant Rating Instrument (P-TRI):  </vt:lpstr>
      <vt:lpstr>Patient Population </vt:lpstr>
      <vt:lpstr>Slide 9</vt:lpstr>
      <vt:lpstr>Maternal Avoidant Coping Style and  Medication Adherence </vt:lpstr>
      <vt:lpstr>Discussion </vt:lpstr>
      <vt:lpstr>Future Directions </vt:lpstr>
      <vt:lpstr>References </vt:lpstr>
      <vt:lpstr>Acknowledgement </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It’s a Mind Game:  Maternal Coping Style  and  Medical Adherence in Pediatric Organ Transplantation Candidates.</dc:title>
  <dc:creator>Vishruti_2</dc:creator>
  <cp:lastModifiedBy>Vishruti_2</cp:lastModifiedBy>
  <cp:revision>57</cp:revision>
  <dcterms:created xsi:type="dcterms:W3CDTF">2017-07-21T00:07:05Z</dcterms:created>
  <dcterms:modified xsi:type="dcterms:W3CDTF">2017-08-17T21:25:33Z</dcterms:modified>
</cp:coreProperties>
</file>