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7F3F3E-F96C-453A-8A68-2A4C11B9197E}" v="182" dt="2021-08-11T18:24:53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3878" autoAdjust="0"/>
  </p:normalViewPr>
  <p:slideViewPr>
    <p:cSldViewPr snapToGrid="0">
      <p:cViewPr varScale="1">
        <p:scale>
          <a:sx n="68" d="100"/>
          <a:sy n="68" d="100"/>
        </p:scale>
        <p:origin x="8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EF7B1-BBFC-491C-8118-993A21B9930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25BD76D-9BF6-4202-8292-DAD84170DB8F}">
      <dgm:prSet/>
      <dgm:spPr/>
      <dgm:t>
        <a:bodyPr/>
        <a:lstStyle/>
        <a:p>
          <a:pPr>
            <a:buFont typeface="Arial" pitchFamily="34" charset="0"/>
            <a:buChar char="•"/>
          </a:pPr>
          <a:r>
            <a:rPr lang="en-US" dirty="0">
              <a:solidFill>
                <a:srgbClr val="3F3029"/>
              </a:solidFill>
              <a:latin typeface="+mn-lt"/>
            </a:rPr>
            <a:t>Following IRB approval, charts of 64 children whose caregivers participated in a brief parenting group were reviewed. </a:t>
          </a:r>
          <a:endParaRPr lang="en-US" dirty="0"/>
        </a:p>
      </dgm:t>
    </dgm:pt>
    <dgm:pt modelId="{6F61C6FA-80B0-40EC-ADB2-1D8547F2E4D9}" type="parTrans" cxnId="{1A3F45CC-ACF0-4EEF-AD58-EC138A091FF1}">
      <dgm:prSet/>
      <dgm:spPr/>
      <dgm:t>
        <a:bodyPr/>
        <a:lstStyle/>
        <a:p>
          <a:endParaRPr lang="en-US"/>
        </a:p>
      </dgm:t>
    </dgm:pt>
    <dgm:pt modelId="{49278088-E9EC-4293-AE72-683E40D25E9B}" type="sibTrans" cxnId="{1A3F45CC-ACF0-4EEF-AD58-EC138A091FF1}">
      <dgm:prSet/>
      <dgm:spPr/>
      <dgm:t>
        <a:bodyPr/>
        <a:lstStyle/>
        <a:p>
          <a:endParaRPr lang="en-US"/>
        </a:p>
      </dgm:t>
    </dgm:pt>
    <dgm:pt modelId="{8CFCBF30-88F1-4918-BFFF-4A6B11EC5146}">
      <dgm:prSet/>
      <dgm:spPr/>
      <dgm:t>
        <a:bodyPr/>
        <a:lstStyle/>
        <a:p>
          <a:r>
            <a:rPr lang="en-US" dirty="0">
              <a:solidFill>
                <a:srgbClr val="3F3029"/>
              </a:solidFill>
              <a:latin typeface="+mn-lt"/>
            </a:rPr>
            <a:t>Prior to treatment, caregivers completed several surveys assessing:</a:t>
          </a:r>
          <a:endParaRPr lang="en-US" dirty="0"/>
        </a:p>
      </dgm:t>
    </dgm:pt>
    <dgm:pt modelId="{8ED013FB-AAEE-43AE-BD37-04556BBFC502}" type="parTrans" cxnId="{78451F4F-246A-4BB2-BE41-94A290BEA885}">
      <dgm:prSet/>
      <dgm:spPr/>
      <dgm:t>
        <a:bodyPr/>
        <a:lstStyle/>
        <a:p>
          <a:endParaRPr lang="en-US"/>
        </a:p>
      </dgm:t>
    </dgm:pt>
    <dgm:pt modelId="{03032224-8096-4368-934A-DF917EB7EB51}" type="sibTrans" cxnId="{78451F4F-246A-4BB2-BE41-94A290BEA885}">
      <dgm:prSet/>
      <dgm:spPr/>
      <dgm:t>
        <a:bodyPr/>
        <a:lstStyle/>
        <a:p>
          <a:endParaRPr lang="en-US"/>
        </a:p>
      </dgm:t>
    </dgm:pt>
    <dgm:pt modelId="{625B1C8A-8E6D-4378-ACF3-4C0A73D25909}">
      <dgm:prSet/>
      <dgm:spPr/>
      <dgm:t>
        <a:bodyPr/>
        <a:lstStyle/>
        <a:p>
          <a:r>
            <a:rPr lang="en-US"/>
            <a:t>Child behavioral concerns were investigated both in terms of the </a:t>
          </a:r>
          <a:r>
            <a:rPr lang="en-US" b="1"/>
            <a:t>frequency</a:t>
          </a:r>
          <a:r>
            <a:rPr lang="en-US"/>
            <a:t> and how </a:t>
          </a:r>
          <a:r>
            <a:rPr lang="en-US" b="1"/>
            <a:t>problematic</a:t>
          </a:r>
          <a:r>
            <a:rPr lang="en-US"/>
            <a:t> the behavioral concerns are. </a:t>
          </a:r>
        </a:p>
      </dgm:t>
    </dgm:pt>
    <dgm:pt modelId="{0E5B9584-5FBD-45C1-85F9-91D9E473689A}" type="parTrans" cxnId="{D0DF96AB-FFCD-4701-8EED-69832417D020}">
      <dgm:prSet/>
      <dgm:spPr/>
      <dgm:t>
        <a:bodyPr/>
        <a:lstStyle/>
        <a:p>
          <a:endParaRPr lang="en-US"/>
        </a:p>
      </dgm:t>
    </dgm:pt>
    <dgm:pt modelId="{CE250883-2B0D-4B53-9586-0593C41D4349}" type="sibTrans" cxnId="{D0DF96AB-FFCD-4701-8EED-69832417D020}">
      <dgm:prSet/>
      <dgm:spPr/>
      <dgm:t>
        <a:bodyPr/>
        <a:lstStyle/>
        <a:p>
          <a:endParaRPr lang="en-US"/>
        </a:p>
      </dgm:t>
    </dgm:pt>
    <dgm:pt modelId="{8C131EE0-1C1C-47E3-8A4D-19FAA58EBB35}">
      <dgm:prSet/>
      <dgm:spPr/>
      <dgm:t>
        <a:bodyPr/>
        <a:lstStyle/>
        <a:p>
          <a:r>
            <a:rPr lang="en-US" i="1" dirty="0">
              <a:solidFill>
                <a:srgbClr val="3F3029"/>
              </a:solidFill>
              <a:latin typeface="+mn-lt"/>
            </a:rPr>
            <a:t>Child’s behavioral concerns</a:t>
          </a:r>
          <a:r>
            <a:rPr lang="en-US" dirty="0">
              <a:solidFill>
                <a:srgbClr val="3F3029"/>
              </a:solidFill>
              <a:latin typeface="+mn-lt"/>
            </a:rPr>
            <a:t>: </a:t>
          </a:r>
          <a:r>
            <a:rPr lang="en-US" dirty="0" err="1">
              <a:solidFill>
                <a:srgbClr val="3F3029"/>
              </a:solidFill>
              <a:latin typeface="+mn-lt"/>
            </a:rPr>
            <a:t>Eyberg</a:t>
          </a:r>
          <a:r>
            <a:rPr lang="en-US" dirty="0">
              <a:solidFill>
                <a:srgbClr val="3F3029"/>
              </a:solidFill>
              <a:latin typeface="+mn-lt"/>
            </a:rPr>
            <a:t> Child Behavior Inventory</a:t>
          </a:r>
          <a:endParaRPr lang="en-US" dirty="0"/>
        </a:p>
      </dgm:t>
    </dgm:pt>
    <dgm:pt modelId="{5D6087BC-E8EC-4228-B530-DF61B3F8372E}" type="parTrans" cxnId="{406A89C7-EEDA-4083-9F09-6A1DCEF9D520}">
      <dgm:prSet/>
      <dgm:spPr/>
      <dgm:t>
        <a:bodyPr/>
        <a:lstStyle/>
        <a:p>
          <a:endParaRPr lang="en-US"/>
        </a:p>
      </dgm:t>
    </dgm:pt>
    <dgm:pt modelId="{5D39C224-D42D-41AB-909D-BC037BDD30FD}" type="sibTrans" cxnId="{406A89C7-EEDA-4083-9F09-6A1DCEF9D520}">
      <dgm:prSet/>
      <dgm:spPr/>
      <dgm:t>
        <a:bodyPr/>
        <a:lstStyle/>
        <a:p>
          <a:endParaRPr lang="en-US"/>
        </a:p>
      </dgm:t>
    </dgm:pt>
    <dgm:pt modelId="{00CA7209-D2F4-47E8-B17E-CF54A0FB9E01}">
      <dgm:prSet/>
      <dgm:spPr/>
      <dgm:t>
        <a:bodyPr/>
        <a:lstStyle/>
        <a:p>
          <a:r>
            <a:rPr lang="en-US" i="1" dirty="0">
              <a:solidFill>
                <a:srgbClr val="3F3029"/>
              </a:solidFill>
              <a:latin typeface="+mn-lt"/>
            </a:rPr>
            <a:t>Parenting Efficacy</a:t>
          </a:r>
          <a:r>
            <a:rPr lang="en-US" dirty="0">
              <a:solidFill>
                <a:srgbClr val="3F3029"/>
              </a:solidFill>
              <a:latin typeface="+mn-lt"/>
            </a:rPr>
            <a:t>: Parenting Sense of Competence – Parenting Self-Efficacy Scale</a:t>
          </a:r>
          <a:endParaRPr lang="en-US" dirty="0"/>
        </a:p>
      </dgm:t>
    </dgm:pt>
    <dgm:pt modelId="{14EC6283-1044-4CB2-821B-93F416D5D783}" type="parTrans" cxnId="{ECC3E1C6-7C56-403E-87EE-4B7C7C9E5A53}">
      <dgm:prSet/>
      <dgm:spPr/>
      <dgm:t>
        <a:bodyPr/>
        <a:lstStyle/>
        <a:p>
          <a:endParaRPr lang="en-US"/>
        </a:p>
      </dgm:t>
    </dgm:pt>
    <dgm:pt modelId="{5A1B1229-102C-486B-A9B5-6EAAA46615EF}" type="sibTrans" cxnId="{ECC3E1C6-7C56-403E-87EE-4B7C7C9E5A53}">
      <dgm:prSet/>
      <dgm:spPr/>
      <dgm:t>
        <a:bodyPr/>
        <a:lstStyle/>
        <a:p>
          <a:endParaRPr lang="en-US"/>
        </a:p>
      </dgm:t>
    </dgm:pt>
    <dgm:pt modelId="{53AB9C96-582D-41E6-8435-B3D1782733EC}">
      <dgm:prSet/>
      <dgm:spPr/>
      <dgm:t>
        <a:bodyPr/>
        <a:lstStyle/>
        <a:p>
          <a:r>
            <a:rPr lang="en-US">
              <a:solidFill>
                <a:srgbClr val="3F3029"/>
              </a:solidFill>
              <a:latin typeface="+mn-lt"/>
            </a:rPr>
            <a:t> </a:t>
          </a:r>
          <a:r>
            <a:rPr lang="en-US" i="1" dirty="0">
              <a:solidFill>
                <a:srgbClr val="3F3029"/>
              </a:solidFill>
              <a:latin typeface="+mn-lt"/>
            </a:rPr>
            <a:t>Parenting Practices</a:t>
          </a:r>
          <a:r>
            <a:rPr lang="en-US" dirty="0">
              <a:solidFill>
                <a:srgbClr val="3F3029"/>
              </a:solidFill>
              <a:latin typeface="+mn-lt"/>
            </a:rPr>
            <a:t>: Alabama Parenting Questionnaire – Short Version</a:t>
          </a:r>
          <a:endParaRPr lang="en-US" dirty="0"/>
        </a:p>
      </dgm:t>
    </dgm:pt>
    <dgm:pt modelId="{F09DCCC2-354A-4330-9ACC-4352E7DEEC44}" type="parTrans" cxnId="{09D84B5C-77F5-458A-B865-110AD2580C37}">
      <dgm:prSet/>
      <dgm:spPr/>
      <dgm:t>
        <a:bodyPr/>
        <a:lstStyle/>
        <a:p>
          <a:endParaRPr lang="en-US"/>
        </a:p>
      </dgm:t>
    </dgm:pt>
    <dgm:pt modelId="{FDF6617D-270F-4F0F-9D96-32F169EA9B99}" type="sibTrans" cxnId="{09D84B5C-77F5-458A-B865-110AD2580C37}">
      <dgm:prSet/>
      <dgm:spPr/>
      <dgm:t>
        <a:bodyPr/>
        <a:lstStyle/>
        <a:p>
          <a:endParaRPr lang="en-US"/>
        </a:p>
      </dgm:t>
    </dgm:pt>
    <dgm:pt modelId="{0E6C072C-C0A3-4835-8726-6DF912B6A551}" type="pres">
      <dgm:prSet presAssocID="{A27EF7B1-BBFC-491C-8118-993A21B99308}" presName="linear" presStyleCnt="0">
        <dgm:presLayoutVars>
          <dgm:animLvl val="lvl"/>
          <dgm:resizeHandles val="exact"/>
        </dgm:presLayoutVars>
      </dgm:prSet>
      <dgm:spPr/>
    </dgm:pt>
    <dgm:pt modelId="{759484FD-4BEC-4951-89BA-8BB772EF296D}" type="pres">
      <dgm:prSet presAssocID="{825BD76D-9BF6-4202-8292-DAD84170DB8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4D6D009-ADFE-4C95-8A05-6B0796DEED84}" type="pres">
      <dgm:prSet presAssocID="{49278088-E9EC-4293-AE72-683E40D25E9B}" presName="spacer" presStyleCnt="0"/>
      <dgm:spPr/>
    </dgm:pt>
    <dgm:pt modelId="{69EA9BB3-4876-4C5C-8DF5-C3BE0AF88DAB}" type="pres">
      <dgm:prSet presAssocID="{8CFCBF30-88F1-4918-BFFF-4A6B11EC514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829183C-CD11-45F1-AE12-4EF8DA163738}" type="pres">
      <dgm:prSet presAssocID="{03032224-8096-4368-934A-DF917EB7EB51}" presName="spacer" presStyleCnt="0"/>
      <dgm:spPr/>
    </dgm:pt>
    <dgm:pt modelId="{B7725AC7-4EB5-4BC5-86E6-E41A90BD05C5}" type="pres">
      <dgm:prSet presAssocID="{8C131EE0-1C1C-47E3-8A4D-19FAA58EBB3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3B426AD-79E6-4046-A3C0-AAFCF42D729F}" type="pres">
      <dgm:prSet presAssocID="{5D39C224-D42D-41AB-909D-BC037BDD30FD}" presName="spacer" presStyleCnt="0"/>
      <dgm:spPr/>
    </dgm:pt>
    <dgm:pt modelId="{126DA5DB-0FA6-4E38-8423-B04839B53B49}" type="pres">
      <dgm:prSet presAssocID="{00CA7209-D2F4-47E8-B17E-CF54A0FB9E0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D7EB024-01C2-4CF2-B098-7FBF8D587337}" type="pres">
      <dgm:prSet presAssocID="{5A1B1229-102C-486B-A9B5-6EAAA46615EF}" presName="spacer" presStyleCnt="0"/>
      <dgm:spPr/>
    </dgm:pt>
    <dgm:pt modelId="{FEBD81F9-A75C-40DD-AA00-AFED72083AFC}" type="pres">
      <dgm:prSet presAssocID="{53AB9C96-582D-41E6-8435-B3D1782733E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61ED74C-CFAD-41E2-93DE-A2A59E9F0DA5}" type="pres">
      <dgm:prSet presAssocID="{FDF6617D-270F-4F0F-9D96-32F169EA9B99}" presName="spacer" presStyleCnt="0"/>
      <dgm:spPr/>
    </dgm:pt>
    <dgm:pt modelId="{34177D1A-6671-415B-A738-8697B464C291}" type="pres">
      <dgm:prSet presAssocID="{625B1C8A-8E6D-4378-ACF3-4C0A73D2590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30B2815-861D-43BF-9A6B-A1FE22E90627}" type="presOf" srcId="{53AB9C96-582D-41E6-8435-B3D1782733EC}" destId="{FEBD81F9-A75C-40DD-AA00-AFED72083AFC}" srcOrd="0" destOrd="0" presId="urn:microsoft.com/office/officeart/2005/8/layout/vList2"/>
    <dgm:cxn modelId="{68C77029-81C9-4221-A0A6-40F8D70646F4}" type="presOf" srcId="{8CFCBF30-88F1-4918-BFFF-4A6B11EC5146}" destId="{69EA9BB3-4876-4C5C-8DF5-C3BE0AF88DAB}" srcOrd="0" destOrd="0" presId="urn:microsoft.com/office/officeart/2005/8/layout/vList2"/>
    <dgm:cxn modelId="{09D84B5C-77F5-458A-B865-110AD2580C37}" srcId="{A27EF7B1-BBFC-491C-8118-993A21B99308}" destId="{53AB9C96-582D-41E6-8435-B3D1782733EC}" srcOrd="4" destOrd="0" parTransId="{F09DCCC2-354A-4330-9ACC-4352E7DEEC44}" sibTransId="{FDF6617D-270F-4F0F-9D96-32F169EA9B99}"/>
    <dgm:cxn modelId="{5E283748-BFAC-4A56-AD2D-5C7A0421B1B5}" type="presOf" srcId="{A27EF7B1-BBFC-491C-8118-993A21B99308}" destId="{0E6C072C-C0A3-4835-8726-6DF912B6A551}" srcOrd="0" destOrd="0" presId="urn:microsoft.com/office/officeart/2005/8/layout/vList2"/>
    <dgm:cxn modelId="{85743B6B-A88E-48AC-8022-E9F774FD522D}" type="presOf" srcId="{8C131EE0-1C1C-47E3-8A4D-19FAA58EBB35}" destId="{B7725AC7-4EB5-4BC5-86E6-E41A90BD05C5}" srcOrd="0" destOrd="0" presId="urn:microsoft.com/office/officeart/2005/8/layout/vList2"/>
    <dgm:cxn modelId="{78451F4F-246A-4BB2-BE41-94A290BEA885}" srcId="{A27EF7B1-BBFC-491C-8118-993A21B99308}" destId="{8CFCBF30-88F1-4918-BFFF-4A6B11EC5146}" srcOrd="1" destOrd="0" parTransId="{8ED013FB-AAEE-43AE-BD37-04556BBFC502}" sibTransId="{03032224-8096-4368-934A-DF917EB7EB51}"/>
    <dgm:cxn modelId="{4213CF88-64EE-4F08-B6D9-8E41A6A97651}" type="presOf" srcId="{625B1C8A-8E6D-4378-ACF3-4C0A73D25909}" destId="{34177D1A-6671-415B-A738-8697B464C291}" srcOrd="0" destOrd="0" presId="urn:microsoft.com/office/officeart/2005/8/layout/vList2"/>
    <dgm:cxn modelId="{D0DF96AB-FFCD-4701-8EED-69832417D020}" srcId="{A27EF7B1-BBFC-491C-8118-993A21B99308}" destId="{625B1C8A-8E6D-4378-ACF3-4C0A73D25909}" srcOrd="5" destOrd="0" parTransId="{0E5B9584-5FBD-45C1-85F9-91D9E473689A}" sibTransId="{CE250883-2B0D-4B53-9586-0593C41D4349}"/>
    <dgm:cxn modelId="{00F9F9BA-A6E0-449E-9814-29A7C59FCC25}" type="presOf" srcId="{825BD76D-9BF6-4202-8292-DAD84170DB8F}" destId="{759484FD-4BEC-4951-89BA-8BB772EF296D}" srcOrd="0" destOrd="0" presId="urn:microsoft.com/office/officeart/2005/8/layout/vList2"/>
    <dgm:cxn modelId="{ECC3E1C6-7C56-403E-87EE-4B7C7C9E5A53}" srcId="{A27EF7B1-BBFC-491C-8118-993A21B99308}" destId="{00CA7209-D2F4-47E8-B17E-CF54A0FB9E01}" srcOrd="3" destOrd="0" parTransId="{14EC6283-1044-4CB2-821B-93F416D5D783}" sibTransId="{5A1B1229-102C-486B-A9B5-6EAAA46615EF}"/>
    <dgm:cxn modelId="{406A89C7-EEDA-4083-9F09-6A1DCEF9D520}" srcId="{A27EF7B1-BBFC-491C-8118-993A21B99308}" destId="{8C131EE0-1C1C-47E3-8A4D-19FAA58EBB35}" srcOrd="2" destOrd="0" parTransId="{5D6087BC-E8EC-4228-B530-DF61B3F8372E}" sibTransId="{5D39C224-D42D-41AB-909D-BC037BDD30FD}"/>
    <dgm:cxn modelId="{1A3F45CC-ACF0-4EEF-AD58-EC138A091FF1}" srcId="{A27EF7B1-BBFC-491C-8118-993A21B99308}" destId="{825BD76D-9BF6-4202-8292-DAD84170DB8F}" srcOrd="0" destOrd="0" parTransId="{6F61C6FA-80B0-40EC-ADB2-1D8547F2E4D9}" sibTransId="{49278088-E9EC-4293-AE72-683E40D25E9B}"/>
    <dgm:cxn modelId="{50DE95F6-6414-47FD-AB77-84DF83B13103}" type="presOf" srcId="{00CA7209-D2F4-47E8-B17E-CF54A0FB9E01}" destId="{126DA5DB-0FA6-4E38-8423-B04839B53B49}" srcOrd="0" destOrd="0" presId="urn:microsoft.com/office/officeart/2005/8/layout/vList2"/>
    <dgm:cxn modelId="{E7AED52E-448A-44DA-AFC4-52CBB4235FC5}" type="presParOf" srcId="{0E6C072C-C0A3-4835-8726-6DF912B6A551}" destId="{759484FD-4BEC-4951-89BA-8BB772EF296D}" srcOrd="0" destOrd="0" presId="urn:microsoft.com/office/officeart/2005/8/layout/vList2"/>
    <dgm:cxn modelId="{4B8A5CF7-F4DA-4F2D-B5DC-8ACB1C5A0F73}" type="presParOf" srcId="{0E6C072C-C0A3-4835-8726-6DF912B6A551}" destId="{D4D6D009-ADFE-4C95-8A05-6B0796DEED84}" srcOrd="1" destOrd="0" presId="urn:microsoft.com/office/officeart/2005/8/layout/vList2"/>
    <dgm:cxn modelId="{7690CE5D-D59D-4128-8714-E23F32EC551D}" type="presParOf" srcId="{0E6C072C-C0A3-4835-8726-6DF912B6A551}" destId="{69EA9BB3-4876-4C5C-8DF5-C3BE0AF88DAB}" srcOrd="2" destOrd="0" presId="urn:microsoft.com/office/officeart/2005/8/layout/vList2"/>
    <dgm:cxn modelId="{5B233EF1-FDCA-4581-8883-3A6898A0970D}" type="presParOf" srcId="{0E6C072C-C0A3-4835-8726-6DF912B6A551}" destId="{1829183C-CD11-45F1-AE12-4EF8DA163738}" srcOrd="3" destOrd="0" presId="urn:microsoft.com/office/officeart/2005/8/layout/vList2"/>
    <dgm:cxn modelId="{0626CE52-386C-46C2-B09E-CC1EB2D43C3E}" type="presParOf" srcId="{0E6C072C-C0A3-4835-8726-6DF912B6A551}" destId="{B7725AC7-4EB5-4BC5-86E6-E41A90BD05C5}" srcOrd="4" destOrd="0" presId="urn:microsoft.com/office/officeart/2005/8/layout/vList2"/>
    <dgm:cxn modelId="{7154F405-B074-4A4A-803A-3A7BF24A24A2}" type="presParOf" srcId="{0E6C072C-C0A3-4835-8726-6DF912B6A551}" destId="{13B426AD-79E6-4046-A3C0-AAFCF42D729F}" srcOrd="5" destOrd="0" presId="urn:microsoft.com/office/officeart/2005/8/layout/vList2"/>
    <dgm:cxn modelId="{2B17DEFD-0146-492B-8B42-238EF256EAD0}" type="presParOf" srcId="{0E6C072C-C0A3-4835-8726-6DF912B6A551}" destId="{126DA5DB-0FA6-4E38-8423-B04839B53B49}" srcOrd="6" destOrd="0" presId="urn:microsoft.com/office/officeart/2005/8/layout/vList2"/>
    <dgm:cxn modelId="{8259CD40-F815-4505-8717-96B478164512}" type="presParOf" srcId="{0E6C072C-C0A3-4835-8726-6DF912B6A551}" destId="{DD7EB024-01C2-4CF2-B098-7FBF8D587337}" srcOrd="7" destOrd="0" presId="urn:microsoft.com/office/officeart/2005/8/layout/vList2"/>
    <dgm:cxn modelId="{E711A2C5-DCD0-46D2-BA48-3FC00524C5FA}" type="presParOf" srcId="{0E6C072C-C0A3-4835-8726-6DF912B6A551}" destId="{FEBD81F9-A75C-40DD-AA00-AFED72083AFC}" srcOrd="8" destOrd="0" presId="urn:microsoft.com/office/officeart/2005/8/layout/vList2"/>
    <dgm:cxn modelId="{73BE618B-C86D-4F06-91A0-356A7D20E9F3}" type="presParOf" srcId="{0E6C072C-C0A3-4835-8726-6DF912B6A551}" destId="{E61ED74C-CFAD-41E2-93DE-A2A59E9F0DA5}" srcOrd="9" destOrd="0" presId="urn:microsoft.com/office/officeart/2005/8/layout/vList2"/>
    <dgm:cxn modelId="{BA7AE7B3-D055-42BF-822A-671FBE5DB33A}" type="presParOf" srcId="{0E6C072C-C0A3-4835-8726-6DF912B6A551}" destId="{34177D1A-6671-415B-A738-8697B464C29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484FD-4BEC-4951-89BA-8BB772EF296D}">
      <dsp:nvSpPr>
        <dsp:cNvPr id="0" name=""/>
        <dsp:cNvSpPr/>
      </dsp:nvSpPr>
      <dsp:spPr>
        <a:xfrm>
          <a:off x="0" y="79002"/>
          <a:ext cx="4475892" cy="737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1400" kern="1200" dirty="0">
              <a:solidFill>
                <a:srgbClr val="3F3029"/>
              </a:solidFill>
              <a:latin typeface="+mn-lt"/>
            </a:rPr>
            <a:t>Following IRB approval, charts of 64 children whose caregivers participated in a brief parenting group were reviewed. </a:t>
          </a:r>
          <a:endParaRPr lang="en-US" sz="1400" kern="1200" dirty="0"/>
        </a:p>
      </dsp:txBody>
      <dsp:txXfrm>
        <a:off x="35982" y="114984"/>
        <a:ext cx="4403928" cy="665136"/>
      </dsp:txXfrm>
    </dsp:sp>
    <dsp:sp modelId="{69EA9BB3-4876-4C5C-8DF5-C3BE0AF88DAB}">
      <dsp:nvSpPr>
        <dsp:cNvPr id="0" name=""/>
        <dsp:cNvSpPr/>
      </dsp:nvSpPr>
      <dsp:spPr>
        <a:xfrm>
          <a:off x="0" y="856422"/>
          <a:ext cx="4475892" cy="737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3F3029"/>
              </a:solidFill>
              <a:latin typeface="+mn-lt"/>
            </a:rPr>
            <a:t>Prior to treatment, caregivers completed several surveys assessing:</a:t>
          </a:r>
          <a:endParaRPr lang="en-US" sz="1400" kern="1200" dirty="0"/>
        </a:p>
      </dsp:txBody>
      <dsp:txXfrm>
        <a:off x="35982" y="892404"/>
        <a:ext cx="4403928" cy="665136"/>
      </dsp:txXfrm>
    </dsp:sp>
    <dsp:sp modelId="{B7725AC7-4EB5-4BC5-86E6-E41A90BD05C5}">
      <dsp:nvSpPr>
        <dsp:cNvPr id="0" name=""/>
        <dsp:cNvSpPr/>
      </dsp:nvSpPr>
      <dsp:spPr>
        <a:xfrm>
          <a:off x="0" y="1633842"/>
          <a:ext cx="4475892" cy="737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>
              <a:solidFill>
                <a:srgbClr val="3F3029"/>
              </a:solidFill>
              <a:latin typeface="+mn-lt"/>
            </a:rPr>
            <a:t>Child’s behavioral concerns</a:t>
          </a:r>
          <a:r>
            <a:rPr lang="en-US" sz="1400" kern="1200" dirty="0">
              <a:solidFill>
                <a:srgbClr val="3F3029"/>
              </a:solidFill>
              <a:latin typeface="+mn-lt"/>
            </a:rPr>
            <a:t>: </a:t>
          </a:r>
          <a:r>
            <a:rPr lang="en-US" sz="1400" kern="1200" dirty="0" err="1">
              <a:solidFill>
                <a:srgbClr val="3F3029"/>
              </a:solidFill>
              <a:latin typeface="+mn-lt"/>
            </a:rPr>
            <a:t>Eyberg</a:t>
          </a:r>
          <a:r>
            <a:rPr lang="en-US" sz="1400" kern="1200" dirty="0">
              <a:solidFill>
                <a:srgbClr val="3F3029"/>
              </a:solidFill>
              <a:latin typeface="+mn-lt"/>
            </a:rPr>
            <a:t> Child Behavior Inventory</a:t>
          </a:r>
          <a:endParaRPr lang="en-US" sz="1400" kern="1200" dirty="0"/>
        </a:p>
      </dsp:txBody>
      <dsp:txXfrm>
        <a:off x="35982" y="1669824"/>
        <a:ext cx="4403928" cy="665136"/>
      </dsp:txXfrm>
    </dsp:sp>
    <dsp:sp modelId="{126DA5DB-0FA6-4E38-8423-B04839B53B49}">
      <dsp:nvSpPr>
        <dsp:cNvPr id="0" name=""/>
        <dsp:cNvSpPr/>
      </dsp:nvSpPr>
      <dsp:spPr>
        <a:xfrm>
          <a:off x="0" y="2411263"/>
          <a:ext cx="4475892" cy="737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>
              <a:solidFill>
                <a:srgbClr val="3F3029"/>
              </a:solidFill>
              <a:latin typeface="+mn-lt"/>
            </a:rPr>
            <a:t>Parenting Efficacy</a:t>
          </a:r>
          <a:r>
            <a:rPr lang="en-US" sz="1400" kern="1200" dirty="0">
              <a:solidFill>
                <a:srgbClr val="3F3029"/>
              </a:solidFill>
              <a:latin typeface="+mn-lt"/>
            </a:rPr>
            <a:t>: Parenting Sense of Competence – Parenting Self-Efficacy Scale</a:t>
          </a:r>
          <a:endParaRPr lang="en-US" sz="1400" kern="1200" dirty="0"/>
        </a:p>
      </dsp:txBody>
      <dsp:txXfrm>
        <a:off x="35982" y="2447245"/>
        <a:ext cx="4403928" cy="665136"/>
      </dsp:txXfrm>
    </dsp:sp>
    <dsp:sp modelId="{FEBD81F9-A75C-40DD-AA00-AFED72083AFC}">
      <dsp:nvSpPr>
        <dsp:cNvPr id="0" name=""/>
        <dsp:cNvSpPr/>
      </dsp:nvSpPr>
      <dsp:spPr>
        <a:xfrm>
          <a:off x="0" y="3188683"/>
          <a:ext cx="4475892" cy="737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3F3029"/>
              </a:solidFill>
              <a:latin typeface="+mn-lt"/>
            </a:rPr>
            <a:t> </a:t>
          </a:r>
          <a:r>
            <a:rPr lang="en-US" sz="1400" i="1" kern="1200" dirty="0">
              <a:solidFill>
                <a:srgbClr val="3F3029"/>
              </a:solidFill>
              <a:latin typeface="+mn-lt"/>
            </a:rPr>
            <a:t>Parenting Practices</a:t>
          </a:r>
          <a:r>
            <a:rPr lang="en-US" sz="1400" kern="1200" dirty="0">
              <a:solidFill>
                <a:srgbClr val="3F3029"/>
              </a:solidFill>
              <a:latin typeface="+mn-lt"/>
            </a:rPr>
            <a:t>: Alabama Parenting Questionnaire – Short Version</a:t>
          </a:r>
          <a:endParaRPr lang="en-US" sz="1400" kern="1200" dirty="0"/>
        </a:p>
      </dsp:txBody>
      <dsp:txXfrm>
        <a:off x="35982" y="3224665"/>
        <a:ext cx="4403928" cy="665136"/>
      </dsp:txXfrm>
    </dsp:sp>
    <dsp:sp modelId="{34177D1A-6671-415B-A738-8697B464C291}">
      <dsp:nvSpPr>
        <dsp:cNvPr id="0" name=""/>
        <dsp:cNvSpPr/>
      </dsp:nvSpPr>
      <dsp:spPr>
        <a:xfrm>
          <a:off x="0" y="3966103"/>
          <a:ext cx="4475892" cy="737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Child behavioral concerns were investigated both in terms of the </a:t>
          </a:r>
          <a:r>
            <a:rPr lang="en-US" sz="1400" b="1" kern="1200"/>
            <a:t>frequency</a:t>
          </a:r>
          <a:r>
            <a:rPr lang="en-US" sz="1400" kern="1200"/>
            <a:t> and how </a:t>
          </a:r>
          <a:r>
            <a:rPr lang="en-US" sz="1400" b="1" kern="1200"/>
            <a:t>problematic</a:t>
          </a:r>
          <a:r>
            <a:rPr lang="en-US" sz="1400" kern="1200"/>
            <a:t> the behavioral concerns are. </a:t>
          </a:r>
        </a:p>
      </dsp:txBody>
      <dsp:txXfrm>
        <a:off x="35982" y="4002085"/>
        <a:ext cx="4403928" cy="665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F7BFB-AF5B-496B-9966-4296057EB53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99FD7-363C-41A1-BBF2-5D70FF411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4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99FD7-363C-41A1-BBF2-5D70FF411D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5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99FD7-363C-41A1-BBF2-5D70FF411D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99FD7-363C-41A1-BBF2-5D70FF411D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8/12/2021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8/12/2021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8/12/2021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C2AD7556-C90D-4946-8E4E-1E79D5B3D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BB0CC56-54B2-4AE0-87C5-296E78A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5"/>
            <a:ext cx="12192000" cy="261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418891"/>
            <a:ext cx="8991600" cy="1645920"/>
          </a:xfrm>
        </p:spPr>
        <p:txBody>
          <a:bodyPr>
            <a:normAutofit/>
          </a:bodyPr>
          <a:lstStyle/>
          <a:p>
            <a:br>
              <a:rPr lang="en-US" sz="2100" b="1">
                <a:ea typeface="+mj-lt"/>
                <a:cs typeface="+mj-lt"/>
              </a:rPr>
            </a:br>
            <a:r>
              <a:rPr lang="en-US" sz="2100" b="1">
                <a:ea typeface="+mj-lt"/>
                <a:cs typeface="+mj-lt"/>
              </a:rPr>
              <a:t>Associations of Parental Self-efficacy and Parenting Practices in a Clinical Sample</a:t>
            </a:r>
            <a:endParaRPr lang="en-US" sz="2100"/>
          </a:p>
          <a:p>
            <a:endParaRPr lang="en-US" sz="21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5384691"/>
            <a:ext cx="6801612" cy="7369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By Naomi Tubbs and Jacob Holzman, PhD</a:t>
            </a:r>
          </a:p>
        </p:txBody>
      </p:sp>
      <p:pic>
        <p:nvPicPr>
          <p:cNvPr id="4" name="Graphic 4" descr="Brain in head with solid fill">
            <a:extLst>
              <a:ext uri="{FF2B5EF4-FFF2-40B4-BE49-F238E27FC236}">
                <a16:creationId xmlns:a16="http://schemas.microsoft.com/office/drawing/2014/main" id="{454608A5-BF2D-4D86-BA68-AD736CB04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7820" y="640079"/>
            <a:ext cx="2456360" cy="24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0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B8CEB-B675-4545-9F8D-1945E835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ellipse">
            <a:avLst/>
          </a:prstGeo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D43E6-D73A-4A80-8921-B881677FC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There is </a:t>
            </a:r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marginal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evidence that increased levels of inconsistent discipline is associated with increased child behavioral concerns. More data is needed to confirm this.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A possible explanation for why we did not see parental self-efficacy effecting parenting style could be because the sample used was a treatment-seeking population with high levels of behavioral concerns. 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Since we found clear evidence that parental self-efficacy is linked to child behavioral concerns in a clinical sample, this could provide insight into what should be targeted in clinical interventions for children with behavioral concerns. 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Graphic 4" descr="Lightbulb outline">
            <a:extLst>
              <a:ext uri="{FF2B5EF4-FFF2-40B4-BE49-F238E27FC236}">
                <a16:creationId xmlns:a16="http://schemas.microsoft.com/office/drawing/2014/main" id="{BF462F9C-8EA6-475C-A31A-C644400D3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5873" y="602100"/>
            <a:ext cx="852627" cy="85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0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C0104-6AEA-4A5E-B816-DBE165D0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67172-D266-4021-B45C-9C8E34B5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One limitation of this study is that it is a nonexperimental design, meaning none of the variables were manipulated. 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Another limitation of this study is that it was a small sample size.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Finally, our measurements were self-report, which is not always an accurate measure. 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EC09C0F9-1CA1-40AE-9868-CA34601E8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32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62409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E4339-2C8E-4E11-8DA1-B2795E461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/>
              <a:t>     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0F66D-CEF4-4EDD-AF24-39549A774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147488"/>
            <a:ext cx="8779512" cy="28792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404040"/>
                </a:solidFill>
              </a:rPr>
              <a:t>Thank you Dr. Holzman for this opportunity and for all his help throughout the process.</a:t>
            </a:r>
          </a:p>
          <a:p>
            <a:r>
              <a:rPr lang="en-US" sz="2400" dirty="0">
                <a:solidFill>
                  <a:srgbClr val="404040"/>
                </a:solidFill>
              </a:rPr>
              <a:t>I would also like to thank Dr. Douglas </a:t>
            </a:r>
            <a:r>
              <a:rPr lang="en-US" sz="2400" dirty="0" err="1">
                <a:solidFill>
                  <a:srgbClr val="404040"/>
                </a:solidFill>
              </a:rPr>
              <a:t>Novins</a:t>
            </a:r>
            <a:r>
              <a:rPr lang="en-US" sz="2400" dirty="0">
                <a:solidFill>
                  <a:srgbClr val="404040"/>
                </a:solidFill>
              </a:rPr>
              <a:t>, Dr. Neill Epperson and Dr. Dominic Martinez for providing funding to this program and granting me this opportunity.</a:t>
            </a:r>
          </a:p>
          <a:p>
            <a:r>
              <a:rPr lang="en-US" sz="2400" dirty="0">
                <a:solidFill>
                  <a:srgbClr val="404040"/>
                </a:solidFill>
              </a:rPr>
              <a:t>Thank you </a:t>
            </a:r>
            <a:r>
              <a:rPr lang="en-US" sz="2400" dirty="0" err="1">
                <a:solidFill>
                  <a:srgbClr val="404040"/>
                </a:solidFill>
              </a:rPr>
              <a:t>Emmaly</a:t>
            </a:r>
            <a:r>
              <a:rPr lang="en-US" sz="2400" dirty="0">
                <a:solidFill>
                  <a:srgbClr val="404040"/>
                </a:solidFill>
              </a:rPr>
              <a:t> Perkins and Lily Luo for all your help and support.</a:t>
            </a:r>
          </a:p>
        </p:txBody>
      </p:sp>
      <p:pic>
        <p:nvPicPr>
          <p:cNvPr id="4" name="Graphic 4" descr="Angel face with solid fill with solid fill">
            <a:extLst>
              <a:ext uri="{FF2B5EF4-FFF2-40B4-BE49-F238E27FC236}">
                <a16:creationId xmlns:a16="http://schemas.microsoft.com/office/drawing/2014/main" id="{141AD931-9592-4385-9736-B0A0659B4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0912" y="6139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3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40AFD-0A06-4BB8-91E5-D1B01577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B93CA-188C-4ACF-95CF-26770DB6A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Parental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self-efficacy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parenting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practices</a:t>
            </a:r>
            <a:r>
              <a:rPr lang="en-US" dirty="0">
                <a:solidFill>
                  <a:schemeClr val="tx1"/>
                </a:solidFill>
              </a:rPr>
              <a:t> are associated with child </a:t>
            </a:r>
            <a:r>
              <a:rPr lang="en-US" b="1" dirty="0">
                <a:solidFill>
                  <a:schemeClr val="tx1"/>
                </a:solidFill>
              </a:rPr>
              <a:t>behavioral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concerns</a:t>
            </a:r>
          </a:p>
          <a:p>
            <a:r>
              <a:rPr lang="en-US" dirty="0">
                <a:solidFill>
                  <a:schemeClr val="tx1"/>
                </a:solidFill>
              </a:rPr>
              <a:t>Parental self-efficacy can be described as an individual's beliefs in their own capabilities as a parent </a:t>
            </a:r>
          </a:p>
          <a:p>
            <a:r>
              <a:rPr lang="en-US" dirty="0">
                <a:solidFill>
                  <a:schemeClr val="tx1"/>
                </a:solidFill>
              </a:rPr>
              <a:t>Past research has shown that increased parental self-efficacy is associated with more positive parenting and less inconsistent discipline</a:t>
            </a:r>
          </a:p>
          <a:p>
            <a:r>
              <a:rPr lang="en-US" dirty="0">
                <a:solidFill>
                  <a:schemeClr val="tx1"/>
                </a:solidFill>
              </a:rPr>
              <a:t>This increase in effective parenting has been shown to be linked to decreased child behavioral concerns </a:t>
            </a:r>
          </a:p>
        </p:txBody>
      </p:sp>
      <p:pic>
        <p:nvPicPr>
          <p:cNvPr id="5" name="Graphic 5" descr="Child with balloon with solid fill">
            <a:extLst>
              <a:ext uri="{FF2B5EF4-FFF2-40B4-BE49-F238E27FC236}">
                <a16:creationId xmlns:a16="http://schemas.microsoft.com/office/drawing/2014/main" id="{CD4D9853-459D-46B3-AEDE-2185E06BC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3253" y="168215"/>
            <a:ext cx="1086928" cy="108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5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AD3980-00ED-4E82-8609-3D16A84CC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436" y="386867"/>
            <a:ext cx="4270248" cy="704087"/>
          </a:xfrm>
          <a:solidFill>
            <a:schemeClr val="bg1"/>
          </a:solidFill>
        </p:spPr>
        <p:txBody>
          <a:bodyPr/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The Current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05DE7-9F53-48C4-A71C-E89E0DD6D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3436" y="1547363"/>
            <a:ext cx="4270248" cy="5127190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600" dirty="0"/>
          </a:p>
          <a:p>
            <a:r>
              <a:rPr lang="en-US" sz="1600" dirty="0"/>
              <a:t>The current study aimed to identify how parental self-efficacy and effective parenting styles can affect child behavioral concerns in a clinical sample</a:t>
            </a:r>
          </a:p>
          <a:p>
            <a:r>
              <a:rPr lang="en-US" sz="1600" dirty="0"/>
              <a:t>Less research has been done examining these factors in a </a:t>
            </a:r>
            <a:r>
              <a:rPr lang="en-US" sz="1600" b="1" dirty="0"/>
              <a:t>treatment seeking sample </a:t>
            </a:r>
          </a:p>
          <a:p>
            <a:r>
              <a:rPr lang="en-US" sz="1600" dirty="0"/>
              <a:t>Results from this study will help identify the factors that should be targeted in clinical interventions concerning child behavioral concerns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5A373-EF5B-42F5-AB64-9194E76F2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2693" y="1547363"/>
            <a:ext cx="4253484" cy="5127190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600" dirty="0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</a:rPr>
              <a:t>1. Parental self-efficacy will be </a:t>
            </a:r>
            <a:r>
              <a:rPr lang="en-US" sz="1600" b="1" dirty="0">
                <a:ea typeface="+mn-lt"/>
                <a:cs typeface="+mn-lt"/>
              </a:rPr>
              <a:t>positively</a:t>
            </a:r>
            <a:r>
              <a:rPr lang="en-US" sz="1600" dirty="0">
                <a:ea typeface="+mn-lt"/>
                <a:cs typeface="+mn-lt"/>
              </a:rPr>
              <a:t> associated with effective parenting practices. Specifically, increased self-efficacy will be linked to increased positive parenting and decreased inconsistent discipline. </a:t>
            </a:r>
          </a:p>
          <a:p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2. Child behavioral concerns will be </a:t>
            </a:r>
            <a:r>
              <a:rPr lang="en-US" sz="1600" b="1" dirty="0">
                <a:ea typeface="+mn-lt"/>
                <a:cs typeface="+mn-lt"/>
              </a:rPr>
              <a:t>inversely</a:t>
            </a:r>
            <a:r>
              <a:rPr lang="en-US" sz="1600" dirty="0">
                <a:ea typeface="+mn-lt"/>
                <a:cs typeface="+mn-lt"/>
              </a:rPr>
              <a:t> associated with effective parenting practices. Specifically, increased behavioral concerns will be linked to decreased positive parenting and increased inconsistent discipline.</a:t>
            </a:r>
          </a:p>
          <a:p>
            <a:endParaRPr lang="en-US" sz="1600" dirty="0"/>
          </a:p>
          <a:p>
            <a:r>
              <a:rPr lang="en-US" sz="1600" dirty="0">
                <a:ea typeface="+mn-lt"/>
                <a:cs typeface="+mn-lt"/>
              </a:rPr>
              <a:t>3. Parental self-efficacy will be </a:t>
            </a:r>
            <a:r>
              <a:rPr lang="en-US" sz="1600" b="1" dirty="0">
                <a:ea typeface="+mn-lt"/>
                <a:cs typeface="+mn-lt"/>
              </a:rPr>
              <a:t>inversely</a:t>
            </a:r>
            <a:r>
              <a:rPr lang="en-US" sz="1600" dirty="0">
                <a:ea typeface="+mn-lt"/>
                <a:cs typeface="+mn-lt"/>
              </a:rPr>
              <a:t> associated with child behavioral concerns. In that, parents with higher self-efficacy will have children with fewer behavioral concerns. </a:t>
            </a:r>
            <a:endParaRPr lang="en-US" sz="160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B35DC7-5B80-4683-AE57-143E046CD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6" y="386867"/>
            <a:ext cx="4270248" cy="704087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Hypotheses </a:t>
            </a:r>
          </a:p>
        </p:txBody>
      </p:sp>
      <p:pic>
        <p:nvPicPr>
          <p:cNvPr id="7" name="Graphic 7" descr="Help with solid fill">
            <a:extLst>
              <a:ext uri="{FF2B5EF4-FFF2-40B4-BE49-F238E27FC236}">
                <a16:creationId xmlns:a16="http://schemas.microsoft.com/office/drawing/2014/main" id="{1B059D8C-2ED6-437B-B4EB-9B834B05E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1441" y="599536"/>
            <a:ext cx="914400" cy="9144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1A3E5E9-01E3-4B59-A837-68FF955B9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494" y="4929098"/>
            <a:ext cx="2944483" cy="165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1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45910-7AC5-45BD-ABCE-F6F1BFAF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12365"/>
            <a:ext cx="4475892" cy="1188720"/>
          </a:xfrm>
          <a:prstGeom prst="ellipse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/>
              <a:t>Methods </a:t>
            </a: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B3E36EC6-9723-4938-9AA8-084227FF87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336271"/>
              </p:ext>
            </p:extLst>
          </p:nvPr>
        </p:nvGraphicFramePr>
        <p:xfrm>
          <a:off x="804672" y="1708515"/>
          <a:ext cx="4475892" cy="478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8467EDEB-0F65-4D2E-B729-A73A94377B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3032" y="640080"/>
            <a:ext cx="4886901" cy="52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7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6A119DBD-190A-45E5-964B-146214256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1" y="3694768"/>
            <a:ext cx="4671595" cy="2721204"/>
          </a:xfrm>
          <a:prstGeom prst="rect">
            <a:avLst/>
          </a:prstGeom>
        </p:spPr>
      </p:pic>
      <p:sp>
        <p:nvSpPr>
          <p:cNvPr id="43" name="Rectangle 24">
            <a:extLst>
              <a:ext uri="{FF2B5EF4-FFF2-40B4-BE49-F238E27FC236}">
                <a16:creationId xmlns:a16="http://schemas.microsoft.com/office/drawing/2014/main" id="{DCD3F51F-E0F2-41F0-9EAD-111C87DFF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DC1D4-69CA-46E7-A5A9-AB519077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628" y="1140737"/>
            <a:ext cx="5291327" cy="1219288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/>
              <a:t>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35D8E3-0E3F-4B44-85B5-1C3251CFF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1" y="605536"/>
            <a:ext cx="4671595" cy="25576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9D166-95F3-4B89-8451-47A62300D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634" y="2979473"/>
            <a:ext cx="5285791" cy="30425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We did not find a significant relationship between parental self-efficacy and effective parenting practices (p&gt;.10). 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71C66F-D983-4B98-B313-0004E8BD3867}"/>
              </a:ext>
            </a:extLst>
          </p:cNvPr>
          <p:cNvSpPr txBox="1"/>
          <p:nvPr/>
        </p:nvSpPr>
        <p:spPr>
          <a:xfrm>
            <a:off x="745788" y="128747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Inconsistent Discipline and Self-Efficacy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9DABCD-4CF5-4015-9E81-C020F00EF7BC}"/>
              </a:ext>
            </a:extLst>
          </p:cNvPr>
          <p:cNvSpPr txBox="1"/>
          <p:nvPr/>
        </p:nvSpPr>
        <p:spPr>
          <a:xfrm>
            <a:off x="971297" y="3193423"/>
            <a:ext cx="337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 Parenting and Self-Efficacy</a:t>
            </a:r>
          </a:p>
        </p:txBody>
      </p:sp>
    </p:spTree>
    <p:extLst>
      <p:ext uri="{BB962C8B-B14F-4D97-AF65-F5344CB8AC3E}">
        <p14:creationId xmlns:p14="http://schemas.microsoft.com/office/powerpoint/2010/main" val="369538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33BCF-B9CF-4011-BC2B-86C7A84C3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86" y="2474053"/>
            <a:ext cx="3063765" cy="3263206"/>
          </a:xfrm>
        </p:spPr>
        <p:txBody>
          <a:bodyPr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Positive parenting was not shown to be significantly associated with child behavioral concerns (P&gt;.10). </a:t>
            </a:r>
            <a:endParaRPr lang="en-US" sz="2000" dirty="0"/>
          </a:p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560F89-8E2C-46AD-9E49-E44389001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1642690"/>
            <a:ext cx="6227064" cy="35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5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83155-8C27-489A-AE56-0741547A3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Increased inconsistent discipline was shown to be </a:t>
            </a:r>
            <a:r>
              <a:rPr lang="en-US" sz="2000" b="1" dirty="0">
                <a:solidFill>
                  <a:schemeClr val="tx1"/>
                </a:solidFill>
                <a:ea typeface="+mn-lt"/>
                <a:cs typeface="+mn-lt"/>
              </a:rPr>
              <a:t>marginally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000" b="1" dirty="0">
                <a:solidFill>
                  <a:schemeClr val="tx1"/>
                </a:solidFill>
                <a:ea typeface="+mn-lt"/>
                <a:cs typeface="+mn-lt"/>
              </a:rPr>
              <a:t>positively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 associated with child behavioral concerns (p=.06, p=.08). 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59CBE1E4-263A-4C4A-BE9E-E952681C4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29" b="-3"/>
          <a:stretch/>
        </p:blipFill>
        <p:spPr>
          <a:xfrm>
            <a:off x="6484291" y="1126396"/>
            <a:ext cx="4913818" cy="5091523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38178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625FC-D3A1-4D4C-81DC-F02DF00CC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92426"/>
            <a:ext cx="4475892" cy="304254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Parental self-efficacy was </a:t>
            </a:r>
            <a:r>
              <a:rPr lang="en-US" sz="2000" b="1" dirty="0">
                <a:solidFill>
                  <a:schemeClr val="tx1"/>
                </a:solidFill>
                <a:ea typeface="+mn-lt"/>
                <a:cs typeface="+mn-lt"/>
              </a:rPr>
              <a:t>significantly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2000" b="1" dirty="0">
                <a:solidFill>
                  <a:schemeClr val="tx1"/>
                </a:solidFill>
                <a:ea typeface="+mn-lt"/>
                <a:cs typeface="+mn-lt"/>
              </a:rPr>
              <a:t>inversely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 associated with child behavioral concerns (P&lt;0.05, p&lt;0.05). 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01792CB7-D5F8-4E15-9154-0BE177F7F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56" b="-3"/>
          <a:stretch/>
        </p:blipFill>
        <p:spPr>
          <a:xfrm>
            <a:off x="6521319" y="956750"/>
            <a:ext cx="4866009" cy="5395173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393253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A9BA3F-5CBC-4724-ACE2-EA3015E55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76603"/>
              </p:ext>
            </p:extLst>
          </p:nvPr>
        </p:nvGraphicFramePr>
        <p:xfrm>
          <a:off x="1127929" y="1444165"/>
          <a:ext cx="9936147" cy="396967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681420">
                  <a:extLst>
                    <a:ext uri="{9D8B030D-6E8A-4147-A177-3AD203B41FA5}">
                      <a16:colId xmlns:a16="http://schemas.microsoft.com/office/drawing/2014/main" val="1799899201"/>
                    </a:ext>
                  </a:extLst>
                </a:gridCol>
                <a:gridCol w="701623">
                  <a:extLst>
                    <a:ext uri="{9D8B030D-6E8A-4147-A177-3AD203B41FA5}">
                      <a16:colId xmlns:a16="http://schemas.microsoft.com/office/drawing/2014/main" val="3353813880"/>
                    </a:ext>
                  </a:extLst>
                </a:gridCol>
                <a:gridCol w="888276">
                  <a:extLst>
                    <a:ext uri="{9D8B030D-6E8A-4147-A177-3AD203B41FA5}">
                      <a16:colId xmlns:a16="http://schemas.microsoft.com/office/drawing/2014/main" val="748308970"/>
                    </a:ext>
                  </a:extLst>
                </a:gridCol>
                <a:gridCol w="888276">
                  <a:extLst>
                    <a:ext uri="{9D8B030D-6E8A-4147-A177-3AD203B41FA5}">
                      <a16:colId xmlns:a16="http://schemas.microsoft.com/office/drawing/2014/main" val="4217524654"/>
                    </a:ext>
                  </a:extLst>
                </a:gridCol>
                <a:gridCol w="888276">
                  <a:extLst>
                    <a:ext uri="{9D8B030D-6E8A-4147-A177-3AD203B41FA5}">
                      <a16:colId xmlns:a16="http://schemas.microsoft.com/office/drawing/2014/main" val="669686485"/>
                    </a:ext>
                  </a:extLst>
                </a:gridCol>
                <a:gridCol w="888276">
                  <a:extLst>
                    <a:ext uri="{9D8B030D-6E8A-4147-A177-3AD203B41FA5}">
                      <a16:colId xmlns:a16="http://schemas.microsoft.com/office/drawing/2014/main" val="2684895290"/>
                    </a:ext>
                  </a:extLst>
                </a:gridCol>
              </a:tblGrid>
              <a:tr h="606478">
                <a:tc gridSpan="6"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cap="all" spc="60">
                          <a:solidFill>
                            <a:schemeClr val="tx1"/>
                          </a:solidFill>
                          <a:effectLst/>
                        </a:rPr>
                        <a:t>Correlations </a:t>
                      </a:r>
                      <a:endParaRPr lang="en-US" sz="1800" b="1" cap="all" spc="6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37836" marB="13783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339669"/>
                  </a:ext>
                </a:extLst>
              </a:tr>
              <a:tr h="560533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Variable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268082"/>
                  </a:ext>
                </a:extLst>
              </a:tr>
              <a:tr h="560533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1. Parenting Efficacy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1.0 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-.068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.031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-.</a:t>
                      </a:r>
                      <a:r>
                        <a:rPr lang="en-US" sz="2400" b="1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434</a:t>
                      </a:r>
                      <a:endParaRPr lang="en-US" sz="24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-.</a:t>
                      </a:r>
                      <a:r>
                        <a:rPr lang="en-US" sz="2400" b="1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360</a:t>
                      </a:r>
                      <a:endParaRPr lang="en-US" sz="24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627124"/>
                  </a:ext>
                </a:extLst>
              </a:tr>
              <a:tr h="560533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2. Positive Parenting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-.165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-.023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-.186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201140"/>
                  </a:ext>
                </a:extLst>
              </a:tr>
              <a:tr h="560533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3. Inconsistent Discipline 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2400" b="1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268</a:t>
                      </a:r>
                      <a:endParaRPr lang="en-US" sz="24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2400" b="1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285</a:t>
                      </a:r>
                      <a:endParaRPr lang="en-US" sz="24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79850"/>
                  </a:ext>
                </a:extLst>
              </a:tr>
              <a:tr h="560533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4. Child Behavioral Concerns Frequency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2400" b="1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860</a:t>
                      </a:r>
                      <a:endParaRPr lang="en-US" sz="24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337531"/>
                  </a:ext>
                </a:extLst>
              </a:tr>
              <a:tr h="560533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>
                          <a:solidFill>
                            <a:schemeClr val="tx1"/>
                          </a:solidFill>
                          <a:effectLst/>
                        </a:rPr>
                        <a:t>5. Child Behavioral Concerns Problem</a:t>
                      </a: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cap="none" spc="0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US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378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459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05708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F4D360F85661468B9B23CC78D0CBAF" ma:contentTypeVersion="18" ma:contentTypeDescription="Create a new document." ma:contentTypeScope="" ma:versionID="f39e63fe1a22b1bedbcf6fb692222841">
  <xsd:schema xmlns:xsd="http://www.w3.org/2001/XMLSchema" xmlns:xs="http://www.w3.org/2001/XMLSchema" xmlns:p="http://schemas.microsoft.com/office/2006/metadata/properties" xmlns:ns2="b10b96fc-3cac-4f39-8741-761b5c694de7" xmlns:ns3="cd07119f-ec39-461f-9d35-e9dde5481e50" targetNamespace="http://schemas.microsoft.com/office/2006/metadata/properties" ma:root="true" ma:fieldsID="1bc355f65d7d3abee87d101411c176a8" ns2:_="" ns3:_="">
    <xsd:import namespace="b10b96fc-3cac-4f39-8741-761b5c694de7"/>
    <xsd:import namespace="cd07119f-ec39-461f-9d35-e9dde5481e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b96fc-3cac-4f39-8741-761b5c694d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7310ada-04f1-49d1-83c9-5a60708465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07119f-ec39-461f-9d35-e9dde5481e5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75d1d3-11ac-4cfd-9924-75d384c3cee9}" ma:internalName="TaxCatchAll" ma:showField="CatchAllData" ma:web="cd07119f-ec39-461f-9d35-e9dde5481e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0b96fc-3cac-4f39-8741-761b5c694de7">
      <Terms xmlns="http://schemas.microsoft.com/office/infopath/2007/PartnerControls"/>
    </lcf76f155ced4ddcb4097134ff3c332f>
    <TaxCatchAll xmlns="cd07119f-ec39-461f-9d35-e9dde5481e50" xsi:nil="true"/>
  </documentManagement>
</p:properties>
</file>

<file path=customXml/itemProps1.xml><?xml version="1.0" encoding="utf-8"?>
<ds:datastoreItem xmlns:ds="http://schemas.openxmlformats.org/officeDocument/2006/customXml" ds:itemID="{0032B858-F71D-41FF-8EC7-EC2A57342C26}"/>
</file>

<file path=customXml/itemProps2.xml><?xml version="1.0" encoding="utf-8"?>
<ds:datastoreItem xmlns:ds="http://schemas.openxmlformats.org/officeDocument/2006/customXml" ds:itemID="{366786E0-8102-4C66-99AE-0873DBF19D5C}"/>
</file>

<file path=customXml/itemProps3.xml><?xml version="1.0" encoding="utf-8"?>
<ds:datastoreItem xmlns:ds="http://schemas.openxmlformats.org/officeDocument/2006/customXml" ds:itemID="{6302192E-2C0A-499E-B43C-9A59E61C6CE0}"/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1635</TotalTime>
  <Words>669</Words>
  <Application>Microsoft Office PowerPoint</Application>
  <PresentationFormat>Widescreen</PresentationFormat>
  <Paragraphs>75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Parcel</vt:lpstr>
      <vt:lpstr> Associations of Parental Self-efficacy and Parenting Practices in a Clinical Sample </vt:lpstr>
      <vt:lpstr>Background</vt:lpstr>
      <vt:lpstr>PowerPoint Presentation</vt:lpstr>
      <vt:lpstr>Methods </vt:lpstr>
      <vt:lpstr>Results</vt:lpstr>
      <vt:lpstr>PowerPoint Presentation</vt:lpstr>
      <vt:lpstr>PowerPoint Presentation</vt:lpstr>
      <vt:lpstr>PowerPoint Presentation</vt:lpstr>
      <vt:lpstr>PowerPoint Presentation</vt:lpstr>
      <vt:lpstr>Discussion</vt:lpstr>
      <vt:lpstr>Limitations</vt:lpstr>
      <vt:lpstr>     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naomitubbs16@gmail.com</cp:lastModifiedBy>
  <cp:revision>6</cp:revision>
  <dcterms:created xsi:type="dcterms:W3CDTF">2021-07-31T20:21:05Z</dcterms:created>
  <dcterms:modified xsi:type="dcterms:W3CDTF">2021-08-12T17:21:50Z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0x010100C8F4D360F85661468B9B23CC78D0CBAF</vt:lpwstr>
  </property>
</Properties>
</file>