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926" r:id="rId1"/>
  </p:sldMasterIdLst>
  <p:notesMasterIdLst>
    <p:notesMasterId r:id="rId22"/>
  </p:notesMasterIdLst>
  <p:sldIdLst>
    <p:sldId id="256" r:id="rId2"/>
    <p:sldId id="268" r:id="rId3"/>
    <p:sldId id="264" r:id="rId4"/>
    <p:sldId id="258" r:id="rId5"/>
    <p:sldId id="279" r:id="rId6"/>
    <p:sldId id="263" r:id="rId7"/>
    <p:sldId id="270" r:id="rId8"/>
    <p:sldId id="271" r:id="rId9"/>
    <p:sldId id="280" r:id="rId10"/>
    <p:sldId id="272" r:id="rId11"/>
    <p:sldId id="259" r:id="rId12"/>
    <p:sldId id="275" r:id="rId13"/>
    <p:sldId id="273" r:id="rId14"/>
    <p:sldId id="265" r:id="rId15"/>
    <p:sldId id="274" r:id="rId16"/>
    <p:sldId id="266" r:id="rId17"/>
    <p:sldId id="276" r:id="rId18"/>
    <p:sldId id="277" r:id="rId19"/>
    <p:sldId id="278" r:id="rId20"/>
    <p:sldId id="284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nna Trott" initials="ST" lastIdx="7" clrIdx="0">
    <p:extLst>
      <p:ext uri="{19B8F6BF-5375-455C-9EA6-DF929625EA0E}">
        <p15:presenceInfo xmlns:p15="http://schemas.microsoft.com/office/powerpoint/2012/main" userId="d31fbff512ab903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456" y="2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66B18F-98AE-4B5A-8041-7038A558B5CA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63574A9-CA4D-497B-90CD-4E24AFBB2DD3}">
      <dgm:prSet phldrT="[Text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" sz="1200" b="1" u="none" dirty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rPr>
            <a:t>Clinical High Risk for Psychosis (CHR-p):</a:t>
          </a:r>
          <a:endParaRPr lang="en-US" sz="1200" u="none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9C6018-EE45-4780-8EDD-4B674BC7A832}" type="parTrans" cxnId="{3A84E187-D61C-424E-8213-26059EA6596D}">
      <dgm:prSet/>
      <dgm:spPr/>
      <dgm:t>
        <a:bodyPr/>
        <a:lstStyle/>
        <a:p>
          <a:endParaRPr lang="en-US"/>
        </a:p>
      </dgm:t>
    </dgm:pt>
    <dgm:pt modelId="{91D812A5-BEE6-49D2-8D69-466EE47088E7}" type="sibTrans" cxnId="{3A84E187-D61C-424E-8213-26059EA6596D}">
      <dgm:prSet/>
      <dgm:spPr/>
      <dgm:t>
        <a:bodyPr/>
        <a:lstStyle/>
        <a:p>
          <a:endParaRPr lang="en-US"/>
        </a:p>
      </dgm:t>
    </dgm:pt>
    <dgm:pt modelId="{D31A648D-AA09-48A9-A603-F52B4D2C8E3C}">
      <dgm:prSet phldrT="[Text]" custT="1"/>
      <dgm:spPr/>
      <dgm:t>
        <a:bodyPr/>
        <a:lstStyle/>
        <a:p>
          <a:pPr>
            <a:buNone/>
          </a:pPr>
          <a:r>
            <a:rPr lang="en" sz="1400"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rPr>
            <a:t>A term that describes a person with clinical characteristics that imply increased risk for psychosis, before onset of fully psychotic symptoms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F8D51E-6E3E-4BA6-98E0-1A396CA7E580}" type="parTrans" cxnId="{8029260B-D689-4D98-A236-E2AF380C5476}">
      <dgm:prSet/>
      <dgm:spPr/>
      <dgm:t>
        <a:bodyPr/>
        <a:lstStyle/>
        <a:p>
          <a:endParaRPr lang="en-US"/>
        </a:p>
      </dgm:t>
    </dgm:pt>
    <dgm:pt modelId="{76CFD176-C479-4C05-A1D0-E6C7131DF93A}" type="sibTrans" cxnId="{8029260B-D689-4D98-A236-E2AF380C5476}">
      <dgm:prSet/>
      <dgm:spPr/>
      <dgm:t>
        <a:bodyPr/>
        <a:lstStyle/>
        <a:p>
          <a:endParaRPr lang="en-US"/>
        </a:p>
      </dgm:t>
    </dgm:pt>
    <dgm:pt modelId="{4198CC01-CD6A-4617-A268-8287C1EBDDCF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" sz="1200" b="1" u="none" dirty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rPr>
            <a:t>Structured Interview for Psychosis Risk Syndromes (SIPS</a:t>
          </a:r>
          <a:r>
            <a:rPr lang="en" sz="1100" b="1" u="none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rPr>
            <a:t>):</a:t>
          </a:r>
          <a:endParaRPr lang="en-US" sz="1100" b="1" u="none" dirty="0">
            <a:solidFill>
              <a:schemeClr val="tx1"/>
            </a:solidFill>
          </a:endParaRPr>
        </a:p>
      </dgm:t>
    </dgm:pt>
    <dgm:pt modelId="{86AD89E2-4791-47F9-9C45-FC52B64D7937}" type="parTrans" cxnId="{E17F1575-34CF-4361-B311-58D05D3D0646}">
      <dgm:prSet/>
      <dgm:spPr/>
      <dgm:t>
        <a:bodyPr/>
        <a:lstStyle/>
        <a:p>
          <a:endParaRPr lang="en-US"/>
        </a:p>
      </dgm:t>
    </dgm:pt>
    <dgm:pt modelId="{F64556F4-E2A3-4B35-BA72-5CB3A2646AE0}" type="sibTrans" cxnId="{E17F1575-34CF-4361-B311-58D05D3D0646}">
      <dgm:prSet/>
      <dgm:spPr/>
      <dgm:t>
        <a:bodyPr/>
        <a:lstStyle/>
        <a:p>
          <a:endParaRPr lang="en-US"/>
        </a:p>
      </dgm:t>
    </dgm:pt>
    <dgm:pt modelId="{65107A9B-26F5-48E1-90B2-5B5AFDCAE13D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pPr>
            <a:buNone/>
          </a:pPr>
          <a:r>
            <a:rPr lang="en-US" sz="1400"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rPr>
            <a:t>Interview used to assess and help diagnose psychosis disorders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305A97-1CDC-46DE-B2D8-DA059CF9C0EC}" type="parTrans" cxnId="{64984C09-3F25-484E-988B-542525F65F0A}">
      <dgm:prSet/>
      <dgm:spPr/>
      <dgm:t>
        <a:bodyPr/>
        <a:lstStyle/>
        <a:p>
          <a:endParaRPr lang="en-US"/>
        </a:p>
      </dgm:t>
    </dgm:pt>
    <dgm:pt modelId="{D66F2DF6-50FD-442D-90E6-359B265FA5CA}" type="sibTrans" cxnId="{64984C09-3F25-484E-988B-542525F65F0A}">
      <dgm:prSet/>
      <dgm:spPr/>
      <dgm:t>
        <a:bodyPr/>
        <a:lstStyle/>
        <a:p>
          <a:endParaRPr lang="en-US"/>
        </a:p>
      </dgm:t>
    </dgm:pt>
    <dgm:pt modelId="{15E95680-C426-4582-A65C-5112DAD131B6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" sz="1400" b="1" u="sng"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rPr>
            <a:t>SIPS P5 Scale</a:t>
          </a:r>
          <a:r>
            <a:rPr lang="en" sz="1400" u="sng"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rPr>
            <a:t>: </a:t>
          </a:r>
          <a:r>
            <a:rPr lang="en" sz="1400"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rPr>
            <a:t>Measures disorganized communication on a scale of 0 – 6</a:t>
          </a:r>
          <a:endParaRPr lang="en-US" sz="1400" dirty="0">
            <a:latin typeface="Arial" panose="020B0604020202020204" pitchFamily="34" charset="0"/>
            <a:ea typeface="Times New Roman"/>
            <a:cs typeface="Arial" panose="020B0604020202020204" pitchFamily="34" charset="0"/>
            <a:sym typeface="Times New Roman"/>
          </a:endParaRPr>
        </a:p>
      </dgm:t>
    </dgm:pt>
    <dgm:pt modelId="{0ADD4EE2-3070-4BA0-BA1A-A0C562143546}" type="parTrans" cxnId="{26E23503-EE43-44ED-B81E-3C95BCCDF3E0}">
      <dgm:prSet/>
      <dgm:spPr/>
      <dgm:t>
        <a:bodyPr/>
        <a:lstStyle/>
        <a:p>
          <a:endParaRPr lang="en-US"/>
        </a:p>
      </dgm:t>
    </dgm:pt>
    <dgm:pt modelId="{7680B520-2BA0-45A2-8853-606786568249}" type="sibTrans" cxnId="{26E23503-EE43-44ED-B81E-3C95BCCDF3E0}">
      <dgm:prSet/>
      <dgm:spPr/>
      <dgm:t>
        <a:bodyPr/>
        <a:lstStyle/>
        <a:p>
          <a:endParaRPr lang="en-US"/>
        </a:p>
      </dgm:t>
    </dgm:pt>
    <dgm:pt modelId="{1093B2D7-EA44-40D3-99F4-A799442AFB4E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" sz="1400"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rPr>
            <a:t>Has clear &amp; compelling power to predict the onset of schizophrenia within the near future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D6B5CE-1505-46D7-B4BF-CB4FD53EF989}" type="parTrans" cxnId="{E3563F4C-5D44-4AAB-BC40-8E04A79EE563}">
      <dgm:prSet/>
      <dgm:spPr/>
      <dgm:t>
        <a:bodyPr/>
        <a:lstStyle/>
        <a:p>
          <a:endParaRPr lang="en-US"/>
        </a:p>
      </dgm:t>
    </dgm:pt>
    <dgm:pt modelId="{8307A2F2-5C81-4E83-AAD9-CCA3016A29A7}" type="sibTrans" cxnId="{E3563F4C-5D44-4AAB-BC40-8E04A79EE563}">
      <dgm:prSet/>
      <dgm:spPr/>
      <dgm:t>
        <a:bodyPr/>
        <a:lstStyle/>
        <a:p>
          <a:endParaRPr lang="en-US"/>
        </a:p>
      </dgm:t>
    </dgm:pt>
    <dgm:pt modelId="{26F6DD84-4E37-4F0C-917F-88102E37D1AE}" type="pres">
      <dgm:prSet presAssocID="{ED66B18F-98AE-4B5A-8041-7038A558B5CA}" presName="linearFlow" presStyleCnt="0">
        <dgm:presLayoutVars>
          <dgm:dir/>
          <dgm:animLvl val="lvl"/>
          <dgm:resizeHandles val="exact"/>
        </dgm:presLayoutVars>
      </dgm:prSet>
      <dgm:spPr/>
    </dgm:pt>
    <dgm:pt modelId="{90CF34B5-ADD1-4BB5-B41C-4D1231F845DA}" type="pres">
      <dgm:prSet presAssocID="{C63574A9-CA4D-497B-90CD-4E24AFBB2DD3}" presName="composite" presStyleCnt="0"/>
      <dgm:spPr/>
    </dgm:pt>
    <dgm:pt modelId="{73C58932-A9F0-47CF-B4DA-C6FB5D7EC3B3}" type="pres">
      <dgm:prSet presAssocID="{C63574A9-CA4D-497B-90CD-4E24AFBB2DD3}" presName="parentText" presStyleLbl="alignNode1" presStyleIdx="0" presStyleCnt="2" custLinFactNeighborY="-886">
        <dgm:presLayoutVars>
          <dgm:chMax val="1"/>
          <dgm:bulletEnabled val="1"/>
        </dgm:presLayoutVars>
      </dgm:prSet>
      <dgm:spPr/>
    </dgm:pt>
    <dgm:pt modelId="{931F80AE-ABC1-402C-BB55-8D58BA5E5B8D}" type="pres">
      <dgm:prSet presAssocID="{C63574A9-CA4D-497B-90CD-4E24AFBB2DD3}" presName="descendantText" presStyleLbl="alignAcc1" presStyleIdx="0" presStyleCnt="2" custLinFactNeighborX="4823" custLinFactNeighborY="-22595">
        <dgm:presLayoutVars>
          <dgm:bulletEnabled val="1"/>
        </dgm:presLayoutVars>
      </dgm:prSet>
      <dgm:spPr/>
    </dgm:pt>
    <dgm:pt modelId="{2E9A081A-9DA7-4CCD-B51C-889E4934ACEB}" type="pres">
      <dgm:prSet presAssocID="{91D812A5-BEE6-49D2-8D69-466EE47088E7}" presName="sp" presStyleCnt="0"/>
      <dgm:spPr/>
    </dgm:pt>
    <dgm:pt modelId="{6EE1873C-CA59-40A8-9D91-744E9C013BE0}" type="pres">
      <dgm:prSet presAssocID="{4198CC01-CD6A-4617-A268-8287C1EBDDCF}" presName="composite" presStyleCnt="0"/>
      <dgm:spPr/>
    </dgm:pt>
    <dgm:pt modelId="{428F7D58-3362-4A0A-AE58-BD9AAE7E5ACE}" type="pres">
      <dgm:prSet presAssocID="{4198CC01-CD6A-4617-A268-8287C1EBDDCF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54010938-974F-4A7D-A7E6-B7908D3869AE}" type="pres">
      <dgm:prSet presAssocID="{4198CC01-CD6A-4617-A268-8287C1EBDDCF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26E23503-EE43-44ED-B81E-3C95BCCDF3E0}" srcId="{65107A9B-26F5-48E1-90B2-5B5AFDCAE13D}" destId="{15E95680-C426-4582-A65C-5112DAD131B6}" srcOrd="0" destOrd="0" parTransId="{0ADD4EE2-3070-4BA0-BA1A-A0C562143546}" sibTransId="{7680B520-2BA0-45A2-8853-606786568249}"/>
    <dgm:cxn modelId="{87AA6106-4017-48E7-AFE6-F5DB72EEE3AD}" type="presOf" srcId="{C63574A9-CA4D-497B-90CD-4E24AFBB2DD3}" destId="{73C58932-A9F0-47CF-B4DA-C6FB5D7EC3B3}" srcOrd="0" destOrd="0" presId="urn:microsoft.com/office/officeart/2005/8/layout/chevron2"/>
    <dgm:cxn modelId="{64984C09-3F25-484E-988B-542525F65F0A}" srcId="{4198CC01-CD6A-4617-A268-8287C1EBDDCF}" destId="{65107A9B-26F5-48E1-90B2-5B5AFDCAE13D}" srcOrd="0" destOrd="0" parTransId="{B6305A97-1CDC-46DE-B2D8-DA059CF9C0EC}" sibTransId="{D66F2DF6-50FD-442D-90E6-359B265FA5CA}"/>
    <dgm:cxn modelId="{CEF4150B-C3F1-4625-A033-F4F5FB651176}" type="presOf" srcId="{1093B2D7-EA44-40D3-99F4-A799442AFB4E}" destId="{931F80AE-ABC1-402C-BB55-8D58BA5E5B8D}" srcOrd="0" destOrd="1" presId="urn:microsoft.com/office/officeart/2005/8/layout/chevron2"/>
    <dgm:cxn modelId="{8029260B-D689-4D98-A236-E2AF380C5476}" srcId="{C63574A9-CA4D-497B-90CD-4E24AFBB2DD3}" destId="{D31A648D-AA09-48A9-A603-F52B4D2C8E3C}" srcOrd="0" destOrd="0" parTransId="{23F8D51E-6E3E-4BA6-98E0-1A396CA7E580}" sibTransId="{76CFD176-C479-4C05-A1D0-E6C7131DF93A}"/>
    <dgm:cxn modelId="{B8251723-846C-4F4B-9970-F6B342C61C1A}" type="presOf" srcId="{65107A9B-26F5-48E1-90B2-5B5AFDCAE13D}" destId="{54010938-974F-4A7D-A7E6-B7908D3869AE}" srcOrd="0" destOrd="0" presId="urn:microsoft.com/office/officeart/2005/8/layout/chevron2"/>
    <dgm:cxn modelId="{E3563F4C-5D44-4AAB-BC40-8E04A79EE563}" srcId="{D31A648D-AA09-48A9-A603-F52B4D2C8E3C}" destId="{1093B2D7-EA44-40D3-99F4-A799442AFB4E}" srcOrd="0" destOrd="0" parTransId="{26D6B5CE-1505-46D7-B4BF-CB4FD53EF989}" sibTransId="{8307A2F2-5C81-4E83-AAD9-CCA3016A29A7}"/>
    <dgm:cxn modelId="{E17F1575-34CF-4361-B311-58D05D3D0646}" srcId="{ED66B18F-98AE-4B5A-8041-7038A558B5CA}" destId="{4198CC01-CD6A-4617-A268-8287C1EBDDCF}" srcOrd="1" destOrd="0" parTransId="{86AD89E2-4791-47F9-9C45-FC52B64D7937}" sibTransId="{F64556F4-E2A3-4B35-BA72-5CB3A2646AE0}"/>
    <dgm:cxn modelId="{3A84E187-D61C-424E-8213-26059EA6596D}" srcId="{ED66B18F-98AE-4B5A-8041-7038A558B5CA}" destId="{C63574A9-CA4D-497B-90CD-4E24AFBB2DD3}" srcOrd="0" destOrd="0" parTransId="{BD9C6018-EE45-4780-8EDD-4B674BC7A832}" sibTransId="{91D812A5-BEE6-49D2-8D69-466EE47088E7}"/>
    <dgm:cxn modelId="{BE2D2DC6-81D5-4293-90CF-773A115C8E7A}" type="presOf" srcId="{ED66B18F-98AE-4B5A-8041-7038A558B5CA}" destId="{26F6DD84-4E37-4F0C-917F-88102E37D1AE}" srcOrd="0" destOrd="0" presId="urn:microsoft.com/office/officeart/2005/8/layout/chevron2"/>
    <dgm:cxn modelId="{A47507DF-EA85-4FED-971F-AC038D0D5D31}" type="presOf" srcId="{D31A648D-AA09-48A9-A603-F52B4D2C8E3C}" destId="{931F80AE-ABC1-402C-BB55-8D58BA5E5B8D}" srcOrd="0" destOrd="0" presId="urn:microsoft.com/office/officeart/2005/8/layout/chevron2"/>
    <dgm:cxn modelId="{31A462EC-2D1B-4695-8CA0-266CD128E70F}" type="presOf" srcId="{15E95680-C426-4582-A65C-5112DAD131B6}" destId="{54010938-974F-4A7D-A7E6-B7908D3869AE}" srcOrd="0" destOrd="1" presId="urn:microsoft.com/office/officeart/2005/8/layout/chevron2"/>
    <dgm:cxn modelId="{1F457FF3-ECEE-440B-ACF0-BBB8A140B92A}" type="presOf" srcId="{4198CC01-CD6A-4617-A268-8287C1EBDDCF}" destId="{428F7D58-3362-4A0A-AE58-BD9AAE7E5ACE}" srcOrd="0" destOrd="0" presId="urn:microsoft.com/office/officeart/2005/8/layout/chevron2"/>
    <dgm:cxn modelId="{4E07423B-C7CF-4CBD-B0E3-4C0F942B5533}" type="presParOf" srcId="{26F6DD84-4E37-4F0C-917F-88102E37D1AE}" destId="{90CF34B5-ADD1-4BB5-B41C-4D1231F845DA}" srcOrd="0" destOrd="0" presId="urn:microsoft.com/office/officeart/2005/8/layout/chevron2"/>
    <dgm:cxn modelId="{D37CF526-C8A5-4E0E-BCAC-A7077BDB6E06}" type="presParOf" srcId="{90CF34B5-ADD1-4BB5-B41C-4D1231F845DA}" destId="{73C58932-A9F0-47CF-B4DA-C6FB5D7EC3B3}" srcOrd="0" destOrd="0" presId="urn:microsoft.com/office/officeart/2005/8/layout/chevron2"/>
    <dgm:cxn modelId="{58AE2388-0445-49B9-8FFC-05CA0A7406B7}" type="presParOf" srcId="{90CF34B5-ADD1-4BB5-B41C-4D1231F845DA}" destId="{931F80AE-ABC1-402C-BB55-8D58BA5E5B8D}" srcOrd="1" destOrd="0" presId="urn:microsoft.com/office/officeart/2005/8/layout/chevron2"/>
    <dgm:cxn modelId="{6FA8E789-1942-4391-8F7F-C1CA3F05FF33}" type="presParOf" srcId="{26F6DD84-4E37-4F0C-917F-88102E37D1AE}" destId="{2E9A081A-9DA7-4CCD-B51C-889E4934ACEB}" srcOrd="1" destOrd="0" presId="urn:microsoft.com/office/officeart/2005/8/layout/chevron2"/>
    <dgm:cxn modelId="{2F612557-57CD-4EB6-8C97-1F4F5FCC972C}" type="presParOf" srcId="{26F6DD84-4E37-4F0C-917F-88102E37D1AE}" destId="{6EE1873C-CA59-40A8-9D91-744E9C013BE0}" srcOrd="2" destOrd="0" presId="urn:microsoft.com/office/officeart/2005/8/layout/chevron2"/>
    <dgm:cxn modelId="{8BA33E34-5785-46BD-967E-BE8B5B6304D8}" type="presParOf" srcId="{6EE1873C-CA59-40A8-9D91-744E9C013BE0}" destId="{428F7D58-3362-4A0A-AE58-BD9AAE7E5ACE}" srcOrd="0" destOrd="0" presId="urn:microsoft.com/office/officeart/2005/8/layout/chevron2"/>
    <dgm:cxn modelId="{25F9B672-5F04-4E51-9656-17520D83613C}" type="presParOf" srcId="{6EE1873C-CA59-40A8-9D91-744E9C013BE0}" destId="{54010938-974F-4A7D-A7E6-B7908D3869A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521C79-8CFE-44A7-80EF-17B282CABC4B}" type="doc">
      <dgm:prSet loTypeId="urn:microsoft.com/office/officeart/2005/8/layout/chevron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EDAF3F8-F82E-41DB-BB6E-CD3D9A507031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Disorganized Communication </a:t>
          </a:r>
          <a:endParaRPr lang="en-US" sz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F302E3-B61F-4A65-87E3-978751F46CF3}" type="parTrans" cxnId="{13B09231-0252-41B1-8AC9-280BC24A7261}">
      <dgm:prSet/>
      <dgm:spPr/>
      <dgm:t>
        <a:bodyPr/>
        <a:lstStyle/>
        <a:p>
          <a:endParaRPr lang="en-US"/>
        </a:p>
      </dgm:t>
    </dgm:pt>
    <dgm:pt modelId="{812934DD-88A1-4AC1-8C50-31063858D256}" type="sibTrans" cxnId="{13B09231-0252-41B1-8AC9-280BC24A7261}">
      <dgm:prSet/>
      <dgm:spPr/>
      <dgm:t>
        <a:bodyPr/>
        <a:lstStyle/>
        <a:p>
          <a:endParaRPr lang="en-US"/>
        </a:p>
      </dgm:t>
    </dgm:pt>
    <dgm:pt modelId="{20D727A1-402F-4B3D-AEED-1F64774F9458}">
      <dgm:prSet custT="1"/>
      <dgm:spPr/>
      <dgm:t>
        <a:bodyPr/>
        <a:lstStyle/>
        <a:p>
          <a:pPr>
            <a:buNone/>
          </a:pPr>
          <a:r>
            <a: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Psychosis symptom and a collection of speech abnormalities that can make a person's verbal communication </a:t>
          </a:r>
          <a:r>
            <a:rPr lang="en-US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difficult to comprehend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8D03D0-D520-4116-83CA-8B6E01F0140F}" type="parTrans" cxnId="{7C29DC58-D540-44C9-93AE-0D143E040390}">
      <dgm:prSet/>
      <dgm:spPr/>
      <dgm:t>
        <a:bodyPr/>
        <a:lstStyle/>
        <a:p>
          <a:endParaRPr lang="en-US"/>
        </a:p>
      </dgm:t>
    </dgm:pt>
    <dgm:pt modelId="{F78284F5-6C4A-4F92-BFFE-8C4A47A00DDE}" type="sibTrans" cxnId="{7C29DC58-D540-44C9-93AE-0D143E040390}">
      <dgm:prSet/>
      <dgm:spPr/>
      <dgm:t>
        <a:bodyPr/>
        <a:lstStyle/>
        <a:p>
          <a:endParaRPr lang="en-US"/>
        </a:p>
      </dgm:t>
    </dgm:pt>
    <dgm:pt modelId="{438E8292-C0E0-401A-BA52-4595E5B96718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African American Vernacular English (AAVE)</a:t>
          </a:r>
          <a:endParaRPr lang="en-US" sz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3F1EB6-E549-426B-AAEF-F45F3FBEC3FF}" type="parTrans" cxnId="{B37C959D-74D4-4DD0-B164-9010CC1C6736}">
      <dgm:prSet/>
      <dgm:spPr/>
      <dgm:t>
        <a:bodyPr/>
        <a:lstStyle/>
        <a:p>
          <a:endParaRPr lang="en-US"/>
        </a:p>
      </dgm:t>
    </dgm:pt>
    <dgm:pt modelId="{E24112A9-49D3-44B3-821B-3DAA1FDEF45E}" type="sibTrans" cxnId="{B37C959D-74D4-4DD0-B164-9010CC1C6736}">
      <dgm:prSet/>
      <dgm:spPr/>
      <dgm:t>
        <a:bodyPr/>
        <a:lstStyle/>
        <a:p>
          <a:endParaRPr lang="en-US"/>
        </a:p>
      </dgm:t>
    </dgm:pt>
    <dgm:pt modelId="{AC6F6E80-7D85-4061-943C-D5C299E83912}">
      <dgm:prSet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A Dialect employed by Black Americans and Canadians that has its own unique grammatical, vocabulary, and accent features</a:t>
          </a:r>
        </a:p>
      </dgm:t>
    </dgm:pt>
    <dgm:pt modelId="{0120129B-8394-4B84-8921-EC64BA437542}" type="parTrans" cxnId="{457AD148-1C0B-4232-9C18-49791C146FB9}">
      <dgm:prSet/>
      <dgm:spPr/>
      <dgm:t>
        <a:bodyPr/>
        <a:lstStyle/>
        <a:p>
          <a:endParaRPr lang="en-US"/>
        </a:p>
      </dgm:t>
    </dgm:pt>
    <dgm:pt modelId="{CDB56647-6CAE-48FB-9C55-FDB76FA1D170}" type="sibTrans" cxnId="{457AD148-1C0B-4232-9C18-49791C146FB9}">
      <dgm:prSet/>
      <dgm:spPr/>
      <dgm:t>
        <a:bodyPr/>
        <a:lstStyle/>
        <a:p>
          <a:endParaRPr lang="en-US"/>
        </a:p>
      </dgm:t>
    </dgm:pt>
    <dgm:pt modelId="{0779A5E6-2D86-4C44-96C4-82BDC53FF424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Vague, metaphorical, overelaborate speech</a:t>
          </a:r>
        </a:p>
      </dgm:t>
    </dgm:pt>
    <dgm:pt modelId="{4299FF2A-5E52-4076-B15D-DB820AC74588}" type="parTrans" cxnId="{16333778-2238-4D79-8E89-6797D2DAA8FA}">
      <dgm:prSet/>
      <dgm:spPr/>
      <dgm:t>
        <a:bodyPr/>
        <a:lstStyle/>
        <a:p>
          <a:endParaRPr lang="en-US"/>
        </a:p>
      </dgm:t>
    </dgm:pt>
    <dgm:pt modelId="{E44C5AFE-4C77-4BBE-B9D1-547B32658F5F}" type="sibTrans" cxnId="{16333778-2238-4D79-8E89-6797D2DAA8FA}">
      <dgm:prSet/>
      <dgm:spPr/>
      <dgm:t>
        <a:bodyPr/>
        <a:lstStyle/>
        <a:p>
          <a:endParaRPr lang="en-US"/>
        </a:p>
      </dgm:t>
    </dgm:pt>
    <dgm:pt modelId="{8BF4C01C-B041-474D-85C1-3E8DC3BA2021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Difficulty directing sentences toward a goal</a:t>
          </a:r>
        </a:p>
      </dgm:t>
    </dgm:pt>
    <dgm:pt modelId="{E09AF5B3-D18A-4DAC-8DCF-4AADAC27390A}" type="parTrans" cxnId="{EAD92C14-8816-4AC0-9433-50CC5ABDCFAC}">
      <dgm:prSet/>
      <dgm:spPr/>
      <dgm:t>
        <a:bodyPr/>
        <a:lstStyle/>
        <a:p>
          <a:endParaRPr lang="en-US"/>
        </a:p>
      </dgm:t>
    </dgm:pt>
    <dgm:pt modelId="{E79AC392-0A58-4A00-9599-1E4B17BCC7A9}" type="sibTrans" cxnId="{EAD92C14-8816-4AC0-9433-50CC5ABDCFAC}">
      <dgm:prSet/>
      <dgm:spPr/>
      <dgm:t>
        <a:bodyPr/>
        <a:lstStyle/>
        <a:p>
          <a:endParaRPr lang="en-US"/>
        </a:p>
      </dgm:t>
    </dgm:pt>
    <dgm:pt modelId="{EA49DC4C-C047-469D-8CD7-BE38D6E839F1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Irrelevant to context </a:t>
          </a:r>
        </a:p>
      </dgm:t>
    </dgm:pt>
    <dgm:pt modelId="{BD2C0C34-806A-426B-B5EC-47FA45C03B0E}" type="parTrans" cxnId="{93E3DE4E-4D16-4458-88E3-F3CFB66D07CC}">
      <dgm:prSet/>
      <dgm:spPr/>
      <dgm:t>
        <a:bodyPr/>
        <a:lstStyle/>
        <a:p>
          <a:endParaRPr lang="en-US"/>
        </a:p>
      </dgm:t>
    </dgm:pt>
    <dgm:pt modelId="{B49A7A53-523C-4F97-8CB3-9DF02E4F3D26}" type="sibTrans" cxnId="{93E3DE4E-4D16-4458-88E3-F3CFB66D07CC}">
      <dgm:prSet/>
      <dgm:spPr/>
      <dgm:t>
        <a:bodyPr/>
        <a:lstStyle/>
        <a:p>
          <a:endParaRPr lang="en-US"/>
        </a:p>
      </dgm:t>
    </dgm:pt>
    <dgm:pt modelId="{EC65FF77-8F5E-4DA9-A2D9-B77C515DB5E0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Loose associations (may make speech hard to follow or unintelligible)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DD0690-AB44-40D1-BB1F-BF5ED8AEE555}" type="parTrans" cxnId="{FE83E67B-C044-4646-91CB-4CA591A19F57}">
      <dgm:prSet/>
      <dgm:spPr/>
      <dgm:t>
        <a:bodyPr/>
        <a:lstStyle/>
        <a:p>
          <a:endParaRPr lang="en-US"/>
        </a:p>
      </dgm:t>
    </dgm:pt>
    <dgm:pt modelId="{16931CD5-C0ED-48D1-9FAB-BA327EBA01D8}" type="sibTrans" cxnId="{FE83E67B-C044-4646-91CB-4CA591A19F57}">
      <dgm:prSet/>
      <dgm:spPr/>
      <dgm:t>
        <a:bodyPr/>
        <a:lstStyle/>
        <a:p>
          <a:endParaRPr lang="en-US"/>
        </a:p>
      </dgm:t>
    </dgm:pt>
    <dgm:pt modelId="{4FB8D0E2-9B76-4993-A12D-10D4F9D12A7B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AAVE is spoken most consistently by working-class African Americans, particularly in urban areas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2A69A6-EFD8-466E-8CC1-10D011713522}" type="parTrans" cxnId="{16804567-6B4B-4D84-96C3-88951058608C}">
      <dgm:prSet/>
      <dgm:spPr/>
      <dgm:t>
        <a:bodyPr/>
        <a:lstStyle/>
        <a:p>
          <a:endParaRPr lang="en-US"/>
        </a:p>
      </dgm:t>
    </dgm:pt>
    <dgm:pt modelId="{1FEB8799-D602-4DDD-B4F2-6179C545C3B7}" type="sibTrans" cxnId="{16804567-6B4B-4D84-96C3-88951058608C}">
      <dgm:prSet/>
      <dgm:spPr/>
      <dgm:t>
        <a:bodyPr/>
        <a:lstStyle/>
        <a:p>
          <a:endParaRPr lang="en-US"/>
        </a:p>
      </dgm:t>
    </dgm:pt>
    <dgm:pt modelId="{CF7A207D-11A5-4534-AC19-5DD0F04158CB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Not all Black Americans use AAVE and many AAVE users can also use Standard American English</a:t>
          </a:r>
        </a:p>
      </dgm:t>
    </dgm:pt>
    <dgm:pt modelId="{A3D01307-C6F7-4D5D-8F55-06194E9FBF45}" type="parTrans" cxnId="{CF8675FF-66B8-48A3-B1FE-FE5658F9D35F}">
      <dgm:prSet/>
      <dgm:spPr/>
      <dgm:t>
        <a:bodyPr/>
        <a:lstStyle/>
        <a:p>
          <a:endParaRPr lang="en-US"/>
        </a:p>
      </dgm:t>
    </dgm:pt>
    <dgm:pt modelId="{DB2EAAFB-851F-4CC4-948A-79BA5E8A00DD}" type="sibTrans" cxnId="{CF8675FF-66B8-48A3-B1FE-FE5658F9D35F}">
      <dgm:prSet/>
      <dgm:spPr/>
      <dgm:t>
        <a:bodyPr/>
        <a:lstStyle/>
        <a:p>
          <a:endParaRPr lang="en-US"/>
        </a:p>
      </dgm:t>
    </dgm:pt>
    <dgm:pt modelId="{78DB1AF8-0DAA-430D-AD10-187DE5409CCF}" type="pres">
      <dgm:prSet presAssocID="{21521C79-8CFE-44A7-80EF-17B282CABC4B}" presName="linearFlow" presStyleCnt="0">
        <dgm:presLayoutVars>
          <dgm:dir/>
          <dgm:animLvl val="lvl"/>
          <dgm:resizeHandles val="exact"/>
        </dgm:presLayoutVars>
      </dgm:prSet>
      <dgm:spPr/>
    </dgm:pt>
    <dgm:pt modelId="{EED6363B-0956-4E61-91DF-E83F4C1A1A8E}" type="pres">
      <dgm:prSet presAssocID="{CEDAF3F8-F82E-41DB-BB6E-CD3D9A507031}" presName="composite" presStyleCnt="0"/>
      <dgm:spPr/>
    </dgm:pt>
    <dgm:pt modelId="{2EB2D425-EF28-408B-90EE-67702AAF044E}" type="pres">
      <dgm:prSet presAssocID="{CEDAF3F8-F82E-41DB-BB6E-CD3D9A507031}" presName="parentText" presStyleLbl="alignNode1" presStyleIdx="0" presStyleCnt="2" custLinFactNeighborX="1825" custLinFactNeighborY="426">
        <dgm:presLayoutVars>
          <dgm:chMax val="1"/>
          <dgm:bulletEnabled val="1"/>
        </dgm:presLayoutVars>
      </dgm:prSet>
      <dgm:spPr/>
    </dgm:pt>
    <dgm:pt modelId="{AF313D9E-4AB1-4588-8631-2E3614531CDA}" type="pres">
      <dgm:prSet presAssocID="{CEDAF3F8-F82E-41DB-BB6E-CD3D9A507031}" presName="descendantText" presStyleLbl="alignAcc1" presStyleIdx="0" presStyleCnt="2" custScaleX="99035" custScaleY="101643">
        <dgm:presLayoutVars>
          <dgm:bulletEnabled val="1"/>
        </dgm:presLayoutVars>
      </dgm:prSet>
      <dgm:spPr/>
    </dgm:pt>
    <dgm:pt modelId="{A26B0770-1F1A-42E0-B20B-03F8830F2E71}" type="pres">
      <dgm:prSet presAssocID="{812934DD-88A1-4AC1-8C50-31063858D256}" presName="sp" presStyleCnt="0"/>
      <dgm:spPr/>
    </dgm:pt>
    <dgm:pt modelId="{B353929A-0C1E-4FEF-9227-8D3C07F7DF4B}" type="pres">
      <dgm:prSet presAssocID="{438E8292-C0E0-401A-BA52-4595E5B96718}" presName="composite" presStyleCnt="0"/>
      <dgm:spPr/>
    </dgm:pt>
    <dgm:pt modelId="{1A8EA0D1-9A2C-473E-97B7-0FC7A8C56C67}" type="pres">
      <dgm:prSet presAssocID="{438E8292-C0E0-401A-BA52-4595E5B96718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AA2CEA1B-7B2B-44D7-9F7E-8EB1D5241DB0}" type="pres">
      <dgm:prSet presAssocID="{438E8292-C0E0-401A-BA52-4595E5B96718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EAD92C14-8816-4AC0-9433-50CC5ABDCFAC}" srcId="{20D727A1-402F-4B3D-AEED-1F64774F9458}" destId="{8BF4C01C-B041-474D-85C1-3E8DC3BA2021}" srcOrd="1" destOrd="0" parTransId="{E09AF5B3-D18A-4DAC-8DCF-4AADAC27390A}" sibTransId="{E79AC392-0A58-4A00-9599-1E4B17BCC7A9}"/>
    <dgm:cxn modelId="{C2DEFF17-2E9F-46D8-9155-F3C0A9E20B89}" type="presOf" srcId="{CF7A207D-11A5-4534-AC19-5DD0F04158CB}" destId="{AA2CEA1B-7B2B-44D7-9F7E-8EB1D5241DB0}" srcOrd="0" destOrd="2" presId="urn:microsoft.com/office/officeart/2005/8/layout/chevron2"/>
    <dgm:cxn modelId="{2FDFF824-C789-46A6-91A2-DFE62F188C72}" type="presOf" srcId="{CEDAF3F8-F82E-41DB-BB6E-CD3D9A507031}" destId="{2EB2D425-EF28-408B-90EE-67702AAF044E}" srcOrd="0" destOrd="0" presId="urn:microsoft.com/office/officeart/2005/8/layout/chevron2"/>
    <dgm:cxn modelId="{13B09231-0252-41B1-8AC9-280BC24A7261}" srcId="{21521C79-8CFE-44A7-80EF-17B282CABC4B}" destId="{CEDAF3F8-F82E-41DB-BB6E-CD3D9A507031}" srcOrd="0" destOrd="0" parTransId="{E3F302E3-B61F-4A65-87E3-978751F46CF3}" sibTransId="{812934DD-88A1-4AC1-8C50-31063858D256}"/>
    <dgm:cxn modelId="{0E382832-56AC-4A4F-8234-BBB42E9578E7}" type="presOf" srcId="{20D727A1-402F-4B3D-AEED-1F64774F9458}" destId="{AF313D9E-4AB1-4588-8631-2E3614531CDA}" srcOrd="0" destOrd="0" presId="urn:microsoft.com/office/officeart/2005/8/layout/chevron2"/>
    <dgm:cxn modelId="{16804567-6B4B-4D84-96C3-88951058608C}" srcId="{AC6F6E80-7D85-4061-943C-D5C299E83912}" destId="{4FB8D0E2-9B76-4993-A12D-10D4F9D12A7B}" srcOrd="0" destOrd="0" parTransId="{532A69A6-EFD8-466E-8CC1-10D011713522}" sibTransId="{1FEB8799-D602-4DDD-B4F2-6179C545C3B7}"/>
    <dgm:cxn modelId="{92144168-5132-4853-9C81-28FFD62C1F9D}" type="presOf" srcId="{AC6F6E80-7D85-4061-943C-D5C299E83912}" destId="{AA2CEA1B-7B2B-44D7-9F7E-8EB1D5241DB0}" srcOrd="0" destOrd="0" presId="urn:microsoft.com/office/officeart/2005/8/layout/chevron2"/>
    <dgm:cxn modelId="{457AD148-1C0B-4232-9C18-49791C146FB9}" srcId="{438E8292-C0E0-401A-BA52-4595E5B96718}" destId="{AC6F6E80-7D85-4061-943C-D5C299E83912}" srcOrd="0" destOrd="0" parTransId="{0120129B-8394-4B84-8921-EC64BA437542}" sibTransId="{CDB56647-6CAE-48FB-9C55-FDB76FA1D170}"/>
    <dgm:cxn modelId="{93E3DE4E-4D16-4458-88E3-F3CFB66D07CC}" srcId="{20D727A1-402F-4B3D-AEED-1F64774F9458}" destId="{EA49DC4C-C047-469D-8CD7-BE38D6E839F1}" srcOrd="2" destOrd="0" parTransId="{BD2C0C34-806A-426B-B5EC-47FA45C03B0E}" sibTransId="{B49A7A53-523C-4F97-8CB3-9DF02E4F3D26}"/>
    <dgm:cxn modelId="{8117FE50-2A68-4441-9A17-9ABE8394EBB3}" type="presOf" srcId="{EC65FF77-8F5E-4DA9-A2D9-B77C515DB5E0}" destId="{AF313D9E-4AB1-4588-8631-2E3614531CDA}" srcOrd="0" destOrd="4" presId="urn:microsoft.com/office/officeart/2005/8/layout/chevron2"/>
    <dgm:cxn modelId="{16333778-2238-4D79-8E89-6797D2DAA8FA}" srcId="{20D727A1-402F-4B3D-AEED-1F64774F9458}" destId="{0779A5E6-2D86-4C44-96C4-82BDC53FF424}" srcOrd="0" destOrd="0" parTransId="{4299FF2A-5E52-4076-B15D-DB820AC74588}" sibTransId="{E44C5AFE-4C77-4BBE-B9D1-547B32658F5F}"/>
    <dgm:cxn modelId="{7C29DC58-D540-44C9-93AE-0D143E040390}" srcId="{CEDAF3F8-F82E-41DB-BB6E-CD3D9A507031}" destId="{20D727A1-402F-4B3D-AEED-1F64774F9458}" srcOrd="0" destOrd="0" parTransId="{228D03D0-D520-4116-83CA-8B6E01F0140F}" sibTransId="{F78284F5-6C4A-4F92-BFFE-8C4A47A00DDE}"/>
    <dgm:cxn modelId="{FE83E67B-C044-4646-91CB-4CA591A19F57}" srcId="{20D727A1-402F-4B3D-AEED-1F64774F9458}" destId="{EC65FF77-8F5E-4DA9-A2D9-B77C515DB5E0}" srcOrd="3" destOrd="0" parTransId="{4CDD0690-AB44-40D1-BB1F-BF5ED8AEE555}" sibTransId="{16931CD5-C0ED-48D1-9FAB-BA327EBA01D8}"/>
    <dgm:cxn modelId="{CE28AA7F-4870-451C-8683-85C8211A4767}" type="presOf" srcId="{EA49DC4C-C047-469D-8CD7-BE38D6E839F1}" destId="{AF313D9E-4AB1-4588-8631-2E3614531CDA}" srcOrd="0" destOrd="3" presId="urn:microsoft.com/office/officeart/2005/8/layout/chevron2"/>
    <dgm:cxn modelId="{CFA9578E-C83F-453B-AC88-DA0D2EE11C06}" type="presOf" srcId="{8BF4C01C-B041-474D-85C1-3E8DC3BA2021}" destId="{AF313D9E-4AB1-4588-8631-2E3614531CDA}" srcOrd="0" destOrd="2" presId="urn:microsoft.com/office/officeart/2005/8/layout/chevron2"/>
    <dgm:cxn modelId="{B37C959D-74D4-4DD0-B164-9010CC1C6736}" srcId="{21521C79-8CFE-44A7-80EF-17B282CABC4B}" destId="{438E8292-C0E0-401A-BA52-4595E5B96718}" srcOrd="1" destOrd="0" parTransId="{F03F1EB6-E549-426B-AAEF-F45F3FBEC3FF}" sibTransId="{E24112A9-49D3-44B3-821B-3DAA1FDEF45E}"/>
    <dgm:cxn modelId="{C23316AA-E368-4431-856E-98112FFB7BBF}" type="presOf" srcId="{4FB8D0E2-9B76-4993-A12D-10D4F9D12A7B}" destId="{AA2CEA1B-7B2B-44D7-9F7E-8EB1D5241DB0}" srcOrd="0" destOrd="1" presId="urn:microsoft.com/office/officeart/2005/8/layout/chevron2"/>
    <dgm:cxn modelId="{ED338BC1-EDB9-4DFB-9B4C-C99FFC5D4475}" type="presOf" srcId="{21521C79-8CFE-44A7-80EF-17B282CABC4B}" destId="{78DB1AF8-0DAA-430D-AD10-187DE5409CCF}" srcOrd="0" destOrd="0" presId="urn:microsoft.com/office/officeart/2005/8/layout/chevron2"/>
    <dgm:cxn modelId="{B0BADAD4-EE7D-4E31-A46A-CD9BC1F7E04D}" type="presOf" srcId="{438E8292-C0E0-401A-BA52-4595E5B96718}" destId="{1A8EA0D1-9A2C-473E-97B7-0FC7A8C56C67}" srcOrd="0" destOrd="0" presId="urn:microsoft.com/office/officeart/2005/8/layout/chevron2"/>
    <dgm:cxn modelId="{D17191E3-F0A5-45B1-A311-A07B5C8A98D1}" type="presOf" srcId="{0779A5E6-2D86-4C44-96C4-82BDC53FF424}" destId="{AF313D9E-4AB1-4588-8631-2E3614531CDA}" srcOrd="0" destOrd="1" presId="urn:microsoft.com/office/officeart/2005/8/layout/chevron2"/>
    <dgm:cxn modelId="{CF8675FF-66B8-48A3-B1FE-FE5658F9D35F}" srcId="{AC6F6E80-7D85-4061-943C-D5C299E83912}" destId="{CF7A207D-11A5-4534-AC19-5DD0F04158CB}" srcOrd="1" destOrd="0" parTransId="{A3D01307-C6F7-4D5D-8F55-06194E9FBF45}" sibTransId="{DB2EAAFB-851F-4CC4-948A-79BA5E8A00DD}"/>
    <dgm:cxn modelId="{416EC793-0E8F-4714-9495-68453C89DF6D}" type="presParOf" srcId="{78DB1AF8-0DAA-430D-AD10-187DE5409CCF}" destId="{EED6363B-0956-4E61-91DF-E83F4C1A1A8E}" srcOrd="0" destOrd="0" presId="urn:microsoft.com/office/officeart/2005/8/layout/chevron2"/>
    <dgm:cxn modelId="{D9F7643C-4C02-4027-8807-D0C2C70A43E8}" type="presParOf" srcId="{EED6363B-0956-4E61-91DF-E83F4C1A1A8E}" destId="{2EB2D425-EF28-408B-90EE-67702AAF044E}" srcOrd="0" destOrd="0" presId="urn:microsoft.com/office/officeart/2005/8/layout/chevron2"/>
    <dgm:cxn modelId="{3A5CFA9A-8C34-4C03-BD57-8FA34D577E29}" type="presParOf" srcId="{EED6363B-0956-4E61-91DF-E83F4C1A1A8E}" destId="{AF313D9E-4AB1-4588-8631-2E3614531CDA}" srcOrd="1" destOrd="0" presId="urn:microsoft.com/office/officeart/2005/8/layout/chevron2"/>
    <dgm:cxn modelId="{A6DFD13E-00DB-49A4-8FBC-E28269EDABED}" type="presParOf" srcId="{78DB1AF8-0DAA-430D-AD10-187DE5409CCF}" destId="{A26B0770-1F1A-42E0-B20B-03F8830F2E71}" srcOrd="1" destOrd="0" presId="urn:microsoft.com/office/officeart/2005/8/layout/chevron2"/>
    <dgm:cxn modelId="{CE91FB5E-560E-4EAE-B1A0-47B8183EE71C}" type="presParOf" srcId="{78DB1AF8-0DAA-430D-AD10-187DE5409CCF}" destId="{B353929A-0C1E-4FEF-9227-8D3C07F7DF4B}" srcOrd="2" destOrd="0" presId="urn:microsoft.com/office/officeart/2005/8/layout/chevron2"/>
    <dgm:cxn modelId="{B51B05DA-7531-4F9B-BC85-D46C50945CD5}" type="presParOf" srcId="{B353929A-0C1E-4FEF-9227-8D3C07F7DF4B}" destId="{1A8EA0D1-9A2C-473E-97B7-0FC7A8C56C67}" srcOrd="0" destOrd="0" presId="urn:microsoft.com/office/officeart/2005/8/layout/chevron2"/>
    <dgm:cxn modelId="{8014B84D-135F-4D31-A861-56708B175EAE}" type="presParOf" srcId="{B353929A-0C1E-4FEF-9227-8D3C07F7DF4B}" destId="{AA2CEA1B-7B2B-44D7-9F7E-8EB1D5241DB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575A74-FCAA-4D92-A8FF-A49CA74AF027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FB039767-1185-4235-971D-45E7E4A38DC5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Pilot Data</a:t>
          </a:r>
        </a:p>
      </dgm:t>
    </dgm:pt>
    <dgm:pt modelId="{129736C5-A430-491D-92C4-F4A46CD56C04}" type="parTrans" cxnId="{21A1055B-B0CF-4E0A-9581-5894B51ECABF}">
      <dgm:prSet/>
      <dgm:spPr/>
      <dgm:t>
        <a:bodyPr/>
        <a:lstStyle/>
        <a:p>
          <a:endParaRPr lang="en-US"/>
        </a:p>
      </dgm:t>
    </dgm:pt>
    <dgm:pt modelId="{EAFFCA57-6EC3-4297-8902-C4045F2065DC}" type="sibTrans" cxnId="{21A1055B-B0CF-4E0A-9581-5894B51ECABF}">
      <dgm:prSet/>
      <dgm:spPr/>
      <dgm:t>
        <a:bodyPr/>
        <a:lstStyle/>
        <a:p>
          <a:endParaRPr lang="en-US"/>
        </a:p>
      </dgm:t>
    </dgm:pt>
    <dgm:pt modelId="{9ADB614C-E07E-4CB9-8630-43F17659BEAB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Limitations</a:t>
          </a:r>
        </a:p>
      </dgm:t>
    </dgm:pt>
    <dgm:pt modelId="{AC22E0A9-07DF-40B7-AB6F-498250E9E851}" type="parTrans" cxnId="{44211AD3-D516-42F8-AEAF-11BA4F1ED44C}">
      <dgm:prSet/>
      <dgm:spPr/>
      <dgm:t>
        <a:bodyPr/>
        <a:lstStyle/>
        <a:p>
          <a:endParaRPr lang="en-US"/>
        </a:p>
      </dgm:t>
    </dgm:pt>
    <dgm:pt modelId="{A2158EBE-70BC-46DC-B37A-ECB2B5AC2F19}" type="sibTrans" cxnId="{44211AD3-D516-42F8-AEAF-11BA4F1ED44C}">
      <dgm:prSet/>
      <dgm:spPr/>
      <dgm:t>
        <a:bodyPr/>
        <a:lstStyle/>
        <a:p>
          <a:endParaRPr lang="en-US"/>
        </a:p>
      </dgm:t>
    </dgm:pt>
    <dgm:pt modelId="{5A9E91EA-A45E-444A-A2B0-00FAD3BC0E4C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Future Study Design</a:t>
          </a:r>
        </a:p>
      </dgm:t>
    </dgm:pt>
    <dgm:pt modelId="{577EF577-0253-46CB-B135-1D36CE7B82BD}" type="parTrans" cxnId="{EDE5BC4C-960C-4DC2-BDF9-F61EDEA349D1}">
      <dgm:prSet/>
      <dgm:spPr/>
      <dgm:t>
        <a:bodyPr/>
        <a:lstStyle/>
        <a:p>
          <a:endParaRPr lang="en-US"/>
        </a:p>
      </dgm:t>
    </dgm:pt>
    <dgm:pt modelId="{57C0E997-CC5C-4E03-9E40-AFFABD1C4104}" type="sibTrans" cxnId="{EDE5BC4C-960C-4DC2-BDF9-F61EDEA349D1}">
      <dgm:prSet/>
      <dgm:spPr/>
      <dgm:t>
        <a:bodyPr/>
        <a:lstStyle/>
        <a:p>
          <a:endParaRPr lang="en-US"/>
        </a:p>
      </dgm:t>
    </dgm:pt>
    <dgm:pt modelId="{43226FF2-E3B3-4147-A106-91B9A90743F5}" type="pres">
      <dgm:prSet presAssocID="{58575A74-FCAA-4D92-A8FF-A49CA74AF027}" presName="CompostProcess" presStyleCnt="0">
        <dgm:presLayoutVars>
          <dgm:dir/>
          <dgm:resizeHandles val="exact"/>
        </dgm:presLayoutVars>
      </dgm:prSet>
      <dgm:spPr/>
    </dgm:pt>
    <dgm:pt modelId="{3DF04712-2AAC-4FA9-A614-3FD157196230}" type="pres">
      <dgm:prSet presAssocID="{58575A74-FCAA-4D92-A8FF-A49CA74AF027}" presName="arrow" presStyleLbl="bgShp" presStyleIdx="0" presStyleCnt="1" custScaleX="117647"/>
      <dgm:spPr/>
    </dgm:pt>
    <dgm:pt modelId="{9775758A-A7E3-45BD-A1C8-36CFAE8AE90F}" type="pres">
      <dgm:prSet presAssocID="{58575A74-FCAA-4D92-A8FF-A49CA74AF027}" presName="linearProcess" presStyleCnt="0"/>
      <dgm:spPr/>
    </dgm:pt>
    <dgm:pt modelId="{FB1FC369-3ECC-468D-A198-7757DEB33C43}" type="pres">
      <dgm:prSet presAssocID="{FB039767-1185-4235-971D-45E7E4A38DC5}" presName="textNode" presStyleLbl="node1" presStyleIdx="0" presStyleCnt="3" custLinFactX="-5924" custLinFactNeighborX="-100000" custLinFactNeighborY="0">
        <dgm:presLayoutVars>
          <dgm:bulletEnabled val="1"/>
        </dgm:presLayoutVars>
      </dgm:prSet>
      <dgm:spPr/>
    </dgm:pt>
    <dgm:pt modelId="{9ABE9A17-33C6-449A-949F-07AF0F31E715}" type="pres">
      <dgm:prSet presAssocID="{EAFFCA57-6EC3-4297-8902-C4045F2065DC}" presName="sibTrans" presStyleCnt="0"/>
      <dgm:spPr/>
    </dgm:pt>
    <dgm:pt modelId="{F9831A18-E781-4D70-B287-AFDCE9A07F79}" type="pres">
      <dgm:prSet presAssocID="{9ADB614C-E07E-4CB9-8630-43F17659BEAB}" presName="textNode" presStyleLbl="node1" presStyleIdx="1" presStyleCnt="3" custLinFactX="-1276" custLinFactNeighborX="-100000" custLinFactNeighborY="0">
        <dgm:presLayoutVars>
          <dgm:bulletEnabled val="1"/>
        </dgm:presLayoutVars>
      </dgm:prSet>
      <dgm:spPr/>
    </dgm:pt>
    <dgm:pt modelId="{831B6F0D-BF78-4C66-89FE-1870FDF525AA}" type="pres">
      <dgm:prSet presAssocID="{A2158EBE-70BC-46DC-B37A-ECB2B5AC2F19}" presName="sibTrans" presStyleCnt="0"/>
      <dgm:spPr/>
    </dgm:pt>
    <dgm:pt modelId="{5B3B60D7-499C-4415-9B8B-26D09D3C617D}" type="pres">
      <dgm:prSet presAssocID="{5A9E91EA-A45E-444A-A2B0-00FAD3BC0E4C}" presName="textNode" presStyleLbl="node1" presStyleIdx="2" presStyleCnt="3" custLinFactX="-6816" custLinFactNeighborX="-100000" custLinFactNeighborY="0">
        <dgm:presLayoutVars>
          <dgm:bulletEnabled val="1"/>
        </dgm:presLayoutVars>
      </dgm:prSet>
      <dgm:spPr/>
    </dgm:pt>
  </dgm:ptLst>
  <dgm:cxnLst>
    <dgm:cxn modelId="{21A1055B-B0CF-4E0A-9581-5894B51ECABF}" srcId="{58575A74-FCAA-4D92-A8FF-A49CA74AF027}" destId="{FB039767-1185-4235-971D-45E7E4A38DC5}" srcOrd="0" destOrd="0" parTransId="{129736C5-A430-491D-92C4-F4A46CD56C04}" sibTransId="{EAFFCA57-6EC3-4297-8902-C4045F2065DC}"/>
    <dgm:cxn modelId="{EDE5BC4C-960C-4DC2-BDF9-F61EDEA349D1}" srcId="{58575A74-FCAA-4D92-A8FF-A49CA74AF027}" destId="{5A9E91EA-A45E-444A-A2B0-00FAD3BC0E4C}" srcOrd="2" destOrd="0" parTransId="{577EF577-0253-46CB-B135-1D36CE7B82BD}" sibTransId="{57C0E997-CC5C-4E03-9E40-AFFABD1C4104}"/>
    <dgm:cxn modelId="{66200999-6AEB-4370-8E0F-189B459AE324}" type="presOf" srcId="{FB039767-1185-4235-971D-45E7E4A38DC5}" destId="{FB1FC369-3ECC-468D-A198-7757DEB33C43}" srcOrd="0" destOrd="0" presId="urn:microsoft.com/office/officeart/2005/8/layout/hProcess9"/>
    <dgm:cxn modelId="{58FD6FC2-6484-463A-8456-81D5E9F72E73}" type="presOf" srcId="{58575A74-FCAA-4D92-A8FF-A49CA74AF027}" destId="{43226FF2-E3B3-4147-A106-91B9A90743F5}" srcOrd="0" destOrd="0" presId="urn:microsoft.com/office/officeart/2005/8/layout/hProcess9"/>
    <dgm:cxn modelId="{EE063ACC-DF0D-4872-BEDC-4D7DED716FB4}" type="presOf" srcId="{9ADB614C-E07E-4CB9-8630-43F17659BEAB}" destId="{F9831A18-E781-4D70-B287-AFDCE9A07F79}" srcOrd="0" destOrd="0" presId="urn:microsoft.com/office/officeart/2005/8/layout/hProcess9"/>
    <dgm:cxn modelId="{44211AD3-D516-42F8-AEAF-11BA4F1ED44C}" srcId="{58575A74-FCAA-4D92-A8FF-A49CA74AF027}" destId="{9ADB614C-E07E-4CB9-8630-43F17659BEAB}" srcOrd="1" destOrd="0" parTransId="{AC22E0A9-07DF-40B7-AB6F-498250E9E851}" sibTransId="{A2158EBE-70BC-46DC-B37A-ECB2B5AC2F19}"/>
    <dgm:cxn modelId="{A8B6D2F0-5165-4317-9574-7DFDD396C6BA}" type="presOf" srcId="{5A9E91EA-A45E-444A-A2B0-00FAD3BC0E4C}" destId="{5B3B60D7-499C-4415-9B8B-26D09D3C617D}" srcOrd="0" destOrd="0" presId="urn:microsoft.com/office/officeart/2005/8/layout/hProcess9"/>
    <dgm:cxn modelId="{5856AA25-A307-4114-98CE-FE29CA7CA33B}" type="presParOf" srcId="{43226FF2-E3B3-4147-A106-91B9A90743F5}" destId="{3DF04712-2AAC-4FA9-A614-3FD157196230}" srcOrd="0" destOrd="0" presId="urn:microsoft.com/office/officeart/2005/8/layout/hProcess9"/>
    <dgm:cxn modelId="{C6EFD93D-DEA0-4524-A2EB-F92A2957F38D}" type="presParOf" srcId="{43226FF2-E3B3-4147-A106-91B9A90743F5}" destId="{9775758A-A7E3-45BD-A1C8-36CFAE8AE90F}" srcOrd="1" destOrd="0" presId="urn:microsoft.com/office/officeart/2005/8/layout/hProcess9"/>
    <dgm:cxn modelId="{583216AB-4337-4BED-A87F-D0117A338AA9}" type="presParOf" srcId="{9775758A-A7E3-45BD-A1C8-36CFAE8AE90F}" destId="{FB1FC369-3ECC-468D-A198-7757DEB33C43}" srcOrd="0" destOrd="0" presId="urn:microsoft.com/office/officeart/2005/8/layout/hProcess9"/>
    <dgm:cxn modelId="{CB796D9C-7F7C-4BB9-A9E2-C17B5EC28C9D}" type="presParOf" srcId="{9775758A-A7E3-45BD-A1C8-36CFAE8AE90F}" destId="{9ABE9A17-33C6-449A-949F-07AF0F31E715}" srcOrd="1" destOrd="0" presId="urn:microsoft.com/office/officeart/2005/8/layout/hProcess9"/>
    <dgm:cxn modelId="{DA34BE18-F8A5-4C49-90D5-8579010DD04E}" type="presParOf" srcId="{9775758A-A7E3-45BD-A1C8-36CFAE8AE90F}" destId="{F9831A18-E781-4D70-B287-AFDCE9A07F79}" srcOrd="2" destOrd="0" presId="urn:microsoft.com/office/officeart/2005/8/layout/hProcess9"/>
    <dgm:cxn modelId="{9A3C2AE8-4678-46DF-BD65-15FC2175A407}" type="presParOf" srcId="{9775758A-A7E3-45BD-A1C8-36CFAE8AE90F}" destId="{831B6F0D-BF78-4C66-89FE-1870FDF525AA}" srcOrd="3" destOrd="0" presId="urn:microsoft.com/office/officeart/2005/8/layout/hProcess9"/>
    <dgm:cxn modelId="{4FF33A2C-E41C-48A7-8BE4-7537E6F84A59}" type="presParOf" srcId="{9775758A-A7E3-45BD-A1C8-36CFAE8AE90F}" destId="{5B3B60D7-499C-4415-9B8B-26D09D3C617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C58932-A9F0-47CF-B4DA-C6FB5D7EC3B3}">
      <dsp:nvSpPr>
        <dsp:cNvPr id="0" name=""/>
        <dsp:cNvSpPr/>
      </dsp:nvSpPr>
      <dsp:spPr>
        <a:xfrm rot="5400000">
          <a:off x="-320750" y="320750"/>
          <a:ext cx="2138338" cy="1496837"/>
        </a:xfrm>
        <a:prstGeom prst="chevron">
          <a:avLst/>
        </a:prstGeom>
        <a:solidFill>
          <a:schemeClr val="bg2">
            <a:lumMod val="9000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200" b="1" u="none" kern="1200" dirty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rPr>
            <a:t>Clinical High Risk for Psychosis (CHR-p):</a:t>
          </a:r>
          <a:endParaRPr lang="en-US" sz="1200" u="none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748419"/>
        <a:ext cx="1496837" cy="641501"/>
      </dsp:txXfrm>
    </dsp:sp>
    <dsp:sp modelId="{931F80AE-ABC1-402C-BB55-8D58BA5E5B8D}">
      <dsp:nvSpPr>
        <dsp:cNvPr id="0" name=""/>
        <dsp:cNvSpPr/>
      </dsp:nvSpPr>
      <dsp:spPr>
        <a:xfrm rot="5400000">
          <a:off x="4318732" y="-2821895"/>
          <a:ext cx="1389920" cy="70337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400" kern="1200"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rPr>
            <a:t>A term that describes a person with clinical characteristics that imply increased risk for psychosis, before onset of fully psychotic symptoms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" sz="1400" kern="1200"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rPr>
            <a:t>Has clear &amp; compelling power to predict the onset of schizophrenia within the near future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496837" y="67850"/>
        <a:ext cx="6965860" cy="1254220"/>
      </dsp:txXfrm>
    </dsp:sp>
    <dsp:sp modelId="{428F7D58-3362-4A0A-AE58-BD9AAE7E5ACE}">
      <dsp:nvSpPr>
        <dsp:cNvPr id="0" name=""/>
        <dsp:cNvSpPr/>
      </dsp:nvSpPr>
      <dsp:spPr>
        <a:xfrm rot="5400000">
          <a:off x="-320750" y="2175278"/>
          <a:ext cx="2138338" cy="1496837"/>
        </a:xfrm>
        <a:prstGeom prst="chevron">
          <a:avLst/>
        </a:prstGeom>
        <a:solidFill>
          <a:schemeClr val="accent2">
            <a:lumMod val="40000"/>
            <a:lumOff val="60000"/>
          </a:schemeClr>
        </a:solidFill>
        <a:ln w="10795" cap="flat" cmpd="sng" algn="ctr">
          <a:solidFill>
            <a:schemeClr val="accent2">
              <a:hueOff val="-1446200"/>
              <a:satOff val="-9924"/>
              <a:lumOff val="5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200" b="1" u="none" kern="1200" dirty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rPr>
            <a:t>Structured Interview for Psychosis Risk Syndromes (SIPS</a:t>
          </a:r>
          <a:r>
            <a:rPr lang="en" sz="1100" b="1" u="none" kern="12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rPr>
            <a:t>):</a:t>
          </a:r>
          <a:endParaRPr lang="en-US" sz="1100" b="1" u="none" kern="1200" dirty="0">
            <a:solidFill>
              <a:schemeClr val="tx1"/>
            </a:solidFill>
          </a:endParaRPr>
        </a:p>
      </dsp:txBody>
      <dsp:txXfrm rot="-5400000">
        <a:off x="1" y="2602947"/>
        <a:ext cx="1496837" cy="641501"/>
      </dsp:txXfrm>
    </dsp:sp>
    <dsp:sp modelId="{54010938-974F-4A7D-A7E6-B7908D3869AE}">
      <dsp:nvSpPr>
        <dsp:cNvPr id="0" name=""/>
        <dsp:cNvSpPr/>
      </dsp:nvSpPr>
      <dsp:spPr>
        <a:xfrm rot="5400000">
          <a:off x="4318732" y="-967367"/>
          <a:ext cx="1389920" cy="7033710"/>
        </a:xfrm>
        <a:prstGeom prst="round2SameRect">
          <a:avLst/>
        </a:prstGeom>
        <a:solidFill>
          <a:schemeClr val="bg1">
            <a:alpha val="90000"/>
          </a:schemeClr>
        </a:solidFill>
        <a:ln w="10795" cap="flat" cmpd="sng" algn="ctr">
          <a:solidFill>
            <a:schemeClr val="accent2">
              <a:hueOff val="-1446200"/>
              <a:satOff val="-9924"/>
              <a:lumOff val="5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rPr>
            <a:t>Interview used to assess and help diagnose psychosis disorders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1400" b="1" u="sng" kern="1200"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rPr>
            <a:t>SIPS P5 Scale</a:t>
          </a:r>
          <a:r>
            <a:rPr lang="en" sz="1400" u="sng" kern="1200"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rPr>
            <a:t>: </a:t>
          </a:r>
          <a:r>
            <a:rPr lang="en" sz="1400" kern="1200"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rPr>
            <a:t>Measures disorganized communication on a scale of 0 – 6</a:t>
          </a:r>
          <a:endParaRPr lang="en-US" sz="1400" kern="1200" dirty="0">
            <a:latin typeface="Arial" panose="020B0604020202020204" pitchFamily="34" charset="0"/>
            <a:ea typeface="Times New Roman"/>
            <a:cs typeface="Arial" panose="020B0604020202020204" pitchFamily="34" charset="0"/>
            <a:sym typeface="Times New Roman"/>
          </a:endParaRPr>
        </a:p>
      </dsp:txBody>
      <dsp:txXfrm rot="-5400000">
        <a:off x="1496837" y="1922378"/>
        <a:ext cx="6965860" cy="12542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B2D425-EF28-408B-90EE-67702AAF044E}">
      <dsp:nvSpPr>
        <dsp:cNvPr id="0" name=""/>
        <dsp:cNvSpPr/>
      </dsp:nvSpPr>
      <dsp:spPr>
        <a:xfrm rot="5400000">
          <a:off x="-294073" y="342255"/>
          <a:ext cx="2143003" cy="1500102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Disorganized Communication </a:t>
          </a:r>
          <a:endParaRPr lang="en-US" sz="1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7378" y="770855"/>
        <a:ext cx="1500102" cy="642901"/>
      </dsp:txXfrm>
    </dsp:sp>
    <dsp:sp modelId="{AF313D9E-4AB1-4588-8631-2E3614531CDA}">
      <dsp:nvSpPr>
        <dsp:cNvPr id="0" name=""/>
        <dsp:cNvSpPr/>
      </dsp:nvSpPr>
      <dsp:spPr>
        <a:xfrm rot="5400000">
          <a:off x="4357697" y="-2822955"/>
          <a:ext cx="1415838" cy="70622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Psychosis symptom and a collection of speech abnormalities that can make a person's verbal communication </a:t>
          </a:r>
          <a:r>
            <a:rPr lang="en-US" sz="1400" b="1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difficult to comprehend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Vague, metaphorical, overelaborate speech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Difficulty directing sentences toward a goal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Irrelevant to context 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Loose associations (may make speech hard to follow or unintelligible)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534509" y="69349"/>
        <a:ext cx="6993098" cy="1277606"/>
      </dsp:txXfrm>
    </dsp:sp>
    <dsp:sp modelId="{1A8EA0D1-9A2C-473E-97B7-0FC7A8C56C67}">
      <dsp:nvSpPr>
        <dsp:cNvPr id="0" name=""/>
        <dsp:cNvSpPr/>
      </dsp:nvSpPr>
      <dsp:spPr>
        <a:xfrm rot="5400000">
          <a:off x="-321450" y="2189980"/>
          <a:ext cx="2143003" cy="1500102"/>
        </a:xfrm>
        <a:prstGeom prst="chevron">
          <a:avLst/>
        </a:prstGeom>
        <a:solidFill>
          <a:schemeClr val="accent3">
            <a:lumMod val="40000"/>
            <a:lumOff val="60000"/>
          </a:schemeClr>
        </a:solidFill>
        <a:ln w="10795" cap="flat" cmpd="sng" algn="ctr">
          <a:solidFill>
            <a:schemeClr val="accent2">
              <a:hueOff val="-1446200"/>
              <a:satOff val="-9924"/>
              <a:lumOff val="5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African American Vernacular English (AAVE)</a:t>
          </a:r>
          <a:endParaRPr lang="en-US" sz="1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2618580"/>
        <a:ext cx="1500102" cy="642901"/>
      </dsp:txXfrm>
    </dsp:sp>
    <dsp:sp modelId="{AA2CEA1B-7B2B-44D7-9F7E-8EB1D5241DB0}">
      <dsp:nvSpPr>
        <dsp:cNvPr id="0" name=""/>
        <dsp:cNvSpPr/>
      </dsp:nvSpPr>
      <dsp:spPr>
        <a:xfrm rot="5400000">
          <a:off x="4369141" y="-1000508"/>
          <a:ext cx="1392952" cy="71310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-1446200"/>
              <a:satOff val="-9924"/>
              <a:lumOff val="5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A Dialect employed by Black Americans and Canadians that has its own unique grammatical, vocabulary, and accent features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b="0" i="0" u="none" strike="noStrike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AAVE is spoken most consistently by working-class African Americans, particularly in urban areas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Not all Black Americans use AAVE and many AAVE users can also use Standard American English</a:t>
          </a:r>
        </a:p>
      </dsp:txBody>
      <dsp:txXfrm rot="-5400000">
        <a:off x="1500103" y="1936528"/>
        <a:ext cx="7063031" cy="12569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F04712-2AAC-4FA9-A614-3FD157196230}">
      <dsp:nvSpPr>
        <dsp:cNvPr id="0" name=""/>
        <dsp:cNvSpPr/>
      </dsp:nvSpPr>
      <dsp:spPr>
        <a:xfrm>
          <a:off x="1" y="0"/>
          <a:ext cx="5752081" cy="3154172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1FC369-3ECC-468D-A198-7757DEB33C43}">
      <dsp:nvSpPr>
        <dsp:cNvPr id="0" name=""/>
        <dsp:cNvSpPr/>
      </dsp:nvSpPr>
      <dsp:spPr>
        <a:xfrm>
          <a:off x="0" y="946251"/>
          <a:ext cx="1851452" cy="126166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Pilot Data</a:t>
          </a:r>
        </a:p>
      </dsp:txBody>
      <dsp:txXfrm>
        <a:off x="61590" y="1007841"/>
        <a:ext cx="1728272" cy="1138488"/>
      </dsp:txXfrm>
    </dsp:sp>
    <dsp:sp modelId="{F9831A18-E781-4D70-B287-AFDCE9A07F79}">
      <dsp:nvSpPr>
        <dsp:cNvPr id="0" name=""/>
        <dsp:cNvSpPr/>
      </dsp:nvSpPr>
      <dsp:spPr>
        <a:xfrm>
          <a:off x="1834006" y="946251"/>
          <a:ext cx="1851452" cy="126166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Limitations</a:t>
          </a:r>
        </a:p>
      </dsp:txBody>
      <dsp:txXfrm>
        <a:off x="1895596" y="1007841"/>
        <a:ext cx="1728272" cy="1138488"/>
      </dsp:txXfrm>
    </dsp:sp>
    <dsp:sp modelId="{5B3B60D7-499C-4415-9B8B-26D09D3C617D}">
      <dsp:nvSpPr>
        <dsp:cNvPr id="0" name=""/>
        <dsp:cNvSpPr/>
      </dsp:nvSpPr>
      <dsp:spPr>
        <a:xfrm>
          <a:off x="3675573" y="946251"/>
          <a:ext cx="1851452" cy="126166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Future Study Design</a:t>
          </a:r>
        </a:p>
      </dsp:txBody>
      <dsp:txXfrm>
        <a:off x="3737163" y="1007841"/>
        <a:ext cx="1728272" cy="11384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dbe1315ca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dbe1315ca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227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3340"/>
              </a:buClr>
              <a:buSzPts val="1318"/>
              <a:buChar char="●"/>
            </a:pPr>
            <a:r>
              <a:rPr lang="en" sz="1317" b="1">
                <a:solidFill>
                  <a:srgbClr val="293340"/>
                </a:solidFill>
                <a:highlight>
                  <a:srgbClr val="FFFFFF"/>
                </a:highlight>
              </a:rPr>
              <a:t>“The word psychosis is used to describe conditions that affect the mind, where there has been some loss of contact with reality” - NIMH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26440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dbe1315ca9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dbe1315ca9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655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dbd9c2a6a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dbd9c2a6a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571500"/>
            <a:ext cx="6856214" cy="40005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571500"/>
            <a:ext cx="2193989" cy="40005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973836"/>
            <a:ext cx="5486400" cy="2441448"/>
          </a:xfrm>
        </p:spPr>
        <p:txBody>
          <a:bodyPr anchor="b">
            <a:normAutofit/>
          </a:bodyPr>
          <a:lstStyle>
            <a:lvl1pPr algn="l">
              <a:defRPr sz="4425" spc="-75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3502685"/>
            <a:ext cx="5486400" cy="685800"/>
          </a:xfrm>
        </p:spPr>
        <p:txBody>
          <a:bodyPr anchor="t">
            <a:normAutofit/>
          </a:bodyPr>
          <a:lstStyle>
            <a:lvl1pPr marL="0" indent="0" algn="l">
              <a:buNone/>
              <a:defRPr sz="165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8/2/2021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9962527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8/2/2021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6656456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742950"/>
            <a:ext cx="2114550" cy="3714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651510"/>
            <a:ext cx="5486400" cy="384048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8/2/2021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7152092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1664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6737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8/2/2021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4855626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973836"/>
            <a:ext cx="5486400" cy="2441448"/>
          </a:xfrm>
        </p:spPr>
        <p:txBody>
          <a:bodyPr anchor="b">
            <a:normAutofit/>
          </a:bodyPr>
          <a:lstStyle>
            <a:lvl1pPr>
              <a:defRPr sz="4425" b="0" spc="-75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3504438"/>
            <a:ext cx="5486400" cy="685800"/>
          </a:xfrm>
        </p:spPr>
        <p:txBody>
          <a:bodyPr anchor="t">
            <a:normAutofit/>
          </a:bodyPr>
          <a:lstStyle>
            <a:lvl1pPr marL="0" indent="0">
              <a:buNone/>
              <a:defRPr sz="1650" cap="none" spc="0" baseline="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8/2/2021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0254812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651510"/>
            <a:ext cx="2606040" cy="384048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651510"/>
            <a:ext cx="2606040" cy="384048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8/2/2021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1056462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767690"/>
            <a:ext cx="2606040" cy="60579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5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448202"/>
            <a:ext cx="2606040" cy="301752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767690"/>
            <a:ext cx="2606040" cy="609878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5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448202"/>
            <a:ext cx="2606040" cy="301752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8/2/2021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439300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8/2/2021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3387581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8/2/2021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58193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857250"/>
            <a:ext cx="2125980" cy="1783080"/>
          </a:xfrm>
        </p:spPr>
        <p:txBody>
          <a:bodyPr anchor="b">
            <a:normAutofit/>
          </a:bodyPr>
          <a:lstStyle>
            <a:lvl1pPr>
              <a:defRPr sz="24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651510"/>
            <a:ext cx="5486400" cy="384048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2620632"/>
            <a:ext cx="2125980" cy="1741493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0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8/2/2021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5925417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857250"/>
            <a:ext cx="2125980" cy="178308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575564"/>
            <a:ext cx="6086423" cy="3998214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2619756"/>
            <a:ext cx="2125980" cy="174193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0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8/2/2021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4767263"/>
            <a:ext cx="4433638" cy="273844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152910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569214"/>
            <a:ext cx="2582693" cy="39982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842878"/>
            <a:ext cx="2210612" cy="3450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569214"/>
            <a:ext cx="288036" cy="3998214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648081"/>
            <a:ext cx="5486400" cy="3840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8/2/2021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4767263"/>
            <a:ext cx="443363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4767263"/>
            <a:ext cx="114819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27197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  <p:sldLayoutId id="2147483938" r:id="rId12"/>
    <p:sldLayoutId id="2147483939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 spc="-45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143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AMWybF6nUQ0?feature=oembed" TargetMode="External"/><Relationship Id="rId4" Type="http://schemas.openxmlformats.org/officeDocument/2006/relationships/hyperlink" Target="https://www.cnn.com/videos/crime/2013/07/16/ac-exclusive-juror-on-rachel-jeantel.cn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0" y="19520"/>
            <a:ext cx="6967728" cy="32723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How Ethnic Speech Patterns Might Influence Disorganized Communication Ratings in Psychosis Assessments</a:t>
            </a:r>
            <a:endParaRPr lang="en-US" sz="3600"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0" y="3273553"/>
            <a:ext cx="6967728" cy="1888235"/>
          </a:xfrm>
          <a:prstGeom prst="rect">
            <a:avLst/>
          </a:prstGeom>
          <a:solidFill>
            <a:schemeClr val="bg2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endParaRPr lang="en" sz="1600" dirty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endParaRPr lang="en" sz="1600" dirty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lvl="0" indent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16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Shanna Trott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lvl="0" indent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lvl="0" indent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Program for Early Assessment, Care, &amp; Study (PEACS)  </a:t>
            </a:r>
          </a:p>
          <a:p>
            <a:pPr marL="0" lvl="0" indent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&amp; </a:t>
            </a:r>
            <a:r>
              <a:rPr lang="en" sz="16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PURPLE Program 2021</a:t>
            </a:r>
            <a:endParaRPr sz="1600" dirty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lvl="0" indent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endParaRPr sz="1600" dirty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lvl="0" indent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160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Mentor: Michelle West, PhD</a:t>
            </a:r>
            <a:endParaRPr sz="1600" dirty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AF8CA6-99A7-48FA-B404-061C18B5B238}"/>
              </a:ext>
            </a:extLst>
          </p:cNvPr>
          <p:cNvSpPr txBox="1"/>
          <p:nvPr/>
        </p:nvSpPr>
        <p:spPr>
          <a:xfrm>
            <a:off x="0" y="958099"/>
            <a:ext cx="612648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It Be Like That: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81E74F-360D-46F0-AFBD-A246BAB89C5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30034" y="1627632"/>
            <a:ext cx="1888236" cy="188823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BCCBA-FEF2-4C34-91E5-FA6ECA9BE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Research Question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5D471C-6459-4C1F-9270-079F4C0838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009C1E-5915-45EB-B572-C9C691888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9209"/>
            <a:ext cx="2578100" cy="19335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ACBBA5-E15B-48CB-9FDD-3CCEFEC0C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62784"/>
            <a:ext cx="2489200" cy="210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679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title" idx="4294967295"/>
          </p:nvPr>
        </p:nvSpPr>
        <p:spPr>
          <a:xfrm>
            <a:off x="0" y="444500"/>
            <a:ext cx="8521700" cy="573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22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body" idx="4294967295"/>
          </p:nvPr>
        </p:nvSpPr>
        <p:spPr>
          <a:xfrm>
            <a:off x="311150" y="488950"/>
            <a:ext cx="8521700" cy="20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245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2245" b="1" dirty="0">
                <a:solidFill>
                  <a:schemeClr val="dk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Do clients who use African American Vernacular English (AAVE) receive different clinical assessments on disorganized communication during psychosis assessments than clients of the same race who do not use AAVE?</a:t>
            </a:r>
            <a:endParaRPr sz="760" dirty="0">
              <a:solidFill>
                <a:schemeClr val="dk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73" name="Google Shape;73;p16"/>
          <p:cNvSpPr txBox="1"/>
          <p:nvPr/>
        </p:nvSpPr>
        <p:spPr>
          <a:xfrm>
            <a:off x="297250" y="4098575"/>
            <a:ext cx="3891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6"/>
          <p:cNvSpPr txBox="1"/>
          <p:nvPr/>
        </p:nvSpPr>
        <p:spPr>
          <a:xfrm>
            <a:off x="995850" y="3326509"/>
            <a:ext cx="7152300" cy="1061799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Hypothesis: AAVE speakers will receive higher scores on the P.5 scale (disorganized communication) than clients who are not AAVE speakers.</a:t>
            </a:r>
            <a:endParaRPr sz="1900" dirty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E691BF-ACE3-4213-AF1F-7E6DA1534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4802" y="2348709"/>
            <a:ext cx="1214396" cy="82637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BCCBA-FEF2-4C34-91E5-FA6ECA9BE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8100" y="475742"/>
            <a:ext cx="4621276" cy="1376426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Methods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009C1E-5915-45EB-B572-C9C691888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9209"/>
            <a:ext cx="2578100" cy="19335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ACBBA5-E15B-48CB-9FDD-3CCEFEC0C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62784"/>
            <a:ext cx="2489200" cy="2107895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42CBA49-9EE6-4681-827D-1CFEE86516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5126218"/>
              </p:ext>
            </p:extLst>
          </p:nvPr>
        </p:nvGraphicFramePr>
        <p:xfrm>
          <a:off x="2578100" y="1939645"/>
          <a:ext cx="5752084" cy="315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01667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9862C8-3A5A-42B0-91F9-3ECC86A84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68" y="1048170"/>
            <a:ext cx="7472264" cy="18670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63585E-7559-40D7-9B1B-28AC1A7AE0A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4094" y="348108"/>
            <a:ext cx="8412162" cy="573087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 Data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05358B2-5FE8-4EAB-9B62-5D6062BACBC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1404049" y="2948884"/>
            <a:ext cx="6592252" cy="20376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0E17BA9-66EE-4B9F-9601-67D815D2C6C7}"/>
              </a:ext>
            </a:extLst>
          </p:cNvPr>
          <p:cNvSpPr/>
          <p:nvPr/>
        </p:nvSpPr>
        <p:spPr>
          <a:xfrm>
            <a:off x="6330545" y="3702906"/>
            <a:ext cx="1566974" cy="784847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0313474-F43E-41D9-B469-28E0FB3B89C7}"/>
              </a:ext>
            </a:extLst>
          </p:cNvPr>
          <p:cNvSpPr/>
          <p:nvPr/>
        </p:nvSpPr>
        <p:spPr>
          <a:xfrm>
            <a:off x="6163056" y="1741372"/>
            <a:ext cx="950976" cy="681788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07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D098A7FE-4681-4419-BB4A-04A34991B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951" y="1133484"/>
            <a:ext cx="5091432" cy="12721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63585E-7559-40D7-9B1B-28AC1A7AE0A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4094" y="348108"/>
            <a:ext cx="8412162" cy="573087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 Data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05358B2-5FE8-4EAB-9B62-5D6062BACBC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237744" y="2964723"/>
            <a:ext cx="5922524" cy="18306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A06F4B20-9C27-479A-A8B5-B86AC4B9FF14}"/>
              </a:ext>
            </a:extLst>
          </p:cNvPr>
          <p:cNvSpPr/>
          <p:nvPr/>
        </p:nvSpPr>
        <p:spPr>
          <a:xfrm rot="1473360">
            <a:off x="5604607" y="1584179"/>
            <a:ext cx="923544" cy="183515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D8445B-0567-46E5-AC35-0C034B7A9D40}"/>
              </a:ext>
            </a:extLst>
          </p:cNvPr>
          <p:cNvSpPr txBox="1"/>
          <p:nvPr/>
        </p:nvSpPr>
        <p:spPr>
          <a:xfrm>
            <a:off x="6729984" y="1556087"/>
            <a:ext cx="2176272" cy="203132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 ratio is low </a:t>
            </a:r>
            <a:r>
              <a:rPr 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(.162) 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not significant </a:t>
            </a:r>
            <a:r>
              <a:rPr 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(p=.688), 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indicating there is</a:t>
            </a:r>
          </a:p>
          <a:p>
            <a:r>
              <a:rPr lang="en-US" sz="1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significant difference between groups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this scale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0E17BA9-66EE-4B9F-9601-67D815D2C6C7}"/>
              </a:ext>
            </a:extLst>
          </p:cNvPr>
          <p:cNvSpPr/>
          <p:nvPr/>
        </p:nvSpPr>
        <p:spPr>
          <a:xfrm>
            <a:off x="4620451" y="3599520"/>
            <a:ext cx="1445928" cy="702539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0313474-F43E-41D9-B469-28E0FB3B89C7}"/>
              </a:ext>
            </a:extLst>
          </p:cNvPr>
          <p:cNvSpPr/>
          <p:nvPr/>
        </p:nvSpPr>
        <p:spPr>
          <a:xfrm>
            <a:off x="4029126" y="1572350"/>
            <a:ext cx="859536" cy="503338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83FA9881-012C-4BB4-8C5E-F7E28C02C255}"/>
              </a:ext>
            </a:extLst>
          </p:cNvPr>
          <p:cNvSpPr/>
          <p:nvPr/>
        </p:nvSpPr>
        <p:spPr>
          <a:xfrm rot="19455461">
            <a:off x="6002545" y="2765597"/>
            <a:ext cx="726374" cy="19436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370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72523-7005-4F70-8D61-D885A1F28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73272"/>
            <a:ext cx="2578608" cy="4035304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Limitations of Pilot Data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79C867B3-4CCF-4000-AC68-1E71BFED83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8584" y="573272"/>
            <a:ext cx="5400438" cy="425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204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C6549-D1B7-488C-90B3-2BA32EE8EE7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1150" y="471932"/>
            <a:ext cx="8521700" cy="573088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Study Design 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0DEBE291-4202-4FFC-9DD2-7DC42CE03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72" y="1074982"/>
            <a:ext cx="7991856" cy="400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287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BCCBA-FEF2-4C34-91E5-FA6ECA9BE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Key Takeaways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5D471C-6459-4C1F-9270-079F4C0838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009C1E-5915-45EB-B572-C9C691888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9209"/>
            <a:ext cx="2578100" cy="19335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ACBBA5-E15B-48CB-9FDD-3CCEFEC0C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62784"/>
            <a:ext cx="2489200" cy="210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010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C6109-F1C0-4D76-A3E4-F835B9A7C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0352"/>
            <a:ext cx="2596896" cy="4059936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Takeaways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564F277-3F97-451A-B006-17FF120A5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966" y="-1033272"/>
            <a:ext cx="4894770" cy="790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126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8917B-AF3A-494E-8EF0-7AD33D81A79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444500"/>
            <a:ext cx="8662210" cy="573088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32EF2D-B8C7-448E-AE10-F61FB73DFFB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2296" y="1189101"/>
            <a:ext cx="5669280" cy="3416300"/>
          </a:xfrm>
        </p:spPr>
        <p:txBody>
          <a:bodyPr>
            <a:normAutofit fontScale="92500"/>
          </a:bodyPr>
          <a:lstStyle/>
          <a:p>
            <a:pPr>
              <a:buClrTx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Michelle West, Director of PEACS Program</a:t>
            </a:r>
          </a:p>
          <a:p>
            <a:pPr>
              <a:buClrTx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Douglas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Novins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Chair of PMHI</a:t>
            </a:r>
          </a:p>
          <a:p>
            <a:pPr>
              <a:buClrTx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Neill Epperson, Chair of Department of Psychiatry</a:t>
            </a:r>
          </a:p>
          <a:p>
            <a:pPr>
              <a:buClrTx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Dominic Martinez, Dir. Office of Inclusion and Outreach, CCTSI</a:t>
            </a:r>
          </a:p>
          <a:p>
            <a:pPr>
              <a:buClrTx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PEACS Team Members: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Shadi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Sharif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Christine Reed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Charlie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Buteyn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Melissa Batt</a:t>
            </a:r>
          </a:p>
          <a:p>
            <a:pPr>
              <a:buClrTx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PURPLE Coordinators: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Lily Luo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Emmaly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Perks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Merlin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Ariefdjohan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77915F8-2E13-429D-B59C-DAF0BAF81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836" y="1321699"/>
            <a:ext cx="1956816" cy="6088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04F704-B508-438D-9843-A4412BBF6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627" y="3139973"/>
            <a:ext cx="3139234" cy="122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546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BCCBA-FEF2-4C34-91E5-FA6ECA9BE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5D471C-6459-4C1F-9270-079F4C0838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009C1E-5915-45EB-B572-C9C691888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9209"/>
            <a:ext cx="2578100" cy="19335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ACBBA5-E15B-48CB-9FDD-3CCEFEC0C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62784"/>
            <a:ext cx="2489200" cy="210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4182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DF56430-7FEC-424A-B61D-1D717EFBDF09}"/>
              </a:ext>
            </a:extLst>
          </p:cNvPr>
          <p:cNvSpPr/>
          <p:nvPr/>
        </p:nvSpPr>
        <p:spPr>
          <a:xfrm>
            <a:off x="0" y="2715768"/>
            <a:ext cx="9144000" cy="255117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A4AC73-E976-41E9-8682-890029CCC5B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-1" y="0"/>
            <a:ext cx="9143999" cy="271576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8000" dirty="0">
                <a:solidFill>
                  <a:schemeClr val="tx1"/>
                </a:solidFill>
              </a:rPr>
              <a:t>Questions?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7BF8E6-4EF8-4E25-8585-1A0A8D5F7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901" y="3081441"/>
            <a:ext cx="6328196" cy="199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83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 idx="4294967295"/>
          </p:nvPr>
        </p:nvSpPr>
        <p:spPr>
          <a:xfrm>
            <a:off x="365125" y="222314"/>
            <a:ext cx="8413750" cy="5730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  <a:latin typeface="+mj-lt"/>
                <a:ea typeface="Times New Roman"/>
                <a:cs typeface="Times New Roman"/>
                <a:sym typeface="Times New Roman"/>
              </a:rPr>
              <a:t>What is Psychosis?</a:t>
            </a:r>
            <a:endParaRPr dirty="0">
              <a:solidFill>
                <a:schemeClr val="tx1"/>
              </a:solidFill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A8B209-7AC4-4E3C-8B14-082ACA3A3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2795" y="1352867"/>
            <a:ext cx="2926080" cy="29203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24D5B1-39C0-4B36-9B15-50B17B591AB2}"/>
              </a:ext>
            </a:extLst>
          </p:cNvPr>
          <p:cNvSpPr txBox="1"/>
          <p:nvPr/>
        </p:nvSpPr>
        <p:spPr>
          <a:xfrm>
            <a:off x="548640" y="1352867"/>
            <a:ext cx="4572000" cy="2751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 indent="-28575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en-US" sz="18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Trouble </a:t>
            </a:r>
            <a:r>
              <a:rPr kumimoji="0" lang="en-US" sz="18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differentiating between what is real and not real</a:t>
            </a:r>
          </a:p>
          <a:p>
            <a:pPr marL="0" lvl="1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</a:pPr>
            <a:endParaRPr kumimoji="0" lang="en-US" sz="1800" b="0" i="0" u="none" strike="noStrike" kern="1200" cap="none" spc="0" normalizeH="0" baseline="0" noProof="0" dirty="0">
              <a:ln/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285750" lvl="1" indent="-28575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en-US" sz="18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kumimoji="0" lang="en-US" sz="1800" b="0" i="0" u="none" strike="noStrike" kern="1200" cap="none" spc="0" normalizeH="0" baseline="0" noProof="0" dirty="0" err="1">
                <a:ln/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ositive</a:t>
            </a:r>
            <a:r>
              <a:rPr kumimoji="0" lang="en-US" sz="18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psychotic symptoms: delusions, paranoia, grandiosity,  hallucinations, </a:t>
            </a:r>
            <a:r>
              <a:rPr kumimoji="0" lang="en-US" sz="1800" b="1" i="0" u="none" strike="noStrike" kern="1200" cap="none" spc="0" normalizeH="0" baseline="0" noProof="0" dirty="0">
                <a:ln/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disorganized communication</a:t>
            </a:r>
            <a:endParaRPr kumimoji="0" lang="en-US" sz="1800" b="0" i="0" u="none" strike="noStrike" kern="1200" cap="none" spc="0" normalizeH="0" baseline="0" noProof="0" dirty="0">
              <a:ln/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857250" lvl="1" indent="-85725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 typeface="Courier New" panose="02070309020205020404" pitchFamily="49" charset="0"/>
              <a:buChar char="o"/>
            </a:pPr>
            <a:endParaRPr kumimoji="0" lang="en-US" sz="1800" b="0" i="0" u="none" strike="noStrike" kern="1200" cap="none" spc="0" normalizeH="0" baseline="0" noProof="0" dirty="0">
              <a:ln/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285750" lvl="1" indent="-28575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kumimoji="0" lang="en-US" sz="18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Negative psychotic symptom: flat affect, reduced motivation, reduced feelings of pleasure</a:t>
            </a:r>
          </a:p>
        </p:txBody>
      </p:sp>
    </p:spTree>
    <p:extLst>
      <p:ext uri="{BB962C8B-B14F-4D97-AF65-F5344CB8AC3E}">
        <p14:creationId xmlns:p14="http://schemas.microsoft.com/office/powerpoint/2010/main" val="3977368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7418B20-4DA9-48AF-B550-3EB17C9DE3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6513584"/>
              </p:ext>
            </p:extLst>
          </p:nvPr>
        </p:nvGraphicFramePr>
        <p:xfrm>
          <a:off x="306726" y="573886"/>
          <a:ext cx="8530548" cy="3995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19F7898F-24D3-45DE-82F8-18DC1C4C74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5894073"/>
              </p:ext>
            </p:extLst>
          </p:nvPr>
        </p:nvGraphicFramePr>
        <p:xfrm>
          <a:off x="256434" y="565867"/>
          <a:ext cx="8631132" cy="4011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619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ECCA8-BFFC-4994-BB51-58110FA09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35280"/>
            <a:ext cx="6202680" cy="424434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African Americans are 4x more likely to be diagnosed with schizophrenia than their white counterparts.</a:t>
            </a:r>
            <a:b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br>
              <a:rPr lang="en-US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Lawson, 2008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CB1E59-F9CD-41D4-86C1-ECA33121F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8365" y="2963919"/>
            <a:ext cx="437161" cy="4371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8728EB-D084-42D6-9BAA-FA7192B72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286" y="2963917"/>
            <a:ext cx="437161" cy="4371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04E2A23-0059-4E1E-856B-80385E06F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1906" y="2963917"/>
            <a:ext cx="437161" cy="4371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EAD1615-1827-4DA7-9D92-6C8B3F26A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4745" y="2963918"/>
            <a:ext cx="437161" cy="43716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1FCD93F-7506-4F73-B114-730A92014E3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7235649" y="1701783"/>
            <a:ext cx="616037" cy="61603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FFB69BC-99AE-4D80-ACA6-CC5F394A5F3B}"/>
              </a:ext>
            </a:extLst>
          </p:cNvPr>
          <p:cNvSpPr txBox="1"/>
          <p:nvPr/>
        </p:nvSpPr>
        <p:spPr>
          <a:xfrm>
            <a:off x="7269854" y="2456202"/>
            <a:ext cx="544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VS.</a:t>
            </a:r>
          </a:p>
        </p:txBody>
      </p:sp>
    </p:spTree>
    <p:extLst>
      <p:ext uri="{BB962C8B-B14F-4D97-AF65-F5344CB8AC3E}">
        <p14:creationId xmlns:p14="http://schemas.microsoft.com/office/powerpoint/2010/main" val="3950210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C0595-5B6B-4F3E-8D26-9179CD675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7784"/>
            <a:ext cx="2587752" cy="4014216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AAVE Stigma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F705B-4E87-4C33-854F-43B347E9F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3663" y="644652"/>
            <a:ext cx="5486400" cy="384048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ClrTx/>
              <a:buNone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ClrTx/>
              <a:buFont typeface="Courier New" panose="02070309020205020404" pitchFamily="49" charset="0"/>
              <a:buChar char="o"/>
            </a:pPr>
            <a:r>
              <a:rPr lang="en-US" sz="18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AAVE use can trigger discrimination in the workplace, housing market, schools, and the legal system</a:t>
            </a:r>
          </a:p>
          <a:p>
            <a:pPr lvl="1">
              <a:spcBef>
                <a:spcPts val="0"/>
              </a:spcBef>
              <a:buClrTx/>
              <a:buFont typeface="Courier New" panose="02070309020205020404" pitchFamily="49" charset="0"/>
              <a:buChar char="o"/>
            </a:pPr>
            <a:endParaRPr lang="en-US" sz="1600" b="0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buClrTx/>
              <a:buFont typeface="Courier New" panose="02070309020205020404" pitchFamily="49" charset="0"/>
              <a:buChar char="o"/>
            </a:pPr>
            <a:r>
              <a:rPr lang="en-US" sz="16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On average Philadelphia court reporters </a:t>
            </a:r>
            <a:r>
              <a:rPr lang="en-US" sz="16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correctly transcribed only 59.5 % of AAVE utterances</a:t>
            </a:r>
            <a:endParaRPr lang="en-US" sz="1600" b="0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ClrTx/>
              <a:buFont typeface="Courier New" panose="02070309020205020404" pitchFamily="49" charset="0"/>
              <a:buChar char="o"/>
            </a:pPr>
            <a:endParaRPr lang="en-US" sz="1800" b="0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ClrTx/>
              <a:buFont typeface="Courier New" panose="02070309020205020404" pitchFamily="49" charset="0"/>
              <a:buChar char="o"/>
            </a:pPr>
            <a:r>
              <a:rPr lang="en-US" sz="18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Miscommunications caused by lack of familiarity with AAVE have even gone so far as to have court witnesses dismissed for lack of credibility</a:t>
            </a:r>
          </a:p>
        </p:txBody>
      </p:sp>
    </p:spTree>
    <p:extLst>
      <p:ext uri="{BB962C8B-B14F-4D97-AF65-F5344CB8AC3E}">
        <p14:creationId xmlns:p14="http://schemas.microsoft.com/office/powerpoint/2010/main" val="981567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57A36FD-1BD0-4FCE-B225-0ABD1E213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6512"/>
            <a:ext cx="2587752" cy="4129955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Rachel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Jeantel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91E077B-952D-44CD-8AB3-1ECF87233C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21508" y="795987"/>
            <a:ext cx="2606040" cy="384048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ClrTx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Witness in Trayvon Martin Case</a:t>
            </a:r>
          </a:p>
          <a:p>
            <a:pPr>
              <a:buClrTx/>
              <a:buFont typeface="Courier New" panose="02070309020205020404" pitchFamily="49" charset="0"/>
              <a:buChar char="o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Fluent in AAVE</a:t>
            </a:r>
          </a:p>
          <a:p>
            <a:pPr>
              <a:buClrTx/>
              <a:buFont typeface="Courier New" panose="02070309020205020404" pitchFamily="49" charset="0"/>
              <a:buChar char="o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testimony she was often misheard or asked to repeat herself </a:t>
            </a:r>
          </a:p>
          <a:p>
            <a:pPr>
              <a:buClrTx/>
              <a:buFont typeface="Courier New" panose="02070309020205020404" pitchFamily="49" charset="0"/>
              <a:buChar char="o"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Jurors and attorneys found her hard to understand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called her uncredible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Rachel Jeantel on Trial | The New Yorker">
            <a:extLst>
              <a:ext uri="{FF2B5EF4-FFF2-40B4-BE49-F238E27FC236}">
                <a16:creationId xmlns:a16="http://schemas.microsoft.com/office/drawing/2014/main" id="{9BC0FA2E-8651-4D73-A300-ACED27950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304" y="1344168"/>
            <a:ext cx="3282696" cy="214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338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8" title="Juror: I felt sorry for Rachel Jeantel">
            <a:hlinkClick r:id="" action="ppaction://media"/>
            <a:extLst>
              <a:ext uri="{FF2B5EF4-FFF2-40B4-BE49-F238E27FC236}">
                <a16:creationId xmlns:a16="http://schemas.microsoft.com/office/drawing/2014/main" id="{FB337EE2-BAC2-452D-BEC9-DBAD727828C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6332" y="293204"/>
            <a:ext cx="7471336" cy="45570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53E005-0314-47F7-989F-0C81EE9A2D71}"/>
              </a:ext>
            </a:extLst>
          </p:cNvPr>
          <p:cNvSpPr txBox="1"/>
          <p:nvPr/>
        </p:nvSpPr>
        <p:spPr>
          <a:xfrm>
            <a:off x="6488576" y="4820334"/>
            <a:ext cx="61630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D25814"/>
                </a:solidFill>
                <a:hlinkClick r:id="rId4"/>
              </a:rPr>
              <a:t>Video: Rachel </a:t>
            </a:r>
            <a:r>
              <a:rPr lang="en-US" dirty="0" err="1">
                <a:solidFill>
                  <a:srgbClr val="D25814"/>
                </a:solidFill>
                <a:hlinkClick r:id="rId4"/>
              </a:rPr>
              <a:t>Jeantel</a:t>
            </a:r>
            <a:r>
              <a:rPr lang="en-US" dirty="0">
                <a:solidFill>
                  <a:srgbClr val="D25814"/>
                </a:solidFill>
                <a:hlinkClick r:id="rId4"/>
              </a:rPr>
              <a:t> Juror</a:t>
            </a: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4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Fra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18A1B607-7BAE-46D6-8090-545AC7BDD739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F4D360F85661468B9B23CC78D0CBAF" ma:contentTypeVersion="18" ma:contentTypeDescription="Create a new document." ma:contentTypeScope="" ma:versionID="f39e63fe1a22b1bedbcf6fb692222841">
  <xsd:schema xmlns:xsd="http://www.w3.org/2001/XMLSchema" xmlns:xs="http://www.w3.org/2001/XMLSchema" xmlns:p="http://schemas.microsoft.com/office/2006/metadata/properties" xmlns:ns2="b10b96fc-3cac-4f39-8741-761b5c694de7" xmlns:ns3="cd07119f-ec39-461f-9d35-e9dde5481e50" targetNamespace="http://schemas.microsoft.com/office/2006/metadata/properties" ma:root="true" ma:fieldsID="1bc355f65d7d3abee87d101411c176a8" ns2:_="" ns3:_="">
    <xsd:import namespace="b10b96fc-3cac-4f39-8741-761b5c694de7"/>
    <xsd:import namespace="cd07119f-ec39-461f-9d35-e9dde5481e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0b96fc-3cac-4f39-8741-761b5c694d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7310ada-04f1-49d1-83c9-5a60708465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07119f-ec39-461f-9d35-e9dde5481e5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575d1d3-11ac-4cfd-9924-75d384c3cee9}" ma:internalName="TaxCatchAll" ma:showField="CatchAllData" ma:web="cd07119f-ec39-461f-9d35-e9dde5481e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10b96fc-3cac-4f39-8741-761b5c694de7">
      <Terms xmlns="http://schemas.microsoft.com/office/infopath/2007/PartnerControls"/>
    </lcf76f155ced4ddcb4097134ff3c332f>
    <TaxCatchAll xmlns="cd07119f-ec39-461f-9d35-e9dde5481e50" xsi:nil="true"/>
  </documentManagement>
</p:properties>
</file>

<file path=customXml/itemProps1.xml><?xml version="1.0" encoding="utf-8"?>
<ds:datastoreItem xmlns:ds="http://schemas.openxmlformats.org/officeDocument/2006/customXml" ds:itemID="{1B1BA51E-4CF2-4FA0-940E-1DEC4707DBC4}"/>
</file>

<file path=customXml/itemProps2.xml><?xml version="1.0" encoding="utf-8"?>
<ds:datastoreItem xmlns:ds="http://schemas.openxmlformats.org/officeDocument/2006/customXml" ds:itemID="{26975379-B491-4BB5-8078-D299CB8E762A}"/>
</file>

<file path=customXml/itemProps3.xml><?xml version="1.0" encoding="utf-8"?>
<ds:datastoreItem xmlns:ds="http://schemas.openxmlformats.org/officeDocument/2006/customXml" ds:itemID="{4CCF4DE4-ABD8-485A-9AF3-E0F6B8710EFE}"/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29367</TotalTime>
  <Words>593</Words>
  <Application>Microsoft Office PowerPoint</Application>
  <PresentationFormat>On-screen Show (16:9)</PresentationFormat>
  <Paragraphs>81</Paragraphs>
  <Slides>20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Corbel</vt:lpstr>
      <vt:lpstr>Courier New</vt:lpstr>
      <vt:lpstr>Times New Roman</vt:lpstr>
      <vt:lpstr>Wingdings</vt:lpstr>
      <vt:lpstr>Wingdings 2</vt:lpstr>
      <vt:lpstr>Frame</vt:lpstr>
      <vt:lpstr>How Ethnic Speech Patterns Might Influence Disorganized Communication Ratings in Psychosis Assessments</vt:lpstr>
      <vt:lpstr>Background</vt:lpstr>
      <vt:lpstr>What is Psychosis?</vt:lpstr>
      <vt:lpstr>PowerPoint Presentation</vt:lpstr>
      <vt:lpstr>PowerPoint Presentation</vt:lpstr>
      <vt:lpstr>African Americans are 4x more likely to be diagnosed with schizophrenia than their white counterparts.  – Lawson, 2008</vt:lpstr>
      <vt:lpstr>AAVE Stigma</vt:lpstr>
      <vt:lpstr>Rachel Jeantel</vt:lpstr>
      <vt:lpstr>PowerPoint Presentation</vt:lpstr>
      <vt:lpstr>Research Question</vt:lpstr>
      <vt:lpstr> </vt:lpstr>
      <vt:lpstr> Methods</vt:lpstr>
      <vt:lpstr>Pilot Data</vt:lpstr>
      <vt:lpstr>Pilot Data</vt:lpstr>
      <vt:lpstr>Limitations of Pilot Data</vt:lpstr>
      <vt:lpstr>Future Study Design </vt:lpstr>
      <vt:lpstr>Key Takeaways</vt:lpstr>
      <vt:lpstr>Key Takeaways</vt:lpstr>
      <vt:lpstr>Acknowledgments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Shark Tank Research Proposal</dc:title>
  <dc:creator>Shanna Trott</dc:creator>
  <cp:lastModifiedBy>Shanna Trott</cp:lastModifiedBy>
  <cp:revision>34</cp:revision>
  <dcterms:modified xsi:type="dcterms:W3CDTF">2021-08-12T18:17:41Z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0x010100C8F4D360F85661468B9B23CC78D0CBAF</vt:lpwstr>
  </property>
</Properties>
</file>