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1"/>
  </p:sldMasterIdLst>
  <p:notesMasterIdLst>
    <p:notesMasterId r:id="rId44"/>
  </p:notesMasterIdLst>
  <p:sldIdLst>
    <p:sldId id="256" r:id="rId2"/>
    <p:sldId id="257" r:id="rId3"/>
    <p:sldId id="258" r:id="rId4"/>
    <p:sldId id="280" r:id="rId5"/>
    <p:sldId id="296" r:id="rId6"/>
    <p:sldId id="295" r:id="rId7"/>
    <p:sldId id="261" r:id="rId8"/>
    <p:sldId id="274" r:id="rId9"/>
    <p:sldId id="263" r:id="rId10"/>
    <p:sldId id="264" r:id="rId11"/>
    <p:sldId id="308" r:id="rId12"/>
    <p:sldId id="309" r:id="rId13"/>
    <p:sldId id="310" r:id="rId14"/>
    <p:sldId id="265" r:id="rId15"/>
    <p:sldId id="275" r:id="rId16"/>
    <p:sldId id="266" r:id="rId17"/>
    <p:sldId id="282" r:id="rId18"/>
    <p:sldId id="299" r:id="rId19"/>
    <p:sldId id="300" r:id="rId20"/>
    <p:sldId id="267" r:id="rId21"/>
    <p:sldId id="283" r:id="rId22"/>
    <p:sldId id="276" r:id="rId23"/>
    <p:sldId id="284" r:id="rId24"/>
    <p:sldId id="297" r:id="rId25"/>
    <p:sldId id="298" r:id="rId26"/>
    <p:sldId id="269" r:id="rId27"/>
    <p:sldId id="277" r:id="rId28"/>
    <p:sldId id="285" r:id="rId29"/>
    <p:sldId id="286" r:id="rId30"/>
    <p:sldId id="287" r:id="rId31"/>
    <p:sldId id="288" r:id="rId32"/>
    <p:sldId id="289" r:id="rId33"/>
    <p:sldId id="290" r:id="rId34"/>
    <p:sldId id="306" r:id="rId35"/>
    <p:sldId id="303" r:id="rId36"/>
    <p:sldId id="304" r:id="rId37"/>
    <p:sldId id="307" r:id="rId38"/>
    <p:sldId id="294" r:id="rId39"/>
    <p:sldId id="305" r:id="rId40"/>
    <p:sldId id="270" r:id="rId41"/>
    <p:sldId id="301" r:id="rId42"/>
    <p:sldId id="30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76431" autoAdjust="0"/>
  </p:normalViewPr>
  <p:slideViewPr>
    <p:cSldViewPr snapToGrid="0" snapToObjects="1">
      <p:cViewPr varScale="1">
        <p:scale>
          <a:sx n="97" d="100"/>
          <a:sy n="97" d="100"/>
        </p:scale>
        <p:origin x="172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80E10-20D4-3847-B74D-912D52FC2C5E}" type="doc">
      <dgm:prSet loTypeId="urn:microsoft.com/office/officeart/2005/8/layout/process1" loCatId="" qsTypeId="urn:microsoft.com/office/officeart/2005/8/quickstyle/simple1" qsCatId="simple" csTypeId="urn:microsoft.com/office/officeart/2005/8/colors/accent1_2" csCatId="accent1" phldr="1"/>
      <dgm:spPr/>
    </dgm:pt>
    <dgm:pt modelId="{351BB162-BD6C-7E43-8AA7-19C619FDFA0D}">
      <dgm:prSet phldrT="[Text]" custT="1"/>
      <dgm:spPr/>
      <dgm:t>
        <a:bodyPr/>
        <a:lstStyle/>
        <a:p>
          <a:r>
            <a:rPr lang="en-US" sz="2000" b="1" baseline="0" dirty="0"/>
            <a:t>First reviewing instructions</a:t>
          </a:r>
          <a:endParaRPr lang="en-US" sz="2000" b="1" dirty="0"/>
        </a:p>
      </dgm:t>
    </dgm:pt>
    <dgm:pt modelId="{A7E84D26-C76B-3243-823D-B8F3244CCB5A}" type="parTrans" cxnId="{B68D9529-5A78-EB49-ADE2-DEC59205AE2F}">
      <dgm:prSet/>
      <dgm:spPr/>
      <dgm:t>
        <a:bodyPr/>
        <a:lstStyle/>
        <a:p>
          <a:endParaRPr lang="en-US"/>
        </a:p>
      </dgm:t>
    </dgm:pt>
    <dgm:pt modelId="{7F63CCEE-5C16-614F-ACB4-67C56240B11D}" type="sibTrans" cxnId="{B68D9529-5A78-EB49-ADE2-DEC59205AE2F}">
      <dgm:prSet/>
      <dgm:spPr>
        <a:ln>
          <a:solidFill>
            <a:schemeClr val="accent1">
              <a:lumMod val="75000"/>
            </a:schemeClr>
          </a:solidFill>
        </a:ln>
      </dgm:spPr>
      <dgm:t>
        <a:bodyPr/>
        <a:lstStyle/>
        <a:p>
          <a:endParaRPr lang="en-US"/>
        </a:p>
      </dgm:t>
    </dgm:pt>
    <dgm:pt modelId="{D1B315A0-AD38-8147-A80A-207CB8586E4B}">
      <dgm:prSet phldrT="[Text]" custT="1"/>
      <dgm:spPr/>
      <dgm:t>
        <a:bodyPr/>
        <a:lstStyle/>
        <a:p>
          <a:r>
            <a:rPr lang="en-US" sz="2000" b="1" baseline="0" dirty="0"/>
            <a:t>Modeling correct implementation of the procedure </a:t>
          </a:r>
          <a:endParaRPr lang="en-US" sz="2000" b="1" dirty="0"/>
        </a:p>
      </dgm:t>
    </dgm:pt>
    <dgm:pt modelId="{7079D61F-C3E2-3844-965B-9F417E1AEE79}" type="parTrans" cxnId="{128E3344-C789-204D-9EB2-AF9CA639F07D}">
      <dgm:prSet/>
      <dgm:spPr/>
      <dgm:t>
        <a:bodyPr/>
        <a:lstStyle/>
        <a:p>
          <a:endParaRPr lang="en-US"/>
        </a:p>
      </dgm:t>
    </dgm:pt>
    <dgm:pt modelId="{172F1C50-3152-0245-A363-E7A2D0DA8BB7}" type="sibTrans" cxnId="{128E3344-C789-204D-9EB2-AF9CA639F07D}">
      <dgm:prSet/>
      <dgm:spPr>
        <a:ln>
          <a:solidFill>
            <a:schemeClr val="accent1">
              <a:lumMod val="75000"/>
            </a:schemeClr>
          </a:solidFill>
        </a:ln>
      </dgm:spPr>
      <dgm:t>
        <a:bodyPr/>
        <a:lstStyle/>
        <a:p>
          <a:endParaRPr lang="en-US"/>
        </a:p>
      </dgm:t>
    </dgm:pt>
    <dgm:pt modelId="{35953721-9763-EF4A-B975-3C3E36C70F2C}">
      <dgm:prSet phldrT="[Text]" custT="1"/>
      <dgm:spPr/>
      <dgm:t>
        <a:bodyPr/>
        <a:lstStyle/>
        <a:p>
          <a:r>
            <a:rPr lang="en-US" sz="2000" b="1" baseline="0" dirty="0"/>
            <a:t>Followed by immediate feedback and rehearsal</a:t>
          </a:r>
          <a:endParaRPr lang="en-US" sz="2000" b="1" dirty="0"/>
        </a:p>
      </dgm:t>
    </dgm:pt>
    <dgm:pt modelId="{67A45F71-26A6-B74A-942F-09632494654F}" type="parTrans" cxnId="{A92E9110-9364-594A-92FC-CA54897E85D2}">
      <dgm:prSet/>
      <dgm:spPr/>
      <dgm:t>
        <a:bodyPr/>
        <a:lstStyle/>
        <a:p>
          <a:endParaRPr lang="en-US"/>
        </a:p>
      </dgm:t>
    </dgm:pt>
    <dgm:pt modelId="{BF685CE9-B7B2-D24C-9F7C-219D668C07CE}" type="sibTrans" cxnId="{A92E9110-9364-594A-92FC-CA54897E85D2}">
      <dgm:prSet/>
      <dgm:spPr/>
      <dgm:t>
        <a:bodyPr/>
        <a:lstStyle/>
        <a:p>
          <a:endParaRPr lang="en-US"/>
        </a:p>
      </dgm:t>
    </dgm:pt>
    <dgm:pt modelId="{8B1DF27F-563A-3B4F-A91A-4A84849BBE77}" type="pres">
      <dgm:prSet presAssocID="{B7280E10-20D4-3847-B74D-912D52FC2C5E}" presName="Name0" presStyleCnt="0">
        <dgm:presLayoutVars>
          <dgm:dir/>
          <dgm:resizeHandles val="exact"/>
        </dgm:presLayoutVars>
      </dgm:prSet>
      <dgm:spPr/>
    </dgm:pt>
    <dgm:pt modelId="{EB2E9F77-D684-A44C-980C-50A4BC84CF6D}" type="pres">
      <dgm:prSet presAssocID="{351BB162-BD6C-7E43-8AA7-19C619FDFA0D}" presName="node" presStyleLbl="node1" presStyleIdx="0" presStyleCnt="3" custScaleX="91886" custScaleY="60863" custLinFactNeighborX="10804" custLinFactNeighborY="-14425">
        <dgm:presLayoutVars>
          <dgm:bulletEnabled val="1"/>
        </dgm:presLayoutVars>
      </dgm:prSet>
      <dgm:spPr/>
    </dgm:pt>
    <dgm:pt modelId="{F5A07DED-2A37-C948-B740-C6D291F26F86}" type="pres">
      <dgm:prSet presAssocID="{7F63CCEE-5C16-614F-ACB4-67C56240B11D}" presName="sibTrans" presStyleLbl="sibTrans2D1" presStyleIdx="0" presStyleCnt="2"/>
      <dgm:spPr/>
    </dgm:pt>
    <dgm:pt modelId="{43215E5D-9D16-BF4F-8249-C0EDF24B0B41}" type="pres">
      <dgm:prSet presAssocID="{7F63CCEE-5C16-614F-ACB4-67C56240B11D}" presName="connectorText" presStyleLbl="sibTrans2D1" presStyleIdx="0" presStyleCnt="2"/>
      <dgm:spPr/>
    </dgm:pt>
    <dgm:pt modelId="{0E79281C-9A3E-2141-B72D-5C3B474752F2}" type="pres">
      <dgm:prSet presAssocID="{D1B315A0-AD38-8147-A80A-207CB8586E4B}" presName="node" presStyleLbl="node1" presStyleIdx="1" presStyleCnt="3" custScaleX="94966" custScaleY="55013" custLinFactNeighborX="-16257" custLinFactNeighborY="-17082">
        <dgm:presLayoutVars>
          <dgm:bulletEnabled val="1"/>
        </dgm:presLayoutVars>
      </dgm:prSet>
      <dgm:spPr/>
    </dgm:pt>
    <dgm:pt modelId="{1B585E55-7E68-414E-BB38-BC9A0FCEBAD7}" type="pres">
      <dgm:prSet presAssocID="{172F1C50-3152-0245-A363-E7A2D0DA8BB7}" presName="sibTrans" presStyleLbl="sibTrans2D1" presStyleIdx="1" presStyleCnt="2"/>
      <dgm:spPr/>
    </dgm:pt>
    <dgm:pt modelId="{4924CFA5-DD88-C745-B357-74AF055B0D63}" type="pres">
      <dgm:prSet presAssocID="{172F1C50-3152-0245-A363-E7A2D0DA8BB7}" presName="connectorText" presStyleLbl="sibTrans2D1" presStyleIdx="1" presStyleCnt="2"/>
      <dgm:spPr/>
    </dgm:pt>
    <dgm:pt modelId="{9036EDF2-9F40-8D4F-BB86-EC3651D31B88}" type="pres">
      <dgm:prSet presAssocID="{35953721-9763-EF4A-B975-3C3E36C70F2C}" presName="node" presStyleLbl="node1" presStyleIdx="2" presStyleCnt="3" custScaleX="94731" custScaleY="55607" custLinFactNeighborX="-22608" custLinFactNeighborY="-15900">
        <dgm:presLayoutVars>
          <dgm:bulletEnabled val="1"/>
        </dgm:presLayoutVars>
      </dgm:prSet>
      <dgm:spPr/>
    </dgm:pt>
  </dgm:ptLst>
  <dgm:cxnLst>
    <dgm:cxn modelId="{6CEF5705-FA15-6B44-B8C7-0C26CAF1E570}" type="presOf" srcId="{7F63CCEE-5C16-614F-ACB4-67C56240B11D}" destId="{F5A07DED-2A37-C948-B740-C6D291F26F86}" srcOrd="0" destOrd="0" presId="urn:microsoft.com/office/officeart/2005/8/layout/process1"/>
    <dgm:cxn modelId="{A92E9110-9364-594A-92FC-CA54897E85D2}" srcId="{B7280E10-20D4-3847-B74D-912D52FC2C5E}" destId="{35953721-9763-EF4A-B975-3C3E36C70F2C}" srcOrd="2" destOrd="0" parTransId="{67A45F71-26A6-B74A-942F-09632494654F}" sibTransId="{BF685CE9-B7B2-D24C-9F7C-219D668C07CE}"/>
    <dgm:cxn modelId="{B68D9529-5A78-EB49-ADE2-DEC59205AE2F}" srcId="{B7280E10-20D4-3847-B74D-912D52FC2C5E}" destId="{351BB162-BD6C-7E43-8AA7-19C619FDFA0D}" srcOrd="0" destOrd="0" parTransId="{A7E84D26-C76B-3243-823D-B8F3244CCB5A}" sibTransId="{7F63CCEE-5C16-614F-ACB4-67C56240B11D}"/>
    <dgm:cxn modelId="{E14D0F2A-C00B-E54E-BA03-8E2B07EA8FB2}" type="presOf" srcId="{172F1C50-3152-0245-A363-E7A2D0DA8BB7}" destId="{4924CFA5-DD88-C745-B357-74AF055B0D63}" srcOrd="1" destOrd="0" presId="urn:microsoft.com/office/officeart/2005/8/layout/process1"/>
    <dgm:cxn modelId="{128E3344-C789-204D-9EB2-AF9CA639F07D}" srcId="{B7280E10-20D4-3847-B74D-912D52FC2C5E}" destId="{D1B315A0-AD38-8147-A80A-207CB8586E4B}" srcOrd="1" destOrd="0" parTransId="{7079D61F-C3E2-3844-965B-9F417E1AEE79}" sibTransId="{172F1C50-3152-0245-A363-E7A2D0DA8BB7}"/>
    <dgm:cxn modelId="{618B7E60-617C-C047-BDAF-DA37B77D3A9B}" type="presOf" srcId="{B7280E10-20D4-3847-B74D-912D52FC2C5E}" destId="{8B1DF27F-563A-3B4F-A91A-4A84849BBE77}" srcOrd="0" destOrd="0" presId="urn:microsoft.com/office/officeart/2005/8/layout/process1"/>
    <dgm:cxn modelId="{BB210081-13CB-E342-BA19-DD7855C293B1}" type="presOf" srcId="{35953721-9763-EF4A-B975-3C3E36C70F2C}" destId="{9036EDF2-9F40-8D4F-BB86-EC3651D31B88}" srcOrd="0" destOrd="0" presId="urn:microsoft.com/office/officeart/2005/8/layout/process1"/>
    <dgm:cxn modelId="{714A1BD2-9A8C-874A-AE36-DC5E121BA317}" type="presOf" srcId="{D1B315A0-AD38-8147-A80A-207CB8586E4B}" destId="{0E79281C-9A3E-2141-B72D-5C3B474752F2}" srcOrd="0" destOrd="0" presId="urn:microsoft.com/office/officeart/2005/8/layout/process1"/>
    <dgm:cxn modelId="{CD4C80EC-C208-2D4C-A61B-344AB11BC97F}" type="presOf" srcId="{351BB162-BD6C-7E43-8AA7-19C619FDFA0D}" destId="{EB2E9F77-D684-A44C-980C-50A4BC84CF6D}" srcOrd="0" destOrd="0" presId="urn:microsoft.com/office/officeart/2005/8/layout/process1"/>
    <dgm:cxn modelId="{C9246DF7-1CE2-614E-8D36-D0DA1223CCDF}" type="presOf" srcId="{7F63CCEE-5C16-614F-ACB4-67C56240B11D}" destId="{43215E5D-9D16-BF4F-8249-C0EDF24B0B41}" srcOrd="1" destOrd="0" presId="urn:microsoft.com/office/officeart/2005/8/layout/process1"/>
    <dgm:cxn modelId="{722981FE-3D41-5946-84C8-3AE4558ED5D7}" type="presOf" srcId="{172F1C50-3152-0245-A363-E7A2D0DA8BB7}" destId="{1B585E55-7E68-414E-BB38-BC9A0FCEBAD7}" srcOrd="0" destOrd="0" presId="urn:microsoft.com/office/officeart/2005/8/layout/process1"/>
    <dgm:cxn modelId="{C2476F15-ACE1-564F-9EC5-F49276A2F8D3}" type="presParOf" srcId="{8B1DF27F-563A-3B4F-A91A-4A84849BBE77}" destId="{EB2E9F77-D684-A44C-980C-50A4BC84CF6D}" srcOrd="0" destOrd="0" presId="urn:microsoft.com/office/officeart/2005/8/layout/process1"/>
    <dgm:cxn modelId="{5A24EC45-192C-9D41-B703-4A9E1D25771D}" type="presParOf" srcId="{8B1DF27F-563A-3B4F-A91A-4A84849BBE77}" destId="{F5A07DED-2A37-C948-B740-C6D291F26F86}" srcOrd="1" destOrd="0" presId="urn:microsoft.com/office/officeart/2005/8/layout/process1"/>
    <dgm:cxn modelId="{B1D93AAC-CD32-9F4C-9F30-4E411D2588B9}" type="presParOf" srcId="{F5A07DED-2A37-C948-B740-C6D291F26F86}" destId="{43215E5D-9D16-BF4F-8249-C0EDF24B0B41}" srcOrd="0" destOrd="0" presId="urn:microsoft.com/office/officeart/2005/8/layout/process1"/>
    <dgm:cxn modelId="{A0935D5C-7FBE-E249-A1DA-474BD8F23284}" type="presParOf" srcId="{8B1DF27F-563A-3B4F-A91A-4A84849BBE77}" destId="{0E79281C-9A3E-2141-B72D-5C3B474752F2}" srcOrd="2" destOrd="0" presId="urn:microsoft.com/office/officeart/2005/8/layout/process1"/>
    <dgm:cxn modelId="{10075BAB-AC63-0942-B74E-F3863FD953E7}" type="presParOf" srcId="{8B1DF27F-563A-3B4F-A91A-4A84849BBE77}" destId="{1B585E55-7E68-414E-BB38-BC9A0FCEBAD7}" srcOrd="3" destOrd="0" presId="urn:microsoft.com/office/officeart/2005/8/layout/process1"/>
    <dgm:cxn modelId="{0B697139-CAF9-564D-AC05-94CA860637F4}" type="presParOf" srcId="{1B585E55-7E68-414E-BB38-BC9A0FCEBAD7}" destId="{4924CFA5-DD88-C745-B357-74AF055B0D63}" srcOrd="0" destOrd="0" presId="urn:microsoft.com/office/officeart/2005/8/layout/process1"/>
    <dgm:cxn modelId="{303180C3-E74B-154A-8F57-283690D57C51}" type="presParOf" srcId="{8B1DF27F-563A-3B4F-A91A-4A84849BBE77}" destId="{9036EDF2-9F40-8D4F-BB86-EC3651D31B8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759041-C6DA-4666-9FF7-492B84A10727}"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AC2F49FA-6AC0-4154-86C9-CB6892DAE82F}">
      <dgm:prSet custT="1"/>
      <dgm:spPr/>
      <dgm:t>
        <a:bodyPr/>
        <a:lstStyle/>
        <a:p>
          <a:r>
            <a:rPr lang="en-US" sz="2400" dirty="0">
              <a:solidFill>
                <a:schemeClr val="bg2">
                  <a:lumMod val="10000"/>
                </a:schemeClr>
              </a:solidFill>
              <a:latin typeface="Times New Roman" panose="02020603050405020304" pitchFamily="18" charset="0"/>
              <a:cs typeface="Times New Roman" panose="02020603050405020304" pitchFamily="18" charset="0"/>
            </a:rPr>
            <a:t>Participant was given preference assessment protocol</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dgm:t>
    </dgm:pt>
    <dgm:pt modelId="{060BCA80-37D4-4E00-9C5B-5C03EAAFE160}" type="parTrans" cxnId="{ADF2D7FE-3FCB-48BF-829F-3C8440FEC772}">
      <dgm:prSet/>
      <dgm:spPr/>
      <dgm:t>
        <a:bodyPr/>
        <a:lstStyle/>
        <a:p>
          <a:endParaRPr lang="en-US"/>
        </a:p>
      </dgm:t>
    </dgm:pt>
    <dgm:pt modelId="{1213BC7A-E7C0-4449-BC1F-B227164FF668}" type="sibTrans" cxnId="{ADF2D7FE-3FCB-48BF-829F-3C8440FEC772}">
      <dgm:prSet/>
      <dgm:spPr/>
      <dgm:t>
        <a:bodyPr/>
        <a:lstStyle/>
        <a:p>
          <a:endParaRPr lang="en-US"/>
        </a:p>
      </dgm:t>
    </dgm:pt>
    <dgm:pt modelId="{7457E0C4-D8F7-488E-AE2A-A877A1E085D8}">
      <dgm:prSet custT="1"/>
      <dgm:spPr/>
      <dgm:t>
        <a:bodyPr/>
        <a:lstStyle/>
        <a:p>
          <a:r>
            <a:rPr lang="en-US" sz="2400" dirty="0">
              <a:solidFill>
                <a:schemeClr val="bg2">
                  <a:lumMod val="10000"/>
                </a:schemeClr>
              </a:solidFill>
              <a:latin typeface="Times New Roman" panose="02020603050405020304" pitchFamily="18" charset="0"/>
              <a:cs typeface="Times New Roman" panose="02020603050405020304" pitchFamily="18" charset="0"/>
            </a:rPr>
            <a:t>Protocol restricted from participant.  Materials given to participant to implement preference assessment.</a:t>
          </a:r>
        </a:p>
      </dgm:t>
    </dgm:pt>
    <dgm:pt modelId="{32836225-C311-492C-94F1-CDD34BFFD140}" type="parTrans" cxnId="{F9474492-89C8-47C9-ACDD-DFA766A310CB}">
      <dgm:prSet/>
      <dgm:spPr/>
      <dgm:t>
        <a:bodyPr/>
        <a:lstStyle/>
        <a:p>
          <a:endParaRPr lang="en-US"/>
        </a:p>
      </dgm:t>
    </dgm:pt>
    <dgm:pt modelId="{320E4A1B-C976-412C-8D45-97E71C965739}" type="sibTrans" cxnId="{F9474492-89C8-47C9-ACDD-DFA766A310CB}">
      <dgm:prSet/>
      <dgm:spPr/>
      <dgm:t>
        <a:bodyPr/>
        <a:lstStyle/>
        <a:p>
          <a:endParaRPr lang="en-US"/>
        </a:p>
      </dgm:t>
    </dgm:pt>
    <dgm:pt modelId="{69C65824-10D8-429E-BD34-FF9129B53E2C}">
      <dgm:prSet custT="1"/>
      <dgm:spPr/>
      <dgm:t>
        <a:bodyPr/>
        <a:lstStyle/>
        <a:p>
          <a:r>
            <a:rPr lang="en-US" sz="2400" dirty="0">
              <a:solidFill>
                <a:schemeClr val="bg2">
                  <a:lumMod val="10000"/>
                </a:schemeClr>
              </a:solidFill>
              <a:latin typeface="Times New Roman" panose="02020603050405020304" pitchFamily="18" charset="0"/>
              <a:cs typeface="Times New Roman" panose="02020603050405020304" pitchFamily="18" charset="0"/>
            </a:rPr>
            <a:t>Experimenter responded to the participant’s implementation of the assessment based on a confederate protocol.</a:t>
          </a:r>
        </a:p>
      </dgm:t>
    </dgm:pt>
    <dgm:pt modelId="{7F840101-F3DA-45F4-B59E-5E7108DA86C2}" type="parTrans" cxnId="{5796D4AE-27CB-407C-83E8-BFCD847A4438}">
      <dgm:prSet/>
      <dgm:spPr/>
      <dgm:t>
        <a:bodyPr/>
        <a:lstStyle/>
        <a:p>
          <a:endParaRPr lang="en-US"/>
        </a:p>
      </dgm:t>
    </dgm:pt>
    <dgm:pt modelId="{0F737941-D0B8-4FC2-A682-0E4D3AB7CA19}" type="sibTrans" cxnId="{5796D4AE-27CB-407C-83E8-BFCD847A4438}">
      <dgm:prSet/>
      <dgm:spPr/>
      <dgm:t>
        <a:bodyPr/>
        <a:lstStyle/>
        <a:p>
          <a:endParaRPr lang="en-US"/>
        </a:p>
      </dgm:t>
    </dgm:pt>
    <dgm:pt modelId="{EC455622-B2FF-4D02-9E69-6CADF3ABCFB7}">
      <dgm:prSet custT="1"/>
      <dgm:spPr>
        <a:gradFill rotWithShape="0">
          <a:gsLst>
            <a:gs pos="63000">
              <a:schemeClr val="accent2">
                <a:hueOff val="-18000000"/>
                <a:satOff val="-8085"/>
                <a:lumOff val="18628"/>
                <a:alphaOff val="0"/>
                <a:satMod val="110000"/>
                <a:lumMod val="100000"/>
                <a:shade val="100000"/>
              </a:schemeClr>
            </a:gs>
            <a:gs pos="100000">
              <a:schemeClr val="accent2">
                <a:hueOff val="-18000000"/>
                <a:satOff val="-8085"/>
                <a:lumOff val="18628"/>
                <a:alphaOff val="0"/>
                <a:lumMod val="99000"/>
                <a:satMod val="120000"/>
                <a:shade val="78000"/>
              </a:schemeClr>
            </a:gs>
          </a:gsLst>
        </a:gradFill>
      </dgm:spPr>
      <dgm:t>
        <a:bodyPr/>
        <a:lstStyle/>
        <a:p>
          <a:r>
            <a:rPr lang="en-US" sz="2400" dirty="0">
              <a:solidFill>
                <a:schemeClr val="bg2">
                  <a:lumMod val="10000"/>
                </a:schemeClr>
              </a:solidFill>
              <a:latin typeface="Times New Roman" panose="02020603050405020304" pitchFamily="18" charset="0"/>
              <a:cs typeface="Times New Roman" panose="02020603050405020304" pitchFamily="18" charset="0"/>
            </a:rPr>
            <a:t>After finishing assessment, participant graphed and interpreted data</a:t>
          </a:r>
          <a:r>
            <a:rPr lang="en-US" sz="2700" dirty="0">
              <a:solidFill>
                <a:schemeClr val="bg2">
                  <a:lumMod val="10000"/>
                </a:schemeClr>
              </a:solidFill>
            </a:rPr>
            <a:t>.</a:t>
          </a:r>
        </a:p>
      </dgm:t>
    </dgm:pt>
    <dgm:pt modelId="{732BCDE5-5897-4985-8DBF-519B341AD396}" type="parTrans" cxnId="{DB410476-34AA-413F-B9B9-683C2036E4AB}">
      <dgm:prSet/>
      <dgm:spPr/>
      <dgm:t>
        <a:bodyPr/>
        <a:lstStyle/>
        <a:p>
          <a:endParaRPr lang="en-US"/>
        </a:p>
      </dgm:t>
    </dgm:pt>
    <dgm:pt modelId="{3EAA7C5D-302C-4A0A-9467-498FD829A6B8}" type="sibTrans" cxnId="{DB410476-34AA-413F-B9B9-683C2036E4AB}">
      <dgm:prSet/>
      <dgm:spPr/>
      <dgm:t>
        <a:bodyPr/>
        <a:lstStyle/>
        <a:p>
          <a:endParaRPr lang="en-US"/>
        </a:p>
      </dgm:t>
    </dgm:pt>
    <dgm:pt modelId="{6148D1D7-829F-0B40-81A3-2C1B8C0148D9}" type="pres">
      <dgm:prSet presAssocID="{BC759041-C6DA-4666-9FF7-492B84A10727}" presName="Name0" presStyleCnt="0">
        <dgm:presLayoutVars>
          <dgm:dir/>
          <dgm:resizeHandles val="exact"/>
        </dgm:presLayoutVars>
      </dgm:prSet>
      <dgm:spPr/>
    </dgm:pt>
    <dgm:pt modelId="{E435F1EC-389A-A844-A0E0-20B00FE1FC25}" type="pres">
      <dgm:prSet presAssocID="{AC2F49FA-6AC0-4154-86C9-CB6892DAE82F}" presName="node" presStyleLbl="node1" presStyleIdx="0" presStyleCnt="4">
        <dgm:presLayoutVars>
          <dgm:bulletEnabled val="1"/>
        </dgm:presLayoutVars>
      </dgm:prSet>
      <dgm:spPr/>
    </dgm:pt>
    <dgm:pt modelId="{3F995C6B-7BAF-CD4F-970E-91D3AFC89A1D}" type="pres">
      <dgm:prSet presAssocID="{1213BC7A-E7C0-4449-BC1F-B227164FF668}" presName="sibTrans" presStyleLbl="sibTrans1D1" presStyleIdx="0" presStyleCnt="3"/>
      <dgm:spPr/>
    </dgm:pt>
    <dgm:pt modelId="{BC722F32-29DB-CF4F-95F2-857514ACFF59}" type="pres">
      <dgm:prSet presAssocID="{1213BC7A-E7C0-4449-BC1F-B227164FF668}" presName="connectorText" presStyleLbl="sibTrans1D1" presStyleIdx="0" presStyleCnt="3"/>
      <dgm:spPr/>
    </dgm:pt>
    <dgm:pt modelId="{F81AA6CC-A32D-3C48-A0AB-28A331F29C09}" type="pres">
      <dgm:prSet presAssocID="{7457E0C4-D8F7-488E-AE2A-A877A1E085D8}" presName="node" presStyleLbl="node1" presStyleIdx="1" presStyleCnt="4">
        <dgm:presLayoutVars>
          <dgm:bulletEnabled val="1"/>
        </dgm:presLayoutVars>
      </dgm:prSet>
      <dgm:spPr/>
    </dgm:pt>
    <dgm:pt modelId="{D6C9B513-370F-B54D-B679-33A9C5DB7B61}" type="pres">
      <dgm:prSet presAssocID="{320E4A1B-C976-412C-8D45-97E71C965739}" presName="sibTrans" presStyleLbl="sibTrans1D1" presStyleIdx="1" presStyleCnt="3"/>
      <dgm:spPr/>
    </dgm:pt>
    <dgm:pt modelId="{883EAD76-A124-4D43-A27E-896C76C5D096}" type="pres">
      <dgm:prSet presAssocID="{320E4A1B-C976-412C-8D45-97E71C965739}" presName="connectorText" presStyleLbl="sibTrans1D1" presStyleIdx="1" presStyleCnt="3"/>
      <dgm:spPr/>
    </dgm:pt>
    <dgm:pt modelId="{8BFD18B5-2E1C-764F-BC89-EAA7DF1A2ADB}" type="pres">
      <dgm:prSet presAssocID="{69C65824-10D8-429E-BD34-FF9129B53E2C}" presName="node" presStyleLbl="node1" presStyleIdx="2" presStyleCnt="4">
        <dgm:presLayoutVars>
          <dgm:bulletEnabled val="1"/>
        </dgm:presLayoutVars>
      </dgm:prSet>
      <dgm:spPr/>
    </dgm:pt>
    <dgm:pt modelId="{EB9832BD-796C-DA42-AAFE-053F4AC83368}" type="pres">
      <dgm:prSet presAssocID="{0F737941-D0B8-4FC2-A682-0E4D3AB7CA19}" presName="sibTrans" presStyleLbl="sibTrans1D1" presStyleIdx="2" presStyleCnt="3"/>
      <dgm:spPr/>
    </dgm:pt>
    <dgm:pt modelId="{CA9321D8-0480-2F4F-A493-464A1A8DA8EB}" type="pres">
      <dgm:prSet presAssocID="{0F737941-D0B8-4FC2-A682-0E4D3AB7CA19}" presName="connectorText" presStyleLbl="sibTrans1D1" presStyleIdx="2" presStyleCnt="3"/>
      <dgm:spPr/>
    </dgm:pt>
    <dgm:pt modelId="{F40346A6-BD5D-F744-8FE9-03D46C48066A}" type="pres">
      <dgm:prSet presAssocID="{EC455622-B2FF-4D02-9E69-6CADF3ABCFB7}" presName="node" presStyleLbl="node1" presStyleIdx="3" presStyleCnt="4">
        <dgm:presLayoutVars>
          <dgm:bulletEnabled val="1"/>
        </dgm:presLayoutVars>
      </dgm:prSet>
      <dgm:spPr/>
    </dgm:pt>
  </dgm:ptLst>
  <dgm:cxnLst>
    <dgm:cxn modelId="{6E616F11-63E8-9C44-80BF-4F3C7813CCB8}" type="presOf" srcId="{AC2F49FA-6AC0-4154-86C9-CB6892DAE82F}" destId="{E435F1EC-389A-A844-A0E0-20B00FE1FC25}" srcOrd="0" destOrd="0" presId="urn:microsoft.com/office/officeart/2016/7/layout/RepeatingBendingProcessNew"/>
    <dgm:cxn modelId="{AF4C1D2B-340C-B247-9EB4-DD21D58320D9}" type="presOf" srcId="{1213BC7A-E7C0-4449-BC1F-B227164FF668}" destId="{BC722F32-29DB-CF4F-95F2-857514ACFF59}" srcOrd="1" destOrd="0" presId="urn:microsoft.com/office/officeart/2016/7/layout/RepeatingBendingProcessNew"/>
    <dgm:cxn modelId="{E82F4C40-0701-7943-A43D-3ED59D2EAF26}" type="presOf" srcId="{7457E0C4-D8F7-488E-AE2A-A877A1E085D8}" destId="{F81AA6CC-A32D-3C48-A0AB-28A331F29C09}" srcOrd="0" destOrd="0" presId="urn:microsoft.com/office/officeart/2016/7/layout/RepeatingBendingProcessNew"/>
    <dgm:cxn modelId="{02A94F4A-7451-A94A-8BC0-47062DA205BE}" type="presOf" srcId="{BC759041-C6DA-4666-9FF7-492B84A10727}" destId="{6148D1D7-829F-0B40-81A3-2C1B8C0148D9}" srcOrd="0" destOrd="0" presId="urn:microsoft.com/office/officeart/2016/7/layout/RepeatingBendingProcessNew"/>
    <dgm:cxn modelId="{DB410476-34AA-413F-B9B9-683C2036E4AB}" srcId="{BC759041-C6DA-4666-9FF7-492B84A10727}" destId="{EC455622-B2FF-4D02-9E69-6CADF3ABCFB7}" srcOrd="3" destOrd="0" parTransId="{732BCDE5-5897-4985-8DBF-519B341AD396}" sibTransId="{3EAA7C5D-302C-4A0A-9467-498FD829A6B8}"/>
    <dgm:cxn modelId="{D63EE179-97A5-2B46-8A6C-36C4F694DDF8}" type="presOf" srcId="{EC455622-B2FF-4D02-9E69-6CADF3ABCFB7}" destId="{F40346A6-BD5D-F744-8FE9-03D46C48066A}" srcOrd="0" destOrd="0" presId="urn:microsoft.com/office/officeart/2016/7/layout/RepeatingBendingProcessNew"/>
    <dgm:cxn modelId="{CE2B5183-E936-3E45-807B-2567CF8B64BF}" type="presOf" srcId="{69C65824-10D8-429E-BD34-FF9129B53E2C}" destId="{8BFD18B5-2E1C-764F-BC89-EAA7DF1A2ADB}" srcOrd="0" destOrd="0" presId="urn:microsoft.com/office/officeart/2016/7/layout/RepeatingBendingProcessNew"/>
    <dgm:cxn modelId="{F9474492-89C8-47C9-ACDD-DFA766A310CB}" srcId="{BC759041-C6DA-4666-9FF7-492B84A10727}" destId="{7457E0C4-D8F7-488E-AE2A-A877A1E085D8}" srcOrd="1" destOrd="0" parTransId="{32836225-C311-492C-94F1-CDD34BFFD140}" sibTransId="{320E4A1B-C976-412C-8D45-97E71C965739}"/>
    <dgm:cxn modelId="{5796D4AE-27CB-407C-83E8-BFCD847A4438}" srcId="{BC759041-C6DA-4666-9FF7-492B84A10727}" destId="{69C65824-10D8-429E-BD34-FF9129B53E2C}" srcOrd="2" destOrd="0" parTransId="{7F840101-F3DA-45F4-B59E-5E7108DA86C2}" sibTransId="{0F737941-D0B8-4FC2-A682-0E4D3AB7CA19}"/>
    <dgm:cxn modelId="{4E48EAD3-E9A1-124E-AF0F-380A3B993741}" type="presOf" srcId="{1213BC7A-E7C0-4449-BC1F-B227164FF668}" destId="{3F995C6B-7BAF-CD4F-970E-91D3AFC89A1D}" srcOrd="0" destOrd="0" presId="urn:microsoft.com/office/officeart/2016/7/layout/RepeatingBendingProcessNew"/>
    <dgm:cxn modelId="{6B97F5D4-173A-2F40-834B-CD6A23A01A7E}" type="presOf" srcId="{320E4A1B-C976-412C-8D45-97E71C965739}" destId="{D6C9B513-370F-B54D-B679-33A9C5DB7B61}" srcOrd="0" destOrd="0" presId="urn:microsoft.com/office/officeart/2016/7/layout/RepeatingBendingProcessNew"/>
    <dgm:cxn modelId="{D8327FE5-5B65-2145-A803-FF735AC4DE1B}" type="presOf" srcId="{0F737941-D0B8-4FC2-A682-0E4D3AB7CA19}" destId="{CA9321D8-0480-2F4F-A493-464A1A8DA8EB}" srcOrd="1" destOrd="0" presId="urn:microsoft.com/office/officeart/2016/7/layout/RepeatingBendingProcessNew"/>
    <dgm:cxn modelId="{6FF9DBE7-0496-6347-B925-BDE8FA3A94CB}" type="presOf" srcId="{0F737941-D0B8-4FC2-A682-0E4D3AB7CA19}" destId="{EB9832BD-796C-DA42-AAFE-053F4AC83368}" srcOrd="0" destOrd="0" presId="urn:microsoft.com/office/officeart/2016/7/layout/RepeatingBendingProcessNew"/>
    <dgm:cxn modelId="{559F80ED-0679-7E48-AA54-DEB2DAB0CDDD}" type="presOf" srcId="{320E4A1B-C976-412C-8D45-97E71C965739}" destId="{883EAD76-A124-4D43-A27E-896C76C5D096}" srcOrd="1" destOrd="0" presId="urn:microsoft.com/office/officeart/2016/7/layout/RepeatingBendingProcessNew"/>
    <dgm:cxn modelId="{ADF2D7FE-3FCB-48BF-829F-3C8440FEC772}" srcId="{BC759041-C6DA-4666-9FF7-492B84A10727}" destId="{AC2F49FA-6AC0-4154-86C9-CB6892DAE82F}" srcOrd="0" destOrd="0" parTransId="{060BCA80-37D4-4E00-9C5B-5C03EAAFE160}" sibTransId="{1213BC7A-E7C0-4449-BC1F-B227164FF668}"/>
    <dgm:cxn modelId="{18C4C1A8-886D-2246-9592-2A026A6B2C0F}" type="presParOf" srcId="{6148D1D7-829F-0B40-81A3-2C1B8C0148D9}" destId="{E435F1EC-389A-A844-A0E0-20B00FE1FC25}" srcOrd="0" destOrd="0" presId="urn:microsoft.com/office/officeart/2016/7/layout/RepeatingBendingProcessNew"/>
    <dgm:cxn modelId="{184EAC5A-8B31-5049-91A7-6D0E73D25828}" type="presParOf" srcId="{6148D1D7-829F-0B40-81A3-2C1B8C0148D9}" destId="{3F995C6B-7BAF-CD4F-970E-91D3AFC89A1D}" srcOrd="1" destOrd="0" presId="urn:microsoft.com/office/officeart/2016/7/layout/RepeatingBendingProcessNew"/>
    <dgm:cxn modelId="{602DEC83-FBAF-1E45-ADAE-3B36E5571A94}" type="presParOf" srcId="{3F995C6B-7BAF-CD4F-970E-91D3AFC89A1D}" destId="{BC722F32-29DB-CF4F-95F2-857514ACFF59}" srcOrd="0" destOrd="0" presId="urn:microsoft.com/office/officeart/2016/7/layout/RepeatingBendingProcessNew"/>
    <dgm:cxn modelId="{FCA489DD-7212-B94A-89D6-91385996AFAB}" type="presParOf" srcId="{6148D1D7-829F-0B40-81A3-2C1B8C0148D9}" destId="{F81AA6CC-A32D-3C48-A0AB-28A331F29C09}" srcOrd="2" destOrd="0" presId="urn:microsoft.com/office/officeart/2016/7/layout/RepeatingBendingProcessNew"/>
    <dgm:cxn modelId="{6C046D4A-75B2-AA44-9DEF-9726D586767E}" type="presParOf" srcId="{6148D1D7-829F-0B40-81A3-2C1B8C0148D9}" destId="{D6C9B513-370F-B54D-B679-33A9C5DB7B61}" srcOrd="3" destOrd="0" presId="urn:microsoft.com/office/officeart/2016/7/layout/RepeatingBendingProcessNew"/>
    <dgm:cxn modelId="{FAF70E74-4DFF-2743-9B80-18403DDAC070}" type="presParOf" srcId="{D6C9B513-370F-B54D-B679-33A9C5DB7B61}" destId="{883EAD76-A124-4D43-A27E-896C76C5D096}" srcOrd="0" destOrd="0" presId="urn:microsoft.com/office/officeart/2016/7/layout/RepeatingBendingProcessNew"/>
    <dgm:cxn modelId="{2A42CAFF-EF46-1445-93B7-7C5539014119}" type="presParOf" srcId="{6148D1D7-829F-0B40-81A3-2C1B8C0148D9}" destId="{8BFD18B5-2E1C-764F-BC89-EAA7DF1A2ADB}" srcOrd="4" destOrd="0" presId="urn:microsoft.com/office/officeart/2016/7/layout/RepeatingBendingProcessNew"/>
    <dgm:cxn modelId="{5555B01D-93B8-C440-AD8A-17C08039F624}" type="presParOf" srcId="{6148D1D7-829F-0B40-81A3-2C1B8C0148D9}" destId="{EB9832BD-796C-DA42-AAFE-053F4AC83368}" srcOrd="5" destOrd="0" presId="urn:microsoft.com/office/officeart/2016/7/layout/RepeatingBendingProcessNew"/>
    <dgm:cxn modelId="{71D6E904-0E29-4E45-B02E-8DBD56C93377}" type="presParOf" srcId="{EB9832BD-796C-DA42-AAFE-053F4AC83368}" destId="{CA9321D8-0480-2F4F-A493-464A1A8DA8EB}" srcOrd="0" destOrd="0" presId="urn:microsoft.com/office/officeart/2016/7/layout/RepeatingBendingProcessNew"/>
    <dgm:cxn modelId="{285ADD57-682A-EB41-97EE-FCF8A4376FFF}" type="presParOf" srcId="{6148D1D7-829F-0B40-81A3-2C1B8C0148D9}" destId="{F40346A6-BD5D-F744-8FE9-03D46C48066A}"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B44561-1320-4D09-8E31-08A793729333}"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7576E985-C5A2-4526-9AE4-0042F871A1D8}">
      <dgm:prSet/>
      <dgm:spPr/>
      <dgm:t>
        <a:bodyPr/>
        <a:lstStyle/>
        <a:p>
          <a:r>
            <a:rPr lang="en-US" dirty="0">
              <a:solidFill>
                <a:schemeClr val="bg2">
                  <a:lumMod val="10000"/>
                </a:schemeClr>
              </a:solidFill>
            </a:rPr>
            <a:t>Participant struggled to implement the paired stimulus the most </a:t>
          </a:r>
        </a:p>
      </dgm:t>
    </dgm:pt>
    <dgm:pt modelId="{7028BDB2-9F93-4B1B-9EC9-B0D918235861}" type="parTrans" cxnId="{68DAD260-7CB1-46B9-A979-055F169CE9B4}">
      <dgm:prSet/>
      <dgm:spPr/>
      <dgm:t>
        <a:bodyPr/>
        <a:lstStyle/>
        <a:p>
          <a:endParaRPr lang="en-US"/>
        </a:p>
      </dgm:t>
    </dgm:pt>
    <dgm:pt modelId="{BF46462F-8095-4FAF-B752-3771921B4F1D}" type="sibTrans" cxnId="{68DAD260-7CB1-46B9-A979-055F169CE9B4}">
      <dgm:prSet phldrT="1" phldr="0"/>
      <dgm:spPr/>
      <dgm:t>
        <a:bodyPr/>
        <a:lstStyle/>
        <a:p>
          <a:r>
            <a:rPr lang="en-US"/>
            <a:t>1</a:t>
          </a:r>
        </a:p>
      </dgm:t>
    </dgm:pt>
    <dgm:pt modelId="{4675D880-973E-4854-A189-C99EADC1A7A8}">
      <dgm:prSet custT="1"/>
      <dgm:spPr/>
      <dgm:t>
        <a:bodyPr/>
        <a:lstStyle/>
        <a:p>
          <a:r>
            <a:rPr lang="en-US" sz="2400" dirty="0">
              <a:solidFill>
                <a:schemeClr val="bg2">
                  <a:lumMod val="10000"/>
                </a:schemeClr>
              </a:solidFill>
            </a:rPr>
            <a:t>Experimenter described and provided written description of each step of protocol.  Answered any questions participant had.</a:t>
          </a:r>
        </a:p>
      </dgm:t>
    </dgm:pt>
    <dgm:pt modelId="{C89E9A03-3403-45DC-BAFD-DB41739E1BB5}" type="parTrans" cxnId="{124EE352-637C-45B6-BD25-465C494E1C5B}">
      <dgm:prSet/>
      <dgm:spPr/>
      <dgm:t>
        <a:bodyPr/>
        <a:lstStyle/>
        <a:p>
          <a:endParaRPr lang="en-US"/>
        </a:p>
      </dgm:t>
    </dgm:pt>
    <dgm:pt modelId="{258EAFDF-4FC9-4011-A6EB-FF5938D37B37}" type="sibTrans" cxnId="{124EE352-637C-45B6-BD25-465C494E1C5B}">
      <dgm:prSet phldrT="2" phldr="0"/>
      <dgm:spPr/>
      <dgm:t>
        <a:bodyPr/>
        <a:lstStyle/>
        <a:p>
          <a:r>
            <a:rPr lang="en-US"/>
            <a:t>2</a:t>
          </a:r>
        </a:p>
      </dgm:t>
    </dgm:pt>
    <dgm:pt modelId="{D0B883B3-D108-4A52-9547-AA38B0B682AF}">
      <dgm:prSet custT="1"/>
      <dgm:spPr/>
      <dgm:t>
        <a:bodyPr/>
        <a:lstStyle/>
        <a:p>
          <a:r>
            <a:rPr lang="en-US" sz="2400" dirty="0">
              <a:solidFill>
                <a:schemeClr val="bg2">
                  <a:lumMod val="10000"/>
                </a:schemeClr>
              </a:solidFill>
              <a:latin typeface="Times New Roman" panose="02020603050405020304" pitchFamily="18" charset="0"/>
              <a:cs typeface="Times New Roman" panose="02020603050405020304" pitchFamily="18" charset="0"/>
            </a:rPr>
            <a:t>Experimenter modeled each step of the targeted preference assessment and had participant practice until they implemented steps without assistance.</a:t>
          </a:r>
        </a:p>
      </dgm:t>
    </dgm:pt>
    <dgm:pt modelId="{22E143C4-8F77-4397-A14C-F05AF398CA60}" type="parTrans" cxnId="{0D44C4D2-7444-4699-B602-B21D1E0EE739}">
      <dgm:prSet/>
      <dgm:spPr/>
      <dgm:t>
        <a:bodyPr/>
        <a:lstStyle/>
        <a:p>
          <a:endParaRPr lang="en-US"/>
        </a:p>
      </dgm:t>
    </dgm:pt>
    <dgm:pt modelId="{59B9BED9-4B28-49AD-A6B3-5B5AF1A97B40}" type="sibTrans" cxnId="{0D44C4D2-7444-4699-B602-B21D1E0EE739}">
      <dgm:prSet phldrT="3" phldr="0"/>
      <dgm:spPr/>
      <dgm:t>
        <a:bodyPr/>
        <a:lstStyle/>
        <a:p>
          <a:r>
            <a:rPr lang="en-US"/>
            <a:t>3</a:t>
          </a:r>
        </a:p>
      </dgm:t>
    </dgm:pt>
    <dgm:pt modelId="{A0547F48-4754-CE49-96EC-61340780CA0C}" type="pres">
      <dgm:prSet presAssocID="{79B44561-1320-4D09-8E31-08A793729333}" presName="Name0" presStyleCnt="0">
        <dgm:presLayoutVars>
          <dgm:animLvl val="lvl"/>
          <dgm:resizeHandles val="exact"/>
        </dgm:presLayoutVars>
      </dgm:prSet>
      <dgm:spPr/>
    </dgm:pt>
    <dgm:pt modelId="{008817CC-EB18-CA4F-B4EF-30E1CFD96824}" type="pres">
      <dgm:prSet presAssocID="{7576E985-C5A2-4526-9AE4-0042F871A1D8}" presName="compositeNode" presStyleCnt="0">
        <dgm:presLayoutVars>
          <dgm:bulletEnabled val="1"/>
        </dgm:presLayoutVars>
      </dgm:prSet>
      <dgm:spPr/>
    </dgm:pt>
    <dgm:pt modelId="{5C128102-8CD8-3846-8C6E-5C35826943EA}" type="pres">
      <dgm:prSet presAssocID="{7576E985-C5A2-4526-9AE4-0042F871A1D8}" presName="bgRect" presStyleLbl="bgAccFollowNode1" presStyleIdx="0" presStyleCnt="3" custScaleX="103185" custScaleY="106268"/>
      <dgm:spPr/>
    </dgm:pt>
    <dgm:pt modelId="{552BE4AD-34EC-264B-A175-FCAF4007A6F5}" type="pres">
      <dgm:prSet presAssocID="{BF46462F-8095-4FAF-B752-3771921B4F1D}" presName="sibTransNodeCircle" presStyleLbl="alignNode1" presStyleIdx="0" presStyleCnt="6">
        <dgm:presLayoutVars>
          <dgm:chMax val="0"/>
          <dgm:bulletEnabled/>
        </dgm:presLayoutVars>
      </dgm:prSet>
      <dgm:spPr/>
    </dgm:pt>
    <dgm:pt modelId="{AB7F1782-45F9-3E4C-9B9F-80D52679BEF5}" type="pres">
      <dgm:prSet presAssocID="{7576E985-C5A2-4526-9AE4-0042F871A1D8}" presName="bottomLine" presStyleLbl="alignNode1" presStyleIdx="1" presStyleCnt="6">
        <dgm:presLayoutVars/>
      </dgm:prSet>
      <dgm:spPr/>
    </dgm:pt>
    <dgm:pt modelId="{BDE78EC9-72C5-974D-B305-9E84A1FE9B61}" type="pres">
      <dgm:prSet presAssocID="{7576E985-C5A2-4526-9AE4-0042F871A1D8}" presName="nodeText" presStyleLbl="bgAccFollowNode1" presStyleIdx="0" presStyleCnt="3">
        <dgm:presLayoutVars>
          <dgm:bulletEnabled val="1"/>
        </dgm:presLayoutVars>
      </dgm:prSet>
      <dgm:spPr/>
    </dgm:pt>
    <dgm:pt modelId="{C3B60A6A-A79F-1049-8190-35298B9FDD18}" type="pres">
      <dgm:prSet presAssocID="{BF46462F-8095-4FAF-B752-3771921B4F1D}" presName="sibTrans" presStyleCnt="0"/>
      <dgm:spPr/>
    </dgm:pt>
    <dgm:pt modelId="{2FFB1102-3845-2D47-A654-365E57545928}" type="pres">
      <dgm:prSet presAssocID="{4675D880-973E-4854-A189-C99EADC1A7A8}" presName="compositeNode" presStyleCnt="0">
        <dgm:presLayoutVars>
          <dgm:bulletEnabled val="1"/>
        </dgm:presLayoutVars>
      </dgm:prSet>
      <dgm:spPr/>
    </dgm:pt>
    <dgm:pt modelId="{849AD72B-1E9B-F546-835A-C9539A596E0D}" type="pres">
      <dgm:prSet presAssocID="{4675D880-973E-4854-A189-C99EADC1A7A8}" presName="bgRect" presStyleLbl="bgAccFollowNode1" presStyleIdx="1" presStyleCnt="3" custScaleX="106034" custScaleY="106732"/>
      <dgm:spPr/>
    </dgm:pt>
    <dgm:pt modelId="{84388047-8FAF-2648-ADC1-D39B1FBA5B2D}" type="pres">
      <dgm:prSet presAssocID="{258EAFDF-4FC9-4011-A6EB-FF5938D37B37}" presName="sibTransNodeCircle" presStyleLbl="alignNode1" presStyleIdx="2" presStyleCnt="6">
        <dgm:presLayoutVars>
          <dgm:chMax val="0"/>
          <dgm:bulletEnabled/>
        </dgm:presLayoutVars>
      </dgm:prSet>
      <dgm:spPr/>
    </dgm:pt>
    <dgm:pt modelId="{7A193D86-EC13-A148-A567-1DCD9C3C2969}" type="pres">
      <dgm:prSet presAssocID="{4675D880-973E-4854-A189-C99EADC1A7A8}" presName="bottomLine" presStyleLbl="alignNode1" presStyleIdx="3" presStyleCnt="6">
        <dgm:presLayoutVars/>
      </dgm:prSet>
      <dgm:spPr/>
    </dgm:pt>
    <dgm:pt modelId="{B893B092-596E-C146-B96D-0675177B915D}" type="pres">
      <dgm:prSet presAssocID="{4675D880-973E-4854-A189-C99EADC1A7A8}" presName="nodeText" presStyleLbl="bgAccFollowNode1" presStyleIdx="1" presStyleCnt="3">
        <dgm:presLayoutVars>
          <dgm:bulletEnabled val="1"/>
        </dgm:presLayoutVars>
      </dgm:prSet>
      <dgm:spPr/>
    </dgm:pt>
    <dgm:pt modelId="{BED824B7-336F-A249-8D21-AAC2E21249CA}" type="pres">
      <dgm:prSet presAssocID="{258EAFDF-4FC9-4011-A6EB-FF5938D37B37}" presName="sibTrans" presStyleCnt="0"/>
      <dgm:spPr/>
    </dgm:pt>
    <dgm:pt modelId="{516B0F71-A87B-2446-A60F-91E9D5086D0E}" type="pres">
      <dgm:prSet presAssocID="{D0B883B3-D108-4A52-9547-AA38B0B682AF}" presName="compositeNode" presStyleCnt="0">
        <dgm:presLayoutVars>
          <dgm:bulletEnabled val="1"/>
        </dgm:presLayoutVars>
      </dgm:prSet>
      <dgm:spPr/>
    </dgm:pt>
    <dgm:pt modelId="{1BF4FFE8-DE98-E84D-8D3D-E45E8F2D48C6}" type="pres">
      <dgm:prSet presAssocID="{D0B883B3-D108-4A52-9547-AA38B0B682AF}" presName="bgRect" presStyleLbl="bgAccFollowNode1" presStyleIdx="2" presStyleCnt="3" custScaleX="100240" custScaleY="107510"/>
      <dgm:spPr/>
    </dgm:pt>
    <dgm:pt modelId="{2BB98CA2-1490-1942-9370-6A775F2648CB}" type="pres">
      <dgm:prSet presAssocID="{59B9BED9-4B28-49AD-A6B3-5B5AF1A97B40}" presName="sibTransNodeCircle" presStyleLbl="alignNode1" presStyleIdx="4" presStyleCnt="6">
        <dgm:presLayoutVars>
          <dgm:chMax val="0"/>
          <dgm:bulletEnabled/>
        </dgm:presLayoutVars>
      </dgm:prSet>
      <dgm:spPr/>
    </dgm:pt>
    <dgm:pt modelId="{5DD2C79F-99A4-D643-8050-D858994A38E7}" type="pres">
      <dgm:prSet presAssocID="{D0B883B3-D108-4A52-9547-AA38B0B682AF}" presName="bottomLine" presStyleLbl="alignNode1" presStyleIdx="5" presStyleCnt="6">
        <dgm:presLayoutVars/>
      </dgm:prSet>
      <dgm:spPr/>
    </dgm:pt>
    <dgm:pt modelId="{66492E48-A94C-5743-A05B-86B540CC5903}" type="pres">
      <dgm:prSet presAssocID="{D0B883B3-D108-4A52-9547-AA38B0B682AF}" presName="nodeText" presStyleLbl="bgAccFollowNode1" presStyleIdx="2" presStyleCnt="3">
        <dgm:presLayoutVars>
          <dgm:bulletEnabled val="1"/>
        </dgm:presLayoutVars>
      </dgm:prSet>
      <dgm:spPr/>
    </dgm:pt>
  </dgm:ptLst>
  <dgm:cxnLst>
    <dgm:cxn modelId="{0880E209-921C-4F44-9FF1-B23A54FFBC27}" type="presOf" srcId="{7576E985-C5A2-4526-9AE4-0042F871A1D8}" destId="{BDE78EC9-72C5-974D-B305-9E84A1FE9B61}" srcOrd="1" destOrd="0" presId="urn:microsoft.com/office/officeart/2016/7/layout/BasicLinearProcessNumbered"/>
    <dgm:cxn modelId="{D9B80633-AC92-EA49-BEA3-838986E24567}" type="presOf" srcId="{4675D880-973E-4854-A189-C99EADC1A7A8}" destId="{849AD72B-1E9B-F546-835A-C9539A596E0D}" srcOrd="0" destOrd="0" presId="urn:microsoft.com/office/officeart/2016/7/layout/BasicLinearProcessNumbered"/>
    <dgm:cxn modelId="{AC595341-A7A0-1C4E-A973-EDBF9555D71F}" type="presOf" srcId="{D0B883B3-D108-4A52-9547-AA38B0B682AF}" destId="{66492E48-A94C-5743-A05B-86B540CC5903}" srcOrd="1" destOrd="0" presId="urn:microsoft.com/office/officeart/2016/7/layout/BasicLinearProcessNumbered"/>
    <dgm:cxn modelId="{124EE352-637C-45B6-BD25-465C494E1C5B}" srcId="{79B44561-1320-4D09-8E31-08A793729333}" destId="{4675D880-973E-4854-A189-C99EADC1A7A8}" srcOrd="1" destOrd="0" parTransId="{C89E9A03-3403-45DC-BAFD-DB41739E1BB5}" sibTransId="{258EAFDF-4FC9-4011-A6EB-FF5938D37B37}"/>
    <dgm:cxn modelId="{488E1356-42BC-1B47-AE98-F1FA70401CFD}" type="presOf" srcId="{59B9BED9-4B28-49AD-A6B3-5B5AF1A97B40}" destId="{2BB98CA2-1490-1942-9370-6A775F2648CB}" srcOrd="0" destOrd="0" presId="urn:microsoft.com/office/officeart/2016/7/layout/BasicLinearProcessNumbered"/>
    <dgm:cxn modelId="{68DAD260-7CB1-46B9-A979-055F169CE9B4}" srcId="{79B44561-1320-4D09-8E31-08A793729333}" destId="{7576E985-C5A2-4526-9AE4-0042F871A1D8}" srcOrd="0" destOrd="0" parTransId="{7028BDB2-9F93-4B1B-9EC9-B0D918235861}" sibTransId="{BF46462F-8095-4FAF-B752-3771921B4F1D}"/>
    <dgm:cxn modelId="{18E64D68-AB36-7D4C-9321-E47851088ED7}" type="presOf" srcId="{D0B883B3-D108-4A52-9547-AA38B0B682AF}" destId="{1BF4FFE8-DE98-E84D-8D3D-E45E8F2D48C6}" srcOrd="0" destOrd="0" presId="urn:microsoft.com/office/officeart/2016/7/layout/BasicLinearProcessNumbered"/>
    <dgm:cxn modelId="{C70D8C71-340D-1D41-B46C-CA7A538B1DC3}" type="presOf" srcId="{7576E985-C5A2-4526-9AE4-0042F871A1D8}" destId="{5C128102-8CD8-3846-8C6E-5C35826943EA}" srcOrd="0" destOrd="0" presId="urn:microsoft.com/office/officeart/2016/7/layout/BasicLinearProcessNumbered"/>
    <dgm:cxn modelId="{6BA8819C-133F-2D41-9317-83B9084B53BD}" type="presOf" srcId="{BF46462F-8095-4FAF-B752-3771921B4F1D}" destId="{552BE4AD-34EC-264B-A175-FCAF4007A6F5}" srcOrd="0" destOrd="0" presId="urn:microsoft.com/office/officeart/2016/7/layout/BasicLinearProcessNumbered"/>
    <dgm:cxn modelId="{76242DCB-AB2A-9746-BB02-F3B9F07224DE}" type="presOf" srcId="{79B44561-1320-4D09-8E31-08A793729333}" destId="{A0547F48-4754-CE49-96EC-61340780CA0C}" srcOrd="0" destOrd="0" presId="urn:microsoft.com/office/officeart/2016/7/layout/BasicLinearProcessNumbered"/>
    <dgm:cxn modelId="{0D44C4D2-7444-4699-B602-B21D1E0EE739}" srcId="{79B44561-1320-4D09-8E31-08A793729333}" destId="{D0B883B3-D108-4A52-9547-AA38B0B682AF}" srcOrd="2" destOrd="0" parTransId="{22E143C4-8F77-4397-A14C-F05AF398CA60}" sibTransId="{59B9BED9-4B28-49AD-A6B3-5B5AF1A97B40}"/>
    <dgm:cxn modelId="{D0C35CDA-6E87-4C44-917B-980D2FA9C01D}" type="presOf" srcId="{258EAFDF-4FC9-4011-A6EB-FF5938D37B37}" destId="{84388047-8FAF-2648-ADC1-D39B1FBA5B2D}" srcOrd="0" destOrd="0" presId="urn:microsoft.com/office/officeart/2016/7/layout/BasicLinearProcessNumbered"/>
    <dgm:cxn modelId="{B6CF7FEE-AA10-3945-9DCF-875B23F7D510}" type="presOf" srcId="{4675D880-973E-4854-A189-C99EADC1A7A8}" destId="{B893B092-596E-C146-B96D-0675177B915D}" srcOrd="1" destOrd="0" presId="urn:microsoft.com/office/officeart/2016/7/layout/BasicLinearProcessNumbered"/>
    <dgm:cxn modelId="{DA844FE1-E3C2-0B41-9783-423ADD0BFA23}" type="presParOf" srcId="{A0547F48-4754-CE49-96EC-61340780CA0C}" destId="{008817CC-EB18-CA4F-B4EF-30E1CFD96824}" srcOrd="0" destOrd="0" presId="urn:microsoft.com/office/officeart/2016/7/layout/BasicLinearProcessNumbered"/>
    <dgm:cxn modelId="{CDCF4C9F-49B3-F941-8E05-0ABC5336CC1E}" type="presParOf" srcId="{008817CC-EB18-CA4F-B4EF-30E1CFD96824}" destId="{5C128102-8CD8-3846-8C6E-5C35826943EA}" srcOrd="0" destOrd="0" presId="urn:microsoft.com/office/officeart/2016/7/layout/BasicLinearProcessNumbered"/>
    <dgm:cxn modelId="{84675639-D495-B848-9242-8C7EB8821E8D}" type="presParOf" srcId="{008817CC-EB18-CA4F-B4EF-30E1CFD96824}" destId="{552BE4AD-34EC-264B-A175-FCAF4007A6F5}" srcOrd="1" destOrd="0" presId="urn:microsoft.com/office/officeart/2016/7/layout/BasicLinearProcessNumbered"/>
    <dgm:cxn modelId="{148C570C-1F70-CD4C-B6D8-A53EA1872A59}" type="presParOf" srcId="{008817CC-EB18-CA4F-B4EF-30E1CFD96824}" destId="{AB7F1782-45F9-3E4C-9B9F-80D52679BEF5}" srcOrd="2" destOrd="0" presId="urn:microsoft.com/office/officeart/2016/7/layout/BasicLinearProcessNumbered"/>
    <dgm:cxn modelId="{F1D8C786-5CE0-D749-9BF1-723CE25563C1}" type="presParOf" srcId="{008817CC-EB18-CA4F-B4EF-30E1CFD96824}" destId="{BDE78EC9-72C5-974D-B305-9E84A1FE9B61}" srcOrd="3" destOrd="0" presId="urn:microsoft.com/office/officeart/2016/7/layout/BasicLinearProcessNumbered"/>
    <dgm:cxn modelId="{E15A0F8D-B674-004E-BAFF-EA0340F9013D}" type="presParOf" srcId="{A0547F48-4754-CE49-96EC-61340780CA0C}" destId="{C3B60A6A-A79F-1049-8190-35298B9FDD18}" srcOrd="1" destOrd="0" presId="urn:microsoft.com/office/officeart/2016/7/layout/BasicLinearProcessNumbered"/>
    <dgm:cxn modelId="{2130F9BC-B70D-6645-941D-BA8638A5745A}" type="presParOf" srcId="{A0547F48-4754-CE49-96EC-61340780CA0C}" destId="{2FFB1102-3845-2D47-A654-365E57545928}" srcOrd="2" destOrd="0" presId="urn:microsoft.com/office/officeart/2016/7/layout/BasicLinearProcessNumbered"/>
    <dgm:cxn modelId="{69F8DC90-0927-EC4B-A583-465D1FCA1A4C}" type="presParOf" srcId="{2FFB1102-3845-2D47-A654-365E57545928}" destId="{849AD72B-1E9B-F546-835A-C9539A596E0D}" srcOrd="0" destOrd="0" presId="urn:microsoft.com/office/officeart/2016/7/layout/BasicLinearProcessNumbered"/>
    <dgm:cxn modelId="{33A9A2EE-4AAC-0644-AF17-867D3852D2CF}" type="presParOf" srcId="{2FFB1102-3845-2D47-A654-365E57545928}" destId="{84388047-8FAF-2648-ADC1-D39B1FBA5B2D}" srcOrd="1" destOrd="0" presId="urn:microsoft.com/office/officeart/2016/7/layout/BasicLinearProcessNumbered"/>
    <dgm:cxn modelId="{C78BD978-5B6A-7A4A-9C5E-EDC5F76B0A3E}" type="presParOf" srcId="{2FFB1102-3845-2D47-A654-365E57545928}" destId="{7A193D86-EC13-A148-A567-1DCD9C3C2969}" srcOrd="2" destOrd="0" presId="urn:microsoft.com/office/officeart/2016/7/layout/BasicLinearProcessNumbered"/>
    <dgm:cxn modelId="{2A2189FD-CBF1-5A46-9403-5D0102696773}" type="presParOf" srcId="{2FFB1102-3845-2D47-A654-365E57545928}" destId="{B893B092-596E-C146-B96D-0675177B915D}" srcOrd="3" destOrd="0" presId="urn:microsoft.com/office/officeart/2016/7/layout/BasicLinearProcessNumbered"/>
    <dgm:cxn modelId="{683AEA61-1200-0545-8CD5-62F568DB3832}" type="presParOf" srcId="{A0547F48-4754-CE49-96EC-61340780CA0C}" destId="{BED824B7-336F-A249-8D21-AAC2E21249CA}" srcOrd="3" destOrd="0" presId="urn:microsoft.com/office/officeart/2016/7/layout/BasicLinearProcessNumbered"/>
    <dgm:cxn modelId="{72CAD08A-B378-934F-BF2D-CA974D955420}" type="presParOf" srcId="{A0547F48-4754-CE49-96EC-61340780CA0C}" destId="{516B0F71-A87B-2446-A60F-91E9D5086D0E}" srcOrd="4" destOrd="0" presId="urn:microsoft.com/office/officeart/2016/7/layout/BasicLinearProcessNumbered"/>
    <dgm:cxn modelId="{2DBA579C-3349-B04F-9720-F844025B9BA0}" type="presParOf" srcId="{516B0F71-A87B-2446-A60F-91E9D5086D0E}" destId="{1BF4FFE8-DE98-E84D-8D3D-E45E8F2D48C6}" srcOrd="0" destOrd="0" presId="urn:microsoft.com/office/officeart/2016/7/layout/BasicLinearProcessNumbered"/>
    <dgm:cxn modelId="{6462A8E9-DAAF-9A48-BDCC-15A2FA8A137D}" type="presParOf" srcId="{516B0F71-A87B-2446-A60F-91E9D5086D0E}" destId="{2BB98CA2-1490-1942-9370-6A775F2648CB}" srcOrd="1" destOrd="0" presId="urn:microsoft.com/office/officeart/2016/7/layout/BasicLinearProcessNumbered"/>
    <dgm:cxn modelId="{D7957BA7-3A65-F547-A457-D56D6A060D63}" type="presParOf" srcId="{516B0F71-A87B-2446-A60F-91E9D5086D0E}" destId="{5DD2C79F-99A4-D643-8050-D858994A38E7}" srcOrd="2" destOrd="0" presId="urn:microsoft.com/office/officeart/2016/7/layout/BasicLinearProcessNumbered"/>
    <dgm:cxn modelId="{0265A4D5-CA83-794D-9427-FC233324968C}" type="presParOf" srcId="{516B0F71-A87B-2446-A60F-91E9D5086D0E}" destId="{66492E48-A94C-5743-A05B-86B540CC5903}"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CE94E6-F6D3-48BA-ADF2-ADEBC810A92C}" type="doc">
      <dgm:prSet loTypeId="urn:microsoft.com/office/officeart/2016/7/layout/BasicProcessNew" loCatId="process" qsTypeId="urn:microsoft.com/office/officeart/2005/8/quickstyle/simple3" qsCatId="simple" csTypeId="urn:microsoft.com/office/officeart/2005/8/colors/accent1_2" csCatId="accent1" phldr="1"/>
      <dgm:spPr/>
      <dgm:t>
        <a:bodyPr/>
        <a:lstStyle/>
        <a:p>
          <a:endParaRPr lang="en-US"/>
        </a:p>
      </dgm:t>
    </dgm:pt>
    <dgm:pt modelId="{95845CDA-420D-41E7-BB37-E615526940B2}">
      <dgm:prSet custT="1"/>
      <dgm:spPr/>
      <dgm:t>
        <a:bodyPr/>
        <a:lstStyle/>
        <a:p>
          <a:r>
            <a:rPr lang="en-US" sz="2400" b="0" dirty="0">
              <a:solidFill>
                <a:schemeClr val="bg2">
                  <a:lumMod val="10000"/>
                </a:schemeClr>
              </a:solidFill>
            </a:rPr>
            <a:t>A second participant that needed to be trained on two preference assessments before generalization occurred demonstrated similar results.  </a:t>
          </a:r>
        </a:p>
      </dgm:t>
    </dgm:pt>
    <dgm:pt modelId="{0E22532D-299D-4219-86F4-A96F6CCE5119}" type="parTrans" cxnId="{A9AF4E92-E952-4584-B8A8-95CBCEE2F20B}">
      <dgm:prSet/>
      <dgm:spPr/>
      <dgm:t>
        <a:bodyPr/>
        <a:lstStyle/>
        <a:p>
          <a:endParaRPr lang="en-US"/>
        </a:p>
      </dgm:t>
    </dgm:pt>
    <dgm:pt modelId="{C86D90EC-7C6B-4251-9576-05DF36CB6716}" type="sibTrans" cxnId="{A9AF4E92-E952-4584-B8A8-95CBCEE2F20B}">
      <dgm:prSet/>
      <dgm:spPr/>
      <dgm:t>
        <a:bodyPr/>
        <a:lstStyle/>
        <a:p>
          <a:endParaRPr lang="en-US"/>
        </a:p>
      </dgm:t>
    </dgm:pt>
    <dgm:pt modelId="{55D29F4D-6909-4995-A461-9760846AD032}">
      <dgm:prSet custT="1"/>
      <dgm:spPr/>
      <dgm:t>
        <a:bodyPr/>
        <a:lstStyle/>
        <a:p>
          <a:r>
            <a:rPr lang="en-US" sz="2400" b="0" dirty="0">
              <a:solidFill>
                <a:schemeClr val="bg2">
                  <a:lumMod val="10000"/>
                </a:schemeClr>
              </a:solidFill>
            </a:rPr>
            <a:t>Future prospective, study might evaluate a training package consisting of forced-choice preference assessments (paired stimulus and MSWO) with specific emphasis on when to restrict stimuli, move stimuli, and how long to have stimuli available for.</a:t>
          </a:r>
        </a:p>
      </dgm:t>
    </dgm:pt>
    <dgm:pt modelId="{5A3011BE-38B7-4515-ADBA-F7C3E1214E0D}" type="parTrans" cxnId="{25435F88-4367-4A50-8EF6-25022CE534F2}">
      <dgm:prSet/>
      <dgm:spPr/>
      <dgm:t>
        <a:bodyPr/>
        <a:lstStyle/>
        <a:p>
          <a:endParaRPr lang="en-US"/>
        </a:p>
      </dgm:t>
    </dgm:pt>
    <dgm:pt modelId="{FE048D76-64FC-41DF-BC24-230B05B197C0}" type="sibTrans" cxnId="{25435F88-4367-4A50-8EF6-25022CE534F2}">
      <dgm:prSet/>
      <dgm:spPr/>
      <dgm:t>
        <a:bodyPr/>
        <a:lstStyle/>
        <a:p>
          <a:endParaRPr lang="en-US"/>
        </a:p>
      </dgm:t>
    </dgm:pt>
    <dgm:pt modelId="{346DC1B2-088B-D44B-B65F-216CDC61F78C}" type="pres">
      <dgm:prSet presAssocID="{43CE94E6-F6D3-48BA-ADF2-ADEBC810A92C}" presName="Name0" presStyleCnt="0">
        <dgm:presLayoutVars>
          <dgm:dir/>
          <dgm:resizeHandles val="exact"/>
        </dgm:presLayoutVars>
      </dgm:prSet>
      <dgm:spPr/>
    </dgm:pt>
    <dgm:pt modelId="{92519160-2564-B04D-AD37-4CA5DD7B8A31}" type="pres">
      <dgm:prSet presAssocID="{95845CDA-420D-41E7-BB37-E615526940B2}" presName="node" presStyleLbl="node1" presStyleIdx="0" presStyleCnt="3" custScaleX="115240" custScaleY="155139">
        <dgm:presLayoutVars>
          <dgm:bulletEnabled val="1"/>
        </dgm:presLayoutVars>
      </dgm:prSet>
      <dgm:spPr/>
    </dgm:pt>
    <dgm:pt modelId="{38519A76-3735-9E4F-A5BF-7F2254458F5A}" type="pres">
      <dgm:prSet presAssocID="{C86D90EC-7C6B-4251-9576-05DF36CB6716}" presName="sibTransSpacerBeforeConnector" presStyleCnt="0"/>
      <dgm:spPr/>
    </dgm:pt>
    <dgm:pt modelId="{A6AA85E4-8843-2B48-BDE4-A85CC0906356}" type="pres">
      <dgm:prSet presAssocID="{C86D90EC-7C6B-4251-9576-05DF36CB6716}" presName="sibTrans" presStyleLbl="node1" presStyleIdx="1" presStyleCnt="3"/>
      <dgm:spPr/>
    </dgm:pt>
    <dgm:pt modelId="{82D364CD-9B50-0E43-A4CE-0B6F0EBDC477}" type="pres">
      <dgm:prSet presAssocID="{C86D90EC-7C6B-4251-9576-05DF36CB6716}" presName="sibTransSpacerAfterConnector" presStyleCnt="0"/>
      <dgm:spPr/>
    </dgm:pt>
    <dgm:pt modelId="{5BEA2D8C-0AC7-4F48-B967-565E756E6B88}" type="pres">
      <dgm:prSet presAssocID="{55D29F4D-6909-4995-A461-9760846AD032}" presName="node" presStyleLbl="node1" presStyleIdx="2" presStyleCnt="3" custScaleX="120915" custScaleY="155139">
        <dgm:presLayoutVars>
          <dgm:bulletEnabled val="1"/>
        </dgm:presLayoutVars>
      </dgm:prSet>
      <dgm:spPr/>
    </dgm:pt>
  </dgm:ptLst>
  <dgm:cxnLst>
    <dgm:cxn modelId="{4AFE4C3F-70C6-6143-B1B2-176F384910D6}" type="presOf" srcId="{43CE94E6-F6D3-48BA-ADF2-ADEBC810A92C}" destId="{346DC1B2-088B-D44B-B65F-216CDC61F78C}" srcOrd="0" destOrd="0" presId="urn:microsoft.com/office/officeart/2016/7/layout/BasicProcessNew"/>
    <dgm:cxn modelId="{C17DDA4E-2141-134E-B713-AD2B7DC0CADB}" type="presOf" srcId="{95845CDA-420D-41E7-BB37-E615526940B2}" destId="{92519160-2564-B04D-AD37-4CA5DD7B8A31}" srcOrd="0" destOrd="0" presId="urn:microsoft.com/office/officeart/2016/7/layout/BasicProcessNew"/>
    <dgm:cxn modelId="{25435F88-4367-4A50-8EF6-25022CE534F2}" srcId="{43CE94E6-F6D3-48BA-ADF2-ADEBC810A92C}" destId="{55D29F4D-6909-4995-A461-9760846AD032}" srcOrd="1" destOrd="0" parTransId="{5A3011BE-38B7-4515-ADBA-F7C3E1214E0D}" sibTransId="{FE048D76-64FC-41DF-BC24-230B05B197C0}"/>
    <dgm:cxn modelId="{A9AF4E92-E952-4584-B8A8-95CBCEE2F20B}" srcId="{43CE94E6-F6D3-48BA-ADF2-ADEBC810A92C}" destId="{95845CDA-420D-41E7-BB37-E615526940B2}" srcOrd="0" destOrd="0" parTransId="{0E22532D-299D-4219-86F4-A96F6CCE5119}" sibTransId="{C86D90EC-7C6B-4251-9576-05DF36CB6716}"/>
    <dgm:cxn modelId="{1C6668B4-67B8-D649-94FC-7E1EF0BC8C60}" type="presOf" srcId="{C86D90EC-7C6B-4251-9576-05DF36CB6716}" destId="{A6AA85E4-8843-2B48-BDE4-A85CC0906356}" srcOrd="0" destOrd="0" presId="urn:microsoft.com/office/officeart/2016/7/layout/BasicProcessNew"/>
    <dgm:cxn modelId="{6D41E1C5-CA33-7544-89EF-851C1F4B6056}" type="presOf" srcId="{55D29F4D-6909-4995-A461-9760846AD032}" destId="{5BEA2D8C-0AC7-4F48-B967-565E756E6B88}" srcOrd="0" destOrd="0" presId="urn:microsoft.com/office/officeart/2016/7/layout/BasicProcessNew"/>
    <dgm:cxn modelId="{B6464C46-9CB6-A74E-8EC4-AEC3D90985C2}" type="presParOf" srcId="{346DC1B2-088B-D44B-B65F-216CDC61F78C}" destId="{92519160-2564-B04D-AD37-4CA5DD7B8A31}" srcOrd="0" destOrd="0" presId="urn:microsoft.com/office/officeart/2016/7/layout/BasicProcessNew"/>
    <dgm:cxn modelId="{B54C107B-30CF-7D41-B60D-BBE40F6625FB}" type="presParOf" srcId="{346DC1B2-088B-D44B-B65F-216CDC61F78C}" destId="{38519A76-3735-9E4F-A5BF-7F2254458F5A}" srcOrd="1" destOrd="0" presId="urn:microsoft.com/office/officeart/2016/7/layout/BasicProcessNew"/>
    <dgm:cxn modelId="{DE44D9B8-9BB8-E64C-BB88-46133EFB7BAE}" type="presParOf" srcId="{346DC1B2-088B-D44B-B65F-216CDC61F78C}" destId="{A6AA85E4-8843-2B48-BDE4-A85CC0906356}" srcOrd="2" destOrd="0" presId="urn:microsoft.com/office/officeart/2016/7/layout/BasicProcessNew"/>
    <dgm:cxn modelId="{227A655D-AA19-C845-A3E1-B3734F484740}" type="presParOf" srcId="{346DC1B2-088B-D44B-B65F-216CDC61F78C}" destId="{82D364CD-9B50-0E43-A4CE-0B6F0EBDC477}" srcOrd="3" destOrd="0" presId="urn:microsoft.com/office/officeart/2016/7/layout/BasicProcessNew"/>
    <dgm:cxn modelId="{DE336D3F-055D-3349-B3E2-DEF60C72BD39}" type="presParOf" srcId="{346DC1B2-088B-D44B-B65F-216CDC61F78C}" destId="{5BEA2D8C-0AC7-4F48-B967-565E756E6B88}"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9F77-D684-A44C-980C-50A4BC84CF6D}">
      <dsp:nvSpPr>
        <dsp:cNvPr id="0" name=""/>
        <dsp:cNvSpPr/>
      </dsp:nvSpPr>
      <dsp:spPr>
        <a:xfrm>
          <a:off x="135229" y="2217820"/>
          <a:ext cx="2686243" cy="11551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t>First reviewing instructions</a:t>
          </a:r>
          <a:endParaRPr lang="en-US" sz="2000" b="1" kern="1200" dirty="0"/>
        </a:p>
      </dsp:txBody>
      <dsp:txXfrm>
        <a:off x="169062" y="2251653"/>
        <a:ext cx="2618577" cy="1087473"/>
      </dsp:txXfrm>
    </dsp:sp>
    <dsp:sp modelId="{F5A07DED-2A37-C948-B740-C6D291F26F86}">
      <dsp:nvSpPr>
        <dsp:cNvPr id="0" name=""/>
        <dsp:cNvSpPr/>
      </dsp:nvSpPr>
      <dsp:spPr>
        <a:xfrm rot="21551636">
          <a:off x="3034684" y="2407804"/>
          <a:ext cx="452100" cy="725016"/>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034691" y="2553761"/>
        <a:ext cx="316470" cy="435010"/>
      </dsp:txXfrm>
    </dsp:sp>
    <dsp:sp modelId="{0E79281C-9A3E-2141-B72D-5C3B474752F2}">
      <dsp:nvSpPr>
        <dsp:cNvPr id="0" name=""/>
        <dsp:cNvSpPr/>
      </dsp:nvSpPr>
      <dsp:spPr>
        <a:xfrm>
          <a:off x="3674408" y="2222906"/>
          <a:ext cx="2776286" cy="1044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t>Modeling correct implementation of the procedure </a:t>
          </a:r>
          <a:endParaRPr lang="en-US" sz="2000" b="1" kern="1200" dirty="0"/>
        </a:p>
      </dsp:txBody>
      <dsp:txXfrm>
        <a:off x="3704989" y="2253487"/>
        <a:ext cx="2715124" cy="982948"/>
      </dsp:txXfrm>
    </dsp:sp>
    <dsp:sp modelId="{1B585E55-7E68-414E-BB38-BC9A0FCEBAD7}">
      <dsp:nvSpPr>
        <dsp:cNvPr id="0" name=""/>
        <dsp:cNvSpPr/>
      </dsp:nvSpPr>
      <dsp:spPr>
        <a:xfrm rot="19938">
          <a:off x="6724467" y="2393775"/>
          <a:ext cx="580420" cy="725016"/>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724468" y="2538273"/>
        <a:ext cx="406294" cy="435010"/>
      </dsp:txXfrm>
    </dsp:sp>
    <dsp:sp modelId="{9036EDF2-9F40-8D4F-BB86-EC3651D31B88}">
      <dsp:nvSpPr>
        <dsp:cNvPr id="0" name=""/>
        <dsp:cNvSpPr/>
      </dsp:nvSpPr>
      <dsp:spPr>
        <a:xfrm>
          <a:off x="7545807" y="2239703"/>
          <a:ext cx="2769415" cy="1055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t>Followed by immediate feedback and rehearsal</a:t>
          </a:r>
          <a:endParaRPr lang="en-US" sz="2000" b="1" kern="1200" dirty="0"/>
        </a:p>
      </dsp:txBody>
      <dsp:txXfrm>
        <a:off x="7576718" y="2270614"/>
        <a:ext cx="2707593" cy="993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95C6B-7BAF-CD4F-970E-91D3AFC89A1D}">
      <dsp:nvSpPr>
        <dsp:cNvPr id="0" name=""/>
        <dsp:cNvSpPr/>
      </dsp:nvSpPr>
      <dsp:spPr>
        <a:xfrm>
          <a:off x="3292627" y="906053"/>
          <a:ext cx="695745" cy="91440"/>
        </a:xfrm>
        <a:custGeom>
          <a:avLst/>
          <a:gdLst/>
          <a:ahLst/>
          <a:cxnLst/>
          <a:rect l="0" t="0" r="0" b="0"/>
          <a:pathLst>
            <a:path>
              <a:moveTo>
                <a:pt x="0" y="45720"/>
              </a:moveTo>
              <a:lnTo>
                <a:pt x="69574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2341" y="948138"/>
        <a:ext cx="36317" cy="7270"/>
      </dsp:txXfrm>
    </dsp:sp>
    <dsp:sp modelId="{E435F1EC-389A-A844-A0E0-20B00FE1FC25}">
      <dsp:nvSpPr>
        <dsp:cNvPr id="0" name=""/>
        <dsp:cNvSpPr/>
      </dsp:nvSpPr>
      <dsp:spPr>
        <a:xfrm>
          <a:off x="136405" y="4367"/>
          <a:ext cx="3158022" cy="189481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4746" tIns="162433" rIns="154746" bIns="16243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lumMod val="10000"/>
                </a:schemeClr>
              </a:solidFill>
              <a:latin typeface="Times New Roman" panose="02020603050405020304" pitchFamily="18" charset="0"/>
              <a:cs typeface="Times New Roman" panose="02020603050405020304" pitchFamily="18" charset="0"/>
            </a:rPr>
            <a:t>Participant was given preference assessment protocol</a:t>
          </a:r>
          <a:endParaRPr lang="en-US" sz="28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136405" y="4367"/>
        <a:ext cx="3158022" cy="1894813"/>
      </dsp:txXfrm>
    </dsp:sp>
    <dsp:sp modelId="{D6C9B513-370F-B54D-B679-33A9C5DB7B61}">
      <dsp:nvSpPr>
        <dsp:cNvPr id="0" name=""/>
        <dsp:cNvSpPr/>
      </dsp:nvSpPr>
      <dsp:spPr>
        <a:xfrm>
          <a:off x="1715416" y="1897380"/>
          <a:ext cx="3884367" cy="695745"/>
        </a:xfrm>
        <a:custGeom>
          <a:avLst/>
          <a:gdLst/>
          <a:ahLst/>
          <a:cxnLst/>
          <a:rect l="0" t="0" r="0" b="0"/>
          <a:pathLst>
            <a:path>
              <a:moveTo>
                <a:pt x="3884367" y="0"/>
              </a:moveTo>
              <a:lnTo>
                <a:pt x="3884367" y="364972"/>
              </a:lnTo>
              <a:lnTo>
                <a:pt x="0" y="364972"/>
              </a:lnTo>
              <a:lnTo>
                <a:pt x="0" y="695745"/>
              </a:lnTo>
            </a:path>
          </a:pathLst>
        </a:custGeom>
        <a:noFill/>
        <a:ln w="6350" cap="flat" cmpd="sng" algn="ctr">
          <a:solidFill>
            <a:schemeClr val="accent2">
              <a:hueOff val="-9000000"/>
              <a:satOff val="-4042"/>
              <a:lumOff val="9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8807" y="2241617"/>
        <a:ext cx="197584" cy="7270"/>
      </dsp:txXfrm>
    </dsp:sp>
    <dsp:sp modelId="{F81AA6CC-A32D-3C48-A0AB-28A331F29C09}">
      <dsp:nvSpPr>
        <dsp:cNvPr id="0" name=""/>
        <dsp:cNvSpPr/>
      </dsp:nvSpPr>
      <dsp:spPr>
        <a:xfrm>
          <a:off x="4020772" y="4367"/>
          <a:ext cx="3158022" cy="1894813"/>
        </a:xfrm>
        <a:prstGeom prst="rect">
          <a:avLst/>
        </a:prstGeom>
        <a:gradFill rotWithShape="0">
          <a:gsLst>
            <a:gs pos="0">
              <a:schemeClr val="accent2">
                <a:hueOff val="-6000000"/>
                <a:satOff val="-2695"/>
                <a:lumOff val="6209"/>
                <a:alphaOff val="0"/>
                <a:satMod val="103000"/>
                <a:lumMod val="102000"/>
                <a:tint val="94000"/>
              </a:schemeClr>
            </a:gs>
            <a:gs pos="50000">
              <a:schemeClr val="accent2">
                <a:hueOff val="-6000000"/>
                <a:satOff val="-2695"/>
                <a:lumOff val="6209"/>
                <a:alphaOff val="0"/>
                <a:satMod val="110000"/>
                <a:lumMod val="100000"/>
                <a:shade val="100000"/>
              </a:schemeClr>
            </a:gs>
            <a:gs pos="100000">
              <a:schemeClr val="accent2">
                <a:hueOff val="-6000000"/>
                <a:satOff val="-2695"/>
                <a:lumOff val="62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4746" tIns="162433" rIns="154746" bIns="16243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lumMod val="10000"/>
                </a:schemeClr>
              </a:solidFill>
              <a:latin typeface="Times New Roman" panose="02020603050405020304" pitchFamily="18" charset="0"/>
              <a:cs typeface="Times New Roman" panose="02020603050405020304" pitchFamily="18" charset="0"/>
            </a:rPr>
            <a:t>Protocol restricted from participant.  Materials given to participant to implement preference assessment.</a:t>
          </a:r>
        </a:p>
      </dsp:txBody>
      <dsp:txXfrm>
        <a:off x="4020772" y="4367"/>
        <a:ext cx="3158022" cy="1894813"/>
      </dsp:txXfrm>
    </dsp:sp>
    <dsp:sp modelId="{EB9832BD-796C-DA42-AAFE-053F4AC83368}">
      <dsp:nvSpPr>
        <dsp:cNvPr id="0" name=""/>
        <dsp:cNvSpPr/>
      </dsp:nvSpPr>
      <dsp:spPr>
        <a:xfrm>
          <a:off x="3292627" y="3527212"/>
          <a:ext cx="695745" cy="91440"/>
        </a:xfrm>
        <a:custGeom>
          <a:avLst/>
          <a:gdLst/>
          <a:ahLst/>
          <a:cxnLst/>
          <a:rect l="0" t="0" r="0" b="0"/>
          <a:pathLst>
            <a:path>
              <a:moveTo>
                <a:pt x="0" y="45720"/>
              </a:moveTo>
              <a:lnTo>
                <a:pt x="695745" y="45720"/>
              </a:lnTo>
            </a:path>
          </a:pathLst>
        </a:custGeom>
        <a:noFill/>
        <a:ln w="6350" cap="flat" cmpd="sng" algn="ctr">
          <a:solidFill>
            <a:schemeClr val="accent2">
              <a:hueOff val="-18000000"/>
              <a:satOff val="-8085"/>
              <a:lumOff val="1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2341" y="3569297"/>
        <a:ext cx="36317" cy="7270"/>
      </dsp:txXfrm>
    </dsp:sp>
    <dsp:sp modelId="{8BFD18B5-2E1C-764F-BC89-EAA7DF1A2ADB}">
      <dsp:nvSpPr>
        <dsp:cNvPr id="0" name=""/>
        <dsp:cNvSpPr/>
      </dsp:nvSpPr>
      <dsp:spPr>
        <a:xfrm>
          <a:off x="136405" y="2625525"/>
          <a:ext cx="3158022" cy="1894813"/>
        </a:xfrm>
        <a:prstGeom prst="rect">
          <a:avLst/>
        </a:prstGeom>
        <a:gradFill rotWithShape="0">
          <a:gsLst>
            <a:gs pos="0">
              <a:schemeClr val="accent2">
                <a:hueOff val="-12000000"/>
                <a:satOff val="-5390"/>
                <a:lumOff val="12419"/>
                <a:alphaOff val="0"/>
                <a:satMod val="103000"/>
                <a:lumMod val="102000"/>
                <a:tint val="94000"/>
              </a:schemeClr>
            </a:gs>
            <a:gs pos="50000">
              <a:schemeClr val="accent2">
                <a:hueOff val="-12000000"/>
                <a:satOff val="-5390"/>
                <a:lumOff val="12419"/>
                <a:alphaOff val="0"/>
                <a:satMod val="110000"/>
                <a:lumMod val="100000"/>
                <a:shade val="100000"/>
              </a:schemeClr>
            </a:gs>
            <a:gs pos="100000">
              <a:schemeClr val="accent2">
                <a:hueOff val="-12000000"/>
                <a:satOff val="-5390"/>
                <a:lumOff val="124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4746" tIns="162433" rIns="154746" bIns="16243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lumMod val="10000"/>
                </a:schemeClr>
              </a:solidFill>
              <a:latin typeface="Times New Roman" panose="02020603050405020304" pitchFamily="18" charset="0"/>
              <a:cs typeface="Times New Roman" panose="02020603050405020304" pitchFamily="18" charset="0"/>
            </a:rPr>
            <a:t>Experimenter responded to the participant’s implementation of the assessment based on a confederate protocol.</a:t>
          </a:r>
        </a:p>
      </dsp:txBody>
      <dsp:txXfrm>
        <a:off x="136405" y="2625525"/>
        <a:ext cx="3158022" cy="1894813"/>
      </dsp:txXfrm>
    </dsp:sp>
    <dsp:sp modelId="{F40346A6-BD5D-F744-8FE9-03D46C48066A}">
      <dsp:nvSpPr>
        <dsp:cNvPr id="0" name=""/>
        <dsp:cNvSpPr/>
      </dsp:nvSpPr>
      <dsp:spPr>
        <a:xfrm>
          <a:off x="4020772" y="2625525"/>
          <a:ext cx="3158022" cy="1894813"/>
        </a:xfrm>
        <a:prstGeom prst="rect">
          <a:avLst/>
        </a:prstGeom>
        <a:gradFill rotWithShape="0">
          <a:gsLst>
            <a:gs pos="63000">
              <a:schemeClr val="accent2">
                <a:hueOff val="-18000000"/>
                <a:satOff val="-8085"/>
                <a:lumOff val="18628"/>
                <a:alphaOff val="0"/>
                <a:satMod val="110000"/>
                <a:lumMod val="100000"/>
                <a:shade val="100000"/>
              </a:schemeClr>
            </a:gs>
            <a:gs pos="100000">
              <a:schemeClr val="accent2">
                <a:hueOff val="-18000000"/>
                <a:satOff val="-8085"/>
                <a:lumOff val="1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4746" tIns="162433" rIns="154746" bIns="162433"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lumMod val="10000"/>
                </a:schemeClr>
              </a:solidFill>
              <a:latin typeface="Times New Roman" panose="02020603050405020304" pitchFamily="18" charset="0"/>
              <a:cs typeface="Times New Roman" panose="02020603050405020304" pitchFamily="18" charset="0"/>
            </a:rPr>
            <a:t>After finishing assessment, participant graphed and interpreted data</a:t>
          </a:r>
          <a:r>
            <a:rPr lang="en-US" sz="2700" kern="1200" dirty="0">
              <a:solidFill>
                <a:schemeClr val="bg2">
                  <a:lumMod val="10000"/>
                </a:schemeClr>
              </a:solidFill>
            </a:rPr>
            <a:t>.</a:t>
          </a:r>
        </a:p>
      </dsp:txBody>
      <dsp:txXfrm>
        <a:off x="4020772" y="2625525"/>
        <a:ext cx="3158022" cy="1894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28102-8CD8-3846-8C6E-5C35826943EA}">
      <dsp:nvSpPr>
        <dsp:cNvPr id="0" name=""/>
        <dsp:cNvSpPr/>
      </dsp:nvSpPr>
      <dsp:spPr>
        <a:xfrm>
          <a:off x="5609" y="147453"/>
          <a:ext cx="3490185" cy="503225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3709" tIns="330200" rIns="263709"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2">
                  <a:lumMod val="10000"/>
                </a:schemeClr>
              </a:solidFill>
            </a:rPr>
            <a:t>Participant struggled to implement the paired stimulus the most </a:t>
          </a:r>
        </a:p>
      </dsp:txBody>
      <dsp:txXfrm>
        <a:off x="5609" y="2059709"/>
        <a:ext cx="3490185" cy="3019351"/>
      </dsp:txXfrm>
    </dsp:sp>
    <dsp:sp modelId="{552BE4AD-34EC-264B-A175-FCAF4007A6F5}">
      <dsp:nvSpPr>
        <dsp:cNvPr id="0" name=""/>
        <dsp:cNvSpPr/>
      </dsp:nvSpPr>
      <dsp:spPr>
        <a:xfrm>
          <a:off x="1040386" y="769405"/>
          <a:ext cx="1420630" cy="14206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0758" tIns="12700" rIns="11075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48432" y="977451"/>
        <a:ext cx="1004538" cy="1004538"/>
      </dsp:txXfrm>
    </dsp:sp>
    <dsp:sp modelId="{AB7F1782-45F9-3E4C-9B9F-80D52679BEF5}">
      <dsp:nvSpPr>
        <dsp:cNvPr id="0" name=""/>
        <dsp:cNvSpPr/>
      </dsp:nvSpPr>
      <dsp:spPr>
        <a:xfrm>
          <a:off x="59474" y="5031225"/>
          <a:ext cx="3382453" cy="72"/>
        </a:xfrm>
        <a:prstGeom prst="rect">
          <a:avLst/>
        </a:prstGeom>
        <a:gradFill rotWithShape="0">
          <a:gsLst>
            <a:gs pos="0">
              <a:schemeClr val="accent2">
                <a:hueOff val="-3600000"/>
                <a:satOff val="-1617"/>
                <a:lumOff val="3726"/>
                <a:alphaOff val="0"/>
                <a:satMod val="103000"/>
                <a:lumMod val="102000"/>
                <a:tint val="94000"/>
              </a:schemeClr>
            </a:gs>
            <a:gs pos="50000">
              <a:schemeClr val="accent2">
                <a:hueOff val="-3600000"/>
                <a:satOff val="-1617"/>
                <a:lumOff val="3726"/>
                <a:alphaOff val="0"/>
                <a:satMod val="110000"/>
                <a:lumMod val="100000"/>
                <a:shade val="100000"/>
              </a:schemeClr>
            </a:gs>
            <a:gs pos="100000">
              <a:schemeClr val="accent2">
                <a:hueOff val="-3600000"/>
                <a:satOff val="-1617"/>
                <a:lumOff val="3726"/>
                <a:alphaOff val="0"/>
                <a:lumMod val="99000"/>
                <a:satMod val="120000"/>
                <a:shade val="78000"/>
              </a:schemeClr>
            </a:gs>
          </a:gsLst>
          <a:lin ang="5400000" scaled="0"/>
        </a:gradFill>
        <a:ln w="6350" cap="flat" cmpd="sng" algn="ctr">
          <a:solidFill>
            <a:schemeClr val="accent2">
              <a:hueOff val="-3600000"/>
              <a:satOff val="-1617"/>
              <a:lumOff val="37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9AD72B-1E9B-F546-835A-C9539A596E0D}">
      <dsp:nvSpPr>
        <dsp:cNvPr id="0" name=""/>
        <dsp:cNvSpPr/>
      </dsp:nvSpPr>
      <dsp:spPr>
        <a:xfrm>
          <a:off x="3834039" y="147453"/>
          <a:ext cx="3586551" cy="5054224"/>
        </a:xfrm>
        <a:prstGeom prst="rect">
          <a:avLst/>
        </a:prstGeom>
        <a:solidFill>
          <a:schemeClr val="accent2">
            <a:tint val="40000"/>
            <a:alpha val="90000"/>
            <a:hueOff val="-9000000"/>
            <a:satOff val="-2145"/>
            <a:lumOff val="2095"/>
            <a:alphaOff val="0"/>
          </a:schemeClr>
        </a:solidFill>
        <a:ln w="6350" cap="flat" cmpd="sng" algn="ctr">
          <a:solidFill>
            <a:schemeClr val="accent2">
              <a:tint val="40000"/>
              <a:alpha val="90000"/>
              <a:hueOff val="-9000000"/>
              <a:satOff val="-2145"/>
              <a:lumOff val="209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3709" tIns="330200" rIns="263709" bIns="33020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2">
                  <a:lumMod val="10000"/>
                </a:schemeClr>
              </a:solidFill>
            </a:rPr>
            <a:t>Experimenter described and provided written description of each step of protocol.  Answered any questions participant had.</a:t>
          </a:r>
        </a:p>
      </dsp:txBody>
      <dsp:txXfrm>
        <a:off x="3834039" y="2068058"/>
        <a:ext cx="3586551" cy="3032534"/>
      </dsp:txXfrm>
    </dsp:sp>
    <dsp:sp modelId="{84388047-8FAF-2648-ADC1-D39B1FBA5B2D}">
      <dsp:nvSpPr>
        <dsp:cNvPr id="0" name=""/>
        <dsp:cNvSpPr/>
      </dsp:nvSpPr>
      <dsp:spPr>
        <a:xfrm>
          <a:off x="4916999" y="780391"/>
          <a:ext cx="1420630" cy="1420630"/>
        </a:xfrm>
        <a:prstGeom prst="ellipse">
          <a:avLst/>
        </a:prstGeom>
        <a:gradFill rotWithShape="0">
          <a:gsLst>
            <a:gs pos="0">
              <a:schemeClr val="accent2">
                <a:hueOff val="-7200000"/>
                <a:satOff val="-3234"/>
                <a:lumOff val="7451"/>
                <a:alphaOff val="0"/>
                <a:satMod val="103000"/>
                <a:lumMod val="102000"/>
                <a:tint val="94000"/>
              </a:schemeClr>
            </a:gs>
            <a:gs pos="50000">
              <a:schemeClr val="accent2">
                <a:hueOff val="-7200000"/>
                <a:satOff val="-3234"/>
                <a:lumOff val="7451"/>
                <a:alphaOff val="0"/>
                <a:satMod val="110000"/>
                <a:lumMod val="100000"/>
                <a:shade val="100000"/>
              </a:schemeClr>
            </a:gs>
            <a:gs pos="100000">
              <a:schemeClr val="accent2">
                <a:hueOff val="-7200000"/>
                <a:satOff val="-3234"/>
                <a:lumOff val="7451"/>
                <a:alphaOff val="0"/>
                <a:lumMod val="99000"/>
                <a:satMod val="120000"/>
                <a:shade val="78000"/>
              </a:schemeClr>
            </a:gs>
          </a:gsLst>
          <a:lin ang="5400000" scaled="0"/>
        </a:gradFill>
        <a:ln w="6350" cap="flat" cmpd="sng" algn="ctr">
          <a:solidFill>
            <a:schemeClr val="accent2">
              <a:hueOff val="-7200000"/>
              <a:satOff val="-3234"/>
              <a:lumOff val="745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0758" tIns="12700" rIns="11075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125045" y="988437"/>
        <a:ext cx="1004538" cy="1004538"/>
      </dsp:txXfrm>
    </dsp:sp>
    <dsp:sp modelId="{7A193D86-EC13-A148-A567-1DCD9C3C2969}">
      <dsp:nvSpPr>
        <dsp:cNvPr id="0" name=""/>
        <dsp:cNvSpPr/>
      </dsp:nvSpPr>
      <dsp:spPr>
        <a:xfrm>
          <a:off x="3936088" y="5042211"/>
          <a:ext cx="3382453" cy="72"/>
        </a:xfrm>
        <a:prstGeom prst="rect">
          <a:avLst/>
        </a:prstGeom>
        <a:gradFill rotWithShape="0">
          <a:gsLst>
            <a:gs pos="0">
              <a:schemeClr val="accent2">
                <a:hueOff val="-10800000"/>
                <a:satOff val="-4851"/>
                <a:lumOff val="11177"/>
                <a:alphaOff val="0"/>
                <a:satMod val="103000"/>
                <a:lumMod val="102000"/>
                <a:tint val="94000"/>
              </a:schemeClr>
            </a:gs>
            <a:gs pos="50000">
              <a:schemeClr val="accent2">
                <a:hueOff val="-10800000"/>
                <a:satOff val="-4851"/>
                <a:lumOff val="11177"/>
                <a:alphaOff val="0"/>
                <a:satMod val="110000"/>
                <a:lumMod val="100000"/>
                <a:shade val="100000"/>
              </a:schemeClr>
            </a:gs>
            <a:gs pos="100000">
              <a:schemeClr val="accent2">
                <a:hueOff val="-10800000"/>
                <a:satOff val="-4851"/>
                <a:lumOff val="11177"/>
                <a:alphaOff val="0"/>
                <a:lumMod val="99000"/>
                <a:satMod val="120000"/>
                <a:shade val="78000"/>
              </a:schemeClr>
            </a:gs>
          </a:gsLst>
          <a:lin ang="5400000" scaled="0"/>
        </a:gradFill>
        <a:ln w="6350" cap="flat" cmpd="sng" algn="ctr">
          <a:solidFill>
            <a:schemeClr val="accent2">
              <a:hueOff val="-10800000"/>
              <a:satOff val="-4851"/>
              <a:lumOff val="11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F4FFE8-DE98-E84D-8D3D-E45E8F2D48C6}">
      <dsp:nvSpPr>
        <dsp:cNvPr id="0" name=""/>
        <dsp:cNvSpPr/>
      </dsp:nvSpPr>
      <dsp:spPr>
        <a:xfrm>
          <a:off x="7758836" y="147453"/>
          <a:ext cx="3390571" cy="5091066"/>
        </a:xfrm>
        <a:prstGeom prst="rect">
          <a:avLst/>
        </a:prstGeom>
        <a:solidFill>
          <a:schemeClr val="accent2">
            <a:tint val="40000"/>
            <a:alpha val="90000"/>
            <a:hueOff val="-18000000"/>
            <a:satOff val="-4291"/>
            <a:lumOff val="4191"/>
            <a:alphaOff val="0"/>
          </a:schemeClr>
        </a:solidFill>
        <a:ln w="6350" cap="flat" cmpd="sng" algn="ctr">
          <a:solidFill>
            <a:schemeClr val="accent2">
              <a:tint val="40000"/>
              <a:alpha val="90000"/>
              <a:hueOff val="-18000000"/>
              <a:satOff val="-4291"/>
              <a:lumOff val="419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3709" tIns="330200" rIns="263709" bIns="33020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2">
                  <a:lumMod val="10000"/>
                </a:schemeClr>
              </a:solidFill>
              <a:latin typeface="Times New Roman" panose="02020603050405020304" pitchFamily="18" charset="0"/>
              <a:cs typeface="Times New Roman" panose="02020603050405020304" pitchFamily="18" charset="0"/>
            </a:rPr>
            <a:t>Experimenter modeled each step of the targeted preference assessment and had participant practice until they implemented steps without assistance.</a:t>
          </a:r>
        </a:p>
      </dsp:txBody>
      <dsp:txXfrm>
        <a:off x="7758836" y="2082058"/>
        <a:ext cx="3390571" cy="3054639"/>
      </dsp:txXfrm>
    </dsp:sp>
    <dsp:sp modelId="{2BB98CA2-1490-1942-9370-6A775F2648CB}">
      <dsp:nvSpPr>
        <dsp:cNvPr id="0" name=""/>
        <dsp:cNvSpPr/>
      </dsp:nvSpPr>
      <dsp:spPr>
        <a:xfrm>
          <a:off x="8743806" y="798812"/>
          <a:ext cx="1420630" cy="1420630"/>
        </a:xfrm>
        <a:prstGeom prst="ellipse">
          <a:avLst/>
        </a:prstGeom>
        <a:gradFill rotWithShape="0">
          <a:gsLst>
            <a:gs pos="0">
              <a:schemeClr val="accent2">
                <a:hueOff val="-14400000"/>
                <a:satOff val="-6468"/>
                <a:lumOff val="14902"/>
                <a:alphaOff val="0"/>
                <a:satMod val="103000"/>
                <a:lumMod val="102000"/>
                <a:tint val="94000"/>
              </a:schemeClr>
            </a:gs>
            <a:gs pos="50000">
              <a:schemeClr val="accent2">
                <a:hueOff val="-14400000"/>
                <a:satOff val="-6468"/>
                <a:lumOff val="14902"/>
                <a:alphaOff val="0"/>
                <a:satMod val="110000"/>
                <a:lumMod val="100000"/>
                <a:shade val="100000"/>
              </a:schemeClr>
            </a:gs>
            <a:gs pos="100000">
              <a:schemeClr val="accent2">
                <a:hueOff val="-14400000"/>
                <a:satOff val="-6468"/>
                <a:lumOff val="14902"/>
                <a:alphaOff val="0"/>
                <a:lumMod val="99000"/>
                <a:satMod val="120000"/>
                <a:shade val="78000"/>
              </a:schemeClr>
            </a:gs>
          </a:gsLst>
          <a:lin ang="5400000" scaled="0"/>
        </a:gradFill>
        <a:ln w="6350" cap="flat" cmpd="sng" algn="ctr">
          <a:solidFill>
            <a:schemeClr val="accent2">
              <a:hueOff val="-14400000"/>
              <a:satOff val="-6468"/>
              <a:lumOff val="149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0758" tIns="12700" rIns="11075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951852" y="1006858"/>
        <a:ext cx="1004538" cy="1004538"/>
      </dsp:txXfrm>
    </dsp:sp>
    <dsp:sp modelId="{5DD2C79F-99A4-D643-8050-D858994A38E7}">
      <dsp:nvSpPr>
        <dsp:cNvPr id="0" name=""/>
        <dsp:cNvSpPr/>
      </dsp:nvSpPr>
      <dsp:spPr>
        <a:xfrm>
          <a:off x="7762895" y="5060632"/>
          <a:ext cx="3382453" cy="72"/>
        </a:xfrm>
        <a:prstGeom prst="rect">
          <a:avLst/>
        </a:prstGeom>
        <a:gradFill rotWithShape="0">
          <a:gsLst>
            <a:gs pos="0">
              <a:schemeClr val="accent2">
                <a:hueOff val="-18000000"/>
                <a:satOff val="-8085"/>
                <a:lumOff val="18628"/>
                <a:alphaOff val="0"/>
                <a:satMod val="103000"/>
                <a:lumMod val="102000"/>
                <a:tint val="94000"/>
              </a:schemeClr>
            </a:gs>
            <a:gs pos="50000">
              <a:schemeClr val="accent2">
                <a:hueOff val="-18000000"/>
                <a:satOff val="-8085"/>
                <a:lumOff val="18628"/>
                <a:alphaOff val="0"/>
                <a:satMod val="110000"/>
                <a:lumMod val="100000"/>
                <a:shade val="100000"/>
              </a:schemeClr>
            </a:gs>
            <a:gs pos="100000">
              <a:schemeClr val="accent2">
                <a:hueOff val="-18000000"/>
                <a:satOff val="-8085"/>
                <a:lumOff val="18628"/>
                <a:alphaOff val="0"/>
                <a:lumMod val="99000"/>
                <a:satMod val="120000"/>
                <a:shade val="78000"/>
              </a:schemeClr>
            </a:gs>
          </a:gsLst>
          <a:lin ang="5400000" scaled="0"/>
        </a:gradFill>
        <a:ln w="6350" cap="flat" cmpd="sng" algn="ctr">
          <a:solidFill>
            <a:schemeClr val="accent2">
              <a:hueOff val="-18000000"/>
              <a:satOff val="-8085"/>
              <a:lumOff val="1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19160-2564-B04D-AD37-4CA5DD7B8A31}">
      <dsp:nvSpPr>
        <dsp:cNvPr id="0" name=""/>
        <dsp:cNvSpPr/>
      </dsp:nvSpPr>
      <dsp:spPr>
        <a:xfrm>
          <a:off x="3689" y="0"/>
          <a:ext cx="3677984" cy="452470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rPr>
            <a:t>A second participant that needed to be trained on two preference assessments before generalization occurred demonstrated similar results.  </a:t>
          </a:r>
        </a:p>
      </dsp:txBody>
      <dsp:txXfrm>
        <a:off x="3689" y="0"/>
        <a:ext cx="3677984" cy="4524706"/>
      </dsp:txXfrm>
    </dsp:sp>
    <dsp:sp modelId="{A6AA85E4-8843-2B48-BDE4-A85CC0906356}">
      <dsp:nvSpPr>
        <dsp:cNvPr id="0" name=""/>
        <dsp:cNvSpPr/>
      </dsp:nvSpPr>
      <dsp:spPr>
        <a:xfrm>
          <a:off x="3745113" y="2140853"/>
          <a:ext cx="478738" cy="243000"/>
        </a:xfrm>
        <a:prstGeom prst="rightArrow">
          <a:avLst>
            <a:gd name="adj1" fmla="val 50000"/>
            <a:gd name="adj2" fmla="val 5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EA2D8C-0AC7-4F48-B967-565E756E6B88}">
      <dsp:nvSpPr>
        <dsp:cNvPr id="0" name=""/>
        <dsp:cNvSpPr/>
      </dsp:nvSpPr>
      <dsp:spPr>
        <a:xfrm>
          <a:off x="4287290" y="0"/>
          <a:ext cx="3859107" cy="452470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rPr>
            <a:t>Future prospective, study might evaluate a training package consisting of forced-choice preference assessments (paired stimulus and MSWO) with specific emphasis on when to restrict stimuli, move stimuli, and how long to have stimuli available for.</a:t>
          </a:r>
        </a:p>
      </dsp:txBody>
      <dsp:txXfrm>
        <a:off x="4287290" y="0"/>
        <a:ext cx="3859107" cy="45247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5A1CF-178A-4364-B772-452054FD9D3A}" type="datetimeFigureOut">
              <a:rPr lang="en-US" smtClean="0"/>
              <a:t>8/9/18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210E5-AC67-4D00-A249-A2C8F2DFDE4E}" type="slidenum">
              <a:rPr lang="en-US" smtClean="0"/>
              <a:t>‹#›</a:t>
            </a:fld>
            <a:endParaRPr lang="en-US"/>
          </a:p>
        </p:txBody>
      </p:sp>
    </p:spTree>
    <p:extLst>
      <p:ext uri="{BB962C8B-B14F-4D97-AF65-F5344CB8AC3E}">
        <p14:creationId xmlns:p14="http://schemas.microsoft.com/office/powerpoint/2010/main" val="84994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today’s presentations.  My name is Maria Torres I am an undergrad student at the university of Colorado Denver ,  I am  pleased to present this presentation titled</a:t>
            </a:r>
            <a:r>
              <a:rPr lang="en-US" baseline="0" dirty="0"/>
              <a:t> Evaluation of generalization when training stimulus preference assessments.  I would like to begin by thanking my mentor Dr.  Patrick Romani, and my co- authors Andrea Boorse, and Sophie Silver.</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a:t>
            </a:fld>
            <a:endParaRPr lang="en-US"/>
          </a:p>
        </p:txBody>
      </p:sp>
    </p:spTree>
    <p:extLst>
      <p:ext uri="{BB962C8B-B14F-4D97-AF65-F5344CB8AC3E}">
        <p14:creationId xmlns:p14="http://schemas.microsoft.com/office/powerpoint/2010/main" val="91231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study took place within a multiple probe</a:t>
            </a:r>
            <a:r>
              <a:rPr lang="en-US" baseline="0" dirty="0"/>
              <a:t> across preference assessments design.</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10</a:t>
            </a:fld>
            <a:endParaRPr lang="en-US"/>
          </a:p>
        </p:txBody>
      </p:sp>
    </p:spTree>
    <p:extLst>
      <p:ext uri="{BB962C8B-B14F-4D97-AF65-F5344CB8AC3E}">
        <p14:creationId xmlns:p14="http://schemas.microsoft.com/office/powerpoint/2010/main" val="231539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Experimental control is established within a multiple probe design because we are collecting individual baselines for performance for each of the preference assessments.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11</a:t>
            </a:fld>
            <a:endParaRPr lang="en-US"/>
          </a:p>
        </p:txBody>
      </p:sp>
    </p:spTree>
    <p:extLst>
      <p:ext uri="{BB962C8B-B14F-4D97-AF65-F5344CB8AC3E}">
        <p14:creationId xmlns:p14="http://schemas.microsoft.com/office/powerpoint/2010/main" val="63786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establishing consistent response patterns, we introduce the independent variable, which was BST for the current study, systematically to one baseline at a time.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12</a:t>
            </a:fld>
            <a:endParaRPr lang="en-US"/>
          </a:p>
        </p:txBody>
      </p:sp>
    </p:spTree>
    <p:extLst>
      <p:ext uri="{BB962C8B-B14F-4D97-AF65-F5344CB8AC3E}">
        <p14:creationId xmlns:p14="http://schemas.microsoft.com/office/powerpoint/2010/main" val="21835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waited until a change in response pattern occurred following that training and then introduced BST to the next baseline to show the effect of BST and to evaluate when generalization occurred to untrained preference assessments.</a:t>
            </a:r>
          </a:p>
          <a:p>
            <a:br>
              <a:rPr lang="en-US" baseline="0" dirty="0"/>
            </a:b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13</a:t>
            </a:fld>
            <a:endParaRPr lang="en-US"/>
          </a:p>
        </p:txBody>
      </p:sp>
    </p:spTree>
    <p:extLst>
      <p:ext uri="{BB962C8B-B14F-4D97-AF65-F5344CB8AC3E}">
        <p14:creationId xmlns:p14="http://schemas.microsoft.com/office/powerpoint/2010/main" val="314802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dependent variable for</a:t>
            </a:r>
            <a:r>
              <a:rPr lang="en-US" baseline="0" dirty="0"/>
              <a:t> the current study was protocol integrity.  We defined protocol integrity  as steps on the preference assessment protocol correctly implemented.  These data is represented as a percentage.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14</a:t>
            </a:fld>
            <a:endParaRPr lang="en-US"/>
          </a:p>
        </p:txBody>
      </p:sp>
    </p:spTree>
    <p:extLst>
      <p:ext uri="{BB962C8B-B14F-4D97-AF65-F5344CB8AC3E}">
        <p14:creationId xmlns:p14="http://schemas.microsoft.com/office/powerpoint/2010/main" val="2892175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conduct this study? Well, This study took place with three conditions Baseline, BST and </a:t>
            </a:r>
            <a:r>
              <a:rPr lang="en-US" dirty="0" err="1"/>
              <a:t>Maintence</a:t>
            </a:r>
            <a:r>
              <a:rPr lang="en-US" dirty="0"/>
              <a:t>,  Baseline  is evaluating where the participant stands in implementing the preference assessments with just reading protocol. Secondly implementing  BST and noting if improvement was  Maintained after BST  </a:t>
            </a:r>
          </a:p>
        </p:txBody>
      </p:sp>
      <p:sp>
        <p:nvSpPr>
          <p:cNvPr id="4" name="Slide Number Placeholder 3"/>
          <p:cNvSpPr>
            <a:spLocks noGrp="1"/>
          </p:cNvSpPr>
          <p:nvPr>
            <p:ph type="sldNum" sz="quarter" idx="10"/>
          </p:nvPr>
        </p:nvSpPr>
        <p:spPr/>
        <p:txBody>
          <a:bodyPr/>
          <a:lstStyle/>
          <a:p>
            <a:fld id="{552210E5-AC67-4D00-A249-A2C8F2DFDE4E}" type="slidenum">
              <a:rPr lang="en-US" smtClean="0"/>
              <a:t>15</a:t>
            </a:fld>
            <a:endParaRPr lang="en-US"/>
          </a:p>
        </p:txBody>
      </p:sp>
    </p:spTree>
    <p:extLst>
      <p:ext uri="{BB962C8B-B14F-4D97-AF65-F5344CB8AC3E}">
        <p14:creationId xmlns:p14="http://schemas.microsoft.com/office/powerpoint/2010/main" val="2183703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Baseline</a:t>
            </a:r>
            <a:r>
              <a:rPr lang="en-US" baseline="0" dirty="0"/>
              <a:t> , sessions began with the experimenter and participant entering the therapy room together.  The experimenter gave the participant the relevant protocol for the preference assessment they were expected to conduct.  After 5 min, the experimenter took the protocol away from the participant and gave them five toys to conduct the preference assessment with.  As the participant conducted the assessment, the experimenter responded based on their own protocol.  For example, at times during the paired stimulus preference assessment, the experimenter took two toys when they were only supposed to take one at a time.  In this case, the participant was expected to interrupt the experimenter and re-present the instruction to select only one toy.  After finishing the assessment, the participant graphed their data using Microsoft Excel and interpreted their data.  That is, they noted which toys were high, medium, and low preferred.</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16</a:t>
            </a:fld>
            <a:endParaRPr lang="en-US"/>
          </a:p>
        </p:txBody>
      </p:sp>
    </p:spTree>
    <p:extLst>
      <p:ext uri="{BB962C8B-B14F-4D97-AF65-F5344CB8AC3E}">
        <p14:creationId xmlns:p14="http://schemas.microsoft.com/office/powerpoint/2010/main" val="44963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here represents</a:t>
            </a:r>
            <a:r>
              <a:rPr lang="en-US" baseline="0" dirty="0"/>
              <a:t> baseline responding for this participant.  The x axis represents sessions</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17</a:t>
            </a:fld>
            <a:endParaRPr lang="en-US"/>
          </a:p>
        </p:txBody>
      </p:sp>
    </p:spTree>
    <p:extLst>
      <p:ext uri="{BB962C8B-B14F-4D97-AF65-F5344CB8AC3E}">
        <p14:creationId xmlns:p14="http://schemas.microsoft.com/office/powerpoint/2010/main" val="214512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y axis represents percentage of steps</a:t>
            </a:r>
            <a:r>
              <a:rPr lang="en-US" baseline="0" dirty="0"/>
              <a:t> correctly implemented when the participant was directed to implement each preference assessment protocol</a:t>
            </a:r>
          </a:p>
          <a:p>
            <a:endParaRPr lang="en-US" baseline="0" dirty="0"/>
          </a:p>
          <a:p>
            <a:r>
              <a:rPr lang="en-US" baseline="0" dirty="0"/>
              <a:t>Note that on this side we break down this graph into all five preference assessments</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18</a:t>
            </a:fld>
            <a:endParaRPr lang="en-US"/>
          </a:p>
        </p:txBody>
      </p:sp>
    </p:spTree>
    <p:extLst>
      <p:ext uri="{BB962C8B-B14F-4D97-AF65-F5344CB8AC3E}">
        <p14:creationId xmlns:p14="http://schemas.microsoft.com/office/powerpoint/2010/main" val="132153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can be seen, this participant’s integrity with implementing each preference assessment protocol procedure was exhibited at low to</a:t>
            </a:r>
            <a:r>
              <a:rPr lang="en-US" baseline="0" dirty="0"/>
              <a:t> moderate levels.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19</a:t>
            </a:fld>
            <a:endParaRPr lang="en-US"/>
          </a:p>
        </p:txBody>
      </p:sp>
    </p:spTree>
    <p:extLst>
      <p:ext uri="{BB962C8B-B14F-4D97-AF65-F5344CB8AC3E}">
        <p14:creationId xmlns:p14="http://schemas.microsoft.com/office/powerpoint/2010/main" val="300042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reinforcement is a common tool used</a:t>
            </a:r>
            <a:r>
              <a:rPr lang="en-US" baseline="0" dirty="0"/>
              <a:t> to address behavioral excesses and deficits among children and adults with autism spectrum disorders.</a:t>
            </a:r>
          </a:p>
          <a:p>
            <a:endParaRPr lang="en-US" baseline="0" dirty="0"/>
          </a:p>
          <a:p>
            <a:r>
              <a:rPr lang="en-US" baseline="0" dirty="0"/>
              <a:t>To identify positive reinforcers, practitioners use stimulus preference assessments.  The most common assessments used are the multiple stimulus without replacement  referred as the  MSWO, paired stimulus, single stimulus, competing stimulus, and free operant preference assessments.</a:t>
            </a:r>
          </a:p>
          <a:p>
            <a:endParaRPr lang="en-US" baseline="0" dirty="0"/>
          </a:p>
          <a:p>
            <a:r>
              <a:rPr lang="en-US" baseline="0" dirty="0"/>
              <a:t>Single: 13:50</a:t>
            </a:r>
          </a:p>
          <a:p>
            <a:r>
              <a:rPr lang="en-US" baseline="0" dirty="0"/>
              <a:t>Paired 18:12</a:t>
            </a:r>
          </a:p>
          <a:p>
            <a:r>
              <a:rPr lang="en-US" baseline="0" dirty="0"/>
              <a:t>MSWO 18:30</a:t>
            </a:r>
          </a:p>
          <a:p>
            <a:r>
              <a:rPr lang="en-US" baseline="0" dirty="0"/>
              <a:t>FO 21:30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a:t>
            </a:fld>
            <a:endParaRPr lang="en-US"/>
          </a:p>
        </p:txBody>
      </p:sp>
    </p:spTree>
    <p:extLst>
      <p:ext uri="{BB962C8B-B14F-4D97-AF65-F5344CB8AC3E}">
        <p14:creationId xmlns:p14="http://schemas.microsoft.com/office/powerpoint/2010/main" val="266134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skill deficits recorded during the initial baseline, we implemented BST with the preference assessment the participant struggled to implement the most.  In this</a:t>
            </a:r>
            <a:r>
              <a:rPr lang="en-US" baseline="0" dirty="0"/>
              <a:t> case, it was the paired stimulus preference assessment.  </a:t>
            </a:r>
            <a:r>
              <a:rPr lang="en-US" dirty="0"/>
              <a:t>The experimenter and participant entered the therapy room together again .  They</a:t>
            </a:r>
            <a:r>
              <a:rPr lang="en-US" baseline="0" dirty="0"/>
              <a:t> sat across from one another at a table.  The experimenter then reviewed each step of the preference assessment with the participant.  Afterwards, the experimenter modeled how to conduct those steps.  </a:t>
            </a:r>
            <a:r>
              <a:rPr lang="en-US" b="1" baseline="0" dirty="0"/>
              <a:t>For example, we found this participant did not consistently allow the experimenter to have 30 seconds access to the toy that was selected.  Thus, to model this step, the experimenter showed the participant how to use a timer to measure 30 seconds.  </a:t>
            </a:r>
            <a:r>
              <a:rPr lang="en-US" baseline="0" dirty="0"/>
              <a:t>After modeling each step, the experimenter allowed the participant to practice the assessment and provided immediate error correction and feedback as necessary until they implemented all steps without assistance..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20</a:t>
            </a:fld>
            <a:endParaRPr lang="en-US"/>
          </a:p>
        </p:txBody>
      </p:sp>
    </p:spTree>
    <p:extLst>
      <p:ext uri="{BB962C8B-B14F-4D97-AF65-F5344CB8AC3E}">
        <p14:creationId xmlns:p14="http://schemas.microsoft.com/office/powerpoint/2010/main" val="354160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BST, this participant implemented the paired stimulus preference assessment</a:t>
            </a:r>
            <a:r>
              <a:rPr lang="en-US" baseline="0" dirty="0"/>
              <a:t> well.  Their performance increased to above 80% for two consecutive sessions.</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21</a:t>
            </a:fld>
            <a:endParaRPr lang="en-US"/>
          </a:p>
        </p:txBody>
      </p:sp>
    </p:spTree>
    <p:extLst>
      <p:ext uri="{BB962C8B-B14F-4D97-AF65-F5344CB8AC3E}">
        <p14:creationId xmlns:p14="http://schemas.microsoft.com/office/powerpoint/2010/main" val="375527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implementing BST and showing improvements in integrity, the participant transitioned back to baseline for all assessments.  This</a:t>
            </a:r>
            <a:r>
              <a:rPr lang="en-US" baseline="0" dirty="0"/>
              <a:t> was done to first measure the maintenance of their improvements without experimenter feedback and to monitor for generalization to other untrained preference assessments</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22</a:t>
            </a:fld>
            <a:endParaRPr lang="en-US"/>
          </a:p>
        </p:txBody>
      </p:sp>
    </p:spTree>
    <p:extLst>
      <p:ext uri="{BB962C8B-B14F-4D97-AF65-F5344CB8AC3E}">
        <p14:creationId xmlns:p14="http://schemas.microsoft.com/office/powerpoint/2010/main" val="3415645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can be seen</a:t>
            </a:r>
            <a:r>
              <a:rPr lang="en-US" baseline="0" dirty="0"/>
              <a:t> during the return to baseline, the participant’s improved integrity following BST for the paired stimulus assessment maintained.  But They continued to demonstrate deficits in implementing the other preference assessments.</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23</a:t>
            </a:fld>
            <a:endParaRPr lang="en-US"/>
          </a:p>
        </p:txBody>
      </p:sp>
    </p:spTree>
    <p:extLst>
      <p:ext uri="{BB962C8B-B14F-4D97-AF65-F5344CB8AC3E}">
        <p14:creationId xmlns:p14="http://schemas.microsoft.com/office/powerpoint/2010/main" val="2441688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such, we implemented BST for the next preference assessment, the MSWO in th</a:t>
            </a:r>
            <a:r>
              <a:rPr lang="en-US" baseline="0" dirty="0"/>
              <a:t>is case.  As  can be seen, integrity increased following BST and was maintained during a return to baseline.</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24</a:t>
            </a:fld>
            <a:endParaRPr lang="en-US"/>
          </a:p>
        </p:txBody>
      </p:sp>
    </p:spTree>
    <p:extLst>
      <p:ext uri="{BB962C8B-B14F-4D97-AF65-F5344CB8AC3E}">
        <p14:creationId xmlns:p14="http://schemas.microsoft.com/office/powerpoint/2010/main" val="2272733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integrity</a:t>
            </a:r>
            <a:r>
              <a:rPr lang="en-US" baseline="0" dirty="0"/>
              <a:t> with implementing all other preference assessments increased following training on the MSWO preference assessment.  This participant implemented sessions of each preference assessment with at least 80% integrity for all five assessments without having to implement BST or other training to the rest of the untrained preference </a:t>
            </a:r>
            <a:r>
              <a:rPr lang="en-US" baseline="0" dirty="0" err="1"/>
              <a:t>assesments</a:t>
            </a:r>
            <a:r>
              <a:rPr lang="en-US" baseline="0" dirty="0"/>
              <a:t>.</a:t>
            </a:r>
          </a:p>
          <a:p>
            <a:endParaRPr lang="en-US" baseline="0" dirty="0"/>
          </a:p>
          <a:p>
            <a:r>
              <a:rPr lang="en-US" baseline="0" dirty="0"/>
              <a:t>While overall integrity improved these data does not  tell weather all skills associated with the preference assessment improved or whether if a  majority did, but certain once did not</a:t>
            </a:r>
          </a:p>
          <a:p>
            <a:endParaRPr lang="en-US" baseline="0" dirty="0"/>
          </a:p>
          <a:p>
            <a:r>
              <a:rPr lang="en-US" baseline="0" dirty="0"/>
              <a:t>THUS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25</a:t>
            </a:fld>
            <a:endParaRPr lang="en-US"/>
          </a:p>
        </p:txBody>
      </p:sp>
    </p:spTree>
    <p:extLst>
      <p:ext uri="{BB962C8B-B14F-4D97-AF65-F5344CB8AC3E}">
        <p14:creationId xmlns:p14="http://schemas.microsoft.com/office/powerpoint/2010/main" val="3838420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we investigated </a:t>
            </a:r>
            <a:r>
              <a:rPr lang="en-US" baseline="0" dirty="0"/>
              <a:t>whether learning certain preference assessments interfered with acquisition of skills from other assessments.  To do so, we created an excel spreadsheet listening each step for each preference assessment protocol in separate columns.  We then entered data on whether each step was implementing correctly or incorrectly for each session.  These data were then divided into conditions marked by the specific combination of assessments that had been taught and mastered by the participant.  We used these data to calculate percentage of times each step was implemented correctly to evaluate generalization of responding and potentially interfering conditions.</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26</a:t>
            </a:fld>
            <a:endParaRPr lang="en-US"/>
          </a:p>
        </p:txBody>
      </p:sp>
    </p:spTree>
    <p:extLst>
      <p:ext uri="{BB962C8B-B14F-4D97-AF65-F5344CB8AC3E}">
        <p14:creationId xmlns:p14="http://schemas.microsoft.com/office/powerpoint/2010/main" val="1026534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represent percentage of accurate implementation</a:t>
            </a:r>
            <a:r>
              <a:rPr lang="en-US" baseline="0" dirty="0"/>
              <a:t> for a subset of skills used on the competing stimulus, MSWO, and single stimulus preference assessments.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27</a:t>
            </a:fld>
            <a:endParaRPr lang="en-US"/>
          </a:p>
        </p:txBody>
      </p:sp>
    </p:spTree>
    <p:extLst>
      <p:ext uri="{BB962C8B-B14F-4D97-AF65-F5344CB8AC3E}">
        <p14:creationId xmlns:p14="http://schemas.microsoft.com/office/powerpoint/2010/main" val="1888151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Starting with the MSWO, for these five steps of the protocol, this participant implemented them with accuracy  either 50% or  100% of the time.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28</a:t>
            </a:fld>
            <a:endParaRPr lang="en-US"/>
          </a:p>
        </p:txBody>
      </p:sp>
    </p:spTree>
    <p:extLst>
      <p:ext uri="{BB962C8B-B14F-4D97-AF65-F5344CB8AC3E}">
        <p14:creationId xmlns:p14="http://schemas.microsoft.com/office/powerpoint/2010/main" val="3867623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training on the paired stimulus assessment, accuracy</a:t>
            </a:r>
            <a:r>
              <a:rPr lang="en-US" baseline="0" dirty="0"/>
              <a:t> of implementation decreased for each of these steps.  This participant did not implement any of them accurately.</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29</a:t>
            </a:fld>
            <a:endParaRPr lang="en-US"/>
          </a:p>
        </p:txBody>
      </p:sp>
    </p:spTree>
    <p:extLst>
      <p:ext uri="{BB962C8B-B14F-4D97-AF65-F5344CB8AC3E}">
        <p14:creationId xmlns:p14="http://schemas.microsoft.com/office/powerpoint/2010/main" val="352579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stimulus: one item is presented at a time and we are tracking the amount of time that is engaged with item selected </a:t>
            </a:r>
          </a:p>
          <a:p>
            <a:r>
              <a:rPr lang="en-US" dirty="0"/>
              <a:t>Paired: two items are presented and we are tracking the frequency of item selection  </a:t>
            </a:r>
          </a:p>
          <a:p>
            <a:r>
              <a:rPr lang="en-US" dirty="0"/>
              <a:t>MSWO: All items are presented at once and we are tacking the order the items are selected</a:t>
            </a:r>
          </a:p>
          <a:p>
            <a:r>
              <a:rPr lang="en-US" dirty="0"/>
              <a:t>FO : All items are presented at once and we are tracking amount of time the person engages with the item </a:t>
            </a:r>
          </a:p>
          <a:p>
            <a:r>
              <a:rPr lang="en-US" dirty="0"/>
              <a:t>Competing stimulus: Present one item at a time and measure amount of time the person engages with the item and the behaviors that happen when the person is engaged or not engaged with the item </a:t>
            </a:r>
          </a:p>
          <a:p>
            <a:endParaRPr lang="en-US" dirty="0"/>
          </a:p>
          <a:p>
            <a:r>
              <a:rPr lang="en-US" baseline="0" dirty="0"/>
              <a:t>Single: 13:54</a:t>
            </a:r>
          </a:p>
          <a:p>
            <a:r>
              <a:rPr lang="en-US" baseline="0" dirty="0"/>
              <a:t>Paired 18:12</a:t>
            </a:r>
          </a:p>
          <a:p>
            <a:r>
              <a:rPr lang="en-US" baseline="0" dirty="0"/>
              <a:t>MSWO 18:30</a:t>
            </a:r>
          </a:p>
          <a:p>
            <a:r>
              <a:rPr lang="en-US" baseline="0" dirty="0"/>
              <a:t>FO 21:30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3</a:t>
            </a:fld>
            <a:endParaRPr lang="en-US"/>
          </a:p>
        </p:txBody>
      </p:sp>
    </p:spTree>
    <p:extLst>
      <p:ext uri="{BB962C8B-B14F-4D97-AF65-F5344CB8AC3E}">
        <p14:creationId xmlns:p14="http://schemas.microsoft.com/office/powerpoint/2010/main" val="275042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training on the MSWO assessment, accuracy of implementation increased to 100%.</a:t>
            </a:r>
          </a:p>
        </p:txBody>
      </p:sp>
      <p:sp>
        <p:nvSpPr>
          <p:cNvPr id="4" name="Slide Number Placeholder 3"/>
          <p:cNvSpPr>
            <a:spLocks noGrp="1"/>
          </p:cNvSpPr>
          <p:nvPr>
            <p:ph type="sldNum" sz="quarter" idx="10"/>
          </p:nvPr>
        </p:nvSpPr>
        <p:spPr/>
        <p:txBody>
          <a:bodyPr/>
          <a:lstStyle/>
          <a:p>
            <a:fld id="{552210E5-AC67-4D00-A249-A2C8F2DFDE4E}" type="slidenum">
              <a:rPr lang="en-US" smtClean="0"/>
              <a:t>30</a:t>
            </a:fld>
            <a:endParaRPr lang="en-US"/>
          </a:p>
        </p:txBody>
      </p:sp>
    </p:spTree>
    <p:extLst>
      <p:ext uri="{BB962C8B-B14F-4D97-AF65-F5344CB8AC3E}">
        <p14:creationId xmlns:p14="http://schemas.microsoft.com/office/powerpoint/2010/main" val="2024917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turn to the competing stimulus and single</a:t>
            </a:r>
            <a:r>
              <a:rPr lang="en-US" baseline="0" dirty="0"/>
              <a:t> stimulus assessments.  At baseline, this participant conducted these steps accurately either none of the time, 50% or 100% of the time during baseline.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31</a:t>
            </a:fld>
            <a:endParaRPr lang="en-US"/>
          </a:p>
        </p:txBody>
      </p:sp>
    </p:spTree>
    <p:extLst>
      <p:ext uri="{BB962C8B-B14F-4D97-AF65-F5344CB8AC3E}">
        <p14:creationId xmlns:p14="http://schemas.microsoft.com/office/powerpoint/2010/main" val="4114380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training on the paired stimulus assessment, accuracy</a:t>
            </a:r>
            <a:r>
              <a:rPr lang="en-US" baseline="0" dirty="0"/>
              <a:t> of implementation for each step increased to 100%.</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32</a:t>
            </a:fld>
            <a:endParaRPr lang="en-US"/>
          </a:p>
        </p:txBody>
      </p:sp>
    </p:spTree>
    <p:extLst>
      <p:ext uri="{BB962C8B-B14F-4D97-AF65-F5344CB8AC3E}">
        <p14:creationId xmlns:p14="http://schemas.microsoft.com/office/powerpoint/2010/main" val="58177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decreased once training on the MSWO preference assessment occurred.</a:t>
            </a:r>
          </a:p>
          <a:p>
            <a:endParaRPr lang="en-US" dirty="0"/>
          </a:p>
          <a:p>
            <a:r>
              <a:rPr lang="en-US" dirty="0"/>
              <a:t>As we can observe the paired stimulus affected in this case the MSWO and the MSWO training affected the competing stimulus and single stimulus </a:t>
            </a:r>
          </a:p>
        </p:txBody>
      </p:sp>
      <p:sp>
        <p:nvSpPr>
          <p:cNvPr id="4" name="Slide Number Placeholder 3"/>
          <p:cNvSpPr>
            <a:spLocks noGrp="1"/>
          </p:cNvSpPr>
          <p:nvPr>
            <p:ph type="sldNum" sz="quarter" idx="10"/>
          </p:nvPr>
        </p:nvSpPr>
        <p:spPr/>
        <p:txBody>
          <a:bodyPr/>
          <a:lstStyle/>
          <a:p>
            <a:fld id="{552210E5-AC67-4D00-A249-A2C8F2DFDE4E}" type="slidenum">
              <a:rPr lang="en-US" smtClean="0"/>
              <a:t>33</a:t>
            </a:fld>
            <a:endParaRPr lang="en-US"/>
          </a:p>
        </p:txBody>
      </p:sp>
    </p:spTree>
    <p:extLst>
      <p:ext uri="{BB962C8B-B14F-4D97-AF65-F5344CB8AC3E}">
        <p14:creationId xmlns:p14="http://schemas.microsoft.com/office/powerpoint/2010/main" val="2848833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defTabSz="457200" hangingPunct="0">
              <a:spcBef>
                <a:spcPts val="0"/>
              </a:spcBef>
              <a:buSzPct val="100000"/>
              <a:defRPr sz="2000">
                <a:latin typeface="Arial"/>
                <a:ea typeface="Arial"/>
                <a:cs typeface="Arial"/>
                <a:sym typeface="Arial"/>
              </a:defRPr>
            </a:pPr>
            <a:endParaRPr lang="en-US" kern="0" dirty="0">
              <a:solidFill>
                <a:schemeClr val="bg2">
                  <a:lumMod val="10000"/>
                </a:schemeClr>
              </a:solidFill>
              <a:latin typeface="Times New Roman" panose="02020603050405020304" pitchFamily="18" charset="0"/>
              <a:ea typeface="Arial" charset="0"/>
              <a:cs typeface="Times New Roman" panose="02020603050405020304" pitchFamily="18" charset="0"/>
              <a:sym typeface="Arial"/>
            </a:endParaRPr>
          </a:p>
          <a:p>
            <a:pPr marL="457200" lvl="0" indent="-457200" defTabSz="457200" hangingPunct="0">
              <a:spcBef>
                <a:spcPts val="0"/>
              </a:spcBef>
              <a:buSzPct val="100000"/>
              <a:defRPr sz="2000">
                <a:latin typeface="Arial"/>
                <a:ea typeface="Arial"/>
                <a:cs typeface="Arial"/>
                <a:sym typeface="Arial"/>
              </a:defRPr>
            </a:pPr>
            <a:r>
              <a:rPr lang="en-US" kern="0" dirty="0">
                <a:solidFill>
                  <a:schemeClr val="bg2">
                    <a:lumMod val="10000"/>
                  </a:schemeClr>
                </a:solidFill>
                <a:latin typeface="Times New Roman" panose="02020603050405020304" pitchFamily="18" charset="0"/>
                <a:ea typeface="Arial" charset="0"/>
                <a:cs typeface="Times New Roman" panose="02020603050405020304" pitchFamily="18" charset="0"/>
                <a:sym typeface="Arial"/>
              </a:rPr>
              <a:t>So what does all this mean?</a:t>
            </a:r>
            <a:br>
              <a:rPr lang="en-US" kern="0" dirty="0">
                <a:solidFill>
                  <a:schemeClr val="bg2">
                    <a:lumMod val="10000"/>
                  </a:schemeClr>
                </a:solidFill>
                <a:latin typeface="Times New Roman" panose="02020603050405020304" pitchFamily="18" charset="0"/>
                <a:ea typeface="Arial" charset="0"/>
                <a:cs typeface="Times New Roman" panose="02020603050405020304" pitchFamily="18" charset="0"/>
                <a:sym typeface="Arial"/>
              </a:rPr>
            </a:br>
            <a:br>
              <a:rPr lang="en-US" kern="0" dirty="0">
                <a:solidFill>
                  <a:schemeClr val="bg2">
                    <a:lumMod val="10000"/>
                  </a:schemeClr>
                </a:solidFill>
                <a:latin typeface="Times New Roman" panose="02020603050405020304" pitchFamily="18" charset="0"/>
                <a:ea typeface="Arial" charset="0"/>
                <a:cs typeface="Times New Roman" panose="02020603050405020304" pitchFamily="18" charset="0"/>
                <a:sym typeface="Arial"/>
              </a:rPr>
            </a:br>
            <a:r>
              <a:rPr lang="en-US" kern="0" dirty="0">
                <a:solidFill>
                  <a:schemeClr val="bg2">
                    <a:lumMod val="10000"/>
                  </a:schemeClr>
                </a:solidFill>
                <a:latin typeface="Times New Roman" panose="02020603050405020304" pitchFamily="18" charset="0"/>
                <a:ea typeface="Arial" charset="0"/>
                <a:cs typeface="Times New Roman" panose="02020603050405020304" pitchFamily="18" charset="0"/>
                <a:sym typeface="Arial"/>
              </a:rPr>
              <a:t>First , looking at this graph we note that BST effectively increased procedural integrity for the paired stimulus and MSWO preference assessments, which replicated previous research (Roscoe &amp; Fisher, 2008).  </a:t>
            </a:r>
          </a:p>
          <a:p>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34</a:t>
            </a:fld>
            <a:endParaRPr lang="en-US"/>
          </a:p>
        </p:txBody>
      </p:sp>
    </p:spTree>
    <p:extLst>
      <p:ext uri="{BB962C8B-B14F-4D97-AF65-F5344CB8AC3E}">
        <p14:creationId xmlns:p14="http://schemas.microsoft.com/office/powerpoint/2010/main" val="2910678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defTabSz="457200" hangingPunct="0">
              <a:spcBef>
                <a:spcPts val="0"/>
              </a:spcBef>
              <a:buSzPct val="100000"/>
              <a:defRPr sz="2000">
                <a:latin typeface="Arial"/>
                <a:ea typeface="Arial"/>
                <a:cs typeface="Arial"/>
                <a:sym typeface="Arial"/>
              </a:defRPr>
            </a:pPr>
            <a:r>
              <a:rPr lang="en-US" kern="0" dirty="0">
                <a:solidFill>
                  <a:schemeClr val="bg2">
                    <a:lumMod val="10000"/>
                  </a:schemeClr>
                </a:solidFill>
                <a:latin typeface="Times New Roman" panose="02020603050405020304" pitchFamily="18" charset="0"/>
                <a:ea typeface="Arial" charset="0"/>
                <a:cs typeface="Times New Roman" panose="02020603050405020304" pitchFamily="18" charset="0"/>
                <a:sym typeface="Arial"/>
              </a:rPr>
              <a:t>As well For this participant, training on two preference assessments  were needed before generalization to untrained preference assessments occurred. </a:t>
            </a:r>
          </a:p>
          <a:p>
            <a:pPr marL="457200" lvl="0" indent="-457200" defTabSz="457200" hangingPunct="0">
              <a:spcBef>
                <a:spcPts val="0"/>
              </a:spcBef>
              <a:buSzPct val="100000"/>
              <a:defRPr sz="2000">
                <a:latin typeface="Arial"/>
                <a:ea typeface="Arial"/>
                <a:cs typeface="Arial"/>
                <a:sym typeface="Arial"/>
              </a:defRPr>
            </a:pPr>
            <a:endParaRPr lang="en-US" kern="0" dirty="0">
              <a:solidFill>
                <a:schemeClr val="bg2">
                  <a:lumMod val="10000"/>
                </a:schemeClr>
              </a:solidFill>
              <a:latin typeface="Times New Roman" panose="02020603050405020304" pitchFamily="18" charset="0"/>
              <a:ea typeface="Arial" charset="0"/>
              <a:cs typeface="Times New Roman" panose="02020603050405020304" pitchFamily="18" charset="0"/>
              <a:sym typeface="Arial"/>
            </a:endParaRPr>
          </a:p>
          <a:p>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35</a:t>
            </a:fld>
            <a:endParaRPr lang="en-US"/>
          </a:p>
        </p:txBody>
      </p:sp>
    </p:spTree>
    <p:extLst>
      <p:ext uri="{BB962C8B-B14F-4D97-AF65-F5344CB8AC3E}">
        <p14:creationId xmlns:p14="http://schemas.microsoft.com/office/powerpoint/2010/main" val="50526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table ,</a:t>
            </a:r>
          </a:p>
          <a:p>
            <a:endParaRPr lang="en-US" dirty="0"/>
          </a:p>
          <a:p>
            <a:r>
              <a:rPr lang="en-US" dirty="0"/>
              <a:t>The most common errors that occurred on the MSWO preference assessment were restricting the selected toy, and moving the toy accurately after this participant was </a:t>
            </a:r>
            <a:r>
              <a:rPr lang="en-US" dirty="0" err="1"/>
              <a:t>thaught</a:t>
            </a:r>
            <a:r>
              <a:rPr lang="en-US" dirty="0"/>
              <a:t>  the paired stimulus preference assessment these errors each occurred three times. </a:t>
            </a:r>
          </a:p>
        </p:txBody>
      </p:sp>
      <p:sp>
        <p:nvSpPr>
          <p:cNvPr id="4" name="Slide Number Placeholder 3"/>
          <p:cNvSpPr>
            <a:spLocks noGrp="1"/>
          </p:cNvSpPr>
          <p:nvPr>
            <p:ph type="sldNum" sz="quarter" idx="10"/>
          </p:nvPr>
        </p:nvSpPr>
        <p:spPr/>
        <p:txBody>
          <a:bodyPr/>
          <a:lstStyle/>
          <a:p>
            <a:fld id="{552210E5-AC67-4D00-A249-A2C8F2DFDE4E}" type="slidenum">
              <a:rPr lang="en-US" smtClean="0"/>
              <a:t>36</a:t>
            </a:fld>
            <a:endParaRPr lang="en-US"/>
          </a:p>
        </p:txBody>
      </p:sp>
    </p:spTree>
    <p:extLst>
      <p:ext uri="{BB962C8B-B14F-4D97-AF65-F5344CB8AC3E}">
        <p14:creationId xmlns:p14="http://schemas.microsoft.com/office/powerpoint/2010/main" val="2013467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competing stimulus assessment we found consistent decreases in having the stimuli available for 30s  following training on the paired stimulus and MSWO preference assessment. This error occurred 3 times. </a:t>
            </a:r>
          </a:p>
        </p:txBody>
      </p:sp>
      <p:sp>
        <p:nvSpPr>
          <p:cNvPr id="4" name="Slide Number Placeholder 3"/>
          <p:cNvSpPr>
            <a:spLocks noGrp="1"/>
          </p:cNvSpPr>
          <p:nvPr>
            <p:ph type="sldNum" sz="quarter" idx="10"/>
          </p:nvPr>
        </p:nvSpPr>
        <p:spPr/>
        <p:txBody>
          <a:bodyPr/>
          <a:lstStyle/>
          <a:p>
            <a:fld id="{552210E5-AC67-4D00-A249-A2C8F2DFDE4E}" type="slidenum">
              <a:rPr lang="en-US" smtClean="0"/>
              <a:t>37</a:t>
            </a:fld>
            <a:endParaRPr lang="en-US"/>
          </a:p>
        </p:txBody>
      </p:sp>
    </p:spTree>
    <p:extLst>
      <p:ext uri="{BB962C8B-B14F-4D97-AF65-F5344CB8AC3E}">
        <p14:creationId xmlns:p14="http://schemas.microsoft.com/office/powerpoint/2010/main" val="3367844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39</a:t>
            </a:fld>
            <a:endParaRPr lang="en-US"/>
          </a:p>
        </p:txBody>
      </p:sp>
    </p:spTree>
    <p:extLst>
      <p:ext uri="{BB962C8B-B14F-4D97-AF65-F5344CB8AC3E}">
        <p14:creationId xmlns:p14="http://schemas.microsoft.com/office/powerpoint/2010/main" val="4240444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41</a:t>
            </a:fld>
            <a:endParaRPr lang="en-US"/>
          </a:p>
        </p:txBody>
      </p:sp>
    </p:spTree>
    <p:extLst>
      <p:ext uri="{BB962C8B-B14F-4D97-AF65-F5344CB8AC3E}">
        <p14:creationId xmlns:p14="http://schemas.microsoft.com/office/powerpoint/2010/main" val="195586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preference assessment procedures produce data showing which</a:t>
            </a:r>
            <a:r>
              <a:rPr lang="en-US" baseline="0" dirty="0"/>
              <a:t> stimuli are more or less preferred.  Research shows that more preferred stimuli tend to function better as positive reinforcers than less preferred stimuli.  These data was borrowed from  Fisher and colleagues studying validating the paired stimulus preference assessment.  Here we note that at baseline, this child, Kati, did not stand in a square, which was one of the target responses in this study.</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4</a:t>
            </a:fld>
            <a:endParaRPr lang="en-US"/>
          </a:p>
        </p:txBody>
      </p:sp>
    </p:spTree>
    <p:extLst>
      <p:ext uri="{BB962C8B-B14F-4D97-AF65-F5344CB8AC3E}">
        <p14:creationId xmlns:p14="http://schemas.microsoft.com/office/powerpoint/2010/main" val="146839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a high-preferred stimulus was available after </a:t>
            </a:r>
            <a:r>
              <a:rPr lang="en-US" baseline="0" dirty="0" err="1"/>
              <a:t>tanding</a:t>
            </a:r>
            <a:r>
              <a:rPr lang="en-US" baseline="0" dirty="0"/>
              <a:t> in the square, Kati was more likely to do so</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5</a:t>
            </a:fld>
            <a:endParaRPr lang="en-US"/>
          </a:p>
        </p:txBody>
      </p:sp>
    </p:spTree>
    <p:extLst>
      <p:ext uri="{BB962C8B-B14F-4D97-AF65-F5344CB8AC3E}">
        <p14:creationId xmlns:p14="http://schemas.microsoft.com/office/powerpoint/2010/main" val="316588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compared to when the  low-preferred stimulus was delivered after standing in the square, These data showed that the higher preferred stimuli in the preference assessment was a more effective reinforcer than a lesser then the lower preferred stimuli. </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6</a:t>
            </a:fld>
            <a:endParaRPr lang="en-US"/>
          </a:p>
        </p:txBody>
      </p:sp>
    </p:spTree>
    <p:extLst>
      <p:ext uri="{BB962C8B-B14F-4D97-AF65-F5344CB8AC3E}">
        <p14:creationId xmlns:p14="http://schemas.microsoft.com/office/powerpoint/2010/main" val="613167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preference assessments are so essential to everyday behavior analytic</a:t>
            </a:r>
            <a:r>
              <a:rPr lang="en-US" baseline="0" dirty="0"/>
              <a:t> practice, much research has been conducted in evaluating how to train others to implement these assessments.  In one example, Roscoe and Fisher in 2008 taught direct care staff to implement the paired stimulus and MSWO preference assessments using behavioral skills training referred as  BST.  BST is a structured approach to training that involves first reviewing instructions and then modeling correct implementation of the procedure followed by immediate feedback and rehearsal.  Using this approach, Roscoe and Fisher were able to successfully train these staff to implement the preference assessments.  </a:t>
            </a:r>
          </a:p>
          <a:p>
            <a:r>
              <a:rPr lang="en-US" baseline="0" dirty="0"/>
              <a:t>On our end, We conducted a literature review to evaluate the efficacy of BST to train preference assessment procedures and to identify which preference assessments are most commonly taught.  We found that 80% of the studies taught the MSWO, 70% taught the paired stimulus, 30% taught the free operant, and no studies taught the single stimulus or competing stimulus assessments.  </a:t>
            </a:r>
            <a:r>
              <a:rPr lang="en-US" u="sng" baseline="0" dirty="0">
                <a:highlight>
                  <a:srgbClr val="FFFF00"/>
                </a:highlight>
              </a:rPr>
              <a:t>Of note, too, when preference assessments were trained, only one was taught at a time.  This may be inefficient for settings that need staff to know more than one preference assessment procedure before working with patients or clients.</a:t>
            </a:r>
            <a:endParaRPr lang="en-US" u="sng" dirty="0">
              <a:highlight>
                <a:srgbClr val="FFFF00"/>
              </a:highlight>
            </a:endParaRPr>
          </a:p>
        </p:txBody>
      </p:sp>
      <p:sp>
        <p:nvSpPr>
          <p:cNvPr id="4" name="Slide Number Placeholder 3"/>
          <p:cNvSpPr>
            <a:spLocks noGrp="1"/>
          </p:cNvSpPr>
          <p:nvPr>
            <p:ph type="sldNum" sz="quarter" idx="10"/>
          </p:nvPr>
        </p:nvSpPr>
        <p:spPr/>
        <p:txBody>
          <a:bodyPr/>
          <a:lstStyle/>
          <a:p>
            <a:fld id="{552210E5-AC67-4D00-A249-A2C8F2DFDE4E}" type="slidenum">
              <a:rPr lang="en-US" smtClean="0"/>
              <a:t>7</a:t>
            </a:fld>
            <a:endParaRPr lang="en-US"/>
          </a:p>
        </p:txBody>
      </p:sp>
    </p:spTree>
    <p:extLst>
      <p:ext uri="{BB962C8B-B14F-4D97-AF65-F5344CB8AC3E}">
        <p14:creationId xmlns:p14="http://schemas.microsoft.com/office/powerpoint/2010/main" val="126539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had two objectives.  First, we evaluated</a:t>
            </a:r>
            <a:r>
              <a:rPr lang="en-US" baseline="0" dirty="0"/>
              <a:t> how many preference assessments needed to be mastered before a participant would show generalization to untrained preference assessment procedures.  Second, we evaluated whether learning certain preference assessments before others interfered with acquisition of skills for the other assessments.</a:t>
            </a:r>
            <a:endParaRPr lang="en-US" dirty="0"/>
          </a:p>
        </p:txBody>
      </p:sp>
      <p:sp>
        <p:nvSpPr>
          <p:cNvPr id="4" name="Slide Number Placeholder 3"/>
          <p:cNvSpPr>
            <a:spLocks noGrp="1"/>
          </p:cNvSpPr>
          <p:nvPr>
            <p:ph type="sldNum" sz="quarter" idx="10"/>
          </p:nvPr>
        </p:nvSpPr>
        <p:spPr/>
        <p:txBody>
          <a:bodyPr/>
          <a:lstStyle/>
          <a:p>
            <a:fld id="{552210E5-AC67-4D00-A249-A2C8F2DFDE4E}" type="slidenum">
              <a:rPr lang="en-US" smtClean="0"/>
              <a:t>8</a:t>
            </a:fld>
            <a:endParaRPr lang="en-US"/>
          </a:p>
        </p:txBody>
      </p:sp>
    </p:spTree>
    <p:extLst>
      <p:ext uri="{BB962C8B-B14F-4D97-AF65-F5344CB8AC3E}">
        <p14:creationId xmlns:p14="http://schemas.microsoft.com/office/powerpoint/2010/main" val="105695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presenting</a:t>
            </a:r>
            <a:r>
              <a:rPr lang="en-US" baseline="0" dirty="0"/>
              <a:t> data from one participant enrolled in a larger study.  We selected this participant because they needed to be trained on more than one assessment before generalization to untrained preference  assessments occurred.  The participant </a:t>
            </a:r>
            <a:r>
              <a:rPr lang="en-US" dirty="0"/>
              <a:t>was a</a:t>
            </a:r>
            <a:r>
              <a:rPr lang="en-US" baseline="0" dirty="0"/>
              <a:t> mental health counselor on a university based inpatient unit for children with intellectual or developmental disabilities engaging in problem behavior.  They had had no prior experience with applied behavior analysis or preference assessments.  This study took place in a therapy room measure 6 m by 6 m that contained a table and two chairs.</a:t>
            </a:r>
          </a:p>
          <a:p>
            <a:endParaRPr lang="en-US" baseline="0" dirty="0"/>
          </a:p>
          <a:p>
            <a:endParaRPr lang="en-US" baseline="0" dirty="0"/>
          </a:p>
          <a:p>
            <a:r>
              <a:rPr lang="en-US" b="1" baseline="0" dirty="0">
                <a:solidFill>
                  <a:schemeClr val="bg2">
                    <a:lumMod val="10000"/>
                  </a:schemeClr>
                </a:solidFill>
              </a:rPr>
              <a:t>Shorted this slide : </a:t>
            </a:r>
            <a:endParaRPr lang="en-US" b="1"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552210E5-AC67-4D00-A249-A2C8F2DFDE4E}" type="slidenum">
              <a:rPr lang="en-US" smtClean="0"/>
              <a:t>9</a:t>
            </a:fld>
            <a:endParaRPr lang="en-US"/>
          </a:p>
        </p:txBody>
      </p:sp>
    </p:spTree>
    <p:extLst>
      <p:ext uri="{BB962C8B-B14F-4D97-AF65-F5344CB8AC3E}">
        <p14:creationId xmlns:p14="http://schemas.microsoft.com/office/powerpoint/2010/main" val="214898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B21-B72E-EC46-AD8F-CED7CD53FF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C90AE9-A8E3-4140-ACE1-0BC5201D1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DFE6C3-4911-DF45-9965-376B8CED95EA}"/>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5" name="Footer Placeholder 4">
            <a:extLst>
              <a:ext uri="{FF2B5EF4-FFF2-40B4-BE49-F238E27FC236}">
                <a16:creationId xmlns:a16="http://schemas.microsoft.com/office/drawing/2014/main" id="{9DF43A6D-1581-844C-BC6E-DA05AB957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6281A-01AD-724F-B8BF-EED0FDEE62CB}"/>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295434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7CC4-5E30-C94E-BAA7-C7FCA158EC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E13354-F93A-AD4D-ABD6-372C0C8580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F0867-C60F-0143-AA8A-712FB768A1D1}"/>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5" name="Footer Placeholder 4">
            <a:extLst>
              <a:ext uri="{FF2B5EF4-FFF2-40B4-BE49-F238E27FC236}">
                <a16:creationId xmlns:a16="http://schemas.microsoft.com/office/drawing/2014/main" id="{A0B7094E-44E2-1C4D-92F3-C1BEEC7B5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37730-2C88-1A4E-9FF6-1220B9006FC4}"/>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376942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B09F6-B014-F045-A475-EE6E45957A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FE818-A7C6-C040-AA75-F942FF467F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D8EB3-3665-4444-8C4E-E1B05C0A891B}"/>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5" name="Footer Placeholder 4">
            <a:extLst>
              <a:ext uri="{FF2B5EF4-FFF2-40B4-BE49-F238E27FC236}">
                <a16:creationId xmlns:a16="http://schemas.microsoft.com/office/drawing/2014/main" id="{A9A7ADFB-2506-574B-95BA-5CDCBF11A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0855D-7DBF-DE41-9E8B-69E04E43B77B}"/>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230929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5665-84CE-9841-A2DF-37B580F17E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E4314-743B-8845-B4A3-9635585735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15D61-6A97-4E48-A344-0E35CFA92DE2}"/>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5" name="Footer Placeholder 4">
            <a:extLst>
              <a:ext uri="{FF2B5EF4-FFF2-40B4-BE49-F238E27FC236}">
                <a16:creationId xmlns:a16="http://schemas.microsoft.com/office/drawing/2014/main" id="{6078EAF5-7F9B-8F48-BD0F-048921A25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2CD53-9269-CB45-A1AA-3C4C6023E6C6}"/>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186738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D731-2B69-8044-A069-3287A6759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90CBA7-0429-6049-8227-19B152247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79CED7-58C4-F847-8A9B-114B56C5E3F4}"/>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5" name="Footer Placeholder 4">
            <a:extLst>
              <a:ext uri="{FF2B5EF4-FFF2-40B4-BE49-F238E27FC236}">
                <a16:creationId xmlns:a16="http://schemas.microsoft.com/office/drawing/2014/main" id="{959AF2B9-2208-9B40-AD56-07778B32B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13375-CDC0-F442-BB40-6938E0B4DD7C}"/>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12482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588B-37F9-4343-ACA6-382681D36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AAFD3-1199-8747-8843-6ED655A40D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F86AA9-FA23-D149-8AFC-F805CABACB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603376-B839-2A44-B416-94B760F5D0F5}"/>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6" name="Footer Placeholder 5">
            <a:extLst>
              <a:ext uri="{FF2B5EF4-FFF2-40B4-BE49-F238E27FC236}">
                <a16:creationId xmlns:a16="http://schemas.microsoft.com/office/drawing/2014/main" id="{8C8DECED-8A2B-4346-A876-D8FB507DC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532C3-0446-1849-AAA1-0B88FF499CC3}"/>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262183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F61A-FAE6-CA46-ACDF-6F7897DAE2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951B94-8419-FA49-91AA-BD4383835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592006-8C7D-C145-ADE9-696CD33816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84938B-B1CF-174A-B733-F7D043C5E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D91A6-3FD9-3B4B-ADDF-F66C3F1475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B5124B-749E-2E4C-875B-BB544E77176F}"/>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8" name="Footer Placeholder 7">
            <a:extLst>
              <a:ext uri="{FF2B5EF4-FFF2-40B4-BE49-F238E27FC236}">
                <a16:creationId xmlns:a16="http://schemas.microsoft.com/office/drawing/2014/main" id="{D1EB08E9-7232-E44B-8355-51116AA09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D4B75D-AE6A-CF4B-8A30-FD5E94DAA8AB}"/>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381955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BF57-5652-4843-B8C0-5DAAEC1D0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C67668-BA7E-F54E-89FA-841F3B3DB7BC}"/>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4" name="Footer Placeholder 3">
            <a:extLst>
              <a:ext uri="{FF2B5EF4-FFF2-40B4-BE49-F238E27FC236}">
                <a16:creationId xmlns:a16="http://schemas.microsoft.com/office/drawing/2014/main" id="{526B8BEE-01C7-A242-B7CE-237A8C2E9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77557-0BD7-394B-81E1-63EFD790BD66}"/>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96840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C7491-C31A-AB44-BE56-6F4DDCA77706}"/>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3" name="Footer Placeholder 2">
            <a:extLst>
              <a:ext uri="{FF2B5EF4-FFF2-40B4-BE49-F238E27FC236}">
                <a16:creationId xmlns:a16="http://schemas.microsoft.com/office/drawing/2014/main" id="{C22F2D7C-19C6-EB4B-8A6E-D7F6EF1C10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41000D-2F0D-8A41-8878-7BAF30CC1B60}"/>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261502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28CD-BFB6-CB48-8495-FBCDF8CF5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0CAC06-2BFD-DA4B-B0EB-7FAAC66BA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988C4C-8DC5-3943-B07C-76CDBA5D2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3470D2-3A98-A745-9436-9DD052579D1C}"/>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6" name="Footer Placeholder 5">
            <a:extLst>
              <a:ext uri="{FF2B5EF4-FFF2-40B4-BE49-F238E27FC236}">
                <a16:creationId xmlns:a16="http://schemas.microsoft.com/office/drawing/2014/main" id="{332D1BD0-08FA-8841-A4EB-F21535527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BF95F-60F9-A54A-B78C-8B69AD9F45C7}"/>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365557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E227-B0AE-2041-B5FE-149206D02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DF5F7-ADBB-4A42-A42B-9E645E8E9C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2EB08D-FCF4-7546-83F5-856C2C064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E91A8B-4B52-F249-91D3-78E7ECB1F94D}"/>
              </a:ext>
            </a:extLst>
          </p:cNvPr>
          <p:cNvSpPr>
            <a:spLocks noGrp="1"/>
          </p:cNvSpPr>
          <p:nvPr>
            <p:ph type="dt" sz="half" idx="10"/>
          </p:nvPr>
        </p:nvSpPr>
        <p:spPr/>
        <p:txBody>
          <a:bodyPr/>
          <a:lstStyle/>
          <a:p>
            <a:fld id="{6B582A4A-051B-A849-917D-499CF7D6AF41}" type="datetimeFigureOut">
              <a:rPr lang="en-US" smtClean="0"/>
              <a:t>8/9/18</a:t>
            </a:fld>
            <a:endParaRPr lang="en-US"/>
          </a:p>
        </p:txBody>
      </p:sp>
      <p:sp>
        <p:nvSpPr>
          <p:cNvPr id="6" name="Footer Placeholder 5">
            <a:extLst>
              <a:ext uri="{FF2B5EF4-FFF2-40B4-BE49-F238E27FC236}">
                <a16:creationId xmlns:a16="http://schemas.microsoft.com/office/drawing/2014/main" id="{530F5DA6-B113-8440-B9B7-BD3C1B43FB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76477B-B4C9-2249-863C-09DF26FFED93}"/>
              </a:ext>
            </a:extLst>
          </p:cNvPr>
          <p:cNvSpPr>
            <a:spLocks noGrp="1"/>
          </p:cNvSpPr>
          <p:nvPr>
            <p:ph type="sldNum" sz="quarter" idx="12"/>
          </p:nvPr>
        </p:nvSpPr>
        <p:spPr/>
        <p:txBody>
          <a:bodyPr/>
          <a:lstStyle/>
          <a:p>
            <a:fld id="{F53130E5-03F1-BB44-B189-CD0FD8CB553D}" type="slidenum">
              <a:rPr lang="en-US" smtClean="0"/>
              <a:t>‹#›</a:t>
            </a:fld>
            <a:endParaRPr lang="en-US"/>
          </a:p>
        </p:txBody>
      </p:sp>
    </p:spTree>
    <p:extLst>
      <p:ext uri="{BB962C8B-B14F-4D97-AF65-F5344CB8AC3E}">
        <p14:creationId xmlns:p14="http://schemas.microsoft.com/office/powerpoint/2010/main" val="395166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A7433-BFBD-6D49-8632-00FE43B2B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6E72A0-D950-E641-990C-F3F6DCDDF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276BB-0FBC-B647-B020-300955B20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82A4A-051B-A849-917D-499CF7D6AF41}" type="datetimeFigureOut">
              <a:rPr lang="en-US" smtClean="0"/>
              <a:t>8/9/18</a:t>
            </a:fld>
            <a:endParaRPr lang="en-US"/>
          </a:p>
        </p:txBody>
      </p:sp>
      <p:sp>
        <p:nvSpPr>
          <p:cNvPr id="5" name="Footer Placeholder 4">
            <a:extLst>
              <a:ext uri="{FF2B5EF4-FFF2-40B4-BE49-F238E27FC236}">
                <a16:creationId xmlns:a16="http://schemas.microsoft.com/office/drawing/2014/main" id="{9281603D-CE72-004C-994A-05069B215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C525B3-0519-D84D-A523-7DFC569C8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130E5-03F1-BB44-B189-CD0FD8CB553D}" type="slidenum">
              <a:rPr lang="en-US" smtClean="0"/>
              <a:t>‹#›</a:t>
            </a:fld>
            <a:endParaRPr lang="en-US"/>
          </a:p>
        </p:txBody>
      </p:sp>
    </p:spTree>
    <p:extLst>
      <p:ext uri="{BB962C8B-B14F-4D97-AF65-F5344CB8AC3E}">
        <p14:creationId xmlns:p14="http://schemas.microsoft.com/office/powerpoint/2010/main" val="233116316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2"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4"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a:extLst>
              <a:ext uri="{FF2B5EF4-FFF2-40B4-BE49-F238E27FC236}">
                <a16:creationId xmlns:a16="http://schemas.microsoft.com/office/drawing/2014/main" id="{4BF749CB-E8CB-784F-BC2A-53FE6ED87261}"/>
              </a:ext>
            </a:extLst>
          </p:cNvPr>
          <p:cNvSpPr>
            <a:spLocks noGrp="1"/>
          </p:cNvSpPr>
          <p:nvPr>
            <p:ph type="subTitle" idx="1"/>
          </p:nvPr>
        </p:nvSpPr>
        <p:spPr>
          <a:xfrm>
            <a:off x="1328928" y="4419664"/>
            <a:ext cx="9534144" cy="1493520"/>
          </a:xfrm>
        </p:spPr>
        <p:txBody>
          <a:bodyPr>
            <a:normAutofit/>
          </a:bodyPr>
          <a:lstStyle/>
          <a:p>
            <a:pPr lvl="0" defTabSz="4388068" hangingPunct="0">
              <a:spcBef>
                <a:spcPts val="800"/>
              </a:spcBef>
              <a:defRPr sz="3600">
                <a:latin typeface="Arial"/>
                <a:ea typeface="Arial"/>
                <a:cs typeface="Arial"/>
                <a:sym typeface="Arial"/>
              </a:defRPr>
            </a:pPr>
            <a:r>
              <a:rPr lang="en-US" sz="2000" b="1" kern="0">
                <a:latin typeface="Arial"/>
                <a:ea typeface="Arial"/>
                <a:cs typeface="Arial"/>
                <a:sym typeface="Arial"/>
              </a:rPr>
              <a:t>Maria I. Torres Dominguez</a:t>
            </a:r>
            <a:r>
              <a:rPr lang="en-US" sz="2000" b="1" kern="0" baseline="30000">
                <a:latin typeface="Arial"/>
                <a:ea typeface="Arial"/>
                <a:cs typeface="Arial"/>
                <a:sym typeface="Arial"/>
              </a:rPr>
              <a:t>1</a:t>
            </a:r>
            <a:r>
              <a:rPr lang="en-US" sz="2000" b="1" kern="0">
                <a:latin typeface="Arial"/>
                <a:ea typeface="Arial"/>
                <a:cs typeface="Arial"/>
                <a:sym typeface="Arial"/>
              </a:rPr>
              <a:t>, Patrick W. Romani</a:t>
            </a:r>
            <a:r>
              <a:rPr lang="en-US" sz="2000" b="1" kern="0" baseline="30000">
                <a:latin typeface="Arial"/>
                <a:ea typeface="Arial"/>
                <a:cs typeface="Arial"/>
                <a:sym typeface="Arial"/>
              </a:rPr>
              <a:t>1,2</a:t>
            </a:r>
            <a:r>
              <a:rPr lang="en-US" sz="2000" b="1" kern="0">
                <a:latin typeface="Arial"/>
                <a:ea typeface="Arial"/>
                <a:cs typeface="Arial"/>
                <a:sym typeface="Arial"/>
              </a:rPr>
              <a:t>,</a:t>
            </a:r>
          </a:p>
          <a:p>
            <a:pPr lvl="0" defTabSz="4388068" hangingPunct="0">
              <a:spcBef>
                <a:spcPts val="800"/>
              </a:spcBef>
              <a:defRPr sz="3600">
                <a:latin typeface="Arial"/>
                <a:ea typeface="Arial"/>
                <a:cs typeface="Arial"/>
                <a:sym typeface="Arial"/>
              </a:defRPr>
            </a:pPr>
            <a:r>
              <a:rPr lang="en-US" sz="2000" b="1" kern="0">
                <a:latin typeface="Arial"/>
                <a:ea typeface="Arial"/>
                <a:cs typeface="Arial"/>
                <a:sym typeface="Arial"/>
              </a:rPr>
              <a:t> Andrea L. Boorse</a:t>
            </a:r>
            <a:r>
              <a:rPr lang="en-US" sz="2000" b="1" kern="0" baseline="30000">
                <a:latin typeface="Arial"/>
                <a:ea typeface="Arial"/>
                <a:cs typeface="Arial"/>
                <a:sym typeface="Arial"/>
              </a:rPr>
              <a:t>1</a:t>
            </a:r>
            <a:r>
              <a:rPr lang="en-US" sz="2000" b="1" kern="0">
                <a:latin typeface="Arial"/>
                <a:ea typeface="Arial"/>
                <a:cs typeface="Arial"/>
                <a:sym typeface="Arial"/>
              </a:rPr>
              <a:t>, and Sophia B. Silver</a:t>
            </a:r>
            <a:r>
              <a:rPr lang="en-US" sz="2000" b="1" kern="0" baseline="30000">
                <a:latin typeface="Arial"/>
                <a:ea typeface="Arial"/>
                <a:cs typeface="Arial"/>
                <a:sym typeface="Arial"/>
              </a:rPr>
              <a:t>1</a:t>
            </a:r>
            <a:r>
              <a:rPr lang="en-US" sz="2000" b="1" kern="0">
                <a:latin typeface="Arial"/>
                <a:ea typeface="Arial"/>
                <a:cs typeface="Arial"/>
                <a:sym typeface="Arial"/>
              </a:rPr>
              <a:t> </a:t>
            </a:r>
            <a:endParaRPr lang="en-US" sz="2000" b="1" kern="0" baseline="30000">
              <a:latin typeface="Arial"/>
              <a:ea typeface="Arial"/>
              <a:cs typeface="Arial"/>
              <a:sym typeface="Arial"/>
            </a:endParaRPr>
          </a:p>
          <a:p>
            <a:pPr lvl="0" defTabSz="4388068" hangingPunct="0">
              <a:spcBef>
                <a:spcPts val="800"/>
              </a:spcBef>
              <a:defRPr sz="3000" baseline="30000">
                <a:latin typeface="Arial"/>
                <a:ea typeface="Arial"/>
                <a:cs typeface="Arial"/>
                <a:sym typeface="Arial"/>
              </a:defRPr>
            </a:pPr>
            <a:r>
              <a:rPr lang="en-US" sz="2000" b="1" kern="0" baseline="30000">
                <a:latin typeface="Arial"/>
                <a:ea typeface="Arial"/>
                <a:cs typeface="Arial"/>
                <a:sym typeface="Arial"/>
              </a:rPr>
              <a:t>1  Pediatric Mental Health Institute, Children’s Hospital Colorado; 2  School of Medicine, University of Colorado (Anschutz Medical Campus)</a:t>
            </a:r>
          </a:p>
          <a:p>
            <a:endParaRPr lang="en-US" sz="1100" dirty="0"/>
          </a:p>
        </p:txBody>
      </p:sp>
      <p:sp>
        <p:nvSpPr>
          <p:cNvPr id="15"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74B0FF-F8B1-344E-B973-8BBA34A45B20}"/>
              </a:ext>
            </a:extLst>
          </p:cNvPr>
          <p:cNvSpPr>
            <a:spLocks noGrp="1"/>
          </p:cNvSpPr>
          <p:nvPr>
            <p:ph type="ctrTitle"/>
          </p:nvPr>
        </p:nvSpPr>
        <p:spPr>
          <a:xfrm>
            <a:off x="716280" y="2776538"/>
            <a:ext cx="10530840" cy="1381188"/>
          </a:xfrm>
        </p:spPr>
        <p:txBody>
          <a:bodyPr anchor="ctr">
            <a:noAutofit/>
          </a:bodyPr>
          <a:lstStyle/>
          <a:p>
            <a:r>
              <a:rPr lang="en-US" sz="4400" b="1">
                <a:solidFill>
                  <a:schemeClr val="bg2"/>
                </a:solidFill>
                <a:latin typeface="Times New Roman" panose="02020603050405020304" pitchFamily="18" charset="0"/>
                <a:cs typeface="Times New Roman" panose="02020603050405020304" pitchFamily="18" charset="0"/>
              </a:rPr>
              <a:t>Evaluation of Generalization When Training Stimulus Preference Assessments</a:t>
            </a:r>
            <a:endParaRPr lang="en-US" sz="44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918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3369"/>
    </mc:Choice>
    <mc:Fallback xmlns="">
      <p:transition spd="slow" advTm="233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1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BE59-4BAA-5D44-8DA7-706FD41474DB}"/>
              </a:ext>
            </a:extLst>
          </p:cNvPr>
          <p:cNvSpPr>
            <a:spLocks noGrp="1"/>
          </p:cNvSpPr>
          <p:nvPr>
            <p:ph type="title"/>
          </p:nvPr>
        </p:nvSpPr>
        <p:spPr>
          <a:xfrm>
            <a:off x="0" y="2565083"/>
            <a:ext cx="4064000" cy="2743200"/>
          </a:xfrm>
        </p:spPr>
        <p:txBody>
          <a:bodyPr anchor="t">
            <a:normAutofit/>
          </a:bodyPr>
          <a:lstStyle/>
          <a:p>
            <a:pPr algn="ctr"/>
            <a:r>
              <a:rPr lang="en-US" sz="4800" b="1" dirty="0">
                <a:solidFill>
                  <a:srgbClr val="7030A0"/>
                </a:solidFill>
                <a:latin typeface="Times New Roman" panose="02020603050405020304" pitchFamily="18" charset="0"/>
                <a:cs typeface="Times New Roman" panose="02020603050405020304" pitchFamily="18" charset="0"/>
              </a:rPr>
              <a:t>Experimental Design</a:t>
            </a:r>
          </a:p>
        </p:txBody>
      </p:sp>
      <p:pic>
        <p:nvPicPr>
          <p:cNvPr id="33" name="Graphic 32" descr="Stopwatch">
            <a:extLst>
              <a:ext uri="{FF2B5EF4-FFF2-40B4-BE49-F238E27FC236}">
                <a16:creationId xmlns:a16="http://schemas.microsoft.com/office/drawing/2014/main" id="{8ACA2903-CA54-4A4B-AA7A-825684BCB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812483"/>
            <a:ext cx="914400" cy="914400"/>
          </a:xfrm>
          <a:prstGeom prst="rect">
            <a:avLst/>
          </a:prstGeom>
        </p:spPr>
      </p:pic>
      <p:sp>
        <p:nvSpPr>
          <p:cNvPr id="3" name="Content Placeholder 2">
            <a:extLst>
              <a:ext uri="{FF2B5EF4-FFF2-40B4-BE49-F238E27FC236}">
                <a16:creationId xmlns:a16="http://schemas.microsoft.com/office/drawing/2014/main" id="{5A0839A7-22FC-3047-943D-F0EEC27B3123}"/>
              </a:ext>
            </a:extLst>
          </p:cNvPr>
          <p:cNvSpPr>
            <a:spLocks noGrp="1"/>
          </p:cNvSpPr>
          <p:nvPr>
            <p:ph idx="1"/>
          </p:nvPr>
        </p:nvSpPr>
        <p:spPr>
          <a:xfrm>
            <a:off x="4064000" y="643467"/>
            <a:ext cx="7289799" cy="5533496"/>
          </a:xfrm>
        </p:spPr>
        <p:txBody>
          <a:bodyPr anchor="ctr">
            <a:normAutofit/>
          </a:bodyPr>
          <a:lstStyle/>
          <a:p>
            <a:r>
              <a:rPr lang="en-US" dirty="0">
                <a:solidFill>
                  <a:schemeClr val="bg2">
                    <a:lumMod val="10000"/>
                  </a:schemeClr>
                </a:solidFill>
                <a:latin typeface="Times New Roman" panose="02020603050405020304" pitchFamily="18" charset="0"/>
                <a:cs typeface="Times New Roman" panose="02020603050405020304" pitchFamily="18" charset="0"/>
              </a:rPr>
              <a:t>The current study took place within a multiple probe across preference assessments design (Kennedy, 2005).</a:t>
            </a:r>
          </a:p>
          <a:p>
            <a:endParaRPr lang="en-US" dirty="0"/>
          </a:p>
        </p:txBody>
      </p:sp>
    </p:spTree>
    <p:extLst>
      <p:ext uri="{BB962C8B-B14F-4D97-AF65-F5344CB8AC3E}">
        <p14:creationId xmlns:p14="http://schemas.microsoft.com/office/powerpoint/2010/main" val="3210966177"/>
      </p:ext>
    </p:extLst>
  </p:cSld>
  <p:clrMapOvr>
    <a:masterClrMapping/>
  </p:clrMapOvr>
  <mc:AlternateContent xmlns:mc="http://schemas.openxmlformats.org/markup-compatibility/2006" xmlns:p14="http://schemas.microsoft.com/office/powerpoint/2010/main">
    <mc:Choice Requires="p14">
      <p:transition spd="slow" p14:dur="2000" advTm="52598"/>
    </mc:Choice>
    <mc:Fallback xmlns="">
      <p:transition spd="slow" advTm="5259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BE59-4BAA-5D44-8DA7-706FD41474DB}"/>
              </a:ext>
            </a:extLst>
          </p:cNvPr>
          <p:cNvSpPr>
            <a:spLocks noGrp="1"/>
          </p:cNvSpPr>
          <p:nvPr>
            <p:ph type="title"/>
          </p:nvPr>
        </p:nvSpPr>
        <p:spPr>
          <a:xfrm>
            <a:off x="0" y="2565083"/>
            <a:ext cx="4064000" cy="2743200"/>
          </a:xfrm>
        </p:spPr>
        <p:txBody>
          <a:bodyPr anchor="t">
            <a:normAutofit/>
          </a:bodyPr>
          <a:lstStyle/>
          <a:p>
            <a:pPr algn="ctr"/>
            <a:r>
              <a:rPr lang="en-US" sz="4800" b="1" dirty="0">
                <a:solidFill>
                  <a:srgbClr val="7030A0"/>
                </a:solidFill>
                <a:latin typeface="Times New Roman" panose="02020603050405020304" pitchFamily="18" charset="0"/>
                <a:cs typeface="Times New Roman" panose="02020603050405020304" pitchFamily="18" charset="0"/>
              </a:rPr>
              <a:t>Experimental Design</a:t>
            </a:r>
          </a:p>
        </p:txBody>
      </p:sp>
      <p:pic>
        <p:nvPicPr>
          <p:cNvPr id="33" name="Graphic 32" descr="Stopwatch">
            <a:extLst>
              <a:ext uri="{FF2B5EF4-FFF2-40B4-BE49-F238E27FC236}">
                <a16:creationId xmlns:a16="http://schemas.microsoft.com/office/drawing/2014/main" id="{8ACA2903-CA54-4A4B-AA7A-825684BCB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812483"/>
            <a:ext cx="914400" cy="914400"/>
          </a:xfrm>
          <a:prstGeom prst="rect">
            <a:avLst/>
          </a:prstGeom>
        </p:spPr>
      </p:pic>
      <p:pic>
        <p:nvPicPr>
          <p:cNvPr id="4" name="Content Placeholder 3"/>
          <p:cNvPicPr>
            <a:picLocks noGrp="1" noChangeAspect="1"/>
          </p:cNvPicPr>
          <p:nvPr>
            <p:ph idx="1"/>
          </p:nvPr>
        </p:nvPicPr>
        <p:blipFill>
          <a:blip r:embed="rId5"/>
          <a:stretch>
            <a:fillRect/>
          </a:stretch>
        </p:blipFill>
        <p:spPr>
          <a:xfrm>
            <a:off x="4064000" y="767558"/>
            <a:ext cx="7289800" cy="5284784"/>
          </a:xfrm>
          <a:prstGeom prst="rect">
            <a:avLst/>
          </a:prstGeom>
        </p:spPr>
      </p:pic>
      <p:sp>
        <p:nvSpPr>
          <p:cNvPr id="5" name="Rectangle 4"/>
          <p:cNvSpPr/>
          <p:nvPr/>
        </p:nvSpPr>
        <p:spPr>
          <a:xfrm>
            <a:off x="4917733" y="812483"/>
            <a:ext cx="2087592" cy="1680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99803" y="2492841"/>
            <a:ext cx="3398807" cy="1725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99804" y="4218124"/>
            <a:ext cx="4234609" cy="1725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78752"/>
      </p:ext>
    </p:extLst>
  </p:cSld>
  <p:clrMapOvr>
    <a:masterClrMapping/>
  </p:clrMapOvr>
  <mc:AlternateContent xmlns:mc="http://schemas.openxmlformats.org/markup-compatibility/2006" xmlns:p14="http://schemas.microsoft.com/office/powerpoint/2010/main">
    <mc:Choice Requires="p14">
      <p:transition spd="slow" p14:dur="2000" advTm="52598"/>
    </mc:Choice>
    <mc:Fallback xmlns="">
      <p:transition spd="slow" advTm="525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2000">
              <a:schemeClr val="bg1">
                <a:lumMod val="7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BE59-4BAA-5D44-8DA7-706FD41474DB}"/>
              </a:ext>
            </a:extLst>
          </p:cNvPr>
          <p:cNvSpPr>
            <a:spLocks noGrp="1"/>
          </p:cNvSpPr>
          <p:nvPr>
            <p:ph type="title"/>
          </p:nvPr>
        </p:nvSpPr>
        <p:spPr>
          <a:xfrm>
            <a:off x="0" y="2565083"/>
            <a:ext cx="4064000" cy="2743200"/>
          </a:xfrm>
        </p:spPr>
        <p:txBody>
          <a:bodyPr anchor="t">
            <a:normAutofit/>
          </a:bodyPr>
          <a:lstStyle/>
          <a:p>
            <a:pPr algn="ctr"/>
            <a:r>
              <a:rPr lang="en-US" sz="4800" b="1" dirty="0">
                <a:solidFill>
                  <a:srgbClr val="7030A0"/>
                </a:solidFill>
                <a:latin typeface="Times New Roman" panose="02020603050405020304" pitchFamily="18" charset="0"/>
                <a:cs typeface="Times New Roman" panose="02020603050405020304" pitchFamily="18" charset="0"/>
              </a:rPr>
              <a:t>Experimental Design</a:t>
            </a:r>
          </a:p>
        </p:txBody>
      </p:sp>
      <p:pic>
        <p:nvPicPr>
          <p:cNvPr id="33" name="Graphic 32" descr="Stopwatch">
            <a:extLst>
              <a:ext uri="{FF2B5EF4-FFF2-40B4-BE49-F238E27FC236}">
                <a16:creationId xmlns:a16="http://schemas.microsoft.com/office/drawing/2014/main" id="{8ACA2903-CA54-4A4B-AA7A-825684BCB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812483"/>
            <a:ext cx="914400" cy="914400"/>
          </a:xfrm>
          <a:prstGeom prst="rect">
            <a:avLst/>
          </a:prstGeom>
        </p:spPr>
      </p:pic>
      <p:pic>
        <p:nvPicPr>
          <p:cNvPr id="4" name="Content Placeholder 3"/>
          <p:cNvPicPr>
            <a:picLocks noGrp="1" noChangeAspect="1"/>
          </p:cNvPicPr>
          <p:nvPr>
            <p:ph idx="1"/>
          </p:nvPr>
        </p:nvPicPr>
        <p:blipFill>
          <a:blip r:embed="rId5"/>
          <a:stretch>
            <a:fillRect/>
          </a:stretch>
        </p:blipFill>
        <p:spPr>
          <a:xfrm>
            <a:off x="3884706" y="820915"/>
            <a:ext cx="7594982" cy="5506027"/>
          </a:xfrm>
          <a:prstGeom prst="rect">
            <a:avLst/>
          </a:prstGeom>
        </p:spPr>
      </p:pic>
      <p:cxnSp>
        <p:nvCxnSpPr>
          <p:cNvPr id="6" name="Straight Arrow Connector 5"/>
          <p:cNvCxnSpPr/>
          <p:nvPr/>
        </p:nvCxnSpPr>
        <p:spPr>
          <a:xfrm flipH="1">
            <a:off x="7244160" y="431790"/>
            <a:ext cx="17253" cy="4485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53116"/>
      </p:ext>
    </p:extLst>
  </p:cSld>
  <p:clrMapOvr>
    <a:masterClrMapping/>
  </p:clrMapOvr>
  <mc:AlternateContent xmlns:mc="http://schemas.openxmlformats.org/markup-compatibility/2006" xmlns:p14="http://schemas.microsoft.com/office/powerpoint/2010/main">
    <mc:Choice Requires="p14">
      <p:transition spd="slow" p14:dur="2000" advTm="52598"/>
    </mc:Choice>
    <mc:Fallback xmlns="">
      <p:transition spd="slow" advTm="5259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2000">
              <a:schemeClr val="bg1">
                <a:lumMod val="7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BE59-4BAA-5D44-8DA7-706FD41474DB}"/>
              </a:ext>
            </a:extLst>
          </p:cNvPr>
          <p:cNvSpPr>
            <a:spLocks noGrp="1"/>
          </p:cNvSpPr>
          <p:nvPr>
            <p:ph type="title"/>
          </p:nvPr>
        </p:nvSpPr>
        <p:spPr>
          <a:xfrm>
            <a:off x="0" y="2565083"/>
            <a:ext cx="4064000" cy="2743200"/>
          </a:xfrm>
        </p:spPr>
        <p:txBody>
          <a:bodyPr anchor="t">
            <a:normAutofit/>
          </a:bodyPr>
          <a:lstStyle/>
          <a:p>
            <a:pPr algn="ctr"/>
            <a:r>
              <a:rPr lang="en-US" sz="4800" b="1" dirty="0">
                <a:solidFill>
                  <a:srgbClr val="7030A0"/>
                </a:solidFill>
                <a:latin typeface="Times New Roman" panose="02020603050405020304" pitchFamily="18" charset="0"/>
                <a:cs typeface="Times New Roman" panose="02020603050405020304" pitchFamily="18" charset="0"/>
              </a:rPr>
              <a:t>Experimental Design</a:t>
            </a:r>
          </a:p>
        </p:txBody>
      </p:sp>
      <p:pic>
        <p:nvPicPr>
          <p:cNvPr id="33" name="Graphic 32" descr="Stopwatch">
            <a:extLst>
              <a:ext uri="{FF2B5EF4-FFF2-40B4-BE49-F238E27FC236}">
                <a16:creationId xmlns:a16="http://schemas.microsoft.com/office/drawing/2014/main" id="{8ACA2903-CA54-4A4B-AA7A-825684BCB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812483"/>
            <a:ext cx="914400" cy="914400"/>
          </a:xfrm>
          <a:prstGeom prst="rect">
            <a:avLst/>
          </a:prstGeom>
        </p:spPr>
      </p:pic>
      <p:pic>
        <p:nvPicPr>
          <p:cNvPr id="4" name="Content Placeholder 3"/>
          <p:cNvPicPr>
            <a:picLocks noGrp="1" noChangeAspect="1"/>
          </p:cNvPicPr>
          <p:nvPr>
            <p:ph idx="1"/>
          </p:nvPr>
        </p:nvPicPr>
        <p:blipFill>
          <a:blip r:embed="rId5"/>
          <a:stretch>
            <a:fillRect/>
          </a:stretch>
        </p:blipFill>
        <p:spPr>
          <a:xfrm>
            <a:off x="4064000" y="767558"/>
            <a:ext cx="7289800" cy="5284784"/>
          </a:xfrm>
          <a:prstGeom prst="rect">
            <a:avLst/>
          </a:prstGeom>
        </p:spPr>
      </p:pic>
      <p:cxnSp>
        <p:nvCxnSpPr>
          <p:cNvPr id="6" name="Straight Arrow Connector 5"/>
          <p:cNvCxnSpPr/>
          <p:nvPr/>
        </p:nvCxnSpPr>
        <p:spPr>
          <a:xfrm flipH="1">
            <a:off x="8505646" y="1959603"/>
            <a:ext cx="17253" cy="4485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9451677" y="3712396"/>
            <a:ext cx="17253" cy="4485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773649"/>
      </p:ext>
    </p:extLst>
  </p:cSld>
  <p:clrMapOvr>
    <a:masterClrMapping/>
  </p:clrMapOvr>
  <mc:AlternateContent xmlns:mc="http://schemas.openxmlformats.org/markup-compatibility/2006" xmlns:p14="http://schemas.microsoft.com/office/powerpoint/2010/main">
    <mc:Choice Requires="p14">
      <p:transition spd="slow" p14:dur="2000" advTm="52598"/>
    </mc:Choice>
    <mc:Fallback xmlns="">
      <p:transition spd="slow" advTm="5259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1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5" name="Rectangle 2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1FB4B-CD33-DB4E-A828-BDEFC85F8CC4}"/>
              </a:ext>
            </a:extLst>
          </p:cNvPr>
          <p:cNvSpPr>
            <a:spLocks noGrp="1"/>
          </p:cNvSpPr>
          <p:nvPr>
            <p:ph type="title"/>
          </p:nvPr>
        </p:nvSpPr>
        <p:spPr>
          <a:xfrm>
            <a:off x="838200" y="963877"/>
            <a:ext cx="3494362" cy="4930246"/>
          </a:xfrm>
        </p:spPr>
        <p:txBody>
          <a:bodyPr>
            <a:normAutofit/>
          </a:bodyPr>
          <a:lstStyle/>
          <a:p>
            <a:pPr algn="ctr"/>
            <a:r>
              <a:rPr lang="en-US" sz="4800" b="1" dirty="0">
                <a:solidFill>
                  <a:schemeClr val="accent1"/>
                </a:solidFill>
                <a:latin typeface="Times New Roman" panose="02020603050405020304" pitchFamily="18" charset="0"/>
                <a:cs typeface="Times New Roman" panose="02020603050405020304" pitchFamily="18" charset="0"/>
              </a:rPr>
              <a:t>Dependent Variables</a:t>
            </a:r>
          </a:p>
        </p:txBody>
      </p:sp>
      <p:cxnSp>
        <p:nvCxnSpPr>
          <p:cNvPr id="24" name="Straight Connector 2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83ED7F-6625-534D-A737-806349CC9D7C}"/>
              </a:ext>
            </a:extLst>
          </p:cNvPr>
          <p:cNvSpPr>
            <a:spLocks noGrp="1"/>
          </p:cNvSpPr>
          <p:nvPr>
            <p:ph idx="1"/>
          </p:nvPr>
        </p:nvSpPr>
        <p:spPr>
          <a:xfrm>
            <a:off x="4976031" y="963877"/>
            <a:ext cx="6377769" cy="4930246"/>
          </a:xfrm>
        </p:spPr>
        <p:txBody>
          <a:bodyPr anchor="ctr">
            <a:normAutofit/>
          </a:bodyPr>
          <a:lstStyle/>
          <a:p>
            <a:r>
              <a:rPr lang="en-US" i="1" dirty="0">
                <a:solidFill>
                  <a:schemeClr val="bg2">
                    <a:lumMod val="10000"/>
                  </a:schemeClr>
                </a:solidFill>
                <a:latin typeface="Times New Roman" panose="02020603050405020304" pitchFamily="18" charset="0"/>
                <a:cs typeface="Times New Roman" panose="02020603050405020304" pitchFamily="18" charset="0"/>
              </a:rPr>
              <a:t>Protocol integrity </a:t>
            </a:r>
            <a:r>
              <a:rPr lang="en-US" dirty="0">
                <a:solidFill>
                  <a:schemeClr val="bg2">
                    <a:lumMod val="10000"/>
                  </a:schemeClr>
                </a:solidFill>
                <a:latin typeface="Times New Roman" panose="02020603050405020304" pitchFamily="18" charset="0"/>
                <a:cs typeface="Times New Roman" panose="02020603050405020304" pitchFamily="18" charset="0"/>
              </a:rPr>
              <a:t>was defined as steps on the preference assessment protocols correctly implemented.  </a:t>
            </a:r>
          </a:p>
          <a:p>
            <a:r>
              <a:rPr lang="en-US" dirty="0">
                <a:solidFill>
                  <a:schemeClr val="bg2">
                    <a:lumMod val="10000"/>
                  </a:schemeClr>
                </a:solidFill>
                <a:latin typeface="Times New Roman" panose="02020603050405020304" pitchFamily="18" charset="0"/>
                <a:cs typeface="Times New Roman" panose="02020603050405020304" pitchFamily="18" charset="0"/>
              </a:rPr>
              <a:t>These data were represented as a percentage (frequency of correct implementation divided by frequency of correct plus incorrect implementation multiplied by 100).</a:t>
            </a:r>
          </a:p>
          <a:p>
            <a:endParaRPr lang="en-US" sz="2400" dirty="0"/>
          </a:p>
        </p:txBody>
      </p:sp>
    </p:spTree>
    <p:extLst>
      <p:ext uri="{BB962C8B-B14F-4D97-AF65-F5344CB8AC3E}">
        <p14:creationId xmlns:p14="http://schemas.microsoft.com/office/powerpoint/2010/main" val="3798162270"/>
      </p:ext>
    </p:extLst>
  </p:cSld>
  <p:clrMapOvr>
    <a:masterClrMapping/>
  </p:clrMapOvr>
  <mc:AlternateContent xmlns:mc="http://schemas.openxmlformats.org/markup-compatibility/2006" xmlns:p14="http://schemas.microsoft.com/office/powerpoint/2010/main">
    <mc:Choice Requires="p14">
      <p:transition spd="slow" p14:dur="2000" advTm="26103"/>
    </mc:Choice>
    <mc:Fallback xmlns="">
      <p:transition spd="slow" advTm="26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0B67FF-4BD3-B94E-99A1-C8E3894BE34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kern="1200">
                <a:solidFill>
                  <a:srgbClr val="FFFFFF"/>
                </a:solidFill>
                <a:latin typeface="+mj-lt"/>
                <a:ea typeface="+mj-ea"/>
                <a:cs typeface="+mj-cs"/>
              </a:rPr>
              <a:t>Procedures : Main Study </a:t>
            </a:r>
            <a:endParaRPr lang="en-US" sz="5400" kern="1200">
              <a:solidFill>
                <a:srgbClr val="FFFFFF"/>
              </a:solidFill>
              <a:latin typeface="+mj-lt"/>
              <a:ea typeface="+mj-ea"/>
              <a:cs typeface="+mj-cs"/>
            </a:endParaRPr>
          </a:p>
        </p:txBody>
      </p:sp>
      <p:pic>
        <p:nvPicPr>
          <p:cNvPr id="33" name="Graphic 32" descr="Checklist">
            <a:extLst>
              <a:ext uri="{FF2B5EF4-FFF2-40B4-BE49-F238E27FC236}">
                <a16:creationId xmlns:a16="http://schemas.microsoft.com/office/drawing/2014/main" id="{1422DD3C-B711-4AD0-9507-68752579B2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9632" y="307731"/>
            <a:ext cx="3997637" cy="3997637"/>
          </a:xfrm>
          <a:prstGeom prst="rect">
            <a:avLst/>
          </a:prstGeom>
        </p:spPr>
      </p:pic>
      <p:cxnSp>
        <p:nvCxnSpPr>
          <p:cNvPr id="79" name="Straight Connector 7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D9BC41-2593-EF44-A27F-EE5F7869E1E0}"/>
              </a:ext>
            </a:extLst>
          </p:cNvPr>
          <p:cNvSpPr txBox="1"/>
          <p:nvPr/>
        </p:nvSpPr>
        <p:spPr>
          <a:xfrm>
            <a:off x="10058400" y="42824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74796353"/>
      </p:ext>
    </p:extLst>
  </p:cSld>
  <p:clrMapOvr>
    <a:masterClrMapping/>
  </p:clrMapOvr>
  <mc:AlternateContent xmlns:mc="http://schemas.openxmlformats.org/markup-compatibility/2006" xmlns:p14="http://schemas.microsoft.com/office/powerpoint/2010/main">
    <mc:Choice Requires="p14">
      <p:transition spd="slow" p14:dur="2000" advTm="3019"/>
    </mc:Choice>
    <mc:Fallback xmlns="">
      <p:transition spd="slow" advTm="301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70D98A-3110-0C49-8407-844A359BF082}"/>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latin typeface="Times New Roman" panose="02020603050405020304" pitchFamily="18" charset="0"/>
                <a:cs typeface="Times New Roman" panose="02020603050405020304" pitchFamily="18" charset="0"/>
              </a:rPr>
              <a:t>Baseline:</a:t>
            </a:r>
            <a:br>
              <a:rPr lang="en-US" sz="2600">
                <a:solidFill>
                  <a:srgbClr val="FFFFFF"/>
                </a:solidFill>
              </a:rPr>
            </a:br>
            <a:endParaRPr lang="en-US" sz="2600">
              <a:solidFill>
                <a:srgbClr val="FFFFFF"/>
              </a:solidFill>
            </a:endParaRPr>
          </a:p>
        </p:txBody>
      </p:sp>
      <p:graphicFrame>
        <p:nvGraphicFramePr>
          <p:cNvPr id="14" name="Content Placeholder 2">
            <a:extLst>
              <a:ext uri="{FF2B5EF4-FFF2-40B4-BE49-F238E27FC236}">
                <a16:creationId xmlns:a16="http://schemas.microsoft.com/office/drawing/2014/main" id="{EF0F6625-4EDB-421B-9285-91842C362B2A}"/>
              </a:ext>
            </a:extLst>
          </p:cNvPr>
          <p:cNvGraphicFramePr>
            <a:graphicFrameLocks noGrp="1"/>
          </p:cNvGraphicFramePr>
          <p:nvPr>
            <p:ph idx="1"/>
            <p:extLst>
              <p:ext uri="{D42A27DB-BD31-4B8C-83A1-F6EECF244321}">
                <p14:modId xmlns:p14="http://schemas.microsoft.com/office/powerpoint/2010/main" val="4119434330"/>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970671"/>
      </p:ext>
    </p:extLst>
  </p:cSld>
  <p:clrMapOvr>
    <a:masterClrMapping/>
  </p:clrMapOvr>
  <mc:AlternateContent xmlns:mc="http://schemas.openxmlformats.org/markup-compatibility/2006" xmlns:p14="http://schemas.microsoft.com/office/powerpoint/2010/main">
    <mc:Choice Requires="p14">
      <p:transition spd="slow" p14:dur="2000" advTm="65774"/>
    </mc:Choice>
    <mc:Fallback xmlns="">
      <p:transition spd="slow" advTm="6577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3670" y="537910"/>
            <a:ext cx="10124660" cy="6026720"/>
          </a:xfrm>
          <a:prstGeom prst="rect">
            <a:avLst/>
          </a:prstGeom>
        </p:spPr>
      </p:pic>
      <p:sp>
        <p:nvSpPr>
          <p:cNvPr id="5" name="Rectangle 4"/>
          <p:cNvSpPr/>
          <p:nvPr/>
        </p:nvSpPr>
        <p:spPr>
          <a:xfrm>
            <a:off x="5711687" y="6308035"/>
            <a:ext cx="1016917" cy="256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636350"/>
      </p:ext>
    </p:extLst>
  </p:cSld>
  <p:clrMapOvr>
    <a:masterClrMapping/>
  </p:clrMapOvr>
  <mc:AlternateContent xmlns:mc="http://schemas.openxmlformats.org/markup-compatibility/2006" xmlns:p14="http://schemas.microsoft.com/office/powerpoint/2010/main">
    <mc:Choice Requires="p14">
      <p:transition spd="slow" p14:dur="2000" advTm="7283"/>
    </mc:Choice>
    <mc:Fallback xmlns="">
      <p:transition spd="slow" advTm="728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33061" y="293370"/>
            <a:ext cx="9925879" cy="6271260"/>
          </a:xfrm>
          <a:prstGeom prst="rect">
            <a:avLst/>
          </a:prstGeom>
        </p:spPr>
      </p:pic>
      <p:sp>
        <p:nvSpPr>
          <p:cNvPr id="5" name="Rectangle 4"/>
          <p:cNvSpPr/>
          <p:nvPr/>
        </p:nvSpPr>
        <p:spPr>
          <a:xfrm>
            <a:off x="1171492" y="2152604"/>
            <a:ext cx="471778" cy="1942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319765"/>
      </p:ext>
    </p:extLst>
  </p:cSld>
  <p:clrMapOvr>
    <a:masterClrMapping/>
  </p:clrMapOvr>
  <mc:AlternateContent xmlns:mc="http://schemas.openxmlformats.org/markup-compatibility/2006" xmlns:p14="http://schemas.microsoft.com/office/powerpoint/2010/main">
    <mc:Choice Requires="p14">
      <p:transition spd="slow" p14:dur="2000" advTm="8970"/>
    </mc:Choice>
    <mc:Fallback xmlns="">
      <p:transition spd="slow" advTm="89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54981" y="293370"/>
            <a:ext cx="9682038" cy="6271260"/>
          </a:xfrm>
          <a:prstGeom prst="rect">
            <a:avLst/>
          </a:prstGeom>
        </p:spPr>
      </p:pic>
    </p:spTree>
    <p:extLst>
      <p:ext uri="{BB962C8B-B14F-4D97-AF65-F5344CB8AC3E}">
        <p14:creationId xmlns:p14="http://schemas.microsoft.com/office/powerpoint/2010/main" val="2060369185"/>
      </p:ext>
    </p:extLst>
  </p:cSld>
  <p:clrMapOvr>
    <a:masterClrMapping/>
  </p:clrMapOvr>
  <mc:AlternateContent xmlns:mc="http://schemas.openxmlformats.org/markup-compatibility/2006" xmlns:p14="http://schemas.microsoft.com/office/powerpoint/2010/main">
    <mc:Choice Requires="p14">
      <p:transition spd="slow" p14:dur="2000" advTm="17931"/>
    </mc:Choice>
    <mc:Fallback xmlns="">
      <p:transition spd="slow" advTm="179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60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A4258-E21C-954B-9B3B-83A93E61B04D}"/>
              </a:ext>
            </a:extLst>
          </p:cNvPr>
          <p:cNvSpPr>
            <a:spLocks noGrp="1"/>
          </p:cNvSpPr>
          <p:nvPr>
            <p:ph type="title"/>
          </p:nvPr>
        </p:nvSpPr>
        <p:spPr>
          <a:xfrm>
            <a:off x="321564" y="963877"/>
            <a:ext cx="4010998" cy="4930246"/>
          </a:xfrm>
        </p:spPr>
        <p:txBody>
          <a:bodyPr>
            <a:normAutofit/>
          </a:bodyPr>
          <a:lstStyle/>
          <a:p>
            <a:pPr algn="ctr"/>
            <a:r>
              <a:rPr lang="en-US" sz="5400" b="1" dirty="0">
                <a:solidFill>
                  <a:schemeClr val="accent1"/>
                </a:solidFill>
                <a:latin typeface="Times New Roman" panose="02020603050405020304" pitchFamily="18" charset="0"/>
                <a:cs typeface="Times New Roman" panose="02020603050405020304" pitchFamily="18" charset="0"/>
              </a:rPr>
              <a:t>Introduction</a:t>
            </a:r>
            <a:r>
              <a:rPr lang="en-US" dirty="0">
                <a:solidFill>
                  <a:schemeClr val="accent1"/>
                </a:solidFill>
              </a:rPr>
              <a:t> </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DD450A-AB8D-C147-9821-032462301A6E}"/>
              </a:ext>
            </a:extLst>
          </p:cNvPr>
          <p:cNvSpPr>
            <a:spLocks noGrp="1"/>
          </p:cNvSpPr>
          <p:nvPr>
            <p:ph idx="1"/>
          </p:nvPr>
        </p:nvSpPr>
        <p:spPr>
          <a:xfrm>
            <a:off x="4976031" y="963876"/>
            <a:ext cx="6377769" cy="5254043"/>
          </a:xfrm>
          <a:noFill/>
        </p:spPr>
        <p:txBody>
          <a:bodyPr anchor="ctr">
            <a:normAutofit/>
          </a:bodyPr>
          <a:lstStyle/>
          <a:p>
            <a:r>
              <a:rPr lang="en-US" dirty="0">
                <a:solidFill>
                  <a:schemeClr val="bg2">
                    <a:lumMod val="10000"/>
                  </a:schemeClr>
                </a:solidFill>
                <a:latin typeface="Times New Roman" panose="02020603050405020304" pitchFamily="18" charset="0"/>
                <a:cs typeface="Times New Roman" panose="02020603050405020304" pitchFamily="18" charset="0"/>
              </a:rPr>
              <a:t>The use of positive reinforcement in the context of behavioral treatment is a common and important practice  (</a:t>
            </a:r>
            <a:r>
              <a:rPr lang="en-US" dirty="0" err="1">
                <a:solidFill>
                  <a:schemeClr val="bg2">
                    <a:lumMod val="10000"/>
                  </a:schemeClr>
                </a:solidFill>
                <a:latin typeface="Times New Roman" panose="02020603050405020304" pitchFamily="18" charset="0"/>
                <a:cs typeface="Times New Roman" panose="02020603050405020304" pitchFamily="18" charset="0"/>
              </a:rPr>
              <a:t>Karsten</a:t>
            </a:r>
            <a:r>
              <a:rPr lang="en-US" dirty="0">
                <a:solidFill>
                  <a:schemeClr val="bg2">
                    <a:lumMod val="10000"/>
                  </a:schemeClr>
                </a:solidFill>
                <a:latin typeface="Times New Roman" panose="02020603050405020304" pitchFamily="18" charset="0"/>
                <a:cs typeface="Times New Roman" panose="02020603050405020304" pitchFamily="18" charset="0"/>
              </a:rPr>
              <a:t> &amp; </a:t>
            </a:r>
            <a:r>
              <a:rPr lang="en-US" dirty="0" err="1">
                <a:solidFill>
                  <a:schemeClr val="bg2">
                    <a:lumMod val="10000"/>
                  </a:schemeClr>
                </a:solidFill>
                <a:latin typeface="Times New Roman" panose="02020603050405020304" pitchFamily="18" charset="0"/>
                <a:cs typeface="Times New Roman" panose="02020603050405020304" pitchFamily="18" charset="0"/>
              </a:rPr>
              <a:t>Carr</a:t>
            </a:r>
            <a:r>
              <a:rPr lang="en-US" dirty="0">
                <a:solidFill>
                  <a:schemeClr val="bg2">
                    <a:lumMod val="10000"/>
                  </a:schemeClr>
                </a:solidFill>
                <a:latin typeface="Times New Roman" panose="02020603050405020304" pitchFamily="18" charset="0"/>
                <a:cs typeface="Times New Roman" panose="02020603050405020304" pitchFamily="18" charset="0"/>
              </a:rPr>
              <a:t>, 2009).</a:t>
            </a:r>
            <a:r>
              <a:rPr lang="en-US" b="1" dirty="0">
                <a:solidFill>
                  <a:schemeClr val="bg2">
                    <a:lumMod val="10000"/>
                  </a:schemeClr>
                </a:solidFill>
                <a:latin typeface="Times New Roman" panose="02020603050405020304" pitchFamily="18" charset="0"/>
                <a:cs typeface="Times New Roman" panose="02020603050405020304" pitchFamily="18" charset="0"/>
              </a:rPr>
              <a:t>  </a:t>
            </a:r>
            <a:endParaRPr lang="en-US" dirty="0">
              <a:solidFill>
                <a:schemeClr val="bg2">
                  <a:lumMod val="10000"/>
                </a:schemeClr>
              </a:solidFill>
              <a:latin typeface="Times New Roman" panose="02020603050405020304" pitchFamily="18" charset="0"/>
              <a:cs typeface="Times New Roman" panose="02020603050405020304" pitchFamily="18" charset="0"/>
            </a:endParaRPr>
          </a:p>
          <a:p>
            <a:r>
              <a:rPr lang="en-US" dirty="0">
                <a:solidFill>
                  <a:schemeClr val="bg2">
                    <a:lumMod val="10000"/>
                  </a:schemeClr>
                </a:solidFill>
                <a:latin typeface="Times New Roman" panose="02020603050405020304" pitchFamily="18" charset="0"/>
                <a:cs typeface="Times New Roman" panose="02020603050405020304" pitchFamily="18" charset="0"/>
              </a:rPr>
              <a:t>To identify positive reinforcers, stimulus preference assessments are often used </a:t>
            </a:r>
          </a:p>
          <a:p>
            <a:pPr lvl="1"/>
            <a:r>
              <a:rPr lang="en-US" sz="2800" dirty="0">
                <a:solidFill>
                  <a:schemeClr val="bg2">
                    <a:lumMod val="10000"/>
                  </a:schemeClr>
                </a:solidFill>
                <a:latin typeface="Times New Roman" panose="02020603050405020304" pitchFamily="18" charset="0"/>
                <a:cs typeface="Times New Roman" panose="02020603050405020304" pitchFamily="18" charset="0"/>
              </a:rPr>
              <a:t>MSWO (DeLeon &amp; Iwata, 1996)</a:t>
            </a:r>
          </a:p>
          <a:p>
            <a:pPr lvl="1"/>
            <a:r>
              <a:rPr lang="en-US" sz="2800" dirty="0">
                <a:solidFill>
                  <a:schemeClr val="bg2">
                    <a:lumMod val="10000"/>
                  </a:schemeClr>
                </a:solidFill>
                <a:latin typeface="Times New Roman" panose="02020603050405020304" pitchFamily="18" charset="0"/>
                <a:cs typeface="Times New Roman" panose="02020603050405020304" pitchFamily="18" charset="0"/>
              </a:rPr>
              <a:t>Paired Stimulus (Fisher et al., 1992)</a:t>
            </a:r>
          </a:p>
          <a:p>
            <a:pPr lvl="1"/>
            <a:r>
              <a:rPr lang="en-US" sz="2800" dirty="0">
                <a:solidFill>
                  <a:schemeClr val="bg2">
                    <a:lumMod val="10000"/>
                  </a:schemeClr>
                </a:solidFill>
                <a:latin typeface="Times New Roman" panose="02020603050405020304" pitchFamily="18" charset="0"/>
                <a:cs typeface="Times New Roman" panose="02020603050405020304" pitchFamily="18" charset="0"/>
              </a:rPr>
              <a:t>Single Stimulus (Pace et al., 1985)</a:t>
            </a:r>
          </a:p>
          <a:p>
            <a:pPr lvl="1"/>
            <a:r>
              <a:rPr lang="en-US" sz="2800" dirty="0">
                <a:solidFill>
                  <a:schemeClr val="bg2">
                    <a:lumMod val="10000"/>
                  </a:schemeClr>
                </a:solidFill>
                <a:latin typeface="Times New Roman" panose="02020603050405020304" pitchFamily="18" charset="0"/>
                <a:cs typeface="Times New Roman" panose="02020603050405020304" pitchFamily="18" charset="0"/>
              </a:rPr>
              <a:t>Competing Stimulus (Piazza et al., 1998)</a:t>
            </a:r>
          </a:p>
          <a:p>
            <a:pPr lvl="1"/>
            <a:r>
              <a:rPr lang="en-US" sz="2800" dirty="0">
                <a:solidFill>
                  <a:schemeClr val="bg2">
                    <a:lumMod val="10000"/>
                  </a:schemeClr>
                </a:solidFill>
                <a:latin typeface="Times New Roman" panose="02020603050405020304" pitchFamily="18" charset="0"/>
                <a:cs typeface="Times New Roman" panose="02020603050405020304" pitchFamily="18" charset="0"/>
              </a:rPr>
              <a:t>Free Operant (Roane et al., 1998)</a:t>
            </a:r>
          </a:p>
          <a:p>
            <a:endParaRPr lang="en-US" sz="2400" dirty="0"/>
          </a:p>
        </p:txBody>
      </p:sp>
    </p:spTree>
    <p:custDataLst>
      <p:tags r:id="rId1"/>
    </p:custDataLst>
    <p:extLst>
      <p:ext uri="{BB962C8B-B14F-4D97-AF65-F5344CB8AC3E}">
        <p14:creationId xmlns:p14="http://schemas.microsoft.com/office/powerpoint/2010/main" val="4216791162"/>
      </p:ext>
    </p:extLst>
  </p:cSld>
  <p:clrMapOvr>
    <a:masterClrMapping/>
  </p:clrMapOvr>
  <mc:AlternateContent xmlns:mc="http://schemas.openxmlformats.org/markup-compatibility/2006" xmlns:p14="http://schemas.microsoft.com/office/powerpoint/2010/main">
    <mc:Choice Requires="p14">
      <p:transition spd="slow" p14:dur="2000" advTm="34268"/>
    </mc:Choice>
    <mc:Fallback xmlns="">
      <p:transition spd="slow" advTm="342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60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98E4-1674-4F40-95E4-24C6395FBA59}"/>
              </a:ext>
            </a:extLst>
          </p:cNvPr>
          <p:cNvSpPr>
            <a:spLocks noGrp="1"/>
          </p:cNvSpPr>
          <p:nvPr>
            <p:ph type="title"/>
          </p:nvPr>
        </p:nvSpPr>
        <p:spPr>
          <a:xfrm>
            <a:off x="743777" y="146464"/>
            <a:ext cx="10515600" cy="1325563"/>
          </a:xfrm>
        </p:spPr>
        <p:txBody>
          <a:bodyPr>
            <a:normAutofit/>
          </a:bodyPr>
          <a:lstStyle/>
          <a:p>
            <a:r>
              <a:rPr lang="en-US" b="1" dirty="0">
                <a:solidFill>
                  <a:srgbClr val="7030A0"/>
                </a:solidFill>
                <a:latin typeface="Times New Roman" panose="02020603050405020304" pitchFamily="18" charset="0"/>
                <a:cs typeface="Times New Roman" panose="02020603050405020304" pitchFamily="18" charset="0"/>
              </a:rPr>
              <a:t>Behavioral Skills Training </a:t>
            </a:r>
            <a:r>
              <a:rPr lang="en-US" b="1" dirty="0">
                <a:solidFill>
                  <a:srgbClr val="7030A0"/>
                </a:solidFill>
                <a:latin typeface="Times New Roman" panose="02020603050405020304" pitchFamily="18" charset="0"/>
                <a:ea typeface="Arial" charset="0"/>
                <a:cs typeface="Times New Roman" panose="02020603050405020304" pitchFamily="18" charset="0"/>
              </a:rPr>
              <a:t>(Parsons, Rollyson, &amp; Reid, 2012)</a:t>
            </a:r>
            <a:endParaRPr lang="en-US" b="1" dirty="0">
              <a:solidFill>
                <a:srgbClr val="7030A0"/>
              </a:solidFill>
              <a:latin typeface="Times New Roman" panose="02020603050405020304" pitchFamily="18" charset="0"/>
              <a:cs typeface="Times New Roman" panose="02020603050405020304" pitchFamily="18" charset="0"/>
            </a:endParaRPr>
          </a:p>
        </p:txBody>
      </p:sp>
      <p:graphicFrame>
        <p:nvGraphicFramePr>
          <p:cNvPr id="24" name="Content Placeholder 2">
            <a:extLst>
              <a:ext uri="{FF2B5EF4-FFF2-40B4-BE49-F238E27FC236}">
                <a16:creationId xmlns:a16="http://schemas.microsoft.com/office/drawing/2014/main" id="{9F7F2954-1788-46D7-A687-D2BA4093AF31}"/>
              </a:ext>
            </a:extLst>
          </p:cNvPr>
          <p:cNvGraphicFramePr>
            <a:graphicFrameLocks noGrp="1"/>
          </p:cNvGraphicFramePr>
          <p:nvPr>
            <p:ph idx="1"/>
            <p:extLst>
              <p:ext uri="{D42A27DB-BD31-4B8C-83A1-F6EECF244321}">
                <p14:modId xmlns:p14="http://schemas.microsoft.com/office/powerpoint/2010/main" val="2659667275"/>
              </p:ext>
            </p:extLst>
          </p:nvPr>
        </p:nvGraphicFramePr>
        <p:xfrm>
          <a:off x="424069" y="1472027"/>
          <a:ext cx="11155017" cy="5385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49493763"/>
      </p:ext>
    </p:extLst>
  </p:cSld>
  <p:clrMapOvr>
    <a:masterClrMapping/>
  </p:clrMapOvr>
  <mc:AlternateContent xmlns:mc="http://schemas.openxmlformats.org/markup-compatibility/2006" xmlns:p14="http://schemas.microsoft.com/office/powerpoint/2010/main">
    <mc:Choice Requires="p14">
      <p:transition spd="slow" p14:dur="2000" advTm="58090"/>
    </mc:Choice>
    <mc:Fallback xmlns="">
      <p:transition spd="slow" advTm="580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9214" y="0"/>
            <a:ext cx="9483256" cy="6563125"/>
          </a:xfrm>
          <a:prstGeom prst="rect">
            <a:avLst/>
          </a:prstGeom>
        </p:spPr>
      </p:pic>
    </p:spTree>
    <p:extLst>
      <p:ext uri="{BB962C8B-B14F-4D97-AF65-F5344CB8AC3E}">
        <p14:creationId xmlns:p14="http://schemas.microsoft.com/office/powerpoint/2010/main" val="413724895"/>
      </p:ext>
    </p:extLst>
  </p:cSld>
  <p:clrMapOvr>
    <a:masterClrMapping/>
  </p:clrMapOvr>
  <mc:AlternateContent xmlns:mc="http://schemas.openxmlformats.org/markup-compatibility/2006" xmlns:p14="http://schemas.microsoft.com/office/powerpoint/2010/main">
    <mc:Choice Requires="p14">
      <p:transition spd="slow" p14:dur="2000" advTm="11604"/>
    </mc:Choice>
    <mc:Fallback xmlns="">
      <p:transition spd="slow" advTm="1160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B0A42A-87E0-5D44-B536-ACA6FC5CBAE7}"/>
              </a:ext>
            </a:extLst>
          </p:cNvPr>
          <p:cNvSpPr>
            <a:spLocks noGrp="1"/>
          </p:cNvSpPr>
          <p:nvPr>
            <p:ph type="title"/>
          </p:nvPr>
        </p:nvSpPr>
        <p:spPr>
          <a:xfrm>
            <a:off x="624840" y="963877"/>
            <a:ext cx="3707722" cy="4930246"/>
          </a:xfrm>
        </p:spPr>
        <p:txBody>
          <a:bodyPr>
            <a:normAutofit/>
          </a:bodyPr>
          <a:lstStyle/>
          <a:p>
            <a:pPr algn="ctr"/>
            <a:r>
              <a:rPr lang="en-US" sz="4800" b="1" kern="0" dirty="0">
                <a:solidFill>
                  <a:schemeClr val="accent1"/>
                </a:solidFill>
                <a:latin typeface="Times New Roman" panose="02020603050405020304" pitchFamily="18" charset="0"/>
                <a:ea typeface="Arial" charset="0"/>
                <a:cs typeface="Times New Roman" panose="02020603050405020304" pitchFamily="18" charset="0"/>
                <a:sym typeface="Calibri"/>
              </a:rPr>
              <a:t>Maintenance</a:t>
            </a:r>
            <a:br>
              <a:rPr lang="en-US" sz="4100" b="1" kern="0" dirty="0">
                <a:solidFill>
                  <a:schemeClr val="accent1"/>
                </a:solidFill>
                <a:latin typeface="Arial" charset="0"/>
                <a:ea typeface="Arial" charset="0"/>
                <a:cs typeface="Arial" charset="0"/>
                <a:sym typeface="Calibri"/>
              </a:rPr>
            </a:br>
            <a:endParaRPr lang="en-US" sz="4100"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758E56-B313-F649-898E-5D1CF577E9A8}"/>
              </a:ext>
            </a:extLst>
          </p:cNvPr>
          <p:cNvSpPr>
            <a:spLocks noGrp="1"/>
          </p:cNvSpPr>
          <p:nvPr>
            <p:ph idx="1"/>
          </p:nvPr>
        </p:nvSpPr>
        <p:spPr>
          <a:xfrm>
            <a:off x="4976031" y="963877"/>
            <a:ext cx="6377769" cy="4930246"/>
          </a:xfrm>
        </p:spPr>
        <p:txBody>
          <a:bodyPr anchor="ctr">
            <a:normAutofit/>
          </a:bodyPr>
          <a:lstStyle/>
          <a:p>
            <a:pPr marL="342900" lvl="0" indent="-342900" defTabSz="4388068" hangingPunct="0">
              <a:spcBef>
                <a:spcPts val="0"/>
              </a:spcBef>
              <a:tabLst>
                <a:tab pos="457200" algn="l"/>
              </a:tabLst>
            </a:pPr>
            <a:r>
              <a:rPr lang="en-US" kern="0" dirty="0">
                <a:solidFill>
                  <a:schemeClr val="bg2">
                    <a:lumMod val="10000"/>
                  </a:schemeClr>
                </a:solidFill>
                <a:latin typeface="Times New Roman" panose="02020603050405020304" pitchFamily="18" charset="0"/>
                <a:ea typeface="Arial" charset="0"/>
                <a:cs typeface="Times New Roman" panose="02020603050405020304" pitchFamily="18" charset="0"/>
                <a:sym typeface="Calibri"/>
              </a:rPr>
              <a:t>Same procedures as Baseline.</a:t>
            </a:r>
            <a:endParaRPr lang="en-US" b="1" kern="0" dirty="0">
              <a:solidFill>
                <a:schemeClr val="bg2">
                  <a:lumMod val="10000"/>
                </a:schemeClr>
              </a:solidFill>
              <a:latin typeface="Times New Roman" panose="02020603050405020304" pitchFamily="18" charset="0"/>
              <a:cs typeface="Times New Roman" panose="02020603050405020304" pitchFamily="18" charset="0"/>
              <a:sym typeface="Calibri"/>
            </a:endParaRPr>
          </a:p>
          <a:p>
            <a:endParaRPr lang="en-US" sz="2400" dirty="0"/>
          </a:p>
        </p:txBody>
      </p:sp>
    </p:spTree>
    <p:extLst>
      <p:ext uri="{BB962C8B-B14F-4D97-AF65-F5344CB8AC3E}">
        <p14:creationId xmlns:p14="http://schemas.microsoft.com/office/powerpoint/2010/main" val="3654915491"/>
      </p:ext>
    </p:extLst>
  </p:cSld>
  <p:clrMapOvr>
    <a:masterClrMapping/>
  </p:clrMapOvr>
  <mc:AlternateContent xmlns:mc="http://schemas.openxmlformats.org/markup-compatibility/2006" xmlns:p14="http://schemas.microsoft.com/office/powerpoint/2010/main">
    <mc:Choice Requires="p14">
      <p:transition spd="slow" p14:dur="2000" advTm="21879"/>
    </mc:Choice>
    <mc:Fallback xmlns="">
      <p:transition spd="slow" advTm="2187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1635" y="240361"/>
            <a:ext cx="10323443" cy="6271260"/>
          </a:xfrm>
          <a:prstGeom prst="rect">
            <a:avLst/>
          </a:prstGeom>
        </p:spPr>
      </p:pic>
    </p:spTree>
    <p:extLst>
      <p:ext uri="{BB962C8B-B14F-4D97-AF65-F5344CB8AC3E}">
        <p14:creationId xmlns:p14="http://schemas.microsoft.com/office/powerpoint/2010/main" val="4131979874"/>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7840" y="293370"/>
            <a:ext cx="8656320" cy="6271260"/>
          </a:xfrm>
          <a:prstGeom prst="rect">
            <a:avLst/>
          </a:prstGeom>
        </p:spPr>
      </p:pic>
    </p:spTree>
    <p:extLst>
      <p:ext uri="{BB962C8B-B14F-4D97-AF65-F5344CB8AC3E}">
        <p14:creationId xmlns:p14="http://schemas.microsoft.com/office/powerpoint/2010/main" val="4155055015"/>
      </p:ext>
    </p:extLst>
  </p:cSld>
  <p:clrMapOvr>
    <a:masterClrMapping/>
  </p:clrMapOvr>
  <mc:AlternateContent xmlns:mc="http://schemas.openxmlformats.org/markup-compatibility/2006" xmlns:p14="http://schemas.microsoft.com/office/powerpoint/2010/main">
    <mc:Choice Requires="p14">
      <p:transition spd="slow" p14:dur="2000" advTm="12989"/>
    </mc:Choice>
    <mc:Fallback xmlns="">
      <p:transition spd="slow" advTm="1298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2000">
              <a:schemeClr val="bg1">
                <a:lumMod val="7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67840" y="293370"/>
            <a:ext cx="8656320" cy="6271260"/>
          </a:xfrm>
          <a:prstGeom prst="rect">
            <a:avLst/>
          </a:prstGeom>
        </p:spPr>
      </p:pic>
    </p:spTree>
    <p:extLst>
      <p:ext uri="{BB962C8B-B14F-4D97-AF65-F5344CB8AC3E}">
        <p14:creationId xmlns:p14="http://schemas.microsoft.com/office/powerpoint/2010/main" val="3010414231"/>
      </p:ext>
    </p:extLst>
  </p:cSld>
  <p:clrMapOvr>
    <a:masterClrMapping/>
  </p:clrMapOvr>
  <mc:AlternateContent xmlns:mc="http://schemas.openxmlformats.org/markup-compatibility/2006" xmlns:p14="http://schemas.microsoft.com/office/powerpoint/2010/main">
    <mc:Choice Requires="p14">
      <p:transition spd="slow" p14:dur="2000" advTm="14670"/>
    </mc:Choice>
    <mc:Fallback xmlns="">
      <p:transition spd="slow" advTm="1467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1C591-E710-B449-B1BB-14C0FF6DBAAC}"/>
              </a:ext>
            </a:extLst>
          </p:cNvPr>
          <p:cNvSpPr>
            <a:spLocks noGrp="1"/>
          </p:cNvSpPr>
          <p:nvPr>
            <p:ph type="title"/>
          </p:nvPr>
        </p:nvSpPr>
        <p:spPr>
          <a:xfrm>
            <a:off x="4384039" y="365125"/>
            <a:ext cx="7164493" cy="1325563"/>
          </a:xfrm>
        </p:spPr>
        <p:txBody>
          <a:bodyPr>
            <a:normAutofit/>
          </a:bodyPr>
          <a:lstStyle/>
          <a:p>
            <a:r>
              <a:rPr lang="en-US" b="1">
                <a:solidFill>
                  <a:srgbClr val="7030A0"/>
                </a:solidFill>
                <a:latin typeface="Times New Roman" panose="02020603050405020304" pitchFamily="18" charset="0"/>
                <a:cs typeface="Times New Roman" panose="02020603050405020304" pitchFamily="18" charset="0"/>
              </a:rPr>
              <a:t>Procedures: Retrospective Study </a:t>
            </a:r>
            <a:endParaRPr lang="en-US" b="1" dirty="0">
              <a:solidFill>
                <a:srgbClr val="7030A0"/>
              </a:solidFill>
              <a:latin typeface="Times New Roman" panose="02020603050405020304" pitchFamily="18" charset="0"/>
              <a:cs typeface="Times New Roman" panose="02020603050405020304" pitchFamily="18" charset="0"/>
            </a:endParaRPr>
          </a:p>
        </p:txBody>
      </p:sp>
      <p:pic>
        <p:nvPicPr>
          <p:cNvPr id="7" name="Graphic 6" descr="Checklist">
            <a:extLst>
              <a:ext uri="{FF2B5EF4-FFF2-40B4-BE49-F238E27FC236}">
                <a16:creationId xmlns:a16="http://schemas.microsoft.com/office/drawing/2014/main" id="{3E027371-6EA1-47D0-BEEB-EF83C33984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23FDDFC1-109D-394A-8969-A306E1728C61}"/>
              </a:ext>
            </a:extLst>
          </p:cNvPr>
          <p:cNvSpPr>
            <a:spLocks noGrp="1"/>
          </p:cNvSpPr>
          <p:nvPr>
            <p:ph idx="1"/>
          </p:nvPr>
        </p:nvSpPr>
        <p:spPr>
          <a:xfrm>
            <a:off x="4387515" y="2022601"/>
            <a:ext cx="7161017" cy="4154361"/>
          </a:xfrm>
        </p:spPr>
        <p:txBody>
          <a:bodyPr>
            <a:normAutofit fontScale="92500" lnSpcReduction="10000"/>
          </a:bodyPr>
          <a:lstStyle/>
          <a:p>
            <a:pPr marL="457200" lvl="0" indent="-457200" defTabSz="3134334"/>
            <a:r>
              <a:rPr lang="en-US" dirty="0">
                <a:solidFill>
                  <a:schemeClr val="bg2">
                    <a:lumMod val="10000"/>
                  </a:schemeClr>
                </a:solidFill>
                <a:latin typeface="Times New Roman" panose="02020603050405020304" pitchFamily="18" charset="0"/>
                <a:cs typeface="Times New Roman" panose="02020603050405020304" pitchFamily="18" charset="0"/>
              </a:rPr>
              <a:t>Created Excel spreadsheet listing each step for each preference assessment in separate columns.  Entered data on whether each step was implemented correctly or incorrectly for each session.</a:t>
            </a:r>
          </a:p>
          <a:p>
            <a:pPr marL="457200" lvl="0" indent="-457200" defTabSz="3134334"/>
            <a:r>
              <a:rPr lang="en-US" dirty="0">
                <a:solidFill>
                  <a:schemeClr val="bg2">
                    <a:lumMod val="10000"/>
                  </a:schemeClr>
                </a:solidFill>
                <a:latin typeface="Times New Roman" panose="02020603050405020304" pitchFamily="18" charset="0"/>
                <a:cs typeface="Times New Roman" panose="02020603050405020304" pitchFamily="18" charset="0"/>
              </a:rPr>
              <a:t>We divided data into conditions marked by the specific combination of assessments that had been taught and mastered by the participant. </a:t>
            </a:r>
          </a:p>
          <a:p>
            <a:pPr marL="457200" lvl="0" indent="-457200" defTabSz="3134334"/>
            <a:r>
              <a:rPr lang="en-US" dirty="0">
                <a:solidFill>
                  <a:schemeClr val="bg2">
                    <a:lumMod val="10000"/>
                  </a:schemeClr>
                </a:solidFill>
                <a:latin typeface="Times New Roman" panose="02020603050405020304" pitchFamily="18" charset="0"/>
                <a:cs typeface="Times New Roman" panose="02020603050405020304" pitchFamily="18" charset="0"/>
              </a:rPr>
              <a:t>Calculated percentage of times each step was implemented correctly to evaluate generalization of responding and potentially interfering conditions.</a:t>
            </a:r>
          </a:p>
          <a:p>
            <a:endParaRPr lang="en-US" sz="2000" dirty="0"/>
          </a:p>
        </p:txBody>
      </p:sp>
    </p:spTree>
    <p:custDataLst>
      <p:tags r:id="rId1"/>
    </p:custDataLst>
    <p:extLst>
      <p:ext uri="{BB962C8B-B14F-4D97-AF65-F5344CB8AC3E}">
        <p14:creationId xmlns:p14="http://schemas.microsoft.com/office/powerpoint/2010/main" val="9206887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6548"/>
    </mc:Choice>
    <mc:Fallback xmlns="">
      <p:transition spd="slow" advTm="36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79FD8-1302-AE4F-88BE-5AA774F81CC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Results </a:t>
            </a:r>
          </a:p>
        </p:txBody>
      </p:sp>
      <p:pic>
        <p:nvPicPr>
          <p:cNvPr id="7" name="Content Placeholder 3"/>
          <p:cNvPicPr>
            <a:picLocks noGrp="1" noChangeAspect="1"/>
          </p:cNvPicPr>
          <p:nvPr>
            <p:ph idx="1"/>
          </p:nvPr>
        </p:nvPicPr>
        <p:blipFill>
          <a:blip r:embed="rId3"/>
          <a:stretch>
            <a:fillRect/>
          </a:stretch>
        </p:blipFill>
        <p:spPr>
          <a:xfrm>
            <a:off x="3547971" y="742121"/>
            <a:ext cx="8076394" cy="5148700"/>
          </a:xfrm>
          <a:prstGeom prst="rect">
            <a:avLst/>
          </a:prstGeom>
        </p:spPr>
      </p:pic>
    </p:spTree>
    <p:extLst>
      <p:ext uri="{BB962C8B-B14F-4D97-AF65-F5344CB8AC3E}">
        <p14:creationId xmlns:p14="http://schemas.microsoft.com/office/powerpoint/2010/main" val="1043015610"/>
      </p:ext>
    </p:extLst>
  </p:cSld>
  <p:clrMapOvr>
    <a:masterClrMapping/>
  </p:clrMapOvr>
  <mc:AlternateContent xmlns:mc="http://schemas.openxmlformats.org/markup-compatibility/2006" xmlns:p14="http://schemas.microsoft.com/office/powerpoint/2010/main">
    <mc:Choice Requires="p14">
      <p:transition spd="slow" p14:dur="2000" advTm="13495"/>
    </mc:Choice>
    <mc:Fallback xmlns="">
      <p:transition spd="slow" advTm="1349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9FD8-1302-AE4F-88BE-5AA774F81CC4}"/>
              </a:ext>
            </a:extLst>
          </p:cNvPr>
          <p:cNvSpPr>
            <a:spLocks noGrp="1"/>
          </p:cNvSpPr>
          <p:nvPr>
            <p:ph type="title"/>
          </p:nvPr>
        </p:nvSpPr>
        <p:spPr>
          <a:xfrm>
            <a:off x="707367" y="117460"/>
            <a:ext cx="10515600" cy="1325563"/>
          </a:xfrm>
        </p:spPr>
        <p:txBody>
          <a:bodyPr/>
          <a:lstStyle/>
          <a:p>
            <a:r>
              <a:rPr lang="en-US" b="1" dirty="0">
                <a:solidFill>
                  <a:srgbClr val="7030A0"/>
                </a:solidFill>
                <a:latin typeface="Times New Roman" panose="02020603050405020304" pitchFamily="18" charset="0"/>
                <a:cs typeface="Times New Roman" panose="02020603050405020304" pitchFamily="18" charset="0"/>
              </a:rPr>
              <a:t>Results </a:t>
            </a:r>
          </a:p>
        </p:txBody>
      </p:sp>
      <p:pic>
        <p:nvPicPr>
          <p:cNvPr id="4" name="Picture 3"/>
          <p:cNvPicPr>
            <a:picLocks noChangeAspect="1"/>
          </p:cNvPicPr>
          <p:nvPr/>
        </p:nvPicPr>
        <p:blipFill>
          <a:blip r:embed="rId3"/>
          <a:stretch>
            <a:fillRect/>
          </a:stretch>
        </p:blipFill>
        <p:spPr>
          <a:xfrm>
            <a:off x="1092679" y="1252911"/>
            <a:ext cx="10006642" cy="5326961"/>
          </a:xfrm>
          <a:prstGeom prst="rect">
            <a:avLst/>
          </a:prstGeom>
        </p:spPr>
      </p:pic>
      <p:sp>
        <p:nvSpPr>
          <p:cNvPr id="5" name="Rectangle 4"/>
          <p:cNvSpPr/>
          <p:nvPr/>
        </p:nvSpPr>
        <p:spPr>
          <a:xfrm>
            <a:off x="4162933" y="3783871"/>
            <a:ext cx="1000664" cy="1742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397170"/>
      </p:ext>
    </p:extLst>
  </p:cSld>
  <p:clrMapOvr>
    <a:masterClrMapping/>
  </p:clrMapOvr>
  <mc:AlternateContent xmlns:mc="http://schemas.openxmlformats.org/markup-compatibility/2006" xmlns:p14="http://schemas.microsoft.com/office/powerpoint/2010/main">
    <mc:Choice Requires="p14">
      <p:transition spd="slow" p14:dur="2000" advTm="13772"/>
    </mc:Choice>
    <mc:Fallback xmlns="">
      <p:transition spd="slow" advTm="1377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9FD8-1302-AE4F-88BE-5AA774F81CC4}"/>
              </a:ext>
            </a:extLst>
          </p:cNvPr>
          <p:cNvSpPr>
            <a:spLocks noGrp="1"/>
          </p:cNvSpPr>
          <p:nvPr>
            <p:ph type="title"/>
          </p:nvPr>
        </p:nvSpPr>
        <p:spPr>
          <a:xfrm>
            <a:off x="838200" y="32945"/>
            <a:ext cx="10515600" cy="1325563"/>
          </a:xfrm>
        </p:spPr>
        <p:txBody>
          <a:bodyPr/>
          <a:lstStyle/>
          <a:p>
            <a:r>
              <a:rPr lang="en-US" b="1" dirty="0">
                <a:solidFill>
                  <a:srgbClr val="7030A0"/>
                </a:solidFill>
                <a:latin typeface="Times New Roman" panose="02020603050405020304" pitchFamily="18" charset="0"/>
                <a:cs typeface="Times New Roman" panose="02020603050405020304" pitchFamily="18" charset="0"/>
              </a:rPr>
              <a:t>Results </a:t>
            </a:r>
          </a:p>
        </p:txBody>
      </p:sp>
      <p:pic>
        <p:nvPicPr>
          <p:cNvPr id="4" name="Picture 3"/>
          <p:cNvPicPr>
            <a:picLocks noChangeAspect="1"/>
          </p:cNvPicPr>
          <p:nvPr/>
        </p:nvPicPr>
        <p:blipFill>
          <a:blip r:embed="rId3"/>
          <a:stretch>
            <a:fillRect/>
          </a:stretch>
        </p:blipFill>
        <p:spPr>
          <a:xfrm>
            <a:off x="903649" y="1011476"/>
            <a:ext cx="10384703" cy="5528219"/>
          </a:xfrm>
          <a:prstGeom prst="rect">
            <a:avLst/>
          </a:prstGeom>
        </p:spPr>
      </p:pic>
      <p:sp>
        <p:nvSpPr>
          <p:cNvPr id="5" name="Rectangle 4"/>
          <p:cNvSpPr/>
          <p:nvPr/>
        </p:nvSpPr>
        <p:spPr>
          <a:xfrm>
            <a:off x="6734854" y="3664600"/>
            <a:ext cx="1000664" cy="1742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756647"/>
      </p:ext>
    </p:extLst>
  </p:cSld>
  <p:clrMapOvr>
    <a:masterClrMapping/>
  </p:clrMapOvr>
  <mc:AlternateContent xmlns:mc="http://schemas.openxmlformats.org/markup-compatibility/2006" xmlns:p14="http://schemas.microsoft.com/office/powerpoint/2010/main">
    <mc:Choice Requires="p14">
      <p:transition spd="slow" p14:dur="2000" advTm="1126"/>
    </mc:Choice>
    <mc:Fallback xmlns="">
      <p:transition spd="slow" advTm="11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1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51EC-E82A-DD48-AB76-392FBB25C221}"/>
              </a:ext>
            </a:extLst>
          </p:cNvPr>
          <p:cNvSpPr>
            <a:spLocks noGrp="1"/>
          </p:cNvSpPr>
          <p:nvPr>
            <p:ph type="title"/>
          </p:nvPr>
        </p:nvSpPr>
        <p:spPr/>
        <p:txBody>
          <a:bodyPr>
            <a:normAutofit/>
          </a:bodyPr>
          <a:lstStyle/>
          <a:p>
            <a:pPr algn="ctr"/>
            <a:r>
              <a:rPr lang="en-US" sz="4800" b="1" dirty="0">
                <a:solidFill>
                  <a:schemeClr val="accent1">
                    <a:lumMod val="75000"/>
                  </a:schemeClr>
                </a:solidFill>
                <a:latin typeface="Times New Roman" panose="02020603050405020304" pitchFamily="18" charset="0"/>
                <a:cs typeface="Times New Roman" panose="02020603050405020304" pitchFamily="18" charset="0"/>
              </a:rPr>
              <a:t>Preference Assessments </a:t>
            </a:r>
          </a:p>
        </p:txBody>
      </p:sp>
      <p:sp>
        <p:nvSpPr>
          <p:cNvPr id="3" name="Content Placeholder 2">
            <a:extLst>
              <a:ext uri="{FF2B5EF4-FFF2-40B4-BE49-F238E27FC236}">
                <a16:creationId xmlns:a16="http://schemas.microsoft.com/office/drawing/2014/main" id="{A4830090-4631-F143-97CA-6710CB630D4E}"/>
              </a:ext>
            </a:extLst>
          </p:cNvPr>
          <p:cNvSpPr>
            <a:spLocks noGrp="1"/>
          </p:cNvSpPr>
          <p:nvPr>
            <p:ph idx="1"/>
          </p:nvPr>
        </p:nvSpPr>
        <p:spPr>
          <a:xfrm>
            <a:off x="838200" y="1825624"/>
            <a:ext cx="10515600" cy="4727575"/>
          </a:xfrm>
        </p:spPr>
        <p:txBody>
          <a:bodyPr>
            <a:noAutofit/>
          </a:bodyPr>
          <a:lstStyle/>
          <a:p>
            <a:pPr algn="ctr">
              <a:lnSpc>
                <a:spcPct val="200000"/>
              </a:lnSpc>
              <a:spcBef>
                <a:spcPts val="0"/>
              </a:spcBef>
            </a:pPr>
            <a:r>
              <a:rPr lang="en-US" b="1" dirty="0">
                <a:solidFill>
                  <a:schemeClr val="bg2">
                    <a:lumMod val="10000"/>
                  </a:schemeClr>
                </a:solidFill>
                <a:latin typeface="Arial" panose="020B0604020202020204" pitchFamily="34" charset="0"/>
                <a:cs typeface="Arial" panose="020B0604020202020204" pitchFamily="34" charset="0"/>
              </a:rPr>
              <a:t>Single Stimulus </a:t>
            </a:r>
          </a:p>
          <a:p>
            <a:pPr algn="ctr">
              <a:lnSpc>
                <a:spcPct val="200000"/>
              </a:lnSpc>
              <a:spcBef>
                <a:spcPts val="0"/>
              </a:spcBef>
            </a:pPr>
            <a:r>
              <a:rPr lang="en-US" b="1" dirty="0">
                <a:solidFill>
                  <a:schemeClr val="bg2">
                    <a:lumMod val="10000"/>
                  </a:schemeClr>
                </a:solidFill>
                <a:latin typeface="Arial" panose="020B0604020202020204" pitchFamily="34" charset="0"/>
                <a:cs typeface="Arial" panose="020B0604020202020204" pitchFamily="34" charset="0"/>
              </a:rPr>
              <a:t>Paired Stimulus </a:t>
            </a:r>
          </a:p>
          <a:p>
            <a:pPr algn="ctr">
              <a:lnSpc>
                <a:spcPct val="200000"/>
              </a:lnSpc>
            </a:pPr>
            <a:r>
              <a:rPr lang="en-US" b="1" dirty="0">
                <a:solidFill>
                  <a:schemeClr val="bg2">
                    <a:lumMod val="10000"/>
                  </a:schemeClr>
                </a:solidFill>
                <a:latin typeface="Arial" panose="020B0604020202020204" pitchFamily="34" charset="0"/>
                <a:cs typeface="Arial" panose="020B0604020202020204" pitchFamily="34" charset="0"/>
              </a:rPr>
              <a:t>Multiple Stimulus Without Replacement (MSWO)</a:t>
            </a:r>
          </a:p>
          <a:p>
            <a:pPr algn="ctr">
              <a:lnSpc>
                <a:spcPct val="200000"/>
              </a:lnSpc>
            </a:pPr>
            <a:r>
              <a:rPr lang="en-US" b="1" dirty="0">
                <a:solidFill>
                  <a:schemeClr val="bg2">
                    <a:lumMod val="10000"/>
                  </a:schemeClr>
                </a:solidFill>
                <a:latin typeface="Arial" panose="020B0604020202020204" pitchFamily="34" charset="0"/>
                <a:cs typeface="Arial" panose="020B0604020202020204" pitchFamily="34" charset="0"/>
              </a:rPr>
              <a:t>Free Operant </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200000"/>
              </a:lnSpc>
            </a:pPr>
            <a:r>
              <a:rPr lang="en-US" b="1" dirty="0">
                <a:solidFill>
                  <a:schemeClr val="bg2">
                    <a:lumMod val="10000"/>
                  </a:schemeClr>
                </a:solidFill>
                <a:latin typeface="Arial" panose="020B0604020202020204" pitchFamily="34" charset="0"/>
                <a:cs typeface="Arial" panose="020B0604020202020204" pitchFamily="34" charset="0"/>
              </a:rPr>
              <a:t>Competing Stimulus </a:t>
            </a:r>
            <a:endParaRPr lang="en-US" dirty="0">
              <a:solidFill>
                <a:schemeClr val="bg2">
                  <a:lumMod val="1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03494802"/>
      </p:ext>
    </p:extLst>
  </p:cSld>
  <p:clrMapOvr>
    <a:masterClrMapping/>
  </p:clrMapOvr>
  <mc:AlternateContent xmlns:mc="http://schemas.openxmlformats.org/markup-compatibility/2006" xmlns:p14="http://schemas.microsoft.com/office/powerpoint/2010/main">
    <mc:Choice Requires="p14">
      <p:transition spd="slow" p14:dur="2000" advTm="74825"/>
    </mc:Choice>
    <mc:Fallback xmlns="">
      <p:transition spd="slow" advTm="7482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9FD8-1302-AE4F-88BE-5AA774F81CC4}"/>
              </a:ext>
            </a:extLst>
          </p:cNvPr>
          <p:cNvSpPr>
            <a:spLocks noGrp="1"/>
          </p:cNvSpPr>
          <p:nvPr>
            <p:ph type="title"/>
          </p:nvPr>
        </p:nvSpPr>
        <p:spPr>
          <a:xfrm>
            <a:off x="707367" y="32945"/>
            <a:ext cx="10515600" cy="1325563"/>
          </a:xfrm>
        </p:spPr>
        <p:txBody>
          <a:bodyPr/>
          <a:lstStyle/>
          <a:p>
            <a:r>
              <a:rPr lang="en-US" b="1" dirty="0">
                <a:solidFill>
                  <a:srgbClr val="7030A0"/>
                </a:solidFill>
                <a:latin typeface="Times New Roman" panose="02020603050405020304" pitchFamily="18" charset="0"/>
                <a:cs typeface="Times New Roman" panose="02020603050405020304" pitchFamily="18" charset="0"/>
              </a:rPr>
              <a:t>Results </a:t>
            </a:r>
          </a:p>
        </p:txBody>
      </p:sp>
      <p:pic>
        <p:nvPicPr>
          <p:cNvPr id="4" name="Picture 3"/>
          <p:cNvPicPr>
            <a:picLocks noChangeAspect="1"/>
          </p:cNvPicPr>
          <p:nvPr/>
        </p:nvPicPr>
        <p:blipFill>
          <a:blip r:embed="rId3"/>
          <a:stretch>
            <a:fillRect/>
          </a:stretch>
        </p:blipFill>
        <p:spPr>
          <a:xfrm>
            <a:off x="1092679" y="1066960"/>
            <a:ext cx="10006642" cy="5326961"/>
          </a:xfrm>
          <a:prstGeom prst="rect">
            <a:avLst/>
          </a:prstGeom>
        </p:spPr>
      </p:pic>
      <p:sp>
        <p:nvSpPr>
          <p:cNvPr id="5" name="Rectangle 4"/>
          <p:cNvSpPr/>
          <p:nvPr/>
        </p:nvSpPr>
        <p:spPr>
          <a:xfrm>
            <a:off x="9180757" y="3598340"/>
            <a:ext cx="1000664" cy="1742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172503"/>
      </p:ext>
    </p:extLst>
  </p:cSld>
  <p:clrMapOvr>
    <a:masterClrMapping/>
  </p:clrMapOvr>
  <mc:AlternateContent xmlns:mc="http://schemas.openxmlformats.org/markup-compatibility/2006" xmlns:p14="http://schemas.microsoft.com/office/powerpoint/2010/main">
    <mc:Choice Requires="p14">
      <p:transition spd="slow" p14:dur="2000" advTm="1213"/>
    </mc:Choice>
    <mc:Fallback xmlns="">
      <p:transition spd="slow" advTm="121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9FD8-1302-AE4F-88BE-5AA774F81CC4}"/>
              </a:ext>
            </a:extLst>
          </p:cNvPr>
          <p:cNvSpPr>
            <a:spLocks noGrp="1"/>
          </p:cNvSpPr>
          <p:nvPr>
            <p:ph type="title"/>
          </p:nvPr>
        </p:nvSpPr>
        <p:spPr/>
        <p:txBody>
          <a:bodyPr/>
          <a:lstStyle/>
          <a:p>
            <a:r>
              <a:rPr lang="en-US" b="1" dirty="0">
                <a:solidFill>
                  <a:srgbClr val="7030A0"/>
                </a:solidFill>
                <a:latin typeface="Times New Roman" panose="02020603050405020304" pitchFamily="18" charset="0"/>
                <a:cs typeface="Times New Roman" panose="02020603050405020304" pitchFamily="18" charset="0"/>
              </a:rPr>
              <a:t>Results</a:t>
            </a:r>
            <a:r>
              <a:rPr lang="en-US" dirty="0"/>
              <a:t> </a:t>
            </a:r>
          </a:p>
        </p:txBody>
      </p:sp>
      <p:pic>
        <p:nvPicPr>
          <p:cNvPr id="4" name="Picture 3"/>
          <p:cNvPicPr>
            <a:picLocks noChangeAspect="1"/>
          </p:cNvPicPr>
          <p:nvPr/>
        </p:nvPicPr>
        <p:blipFill>
          <a:blip r:embed="rId3"/>
          <a:stretch>
            <a:fillRect/>
          </a:stretch>
        </p:blipFill>
        <p:spPr>
          <a:xfrm>
            <a:off x="1092679" y="1338379"/>
            <a:ext cx="10006642" cy="5326961"/>
          </a:xfrm>
          <a:prstGeom prst="rect">
            <a:avLst/>
          </a:prstGeom>
        </p:spPr>
      </p:pic>
      <p:sp>
        <p:nvSpPr>
          <p:cNvPr id="5" name="Rectangle 4"/>
          <p:cNvSpPr/>
          <p:nvPr/>
        </p:nvSpPr>
        <p:spPr>
          <a:xfrm>
            <a:off x="4331212" y="2410145"/>
            <a:ext cx="1000664" cy="12422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31212" y="5900467"/>
            <a:ext cx="1000664" cy="764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046385"/>
      </p:ext>
    </p:extLst>
  </p:cSld>
  <p:clrMapOvr>
    <a:masterClrMapping/>
  </p:clrMapOvr>
  <mc:AlternateContent xmlns:mc="http://schemas.openxmlformats.org/markup-compatibility/2006" xmlns:p14="http://schemas.microsoft.com/office/powerpoint/2010/main">
    <mc:Choice Requires="p14">
      <p:transition spd="slow" p14:dur="2000" advTm="825"/>
    </mc:Choice>
    <mc:Fallback xmlns="">
      <p:transition spd="slow" advTm="82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9FD8-1302-AE4F-88BE-5AA774F81CC4}"/>
              </a:ext>
            </a:extLst>
          </p:cNvPr>
          <p:cNvSpPr>
            <a:spLocks noGrp="1"/>
          </p:cNvSpPr>
          <p:nvPr>
            <p:ph type="title"/>
          </p:nvPr>
        </p:nvSpPr>
        <p:spPr>
          <a:xfrm>
            <a:off x="707367" y="0"/>
            <a:ext cx="10515600" cy="1325563"/>
          </a:xfrm>
        </p:spPr>
        <p:txBody>
          <a:bodyPr/>
          <a:lstStyle/>
          <a:p>
            <a:r>
              <a:rPr lang="en-US" b="1" dirty="0">
                <a:solidFill>
                  <a:srgbClr val="7030A0"/>
                </a:solidFill>
                <a:latin typeface="Times New Roman" panose="02020603050405020304" pitchFamily="18" charset="0"/>
                <a:cs typeface="Times New Roman" panose="02020603050405020304" pitchFamily="18" charset="0"/>
              </a:rPr>
              <a:t>Results </a:t>
            </a:r>
          </a:p>
        </p:txBody>
      </p:sp>
      <p:pic>
        <p:nvPicPr>
          <p:cNvPr id="4" name="Picture 3"/>
          <p:cNvPicPr>
            <a:picLocks noChangeAspect="1"/>
          </p:cNvPicPr>
          <p:nvPr/>
        </p:nvPicPr>
        <p:blipFill>
          <a:blip r:embed="rId3"/>
          <a:stretch>
            <a:fillRect/>
          </a:stretch>
        </p:blipFill>
        <p:spPr>
          <a:xfrm>
            <a:off x="950032" y="1099930"/>
            <a:ext cx="10291937" cy="5585539"/>
          </a:xfrm>
          <a:prstGeom prst="rect">
            <a:avLst/>
          </a:prstGeom>
        </p:spPr>
      </p:pic>
      <p:sp>
        <p:nvSpPr>
          <p:cNvPr id="5" name="Rectangle 4"/>
          <p:cNvSpPr/>
          <p:nvPr/>
        </p:nvSpPr>
        <p:spPr>
          <a:xfrm>
            <a:off x="6681847" y="2186609"/>
            <a:ext cx="1000664" cy="1442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81847" y="5817704"/>
            <a:ext cx="1000664" cy="8646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053582"/>
      </p:ext>
    </p:extLst>
  </p:cSld>
  <p:clrMapOvr>
    <a:masterClrMapping/>
  </p:clrMapOvr>
  <mc:AlternateContent xmlns:mc="http://schemas.openxmlformats.org/markup-compatibility/2006" xmlns:p14="http://schemas.microsoft.com/office/powerpoint/2010/main">
    <mc:Choice Requires="p14">
      <p:transition spd="slow" p14:dur="2000" advTm="898"/>
    </mc:Choice>
    <mc:Fallback xmlns="">
      <p:transition spd="slow" advTm="89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9FD8-1302-AE4F-88BE-5AA774F81CC4}"/>
              </a:ext>
            </a:extLst>
          </p:cNvPr>
          <p:cNvSpPr>
            <a:spLocks noGrp="1"/>
          </p:cNvSpPr>
          <p:nvPr>
            <p:ph type="title"/>
          </p:nvPr>
        </p:nvSpPr>
        <p:spPr>
          <a:xfrm>
            <a:off x="838200" y="50278"/>
            <a:ext cx="10515600" cy="1325563"/>
          </a:xfrm>
        </p:spPr>
        <p:txBody>
          <a:bodyPr/>
          <a:lstStyle/>
          <a:p>
            <a:r>
              <a:rPr lang="en-US" b="1" dirty="0">
                <a:solidFill>
                  <a:srgbClr val="7030A0"/>
                </a:solidFill>
                <a:latin typeface="Times New Roman" panose="02020603050405020304" pitchFamily="18" charset="0"/>
                <a:cs typeface="Times New Roman" panose="02020603050405020304" pitchFamily="18" charset="0"/>
              </a:rPr>
              <a:t>Results </a:t>
            </a:r>
          </a:p>
        </p:txBody>
      </p:sp>
      <p:pic>
        <p:nvPicPr>
          <p:cNvPr id="4" name="Picture 3"/>
          <p:cNvPicPr>
            <a:picLocks noChangeAspect="1"/>
          </p:cNvPicPr>
          <p:nvPr/>
        </p:nvPicPr>
        <p:blipFill>
          <a:blip r:embed="rId3"/>
          <a:stretch>
            <a:fillRect/>
          </a:stretch>
        </p:blipFill>
        <p:spPr>
          <a:xfrm>
            <a:off x="838200" y="1054460"/>
            <a:ext cx="10343014" cy="5506026"/>
          </a:xfrm>
          <a:prstGeom prst="rect">
            <a:avLst/>
          </a:prstGeom>
        </p:spPr>
      </p:pic>
      <p:sp>
        <p:nvSpPr>
          <p:cNvPr id="5" name="Rectangle 4"/>
          <p:cNvSpPr/>
          <p:nvPr/>
        </p:nvSpPr>
        <p:spPr>
          <a:xfrm>
            <a:off x="9198010" y="2211363"/>
            <a:ext cx="1000664" cy="12422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98010" y="5795613"/>
            <a:ext cx="1000664" cy="764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720488"/>
      </p:ext>
    </p:extLst>
  </p:cSld>
  <p:clrMapOvr>
    <a:masterClrMapping/>
  </p:clrMapOvr>
  <mc:AlternateContent xmlns:mc="http://schemas.openxmlformats.org/markup-compatibility/2006" xmlns:p14="http://schemas.microsoft.com/office/powerpoint/2010/main">
    <mc:Choice Requires="p14">
      <p:transition spd="slow" p14:dur="2000" advTm="4123"/>
    </mc:Choice>
    <mc:Fallback xmlns="">
      <p:transition spd="slow" advTm="412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0E00-3FE7-1C4C-82D7-0F013A9DC85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b="1" dirty="0">
                <a:solidFill>
                  <a:srgbClr val="7030A0"/>
                </a:solidFill>
                <a:latin typeface="Times New Roman" panose="02020603050405020304" pitchFamily="18" charset="0"/>
                <a:cs typeface="Times New Roman" panose="02020603050405020304" pitchFamily="18" charset="0"/>
              </a:rPr>
              <a:t>Discussion </a:t>
            </a:r>
          </a:p>
        </p:txBody>
      </p:sp>
      <p:sp>
        <p:nvSpPr>
          <p:cNvPr id="16" name="TextBox 15">
            <a:extLst>
              <a:ext uri="{FF2B5EF4-FFF2-40B4-BE49-F238E27FC236}">
                <a16:creationId xmlns:a16="http://schemas.microsoft.com/office/drawing/2014/main" id="{6D1E3861-0132-B14D-B4DA-590CB976A485}"/>
              </a:ext>
            </a:extLst>
          </p:cNvPr>
          <p:cNvSpPr txBox="1"/>
          <p:nvPr/>
        </p:nvSpPr>
        <p:spPr>
          <a:xfrm>
            <a:off x="0" y="1825625"/>
            <a:ext cx="4807974" cy="4351338"/>
          </a:xfrm>
          <a:prstGeom prst="rect">
            <a:avLst/>
          </a:prstGeom>
        </p:spPr>
        <p:txBody>
          <a:bodyPr vert="horz" lIns="91440" tIns="45720" rIns="91440" bIns="45720" rtlCol="0">
            <a:normAutofit/>
          </a:bodyPr>
          <a:lstStyle/>
          <a:p>
            <a:pPr marL="457200" lvl="0" indent="-228600">
              <a:lnSpc>
                <a:spcPct val="90000"/>
              </a:lnSpc>
              <a:spcBef>
                <a:spcPts val="0"/>
              </a:spcBef>
              <a:spcAft>
                <a:spcPts val="600"/>
              </a:spcAft>
              <a:buSzPct val="100000"/>
              <a:buFont typeface="Arial" panose="020B0604020202020204" pitchFamily="34" charset="0"/>
              <a:buChar char="•"/>
              <a:defRPr sz="2000">
                <a:latin typeface="Arial"/>
                <a:ea typeface="Arial"/>
                <a:cs typeface="Arial"/>
                <a:sym typeface="Arial"/>
              </a:defRPr>
            </a:pPr>
            <a:endParaRPr lang="en-US" sz="1700" dirty="0">
              <a:sym typeface="Arial"/>
            </a:endParaRPr>
          </a:p>
          <a:p>
            <a:pPr marL="457200" indent="-228600">
              <a:lnSpc>
                <a:spcPct val="90000"/>
              </a:lnSpc>
              <a:spcAft>
                <a:spcPts val="600"/>
              </a:spcAft>
              <a:buSzPct val="100000"/>
              <a:buFont typeface="Arial" panose="020B0604020202020204" pitchFamily="34" charset="0"/>
              <a:buChar char="•"/>
              <a:defRPr sz="2000">
                <a:latin typeface="Arial"/>
                <a:ea typeface="Arial"/>
                <a:cs typeface="Arial"/>
                <a:sym typeface="Arial"/>
              </a:defRPr>
            </a:pPr>
            <a:r>
              <a:rPr lang="en-US" sz="2400" dirty="0">
                <a:solidFill>
                  <a:schemeClr val="bg2">
                    <a:lumMod val="10000"/>
                  </a:schemeClr>
                </a:solidFill>
                <a:latin typeface="Times New Roman" panose="02020603050405020304" pitchFamily="18" charset="0"/>
                <a:cs typeface="Times New Roman" panose="02020603050405020304" pitchFamily="18" charset="0"/>
                <a:sym typeface="Arial"/>
              </a:rPr>
              <a:t>BST effectively increased procedure integrity for the paired stimulus and MSWO preference assessments, which replicated previous research (Roscoe &amp; Fisher, 2008). </a:t>
            </a:r>
          </a:p>
          <a:p>
            <a:pPr marL="228600">
              <a:lnSpc>
                <a:spcPct val="90000"/>
              </a:lnSpc>
              <a:spcAft>
                <a:spcPts val="600"/>
              </a:spcAft>
              <a:buSzPct val="100000"/>
              <a:defRPr sz="2000">
                <a:latin typeface="Arial"/>
                <a:ea typeface="Arial"/>
                <a:cs typeface="Arial"/>
                <a:sym typeface="Arial"/>
              </a:defRPr>
            </a:pPr>
            <a:r>
              <a:rPr lang="en-US" sz="2400" dirty="0">
                <a:solidFill>
                  <a:schemeClr val="bg2">
                    <a:lumMod val="10000"/>
                  </a:schemeClr>
                </a:solidFill>
                <a:latin typeface="Times New Roman" panose="02020603050405020304" pitchFamily="18" charset="0"/>
                <a:cs typeface="Times New Roman" panose="02020603050405020304" pitchFamily="18" charset="0"/>
                <a:sym typeface="Arial"/>
              </a:rPr>
              <a:t> </a:t>
            </a:r>
          </a:p>
          <a:p>
            <a:pPr marL="457200" lvl="0" indent="-228600">
              <a:lnSpc>
                <a:spcPct val="90000"/>
              </a:lnSpc>
              <a:spcBef>
                <a:spcPts val="0"/>
              </a:spcBef>
              <a:spcAft>
                <a:spcPts val="600"/>
              </a:spcAft>
              <a:buSzPct val="100000"/>
              <a:buFont typeface="Arial" panose="020B0604020202020204" pitchFamily="34" charset="0"/>
              <a:buChar char="•"/>
              <a:defRPr sz="2000">
                <a:latin typeface="Arial"/>
                <a:ea typeface="Arial"/>
                <a:cs typeface="Arial"/>
                <a:sym typeface="Arial"/>
              </a:defRPr>
            </a:pPr>
            <a:endParaRPr lang="en-US" sz="1700" dirty="0">
              <a:sym typeface="Arial"/>
            </a:endParaRPr>
          </a:p>
        </p:txBody>
      </p:sp>
      <p:pic>
        <p:nvPicPr>
          <p:cNvPr id="8" name="Picture 7">
            <a:extLst>
              <a:ext uri="{FF2B5EF4-FFF2-40B4-BE49-F238E27FC236}">
                <a16:creationId xmlns:a16="http://schemas.microsoft.com/office/drawing/2014/main" id="{79DC9F45-5730-2F4C-A6C7-E651811728A6}"/>
              </a:ext>
            </a:extLst>
          </p:cNvPr>
          <p:cNvPicPr>
            <a:picLocks noChangeAspect="1"/>
          </p:cNvPicPr>
          <p:nvPr/>
        </p:nvPicPr>
        <p:blipFill rotWithShape="1">
          <a:blip r:embed="rId4"/>
          <a:srcRect r="1" b="5452"/>
          <a:stretch/>
        </p:blipFill>
        <p:spPr>
          <a:xfrm>
            <a:off x="5120639" y="1386349"/>
            <a:ext cx="6501089" cy="4790614"/>
          </a:xfrm>
          <a:prstGeom prst="rect">
            <a:avLst/>
          </a:prstGeom>
        </p:spPr>
      </p:pic>
      <p:sp>
        <p:nvSpPr>
          <p:cNvPr id="3" name="Rectangle 2">
            <a:extLst>
              <a:ext uri="{FF2B5EF4-FFF2-40B4-BE49-F238E27FC236}">
                <a16:creationId xmlns:a16="http://schemas.microsoft.com/office/drawing/2014/main" id="{237E652E-3B50-8148-A6B5-5E91BC0D5656}"/>
              </a:ext>
            </a:extLst>
          </p:cNvPr>
          <p:cNvSpPr/>
          <p:nvPr/>
        </p:nvSpPr>
        <p:spPr>
          <a:xfrm>
            <a:off x="5120639" y="1313083"/>
            <a:ext cx="6501089" cy="2066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1305210"/>
      </p:ext>
    </p:extLst>
  </p:cSld>
  <p:clrMapOvr>
    <a:masterClrMapping/>
  </p:clrMapOvr>
  <mc:AlternateContent xmlns:mc="http://schemas.openxmlformats.org/markup-compatibility/2006" xmlns:p14="http://schemas.microsoft.com/office/powerpoint/2010/main">
    <mc:Choice Requires="p14">
      <p:transition spd="slow" p14:dur="2000" advTm="23411"/>
    </mc:Choice>
    <mc:Fallback xmlns="">
      <p:transition spd="slow" advTm="2341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0E00-3FE7-1C4C-82D7-0F013A9DC85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b="1" dirty="0">
                <a:solidFill>
                  <a:srgbClr val="7030A0"/>
                </a:solidFill>
                <a:latin typeface="Times New Roman" panose="02020603050405020304" pitchFamily="18" charset="0"/>
                <a:cs typeface="Times New Roman" panose="02020603050405020304" pitchFamily="18" charset="0"/>
              </a:rPr>
              <a:t>Discussion </a:t>
            </a:r>
          </a:p>
        </p:txBody>
      </p:sp>
      <p:sp>
        <p:nvSpPr>
          <p:cNvPr id="16" name="TextBox 15">
            <a:extLst>
              <a:ext uri="{FF2B5EF4-FFF2-40B4-BE49-F238E27FC236}">
                <a16:creationId xmlns:a16="http://schemas.microsoft.com/office/drawing/2014/main" id="{6D1E3861-0132-B14D-B4DA-590CB976A485}"/>
              </a:ext>
            </a:extLst>
          </p:cNvPr>
          <p:cNvSpPr txBox="1"/>
          <p:nvPr/>
        </p:nvSpPr>
        <p:spPr>
          <a:xfrm>
            <a:off x="0" y="1825625"/>
            <a:ext cx="4807974" cy="4351338"/>
          </a:xfrm>
          <a:prstGeom prst="rect">
            <a:avLst/>
          </a:prstGeom>
        </p:spPr>
        <p:txBody>
          <a:bodyPr vert="horz" lIns="91440" tIns="45720" rIns="91440" bIns="45720" rtlCol="0">
            <a:normAutofit/>
          </a:bodyPr>
          <a:lstStyle/>
          <a:p>
            <a:pPr marL="228600">
              <a:lnSpc>
                <a:spcPct val="90000"/>
              </a:lnSpc>
              <a:spcAft>
                <a:spcPts val="600"/>
              </a:spcAft>
              <a:buSzPct val="100000"/>
              <a:defRPr sz="2000">
                <a:latin typeface="Arial"/>
                <a:ea typeface="Arial"/>
                <a:cs typeface="Arial"/>
                <a:sym typeface="Arial"/>
              </a:defRPr>
            </a:pPr>
            <a:r>
              <a:rPr lang="en-US" sz="2400" dirty="0">
                <a:solidFill>
                  <a:schemeClr val="bg2">
                    <a:lumMod val="10000"/>
                  </a:schemeClr>
                </a:solidFill>
                <a:latin typeface="Times New Roman" panose="02020603050405020304" pitchFamily="18" charset="0"/>
                <a:cs typeface="Times New Roman" panose="02020603050405020304" pitchFamily="18" charset="0"/>
                <a:sym typeface="Arial"/>
              </a:rPr>
              <a:t> </a:t>
            </a:r>
          </a:p>
          <a:p>
            <a:pPr marL="457200" lvl="0" indent="-228600">
              <a:lnSpc>
                <a:spcPct val="90000"/>
              </a:lnSpc>
              <a:spcBef>
                <a:spcPts val="0"/>
              </a:spcBef>
              <a:spcAft>
                <a:spcPts val="600"/>
              </a:spcAft>
              <a:buSzPct val="100000"/>
              <a:buFont typeface="Arial" panose="020B0604020202020204" pitchFamily="34" charset="0"/>
              <a:buChar char="•"/>
              <a:defRPr sz="2000">
                <a:latin typeface="Arial"/>
                <a:ea typeface="Arial"/>
                <a:cs typeface="Arial"/>
                <a:sym typeface="Arial"/>
              </a:defRPr>
            </a:pPr>
            <a:r>
              <a:rPr lang="en-US" sz="2400" dirty="0">
                <a:solidFill>
                  <a:schemeClr val="bg2">
                    <a:lumMod val="10000"/>
                  </a:schemeClr>
                </a:solidFill>
                <a:latin typeface="Times New Roman" panose="02020603050405020304" pitchFamily="18" charset="0"/>
                <a:cs typeface="Times New Roman" panose="02020603050405020304" pitchFamily="18" charset="0"/>
                <a:sym typeface="Arial"/>
              </a:rPr>
              <a:t>For this participant, training on two preference assessments (paired stimulus and MSWO assessments) were needed before generalization to untrained preference assessments occurred. </a:t>
            </a:r>
          </a:p>
          <a:p>
            <a:pPr marL="457200" lvl="0" indent="-228600">
              <a:lnSpc>
                <a:spcPct val="90000"/>
              </a:lnSpc>
              <a:spcBef>
                <a:spcPts val="0"/>
              </a:spcBef>
              <a:spcAft>
                <a:spcPts val="600"/>
              </a:spcAft>
              <a:buSzPct val="100000"/>
              <a:buFont typeface="Arial" panose="020B0604020202020204" pitchFamily="34" charset="0"/>
              <a:buChar char="•"/>
              <a:defRPr sz="2000">
                <a:latin typeface="Arial"/>
                <a:ea typeface="Arial"/>
                <a:cs typeface="Arial"/>
                <a:sym typeface="Arial"/>
              </a:defRPr>
            </a:pPr>
            <a:endParaRPr lang="en-US" sz="1700" dirty="0">
              <a:sym typeface="Arial"/>
            </a:endParaRPr>
          </a:p>
        </p:txBody>
      </p:sp>
      <p:pic>
        <p:nvPicPr>
          <p:cNvPr id="8" name="Picture 7">
            <a:extLst>
              <a:ext uri="{FF2B5EF4-FFF2-40B4-BE49-F238E27FC236}">
                <a16:creationId xmlns:a16="http://schemas.microsoft.com/office/drawing/2014/main" id="{79DC9F45-5730-2F4C-A6C7-E651811728A6}"/>
              </a:ext>
            </a:extLst>
          </p:cNvPr>
          <p:cNvPicPr>
            <a:picLocks noChangeAspect="1"/>
          </p:cNvPicPr>
          <p:nvPr/>
        </p:nvPicPr>
        <p:blipFill rotWithShape="1">
          <a:blip r:embed="rId4"/>
          <a:srcRect r="1" b="5452"/>
          <a:stretch/>
        </p:blipFill>
        <p:spPr>
          <a:xfrm>
            <a:off x="5120639" y="1386349"/>
            <a:ext cx="6501089" cy="4790614"/>
          </a:xfrm>
          <a:prstGeom prst="rect">
            <a:avLst/>
          </a:prstGeom>
        </p:spPr>
      </p:pic>
      <p:sp>
        <p:nvSpPr>
          <p:cNvPr id="3" name="Rectangle 2">
            <a:extLst>
              <a:ext uri="{FF2B5EF4-FFF2-40B4-BE49-F238E27FC236}">
                <a16:creationId xmlns:a16="http://schemas.microsoft.com/office/drawing/2014/main" id="{237E652E-3B50-8148-A6B5-5E91BC0D5656}"/>
              </a:ext>
            </a:extLst>
          </p:cNvPr>
          <p:cNvSpPr/>
          <p:nvPr/>
        </p:nvSpPr>
        <p:spPr>
          <a:xfrm>
            <a:off x="5120639" y="3339549"/>
            <a:ext cx="6501089" cy="29419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7787651"/>
      </p:ext>
    </p:extLst>
  </p:cSld>
  <p:clrMapOvr>
    <a:masterClrMapping/>
  </p:clrMapOvr>
  <mc:AlternateContent xmlns:mc="http://schemas.openxmlformats.org/markup-compatibility/2006" xmlns:p14="http://schemas.microsoft.com/office/powerpoint/2010/main">
    <mc:Choice Requires="p14">
      <p:transition spd="slow" p14:dur="2000" advTm="23411"/>
    </mc:Choice>
    <mc:Fallback xmlns="">
      <p:transition spd="slow" advTm="2341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0E00-3FE7-1C4C-82D7-0F013A9DC85D}"/>
              </a:ext>
            </a:extLst>
          </p:cNvPr>
          <p:cNvSpPr>
            <a:spLocks noGrp="1"/>
          </p:cNvSpPr>
          <p:nvPr>
            <p:ph type="title"/>
          </p:nvPr>
        </p:nvSpPr>
        <p:spPr>
          <a:xfrm>
            <a:off x="838200" y="365125"/>
            <a:ext cx="10515600" cy="1325563"/>
          </a:xfrm>
        </p:spPr>
        <p:txBody>
          <a:bodyPr>
            <a:normAutofit/>
          </a:bodyPr>
          <a:lstStyle/>
          <a:p>
            <a:r>
              <a:rPr lang="en-US" b="1" dirty="0">
                <a:solidFill>
                  <a:srgbClr val="7030A0"/>
                </a:solidFill>
                <a:latin typeface="Times New Roman" panose="02020603050405020304" pitchFamily="18" charset="0"/>
                <a:cs typeface="Times New Roman" panose="02020603050405020304" pitchFamily="18" charset="0"/>
              </a:rPr>
              <a:t>Discussion</a:t>
            </a:r>
            <a:r>
              <a:rPr lang="en-US" dirty="0">
                <a:solidFill>
                  <a:srgbClr val="7030A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271DF71E-3287-0B41-B051-384DA40CB30E}"/>
              </a:ext>
            </a:extLst>
          </p:cNvPr>
          <p:cNvSpPr>
            <a:spLocks noGrp="1"/>
          </p:cNvSpPr>
          <p:nvPr>
            <p:ph idx="1"/>
          </p:nvPr>
        </p:nvSpPr>
        <p:spPr>
          <a:xfrm>
            <a:off x="353962" y="1825625"/>
            <a:ext cx="4866968" cy="4351338"/>
          </a:xfrm>
        </p:spPr>
        <p:txBody>
          <a:bodyPr>
            <a:normAutofit/>
          </a:bodyPr>
          <a:lstStyle/>
          <a:p>
            <a:pPr marL="0" lvl="8" indent="0" defTabSz="457200" hangingPunct="0">
              <a:spcBef>
                <a:spcPts val="0"/>
              </a:spcBef>
              <a:buSzPct val="100000"/>
              <a:buNone/>
              <a:defRPr sz="2000">
                <a:latin typeface="Arial"/>
                <a:ea typeface="Arial"/>
                <a:cs typeface="Arial"/>
                <a:sym typeface="Arial"/>
              </a:defRPr>
            </a:pPr>
            <a:r>
              <a:rPr lang="en-US" sz="2400" b="1" kern="0" dirty="0">
                <a:solidFill>
                  <a:schemeClr val="bg2">
                    <a:lumMod val="10000"/>
                  </a:schemeClr>
                </a:solidFill>
                <a:latin typeface="Times New Roman" panose="02020603050405020304" pitchFamily="18" charset="0"/>
                <a:cs typeface="Times New Roman" panose="02020603050405020304" pitchFamily="18" charset="0"/>
                <a:sym typeface="Arial"/>
              </a:rPr>
              <a:t>Following training on the paired stimulus preference assessment:</a:t>
            </a:r>
          </a:p>
          <a:p>
            <a:pPr marL="457200" lvl="8" indent="-457200" defTabSz="457200" hangingPunct="0">
              <a:spcBef>
                <a:spcPts val="0"/>
              </a:spcBef>
              <a:buSzPct val="100000"/>
              <a:defRPr sz="2000">
                <a:latin typeface="Arial"/>
                <a:ea typeface="Arial"/>
                <a:cs typeface="Arial"/>
                <a:sym typeface="Arial"/>
              </a:defRPr>
            </a:pPr>
            <a:r>
              <a:rPr lang="en-US" sz="2400" kern="0" dirty="0">
                <a:solidFill>
                  <a:schemeClr val="bg2">
                    <a:lumMod val="10000"/>
                  </a:schemeClr>
                </a:solidFill>
                <a:latin typeface="Times New Roman" panose="02020603050405020304" pitchFamily="18" charset="0"/>
                <a:cs typeface="Times New Roman" panose="02020603050405020304" pitchFamily="18" charset="0"/>
                <a:sym typeface="Arial"/>
              </a:rPr>
              <a:t>Reliable decreases in restricting the selected toy and moving the toys during the MSWO assessment occurred. </a:t>
            </a:r>
          </a:p>
          <a:p>
            <a:endParaRPr lang="en-US" sz="2000" dirty="0"/>
          </a:p>
        </p:txBody>
      </p:sp>
      <p:pic>
        <p:nvPicPr>
          <p:cNvPr id="7" name="Picture 6">
            <a:extLst>
              <a:ext uri="{FF2B5EF4-FFF2-40B4-BE49-F238E27FC236}">
                <a16:creationId xmlns:a16="http://schemas.microsoft.com/office/drawing/2014/main" id="{447143F6-7762-3944-B95C-FABE2219DC7D}"/>
              </a:ext>
            </a:extLst>
          </p:cNvPr>
          <p:cNvPicPr>
            <a:picLocks noChangeAspect="1"/>
          </p:cNvPicPr>
          <p:nvPr/>
        </p:nvPicPr>
        <p:blipFill rotWithShape="1">
          <a:blip r:embed="rId3"/>
          <a:srcRect l="1737" r="5264" b="2"/>
          <a:stretch/>
        </p:blipFill>
        <p:spPr>
          <a:xfrm>
            <a:off x="5622085" y="1690688"/>
            <a:ext cx="6233160" cy="4272681"/>
          </a:xfrm>
          <a:prstGeom prst="rect">
            <a:avLst/>
          </a:prstGeom>
        </p:spPr>
      </p:pic>
      <p:sp>
        <p:nvSpPr>
          <p:cNvPr id="4" name="Rectangle 3">
            <a:extLst>
              <a:ext uri="{FF2B5EF4-FFF2-40B4-BE49-F238E27FC236}">
                <a16:creationId xmlns:a16="http://schemas.microsoft.com/office/drawing/2014/main" id="{AD827C01-54B8-6944-850A-C9573BB36025}"/>
              </a:ext>
            </a:extLst>
          </p:cNvPr>
          <p:cNvSpPr/>
          <p:nvPr/>
        </p:nvSpPr>
        <p:spPr>
          <a:xfrm>
            <a:off x="5592418" y="3750365"/>
            <a:ext cx="6262828" cy="768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979025"/>
      </p:ext>
    </p:extLst>
  </p:cSld>
  <p:clrMapOvr>
    <a:masterClrMapping/>
  </p:clrMapOvr>
  <mc:AlternateContent xmlns:mc="http://schemas.openxmlformats.org/markup-compatibility/2006" xmlns:p14="http://schemas.microsoft.com/office/powerpoint/2010/main">
    <mc:Choice Requires="p14">
      <p:transition spd="slow" p14:dur="2000" advTm="16699"/>
    </mc:Choice>
    <mc:Fallback xmlns="">
      <p:transition spd="slow" advTm="1669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0E00-3FE7-1C4C-82D7-0F013A9DC85D}"/>
              </a:ext>
            </a:extLst>
          </p:cNvPr>
          <p:cNvSpPr>
            <a:spLocks noGrp="1"/>
          </p:cNvSpPr>
          <p:nvPr>
            <p:ph type="title"/>
          </p:nvPr>
        </p:nvSpPr>
        <p:spPr>
          <a:xfrm>
            <a:off x="838200" y="365125"/>
            <a:ext cx="10515600" cy="1325563"/>
          </a:xfrm>
        </p:spPr>
        <p:txBody>
          <a:bodyPr>
            <a:normAutofit/>
          </a:bodyPr>
          <a:lstStyle/>
          <a:p>
            <a:r>
              <a:rPr lang="en-US" b="1" dirty="0">
                <a:solidFill>
                  <a:srgbClr val="7030A0"/>
                </a:solidFill>
                <a:latin typeface="Times New Roman" panose="02020603050405020304" pitchFamily="18" charset="0"/>
                <a:cs typeface="Times New Roman" panose="02020603050405020304" pitchFamily="18" charset="0"/>
              </a:rPr>
              <a:t>Discussion</a:t>
            </a:r>
            <a:r>
              <a:rPr lang="en-US" dirty="0">
                <a:solidFill>
                  <a:srgbClr val="7030A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271DF71E-3287-0B41-B051-384DA40CB30E}"/>
              </a:ext>
            </a:extLst>
          </p:cNvPr>
          <p:cNvSpPr>
            <a:spLocks noGrp="1"/>
          </p:cNvSpPr>
          <p:nvPr>
            <p:ph idx="1"/>
          </p:nvPr>
        </p:nvSpPr>
        <p:spPr>
          <a:xfrm>
            <a:off x="353962" y="1825625"/>
            <a:ext cx="4866968" cy="4351338"/>
          </a:xfrm>
        </p:spPr>
        <p:txBody>
          <a:bodyPr>
            <a:normAutofit/>
          </a:bodyPr>
          <a:lstStyle/>
          <a:p>
            <a:pPr marL="0" lvl="8" indent="0" defTabSz="457200" hangingPunct="0">
              <a:spcBef>
                <a:spcPts val="0"/>
              </a:spcBef>
              <a:buSzPct val="100000"/>
              <a:buNone/>
              <a:defRPr sz="2000">
                <a:latin typeface="Arial"/>
                <a:ea typeface="Arial"/>
                <a:cs typeface="Arial"/>
                <a:sym typeface="Arial"/>
              </a:defRPr>
            </a:pPr>
            <a:r>
              <a:rPr lang="en-US" sz="2400" b="1" kern="0" dirty="0">
                <a:solidFill>
                  <a:schemeClr val="bg2">
                    <a:lumMod val="10000"/>
                  </a:schemeClr>
                </a:solidFill>
                <a:latin typeface="Times New Roman" panose="02020603050405020304" pitchFamily="18" charset="0"/>
                <a:cs typeface="Times New Roman" panose="02020603050405020304" pitchFamily="18" charset="0"/>
                <a:sym typeface="Arial"/>
              </a:rPr>
              <a:t>Following training on paired stimulus and MSWO preference assessments: </a:t>
            </a:r>
          </a:p>
          <a:p>
            <a:pPr marL="457200" lvl="8" indent="-457200" defTabSz="457200" hangingPunct="0">
              <a:spcBef>
                <a:spcPts val="0"/>
              </a:spcBef>
              <a:buSzPct val="100000"/>
              <a:defRPr sz="2000">
                <a:latin typeface="Arial"/>
                <a:ea typeface="Arial"/>
                <a:cs typeface="Arial"/>
                <a:sym typeface="Arial"/>
              </a:defRPr>
            </a:pPr>
            <a:r>
              <a:rPr lang="en-US" sz="2400" kern="0" dirty="0">
                <a:solidFill>
                  <a:schemeClr val="bg2">
                    <a:lumMod val="10000"/>
                  </a:schemeClr>
                </a:solidFill>
                <a:latin typeface="Times New Roman" panose="02020603050405020304" pitchFamily="18" charset="0"/>
                <a:cs typeface="Times New Roman" panose="02020603050405020304" pitchFamily="18" charset="0"/>
                <a:sym typeface="Arial"/>
              </a:rPr>
              <a:t>Reliable decreases in having the toy available for 30 s occurred during the competing stimulus assessment.  </a:t>
            </a:r>
          </a:p>
          <a:p>
            <a:endParaRPr lang="en-US" sz="2000" dirty="0"/>
          </a:p>
        </p:txBody>
      </p:sp>
      <p:pic>
        <p:nvPicPr>
          <p:cNvPr id="7" name="Picture 6">
            <a:extLst>
              <a:ext uri="{FF2B5EF4-FFF2-40B4-BE49-F238E27FC236}">
                <a16:creationId xmlns:a16="http://schemas.microsoft.com/office/drawing/2014/main" id="{447143F6-7762-3944-B95C-FABE2219DC7D}"/>
              </a:ext>
            </a:extLst>
          </p:cNvPr>
          <p:cNvPicPr>
            <a:picLocks noChangeAspect="1"/>
          </p:cNvPicPr>
          <p:nvPr/>
        </p:nvPicPr>
        <p:blipFill rotWithShape="1">
          <a:blip r:embed="rId3"/>
          <a:srcRect l="1737" r="5264" b="2"/>
          <a:stretch/>
        </p:blipFill>
        <p:spPr>
          <a:xfrm>
            <a:off x="5622085" y="1690688"/>
            <a:ext cx="6233160" cy="4272681"/>
          </a:xfrm>
          <a:prstGeom prst="rect">
            <a:avLst/>
          </a:prstGeom>
        </p:spPr>
      </p:pic>
      <p:sp>
        <p:nvSpPr>
          <p:cNvPr id="4" name="Rectangle 3">
            <a:extLst>
              <a:ext uri="{FF2B5EF4-FFF2-40B4-BE49-F238E27FC236}">
                <a16:creationId xmlns:a16="http://schemas.microsoft.com/office/drawing/2014/main" id="{AD827C01-54B8-6944-850A-C9573BB36025}"/>
              </a:ext>
            </a:extLst>
          </p:cNvPr>
          <p:cNvSpPr/>
          <p:nvPr/>
        </p:nvSpPr>
        <p:spPr>
          <a:xfrm>
            <a:off x="5622086" y="2716696"/>
            <a:ext cx="6233160" cy="450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964147"/>
      </p:ext>
    </p:extLst>
  </p:cSld>
  <p:clrMapOvr>
    <a:masterClrMapping/>
  </p:clrMapOvr>
  <mc:AlternateContent xmlns:mc="http://schemas.openxmlformats.org/markup-compatibility/2006" xmlns:p14="http://schemas.microsoft.com/office/powerpoint/2010/main">
    <mc:Choice Requires="p14">
      <p:transition spd="slow" p14:dur="2000" advTm="16699"/>
    </mc:Choice>
    <mc:Fallback xmlns="">
      <p:transition spd="slow" advTm="1669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bg1">
                <a:lumMod val="8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b="1">
                <a:solidFill>
                  <a:srgbClr val="FFFFFF"/>
                </a:solidFill>
                <a:latin typeface="Times New Roman" panose="02020603050405020304" pitchFamily="18" charset="0"/>
                <a:cs typeface="Times New Roman" panose="02020603050405020304" pitchFamily="18" charset="0"/>
              </a:rPr>
              <a:t>Discussion</a:t>
            </a:r>
          </a:p>
        </p:txBody>
      </p:sp>
      <p:graphicFrame>
        <p:nvGraphicFramePr>
          <p:cNvPr id="5" name="Content Placeholder 2">
            <a:extLst>
              <a:ext uri="{FF2B5EF4-FFF2-40B4-BE49-F238E27FC236}">
                <a16:creationId xmlns:a16="http://schemas.microsoft.com/office/drawing/2014/main" id="{674CF9EF-3666-4922-8CDE-28E496CD5C9C}"/>
              </a:ext>
            </a:extLst>
          </p:cNvPr>
          <p:cNvGraphicFramePr>
            <a:graphicFrameLocks noGrp="1"/>
          </p:cNvGraphicFramePr>
          <p:nvPr>
            <p:ph idx="1"/>
            <p:extLst>
              <p:ext uri="{D42A27DB-BD31-4B8C-83A1-F6EECF244321}">
                <p14:modId xmlns:p14="http://schemas.microsoft.com/office/powerpoint/2010/main" val="4116116432"/>
              </p:ext>
            </p:extLst>
          </p:nvPr>
        </p:nvGraphicFramePr>
        <p:xfrm>
          <a:off x="3723861" y="1166647"/>
          <a:ext cx="8150087"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679295"/>
      </p:ext>
    </p:extLst>
  </p:cSld>
  <p:clrMapOvr>
    <a:masterClrMapping/>
  </p:clrMapOvr>
  <mc:AlternateContent xmlns:mc="http://schemas.openxmlformats.org/markup-compatibility/2006" xmlns:p14="http://schemas.microsoft.com/office/powerpoint/2010/main">
    <mc:Choice Requires="p14">
      <p:transition spd="slow" p14:dur="2000" advTm="12256"/>
    </mc:Choice>
    <mc:Fallback xmlns="">
      <p:transition spd="slow" advTm="1225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FAA7-AA5F-D541-815C-B3991D18A584}"/>
              </a:ext>
            </a:extLst>
          </p:cNvPr>
          <p:cNvSpPr>
            <a:spLocks noGrp="1"/>
          </p:cNvSpPr>
          <p:nvPr>
            <p:ph type="title"/>
          </p:nvPr>
        </p:nvSpPr>
        <p:spPr>
          <a:xfrm>
            <a:off x="5590866" y="543135"/>
            <a:ext cx="6099070" cy="1325563"/>
          </a:xfrm>
        </p:spPr>
        <p:txBody>
          <a:bodyPr>
            <a:normAutofit fontScale="90000"/>
          </a:bodyPr>
          <a:lstStyle/>
          <a:p>
            <a:pPr algn="ctr"/>
            <a:r>
              <a:rPr lang="en-US" sz="4800" b="1" dirty="0">
                <a:solidFill>
                  <a:srgbClr val="7030A0"/>
                </a:solidFill>
                <a:latin typeface="Times New Roman" panose="02020603050405020304" pitchFamily="18" charset="0"/>
                <a:cs typeface="Times New Roman" panose="02020603050405020304" pitchFamily="18" charset="0"/>
              </a:rPr>
              <a:t>Limitation &amp; Next Steps  </a:t>
            </a:r>
          </a:p>
        </p:txBody>
      </p:sp>
      <p:pic>
        <p:nvPicPr>
          <p:cNvPr id="7" name="Graphic 6" descr="Magnifying glass">
            <a:extLst>
              <a:ext uri="{FF2B5EF4-FFF2-40B4-BE49-F238E27FC236}">
                <a16:creationId xmlns:a16="http://schemas.microsoft.com/office/drawing/2014/main" id="{5942B076-DB6E-43C4-9156-1ADD1B864A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A8B9172-6EC2-C840-B463-83FF0C93A72B}"/>
              </a:ext>
            </a:extLst>
          </p:cNvPr>
          <p:cNvSpPr>
            <a:spLocks noGrp="1"/>
          </p:cNvSpPr>
          <p:nvPr>
            <p:ph idx="1"/>
          </p:nvPr>
        </p:nvSpPr>
        <p:spPr>
          <a:xfrm>
            <a:off x="6053667" y="2279017"/>
            <a:ext cx="5528733" cy="3869991"/>
          </a:xfrm>
        </p:spPr>
        <p:txBody>
          <a:bodyPr anchor="t">
            <a:normAutofit/>
          </a:bodyPr>
          <a:lstStyle/>
          <a:p>
            <a:pPr marL="457200" lvl="2" indent="-457200" defTabSz="457200" hangingPunct="0">
              <a:spcBef>
                <a:spcPts val="0"/>
              </a:spcBef>
              <a:spcAft>
                <a:spcPts val="600"/>
              </a:spcAft>
              <a:buSzPct val="100000"/>
              <a:defRPr sz="2000">
                <a:latin typeface="Arial"/>
                <a:ea typeface="Arial"/>
                <a:cs typeface="Arial"/>
                <a:sym typeface="Arial"/>
              </a:defRPr>
            </a:pPr>
            <a:r>
              <a:rPr lang="en-US" sz="2800" kern="0" dirty="0">
                <a:solidFill>
                  <a:schemeClr val="bg2">
                    <a:lumMod val="10000"/>
                  </a:schemeClr>
                </a:solidFill>
                <a:latin typeface="Times New Roman" panose="02020603050405020304" pitchFamily="18" charset="0"/>
                <a:cs typeface="Times New Roman" panose="02020603050405020304" pitchFamily="18" charset="0"/>
                <a:sym typeface="Arial"/>
              </a:rPr>
              <a:t>A limitation of the current investigation was that we conducted this analysis for only two participants out of the five.</a:t>
            </a:r>
          </a:p>
          <a:p>
            <a:pPr marL="457200" lvl="2" indent="-457200" defTabSz="457200" hangingPunct="0">
              <a:spcBef>
                <a:spcPts val="0"/>
              </a:spcBef>
              <a:spcAft>
                <a:spcPts val="600"/>
              </a:spcAft>
              <a:buSzPct val="100000"/>
              <a:defRPr sz="2000">
                <a:latin typeface="Arial"/>
                <a:ea typeface="Arial"/>
                <a:cs typeface="Arial"/>
                <a:sym typeface="Arial"/>
              </a:defRPr>
            </a:pPr>
            <a:r>
              <a:rPr lang="en-US" sz="2800" kern="0" dirty="0">
                <a:solidFill>
                  <a:schemeClr val="bg2">
                    <a:lumMod val="10000"/>
                  </a:schemeClr>
                </a:solidFill>
                <a:latin typeface="Times New Roman" panose="02020603050405020304" pitchFamily="18" charset="0"/>
                <a:cs typeface="Times New Roman" panose="02020603050405020304" pitchFamily="18" charset="0"/>
                <a:sym typeface="Arial"/>
              </a:rPr>
              <a:t>Future research should recruit additional participants to evaluate the current project’s research questions.</a:t>
            </a:r>
          </a:p>
          <a:p>
            <a:pPr marL="0" lvl="2" indent="0" defTabSz="457200" hangingPunct="0">
              <a:spcBef>
                <a:spcPts val="0"/>
              </a:spcBef>
              <a:spcAft>
                <a:spcPts val="600"/>
              </a:spcAft>
              <a:buSzPct val="100000"/>
              <a:buNone/>
              <a:defRPr sz="2000">
                <a:latin typeface="Arial"/>
                <a:ea typeface="Arial"/>
                <a:cs typeface="Arial"/>
                <a:sym typeface="Arial"/>
              </a:defRPr>
            </a:pPr>
            <a:r>
              <a:rPr lang="en-US" sz="1800" kern="0" dirty="0">
                <a:latin typeface="Times New Roman" panose="02020603050405020304" pitchFamily="18" charset="0"/>
                <a:cs typeface="Times New Roman" panose="02020603050405020304" pitchFamily="18" charset="0"/>
                <a:sym typeface="Arial"/>
              </a:rPr>
              <a:t> </a:t>
            </a:r>
          </a:p>
          <a:p>
            <a:pPr marL="457200" lvl="2" indent="-457200" defTabSz="457200" hangingPunct="0">
              <a:spcBef>
                <a:spcPts val="0"/>
              </a:spcBef>
              <a:spcAft>
                <a:spcPts val="600"/>
              </a:spcAft>
              <a:buSzPct val="100000"/>
              <a:defRPr sz="2000">
                <a:latin typeface="Arial"/>
                <a:ea typeface="Arial"/>
                <a:cs typeface="Arial"/>
                <a:sym typeface="Arial"/>
              </a:defRPr>
            </a:pPr>
            <a:endParaRPr lang="en-US" sz="1800" kern="0" dirty="0">
              <a:latin typeface="Times New Roman" panose="02020603050405020304" pitchFamily="18" charset="0"/>
              <a:cs typeface="Times New Roman" panose="02020603050405020304" pitchFamily="18" charset="0"/>
              <a:sym typeface="Arial"/>
            </a:endParaRPr>
          </a:p>
          <a:p>
            <a:pPr marL="457200" lvl="2" indent="-457200" defTabSz="457200" hangingPunct="0">
              <a:spcBef>
                <a:spcPts val="0"/>
              </a:spcBef>
              <a:spcAft>
                <a:spcPts val="600"/>
              </a:spcAft>
              <a:buSzPct val="100000"/>
              <a:defRPr sz="2000">
                <a:latin typeface="Arial"/>
                <a:ea typeface="Arial"/>
                <a:cs typeface="Arial"/>
                <a:sym typeface="Arial"/>
              </a:defRPr>
            </a:pPr>
            <a:endParaRPr lang="en-US" sz="1800" dirty="0"/>
          </a:p>
        </p:txBody>
      </p:sp>
    </p:spTree>
    <p:custDataLst>
      <p:tags r:id="rId1"/>
    </p:custDataLst>
    <p:extLst>
      <p:ext uri="{BB962C8B-B14F-4D97-AF65-F5344CB8AC3E}">
        <p14:creationId xmlns:p14="http://schemas.microsoft.com/office/powerpoint/2010/main" val="439295428"/>
      </p:ext>
    </p:extLst>
  </p:cSld>
  <p:clrMapOvr>
    <a:masterClrMapping/>
  </p:clrMapOvr>
  <mc:AlternateContent xmlns:mc="http://schemas.openxmlformats.org/markup-compatibility/2006" xmlns:p14="http://schemas.microsoft.com/office/powerpoint/2010/main">
    <mc:Choice Requires="p14">
      <p:transition spd="slow" p14:dur="2000" advTm="2474"/>
    </mc:Choice>
    <mc:Fallback xmlns="">
      <p:transition spd="slow" advTm="2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65000"/>
              </a:schemeClr>
            </a:gs>
            <a:gs pos="51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57200" indent="-457200" defTabSz="4388068" hangingPunct="0">
              <a:lnSpc>
                <a:spcPct val="170000"/>
              </a:lnSpc>
              <a:spcBef>
                <a:spcPts val="0"/>
              </a:spcBef>
              <a:buNone/>
            </a:pPr>
            <a:endParaRPr lang="en-US" kern="0" dirty="0">
              <a:solidFill>
                <a:schemeClr val="bg2">
                  <a:lumMod val="10000"/>
                </a:schemeClr>
              </a:solidFill>
              <a:latin typeface="Arial" charset="0"/>
              <a:ea typeface="Arial" charset="0"/>
              <a:cs typeface="Arial" charset="0"/>
              <a:sym typeface="Calibri"/>
            </a:endParaRPr>
          </a:p>
          <a:p>
            <a:pPr marL="457200" indent="-457200" defTabSz="4388068" hangingPunct="0">
              <a:lnSpc>
                <a:spcPct val="170000"/>
              </a:lnSpc>
              <a:spcBef>
                <a:spcPts val="0"/>
              </a:spcBef>
              <a:buNone/>
            </a:pPr>
            <a:endParaRPr lang="en-US" kern="0" dirty="0">
              <a:solidFill>
                <a:schemeClr val="bg2">
                  <a:lumMod val="10000"/>
                </a:schemeClr>
              </a:solidFill>
              <a:latin typeface="Arial" charset="0"/>
              <a:ea typeface="Arial" charset="0"/>
              <a:cs typeface="Arial" charset="0"/>
              <a:sym typeface="Calibri"/>
            </a:endParaRPr>
          </a:p>
          <a:p>
            <a:pPr marL="457200" indent="-457200" defTabSz="4388068" hangingPunct="0">
              <a:lnSpc>
                <a:spcPct val="170000"/>
              </a:lnSpc>
              <a:spcBef>
                <a:spcPts val="0"/>
              </a:spcBef>
              <a:buNone/>
            </a:pPr>
            <a:r>
              <a:rPr lang="en-US" kern="0" dirty="0">
                <a:solidFill>
                  <a:schemeClr val="bg2">
                    <a:lumMod val="10000"/>
                  </a:schemeClr>
                </a:solidFill>
                <a:latin typeface="Arial" charset="0"/>
                <a:ea typeface="Arial" charset="0"/>
                <a:cs typeface="Arial" charset="0"/>
                <a:sym typeface="Calibri"/>
              </a:rPr>
              <a:t>Fisher, W., Piazza, C. C., Bowman, L. G., </a:t>
            </a:r>
            <a:r>
              <a:rPr lang="en-US" kern="0" dirty="0" err="1">
                <a:solidFill>
                  <a:schemeClr val="bg2">
                    <a:lumMod val="10000"/>
                  </a:schemeClr>
                </a:solidFill>
                <a:latin typeface="Arial" charset="0"/>
                <a:ea typeface="Arial" charset="0"/>
                <a:cs typeface="Arial" charset="0"/>
                <a:sym typeface="Calibri"/>
              </a:rPr>
              <a:t>Hagopian</a:t>
            </a:r>
            <a:r>
              <a:rPr lang="en-US" kern="0" dirty="0">
                <a:solidFill>
                  <a:schemeClr val="bg2">
                    <a:lumMod val="10000"/>
                  </a:schemeClr>
                </a:solidFill>
                <a:latin typeface="Arial" charset="0"/>
                <a:ea typeface="Arial" charset="0"/>
                <a:cs typeface="Arial" charset="0"/>
                <a:sym typeface="Calibri"/>
              </a:rPr>
              <a:t>, L. P., Owens J. C., &amp; </a:t>
            </a:r>
            <a:r>
              <a:rPr lang="en-US" kern="0" dirty="0" err="1">
                <a:solidFill>
                  <a:schemeClr val="bg2">
                    <a:lumMod val="10000"/>
                  </a:schemeClr>
                </a:solidFill>
                <a:latin typeface="Arial" charset="0"/>
                <a:ea typeface="Arial" charset="0"/>
                <a:cs typeface="Arial" charset="0"/>
                <a:sym typeface="Calibri"/>
              </a:rPr>
              <a:t>Slevin</a:t>
            </a:r>
            <a:r>
              <a:rPr lang="en-US" kern="0" dirty="0">
                <a:solidFill>
                  <a:schemeClr val="bg2">
                    <a:lumMod val="10000"/>
                  </a:schemeClr>
                </a:solidFill>
                <a:latin typeface="Arial" charset="0"/>
                <a:ea typeface="Arial" charset="0"/>
                <a:cs typeface="Arial" charset="0"/>
                <a:sym typeface="Calibri"/>
              </a:rPr>
              <a:t>, J. (1992). A comparison of two approaches for identifying reinforces for persons with severe and profound disabilities. </a:t>
            </a:r>
            <a:r>
              <a:rPr lang="en-US" i="1" kern="0" dirty="0">
                <a:solidFill>
                  <a:schemeClr val="bg2">
                    <a:lumMod val="10000"/>
                  </a:schemeClr>
                </a:solidFill>
                <a:latin typeface="Arial" charset="0"/>
                <a:ea typeface="Arial" charset="0"/>
                <a:cs typeface="Arial" charset="0"/>
                <a:sym typeface="Calibri"/>
              </a:rPr>
              <a:t>Journal of Applied Behavior Analysis. </a:t>
            </a:r>
            <a:r>
              <a:rPr lang="en-US" kern="0" dirty="0">
                <a:solidFill>
                  <a:schemeClr val="bg2">
                    <a:lumMod val="10000"/>
                  </a:schemeClr>
                </a:solidFill>
                <a:latin typeface="Arial" charset="0"/>
                <a:ea typeface="Arial" charset="0"/>
                <a:cs typeface="Arial" charset="0"/>
                <a:sym typeface="Calibri"/>
              </a:rPr>
              <a:t>24, 491-498. </a:t>
            </a:r>
            <a:r>
              <a:rPr lang="en-US" kern="0" dirty="0" err="1">
                <a:solidFill>
                  <a:schemeClr val="bg2">
                    <a:lumMod val="10000"/>
                  </a:schemeClr>
                </a:solidFill>
                <a:latin typeface="Arial" charset="0"/>
                <a:ea typeface="Arial" charset="0"/>
                <a:cs typeface="Arial" charset="0"/>
                <a:sym typeface="Calibri"/>
              </a:rPr>
              <a:t>doi</a:t>
            </a:r>
            <a:r>
              <a:rPr lang="en-US" kern="0" dirty="0">
                <a:solidFill>
                  <a:schemeClr val="bg2">
                    <a:lumMod val="10000"/>
                  </a:schemeClr>
                </a:solidFill>
                <a:latin typeface="Arial" charset="0"/>
                <a:ea typeface="Arial" charset="0"/>
                <a:cs typeface="Arial" charset="0"/>
                <a:sym typeface="Calibri"/>
              </a:rPr>
              <a:t>: 10.1901/jaba.1992.25-491</a:t>
            </a:r>
          </a:p>
        </p:txBody>
      </p:sp>
      <p:pic>
        <p:nvPicPr>
          <p:cNvPr id="4" name="Picture 3"/>
          <p:cNvPicPr>
            <a:picLocks noChangeAspect="1"/>
          </p:cNvPicPr>
          <p:nvPr/>
        </p:nvPicPr>
        <p:blipFill>
          <a:blip r:embed="rId3"/>
          <a:stretch>
            <a:fillRect/>
          </a:stretch>
        </p:blipFill>
        <p:spPr>
          <a:xfrm>
            <a:off x="2067428" y="728335"/>
            <a:ext cx="8057143" cy="3400000"/>
          </a:xfrm>
          <a:prstGeom prst="rect">
            <a:avLst/>
          </a:prstGeom>
        </p:spPr>
      </p:pic>
      <p:sp>
        <p:nvSpPr>
          <p:cNvPr id="6" name="Rectangle 5"/>
          <p:cNvSpPr/>
          <p:nvPr/>
        </p:nvSpPr>
        <p:spPr>
          <a:xfrm>
            <a:off x="2881223" y="728335"/>
            <a:ext cx="2363637" cy="26704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889555"/>
      </p:ext>
    </p:extLst>
  </p:cSld>
  <p:clrMapOvr>
    <a:masterClrMapping/>
  </p:clrMapOvr>
  <mc:AlternateContent xmlns:mc="http://schemas.openxmlformats.org/markup-compatibility/2006" xmlns:p14="http://schemas.microsoft.com/office/powerpoint/2010/main">
    <mc:Choice Requires="p14">
      <p:transition spd="slow" p14:dur="2000" advTm="41778"/>
    </mc:Choice>
    <mc:Fallback xmlns="">
      <p:transition spd="slow" advTm="4177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AA31-75E9-BD4C-A82F-C9DC2B845D21}"/>
              </a:ext>
            </a:extLst>
          </p:cNvPr>
          <p:cNvSpPr>
            <a:spLocks noGrp="1"/>
          </p:cNvSpPr>
          <p:nvPr>
            <p:ph type="title"/>
          </p:nvPr>
        </p:nvSpPr>
        <p:spPr>
          <a:xfrm>
            <a:off x="587788" y="581844"/>
            <a:ext cx="7474172" cy="1325563"/>
          </a:xfrm>
        </p:spPr>
        <p:txBody>
          <a:bodyPr>
            <a:normAutofit/>
          </a:bodyPr>
          <a:lstStyle/>
          <a:p>
            <a:r>
              <a:rPr lang="en-US" sz="4800" dirty="0">
                <a:solidFill>
                  <a:srgbClr val="7030A0"/>
                </a:solidFill>
              </a:rPr>
              <a:t>References </a:t>
            </a:r>
          </a:p>
        </p:txBody>
      </p:sp>
      <p:sp>
        <p:nvSpPr>
          <p:cNvPr id="3" name="Content Placeholder 2">
            <a:extLst>
              <a:ext uri="{FF2B5EF4-FFF2-40B4-BE49-F238E27FC236}">
                <a16:creationId xmlns:a16="http://schemas.microsoft.com/office/drawing/2014/main" id="{7D802C9A-FB9A-D645-826C-D7A1FF9E78FA}"/>
              </a:ext>
            </a:extLst>
          </p:cNvPr>
          <p:cNvSpPr>
            <a:spLocks noGrp="1"/>
          </p:cNvSpPr>
          <p:nvPr>
            <p:ph idx="1"/>
          </p:nvPr>
        </p:nvSpPr>
        <p:spPr>
          <a:xfrm>
            <a:off x="587788" y="1710585"/>
            <a:ext cx="8571451" cy="4579827"/>
          </a:xfrm>
        </p:spPr>
        <p:txBody>
          <a:bodyPr anchor="ctr">
            <a:normAutofit fontScale="62500" lnSpcReduction="20000"/>
          </a:bodyPr>
          <a:lstStyle/>
          <a:p>
            <a:pPr marL="457200" lvl="0" indent="-457200" defTabSz="4388068" hangingPunct="0">
              <a:lnSpc>
                <a:spcPct val="170000"/>
              </a:lnSpc>
              <a:spcBef>
                <a:spcPts val="0"/>
              </a:spcBef>
              <a:buNone/>
            </a:pPr>
            <a:r>
              <a:rPr lang="en-US" sz="2000" kern="0" dirty="0">
                <a:solidFill>
                  <a:schemeClr val="bg2">
                    <a:lumMod val="10000"/>
                  </a:schemeClr>
                </a:solidFill>
                <a:latin typeface="Arial" charset="0"/>
                <a:ea typeface="Arial" charset="0"/>
                <a:cs typeface="Arial" charset="0"/>
                <a:sym typeface="Calibri"/>
              </a:rPr>
              <a:t>DeLeon, I. G., and Iwata, B. A. (1996). Evaluation of a multiple- stimulus presentation format for assessing reinforcer preferences. </a:t>
            </a:r>
            <a:r>
              <a:rPr lang="en-US" sz="2000" i="1" kern="0" dirty="0">
                <a:solidFill>
                  <a:schemeClr val="bg2">
                    <a:lumMod val="10000"/>
                  </a:schemeClr>
                </a:solidFill>
                <a:latin typeface="Arial" charset="0"/>
                <a:ea typeface="Arial" charset="0"/>
                <a:cs typeface="Arial" charset="0"/>
                <a:sym typeface="Calibri"/>
              </a:rPr>
              <a:t>Journal of Applied Behavior Analysis. </a:t>
            </a:r>
            <a:r>
              <a:rPr lang="en-US" sz="2000" kern="0" dirty="0">
                <a:solidFill>
                  <a:schemeClr val="bg2">
                    <a:lumMod val="10000"/>
                  </a:schemeClr>
                </a:solidFill>
                <a:latin typeface="Arial" charset="0"/>
                <a:ea typeface="Arial" charset="0"/>
                <a:cs typeface="Arial" charset="0"/>
                <a:sym typeface="Calibri"/>
              </a:rPr>
              <a:t>29, 519-533</a:t>
            </a:r>
            <a:r>
              <a:rPr lang="en-US" sz="2000" i="1" kern="0" dirty="0">
                <a:solidFill>
                  <a:schemeClr val="bg2">
                    <a:lumMod val="10000"/>
                  </a:schemeClr>
                </a:solidFill>
                <a:latin typeface="Arial" charset="0"/>
                <a:ea typeface="Arial" charset="0"/>
                <a:cs typeface="Arial" charset="0"/>
                <a:sym typeface="Calibri"/>
              </a:rPr>
              <a:t>.</a:t>
            </a:r>
            <a:r>
              <a:rPr lang="en-US" sz="2000" kern="0" dirty="0">
                <a:solidFill>
                  <a:schemeClr val="bg2">
                    <a:lumMod val="10000"/>
                  </a:schemeClr>
                </a:solidFill>
                <a:latin typeface="Arial" charset="0"/>
                <a:ea typeface="Arial" charset="0"/>
                <a:cs typeface="Arial" charset="0"/>
                <a:sym typeface="Calibri"/>
              </a:rPr>
              <a:t> doi: 10.1901/jaba.1996.29-519</a:t>
            </a:r>
          </a:p>
          <a:p>
            <a:pPr marL="457200" indent="-457200" defTabSz="4388068" hangingPunct="0">
              <a:lnSpc>
                <a:spcPct val="170000"/>
              </a:lnSpc>
              <a:spcBef>
                <a:spcPts val="0"/>
              </a:spcBef>
              <a:buNone/>
            </a:pPr>
            <a:r>
              <a:rPr lang="en-US" sz="2000" kern="0" dirty="0">
                <a:solidFill>
                  <a:schemeClr val="bg2">
                    <a:lumMod val="10000"/>
                  </a:schemeClr>
                </a:solidFill>
                <a:latin typeface="Arial" charset="0"/>
                <a:ea typeface="Arial" charset="0"/>
                <a:cs typeface="Arial" charset="0"/>
                <a:sym typeface="Calibri"/>
              </a:rPr>
              <a:t>Fisher, W., Piazza, C. C., Bowman, L. G., Hagopian, L. P., Owens J. C., and Slevin, J. (1992). A comparison of two approaches for identifying reinforces for persons with severe and profound disabilities. </a:t>
            </a:r>
            <a:r>
              <a:rPr lang="en-US" sz="2000" i="1" kern="0" dirty="0">
                <a:solidFill>
                  <a:schemeClr val="bg2">
                    <a:lumMod val="10000"/>
                  </a:schemeClr>
                </a:solidFill>
                <a:latin typeface="Arial" charset="0"/>
                <a:ea typeface="Arial" charset="0"/>
                <a:cs typeface="Arial" charset="0"/>
                <a:sym typeface="Calibri"/>
              </a:rPr>
              <a:t>Journal of Applied Behavior Analysis. </a:t>
            </a:r>
            <a:r>
              <a:rPr lang="en-US" sz="2000" kern="0" dirty="0">
                <a:solidFill>
                  <a:schemeClr val="bg2">
                    <a:lumMod val="10000"/>
                  </a:schemeClr>
                </a:solidFill>
                <a:latin typeface="Arial" charset="0"/>
                <a:ea typeface="Arial" charset="0"/>
                <a:cs typeface="Arial" charset="0"/>
                <a:sym typeface="Calibri"/>
              </a:rPr>
              <a:t>24, 491-498. doi: 10.1901/jaba.1992.25-491</a:t>
            </a:r>
          </a:p>
          <a:p>
            <a:pPr marL="457200" lvl="0" indent="-457200" defTabSz="4388068" hangingPunct="0">
              <a:lnSpc>
                <a:spcPct val="170000"/>
              </a:lnSpc>
              <a:spcBef>
                <a:spcPts val="0"/>
              </a:spcBef>
              <a:buNone/>
            </a:pPr>
            <a:r>
              <a:rPr lang="en-US" sz="2000" kern="0" dirty="0">
                <a:solidFill>
                  <a:schemeClr val="bg2">
                    <a:lumMod val="10000"/>
                  </a:schemeClr>
                </a:solidFill>
                <a:latin typeface="Arial" charset="0"/>
                <a:ea typeface="Arial" charset="0"/>
                <a:cs typeface="Arial" charset="0"/>
                <a:sym typeface="Calibri"/>
              </a:rPr>
              <a:t>Pace, G. M., Ivancic, M. T., Edwards, G. L., Iwata, B. A., and Page, T. J.(1985). Assessment of stimulus preference and reinforcer value with profoundly retarded individuals. </a:t>
            </a:r>
            <a:r>
              <a:rPr lang="en-US" sz="2000" i="1" kern="0" dirty="0">
                <a:solidFill>
                  <a:schemeClr val="bg2">
                    <a:lumMod val="10000"/>
                  </a:schemeClr>
                </a:solidFill>
                <a:latin typeface="Arial" charset="0"/>
                <a:ea typeface="Arial" charset="0"/>
                <a:cs typeface="Arial" charset="0"/>
                <a:sym typeface="Calibri"/>
              </a:rPr>
              <a:t>Journal of Applied Behavior Analysis.</a:t>
            </a:r>
            <a:r>
              <a:rPr lang="en-US" sz="2000" kern="0" dirty="0">
                <a:solidFill>
                  <a:schemeClr val="bg2">
                    <a:lumMod val="10000"/>
                  </a:schemeClr>
                </a:solidFill>
                <a:latin typeface="Arial" charset="0"/>
                <a:ea typeface="Arial" charset="0"/>
                <a:cs typeface="Arial" charset="0"/>
                <a:sym typeface="Calibri"/>
              </a:rPr>
              <a:t>18, 249 – 225. doi: 10.1901/jaba.1985.18-249</a:t>
            </a:r>
          </a:p>
          <a:p>
            <a:pPr marL="457200" lvl="0" indent="-457200" defTabSz="4388068" hangingPunct="0">
              <a:lnSpc>
                <a:spcPct val="170000"/>
              </a:lnSpc>
              <a:spcBef>
                <a:spcPts val="0"/>
              </a:spcBef>
              <a:buNone/>
            </a:pPr>
            <a:r>
              <a:rPr lang="en-US" sz="2000" kern="0" dirty="0">
                <a:solidFill>
                  <a:schemeClr val="bg2">
                    <a:lumMod val="10000"/>
                  </a:schemeClr>
                </a:solidFill>
                <a:latin typeface="Arial" charset="0"/>
                <a:ea typeface="Arial" charset="0"/>
                <a:cs typeface="Arial" charset="0"/>
                <a:sym typeface="Calibri"/>
              </a:rPr>
              <a:t>Piazza, C.C., Fisher, W. W., Hanley, G. P., LeBlanc, L. A., Worsdell, A. S., Lindauer, S. E., and Keeney, K. M.(1998).Treatment of pica thorough multiple analyses of its reinforcing functions. </a:t>
            </a:r>
            <a:r>
              <a:rPr lang="en-US" sz="2000" i="1" kern="0" dirty="0">
                <a:solidFill>
                  <a:schemeClr val="bg2">
                    <a:lumMod val="10000"/>
                  </a:schemeClr>
                </a:solidFill>
                <a:latin typeface="Arial" charset="0"/>
                <a:ea typeface="Arial" charset="0"/>
                <a:cs typeface="Arial" charset="0"/>
                <a:sym typeface="Calibri"/>
              </a:rPr>
              <a:t>Journal of Applied Behavior Analysis. </a:t>
            </a:r>
            <a:r>
              <a:rPr lang="en-US" sz="2000" kern="0" dirty="0">
                <a:solidFill>
                  <a:schemeClr val="bg2">
                    <a:lumMod val="10000"/>
                  </a:schemeClr>
                </a:solidFill>
                <a:latin typeface="Arial" charset="0"/>
                <a:ea typeface="Arial" charset="0"/>
                <a:cs typeface="Arial" charset="0"/>
                <a:sym typeface="Calibri"/>
              </a:rPr>
              <a:t>31, 165-189. doi: 10.1901/jaba.1998.31-162</a:t>
            </a:r>
          </a:p>
          <a:p>
            <a:pPr marL="457200" lvl="0" indent="-457200" defTabSz="4388068" hangingPunct="0">
              <a:lnSpc>
                <a:spcPct val="170000"/>
              </a:lnSpc>
              <a:spcBef>
                <a:spcPts val="0"/>
              </a:spcBef>
              <a:buNone/>
            </a:pPr>
            <a:r>
              <a:rPr lang="en-US" sz="2000" kern="0" dirty="0">
                <a:solidFill>
                  <a:schemeClr val="bg2">
                    <a:lumMod val="10000"/>
                  </a:schemeClr>
                </a:solidFill>
                <a:latin typeface="Arial" charset="0"/>
                <a:ea typeface="Arial" charset="0"/>
                <a:cs typeface="Arial" charset="0"/>
                <a:sym typeface="Calibri"/>
              </a:rPr>
              <a:t>Roane, H. S., Vollmer, T. R., Ringdahl, J. E., and Marcus, B. A. (1998). Evaluation of a brief stimulus preference assessment. </a:t>
            </a:r>
            <a:r>
              <a:rPr lang="en-US" sz="2000" i="1" kern="0" dirty="0">
                <a:solidFill>
                  <a:schemeClr val="bg2">
                    <a:lumMod val="10000"/>
                  </a:schemeClr>
                </a:solidFill>
                <a:latin typeface="Arial" charset="0"/>
                <a:ea typeface="Arial" charset="0"/>
                <a:cs typeface="Arial" charset="0"/>
                <a:sym typeface="Calibri"/>
              </a:rPr>
              <a:t>Journal of Applied Behavior Analysis. 31, </a:t>
            </a:r>
            <a:r>
              <a:rPr lang="en-US" sz="2000" kern="0" dirty="0">
                <a:solidFill>
                  <a:schemeClr val="bg2">
                    <a:lumMod val="10000"/>
                  </a:schemeClr>
                </a:solidFill>
                <a:latin typeface="Arial" charset="0"/>
                <a:ea typeface="Arial" charset="0"/>
                <a:cs typeface="Arial" charset="0"/>
                <a:sym typeface="Calibri"/>
              </a:rPr>
              <a:t>605-620. doi: 10.1901/jaba.1998.31-605</a:t>
            </a:r>
            <a:endParaRPr lang="en-US" sz="2000" dirty="0">
              <a:solidFill>
                <a:schemeClr val="bg2">
                  <a:lumMod val="10000"/>
                </a:schemeClr>
              </a:solidFill>
            </a:endParaRPr>
          </a:p>
          <a:p>
            <a:endParaRPr lang="en-US" sz="1300" dirty="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6" descr="Books">
            <a:extLst>
              <a:ext uri="{FF2B5EF4-FFF2-40B4-BE49-F238E27FC236}">
                <a16:creationId xmlns:a16="http://schemas.microsoft.com/office/drawing/2014/main" id="{AF3DF968-40D6-4EA8-AE79-1B4616860B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333978574"/>
      </p:ext>
    </p:extLst>
  </p:cSld>
  <p:clrMapOvr>
    <a:masterClrMapping/>
  </p:clrMapOvr>
  <mc:AlternateContent xmlns:mc="http://schemas.openxmlformats.org/markup-compatibility/2006" xmlns:p14="http://schemas.microsoft.com/office/powerpoint/2010/main">
    <mc:Choice Requires="p14">
      <p:transition spd="slow" p14:dur="2000" advTm="678"/>
    </mc:Choice>
    <mc:Fallback xmlns="">
      <p:transition spd="slow" advTm="67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60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5C66-7064-6E4C-99A1-FF47B406B69E}"/>
              </a:ext>
            </a:extLst>
          </p:cNvPr>
          <p:cNvSpPr>
            <a:spLocks noGrp="1"/>
          </p:cNvSpPr>
          <p:nvPr>
            <p:ph type="title"/>
          </p:nvPr>
        </p:nvSpPr>
        <p:spPr>
          <a:xfrm>
            <a:off x="1136429" y="0"/>
            <a:ext cx="7474172" cy="1325563"/>
          </a:xfrm>
        </p:spPr>
        <p:txBody>
          <a:bodyPr>
            <a:normAutofit/>
          </a:bodyPr>
          <a:lstStyle/>
          <a:p>
            <a:r>
              <a:rPr lang="en-US" b="1" dirty="0">
                <a:solidFill>
                  <a:srgbClr val="7030A0"/>
                </a:solidFill>
                <a:latin typeface="Times New Roman" panose="02020603050405020304" pitchFamily="18" charset="0"/>
                <a:cs typeface="Times New Roman" panose="02020603050405020304" pitchFamily="18" charset="0"/>
              </a:rPr>
              <a:t>Acknowledgements </a:t>
            </a:r>
          </a:p>
        </p:txBody>
      </p:sp>
      <p:sp>
        <p:nvSpPr>
          <p:cNvPr id="3" name="Content Placeholder 2">
            <a:extLst>
              <a:ext uri="{FF2B5EF4-FFF2-40B4-BE49-F238E27FC236}">
                <a16:creationId xmlns:a16="http://schemas.microsoft.com/office/drawing/2014/main" id="{ADF2DD98-4DF9-B640-B592-AFB372475865}"/>
              </a:ext>
            </a:extLst>
          </p:cNvPr>
          <p:cNvSpPr>
            <a:spLocks noGrp="1"/>
          </p:cNvSpPr>
          <p:nvPr>
            <p:ph idx="1"/>
          </p:nvPr>
        </p:nvSpPr>
        <p:spPr>
          <a:xfrm>
            <a:off x="1136429" y="2278173"/>
            <a:ext cx="8007571" cy="3450613"/>
          </a:xfrm>
        </p:spPr>
        <p:txBody>
          <a:bodyPr anchor="ctr">
            <a:noAutofit/>
          </a:bodyPr>
          <a:lstStyle/>
          <a:p>
            <a:pPr marL="0" indent="0">
              <a:buNone/>
            </a:pPr>
            <a:r>
              <a:rPr lang="en-US" b="1" dirty="0">
                <a:solidFill>
                  <a:schemeClr val="bg2">
                    <a:lumMod val="10000"/>
                  </a:schemeClr>
                </a:solidFill>
                <a:latin typeface="Times New Roman" panose="02020603050405020304" pitchFamily="18" charset="0"/>
                <a:cs typeface="Times New Roman" panose="02020603050405020304" pitchFamily="18" charset="0"/>
              </a:rPr>
              <a:t>Mentor</a:t>
            </a:r>
          </a:p>
          <a:p>
            <a:r>
              <a:rPr lang="en-US" dirty="0">
                <a:solidFill>
                  <a:schemeClr val="bg2">
                    <a:lumMod val="10000"/>
                  </a:schemeClr>
                </a:solidFill>
                <a:latin typeface="Times New Roman" panose="02020603050405020304" pitchFamily="18" charset="0"/>
                <a:cs typeface="Times New Roman" panose="02020603050405020304" pitchFamily="18" charset="0"/>
              </a:rPr>
              <a:t>Patrick W. Romani, Ph.D., BCBA-D  </a:t>
            </a:r>
          </a:p>
          <a:p>
            <a:pPr marL="0" indent="0">
              <a:buNone/>
            </a:pPr>
            <a:r>
              <a:rPr lang="en-US" b="1" dirty="0">
                <a:solidFill>
                  <a:schemeClr val="bg2">
                    <a:lumMod val="10000"/>
                  </a:schemeClr>
                </a:solidFill>
                <a:latin typeface="Times New Roman" panose="02020603050405020304" pitchFamily="18" charset="0"/>
                <a:cs typeface="Times New Roman" panose="02020603050405020304" pitchFamily="18" charset="0"/>
              </a:rPr>
              <a:t>Directors </a:t>
            </a:r>
          </a:p>
          <a:p>
            <a:r>
              <a:rPr lang="en-US" dirty="0">
                <a:solidFill>
                  <a:schemeClr val="bg2">
                    <a:lumMod val="10000"/>
                  </a:schemeClr>
                </a:solidFill>
                <a:latin typeface="Times New Roman" panose="02020603050405020304" pitchFamily="18" charset="0"/>
                <a:cs typeface="Times New Roman" panose="02020603050405020304" pitchFamily="18" charset="0"/>
              </a:rPr>
              <a:t>Merlin Ariefdjohan, PhD, MPH </a:t>
            </a:r>
          </a:p>
          <a:p>
            <a:r>
              <a:rPr lang="en-US" dirty="0" err="1">
                <a:solidFill>
                  <a:schemeClr val="bg2">
                    <a:lumMod val="10000"/>
                  </a:schemeClr>
                </a:solidFill>
                <a:latin typeface="Times New Roman" panose="02020603050405020304" pitchFamily="18" charset="0"/>
                <a:cs typeface="Times New Roman" panose="02020603050405020304" pitchFamily="18" charset="0"/>
              </a:rPr>
              <a:t>Emmaly</a:t>
            </a:r>
            <a:r>
              <a:rPr lang="en-US" dirty="0">
                <a:solidFill>
                  <a:schemeClr val="bg2">
                    <a:lumMod val="10000"/>
                  </a:schemeClr>
                </a:solidFill>
                <a:latin typeface="Times New Roman" panose="02020603050405020304" pitchFamily="18" charset="0"/>
                <a:cs typeface="Times New Roman" panose="02020603050405020304" pitchFamily="18" charset="0"/>
              </a:rPr>
              <a:t> Perks, MA   </a:t>
            </a:r>
          </a:p>
          <a:p>
            <a:pPr marL="0" indent="0">
              <a:buNone/>
            </a:pPr>
            <a:r>
              <a:rPr lang="en-US" b="1" dirty="0">
                <a:solidFill>
                  <a:schemeClr val="bg2">
                    <a:lumMod val="10000"/>
                  </a:schemeClr>
                </a:solidFill>
                <a:latin typeface="Times New Roman" panose="02020603050405020304" pitchFamily="18" charset="0"/>
                <a:cs typeface="Times New Roman" panose="02020603050405020304" pitchFamily="18" charset="0"/>
              </a:rPr>
              <a:t>Sponsors </a:t>
            </a:r>
          </a:p>
          <a:p>
            <a:r>
              <a:rPr lang="en-US" dirty="0">
                <a:solidFill>
                  <a:schemeClr val="bg2">
                    <a:lumMod val="10000"/>
                  </a:schemeClr>
                </a:solidFill>
                <a:latin typeface="Times New Roman" panose="02020603050405020304" pitchFamily="18" charset="0"/>
                <a:cs typeface="Times New Roman" panose="02020603050405020304" pitchFamily="18" charset="0"/>
              </a:rPr>
              <a:t>Dr. Dominic Martinez (Office of Diversity and Inclusion, CCTSI, UCD)</a:t>
            </a:r>
          </a:p>
          <a:p>
            <a:r>
              <a:rPr lang="en-US" dirty="0">
                <a:solidFill>
                  <a:schemeClr val="bg2">
                    <a:lumMod val="10000"/>
                  </a:schemeClr>
                </a:solidFill>
                <a:latin typeface="Times New Roman" panose="02020603050405020304" pitchFamily="18" charset="0"/>
                <a:cs typeface="Times New Roman" panose="02020603050405020304" pitchFamily="18" charset="0"/>
              </a:rPr>
              <a:t>Dr. Douglas </a:t>
            </a:r>
            <a:r>
              <a:rPr lang="en-US" dirty="0" err="1">
                <a:solidFill>
                  <a:schemeClr val="bg2">
                    <a:lumMod val="10000"/>
                  </a:schemeClr>
                </a:solidFill>
                <a:latin typeface="Times New Roman" panose="02020603050405020304" pitchFamily="18" charset="0"/>
                <a:cs typeface="Times New Roman" panose="02020603050405020304" pitchFamily="18" charset="0"/>
              </a:rPr>
              <a:t>Novins</a:t>
            </a:r>
            <a:r>
              <a:rPr lang="en-US" dirty="0">
                <a:solidFill>
                  <a:schemeClr val="bg2">
                    <a:lumMod val="10000"/>
                  </a:schemeClr>
                </a:solidFill>
                <a:latin typeface="Times New Roman" panose="02020603050405020304" pitchFamily="18" charset="0"/>
                <a:cs typeface="Times New Roman" panose="02020603050405020304" pitchFamily="18" charset="0"/>
              </a:rPr>
              <a:t> and Dr. Jennifer Hagman (PMHI, CHCO)</a:t>
            </a:r>
          </a:p>
          <a:p>
            <a:pPr marL="0" indent="0">
              <a:buNone/>
            </a:pPr>
            <a:r>
              <a:rPr lang="en-US" b="1" dirty="0">
                <a:solidFill>
                  <a:schemeClr val="bg2">
                    <a:lumMod val="10000"/>
                  </a:schemeClr>
                </a:solidFill>
                <a:latin typeface="Times New Roman" panose="02020603050405020304" pitchFamily="18" charset="0"/>
                <a:cs typeface="Times New Roman" panose="02020603050405020304" pitchFamily="18" charset="0"/>
              </a:rPr>
              <a:t>PURPLE Cohort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D76D854D-7F17-486C-9448-30F4D9BEA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997102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60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D9A7-BA8F-FD4F-A65D-90906F3A2227}"/>
              </a:ext>
            </a:extLst>
          </p:cNvPr>
          <p:cNvSpPr>
            <a:spLocks noGrp="1"/>
          </p:cNvSpPr>
          <p:nvPr>
            <p:ph type="title"/>
          </p:nvPr>
        </p:nvSpPr>
        <p:spPr>
          <a:xfrm>
            <a:off x="982756" y="2766217"/>
            <a:ext cx="7474172" cy="1325563"/>
          </a:xfrm>
        </p:spPr>
        <p:txBody>
          <a:bodyPr>
            <a:normAutofit fontScale="90000"/>
          </a:bodyPr>
          <a:lstStyle/>
          <a:p>
            <a:pPr algn="ctr"/>
            <a:r>
              <a:rPr lang="en-US" sz="4800" b="1" dirty="0">
                <a:solidFill>
                  <a:schemeClr val="bg2">
                    <a:lumMod val="10000"/>
                  </a:schemeClr>
                </a:solidFill>
                <a:latin typeface="Times New Roman" panose="02020603050405020304" pitchFamily="18" charset="0"/>
                <a:cs typeface="Times New Roman" panose="02020603050405020304" pitchFamily="18" charset="0"/>
              </a:rPr>
              <a:t>Questions? </a:t>
            </a:r>
            <a:br>
              <a:rPr lang="en-US" dirty="0"/>
            </a:br>
            <a:endParaRPr lang="en-US" dirty="0"/>
          </a:p>
        </p:txBody>
      </p:sp>
      <p:sp>
        <p:nvSpPr>
          <p:cNvPr id="13"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6" descr="Questions">
            <a:extLst>
              <a:ext uri="{FF2B5EF4-FFF2-40B4-BE49-F238E27FC236}">
                <a16:creationId xmlns:a16="http://schemas.microsoft.com/office/drawing/2014/main" id="{325ED47A-915D-4758-A0AE-AEA0A11D2F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50098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1000">
              <a:schemeClr val="bg1">
                <a:lumMod val="75000"/>
              </a:schemeClr>
            </a:gs>
            <a:gs pos="100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57200" indent="-457200" defTabSz="4388068" hangingPunct="0">
              <a:lnSpc>
                <a:spcPct val="170000"/>
              </a:lnSpc>
              <a:spcBef>
                <a:spcPts val="0"/>
              </a:spcBef>
              <a:buNone/>
            </a:pPr>
            <a:endParaRPr lang="en-US" kern="0" dirty="0">
              <a:solidFill>
                <a:schemeClr val="bg2">
                  <a:lumMod val="10000"/>
                </a:schemeClr>
              </a:solidFill>
              <a:latin typeface="Arial" charset="0"/>
              <a:ea typeface="Arial" charset="0"/>
              <a:cs typeface="Arial" charset="0"/>
              <a:sym typeface="Calibri"/>
            </a:endParaRPr>
          </a:p>
          <a:p>
            <a:pPr marL="457200" indent="-457200" defTabSz="4388068" hangingPunct="0">
              <a:lnSpc>
                <a:spcPct val="170000"/>
              </a:lnSpc>
              <a:spcBef>
                <a:spcPts val="0"/>
              </a:spcBef>
              <a:buNone/>
            </a:pPr>
            <a:endParaRPr lang="en-US" kern="0" dirty="0">
              <a:solidFill>
                <a:schemeClr val="bg2">
                  <a:lumMod val="10000"/>
                </a:schemeClr>
              </a:solidFill>
              <a:latin typeface="Arial" charset="0"/>
              <a:ea typeface="Arial" charset="0"/>
              <a:cs typeface="Arial" charset="0"/>
              <a:sym typeface="Calibri"/>
            </a:endParaRPr>
          </a:p>
          <a:p>
            <a:pPr marL="457200" indent="-457200" defTabSz="4388068" hangingPunct="0">
              <a:lnSpc>
                <a:spcPct val="170000"/>
              </a:lnSpc>
              <a:spcBef>
                <a:spcPts val="0"/>
              </a:spcBef>
              <a:buNone/>
            </a:pPr>
            <a:r>
              <a:rPr lang="en-US" kern="0" dirty="0">
                <a:solidFill>
                  <a:schemeClr val="bg2">
                    <a:lumMod val="10000"/>
                  </a:schemeClr>
                </a:solidFill>
                <a:latin typeface="Arial" charset="0"/>
                <a:ea typeface="Arial" charset="0"/>
                <a:cs typeface="Arial" charset="0"/>
                <a:sym typeface="Calibri"/>
              </a:rPr>
              <a:t>Fisher, W., Piazza, C. C., Bowman, L. G., </a:t>
            </a:r>
            <a:r>
              <a:rPr lang="en-US" kern="0" dirty="0" err="1">
                <a:solidFill>
                  <a:schemeClr val="bg2">
                    <a:lumMod val="10000"/>
                  </a:schemeClr>
                </a:solidFill>
                <a:latin typeface="Arial" charset="0"/>
                <a:ea typeface="Arial" charset="0"/>
                <a:cs typeface="Arial" charset="0"/>
                <a:sym typeface="Calibri"/>
              </a:rPr>
              <a:t>Hagopian</a:t>
            </a:r>
            <a:r>
              <a:rPr lang="en-US" kern="0" dirty="0">
                <a:solidFill>
                  <a:schemeClr val="bg2">
                    <a:lumMod val="10000"/>
                  </a:schemeClr>
                </a:solidFill>
                <a:latin typeface="Arial" charset="0"/>
                <a:ea typeface="Arial" charset="0"/>
                <a:cs typeface="Arial" charset="0"/>
                <a:sym typeface="Calibri"/>
              </a:rPr>
              <a:t>, L. P., Owens J. C., &amp; </a:t>
            </a:r>
            <a:r>
              <a:rPr lang="en-US" kern="0" dirty="0" err="1">
                <a:solidFill>
                  <a:schemeClr val="bg2">
                    <a:lumMod val="10000"/>
                  </a:schemeClr>
                </a:solidFill>
                <a:latin typeface="Arial" charset="0"/>
                <a:ea typeface="Arial" charset="0"/>
                <a:cs typeface="Arial" charset="0"/>
                <a:sym typeface="Calibri"/>
              </a:rPr>
              <a:t>Slevin</a:t>
            </a:r>
            <a:r>
              <a:rPr lang="en-US" kern="0" dirty="0">
                <a:solidFill>
                  <a:schemeClr val="bg2">
                    <a:lumMod val="10000"/>
                  </a:schemeClr>
                </a:solidFill>
                <a:latin typeface="Arial" charset="0"/>
                <a:ea typeface="Arial" charset="0"/>
                <a:cs typeface="Arial" charset="0"/>
                <a:sym typeface="Calibri"/>
              </a:rPr>
              <a:t>, J. (1992). A comparison of two approaches for identifying reinforces for persons with severe and profound disabilities. </a:t>
            </a:r>
            <a:r>
              <a:rPr lang="en-US" i="1" kern="0" dirty="0">
                <a:solidFill>
                  <a:schemeClr val="bg2">
                    <a:lumMod val="10000"/>
                  </a:schemeClr>
                </a:solidFill>
                <a:latin typeface="Arial" charset="0"/>
                <a:ea typeface="Arial" charset="0"/>
                <a:cs typeface="Arial" charset="0"/>
                <a:sym typeface="Calibri"/>
              </a:rPr>
              <a:t>Journal of Applied Behavior Analysis. </a:t>
            </a:r>
            <a:r>
              <a:rPr lang="en-US" kern="0" dirty="0">
                <a:solidFill>
                  <a:schemeClr val="bg2">
                    <a:lumMod val="10000"/>
                  </a:schemeClr>
                </a:solidFill>
                <a:latin typeface="Arial" charset="0"/>
                <a:ea typeface="Arial" charset="0"/>
                <a:cs typeface="Arial" charset="0"/>
                <a:sym typeface="Calibri"/>
              </a:rPr>
              <a:t>24, 491-498. </a:t>
            </a:r>
            <a:r>
              <a:rPr lang="en-US" kern="0" dirty="0" err="1">
                <a:solidFill>
                  <a:schemeClr val="bg2">
                    <a:lumMod val="10000"/>
                  </a:schemeClr>
                </a:solidFill>
                <a:latin typeface="Arial" charset="0"/>
                <a:ea typeface="Arial" charset="0"/>
                <a:cs typeface="Arial" charset="0"/>
                <a:sym typeface="Calibri"/>
              </a:rPr>
              <a:t>doi</a:t>
            </a:r>
            <a:r>
              <a:rPr lang="en-US" kern="0" dirty="0">
                <a:solidFill>
                  <a:schemeClr val="bg2">
                    <a:lumMod val="10000"/>
                  </a:schemeClr>
                </a:solidFill>
                <a:latin typeface="Arial" charset="0"/>
                <a:ea typeface="Arial" charset="0"/>
                <a:cs typeface="Arial" charset="0"/>
                <a:sym typeface="Calibri"/>
              </a:rPr>
              <a:t>: 10.1901/jaba.1992.25-491</a:t>
            </a:r>
          </a:p>
        </p:txBody>
      </p:sp>
      <p:pic>
        <p:nvPicPr>
          <p:cNvPr id="4" name="Picture 3"/>
          <p:cNvPicPr>
            <a:picLocks noChangeAspect="1"/>
          </p:cNvPicPr>
          <p:nvPr/>
        </p:nvPicPr>
        <p:blipFill>
          <a:blip r:embed="rId3"/>
          <a:stretch>
            <a:fillRect/>
          </a:stretch>
        </p:blipFill>
        <p:spPr>
          <a:xfrm>
            <a:off x="2067428" y="728335"/>
            <a:ext cx="8057143" cy="3400000"/>
          </a:xfrm>
          <a:prstGeom prst="rect">
            <a:avLst/>
          </a:prstGeom>
        </p:spPr>
      </p:pic>
      <p:sp>
        <p:nvSpPr>
          <p:cNvPr id="5" name="Oval 4"/>
          <p:cNvSpPr/>
          <p:nvPr/>
        </p:nvSpPr>
        <p:spPr>
          <a:xfrm>
            <a:off x="5520906" y="1145681"/>
            <a:ext cx="1932317" cy="431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282535"/>
      </p:ext>
    </p:extLst>
  </p:cSld>
  <p:clrMapOvr>
    <a:masterClrMapping/>
  </p:clrMapOvr>
  <mc:AlternateContent xmlns:mc="http://schemas.openxmlformats.org/markup-compatibility/2006" xmlns:p14="http://schemas.microsoft.com/office/powerpoint/2010/main">
    <mc:Choice Requires="p14">
      <p:transition spd="slow" p14:dur="2000" advTm="13543"/>
    </mc:Choice>
    <mc:Fallback xmlns="">
      <p:transition spd="slow" advTm="1354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2000">
              <a:schemeClr val="bg1">
                <a:lumMod val="7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57200" indent="-457200" defTabSz="4388068" hangingPunct="0">
              <a:lnSpc>
                <a:spcPct val="170000"/>
              </a:lnSpc>
              <a:spcBef>
                <a:spcPts val="0"/>
              </a:spcBef>
              <a:buNone/>
            </a:pPr>
            <a:endParaRPr lang="en-US" kern="0" dirty="0">
              <a:solidFill>
                <a:schemeClr val="bg2">
                  <a:lumMod val="10000"/>
                </a:schemeClr>
              </a:solidFill>
              <a:latin typeface="Arial" charset="0"/>
              <a:ea typeface="Arial" charset="0"/>
              <a:cs typeface="Arial" charset="0"/>
              <a:sym typeface="Calibri"/>
            </a:endParaRPr>
          </a:p>
          <a:p>
            <a:pPr marL="457200" indent="-457200" defTabSz="4388068" hangingPunct="0">
              <a:lnSpc>
                <a:spcPct val="170000"/>
              </a:lnSpc>
              <a:spcBef>
                <a:spcPts val="0"/>
              </a:spcBef>
              <a:buNone/>
            </a:pPr>
            <a:endParaRPr lang="en-US" kern="0" dirty="0">
              <a:solidFill>
                <a:schemeClr val="bg2">
                  <a:lumMod val="10000"/>
                </a:schemeClr>
              </a:solidFill>
              <a:latin typeface="Arial" charset="0"/>
              <a:ea typeface="Arial" charset="0"/>
              <a:cs typeface="Arial" charset="0"/>
              <a:sym typeface="Calibri"/>
            </a:endParaRPr>
          </a:p>
          <a:p>
            <a:pPr marL="457200" indent="-457200" defTabSz="4388068" hangingPunct="0">
              <a:lnSpc>
                <a:spcPct val="170000"/>
              </a:lnSpc>
              <a:spcBef>
                <a:spcPts val="0"/>
              </a:spcBef>
              <a:buNone/>
            </a:pPr>
            <a:r>
              <a:rPr lang="en-US" kern="0" dirty="0">
                <a:solidFill>
                  <a:schemeClr val="bg2">
                    <a:lumMod val="10000"/>
                  </a:schemeClr>
                </a:solidFill>
                <a:latin typeface="Arial" charset="0"/>
                <a:ea typeface="Arial" charset="0"/>
                <a:cs typeface="Arial" charset="0"/>
                <a:sym typeface="Calibri"/>
              </a:rPr>
              <a:t>Fisher, W., Piazza, C. C., Bowman, L. G., </a:t>
            </a:r>
            <a:r>
              <a:rPr lang="en-US" kern="0" dirty="0" err="1">
                <a:solidFill>
                  <a:schemeClr val="bg2">
                    <a:lumMod val="10000"/>
                  </a:schemeClr>
                </a:solidFill>
                <a:latin typeface="Arial" charset="0"/>
                <a:ea typeface="Arial" charset="0"/>
                <a:cs typeface="Arial" charset="0"/>
                <a:sym typeface="Calibri"/>
              </a:rPr>
              <a:t>Hagopian</a:t>
            </a:r>
            <a:r>
              <a:rPr lang="en-US" kern="0" dirty="0">
                <a:solidFill>
                  <a:schemeClr val="bg2">
                    <a:lumMod val="10000"/>
                  </a:schemeClr>
                </a:solidFill>
                <a:latin typeface="Arial" charset="0"/>
                <a:ea typeface="Arial" charset="0"/>
                <a:cs typeface="Arial" charset="0"/>
                <a:sym typeface="Calibri"/>
              </a:rPr>
              <a:t>, L. P., Owens J. C., &amp; </a:t>
            </a:r>
            <a:r>
              <a:rPr lang="en-US" kern="0" dirty="0" err="1">
                <a:solidFill>
                  <a:schemeClr val="bg2">
                    <a:lumMod val="10000"/>
                  </a:schemeClr>
                </a:solidFill>
                <a:latin typeface="Arial" charset="0"/>
                <a:ea typeface="Arial" charset="0"/>
                <a:cs typeface="Arial" charset="0"/>
                <a:sym typeface="Calibri"/>
              </a:rPr>
              <a:t>Slevin</a:t>
            </a:r>
            <a:r>
              <a:rPr lang="en-US" kern="0" dirty="0">
                <a:solidFill>
                  <a:schemeClr val="bg2">
                    <a:lumMod val="10000"/>
                  </a:schemeClr>
                </a:solidFill>
                <a:latin typeface="Arial" charset="0"/>
                <a:ea typeface="Arial" charset="0"/>
                <a:cs typeface="Arial" charset="0"/>
                <a:sym typeface="Calibri"/>
              </a:rPr>
              <a:t>, J. (1992). A comparison of two approaches for identifying reinforces for persons with severe and profound disabilities. </a:t>
            </a:r>
            <a:r>
              <a:rPr lang="en-US" i="1" kern="0" dirty="0">
                <a:solidFill>
                  <a:schemeClr val="bg2">
                    <a:lumMod val="10000"/>
                  </a:schemeClr>
                </a:solidFill>
                <a:latin typeface="Arial" charset="0"/>
                <a:ea typeface="Arial" charset="0"/>
                <a:cs typeface="Arial" charset="0"/>
                <a:sym typeface="Calibri"/>
              </a:rPr>
              <a:t>Journal of Applied Behavior Analysis. </a:t>
            </a:r>
            <a:r>
              <a:rPr lang="en-US" kern="0" dirty="0">
                <a:solidFill>
                  <a:schemeClr val="bg2">
                    <a:lumMod val="10000"/>
                  </a:schemeClr>
                </a:solidFill>
                <a:latin typeface="Arial" charset="0"/>
                <a:ea typeface="Arial" charset="0"/>
                <a:cs typeface="Arial" charset="0"/>
                <a:sym typeface="Calibri"/>
              </a:rPr>
              <a:t>24, 491-498. </a:t>
            </a:r>
            <a:r>
              <a:rPr lang="en-US" kern="0" dirty="0" err="1">
                <a:solidFill>
                  <a:schemeClr val="bg2">
                    <a:lumMod val="10000"/>
                  </a:schemeClr>
                </a:solidFill>
                <a:latin typeface="Arial" charset="0"/>
                <a:ea typeface="Arial" charset="0"/>
                <a:cs typeface="Arial" charset="0"/>
                <a:sym typeface="Calibri"/>
              </a:rPr>
              <a:t>doi</a:t>
            </a:r>
            <a:r>
              <a:rPr lang="en-US" kern="0" dirty="0">
                <a:solidFill>
                  <a:schemeClr val="bg2">
                    <a:lumMod val="10000"/>
                  </a:schemeClr>
                </a:solidFill>
                <a:latin typeface="Arial" charset="0"/>
                <a:ea typeface="Arial" charset="0"/>
                <a:cs typeface="Arial" charset="0"/>
                <a:sym typeface="Calibri"/>
              </a:rPr>
              <a:t>: 10.1901/jaba.1992.25-491</a:t>
            </a:r>
          </a:p>
        </p:txBody>
      </p:sp>
      <p:pic>
        <p:nvPicPr>
          <p:cNvPr id="4" name="Picture 3"/>
          <p:cNvPicPr>
            <a:picLocks noChangeAspect="1"/>
          </p:cNvPicPr>
          <p:nvPr/>
        </p:nvPicPr>
        <p:blipFill>
          <a:blip r:embed="rId3"/>
          <a:stretch>
            <a:fillRect/>
          </a:stretch>
        </p:blipFill>
        <p:spPr>
          <a:xfrm>
            <a:off x="2067428" y="728335"/>
            <a:ext cx="8057143" cy="3400000"/>
          </a:xfrm>
          <a:prstGeom prst="rect">
            <a:avLst/>
          </a:prstGeom>
        </p:spPr>
      </p:pic>
      <p:sp>
        <p:nvSpPr>
          <p:cNvPr id="5" name="Oval 4"/>
          <p:cNvSpPr/>
          <p:nvPr/>
        </p:nvSpPr>
        <p:spPr>
          <a:xfrm>
            <a:off x="5520906" y="3001992"/>
            <a:ext cx="1932317" cy="431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523844"/>
      </p:ext>
    </p:extLst>
  </p:cSld>
  <p:clrMapOvr>
    <a:masterClrMapping/>
  </p:clrMapOvr>
  <mc:AlternateContent xmlns:mc="http://schemas.openxmlformats.org/markup-compatibility/2006" xmlns:p14="http://schemas.microsoft.com/office/powerpoint/2010/main">
    <mc:Choice Requires="p14">
      <p:transition spd="slow" p14:dur="2000" advTm="17740"/>
    </mc:Choice>
    <mc:Fallback xmlns="">
      <p:transition spd="slow" advTm="177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1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1F67-B53B-0A45-83DB-06DBF8B7AF6A}"/>
              </a:ext>
            </a:extLst>
          </p:cNvPr>
          <p:cNvSpPr>
            <a:spLocks noGrp="1"/>
          </p:cNvSpPr>
          <p:nvPr>
            <p:ph type="title"/>
          </p:nvPr>
        </p:nvSpPr>
        <p:spPr>
          <a:xfrm>
            <a:off x="838200" y="365125"/>
            <a:ext cx="10515600" cy="1325563"/>
          </a:xfrm>
        </p:spPr>
        <p:txBody>
          <a:bodyPr>
            <a:normAutofit/>
          </a:bodyPr>
          <a:lstStyle/>
          <a:p>
            <a:r>
              <a:rPr lang="en-US" sz="4800" b="1" dirty="0">
                <a:solidFill>
                  <a:srgbClr val="7030A0"/>
                </a:solidFill>
                <a:latin typeface="Times New Roman" panose="02020603050405020304" pitchFamily="18" charset="0"/>
                <a:cs typeface="Times New Roman" panose="02020603050405020304" pitchFamily="18" charset="0"/>
              </a:rPr>
              <a:t>Training others</a:t>
            </a:r>
          </a:p>
        </p:txBody>
      </p:sp>
      <p:sp>
        <p:nvSpPr>
          <p:cNvPr id="3" name="Content Placeholder 2">
            <a:extLst>
              <a:ext uri="{FF2B5EF4-FFF2-40B4-BE49-F238E27FC236}">
                <a16:creationId xmlns:a16="http://schemas.microsoft.com/office/drawing/2014/main" id="{5FE5E608-075F-B245-81AB-D75217819ED8}"/>
              </a:ext>
            </a:extLst>
          </p:cNvPr>
          <p:cNvSpPr>
            <a:spLocks noGrp="1"/>
          </p:cNvSpPr>
          <p:nvPr>
            <p:ph idx="1"/>
          </p:nvPr>
        </p:nvSpPr>
        <p:spPr>
          <a:xfrm>
            <a:off x="838200" y="1255059"/>
            <a:ext cx="11120718" cy="5074023"/>
          </a:xfrm>
        </p:spPr>
        <p:txBody>
          <a:bodyPr>
            <a:normAutofit/>
          </a:bodyPr>
          <a:lstStyle/>
          <a:p>
            <a:pPr lvl="0"/>
            <a:r>
              <a:rPr lang="en-US" dirty="0">
                <a:solidFill>
                  <a:srgbClr val="000000"/>
                </a:solidFill>
                <a:latin typeface="Times New Roman" panose="02020603050405020304" pitchFamily="18" charset="0"/>
                <a:cs typeface="Times New Roman" panose="02020603050405020304" pitchFamily="18" charset="0"/>
              </a:rPr>
              <a:t>Roscoe and Fisher (2008) taught direct-care staff to implement the paired stimulus and MSWO preference assessments.</a:t>
            </a:r>
          </a:p>
          <a:p>
            <a:pPr lvl="1"/>
            <a:r>
              <a:rPr lang="en-US" sz="2800" b="1" dirty="0">
                <a:solidFill>
                  <a:srgbClr val="000000"/>
                </a:solidFill>
                <a:latin typeface="Times New Roman" panose="02020603050405020304" pitchFamily="18" charset="0"/>
                <a:cs typeface="Times New Roman" panose="02020603050405020304" pitchFamily="18" charset="0"/>
              </a:rPr>
              <a:t>Behavioral skills training (BST)(Parsons, Rollyson, &amp; Reid, 2012)</a:t>
            </a:r>
          </a:p>
          <a:p>
            <a:pPr marL="457200" lvl="1"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marL="457200" lvl="1"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marL="457200" lvl="1"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lvl="0"/>
            <a:r>
              <a:rPr lang="en-US" dirty="0">
                <a:solidFill>
                  <a:srgbClr val="000000"/>
                </a:solidFill>
                <a:latin typeface="Times New Roman" panose="02020603050405020304" pitchFamily="18" charset="0"/>
                <a:cs typeface="Times New Roman" panose="02020603050405020304" pitchFamily="18" charset="0"/>
              </a:rPr>
              <a:t>We conducted a literature review to identify what preference assessments are most commonly taught to direct-care staff.</a:t>
            </a:r>
          </a:p>
          <a:p>
            <a:pPr lvl="1"/>
            <a:r>
              <a:rPr lang="en-US" sz="2800" dirty="0">
                <a:solidFill>
                  <a:srgbClr val="000000"/>
                </a:solidFill>
                <a:latin typeface="Times New Roman" panose="02020603050405020304" pitchFamily="18" charset="0"/>
                <a:cs typeface="Times New Roman" panose="02020603050405020304" pitchFamily="18" charset="0"/>
              </a:rPr>
              <a:t>Out of 10 studies, 8 taught the MSWO, 7 taught the paired stimulus, 3 taught the free operant, and no studies taught the single stimulus or competing stimulus assessment.</a:t>
            </a:r>
          </a:p>
          <a:p>
            <a:endParaRPr lang="en-US" dirty="0"/>
          </a:p>
        </p:txBody>
      </p:sp>
      <p:graphicFrame>
        <p:nvGraphicFramePr>
          <p:cNvPr id="4" name="Diagram 3">
            <a:extLst>
              <a:ext uri="{FF2B5EF4-FFF2-40B4-BE49-F238E27FC236}">
                <a16:creationId xmlns:a16="http://schemas.microsoft.com/office/drawing/2014/main" id="{0B139FA6-777E-714A-AA75-C909A2EE2ECF}"/>
              </a:ext>
            </a:extLst>
          </p:cNvPr>
          <p:cNvGraphicFramePr/>
          <p:nvPr>
            <p:extLst>
              <p:ext uri="{D42A27DB-BD31-4B8C-83A1-F6EECF244321}">
                <p14:modId xmlns:p14="http://schemas.microsoft.com/office/powerpoint/2010/main" val="4270088230"/>
              </p:ext>
            </p:extLst>
          </p:nvPr>
        </p:nvGraphicFramePr>
        <p:xfrm>
          <a:off x="765313" y="526490"/>
          <a:ext cx="10588487"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45953990"/>
      </p:ext>
    </p:extLst>
  </p:cSld>
  <p:clrMapOvr>
    <a:masterClrMapping/>
  </p:clrMapOvr>
  <mc:AlternateContent xmlns:mc="http://schemas.openxmlformats.org/markup-compatibility/2006" xmlns:p14="http://schemas.microsoft.com/office/powerpoint/2010/main">
    <mc:Choice Requires="p14">
      <p:transition spd="slow" p14:dur="2000" advTm="105816"/>
    </mc:Choice>
    <mc:Fallback xmlns="">
      <p:transition spd="slow" advTm="105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2000">
              <a:schemeClr val="bg1">
                <a:lumMod val="7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D18C-217D-B440-BEF4-EB7C6A7C5E83}"/>
              </a:ext>
            </a:extLst>
          </p:cNvPr>
          <p:cNvSpPr>
            <a:spLocks noGrp="1"/>
          </p:cNvSpPr>
          <p:nvPr>
            <p:ph type="title"/>
          </p:nvPr>
        </p:nvSpPr>
        <p:spPr>
          <a:xfrm>
            <a:off x="1136428" y="627564"/>
            <a:ext cx="7474172" cy="1325563"/>
          </a:xfrm>
        </p:spPr>
        <p:txBody>
          <a:bodyPr>
            <a:normAutofit/>
          </a:bodyPr>
          <a:lstStyle/>
          <a:p>
            <a:r>
              <a:rPr lang="en-US" sz="4800" b="1" dirty="0">
                <a:solidFill>
                  <a:srgbClr val="7030A0"/>
                </a:solidFill>
                <a:latin typeface="Times New Roman" panose="02020603050405020304" pitchFamily="18" charset="0"/>
                <a:cs typeface="Times New Roman" panose="02020603050405020304" pitchFamily="18" charset="0"/>
              </a:rPr>
              <a:t>Study Objectives </a:t>
            </a:r>
          </a:p>
        </p:txBody>
      </p:sp>
      <p:sp>
        <p:nvSpPr>
          <p:cNvPr id="3" name="Content Placeholder 2">
            <a:extLst>
              <a:ext uri="{FF2B5EF4-FFF2-40B4-BE49-F238E27FC236}">
                <a16:creationId xmlns:a16="http://schemas.microsoft.com/office/drawing/2014/main" id="{57A9A49B-F922-574A-B72D-B935B3E5FFF2}"/>
              </a:ext>
            </a:extLst>
          </p:cNvPr>
          <p:cNvSpPr>
            <a:spLocks noGrp="1"/>
          </p:cNvSpPr>
          <p:nvPr>
            <p:ph idx="1"/>
          </p:nvPr>
        </p:nvSpPr>
        <p:spPr>
          <a:xfrm>
            <a:off x="1136429" y="2278173"/>
            <a:ext cx="6467867" cy="3450613"/>
          </a:xfrm>
        </p:spPr>
        <p:txBody>
          <a:bodyPr anchor="ctr">
            <a:normAutofit lnSpcReduction="10000"/>
          </a:bodyPr>
          <a:lstStyle/>
          <a:p>
            <a:pPr lvl="1"/>
            <a:r>
              <a:rPr lang="en-US" sz="2800" b="1" u="sng" dirty="0">
                <a:solidFill>
                  <a:schemeClr val="bg2">
                    <a:lumMod val="10000"/>
                  </a:schemeClr>
                </a:solidFill>
                <a:latin typeface="Times New Roman" panose="02020603050405020304" pitchFamily="18" charset="0"/>
                <a:cs typeface="Times New Roman" panose="02020603050405020304" pitchFamily="18" charset="0"/>
              </a:rPr>
              <a:t>How many preference assessments </a:t>
            </a:r>
            <a:r>
              <a:rPr lang="en-US" sz="2800" dirty="0">
                <a:solidFill>
                  <a:schemeClr val="bg2">
                    <a:lumMod val="10000"/>
                  </a:schemeClr>
                </a:solidFill>
                <a:latin typeface="Times New Roman" panose="02020603050405020304" pitchFamily="18" charset="0"/>
                <a:cs typeface="Times New Roman" panose="02020603050405020304" pitchFamily="18" charset="0"/>
              </a:rPr>
              <a:t>need to be trained before participant shows improvement on untrained preference assessments?</a:t>
            </a:r>
          </a:p>
          <a:p>
            <a:pPr lvl="1"/>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lvl="1"/>
            <a:r>
              <a:rPr lang="en-US" sz="2800" dirty="0">
                <a:solidFill>
                  <a:schemeClr val="bg2">
                    <a:lumMod val="10000"/>
                  </a:schemeClr>
                </a:solidFill>
                <a:latin typeface="Times New Roman" panose="02020603050405020304" pitchFamily="18" charset="0"/>
                <a:cs typeface="Times New Roman" panose="02020603050405020304" pitchFamily="18" charset="0"/>
              </a:rPr>
              <a:t>Does teaching certain </a:t>
            </a:r>
            <a:r>
              <a:rPr lang="en-US" sz="2800" b="1" u="sng" dirty="0">
                <a:solidFill>
                  <a:schemeClr val="bg2">
                    <a:lumMod val="10000"/>
                  </a:schemeClr>
                </a:solidFill>
                <a:latin typeface="Times New Roman" panose="02020603050405020304" pitchFamily="18" charset="0"/>
                <a:cs typeface="Times New Roman" panose="02020603050405020304" pitchFamily="18" charset="0"/>
              </a:rPr>
              <a:t>preference assessments interfere with acquisition of skills </a:t>
            </a:r>
            <a:r>
              <a:rPr lang="en-US" sz="2800" dirty="0">
                <a:solidFill>
                  <a:schemeClr val="bg2">
                    <a:lumMod val="10000"/>
                  </a:schemeClr>
                </a:solidFill>
                <a:latin typeface="Times New Roman" panose="02020603050405020304" pitchFamily="18" charset="0"/>
                <a:cs typeface="Times New Roman" panose="02020603050405020304" pitchFamily="18" charset="0"/>
              </a:rPr>
              <a:t>for the other preference assessments?</a:t>
            </a:r>
          </a:p>
          <a:p>
            <a:endParaRPr lang="en-US" sz="2400" dirty="0"/>
          </a:p>
        </p:txBody>
      </p:sp>
      <p:sp>
        <p:nvSpPr>
          <p:cNvPr id="43" name="Rectangle 4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Teacher">
            <a:extLst>
              <a:ext uri="{FF2B5EF4-FFF2-40B4-BE49-F238E27FC236}">
                <a16:creationId xmlns:a16="http://schemas.microsoft.com/office/drawing/2014/main" id="{8EEDA77C-25F0-4E74-B564-7781FC3959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custDataLst>
      <p:tags r:id="rId1"/>
    </p:custDataLst>
    <p:extLst>
      <p:ext uri="{BB962C8B-B14F-4D97-AF65-F5344CB8AC3E}">
        <p14:creationId xmlns:p14="http://schemas.microsoft.com/office/powerpoint/2010/main" val="4162124900"/>
      </p:ext>
    </p:extLst>
  </p:cSld>
  <p:clrMapOvr>
    <a:masterClrMapping/>
  </p:clrMapOvr>
  <mc:AlternateContent xmlns:mc="http://schemas.openxmlformats.org/markup-compatibility/2006" xmlns:p14="http://schemas.microsoft.com/office/powerpoint/2010/main">
    <mc:Choice Requires="p14">
      <p:transition spd="slow" p14:dur="2000" advTm="24786"/>
    </mc:Choice>
    <mc:Fallback xmlns="">
      <p:transition spd="slow" advTm="247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1000">
              <a:schemeClr val="bg1">
                <a:lumMod val="75000"/>
              </a:schemeClr>
            </a:gs>
            <a:gs pos="83000">
              <a:schemeClr val="bg1">
                <a:lumMod val="6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6C12-4B77-1C46-BA55-638A3F2BB6D2}"/>
              </a:ext>
            </a:extLst>
          </p:cNvPr>
          <p:cNvSpPr>
            <a:spLocks noGrp="1"/>
          </p:cNvSpPr>
          <p:nvPr>
            <p:ph type="title"/>
          </p:nvPr>
        </p:nvSpPr>
        <p:spPr>
          <a:xfrm>
            <a:off x="1136428" y="309451"/>
            <a:ext cx="8952452" cy="1325563"/>
          </a:xfrm>
        </p:spPr>
        <p:txBody>
          <a:bodyPr>
            <a:noAutofit/>
          </a:bodyPr>
          <a:lstStyle/>
          <a:p>
            <a:r>
              <a:rPr lang="en-US" sz="4800" b="1" dirty="0">
                <a:solidFill>
                  <a:srgbClr val="7030A0"/>
                </a:solidFill>
                <a:latin typeface="Times New Roman" panose="02020603050405020304" pitchFamily="18" charset="0"/>
                <a:cs typeface="Times New Roman" panose="02020603050405020304" pitchFamily="18" charset="0"/>
              </a:rPr>
              <a:t>Method: Participant and Setting</a:t>
            </a:r>
          </a:p>
        </p:txBody>
      </p:sp>
      <p:sp>
        <p:nvSpPr>
          <p:cNvPr id="3" name="Content Placeholder 2">
            <a:extLst>
              <a:ext uri="{FF2B5EF4-FFF2-40B4-BE49-F238E27FC236}">
                <a16:creationId xmlns:a16="http://schemas.microsoft.com/office/drawing/2014/main" id="{945C7C3C-4286-A74C-9AFC-381BD0A16B2D}"/>
              </a:ext>
            </a:extLst>
          </p:cNvPr>
          <p:cNvSpPr>
            <a:spLocks noGrp="1"/>
          </p:cNvSpPr>
          <p:nvPr>
            <p:ph idx="1"/>
          </p:nvPr>
        </p:nvSpPr>
        <p:spPr>
          <a:xfrm>
            <a:off x="1136428" y="2133600"/>
            <a:ext cx="7778971" cy="4333461"/>
          </a:xfrm>
        </p:spPr>
        <p:txBody>
          <a:bodyPr anchor="ctr">
            <a:noAutofit/>
          </a:bodyPr>
          <a:lstStyle/>
          <a:p>
            <a:pPr marL="435310" indent="-435310">
              <a:lnSpc>
                <a:spcPct val="150000"/>
              </a:lnSpc>
              <a:spcBef>
                <a:spcPts val="267"/>
              </a:spcBef>
              <a:buSzPct val="100000"/>
              <a:defRPr sz="2000">
                <a:latin typeface="Arial"/>
                <a:ea typeface="Arial"/>
                <a:cs typeface="Arial"/>
                <a:sym typeface="Arial"/>
              </a:defRPr>
            </a:pPr>
            <a:r>
              <a:rPr lang="en-US" dirty="0">
                <a:solidFill>
                  <a:schemeClr val="bg2">
                    <a:lumMod val="10000"/>
                  </a:schemeClr>
                </a:solidFill>
                <a:latin typeface="Times New Roman" panose="02020603050405020304" pitchFamily="18" charset="0"/>
                <a:cs typeface="Times New Roman" panose="02020603050405020304" pitchFamily="18" charset="0"/>
              </a:rPr>
              <a:t>Participant:</a:t>
            </a:r>
          </a:p>
          <a:p>
            <a:pPr marL="892510" lvl="1" indent="-435310">
              <a:lnSpc>
                <a:spcPct val="150000"/>
              </a:lnSpc>
              <a:spcBef>
                <a:spcPts val="267"/>
              </a:spcBef>
              <a:buSzPct val="100000"/>
              <a:defRPr sz="2000">
                <a:latin typeface="Arial"/>
                <a:ea typeface="Arial"/>
                <a:cs typeface="Arial"/>
                <a:sym typeface="Arial"/>
              </a:defRPr>
            </a:pPr>
            <a:r>
              <a:rPr lang="en-US" sz="2800" dirty="0">
                <a:solidFill>
                  <a:schemeClr val="bg2">
                    <a:lumMod val="10000"/>
                  </a:schemeClr>
                </a:solidFill>
                <a:latin typeface="Times New Roman" panose="02020603050405020304" pitchFamily="18" charset="0"/>
                <a:cs typeface="Times New Roman" panose="02020603050405020304" pitchFamily="18" charset="0"/>
              </a:rPr>
              <a:t>Mental health counselor</a:t>
            </a:r>
          </a:p>
          <a:p>
            <a:pPr marL="892510" lvl="1" indent="-435310">
              <a:lnSpc>
                <a:spcPct val="150000"/>
              </a:lnSpc>
              <a:spcBef>
                <a:spcPts val="267"/>
              </a:spcBef>
              <a:buSzPct val="100000"/>
              <a:defRPr sz="2000">
                <a:latin typeface="Arial"/>
                <a:ea typeface="Arial"/>
                <a:cs typeface="Arial"/>
                <a:sym typeface="Arial"/>
              </a:defRPr>
            </a:pPr>
            <a:r>
              <a:rPr lang="en-US" sz="2800" dirty="0">
                <a:solidFill>
                  <a:schemeClr val="bg2">
                    <a:lumMod val="10000"/>
                  </a:schemeClr>
                </a:solidFill>
                <a:latin typeface="Times New Roman" panose="02020603050405020304" pitchFamily="18" charset="0"/>
                <a:cs typeface="Times New Roman" panose="02020603050405020304" pitchFamily="18" charset="0"/>
              </a:rPr>
              <a:t>No prior experience with applied behavior analysis or implementing preference assessments</a:t>
            </a:r>
          </a:p>
          <a:p>
            <a:pPr marL="435310" indent="-435310">
              <a:lnSpc>
                <a:spcPct val="150000"/>
              </a:lnSpc>
              <a:spcBef>
                <a:spcPts val="267"/>
              </a:spcBef>
              <a:buSzPct val="100000"/>
              <a:defRPr sz="2000">
                <a:latin typeface="Arial"/>
                <a:ea typeface="Arial"/>
                <a:cs typeface="Arial"/>
                <a:sym typeface="Arial"/>
              </a:defRPr>
            </a:pPr>
            <a:r>
              <a:rPr lang="en-US" dirty="0">
                <a:solidFill>
                  <a:schemeClr val="bg2">
                    <a:lumMod val="10000"/>
                  </a:schemeClr>
                </a:solidFill>
                <a:latin typeface="Times New Roman" panose="02020603050405020304" pitchFamily="18" charset="0"/>
                <a:cs typeface="Times New Roman" panose="02020603050405020304" pitchFamily="18" charset="0"/>
              </a:rPr>
              <a:t>Setting:</a:t>
            </a:r>
          </a:p>
          <a:p>
            <a:pPr marL="892510" lvl="1" indent="-435310">
              <a:lnSpc>
                <a:spcPct val="150000"/>
              </a:lnSpc>
              <a:spcBef>
                <a:spcPts val="267"/>
              </a:spcBef>
              <a:buSzPct val="100000"/>
              <a:defRPr sz="2000">
                <a:latin typeface="Arial"/>
                <a:ea typeface="Arial"/>
                <a:cs typeface="Arial"/>
                <a:sym typeface="Arial"/>
              </a:defRPr>
            </a:pPr>
            <a:r>
              <a:rPr lang="en-US" sz="2800" dirty="0">
                <a:solidFill>
                  <a:schemeClr val="bg2">
                    <a:lumMod val="10000"/>
                  </a:schemeClr>
                </a:solidFill>
                <a:latin typeface="Times New Roman" panose="02020603050405020304" pitchFamily="18" charset="0"/>
                <a:cs typeface="Times New Roman" panose="02020603050405020304" pitchFamily="18" charset="0"/>
              </a:rPr>
              <a:t>Therapy room (6.0 m x 6.0 m) </a:t>
            </a:r>
            <a:r>
              <a:rPr lang="en-US" sz="2800" dirty="0">
                <a:solidFill>
                  <a:schemeClr val="bg2">
                    <a:lumMod val="10000"/>
                  </a:schemeClr>
                </a:solidFill>
                <a:latin typeface="Times New Roman" panose="02020603050405020304" pitchFamily="18" charset="0"/>
                <a:cs typeface="Times New Roman" panose="02020603050405020304" pitchFamily="18" charset="0"/>
                <a:sym typeface="Wingdings" pitchFamily="2" charset="2"/>
              </a:rPr>
              <a:t> </a:t>
            </a:r>
            <a:r>
              <a:rPr lang="en-US" sz="2800" dirty="0">
                <a:solidFill>
                  <a:schemeClr val="bg2">
                    <a:lumMod val="10000"/>
                  </a:schemeClr>
                </a:solidFill>
                <a:latin typeface="Times New Roman" panose="02020603050405020304" pitchFamily="18" charset="0"/>
                <a:cs typeface="Times New Roman" panose="02020603050405020304" pitchFamily="18" charset="0"/>
              </a:rPr>
              <a:t>a table and two chairs.</a:t>
            </a:r>
          </a:p>
          <a:p>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n">
            <a:extLst>
              <a:ext uri="{FF2B5EF4-FFF2-40B4-BE49-F238E27FC236}">
                <a16:creationId xmlns:a16="http://schemas.microsoft.com/office/drawing/2014/main" id="{60564458-DBFF-4C34-8A32-3F4FC3594E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custDataLst>
      <p:tags r:id="rId1"/>
    </p:custDataLst>
    <p:extLst>
      <p:ext uri="{BB962C8B-B14F-4D97-AF65-F5344CB8AC3E}">
        <p14:creationId xmlns:p14="http://schemas.microsoft.com/office/powerpoint/2010/main" val="421636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14.1|0.3"/>
</p:tagLst>
</file>

<file path=ppt/tags/tag10.xml><?xml version="1.0" encoding="utf-8"?>
<p:tagLst xmlns:a="http://schemas.openxmlformats.org/drawingml/2006/main" xmlns:r="http://schemas.openxmlformats.org/officeDocument/2006/relationships" xmlns:p="http://schemas.openxmlformats.org/presentationml/2006/main">
  <p:tag name="TIMING" val="|0.5|0.7"/>
</p:tagLst>
</file>

<file path=ppt/tags/tag2.xml><?xml version="1.0" encoding="utf-8"?>
<p:tagLst xmlns:a="http://schemas.openxmlformats.org/drawingml/2006/main" xmlns:r="http://schemas.openxmlformats.org/officeDocument/2006/relationships" xmlns:p="http://schemas.openxmlformats.org/presentationml/2006/main">
  <p:tag name="TIMING" val="|4.3|12.2|11|10.8|10.2"/>
</p:tagLst>
</file>

<file path=ppt/tags/tag3.xml><?xml version="1.0" encoding="utf-8"?>
<p:tagLst xmlns:a="http://schemas.openxmlformats.org/drawingml/2006/main" xmlns:r="http://schemas.openxmlformats.org/officeDocument/2006/relationships" xmlns:p="http://schemas.openxmlformats.org/presentationml/2006/main">
  <p:tag name="TIMING" val="|15.5|41.6"/>
</p:tagLst>
</file>

<file path=ppt/tags/tag4.xml><?xml version="1.0" encoding="utf-8"?>
<p:tagLst xmlns:a="http://schemas.openxmlformats.org/drawingml/2006/main" xmlns:r="http://schemas.openxmlformats.org/officeDocument/2006/relationships" xmlns:p="http://schemas.openxmlformats.org/presentationml/2006/main">
  <p:tag name="TIMING" val="|4.4|12.3"/>
</p:tagLst>
</file>

<file path=ppt/tags/tag5.xml><?xml version="1.0" encoding="utf-8"?>
<p:tagLst xmlns:a="http://schemas.openxmlformats.org/drawingml/2006/main" xmlns:r="http://schemas.openxmlformats.org/officeDocument/2006/relationships" xmlns:p="http://schemas.openxmlformats.org/presentationml/2006/main">
  <p:tag name="TIMING" val="|-1823.5|17.7"/>
</p:tagLst>
</file>

<file path=ppt/tags/tag6.xml><?xml version="1.0" encoding="utf-8"?>
<p:tagLst xmlns:a="http://schemas.openxmlformats.org/drawingml/2006/main" xmlns:r="http://schemas.openxmlformats.org/officeDocument/2006/relationships" xmlns:p="http://schemas.openxmlformats.org/presentationml/2006/main">
  <p:tag name="TIMING" val="|45.9|11.3"/>
</p:tagLst>
</file>

<file path=ppt/tags/tag7.xml><?xml version="1.0" encoding="utf-8"?>
<p:tagLst xmlns:a="http://schemas.openxmlformats.org/drawingml/2006/main" xmlns:r="http://schemas.openxmlformats.org/officeDocument/2006/relationships" xmlns:p="http://schemas.openxmlformats.org/presentationml/2006/main">
  <p:tag name="TIMING" val="|8.3|8.9|8.8"/>
</p:tagLst>
</file>

<file path=ppt/tags/tag8.xml><?xml version="1.0" encoding="utf-8"?>
<p:tagLst xmlns:a="http://schemas.openxmlformats.org/drawingml/2006/main" xmlns:r="http://schemas.openxmlformats.org/officeDocument/2006/relationships" xmlns:p="http://schemas.openxmlformats.org/presentationml/2006/main">
  <p:tag name="TIMING" val="|1.2|13.3"/>
</p:tagLst>
</file>

<file path=ppt/tags/tag9.xml><?xml version="1.0" encoding="utf-8"?>
<p:tagLst xmlns:a="http://schemas.openxmlformats.org/drawingml/2006/main" xmlns:r="http://schemas.openxmlformats.org/officeDocument/2006/relationships" xmlns:p="http://schemas.openxmlformats.org/presentationml/2006/main">
  <p:tag name="TIMING" val="|1.2|13.3"/>
</p:tagLst>
</file>

<file path=ppt/theme/theme1.xml><?xml version="1.0" encoding="utf-8"?>
<a:theme xmlns:a="http://schemas.openxmlformats.org/drawingml/2006/main" name="Office Theme">
  <a:themeElements>
    <a:clrScheme name="Custom 10">
      <a:dk1>
        <a:srgbClr val="B2B2B2"/>
      </a:dk1>
      <a:lt1>
        <a:srgbClr val="FFFFFF"/>
      </a:lt1>
      <a:dk2>
        <a:srgbClr val="44546A"/>
      </a:dk2>
      <a:lt2>
        <a:srgbClr val="E7E6E6"/>
      </a:lt2>
      <a:accent1>
        <a:srgbClr val="8439B4"/>
      </a:accent1>
      <a:accent2>
        <a:srgbClr val="7F6C7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4195</TotalTime>
  <Words>3333</Words>
  <Application>Microsoft Macintosh PowerPoint</Application>
  <PresentationFormat>Widescreen</PresentationFormat>
  <Paragraphs>251</Paragraphs>
  <Slides>42</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Times New Roman</vt:lpstr>
      <vt:lpstr>Wingdings</vt:lpstr>
      <vt:lpstr>Office Theme</vt:lpstr>
      <vt:lpstr>Evaluation of Generalization When Training Stimulus Preference Assessments</vt:lpstr>
      <vt:lpstr>Introduction </vt:lpstr>
      <vt:lpstr>Preference Assessments </vt:lpstr>
      <vt:lpstr>PowerPoint Presentation</vt:lpstr>
      <vt:lpstr>PowerPoint Presentation</vt:lpstr>
      <vt:lpstr>PowerPoint Presentation</vt:lpstr>
      <vt:lpstr>Training others</vt:lpstr>
      <vt:lpstr>Study Objectives </vt:lpstr>
      <vt:lpstr>Method: Participant and Setting</vt:lpstr>
      <vt:lpstr>Experimental Design</vt:lpstr>
      <vt:lpstr>Experimental Design</vt:lpstr>
      <vt:lpstr>Experimental Design</vt:lpstr>
      <vt:lpstr>Experimental Design</vt:lpstr>
      <vt:lpstr>Dependent Variables</vt:lpstr>
      <vt:lpstr>Procedures : Main Study </vt:lpstr>
      <vt:lpstr>Baseline: </vt:lpstr>
      <vt:lpstr>PowerPoint Presentation</vt:lpstr>
      <vt:lpstr>PowerPoint Presentation</vt:lpstr>
      <vt:lpstr>PowerPoint Presentation</vt:lpstr>
      <vt:lpstr>Behavioral Skills Training (Parsons, Rollyson, &amp; Reid, 2012)</vt:lpstr>
      <vt:lpstr>PowerPoint Presentation</vt:lpstr>
      <vt:lpstr>Maintenance </vt:lpstr>
      <vt:lpstr>PowerPoint Presentation</vt:lpstr>
      <vt:lpstr>PowerPoint Presentation</vt:lpstr>
      <vt:lpstr>PowerPoint Presentation</vt:lpstr>
      <vt:lpstr>Procedures: Retrospective Study </vt:lpstr>
      <vt:lpstr>Results </vt:lpstr>
      <vt:lpstr>Results </vt:lpstr>
      <vt:lpstr>Results </vt:lpstr>
      <vt:lpstr>Results </vt:lpstr>
      <vt:lpstr>Results </vt:lpstr>
      <vt:lpstr>Results </vt:lpstr>
      <vt:lpstr>Results </vt:lpstr>
      <vt:lpstr>Discussion </vt:lpstr>
      <vt:lpstr>Discussion </vt:lpstr>
      <vt:lpstr>Discussion </vt:lpstr>
      <vt:lpstr>Discussion </vt:lpstr>
      <vt:lpstr>Discussion</vt:lpstr>
      <vt:lpstr>Limitation &amp; Next Steps  </vt:lpstr>
      <vt:lpstr>References </vt:lpstr>
      <vt:lpstr>Acknowledgements </vt:lpstr>
      <vt:lpstr>Questions?  </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Generalization When Training Stimulus Preference Assessments</dc:title>
  <dc:creator>Maria Isabel Torres</dc:creator>
  <cp:lastModifiedBy>Maria Isabel Torres</cp:lastModifiedBy>
  <cp:revision>99</cp:revision>
  <dcterms:created xsi:type="dcterms:W3CDTF">2018-07-30T00:58:31Z</dcterms:created>
  <dcterms:modified xsi:type="dcterms:W3CDTF">2018-08-09T14:54:48Z</dcterms:modified>
</cp:coreProperties>
</file>