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75" r:id="rId4"/>
    <p:sldId id="277" r:id="rId5"/>
    <p:sldId id="276" r:id="rId6"/>
    <p:sldId id="258" r:id="rId7"/>
    <p:sldId id="259" r:id="rId8"/>
    <p:sldId id="260" r:id="rId9"/>
    <p:sldId id="261" r:id="rId10"/>
    <p:sldId id="267" r:id="rId11"/>
    <p:sldId id="268" r:id="rId12"/>
    <p:sldId id="269" r:id="rId13"/>
    <p:sldId id="270" r:id="rId14"/>
    <p:sldId id="271" r:id="rId15"/>
    <p:sldId id="280" r:id="rId16"/>
    <p:sldId id="279" r:id="rId17"/>
    <p:sldId id="278" r:id="rId18"/>
    <p:sldId id="263" r:id="rId19"/>
    <p:sldId id="264" r:id="rId20"/>
    <p:sldId id="265" r:id="rId21"/>
    <p:sldId id="266"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gman, Jennifer" initials="HJ"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FF"/>
    <a:srgbClr val="007B37"/>
    <a:srgbClr val="009945"/>
    <a:srgbClr val="00672C"/>
    <a:srgbClr val="004881"/>
    <a:srgbClr val="00595B"/>
    <a:srgbClr val="009193"/>
    <a:srgbClr val="521B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1"/>
    <p:restoredTop sz="76168"/>
  </p:normalViewPr>
  <p:slideViewPr>
    <p:cSldViewPr snapToGrid="0" snapToObjects="1">
      <p:cViewPr>
        <p:scale>
          <a:sx n="54" d="100"/>
          <a:sy n="54" d="100"/>
        </p:scale>
        <p:origin x="256"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8F1ACF-F13E-824F-9B00-F888402B35AF}" type="datetimeFigureOut">
              <a:rPr lang="en-US" smtClean="0"/>
              <a:t>8/8/18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72A595-62CE-4947-9E80-47CBD8B7F36B}" type="slidenum">
              <a:rPr lang="en-US" smtClean="0"/>
              <a:t>‹#›</a:t>
            </a:fld>
            <a:endParaRPr lang="en-US" dirty="0"/>
          </a:p>
        </p:txBody>
      </p:sp>
    </p:spTree>
    <p:extLst>
      <p:ext uri="{BB962C8B-B14F-4D97-AF65-F5344CB8AC3E}">
        <p14:creationId xmlns:p14="http://schemas.microsoft.com/office/powerpoint/2010/main" val="188563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a:t>The EOES</a:t>
            </a:r>
            <a:r>
              <a:rPr lang="en-US" baseline="0" dirty="0"/>
              <a:t> indicates 14 sections of FAB where the observer can circle 0 for no FAB, 1 for FAB and redirect, and 2 for FAB and unable to redirect</a:t>
            </a:r>
            <a:endParaRPr lang="en-US" dirty="0"/>
          </a:p>
          <a:p>
            <a:pPr marL="171450" indent="-171450">
              <a:buFont typeface="Arial" charset="0"/>
              <a:buChar char="•"/>
            </a:pPr>
            <a:r>
              <a:rPr lang="en-US" dirty="0"/>
              <a:t>Examples of food avoidance behavior include cutting food into small pieces, refusal of food items, and</a:t>
            </a:r>
            <a:r>
              <a:rPr lang="en-US" baseline="0" dirty="0"/>
              <a:t> 5 minutes to initiate intake of food</a:t>
            </a:r>
          </a:p>
          <a:p>
            <a:pPr marL="171450" indent="-171450">
              <a:buFont typeface="Arial" charset="0"/>
              <a:buChar char="•"/>
            </a:pPr>
            <a:endParaRPr lang="en-US" dirty="0"/>
          </a:p>
          <a:p>
            <a:pPr marL="171450" indent="-171450">
              <a:buFont typeface="Arial" charset="0"/>
              <a:buChar char="•"/>
            </a:pPr>
            <a:r>
              <a:rPr lang="en-US" dirty="0"/>
              <a:t>MASC- A multidimensional anxiety scale for Children</a:t>
            </a:r>
            <a:r>
              <a:rPr lang="en-US" baseline="0" dirty="0"/>
              <a:t> ages 8-19. In the eating disorders program at CHCO, it is given as a baseline measurement. Scoring less than 40 indicates low levels of anxiety while anything above a 70 is elevated anxiety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dirty="0"/>
              <a:t>SUDs </a:t>
            </a:r>
            <a:r>
              <a:rPr lang="en-US" sz="1200" dirty="0">
                <a:solidFill>
                  <a:srgbClr val="002060"/>
                </a:solidFill>
              </a:rPr>
              <a:t>is a self assessment score  rated daily by patients in the Eating Disorders Program at CHCO to measure anxiety and stress on a scale from 0-10 </a:t>
            </a: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2</a:t>
            </a:fld>
            <a:endParaRPr lang="en-US" dirty="0"/>
          </a:p>
        </p:txBody>
      </p:sp>
    </p:spTree>
    <p:extLst>
      <p:ext uri="{BB962C8B-B14F-4D97-AF65-F5344CB8AC3E}">
        <p14:creationId xmlns:p14="http://schemas.microsoft.com/office/powerpoint/2010/main" val="1485182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red box around table variable</a:t>
            </a:r>
          </a:p>
          <a:p>
            <a:r>
              <a:rPr lang="en-US" dirty="0" smtClean="0"/>
              <a:t>Center numbers </a:t>
            </a:r>
          </a:p>
          <a:p>
            <a:r>
              <a:rPr lang="en-US" dirty="0" smtClean="0"/>
              <a:t>FAB and EOE </a:t>
            </a:r>
          </a:p>
          <a:p>
            <a:endParaRPr lang="en-US" dirty="0" smtClean="0"/>
          </a:p>
          <a:p>
            <a:r>
              <a:rPr lang="en-US" dirty="0" smtClean="0"/>
              <a:t>Treatment is working </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14</a:t>
            </a:fld>
            <a:endParaRPr lang="en-US" dirty="0"/>
          </a:p>
        </p:txBody>
      </p:sp>
    </p:spTree>
    <p:extLst>
      <p:ext uri="{BB962C8B-B14F-4D97-AF65-F5344CB8AC3E}">
        <p14:creationId xmlns:p14="http://schemas.microsoft.com/office/powerpoint/2010/main" val="1441976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red box around table variable</a:t>
            </a:r>
          </a:p>
          <a:p>
            <a:r>
              <a:rPr lang="en-US" dirty="0" smtClean="0"/>
              <a:t>Center numbers </a:t>
            </a:r>
          </a:p>
          <a:p>
            <a:r>
              <a:rPr lang="en-US" dirty="0" smtClean="0"/>
              <a:t>FAB and EOE </a:t>
            </a:r>
          </a:p>
          <a:p>
            <a:endParaRPr lang="en-US" dirty="0" smtClean="0"/>
          </a:p>
          <a:p>
            <a:r>
              <a:rPr lang="en-US" dirty="0" smtClean="0"/>
              <a:t>Treatment is working </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15</a:t>
            </a:fld>
            <a:endParaRPr lang="en-US" dirty="0"/>
          </a:p>
        </p:txBody>
      </p:sp>
    </p:spTree>
    <p:extLst>
      <p:ext uri="{BB962C8B-B14F-4D97-AF65-F5344CB8AC3E}">
        <p14:creationId xmlns:p14="http://schemas.microsoft.com/office/powerpoint/2010/main" val="509437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red box around table variable</a:t>
            </a:r>
          </a:p>
          <a:p>
            <a:r>
              <a:rPr lang="en-US" dirty="0" smtClean="0"/>
              <a:t>Center numbers </a:t>
            </a:r>
          </a:p>
          <a:p>
            <a:r>
              <a:rPr lang="en-US" dirty="0" smtClean="0"/>
              <a:t>FAB and EOE </a:t>
            </a:r>
          </a:p>
          <a:p>
            <a:endParaRPr lang="en-US" dirty="0" smtClean="0"/>
          </a:p>
          <a:p>
            <a:r>
              <a:rPr lang="en-US" dirty="0" smtClean="0"/>
              <a:t>Treatment is working </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16</a:t>
            </a:fld>
            <a:endParaRPr lang="en-US" dirty="0"/>
          </a:p>
        </p:txBody>
      </p:sp>
    </p:spTree>
    <p:extLst>
      <p:ext uri="{BB962C8B-B14F-4D97-AF65-F5344CB8AC3E}">
        <p14:creationId xmlns:p14="http://schemas.microsoft.com/office/powerpoint/2010/main" val="1571782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red box around table variable</a:t>
            </a:r>
          </a:p>
          <a:p>
            <a:r>
              <a:rPr lang="en-US" dirty="0" smtClean="0"/>
              <a:t>Center numbers </a:t>
            </a:r>
          </a:p>
          <a:p>
            <a:r>
              <a:rPr lang="en-US" dirty="0" smtClean="0"/>
              <a:t>FAB and EOE </a:t>
            </a:r>
          </a:p>
          <a:p>
            <a:endParaRPr lang="en-US" dirty="0" smtClean="0"/>
          </a:p>
          <a:p>
            <a:r>
              <a:rPr lang="en-US" dirty="0" smtClean="0"/>
              <a:t>Treatment is working </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17</a:t>
            </a:fld>
            <a:endParaRPr lang="en-US" dirty="0"/>
          </a:p>
        </p:txBody>
      </p:sp>
    </p:spTree>
    <p:extLst>
      <p:ext uri="{BB962C8B-B14F-4D97-AF65-F5344CB8AC3E}">
        <p14:creationId xmlns:p14="http://schemas.microsoft.com/office/powerpoint/2010/main" val="1734391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smtClean="0">
                <a:solidFill>
                  <a:srgbClr val="002060"/>
                </a:solidFill>
                <a:latin typeface="Arial Hebrew" charset="-79"/>
                <a:ea typeface="Arial Hebrew" charset="-79"/>
                <a:cs typeface="Arial Hebrew" charset="-79"/>
              </a:rPr>
              <a:t>as higher distress and anxiety was correlated with difficulty completing meals in the Eating Disorders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2060"/>
                </a:solidFill>
              </a:rPr>
              <a:t>The </a:t>
            </a:r>
            <a:r>
              <a:rPr lang="en-US" sz="1200" dirty="0">
                <a:solidFill>
                  <a:srgbClr val="002060"/>
                </a:solidFill>
              </a:rPr>
              <a:t>average MASC score was a 71.25 indicating that children and adolescents in the Eating Disorders Program have elevated anxiety in general</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rPr>
              <a:t>Over the course of ten days in program, SUDs, EOES, and FAB has significantly decreased while meal coping has significantly increased</a:t>
            </a:r>
          </a:p>
          <a:p>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18</a:t>
            </a:fld>
            <a:endParaRPr lang="en-US" dirty="0"/>
          </a:p>
        </p:txBody>
      </p:sp>
    </p:spTree>
    <p:extLst>
      <p:ext uri="{BB962C8B-B14F-4D97-AF65-F5344CB8AC3E}">
        <p14:creationId xmlns:p14="http://schemas.microsoft.com/office/powerpoint/2010/main" val="1843259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sz="1200" dirty="0" smtClean="0">
                <a:solidFill>
                  <a:srgbClr val="002060"/>
                </a:solidFill>
                <a:latin typeface="Arial Hebrew" charset="-79"/>
                <a:ea typeface="Arial Hebrew" charset="-79"/>
                <a:cs typeface="Arial Hebrew" charset="-79"/>
              </a:rPr>
              <a:t>for this study because the program did not use the SUDS scale with children until 2016</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a:t>
            </a:r>
            <a:r>
              <a:rPr lang="en-US" sz="1200" dirty="0" smtClean="0">
                <a:solidFill>
                  <a:srgbClr val="002060"/>
                </a:solidFill>
                <a:latin typeface="Arial Hebrew" charset="-79"/>
                <a:ea typeface="Arial Hebrew" charset="-79"/>
                <a:cs typeface="Arial Hebrew" charset="-79"/>
              </a:rPr>
              <a:t>The chart review of the 42 participants was done by hand, making human error more possible and limiting the number of subjects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a:t>
            </a:r>
            <a:r>
              <a:rPr lang="en-US" dirty="0"/>
              <a:t>. </a:t>
            </a:r>
            <a:r>
              <a:rPr lang="en-US" dirty="0" smtClean="0"/>
              <a:t>In some cases</a:t>
            </a:r>
            <a:r>
              <a:rPr lang="is-IS" dirty="0" smtClean="0"/>
              <a:t>…</a:t>
            </a:r>
            <a:r>
              <a:rPr lang="en-US" sz="1200" dirty="0" smtClean="0">
                <a:solidFill>
                  <a:srgbClr val="002060"/>
                </a:solidFill>
              </a:rPr>
              <a:t>Causing </a:t>
            </a:r>
            <a:r>
              <a:rPr lang="en-US" sz="1200" dirty="0">
                <a:solidFill>
                  <a:srgbClr val="002060"/>
                </a:solidFill>
              </a:rPr>
              <a:t>extra chart review time to look for SUDs in the nurse’s note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4.</a:t>
            </a:r>
            <a:r>
              <a:rPr lang="en-US" baseline="0" dirty="0"/>
              <a:t> </a:t>
            </a:r>
            <a:r>
              <a:rPr lang="en-US" sz="1200" dirty="0" smtClean="0">
                <a:solidFill>
                  <a:srgbClr val="002060"/>
                </a:solidFill>
                <a:latin typeface="Arial Hebrew" charset="-79"/>
                <a:ea typeface="Arial Hebrew" charset="-79"/>
                <a:cs typeface="Arial Hebrew" charset="-79"/>
              </a:rPr>
              <a:t>, which could contribute to variability in scoring.  There was no record of who scored each meal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19</a:t>
            </a:fld>
            <a:endParaRPr lang="en-US" dirty="0"/>
          </a:p>
        </p:txBody>
      </p:sp>
    </p:spTree>
    <p:extLst>
      <p:ext uri="{BB962C8B-B14F-4D97-AF65-F5344CB8AC3E}">
        <p14:creationId xmlns:p14="http://schemas.microsoft.com/office/powerpoint/2010/main" val="671461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3. </a:t>
            </a:r>
            <a:r>
              <a:rPr lang="en-US" sz="2400" dirty="0" smtClean="0">
                <a:solidFill>
                  <a:srgbClr val="002060"/>
                </a:solidFill>
              </a:rPr>
              <a:t>Scoring </a:t>
            </a:r>
            <a:r>
              <a:rPr lang="en-US" sz="2400" dirty="0">
                <a:solidFill>
                  <a:srgbClr val="002060"/>
                </a:solidFill>
              </a:rPr>
              <a:t>of  FAB’s was being done manually by staff which was time </a:t>
            </a:r>
            <a:r>
              <a:rPr lang="en-US" sz="2400" dirty="0" smtClean="0">
                <a:solidFill>
                  <a:srgbClr val="002060"/>
                </a:solidFill>
              </a:rPr>
              <a:t>consuming.</a:t>
            </a:r>
            <a:r>
              <a:rPr lang="en-US" sz="2400" baseline="0" dirty="0" smtClean="0">
                <a:solidFill>
                  <a:srgbClr val="002060"/>
                </a:solidFill>
              </a:rPr>
              <a:t> </a:t>
            </a:r>
            <a:r>
              <a:rPr lang="en-US" sz="2400" dirty="0" smtClean="0">
                <a:solidFill>
                  <a:srgbClr val="002060"/>
                </a:solidFill>
                <a:latin typeface="Arial Hebrew" charset="-79"/>
                <a:ea typeface="Arial Hebrew" charset="-79"/>
                <a:cs typeface="Arial Hebrew" charset="-79"/>
              </a:rPr>
              <a:t>EPIC flowsheet to improve staff charting efficiency and ease of data retrieval</a:t>
            </a:r>
            <a:endParaRPr lang="en-US" sz="240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206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2060"/>
                </a:solidFill>
              </a:rPr>
              <a:t>4. </a:t>
            </a:r>
            <a:r>
              <a:rPr lang="en-US" sz="2800" dirty="0" smtClean="0">
                <a:solidFill>
                  <a:srgbClr val="002060"/>
                </a:solidFill>
                <a:latin typeface="Arial Hebrew" charset="-79"/>
                <a:ea typeface="Arial Hebrew" charset="-79"/>
                <a:cs typeface="Arial Hebrew" charset="-79"/>
              </a:rPr>
              <a:t>Calculation of FAB’s and daily EOES total scores will be done automatically by EPIC</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4. </a:t>
            </a:r>
            <a:r>
              <a:rPr lang="en-US" sz="1200" dirty="0">
                <a:solidFill>
                  <a:srgbClr val="002060"/>
                </a:solidFill>
              </a:rPr>
              <a:t>This will improve awareness of how the child eats with different people and  is critical for the prospective validation study.</a:t>
            </a:r>
            <a:r>
              <a:rPr lang="en-US" sz="2400" dirty="0">
                <a:solidFill>
                  <a:srgbClr val="002060"/>
                </a:solidFill>
              </a:rPr>
              <a:t> Which is critical for the validation study and interrater reliability</a:t>
            </a:r>
            <a:endParaRPr lang="en-US" sz="24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rgbClr val="002060"/>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rgbClr val="002060"/>
                </a:solidFill>
                <a:latin typeface="Arial Hebrew" charset="-79"/>
                <a:ea typeface="Arial Hebrew" charset="-79"/>
                <a:cs typeface="Arial Hebrew" charset="-79"/>
              </a:rPr>
              <a:t>which is critical for the validation study and interrater reliability</a:t>
            </a:r>
            <a:endParaRPr lang="en-US" sz="2800" dirty="0" smtClean="0">
              <a:latin typeface="Arial Hebrew" charset="-79"/>
              <a:ea typeface="Arial Hebrew" charset="-79"/>
              <a:cs typeface="Arial Hebrew" charset="-79"/>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20</a:t>
            </a:fld>
            <a:endParaRPr lang="en-US" dirty="0"/>
          </a:p>
        </p:txBody>
      </p:sp>
    </p:spTree>
    <p:extLst>
      <p:ext uri="{BB962C8B-B14F-4D97-AF65-F5344CB8AC3E}">
        <p14:creationId xmlns:p14="http://schemas.microsoft.com/office/powerpoint/2010/main" val="1814037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22</a:t>
            </a:fld>
            <a:endParaRPr lang="en-US" dirty="0"/>
          </a:p>
        </p:txBody>
      </p:sp>
    </p:spTree>
    <p:extLst>
      <p:ext uri="{BB962C8B-B14F-4D97-AF65-F5344CB8AC3E}">
        <p14:creationId xmlns:p14="http://schemas.microsoft.com/office/powerpoint/2010/main" val="796428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23</a:t>
            </a:fld>
            <a:endParaRPr lang="en-US" dirty="0"/>
          </a:p>
        </p:txBody>
      </p:sp>
    </p:spTree>
    <p:extLst>
      <p:ext uri="{BB962C8B-B14F-4D97-AF65-F5344CB8AC3E}">
        <p14:creationId xmlns:p14="http://schemas.microsoft.com/office/powerpoint/2010/main" val="1274247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FAB:</a:t>
            </a:r>
            <a:r>
              <a:rPr lang="en-US" baseline="0" dirty="0"/>
              <a:t> 14 FABs, 0 = not present, 1 = exhibits FAB but redirects, 2= unable to redirect</a:t>
            </a:r>
            <a:endParaRPr lang="en-US" dirty="0"/>
          </a:p>
          <a:p>
            <a:r>
              <a:rPr lang="en-US" dirty="0"/>
              <a:t>Examples of FAB:</a:t>
            </a:r>
            <a:r>
              <a:rPr lang="en-US" baseline="0" dirty="0"/>
              <a:t> Extended time between bites, cutting food into small pieces, or refusal of food items</a:t>
            </a:r>
          </a:p>
          <a:p>
            <a:r>
              <a:rPr lang="en-US" baseline="0" dirty="0"/>
              <a:t>Meal completion: 1 is better than a 3. 1 indicates no problem completing meal</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3</a:t>
            </a:fld>
            <a:endParaRPr lang="en-US" dirty="0"/>
          </a:p>
        </p:txBody>
      </p:sp>
    </p:spTree>
    <p:extLst>
      <p:ext uri="{BB962C8B-B14F-4D97-AF65-F5344CB8AC3E}">
        <p14:creationId xmlns:p14="http://schemas.microsoft.com/office/powerpoint/2010/main" val="1786512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more examples of what this</a:t>
            </a:r>
            <a:r>
              <a:rPr lang="en-US" baseline="0" dirty="0" smtClean="0"/>
              <a:t> looks like</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4</a:t>
            </a:fld>
            <a:endParaRPr lang="en-US" dirty="0"/>
          </a:p>
        </p:txBody>
      </p:sp>
    </p:spTree>
    <p:extLst>
      <p:ext uri="{BB962C8B-B14F-4D97-AF65-F5344CB8AC3E}">
        <p14:creationId xmlns:p14="http://schemas.microsoft.com/office/powerpoint/2010/main" val="206969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rgbClr val="002060"/>
                </a:solidFill>
              </a:rPr>
              <a:t>An IRB approved retrospective chart review was conducted for patients treated in the Eating Disorders Program from 2015 – 2017 </a:t>
            </a:r>
          </a:p>
          <a:p>
            <a:endParaRPr lang="en-US" dirty="0" smtClean="0"/>
          </a:p>
          <a:p>
            <a:r>
              <a:rPr lang="en-US" dirty="0" smtClean="0"/>
              <a:t>More on shadowing</a:t>
            </a:r>
            <a:r>
              <a:rPr lang="en-US" baseline="0" dirty="0" smtClean="0"/>
              <a:t> experience and more background on why Pearson’s Correlation</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8</a:t>
            </a:fld>
            <a:endParaRPr lang="en-US" dirty="0"/>
          </a:p>
        </p:txBody>
      </p:sp>
    </p:spTree>
    <p:extLst>
      <p:ext uri="{BB962C8B-B14F-4D97-AF65-F5344CB8AC3E}">
        <p14:creationId xmlns:p14="http://schemas.microsoft.com/office/powerpoint/2010/main" val="1313622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Avoidant</a:t>
            </a:r>
            <a:r>
              <a:rPr lang="en-US" baseline="0"/>
              <a:t> Restrictive </a:t>
            </a:r>
            <a:r>
              <a:rPr lang="en-US" baseline="0" dirty="0"/>
              <a:t>Food Intake Disorder</a:t>
            </a:r>
          </a:p>
          <a:p>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9</a:t>
            </a:fld>
            <a:endParaRPr lang="en-US" dirty="0"/>
          </a:p>
        </p:txBody>
      </p:sp>
    </p:spTree>
    <p:extLst>
      <p:ext uri="{BB962C8B-B14F-4D97-AF65-F5344CB8AC3E}">
        <p14:creationId xmlns:p14="http://schemas.microsoft.com/office/powerpoint/2010/main" val="1404831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EOE: 0-28,</a:t>
            </a:r>
            <a:r>
              <a:rPr lang="en-US" baseline="0" dirty="0"/>
              <a:t> 28 meaning meal completion was difficult</a:t>
            </a:r>
          </a:p>
          <a:p>
            <a:r>
              <a:rPr lang="en-US" baseline="0" dirty="0"/>
              <a:t>SUDs: 0 meaning calm and 10 meaning extreme distress</a:t>
            </a:r>
          </a:p>
          <a:p>
            <a:r>
              <a:rPr lang="en-US" dirty="0"/>
              <a:t>Positive</a:t>
            </a:r>
          </a:p>
          <a:p>
            <a:r>
              <a:rPr lang="en-US" dirty="0"/>
              <a:t>Significant</a:t>
            </a:r>
            <a:r>
              <a:rPr lang="en-US" baseline="0" dirty="0"/>
              <a:t> </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10</a:t>
            </a:fld>
            <a:endParaRPr lang="en-US" dirty="0"/>
          </a:p>
        </p:txBody>
      </p:sp>
    </p:spTree>
    <p:extLst>
      <p:ext uri="{BB962C8B-B14F-4D97-AF65-F5344CB8AC3E}">
        <p14:creationId xmlns:p14="http://schemas.microsoft.com/office/powerpoint/2010/main" val="723595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Meal</a:t>
            </a:r>
            <a:r>
              <a:rPr lang="en-US" baseline="0" dirty="0"/>
              <a:t> coping: 0 is bad, 1 is attempted, 2 is coping well</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11</a:t>
            </a:fld>
            <a:endParaRPr lang="en-US" dirty="0"/>
          </a:p>
        </p:txBody>
      </p:sp>
    </p:spTree>
    <p:extLst>
      <p:ext uri="{BB962C8B-B14F-4D97-AF65-F5344CB8AC3E}">
        <p14:creationId xmlns:p14="http://schemas.microsoft.com/office/powerpoint/2010/main" val="1135049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X axis</a:t>
            </a:r>
            <a:r>
              <a:rPr lang="en-US" baseline="0" dirty="0" smtClean="0"/>
              <a:t> and Y axis</a:t>
            </a:r>
            <a:endParaRPr lang="en-US" dirty="0"/>
          </a:p>
          <a:p>
            <a:endParaRPr lang="en-US" dirty="0"/>
          </a:p>
          <a:p>
            <a:r>
              <a:rPr lang="en-US" dirty="0"/>
              <a:t>Better meal time</a:t>
            </a:r>
            <a:r>
              <a:rPr lang="en-US" baseline="0" dirty="0"/>
              <a:t> coping was associated with fewer FAB and better meal completion</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12</a:t>
            </a:fld>
            <a:endParaRPr lang="en-US" dirty="0"/>
          </a:p>
        </p:txBody>
      </p:sp>
    </p:spTree>
    <p:extLst>
      <p:ext uri="{BB962C8B-B14F-4D97-AF65-F5344CB8AC3E}">
        <p14:creationId xmlns:p14="http://schemas.microsoft.com/office/powerpoint/2010/main" val="976929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MASC,</a:t>
            </a:r>
            <a:r>
              <a:rPr lang="en-US" baseline="0" dirty="0"/>
              <a:t> less than 40 is low anxiety, 40-69 elevated, 70+ extremely elevated </a:t>
            </a:r>
            <a:endParaRPr lang="en-US" dirty="0"/>
          </a:p>
        </p:txBody>
      </p:sp>
      <p:sp>
        <p:nvSpPr>
          <p:cNvPr id="4" name="Slide Number Placeholder 3"/>
          <p:cNvSpPr>
            <a:spLocks noGrp="1"/>
          </p:cNvSpPr>
          <p:nvPr>
            <p:ph type="sldNum" sz="quarter" idx="10"/>
          </p:nvPr>
        </p:nvSpPr>
        <p:spPr/>
        <p:txBody>
          <a:bodyPr/>
          <a:lstStyle/>
          <a:p>
            <a:fld id="{2172A595-62CE-4947-9E80-47CBD8B7F36B}" type="slidenum">
              <a:rPr lang="en-US" smtClean="0"/>
              <a:t>13</a:t>
            </a:fld>
            <a:endParaRPr lang="en-US" dirty="0"/>
          </a:p>
        </p:txBody>
      </p:sp>
    </p:spTree>
    <p:extLst>
      <p:ext uri="{BB962C8B-B14F-4D97-AF65-F5344CB8AC3E}">
        <p14:creationId xmlns:p14="http://schemas.microsoft.com/office/powerpoint/2010/main" val="155917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77E772-B07F-8444-9FE8-A74DC4A8D894}" type="datetimeFigureOut">
              <a:rPr lang="en-US" smtClean="0"/>
              <a:t>8/8/18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40811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7E772-B07F-8444-9FE8-A74DC4A8D894}" type="datetimeFigureOut">
              <a:rPr lang="en-US" smtClean="0"/>
              <a:t>8/8/18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830438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7E772-B07F-8444-9FE8-A74DC4A8D894}" type="datetimeFigureOut">
              <a:rPr lang="en-US" smtClean="0"/>
              <a:t>8/8/18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683328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77E772-B07F-8444-9FE8-A74DC4A8D894}" type="datetimeFigureOut">
              <a:rPr lang="en-US" smtClean="0"/>
              <a:t>8/8/18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170020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77E772-B07F-8444-9FE8-A74DC4A8D894}" type="datetimeFigureOut">
              <a:rPr lang="en-US" smtClean="0"/>
              <a:t>8/8/18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137962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77E772-B07F-8444-9FE8-A74DC4A8D894}" type="datetimeFigureOut">
              <a:rPr lang="en-US" smtClean="0"/>
              <a:t>8/8/18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104529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77E772-B07F-8444-9FE8-A74DC4A8D894}" type="datetimeFigureOut">
              <a:rPr lang="en-US" smtClean="0"/>
              <a:t>8/8/18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1884059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77E772-B07F-8444-9FE8-A74DC4A8D894}" type="datetimeFigureOut">
              <a:rPr lang="en-US" smtClean="0"/>
              <a:t>8/8/18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748028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7E772-B07F-8444-9FE8-A74DC4A8D894}" type="datetimeFigureOut">
              <a:rPr lang="en-US" smtClean="0"/>
              <a:t>8/8/18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739763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77E772-B07F-8444-9FE8-A74DC4A8D894}" type="datetimeFigureOut">
              <a:rPr lang="en-US" smtClean="0"/>
              <a:t>8/8/18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142192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77E772-B07F-8444-9FE8-A74DC4A8D894}" type="datetimeFigureOut">
              <a:rPr lang="en-US" smtClean="0"/>
              <a:t>8/8/18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EF48D7-B30C-3B4D-B6D1-A33441A97D91}" type="slidenum">
              <a:rPr lang="en-US" smtClean="0"/>
              <a:t>‹#›</a:t>
            </a:fld>
            <a:endParaRPr lang="en-US" dirty="0"/>
          </a:p>
        </p:txBody>
      </p:sp>
    </p:spTree>
    <p:extLst>
      <p:ext uri="{BB962C8B-B14F-4D97-AF65-F5344CB8AC3E}">
        <p14:creationId xmlns:p14="http://schemas.microsoft.com/office/powerpoint/2010/main" val="11031151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7E772-B07F-8444-9FE8-A74DC4A8D894}" type="datetimeFigureOut">
              <a:rPr lang="en-US" smtClean="0"/>
              <a:t>8/8/18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F48D7-B30C-3B4D-B6D1-A33441A97D91}" type="slidenum">
              <a:rPr lang="en-US" smtClean="0"/>
              <a:t>‹#›</a:t>
            </a:fld>
            <a:endParaRPr lang="en-US" dirty="0"/>
          </a:p>
        </p:txBody>
      </p:sp>
    </p:spTree>
    <p:extLst>
      <p:ext uri="{BB962C8B-B14F-4D97-AF65-F5344CB8AC3E}">
        <p14:creationId xmlns:p14="http://schemas.microsoft.com/office/powerpoint/2010/main" val="415287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p:cNvSpPr txBox="1"/>
          <p:nvPr/>
        </p:nvSpPr>
        <p:spPr>
          <a:xfrm>
            <a:off x="189186" y="283779"/>
            <a:ext cx="12002814" cy="3673366"/>
          </a:xfrm>
          <a:prstGeom prst="rect">
            <a:avLst/>
          </a:prstGeom>
          <a:noFill/>
        </p:spPr>
        <p:txBody>
          <a:bodyPr wrap="square" rtlCol="0">
            <a:spAutoFit/>
          </a:bodyPr>
          <a:lstStyle/>
          <a:p>
            <a:endParaRPr lang="en-US" dirty="0"/>
          </a:p>
        </p:txBody>
      </p:sp>
      <p:sp>
        <p:nvSpPr>
          <p:cNvPr id="8" name="TextBox 7"/>
          <p:cNvSpPr txBox="1"/>
          <p:nvPr/>
        </p:nvSpPr>
        <p:spPr>
          <a:xfrm>
            <a:off x="349469" y="134852"/>
            <a:ext cx="11493062" cy="1569660"/>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Coping and </a:t>
            </a:r>
            <a:r>
              <a:rPr lang="en-US" sz="3200" b="1" dirty="0" smtClean="0">
                <a:solidFill>
                  <a:srgbClr val="002060"/>
                </a:solidFill>
                <a:latin typeface="Arial Hebrew" charset="-79"/>
                <a:ea typeface="Arial Hebrew" charset="-79"/>
                <a:cs typeface="Arial Hebrew" charset="-79"/>
              </a:rPr>
              <a:t>Calories:</a:t>
            </a:r>
            <a:endParaRPr lang="en-US" sz="3200" b="1" dirty="0">
              <a:solidFill>
                <a:srgbClr val="002060"/>
              </a:solidFill>
              <a:latin typeface="Arial Hebrew" charset="-79"/>
              <a:ea typeface="Arial Hebrew" charset="-79"/>
              <a:cs typeface="Arial Hebrew" charset="-79"/>
            </a:endParaRPr>
          </a:p>
          <a:p>
            <a:pPr algn="ctr"/>
            <a:r>
              <a:rPr lang="en-US" sz="3200" b="1" dirty="0">
                <a:solidFill>
                  <a:srgbClr val="002060"/>
                </a:solidFill>
                <a:latin typeface="Arial Hebrew" charset="-79"/>
                <a:ea typeface="Arial Hebrew" charset="-79"/>
                <a:cs typeface="Arial Hebrew" charset="-79"/>
              </a:rPr>
              <a:t>Exploring the </a:t>
            </a:r>
            <a:r>
              <a:rPr lang="en-US" sz="3200" b="1" dirty="0" smtClean="0">
                <a:solidFill>
                  <a:srgbClr val="002060"/>
                </a:solidFill>
                <a:latin typeface="Arial Hebrew" charset="-79"/>
                <a:ea typeface="Arial Hebrew" charset="-79"/>
                <a:cs typeface="Arial Hebrew" charset="-79"/>
              </a:rPr>
              <a:t>Relationship </a:t>
            </a:r>
            <a:r>
              <a:rPr lang="en-US" sz="3200" b="1" dirty="0">
                <a:solidFill>
                  <a:srgbClr val="002060"/>
                </a:solidFill>
                <a:latin typeface="Arial Hebrew" charset="-79"/>
                <a:ea typeface="Arial Hebrew" charset="-79"/>
                <a:cs typeface="Arial Hebrew" charset="-79"/>
              </a:rPr>
              <a:t>B</a:t>
            </a:r>
            <a:r>
              <a:rPr lang="en-US" sz="3200" b="1" dirty="0" smtClean="0">
                <a:solidFill>
                  <a:srgbClr val="002060"/>
                </a:solidFill>
                <a:latin typeface="Arial Hebrew" charset="-79"/>
                <a:ea typeface="Arial Hebrew" charset="-79"/>
                <a:cs typeface="Arial Hebrew" charset="-79"/>
              </a:rPr>
              <a:t>etween </a:t>
            </a:r>
            <a:r>
              <a:rPr lang="en-US" sz="3200" b="1" dirty="0">
                <a:solidFill>
                  <a:srgbClr val="002060"/>
                </a:solidFill>
                <a:latin typeface="Arial Hebrew" charset="-79"/>
                <a:ea typeface="Arial Hebrew" charset="-79"/>
                <a:cs typeface="Arial Hebrew" charset="-79"/>
              </a:rPr>
              <a:t>M</a:t>
            </a:r>
            <a:r>
              <a:rPr lang="en-US" sz="3200" b="1" dirty="0" smtClean="0">
                <a:solidFill>
                  <a:srgbClr val="002060"/>
                </a:solidFill>
                <a:latin typeface="Arial Hebrew" charset="-79"/>
                <a:ea typeface="Arial Hebrew" charset="-79"/>
                <a:cs typeface="Arial Hebrew" charset="-79"/>
              </a:rPr>
              <a:t>eal </a:t>
            </a:r>
            <a:r>
              <a:rPr lang="en-US" sz="3200" b="1" dirty="0">
                <a:solidFill>
                  <a:srgbClr val="002060"/>
                </a:solidFill>
                <a:latin typeface="Arial Hebrew" charset="-79"/>
                <a:ea typeface="Arial Hebrew" charset="-79"/>
                <a:cs typeface="Arial Hebrew" charset="-79"/>
              </a:rPr>
              <a:t>C</a:t>
            </a:r>
            <a:r>
              <a:rPr lang="en-US" sz="3200" b="1" dirty="0" smtClean="0">
                <a:solidFill>
                  <a:srgbClr val="002060"/>
                </a:solidFill>
                <a:latin typeface="Arial Hebrew" charset="-79"/>
                <a:ea typeface="Arial Hebrew" charset="-79"/>
                <a:cs typeface="Arial Hebrew" charset="-79"/>
              </a:rPr>
              <a:t>ompletion </a:t>
            </a:r>
            <a:r>
              <a:rPr lang="en-US" sz="3200" b="1" dirty="0">
                <a:solidFill>
                  <a:srgbClr val="002060"/>
                </a:solidFill>
                <a:latin typeface="Arial Hebrew" charset="-79"/>
                <a:ea typeface="Arial Hebrew" charset="-79"/>
                <a:cs typeface="Arial Hebrew" charset="-79"/>
              </a:rPr>
              <a:t>and </a:t>
            </a:r>
            <a:r>
              <a:rPr lang="en-US" sz="3200" b="1" dirty="0" smtClean="0">
                <a:solidFill>
                  <a:srgbClr val="002060"/>
                </a:solidFill>
                <a:latin typeface="Arial Hebrew" charset="-79"/>
                <a:ea typeface="Arial Hebrew" charset="-79"/>
                <a:cs typeface="Arial Hebrew" charset="-79"/>
              </a:rPr>
              <a:t>Distress </a:t>
            </a:r>
            <a:r>
              <a:rPr lang="en-US" sz="3200" b="1" dirty="0">
                <a:solidFill>
                  <a:srgbClr val="002060"/>
                </a:solidFill>
                <a:latin typeface="Arial Hebrew" charset="-79"/>
                <a:ea typeface="Arial Hebrew" charset="-79"/>
                <a:cs typeface="Arial Hebrew" charset="-79"/>
              </a:rPr>
              <a:t>in </a:t>
            </a:r>
            <a:r>
              <a:rPr lang="en-US" sz="3200" b="1" dirty="0" smtClean="0">
                <a:solidFill>
                  <a:srgbClr val="002060"/>
                </a:solidFill>
                <a:latin typeface="Arial Hebrew" charset="-79"/>
                <a:ea typeface="Arial Hebrew" charset="-79"/>
                <a:cs typeface="Arial Hebrew" charset="-79"/>
              </a:rPr>
              <a:t>Children </a:t>
            </a:r>
            <a:r>
              <a:rPr lang="en-US" sz="3200" b="1" dirty="0">
                <a:solidFill>
                  <a:srgbClr val="002060"/>
                </a:solidFill>
                <a:latin typeface="Arial Hebrew" charset="-79"/>
                <a:ea typeface="Arial Hebrew" charset="-79"/>
                <a:cs typeface="Arial Hebrew" charset="-79"/>
              </a:rPr>
              <a:t>and </a:t>
            </a:r>
            <a:r>
              <a:rPr lang="en-US" sz="3200" b="1" dirty="0" smtClean="0">
                <a:solidFill>
                  <a:srgbClr val="002060"/>
                </a:solidFill>
                <a:latin typeface="Arial Hebrew" charset="-79"/>
                <a:ea typeface="Arial Hebrew" charset="-79"/>
                <a:cs typeface="Arial Hebrew" charset="-79"/>
              </a:rPr>
              <a:t>Adolescents </a:t>
            </a:r>
            <a:r>
              <a:rPr lang="en-US" sz="3200" b="1" dirty="0">
                <a:solidFill>
                  <a:srgbClr val="002060"/>
                </a:solidFill>
                <a:latin typeface="Arial Hebrew" charset="-79"/>
                <a:ea typeface="Arial Hebrew" charset="-79"/>
                <a:cs typeface="Arial Hebrew" charset="-79"/>
              </a:rPr>
              <a:t>with </a:t>
            </a:r>
            <a:r>
              <a:rPr lang="en-US" sz="3200" b="1" dirty="0" smtClean="0">
                <a:solidFill>
                  <a:srgbClr val="002060"/>
                </a:solidFill>
                <a:latin typeface="Arial Hebrew" charset="-79"/>
                <a:ea typeface="Arial Hebrew" charset="-79"/>
                <a:cs typeface="Arial Hebrew" charset="-79"/>
              </a:rPr>
              <a:t>Eating </a:t>
            </a:r>
            <a:r>
              <a:rPr lang="en-US" sz="3200" b="1" dirty="0">
                <a:solidFill>
                  <a:srgbClr val="002060"/>
                </a:solidFill>
                <a:latin typeface="Arial Hebrew" charset="-79"/>
                <a:ea typeface="Arial Hebrew" charset="-79"/>
                <a:cs typeface="Arial Hebrew" charset="-79"/>
              </a:rPr>
              <a:t>D</a:t>
            </a:r>
            <a:r>
              <a:rPr lang="en-US" sz="3200" b="1" dirty="0" smtClean="0">
                <a:solidFill>
                  <a:srgbClr val="002060"/>
                </a:solidFill>
                <a:latin typeface="Arial Hebrew" charset="-79"/>
                <a:ea typeface="Arial Hebrew" charset="-79"/>
                <a:cs typeface="Arial Hebrew" charset="-79"/>
              </a:rPr>
              <a:t>isorders</a:t>
            </a:r>
            <a:endParaRPr lang="en-US" sz="3200" dirty="0">
              <a:solidFill>
                <a:srgbClr val="002060"/>
              </a:solidFill>
            </a:endParaRPr>
          </a:p>
        </p:txBody>
      </p:sp>
      <p:sp>
        <p:nvSpPr>
          <p:cNvPr id="9" name="TextBox 8"/>
          <p:cNvSpPr txBox="1"/>
          <p:nvPr/>
        </p:nvSpPr>
        <p:spPr>
          <a:xfrm>
            <a:off x="7165075" y="1853439"/>
            <a:ext cx="4837739" cy="2092881"/>
          </a:xfrm>
          <a:prstGeom prst="rect">
            <a:avLst/>
          </a:prstGeom>
          <a:noFill/>
        </p:spPr>
        <p:txBody>
          <a:bodyPr wrap="square" rtlCol="0">
            <a:spAutoFit/>
          </a:bodyPr>
          <a:lstStyle/>
          <a:p>
            <a:pPr algn="ctr">
              <a:spcBef>
                <a:spcPct val="0"/>
              </a:spcBef>
            </a:pPr>
            <a:r>
              <a:rPr lang="en-US" altLang="en-US" sz="1600" b="1" dirty="0">
                <a:solidFill>
                  <a:srgbClr val="002060"/>
                </a:solidFill>
                <a:latin typeface="Arial Hebrew" charset="-79"/>
                <a:ea typeface="Arial Hebrew" charset="-79"/>
                <a:cs typeface="Arial Hebrew" charset="-79"/>
              </a:rPr>
              <a:t>Kristen A. Torres,  </a:t>
            </a:r>
          </a:p>
          <a:p>
            <a:pPr algn="ctr">
              <a:spcBef>
                <a:spcPct val="0"/>
              </a:spcBef>
            </a:pPr>
            <a:r>
              <a:rPr lang="en-US" altLang="en-US" sz="1600" b="1" dirty="0">
                <a:solidFill>
                  <a:srgbClr val="002060"/>
                </a:solidFill>
                <a:latin typeface="Arial Hebrew" charset="-79"/>
                <a:ea typeface="Arial Hebrew" charset="-79"/>
                <a:cs typeface="Arial Hebrew" charset="-79"/>
              </a:rPr>
              <a:t> Jennifer Hagman, MD &amp; Robert Evans BS</a:t>
            </a:r>
          </a:p>
          <a:p>
            <a:pPr algn="ctr">
              <a:spcBef>
                <a:spcPct val="0"/>
              </a:spcBef>
            </a:pPr>
            <a:r>
              <a:rPr lang="en-US" altLang="en-US" sz="1600" b="1" dirty="0">
                <a:solidFill>
                  <a:srgbClr val="002060"/>
                </a:solidFill>
                <a:latin typeface="Arial Hebrew" charset="-79"/>
                <a:ea typeface="Arial Hebrew" charset="-79"/>
                <a:cs typeface="Arial Hebrew" charset="-79"/>
              </a:rPr>
              <a:t>Pediatric Undergraduate Research and Learning Experience</a:t>
            </a:r>
          </a:p>
          <a:p>
            <a:pPr algn="ctr">
              <a:spcBef>
                <a:spcPct val="0"/>
              </a:spcBef>
            </a:pPr>
            <a:r>
              <a:rPr lang="en-US" altLang="en-US" sz="1600" b="1" dirty="0">
                <a:solidFill>
                  <a:srgbClr val="002060"/>
                </a:solidFill>
                <a:latin typeface="Arial Hebrew" charset="-79"/>
                <a:ea typeface="Arial Hebrew" charset="-79"/>
                <a:cs typeface="Arial Hebrew" charset="-79"/>
              </a:rPr>
              <a:t>Children’s Hospital Colorado </a:t>
            </a:r>
          </a:p>
          <a:p>
            <a:pPr algn="ctr">
              <a:spcBef>
                <a:spcPct val="0"/>
              </a:spcBef>
            </a:pPr>
            <a:r>
              <a:rPr lang="en-US" altLang="en-US" sz="1600" b="1" dirty="0">
                <a:solidFill>
                  <a:srgbClr val="002060"/>
                </a:solidFill>
                <a:latin typeface="Arial Hebrew" charset="-79"/>
                <a:ea typeface="Arial Hebrew" charset="-79"/>
                <a:cs typeface="Arial Hebrew" charset="-79"/>
              </a:rPr>
              <a:t>University of Colorado </a:t>
            </a:r>
          </a:p>
          <a:p>
            <a:pPr algn="ctr">
              <a:spcBef>
                <a:spcPct val="0"/>
              </a:spcBef>
            </a:pPr>
            <a:r>
              <a:rPr lang="en-US" altLang="en-US" sz="1600" b="1" dirty="0">
                <a:solidFill>
                  <a:srgbClr val="002060"/>
                </a:solidFill>
                <a:latin typeface="Arial Hebrew" charset="-79"/>
                <a:ea typeface="Arial Hebrew" charset="-79"/>
                <a:cs typeface="Arial Hebrew" charset="-79"/>
              </a:rPr>
              <a:t>Anschutz Medical Campus</a:t>
            </a:r>
            <a:endParaRPr lang="en-US" sz="1600" b="1" dirty="0">
              <a:solidFill>
                <a:srgbClr val="002060"/>
              </a:solidFill>
              <a:latin typeface="Arial Hebrew" charset="-79"/>
              <a:ea typeface="Arial Hebrew" charset="-79"/>
              <a:cs typeface="Arial Hebrew" charset="-79"/>
            </a:endParaRPr>
          </a:p>
          <a:p>
            <a:endParaRPr lang="en-US" dirty="0"/>
          </a:p>
        </p:txBody>
      </p:sp>
    </p:spTree>
    <p:extLst>
      <p:ext uri="{BB962C8B-B14F-4D97-AF65-F5344CB8AC3E}">
        <p14:creationId xmlns:p14="http://schemas.microsoft.com/office/powerpoint/2010/main" val="2103912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07577" y="102576"/>
            <a:ext cx="11976846" cy="584775"/>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RESULTS</a:t>
            </a:r>
            <a:r>
              <a:rPr lang="en-US" sz="3200" b="1" dirty="0">
                <a:solidFill>
                  <a:srgbClr val="002060"/>
                </a:solidFill>
              </a:rPr>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1356" y="789927"/>
            <a:ext cx="8089900" cy="4508500"/>
          </a:xfrm>
          <a:prstGeom prst="rect">
            <a:avLst/>
          </a:prstGeom>
        </p:spPr>
      </p:pic>
      <p:sp>
        <p:nvSpPr>
          <p:cNvPr id="5" name="Rectangle 4"/>
          <p:cNvSpPr/>
          <p:nvPr/>
        </p:nvSpPr>
        <p:spPr>
          <a:xfrm>
            <a:off x="1730322" y="5570382"/>
            <a:ext cx="8570794" cy="1015663"/>
          </a:xfrm>
          <a:prstGeom prst="rect">
            <a:avLst/>
          </a:prstGeom>
        </p:spPr>
        <p:txBody>
          <a:bodyPr wrap="square">
            <a:spAutoFit/>
          </a:bodyPr>
          <a:lstStyle/>
          <a:p>
            <a:pPr marL="1143000" indent="-1143000" algn="ctr">
              <a:defRPr/>
            </a:pPr>
            <a:r>
              <a:rPr lang="en-US" sz="2000" dirty="0">
                <a:solidFill>
                  <a:srgbClr val="002060"/>
                </a:solidFill>
                <a:latin typeface="Arial Hebrew" charset="-79"/>
                <a:ea typeface="Arial Hebrew" charset="-79"/>
                <a:cs typeface="Arial Hebrew" charset="-79"/>
              </a:rPr>
              <a:t>Correlation between SUDs and EOE = 0.263,  P &lt; 0.01</a:t>
            </a:r>
          </a:p>
          <a:p>
            <a:pPr marL="1143000" indent="-1143000" algn="ctr">
              <a:defRPr/>
            </a:pPr>
            <a:r>
              <a:rPr lang="en-US" sz="2000" dirty="0">
                <a:solidFill>
                  <a:srgbClr val="002060"/>
                </a:solidFill>
                <a:latin typeface="Arial Hebrew" charset="-79"/>
                <a:ea typeface="Arial Hebrew" charset="-79"/>
                <a:cs typeface="Arial Hebrew" charset="-79"/>
              </a:rPr>
              <a:t>Elevated distress (SUDS) was significantly correlated with greater difficulty completing meals (higher EOES scores)</a:t>
            </a:r>
          </a:p>
        </p:txBody>
      </p:sp>
    </p:spTree>
    <p:extLst>
      <p:ext uri="{BB962C8B-B14F-4D97-AF65-F5344CB8AC3E}">
        <p14:creationId xmlns:p14="http://schemas.microsoft.com/office/powerpoint/2010/main" val="129782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3" name="Rectangle 2"/>
          <p:cNvSpPr/>
          <p:nvPr/>
        </p:nvSpPr>
        <p:spPr>
          <a:xfrm>
            <a:off x="125506" y="160920"/>
            <a:ext cx="11940987" cy="584775"/>
          </a:xfrm>
          <a:prstGeom prst="rect">
            <a:avLst/>
          </a:prstGeom>
        </p:spPr>
        <p:txBody>
          <a:bodyPr wrap="square">
            <a:spAutoFit/>
          </a:bodyPr>
          <a:lstStyle/>
          <a:p>
            <a:pPr algn="ctr"/>
            <a:r>
              <a:rPr lang="en-US" sz="3200" b="1" dirty="0">
                <a:solidFill>
                  <a:srgbClr val="002060"/>
                </a:solidFill>
                <a:latin typeface="Arial Hebrew" charset="-79"/>
                <a:ea typeface="Arial Hebrew" charset="-79"/>
                <a:cs typeface="Arial Hebrew" charset="-79"/>
              </a:rPr>
              <a:t>RESULTS</a:t>
            </a:r>
            <a:r>
              <a:rPr lang="en-US" sz="3200" b="1" dirty="0">
                <a:solidFill>
                  <a:srgbClr val="002060"/>
                </a:solidFill>
              </a:rPr>
              <a:t>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7687" r="4292" b="2532"/>
          <a:stretch/>
        </p:blipFill>
        <p:spPr>
          <a:xfrm>
            <a:off x="2456700" y="745695"/>
            <a:ext cx="8092440" cy="4683349"/>
          </a:xfrm>
          <a:prstGeom prst="rect">
            <a:avLst/>
          </a:prstGeom>
        </p:spPr>
      </p:pic>
      <p:sp>
        <p:nvSpPr>
          <p:cNvPr id="5" name="TextBox 4"/>
          <p:cNvSpPr txBox="1"/>
          <p:nvPr/>
        </p:nvSpPr>
        <p:spPr>
          <a:xfrm>
            <a:off x="1428897" y="5659876"/>
            <a:ext cx="10148046" cy="707886"/>
          </a:xfrm>
          <a:prstGeom prst="rect">
            <a:avLst/>
          </a:prstGeom>
          <a:noFill/>
        </p:spPr>
        <p:txBody>
          <a:bodyPr wrap="square" rtlCol="0">
            <a:spAutoFit/>
          </a:bodyPr>
          <a:lstStyle/>
          <a:p>
            <a:pPr algn="ctr"/>
            <a:r>
              <a:rPr lang="en-US" sz="2000" dirty="0">
                <a:solidFill>
                  <a:srgbClr val="002060"/>
                </a:solidFill>
                <a:latin typeface="Arial Hebrew" charset="-79"/>
                <a:ea typeface="Arial Hebrew" charset="-79"/>
                <a:cs typeface="Arial Hebrew" charset="-79"/>
              </a:rPr>
              <a:t>Correlation between SUDs and Meal Coping =  -0.206, P &lt;0.01</a:t>
            </a:r>
          </a:p>
          <a:p>
            <a:pPr algn="ctr"/>
            <a:r>
              <a:rPr lang="en-US" sz="2000" dirty="0">
                <a:solidFill>
                  <a:srgbClr val="002060"/>
                </a:solidFill>
                <a:latin typeface="Arial Hebrew" charset="-79"/>
                <a:ea typeface="Arial Hebrew" charset="-79"/>
                <a:cs typeface="Arial Hebrew" charset="-79"/>
              </a:rPr>
              <a:t>Better meal time coping was significantly negatively correlated with lower distress (SUDS)</a:t>
            </a:r>
            <a:endParaRPr lang="en-US" sz="2000" dirty="0">
              <a:latin typeface="Arial Hebrew" charset="-79"/>
              <a:ea typeface="Arial Hebrew" charset="-79"/>
              <a:cs typeface="Arial Hebrew" charset="-79"/>
            </a:endParaRPr>
          </a:p>
        </p:txBody>
      </p:sp>
    </p:spTree>
    <p:extLst>
      <p:ext uri="{BB962C8B-B14F-4D97-AF65-F5344CB8AC3E}">
        <p14:creationId xmlns:p14="http://schemas.microsoft.com/office/powerpoint/2010/main" val="100130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42"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1" y="163901"/>
            <a:ext cx="12192000" cy="584775"/>
          </a:xfrm>
          <a:prstGeom prst="rect">
            <a:avLst/>
          </a:prstGeom>
        </p:spPr>
        <p:txBody>
          <a:bodyPr wrap="square">
            <a:spAutoFit/>
          </a:bodyPr>
          <a:lstStyle/>
          <a:p>
            <a:pPr algn="ctr"/>
            <a:r>
              <a:rPr lang="en-US" sz="3200" b="1" dirty="0">
                <a:solidFill>
                  <a:srgbClr val="002060"/>
                </a:solidFill>
                <a:latin typeface="Arial Hebrew" charset="-79"/>
                <a:ea typeface="Arial Hebrew" charset="-79"/>
                <a:cs typeface="Arial Hebrew" charset="-79"/>
              </a:rPr>
              <a:t>RESULTS</a:t>
            </a:r>
            <a:r>
              <a:rPr lang="en-US" sz="3200" b="1" dirty="0">
                <a:solidFill>
                  <a:srgbClr val="002060"/>
                </a:solidFill>
              </a:rPr>
              <a:t>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3715" r="3432"/>
          <a:stretch/>
        </p:blipFill>
        <p:spPr>
          <a:xfrm>
            <a:off x="2388550" y="912577"/>
            <a:ext cx="8092440" cy="4340772"/>
          </a:xfrm>
          <a:prstGeom prst="rect">
            <a:avLst/>
          </a:prstGeom>
        </p:spPr>
      </p:pic>
      <p:sp>
        <p:nvSpPr>
          <p:cNvPr id="5" name="TextBox 4"/>
          <p:cNvSpPr txBox="1"/>
          <p:nvPr/>
        </p:nvSpPr>
        <p:spPr>
          <a:xfrm>
            <a:off x="568207" y="5417250"/>
            <a:ext cx="11087669" cy="984885"/>
          </a:xfrm>
          <a:prstGeom prst="rect">
            <a:avLst/>
          </a:prstGeom>
          <a:noFill/>
        </p:spPr>
        <p:txBody>
          <a:bodyPr wrap="square" rtlCol="0">
            <a:spAutoFit/>
          </a:bodyPr>
          <a:lstStyle/>
          <a:p>
            <a:pPr algn="ctr"/>
            <a:r>
              <a:rPr lang="en-US" sz="2000" dirty="0">
                <a:solidFill>
                  <a:srgbClr val="002060"/>
                </a:solidFill>
                <a:latin typeface="Arial Hebrew" charset="-79"/>
                <a:ea typeface="Arial Hebrew" charset="-79"/>
                <a:cs typeface="Arial Hebrew" charset="-79"/>
              </a:rPr>
              <a:t>Correlation between Meal Coping and FAB =-0.674,  P&lt; 0.01</a:t>
            </a:r>
          </a:p>
          <a:p>
            <a:pPr algn="ctr"/>
            <a:r>
              <a:rPr lang="en-US" sz="2000" dirty="0">
                <a:solidFill>
                  <a:srgbClr val="002060"/>
                </a:solidFill>
                <a:latin typeface="Arial Hebrew" charset="-79"/>
                <a:ea typeface="Arial Hebrew" charset="-79"/>
                <a:cs typeface="Arial Hebrew" charset="-79"/>
              </a:rPr>
              <a:t>Higher Food avoidance behaviors were significantly negatively correlated with lower meal time coping</a:t>
            </a:r>
          </a:p>
          <a:p>
            <a:endParaRPr lang="en-US" dirty="0"/>
          </a:p>
        </p:txBody>
      </p:sp>
    </p:spTree>
    <p:extLst>
      <p:ext uri="{BB962C8B-B14F-4D97-AF65-F5344CB8AC3E}">
        <p14:creationId xmlns:p14="http://schemas.microsoft.com/office/powerpoint/2010/main" val="126018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3398" t="15405" r="3996"/>
          <a:stretch/>
        </p:blipFill>
        <p:spPr>
          <a:xfrm>
            <a:off x="2049780" y="698126"/>
            <a:ext cx="8241702" cy="4885212"/>
          </a:xfrm>
          <a:prstGeom prst="rect">
            <a:avLst/>
          </a:prstGeom>
        </p:spPr>
      </p:pic>
      <p:sp>
        <p:nvSpPr>
          <p:cNvPr id="4" name="Rectangle 3"/>
          <p:cNvSpPr/>
          <p:nvPr/>
        </p:nvSpPr>
        <p:spPr>
          <a:xfrm>
            <a:off x="215152" y="113351"/>
            <a:ext cx="11672047" cy="584775"/>
          </a:xfrm>
          <a:prstGeom prst="rect">
            <a:avLst/>
          </a:prstGeom>
        </p:spPr>
        <p:txBody>
          <a:bodyPr wrap="square">
            <a:spAutoFit/>
          </a:bodyPr>
          <a:lstStyle/>
          <a:p>
            <a:pPr algn="ctr"/>
            <a:r>
              <a:rPr lang="en-US" sz="3200" b="1" dirty="0">
                <a:solidFill>
                  <a:srgbClr val="002060"/>
                </a:solidFill>
                <a:latin typeface="Arial Hebrew" charset="-79"/>
                <a:ea typeface="Arial Hebrew" charset="-79"/>
                <a:cs typeface="Arial Hebrew" charset="-79"/>
              </a:rPr>
              <a:t>RESULTS</a:t>
            </a:r>
            <a:r>
              <a:rPr lang="en-US" sz="3200" b="1" dirty="0">
                <a:solidFill>
                  <a:srgbClr val="002060"/>
                </a:solidFill>
              </a:rPr>
              <a:t> </a:t>
            </a:r>
          </a:p>
        </p:txBody>
      </p:sp>
      <p:sp>
        <p:nvSpPr>
          <p:cNvPr id="5" name="TextBox 4"/>
          <p:cNvSpPr txBox="1"/>
          <p:nvPr/>
        </p:nvSpPr>
        <p:spPr>
          <a:xfrm>
            <a:off x="215152" y="5583338"/>
            <a:ext cx="12191999" cy="1631216"/>
          </a:xfrm>
          <a:prstGeom prst="rect">
            <a:avLst/>
          </a:prstGeom>
          <a:noFill/>
        </p:spPr>
        <p:txBody>
          <a:bodyPr wrap="square" rtlCol="0">
            <a:spAutoFit/>
          </a:bodyPr>
          <a:lstStyle/>
          <a:p>
            <a:pPr algn="ctr"/>
            <a:r>
              <a:rPr lang="en-US" sz="2000" dirty="0">
                <a:solidFill>
                  <a:srgbClr val="002060"/>
                </a:solidFill>
                <a:latin typeface="Arial Hebrew" charset="-79"/>
                <a:ea typeface="Arial Hebrew" charset="-79"/>
                <a:cs typeface="Arial Hebrew" charset="-79"/>
              </a:rPr>
              <a:t>Correlation between SUDs and Baseline *MASC =0.40,  P&lt;0.01</a:t>
            </a:r>
          </a:p>
          <a:p>
            <a:pPr algn="ctr"/>
            <a:r>
              <a:rPr lang="en-US" sz="2000" dirty="0">
                <a:solidFill>
                  <a:srgbClr val="002060"/>
                </a:solidFill>
                <a:latin typeface="Arial Hebrew" charset="-79"/>
                <a:ea typeface="Arial Hebrew" charset="-79"/>
                <a:cs typeface="Arial Hebrew" charset="-79"/>
              </a:rPr>
              <a:t>Elevated Distress (SUDS) was positively correlated with </a:t>
            </a:r>
          </a:p>
          <a:p>
            <a:pPr algn="ctr"/>
            <a:r>
              <a:rPr lang="en-US" sz="2000" dirty="0">
                <a:solidFill>
                  <a:srgbClr val="002060"/>
                </a:solidFill>
                <a:latin typeface="Arial Hebrew" charset="-79"/>
                <a:ea typeface="Arial Hebrew" charset="-79"/>
                <a:cs typeface="Arial Hebrew" charset="-79"/>
              </a:rPr>
              <a:t>Higher Baseline Anxiety (MASC) Scores </a:t>
            </a:r>
          </a:p>
          <a:p>
            <a:pPr algn="ctr"/>
            <a:r>
              <a:rPr lang="en-US" sz="2000" dirty="0">
                <a:solidFill>
                  <a:srgbClr val="002060"/>
                </a:solidFill>
                <a:latin typeface="Arial Hebrew" charset="-79"/>
                <a:ea typeface="Arial Hebrew" charset="-79"/>
                <a:cs typeface="Arial Hebrew" charset="-79"/>
              </a:rPr>
              <a:t>(*average MASC = 71, SD 16.5)</a:t>
            </a:r>
          </a:p>
          <a:p>
            <a:pPr algn="ctr"/>
            <a:endParaRPr lang="en-US" sz="2000" dirty="0"/>
          </a:p>
        </p:txBody>
      </p:sp>
    </p:spTree>
    <p:extLst>
      <p:ext uri="{BB962C8B-B14F-4D97-AF65-F5344CB8AC3E}">
        <p14:creationId xmlns:p14="http://schemas.microsoft.com/office/powerpoint/2010/main" val="144250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828800" y="376518"/>
            <a:ext cx="8624047" cy="1077218"/>
          </a:xfrm>
          <a:prstGeom prst="rect">
            <a:avLst/>
          </a:prstGeom>
          <a:noFill/>
        </p:spPr>
        <p:txBody>
          <a:bodyPr wrap="square" rtlCol="0">
            <a:spAutoFit/>
          </a:bodyPr>
          <a:lstStyle/>
          <a:p>
            <a:r>
              <a:rPr lang="en-US" sz="3200" b="1" dirty="0">
                <a:solidFill>
                  <a:srgbClr val="002060"/>
                </a:solidFill>
                <a:latin typeface="Arial Hebrew" charset="-79"/>
                <a:ea typeface="Arial Hebrew" charset="-79"/>
                <a:cs typeface="Arial Hebrew" charset="-79"/>
              </a:rPr>
              <a:t>CHANGES OVER THE TEN DAYS IN PROGRAM</a:t>
            </a:r>
          </a:p>
          <a:p>
            <a:endParaRPr lang="en-US" sz="3200" b="1" dirty="0">
              <a:solidFill>
                <a:srgbClr val="002060"/>
              </a:solidFill>
            </a:endParaRPr>
          </a:p>
        </p:txBody>
      </p:sp>
      <p:sp>
        <p:nvSpPr>
          <p:cNvPr id="4" name="TextBox 3"/>
          <p:cNvSpPr txBox="1"/>
          <p:nvPr/>
        </p:nvSpPr>
        <p:spPr>
          <a:xfrm>
            <a:off x="1828800" y="1166774"/>
            <a:ext cx="8032376" cy="1077218"/>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Distress (SUDS) decreased</a:t>
            </a:r>
          </a:p>
          <a:p>
            <a:endParaRPr lang="en-US" sz="3200" b="1" dirty="0">
              <a:solidFill>
                <a:srgbClr val="007B37"/>
              </a:solidFill>
            </a:endParaRPr>
          </a:p>
        </p:txBody>
      </p:sp>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1496" t="8393" r="5029" b="15803"/>
          <a:stretch/>
        </p:blipFill>
        <p:spPr>
          <a:xfrm>
            <a:off x="322729" y="3429000"/>
            <a:ext cx="11546541" cy="2162497"/>
          </a:xfrm>
          <a:prstGeom prst="rect">
            <a:avLst/>
          </a:prstGeom>
        </p:spPr>
      </p:pic>
      <p:sp>
        <p:nvSpPr>
          <p:cNvPr id="12" name="Frame 11"/>
          <p:cNvSpPr/>
          <p:nvPr/>
        </p:nvSpPr>
        <p:spPr>
          <a:xfrm>
            <a:off x="322728" y="3806878"/>
            <a:ext cx="11546541" cy="466165"/>
          </a:xfrm>
          <a:prstGeom prst="fram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1279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828800" y="376518"/>
            <a:ext cx="8624047" cy="1077218"/>
          </a:xfrm>
          <a:prstGeom prst="rect">
            <a:avLst/>
          </a:prstGeom>
          <a:noFill/>
        </p:spPr>
        <p:txBody>
          <a:bodyPr wrap="square" rtlCol="0">
            <a:spAutoFit/>
          </a:bodyPr>
          <a:lstStyle/>
          <a:p>
            <a:r>
              <a:rPr lang="en-US" sz="3200" b="1" dirty="0">
                <a:solidFill>
                  <a:srgbClr val="002060"/>
                </a:solidFill>
                <a:latin typeface="Arial Hebrew" charset="-79"/>
                <a:ea typeface="Arial Hebrew" charset="-79"/>
                <a:cs typeface="Arial Hebrew" charset="-79"/>
              </a:rPr>
              <a:t>CHANGES OVER THE TEN DAYS IN PROGRAM</a:t>
            </a:r>
          </a:p>
          <a:p>
            <a:endParaRPr lang="en-US" sz="3200" b="1" dirty="0">
              <a:solidFill>
                <a:srgbClr val="002060"/>
              </a:solidFill>
            </a:endParaRPr>
          </a:p>
        </p:txBody>
      </p:sp>
      <p:sp>
        <p:nvSpPr>
          <p:cNvPr id="4" name="TextBox 3"/>
          <p:cNvSpPr txBox="1"/>
          <p:nvPr/>
        </p:nvSpPr>
        <p:spPr>
          <a:xfrm>
            <a:off x="1828800" y="1166774"/>
            <a:ext cx="8032376" cy="1569660"/>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Distress (SUDS) decreased</a:t>
            </a:r>
          </a:p>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Food Avoidance Behavior (FAB) decreased</a:t>
            </a:r>
          </a:p>
          <a:p>
            <a:endParaRPr lang="en-US" sz="3200" b="1" dirty="0">
              <a:solidFill>
                <a:srgbClr val="007B37"/>
              </a:solidFill>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496" t="8393" r="5029" b="15803"/>
          <a:stretch/>
        </p:blipFill>
        <p:spPr>
          <a:xfrm>
            <a:off x="322729" y="3429000"/>
            <a:ext cx="11546541" cy="2162497"/>
          </a:xfrm>
          <a:prstGeom prst="rect">
            <a:avLst/>
          </a:prstGeom>
        </p:spPr>
      </p:pic>
      <p:sp>
        <p:nvSpPr>
          <p:cNvPr id="9" name="Frame 8"/>
          <p:cNvSpPr/>
          <p:nvPr/>
        </p:nvSpPr>
        <p:spPr>
          <a:xfrm>
            <a:off x="322728" y="4245533"/>
            <a:ext cx="11546541" cy="466165"/>
          </a:xfrm>
          <a:prstGeom prst="fram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59514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828800" y="376518"/>
            <a:ext cx="8624047" cy="1077218"/>
          </a:xfrm>
          <a:prstGeom prst="rect">
            <a:avLst/>
          </a:prstGeom>
          <a:noFill/>
        </p:spPr>
        <p:txBody>
          <a:bodyPr wrap="square" rtlCol="0">
            <a:spAutoFit/>
          </a:bodyPr>
          <a:lstStyle/>
          <a:p>
            <a:r>
              <a:rPr lang="en-US" sz="3200" b="1" dirty="0">
                <a:solidFill>
                  <a:srgbClr val="002060"/>
                </a:solidFill>
                <a:latin typeface="Arial Hebrew" charset="-79"/>
                <a:ea typeface="Arial Hebrew" charset="-79"/>
                <a:cs typeface="Arial Hebrew" charset="-79"/>
              </a:rPr>
              <a:t>CHANGES OVER THE TEN DAYS IN PROGRAM</a:t>
            </a:r>
          </a:p>
          <a:p>
            <a:endParaRPr lang="en-US" sz="3200" b="1" dirty="0">
              <a:solidFill>
                <a:srgbClr val="002060"/>
              </a:solidFill>
            </a:endParaRPr>
          </a:p>
        </p:txBody>
      </p:sp>
      <p:sp>
        <p:nvSpPr>
          <p:cNvPr id="4" name="TextBox 3"/>
          <p:cNvSpPr txBox="1"/>
          <p:nvPr/>
        </p:nvSpPr>
        <p:spPr>
          <a:xfrm>
            <a:off x="1828800" y="1166774"/>
            <a:ext cx="8032376" cy="2062103"/>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Distress (SUDS) decreased</a:t>
            </a:r>
          </a:p>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Food Avoidance Behavior (FAB) decreased</a:t>
            </a:r>
          </a:p>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Ease of Eating Scores (EOES) decreased</a:t>
            </a:r>
          </a:p>
          <a:p>
            <a:endParaRPr lang="en-US" sz="3200" b="1" dirty="0">
              <a:solidFill>
                <a:srgbClr val="007B37"/>
              </a:solidFill>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496" t="8393" r="5029" b="15803"/>
          <a:stretch/>
        </p:blipFill>
        <p:spPr>
          <a:xfrm>
            <a:off x="322729" y="3429000"/>
            <a:ext cx="11546541" cy="2162497"/>
          </a:xfrm>
          <a:prstGeom prst="rect">
            <a:avLst/>
          </a:prstGeom>
        </p:spPr>
      </p:pic>
      <p:sp>
        <p:nvSpPr>
          <p:cNvPr id="9" name="Frame 8"/>
          <p:cNvSpPr/>
          <p:nvPr/>
        </p:nvSpPr>
        <p:spPr>
          <a:xfrm>
            <a:off x="322729" y="4649653"/>
            <a:ext cx="11546541" cy="466165"/>
          </a:xfrm>
          <a:prstGeom prst="fram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24450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828800" y="376518"/>
            <a:ext cx="8624047" cy="1077218"/>
          </a:xfrm>
          <a:prstGeom prst="rect">
            <a:avLst/>
          </a:prstGeom>
          <a:noFill/>
        </p:spPr>
        <p:txBody>
          <a:bodyPr wrap="square" rtlCol="0">
            <a:spAutoFit/>
          </a:bodyPr>
          <a:lstStyle/>
          <a:p>
            <a:r>
              <a:rPr lang="en-US" sz="3200" b="1" dirty="0">
                <a:solidFill>
                  <a:srgbClr val="002060"/>
                </a:solidFill>
                <a:latin typeface="Arial Hebrew" charset="-79"/>
                <a:ea typeface="Arial Hebrew" charset="-79"/>
                <a:cs typeface="Arial Hebrew" charset="-79"/>
              </a:rPr>
              <a:t>CHANGES OVER THE TEN DAYS IN PROGRAM</a:t>
            </a:r>
          </a:p>
          <a:p>
            <a:endParaRPr lang="en-US" sz="3200" b="1" dirty="0">
              <a:solidFill>
                <a:srgbClr val="002060"/>
              </a:solidFill>
            </a:endParaRPr>
          </a:p>
        </p:txBody>
      </p:sp>
      <p:sp>
        <p:nvSpPr>
          <p:cNvPr id="4" name="TextBox 3"/>
          <p:cNvSpPr txBox="1"/>
          <p:nvPr/>
        </p:nvSpPr>
        <p:spPr>
          <a:xfrm>
            <a:off x="1828800" y="1166774"/>
            <a:ext cx="8032376" cy="2554545"/>
          </a:xfrm>
          <a:prstGeom prst="rect">
            <a:avLst/>
          </a:prstGeom>
          <a:noFill/>
        </p:spPr>
        <p:txBody>
          <a:bodyPr wrap="square" rtlCol="0">
            <a:spAutoFit/>
          </a:bodyPr>
          <a:lstStyle/>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Distress (SUDS) decreased</a:t>
            </a:r>
          </a:p>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Food Avoidance Behavior (FAB) decreased</a:t>
            </a:r>
          </a:p>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Ease of Eating Scores (EOES) decreased</a:t>
            </a:r>
          </a:p>
          <a:p>
            <a:pPr marL="457200" indent="-457200">
              <a:buFont typeface="Wingdings" panose="05000000000000000000" pitchFamily="2" charset="2"/>
              <a:buChar char="Ø"/>
            </a:pPr>
            <a:r>
              <a:rPr lang="en-US" sz="3200" b="1" dirty="0">
                <a:solidFill>
                  <a:srgbClr val="002060"/>
                </a:solidFill>
                <a:latin typeface="Arial Hebrew" charset="-79"/>
                <a:ea typeface="Arial Hebrew" charset="-79"/>
                <a:cs typeface="Arial Hebrew" charset="-79"/>
              </a:rPr>
              <a:t>Meal time coping scores increased</a:t>
            </a:r>
          </a:p>
          <a:p>
            <a:endParaRPr lang="en-US" sz="3200" b="1" dirty="0">
              <a:solidFill>
                <a:srgbClr val="007B37"/>
              </a:solidFill>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496" t="8393" r="5029" b="15803"/>
          <a:stretch/>
        </p:blipFill>
        <p:spPr>
          <a:xfrm>
            <a:off x="322729" y="3429000"/>
            <a:ext cx="11546541" cy="2162497"/>
          </a:xfrm>
          <a:prstGeom prst="rect">
            <a:avLst/>
          </a:prstGeom>
        </p:spPr>
      </p:pic>
      <p:sp>
        <p:nvSpPr>
          <p:cNvPr id="9" name="Frame 8"/>
          <p:cNvSpPr/>
          <p:nvPr/>
        </p:nvSpPr>
        <p:spPr>
          <a:xfrm>
            <a:off x="322728" y="5125332"/>
            <a:ext cx="11546541" cy="466165"/>
          </a:xfrm>
          <a:prstGeom prst="fram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59295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767255" y="204952"/>
            <a:ext cx="10657490" cy="584775"/>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WHAT DOES IT ALL MEAN</a:t>
            </a:r>
            <a:r>
              <a:rPr lang="en-US" sz="3200" b="1" dirty="0" smtClean="0">
                <a:solidFill>
                  <a:srgbClr val="002060"/>
                </a:solidFill>
                <a:latin typeface="Arial Hebrew" charset="-79"/>
                <a:ea typeface="Arial Hebrew" charset="-79"/>
                <a:cs typeface="Arial Hebrew" charset="-79"/>
              </a:rPr>
              <a:t>?</a:t>
            </a:r>
            <a:endParaRPr lang="en-US" sz="3200" b="1" dirty="0">
              <a:solidFill>
                <a:srgbClr val="002060"/>
              </a:solidFill>
              <a:latin typeface="Arial Hebrew" charset="-79"/>
              <a:ea typeface="Arial Hebrew" charset="-79"/>
              <a:cs typeface="Arial Hebrew" charset="-79"/>
            </a:endParaRPr>
          </a:p>
        </p:txBody>
      </p:sp>
      <p:sp>
        <p:nvSpPr>
          <p:cNvPr id="4" name="TextBox 3"/>
          <p:cNvSpPr txBox="1"/>
          <p:nvPr/>
        </p:nvSpPr>
        <p:spPr>
          <a:xfrm>
            <a:off x="477448" y="1489132"/>
            <a:ext cx="11237104" cy="5455340"/>
          </a:xfrm>
          <a:prstGeom prst="rect">
            <a:avLst/>
          </a:prstGeom>
          <a:noFill/>
        </p:spPr>
        <p:txBody>
          <a:bodyPr wrap="square" rtlCol="0">
            <a:spAutoFit/>
          </a:bodyPr>
          <a:lstStyle/>
          <a:p>
            <a:pPr marL="176213" lvl="0" indent="-176213">
              <a:spcBef>
                <a:spcPts val="600"/>
              </a:spcBef>
              <a:spcAft>
                <a:spcPts val="500"/>
              </a:spcAft>
              <a:buFont typeface="Arial" charset="0"/>
              <a:buChar char="•"/>
              <a:defRPr/>
            </a:pPr>
            <a:r>
              <a:rPr lang="en-US" sz="2800" b="1" dirty="0">
                <a:solidFill>
                  <a:srgbClr val="002060"/>
                </a:solidFill>
                <a:latin typeface="Arial Hebrew" charset="-79"/>
                <a:ea typeface="Arial Hebrew" charset="-79"/>
                <a:cs typeface="Arial Hebrew" charset="-79"/>
              </a:rPr>
              <a:t>The hypothesis was </a:t>
            </a:r>
            <a:r>
              <a:rPr lang="en-US" sz="2800" b="1" dirty="0" smtClean="0">
                <a:solidFill>
                  <a:srgbClr val="002060"/>
                </a:solidFill>
                <a:latin typeface="Arial Hebrew" charset="-79"/>
                <a:ea typeface="Arial Hebrew" charset="-79"/>
                <a:cs typeface="Arial Hebrew" charset="-79"/>
              </a:rPr>
              <a:t>supported:</a:t>
            </a:r>
            <a:endParaRPr lang="en-US" sz="2800" b="1" dirty="0">
              <a:solidFill>
                <a:srgbClr val="002060"/>
              </a:solidFill>
            </a:endParaRPr>
          </a:p>
          <a:p>
            <a:pPr marL="176213" lvl="0" indent="-176213">
              <a:spcBef>
                <a:spcPts val="600"/>
              </a:spcBef>
              <a:spcAft>
                <a:spcPts val="500"/>
              </a:spcAft>
              <a:buFont typeface="Arial" charset="0"/>
              <a:buChar char="•"/>
              <a:defRPr/>
            </a:pPr>
            <a:endParaRPr lang="en-US" sz="2800" b="1" dirty="0">
              <a:solidFill>
                <a:srgbClr val="002060"/>
              </a:solidFill>
            </a:endParaRPr>
          </a:p>
          <a:p>
            <a:pPr marL="457200" indent="-457200">
              <a:buFont typeface="Arial" charset="0"/>
              <a:buChar char="•"/>
            </a:pPr>
            <a:endParaRPr lang="en-US" sz="2800" dirty="0">
              <a:solidFill>
                <a:srgbClr val="002060"/>
              </a:solidFill>
              <a:latin typeface="Arial Hebrew" charset="-79"/>
              <a:ea typeface="Arial Hebrew" charset="-79"/>
              <a:cs typeface="Arial Hebrew" charset="-79"/>
            </a:endParaRPr>
          </a:p>
          <a:p>
            <a:pPr marL="457200" indent="-457200">
              <a:buFont typeface="Arial" charset="0"/>
              <a:buChar char="•"/>
            </a:pPr>
            <a:endParaRPr lang="en-US" sz="2800" dirty="0" smtClean="0">
              <a:solidFill>
                <a:srgbClr val="002060"/>
              </a:solidFill>
              <a:latin typeface="Arial Hebrew" charset="-79"/>
              <a:ea typeface="Arial Hebrew" charset="-79"/>
              <a:cs typeface="Arial Hebrew" charset="-79"/>
            </a:endParaRPr>
          </a:p>
          <a:p>
            <a:pPr marL="457200" indent="-457200">
              <a:buFont typeface="Arial" charset="0"/>
              <a:buChar char="•"/>
            </a:pPr>
            <a:endParaRPr lang="en-US" sz="2800" dirty="0">
              <a:solidFill>
                <a:srgbClr val="002060"/>
              </a:solidFill>
              <a:latin typeface="Arial Hebrew" charset="-79"/>
              <a:ea typeface="Arial Hebrew" charset="-79"/>
              <a:cs typeface="Arial Hebrew" charset="-79"/>
            </a:endParaRPr>
          </a:p>
          <a:p>
            <a:pPr marL="457200" indent="-457200">
              <a:buFont typeface="Arial" charset="0"/>
              <a:buChar char="•"/>
            </a:pPr>
            <a:r>
              <a:rPr lang="en-US" sz="2800" dirty="0" smtClean="0">
                <a:solidFill>
                  <a:srgbClr val="002060"/>
                </a:solidFill>
                <a:latin typeface="Arial Hebrew" charset="-79"/>
                <a:ea typeface="Arial Hebrew" charset="-79"/>
                <a:cs typeface="Arial Hebrew" charset="-79"/>
              </a:rPr>
              <a:t>The </a:t>
            </a:r>
            <a:r>
              <a:rPr lang="en-US" sz="2800" dirty="0">
                <a:solidFill>
                  <a:srgbClr val="002060"/>
                </a:solidFill>
                <a:latin typeface="Arial Hebrew" charset="-79"/>
                <a:ea typeface="Arial Hebrew" charset="-79"/>
                <a:cs typeface="Arial Hebrew" charset="-79"/>
              </a:rPr>
              <a:t>EOES provides a useful measure of food avoidance behaviors in teens with eating disorders</a:t>
            </a:r>
          </a:p>
          <a:p>
            <a:pPr marL="457200" indent="-457200">
              <a:buFont typeface="Arial" charset="0"/>
              <a:buChar char="•"/>
            </a:pPr>
            <a:endParaRPr lang="en-US" sz="2800" dirty="0">
              <a:solidFill>
                <a:srgbClr val="002060"/>
              </a:solidFill>
              <a:latin typeface="Arial Hebrew" charset="-79"/>
              <a:ea typeface="Arial Hebrew" charset="-79"/>
              <a:cs typeface="Arial Hebrew" charset="-79"/>
            </a:endParaRPr>
          </a:p>
          <a:p>
            <a:pPr marL="457200" indent="-457200">
              <a:buFont typeface="Arial" charset="0"/>
              <a:buChar char="•"/>
            </a:pPr>
            <a:r>
              <a:rPr lang="en-US" sz="2800" dirty="0">
                <a:solidFill>
                  <a:srgbClr val="002060"/>
                </a:solidFill>
                <a:latin typeface="Arial Hebrew" charset="-79"/>
                <a:ea typeface="Arial Hebrew" charset="-79"/>
                <a:cs typeface="Arial Hebrew" charset="-79"/>
              </a:rPr>
              <a:t>The EOES score was positively correlated with measures of anxiety and distress</a:t>
            </a:r>
          </a:p>
          <a:p>
            <a:pPr marL="176213" lvl="0" indent="-176213">
              <a:spcBef>
                <a:spcPts val="600"/>
              </a:spcBef>
              <a:spcAft>
                <a:spcPts val="500"/>
              </a:spcAft>
              <a:buFont typeface="Arial" charset="0"/>
              <a:buChar char="•"/>
              <a:defRPr/>
            </a:pPr>
            <a:endParaRPr lang="en-US" sz="2800" dirty="0">
              <a:solidFill>
                <a:srgbClr val="002060"/>
              </a:solidFill>
            </a:endParaRP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3152" y="2278859"/>
            <a:ext cx="8208969" cy="1271165"/>
          </a:xfrm>
          <a:prstGeom prst="rect">
            <a:avLst/>
          </a:prstGeom>
        </p:spPr>
      </p:pic>
    </p:spTree>
    <p:extLst>
      <p:ext uri="{BB962C8B-B14F-4D97-AF65-F5344CB8AC3E}">
        <p14:creationId xmlns:p14="http://schemas.microsoft.com/office/powerpoint/2010/main" val="87605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797269" y="378372"/>
            <a:ext cx="8371490" cy="584775"/>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CHALLENGES</a:t>
            </a:r>
          </a:p>
        </p:txBody>
      </p:sp>
      <p:sp>
        <p:nvSpPr>
          <p:cNvPr id="4" name="TextBox 3"/>
          <p:cNvSpPr txBox="1"/>
          <p:nvPr/>
        </p:nvSpPr>
        <p:spPr>
          <a:xfrm>
            <a:off x="770965" y="1237129"/>
            <a:ext cx="10990729" cy="2977738"/>
          </a:xfrm>
          <a:prstGeom prst="rect">
            <a:avLst/>
          </a:prstGeom>
          <a:noFill/>
        </p:spPr>
        <p:txBody>
          <a:bodyPr wrap="square" rtlCol="0">
            <a:spAutoFit/>
          </a:bodyPr>
          <a:lstStyle/>
          <a:p>
            <a:pPr marL="342900" indent="-342900">
              <a:spcBef>
                <a:spcPts val="600"/>
              </a:spcBef>
              <a:spcAft>
                <a:spcPts val="500"/>
              </a:spcAft>
              <a:buFont typeface="Arial" charset="0"/>
              <a:buChar char="•"/>
            </a:pPr>
            <a:r>
              <a:rPr lang="en-US" sz="3200" dirty="0">
                <a:solidFill>
                  <a:srgbClr val="002060"/>
                </a:solidFill>
                <a:latin typeface="Arial Hebrew" charset="-79"/>
                <a:ea typeface="Arial Hebrew" charset="-79"/>
                <a:cs typeface="Arial Hebrew" charset="-79"/>
              </a:rPr>
              <a:t>Patients under age 12 did not meet criteria for this study </a:t>
            </a:r>
            <a:endParaRPr lang="en-US" sz="3200" dirty="0" smtClean="0">
              <a:solidFill>
                <a:srgbClr val="002060"/>
              </a:solidFill>
              <a:latin typeface="Arial Hebrew" charset="-79"/>
              <a:ea typeface="Arial Hebrew" charset="-79"/>
              <a:cs typeface="Arial Hebrew" charset="-79"/>
            </a:endParaRPr>
          </a:p>
          <a:p>
            <a:pPr marL="342900" indent="-342900">
              <a:spcBef>
                <a:spcPts val="600"/>
              </a:spcBef>
              <a:spcAft>
                <a:spcPts val="500"/>
              </a:spcAft>
              <a:buFont typeface="Arial" charset="0"/>
              <a:buChar char="•"/>
            </a:pPr>
            <a:r>
              <a:rPr lang="en-US" sz="3200" dirty="0" smtClean="0">
                <a:solidFill>
                  <a:srgbClr val="002060"/>
                </a:solidFill>
                <a:latin typeface="Arial Hebrew" charset="-79"/>
                <a:ea typeface="Arial Hebrew" charset="-79"/>
                <a:cs typeface="Arial Hebrew" charset="-79"/>
              </a:rPr>
              <a:t>Manual chart review</a:t>
            </a:r>
          </a:p>
          <a:p>
            <a:pPr marL="342900" indent="-342900">
              <a:spcBef>
                <a:spcPts val="600"/>
              </a:spcBef>
              <a:spcAft>
                <a:spcPts val="500"/>
              </a:spcAft>
              <a:buFont typeface="Arial" charset="0"/>
              <a:buChar char="•"/>
            </a:pPr>
            <a:r>
              <a:rPr lang="en-US" sz="3200" dirty="0" smtClean="0">
                <a:solidFill>
                  <a:srgbClr val="002060"/>
                </a:solidFill>
                <a:latin typeface="Arial Hebrew" charset="-79"/>
                <a:ea typeface="Arial Hebrew" charset="-79"/>
                <a:cs typeface="Arial Hebrew" charset="-79"/>
              </a:rPr>
              <a:t>SUDs </a:t>
            </a:r>
            <a:r>
              <a:rPr lang="en-US" sz="3200" dirty="0">
                <a:solidFill>
                  <a:srgbClr val="002060"/>
                </a:solidFill>
                <a:latin typeface="Arial Hebrew" charset="-79"/>
                <a:ea typeface="Arial Hebrew" charset="-79"/>
                <a:cs typeface="Arial Hebrew" charset="-79"/>
              </a:rPr>
              <a:t>were not in the flowsheet </a:t>
            </a:r>
          </a:p>
          <a:p>
            <a:pPr marL="342900" indent="-342900">
              <a:spcBef>
                <a:spcPts val="600"/>
              </a:spcBef>
              <a:spcAft>
                <a:spcPts val="500"/>
              </a:spcAft>
              <a:buFont typeface="Arial" charset="0"/>
              <a:buChar char="•"/>
            </a:pPr>
            <a:r>
              <a:rPr lang="en-US" sz="3200" dirty="0">
                <a:solidFill>
                  <a:srgbClr val="002060"/>
                </a:solidFill>
                <a:latin typeface="Arial Hebrew" charset="-79"/>
                <a:ea typeface="Arial Hebrew" charset="-79"/>
                <a:cs typeface="Arial Hebrew" charset="-79"/>
              </a:rPr>
              <a:t>Different mental health counselors or parents score meals each </a:t>
            </a:r>
            <a:r>
              <a:rPr lang="en-US" sz="3200" dirty="0" smtClean="0">
                <a:solidFill>
                  <a:srgbClr val="002060"/>
                </a:solidFill>
                <a:latin typeface="Arial Hebrew" charset="-79"/>
                <a:ea typeface="Arial Hebrew" charset="-79"/>
                <a:cs typeface="Arial Hebrew" charset="-79"/>
              </a:rPr>
              <a:t>day</a:t>
            </a:r>
            <a:endParaRPr lang="en-US" sz="3200" dirty="0"/>
          </a:p>
        </p:txBody>
      </p:sp>
    </p:spTree>
    <p:extLst>
      <p:ext uri="{BB962C8B-B14F-4D97-AF65-F5344CB8AC3E}">
        <p14:creationId xmlns:p14="http://schemas.microsoft.com/office/powerpoint/2010/main" val="45799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73421" y="268013"/>
            <a:ext cx="11887199" cy="584775"/>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BACKGROUND</a:t>
            </a:r>
          </a:p>
        </p:txBody>
      </p:sp>
      <p:sp>
        <p:nvSpPr>
          <p:cNvPr id="6" name="TextBox 5"/>
          <p:cNvSpPr txBox="1"/>
          <p:nvPr/>
        </p:nvSpPr>
        <p:spPr>
          <a:xfrm>
            <a:off x="536028" y="852788"/>
            <a:ext cx="11225048" cy="5016758"/>
          </a:xfrm>
          <a:prstGeom prst="rect">
            <a:avLst/>
          </a:prstGeom>
          <a:noFill/>
        </p:spPr>
        <p:txBody>
          <a:bodyPr wrap="square" rtlCol="0">
            <a:spAutoFit/>
          </a:bodyPr>
          <a:lstStyle/>
          <a:p>
            <a:pPr marL="285750" indent="-285750">
              <a:buFont typeface="Arial" charset="0"/>
              <a:buChar char="•"/>
            </a:pPr>
            <a:r>
              <a:rPr lang="en-US" sz="2400" dirty="0">
                <a:solidFill>
                  <a:srgbClr val="002060"/>
                </a:solidFill>
                <a:latin typeface="Arial Hebrew" charset="-79"/>
                <a:ea typeface="Arial Hebrew" charset="-79"/>
                <a:cs typeface="Arial Hebrew" charset="-79"/>
              </a:rPr>
              <a:t>Eating Disorders have the highest mortality rate of any mental illness</a:t>
            </a:r>
            <a:r>
              <a:rPr lang="en-US" sz="2400" baseline="30000" dirty="0">
                <a:solidFill>
                  <a:srgbClr val="002060"/>
                </a:solidFill>
                <a:latin typeface="Arial Hebrew" charset="-79"/>
                <a:ea typeface="Arial Hebrew" charset="-79"/>
                <a:cs typeface="Arial Hebrew" charset="-79"/>
              </a:rPr>
              <a:t>1</a:t>
            </a:r>
          </a:p>
          <a:p>
            <a:pPr marL="285750" indent="-285750">
              <a:buFont typeface="Arial" charset="0"/>
              <a:buChar char="•"/>
            </a:pPr>
            <a:endParaRPr lang="en-US" sz="2400" baseline="30000" dirty="0">
              <a:solidFill>
                <a:srgbClr val="002060"/>
              </a:solidFill>
              <a:latin typeface="Arial Hebrew" charset="-79"/>
              <a:ea typeface="Arial Hebrew" charset="-79"/>
              <a:cs typeface="Arial Hebrew" charset="-79"/>
            </a:endParaRPr>
          </a:p>
          <a:p>
            <a:pPr marL="285750" indent="-285750">
              <a:buFont typeface="Arial" charset="0"/>
              <a:buChar char="•"/>
            </a:pPr>
            <a:r>
              <a:rPr lang="en-US" sz="2400" dirty="0">
                <a:solidFill>
                  <a:srgbClr val="002060"/>
                </a:solidFill>
                <a:latin typeface="Arial Hebrew" charset="-79"/>
                <a:ea typeface="Arial Hebrew" charset="-79"/>
                <a:cs typeface="Arial Hebrew" charset="-79"/>
              </a:rPr>
              <a:t>Anxiety disorders are common in people with anorexia nervosa and bulimia nervosa</a:t>
            </a:r>
            <a:r>
              <a:rPr lang="en-US" sz="2400" baseline="30000" dirty="0">
                <a:solidFill>
                  <a:srgbClr val="002060"/>
                </a:solidFill>
                <a:latin typeface="Arial Hebrew" charset="-79"/>
                <a:ea typeface="Arial Hebrew" charset="-79"/>
                <a:cs typeface="Arial Hebrew" charset="-79"/>
              </a:rPr>
              <a:t>2</a:t>
            </a:r>
          </a:p>
          <a:p>
            <a:pPr marL="285750" indent="-285750">
              <a:buFont typeface="Arial" charset="0"/>
              <a:buChar char="•"/>
            </a:pPr>
            <a:endParaRPr lang="en-US" sz="2400" baseline="30000" dirty="0">
              <a:solidFill>
                <a:srgbClr val="002060"/>
              </a:solidFill>
              <a:latin typeface="Arial Hebrew" charset="-79"/>
              <a:ea typeface="Arial Hebrew" charset="-79"/>
              <a:cs typeface="Arial Hebrew" charset="-79"/>
            </a:endParaRPr>
          </a:p>
          <a:p>
            <a:pPr marL="285750" indent="-285750">
              <a:buFont typeface="Arial" charset="0"/>
              <a:buChar char="•"/>
            </a:pPr>
            <a:r>
              <a:rPr lang="en-US" sz="2400" dirty="0">
                <a:solidFill>
                  <a:srgbClr val="002060"/>
                </a:solidFill>
                <a:latin typeface="Arial Hebrew" charset="-79"/>
                <a:ea typeface="Arial Hebrew" charset="-79"/>
                <a:cs typeface="Arial Hebrew" charset="-79"/>
              </a:rPr>
              <a:t>The Ease of Eating Scale (EOES) was developed by Dr. Jennifer Hagman at Children’s Hospital Colorado’s Eating Disorder Program in 2006 to provide an objective measure of severity of food avoidance behaviors</a:t>
            </a:r>
            <a:r>
              <a:rPr lang="en-US" sz="2400" baseline="30000" dirty="0">
                <a:solidFill>
                  <a:srgbClr val="002060"/>
                </a:solidFill>
                <a:latin typeface="Arial Hebrew" charset="-79"/>
                <a:ea typeface="Arial Hebrew" charset="-79"/>
                <a:cs typeface="Arial Hebrew" charset="-79"/>
              </a:rPr>
              <a:t>3</a:t>
            </a:r>
            <a:r>
              <a:rPr lang="en-US" sz="2400" dirty="0">
                <a:solidFill>
                  <a:srgbClr val="002060"/>
                </a:solidFill>
                <a:latin typeface="Arial Hebrew" charset="-79"/>
                <a:ea typeface="Arial Hebrew" charset="-79"/>
                <a:cs typeface="Arial Hebrew" charset="-79"/>
              </a:rPr>
              <a:t> </a:t>
            </a:r>
          </a:p>
          <a:p>
            <a:pPr marL="285750" indent="-285750">
              <a:buFont typeface="Arial" charset="0"/>
              <a:buChar char="•"/>
            </a:pPr>
            <a:endParaRPr lang="en-US" sz="2400" dirty="0">
              <a:solidFill>
                <a:srgbClr val="002060"/>
              </a:solidFill>
              <a:latin typeface="Arial Hebrew" charset="-79"/>
              <a:ea typeface="Arial Hebrew" charset="-79"/>
              <a:cs typeface="Arial Hebrew" charset="-79"/>
            </a:endParaRPr>
          </a:p>
          <a:p>
            <a:pPr marL="285750" indent="-285750">
              <a:buFont typeface="Arial" charset="0"/>
              <a:buChar char="•"/>
            </a:pPr>
            <a:r>
              <a:rPr lang="en-US" sz="2400" dirty="0">
                <a:solidFill>
                  <a:srgbClr val="002060"/>
                </a:solidFill>
                <a:latin typeface="Arial Hebrew" charset="-79"/>
                <a:ea typeface="Arial Hebrew" charset="-79"/>
                <a:cs typeface="Arial Hebrew" charset="-79"/>
              </a:rPr>
              <a:t>The EOES scale has been used daily in the program since 2006, but has not been validated and has not been studied in relationship to other measures currently being used in the program  </a:t>
            </a:r>
          </a:p>
          <a:p>
            <a:pPr marL="285750" indent="-285750">
              <a:buFont typeface="Arial" charset="0"/>
              <a:buChar char="•"/>
            </a:pPr>
            <a:endParaRPr lang="en-US" sz="2400" dirty="0">
              <a:solidFill>
                <a:srgbClr val="002060"/>
              </a:solidFill>
              <a:latin typeface="Arial Hebrew" charset="-79"/>
              <a:ea typeface="Arial Hebrew" charset="-79"/>
              <a:cs typeface="Arial Hebrew" charset="-79"/>
            </a:endParaRPr>
          </a:p>
          <a:p>
            <a:endParaRPr lang="en-US" sz="2400" dirty="0">
              <a:solidFill>
                <a:srgbClr val="002060"/>
              </a:solidFill>
              <a:latin typeface="Arial Hebrew" charset="-79"/>
              <a:ea typeface="Arial Hebrew" charset="-79"/>
              <a:cs typeface="Arial Hebrew" charset="-79"/>
            </a:endParaRPr>
          </a:p>
          <a:p>
            <a:pPr marL="285750" indent="-285750">
              <a:buFont typeface="Arial" charset="0"/>
              <a:buChar char="•"/>
            </a:pPr>
            <a:endParaRPr lang="en-US" sz="2400" b="1" dirty="0">
              <a:solidFill>
                <a:srgbClr val="002060"/>
              </a:solidFill>
              <a:latin typeface="Arial Hebrew" charset="-79"/>
              <a:ea typeface="Arial Hebrew" charset="-79"/>
              <a:cs typeface="Arial Hebrew" charset="-79"/>
            </a:endParaRPr>
          </a:p>
        </p:txBody>
      </p:sp>
    </p:spTree>
    <p:extLst>
      <p:ext uri="{BB962C8B-B14F-4D97-AF65-F5344CB8AC3E}">
        <p14:creationId xmlns:p14="http://schemas.microsoft.com/office/powerpoint/2010/main" val="5721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369871" y="88966"/>
            <a:ext cx="10862441" cy="1077218"/>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WHAT’S NEXT?</a:t>
            </a:r>
          </a:p>
          <a:p>
            <a:pPr algn="ctr"/>
            <a:r>
              <a:rPr lang="en-US" sz="3200" b="1" dirty="0">
                <a:solidFill>
                  <a:srgbClr val="002060"/>
                </a:solidFill>
                <a:latin typeface="Arial Hebrew" charset="-79"/>
                <a:ea typeface="Arial Hebrew" charset="-79"/>
                <a:cs typeface="Arial Hebrew" charset="-79"/>
              </a:rPr>
              <a:t>FUTURE </a:t>
            </a:r>
            <a:r>
              <a:rPr lang="en-US" sz="3200" b="1" dirty="0" smtClean="0">
                <a:solidFill>
                  <a:srgbClr val="002060"/>
                </a:solidFill>
                <a:latin typeface="Arial Hebrew" charset="-79"/>
                <a:ea typeface="Arial Hebrew" charset="-79"/>
                <a:cs typeface="Arial Hebrew" charset="-79"/>
              </a:rPr>
              <a:t>DIRECTIONS</a:t>
            </a:r>
            <a:endParaRPr lang="en-US" sz="3200" b="1" dirty="0">
              <a:solidFill>
                <a:srgbClr val="002060"/>
              </a:solidFill>
              <a:latin typeface="Arial Hebrew" charset="-79"/>
              <a:ea typeface="Arial Hebrew" charset="-79"/>
              <a:cs typeface="Arial Hebrew" charset="-79"/>
            </a:endParaRPr>
          </a:p>
        </p:txBody>
      </p:sp>
      <p:sp>
        <p:nvSpPr>
          <p:cNvPr id="2" name="TextBox 1"/>
          <p:cNvSpPr txBox="1"/>
          <p:nvPr/>
        </p:nvSpPr>
        <p:spPr>
          <a:xfrm>
            <a:off x="369871" y="1450664"/>
            <a:ext cx="11452257" cy="4832092"/>
          </a:xfrm>
          <a:prstGeom prst="rect">
            <a:avLst/>
          </a:prstGeom>
          <a:noFill/>
        </p:spPr>
        <p:txBody>
          <a:bodyPr wrap="square" rtlCol="0">
            <a:spAutoFit/>
          </a:bodyPr>
          <a:lstStyle/>
          <a:p>
            <a:pPr marL="342900" indent="-342900">
              <a:buFont typeface="Arial" charset="0"/>
              <a:buChar char="•"/>
            </a:pPr>
            <a:r>
              <a:rPr lang="en-US" sz="2800" dirty="0" smtClean="0">
                <a:solidFill>
                  <a:srgbClr val="002060"/>
                </a:solidFill>
                <a:latin typeface="Arial Hebrew" charset="-79"/>
                <a:ea typeface="Arial Hebrew" charset="-79"/>
                <a:cs typeface="Arial Hebrew" charset="-79"/>
              </a:rPr>
              <a:t>This retrospective chart review study will inform the development of the planned prospective EOES validation study</a:t>
            </a:r>
          </a:p>
          <a:p>
            <a:pPr marL="342900" indent="-342900">
              <a:buFont typeface="Arial" charset="0"/>
              <a:buChar char="•"/>
            </a:pPr>
            <a:endParaRPr lang="en-US" sz="2800" dirty="0" smtClean="0">
              <a:solidFill>
                <a:srgbClr val="002060"/>
              </a:solidFill>
              <a:latin typeface="Arial Hebrew" charset="-79"/>
              <a:ea typeface="Arial Hebrew" charset="-79"/>
              <a:cs typeface="Arial Hebrew" charset="-79"/>
            </a:endParaRPr>
          </a:p>
          <a:p>
            <a:pPr marL="342900" indent="-342900">
              <a:buFont typeface="Arial" charset="0"/>
              <a:buChar char="•"/>
            </a:pPr>
            <a:r>
              <a:rPr lang="en-US" sz="2800" dirty="0" smtClean="0">
                <a:solidFill>
                  <a:srgbClr val="002060"/>
                </a:solidFill>
                <a:latin typeface="Arial Hebrew" charset="-79"/>
                <a:ea typeface="Arial Hebrew" charset="-79"/>
                <a:cs typeface="Arial Hebrew" charset="-79"/>
              </a:rPr>
              <a:t>Quality improvement resulting from the study:</a:t>
            </a:r>
          </a:p>
          <a:p>
            <a:pPr marL="342900" indent="-342900">
              <a:buFont typeface="Arial" charset="0"/>
              <a:buChar char="•"/>
            </a:pPr>
            <a:endParaRPr lang="en-US" sz="2800" dirty="0" smtClean="0">
              <a:solidFill>
                <a:srgbClr val="002060"/>
              </a:solidFill>
              <a:latin typeface="Arial Hebrew" charset="-79"/>
              <a:ea typeface="Arial Hebrew" charset="-79"/>
              <a:cs typeface="Arial Hebrew" charset="-79"/>
            </a:endParaRPr>
          </a:p>
          <a:p>
            <a:pPr marL="800100" lvl="1" indent="-342900">
              <a:buFont typeface="Arial" charset="0"/>
              <a:buChar char="•"/>
            </a:pPr>
            <a:r>
              <a:rPr lang="en-US" sz="2800" dirty="0" smtClean="0">
                <a:solidFill>
                  <a:srgbClr val="002060"/>
                </a:solidFill>
                <a:latin typeface="Arial Hebrew" charset="-79"/>
                <a:ea typeface="Arial Hebrew" charset="-79"/>
                <a:cs typeface="Arial Hebrew" charset="-79"/>
              </a:rPr>
              <a:t>Meal time coping scores will be added to the EOES  </a:t>
            </a:r>
          </a:p>
          <a:p>
            <a:pPr marL="800100" lvl="1" indent="-342900">
              <a:buFont typeface="Arial" charset="0"/>
              <a:buChar char="•"/>
            </a:pPr>
            <a:endParaRPr lang="en-US" sz="2800" dirty="0" smtClean="0">
              <a:solidFill>
                <a:srgbClr val="002060"/>
              </a:solidFill>
              <a:latin typeface="Arial Hebrew" charset="-79"/>
              <a:ea typeface="Arial Hebrew" charset="-79"/>
              <a:cs typeface="Arial Hebrew" charset="-79"/>
            </a:endParaRPr>
          </a:p>
          <a:p>
            <a:pPr marL="800100" lvl="1" indent="-342900">
              <a:buFont typeface="Arial" charset="0"/>
              <a:buChar char="•"/>
            </a:pPr>
            <a:r>
              <a:rPr lang="en-US" sz="2800" dirty="0" smtClean="0">
                <a:solidFill>
                  <a:srgbClr val="002060"/>
                </a:solidFill>
                <a:latin typeface="Arial Hebrew" charset="-79"/>
                <a:ea typeface="Arial Hebrew" charset="-79"/>
                <a:cs typeface="Arial Hebrew" charset="-79"/>
              </a:rPr>
              <a:t>Automatic scoring of FAB and meal completion for EOES</a:t>
            </a:r>
          </a:p>
          <a:p>
            <a:pPr marL="800100" lvl="1" indent="-342900">
              <a:buFont typeface="Arial" charset="0"/>
              <a:buChar char="•"/>
            </a:pPr>
            <a:endParaRPr lang="en-US" sz="2800" dirty="0" smtClean="0">
              <a:solidFill>
                <a:srgbClr val="002060"/>
              </a:solidFill>
              <a:latin typeface="Arial Hebrew" charset="-79"/>
              <a:ea typeface="Arial Hebrew" charset="-79"/>
              <a:cs typeface="Arial Hebrew" charset="-79"/>
            </a:endParaRPr>
          </a:p>
          <a:p>
            <a:pPr marL="800100" lvl="1" indent="-342900">
              <a:buFont typeface="Arial" charset="0"/>
              <a:buChar char="•"/>
            </a:pPr>
            <a:r>
              <a:rPr lang="en-US" sz="2800" dirty="0" smtClean="0">
                <a:solidFill>
                  <a:srgbClr val="002060"/>
                </a:solidFill>
                <a:latin typeface="Arial Hebrew" charset="-79"/>
                <a:ea typeface="Arial Hebrew" charset="-79"/>
                <a:cs typeface="Arial Hebrew" charset="-79"/>
              </a:rPr>
              <a:t>Documentation of who scored the meal (specific staff / parent) will be added to the flow sheet</a:t>
            </a:r>
            <a:endParaRPr lang="en-US" sz="2800" dirty="0">
              <a:latin typeface="Arial Hebrew" charset="-79"/>
              <a:ea typeface="Arial Hebrew" charset="-79"/>
              <a:cs typeface="Arial Hebrew" charset="-79"/>
            </a:endParaRPr>
          </a:p>
        </p:txBody>
      </p:sp>
    </p:spTree>
    <p:extLst>
      <p:ext uri="{BB962C8B-B14F-4D97-AF65-F5344CB8AC3E}">
        <p14:creationId xmlns:p14="http://schemas.microsoft.com/office/powerpoint/2010/main" val="117683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555813" y="268941"/>
            <a:ext cx="10470776" cy="584775"/>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REFERENCES</a:t>
            </a:r>
          </a:p>
        </p:txBody>
      </p:sp>
      <p:sp>
        <p:nvSpPr>
          <p:cNvPr id="4" name="TextBox 3"/>
          <p:cNvSpPr txBox="1"/>
          <p:nvPr/>
        </p:nvSpPr>
        <p:spPr>
          <a:xfrm>
            <a:off x="546847" y="1120676"/>
            <a:ext cx="11098306" cy="2308324"/>
          </a:xfrm>
          <a:prstGeom prst="rect">
            <a:avLst/>
          </a:prstGeom>
          <a:noFill/>
        </p:spPr>
        <p:txBody>
          <a:bodyPr wrap="square" rtlCol="0">
            <a:spAutoFit/>
          </a:bodyPr>
          <a:lstStyle/>
          <a:p>
            <a:pPr marL="342900" indent="-342900">
              <a:buAutoNum type="arabicPeriod"/>
            </a:pPr>
            <a:r>
              <a:rPr lang="en-US" dirty="0">
                <a:solidFill>
                  <a:srgbClr val="002060"/>
                </a:solidFill>
                <a:latin typeface="Arial Hebrew" charset="-79"/>
                <a:ea typeface="Arial Hebrew" charset="-79"/>
                <a:cs typeface="Arial Hebrew" charset="-79"/>
              </a:rPr>
              <a:t>Smink, F. E., van Hoeken, D., &amp; Hoek, H. W. (2012). Epidemiology of eating disorders: Incidence, prevalence and mortality rates. </a:t>
            </a:r>
            <a:r>
              <a:rPr lang="en-US" i="1" dirty="0">
                <a:solidFill>
                  <a:srgbClr val="002060"/>
                </a:solidFill>
                <a:latin typeface="Arial Hebrew" charset="-79"/>
                <a:ea typeface="Arial Hebrew" charset="-79"/>
                <a:cs typeface="Arial Hebrew" charset="-79"/>
              </a:rPr>
              <a:t>Current Psychiatry Reports</a:t>
            </a:r>
            <a:r>
              <a:rPr lang="en-US" dirty="0">
                <a:solidFill>
                  <a:srgbClr val="002060"/>
                </a:solidFill>
                <a:latin typeface="Arial Hebrew" charset="-79"/>
                <a:ea typeface="Arial Hebrew" charset="-79"/>
                <a:cs typeface="Arial Hebrew" charset="-79"/>
              </a:rPr>
              <a:t>,14(4), 406-414.</a:t>
            </a:r>
          </a:p>
          <a:p>
            <a:pPr marL="342900" indent="-342900">
              <a:buAutoNum type="arabicPeriod"/>
            </a:pPr>
            <a:r>
              <a:rPr lang="en-US" dirty="0">
                <a:solidFill>
                  <a:srgbClr val="002060"/>
                </a:solidFill>
                <a:latin typeface="Arial Hebrew" charset="-79"/>
                <a:ea typeface="Arial Hebrew" charset="-79"/>
                <a:cs typeface="Arial Hebrew" charset="-79"/>
              </a:rPr>
              <a:t>Kaye, W., Bulik, C., Thornton, L., Barbarich, N., &amp; Masters, K. (Dec. 2004). Comorbidity of anxiety disorders with anorexia and bulimia nervosa. </a:t>
            </a:r>
            <a:r>
              <a:rPr lang="en-US" i="1" dirty="0">
                <a:solidFill>
                  <a:srgbClr val="002060"/>
                </a:solidFill>
                <a:latin typeface="Arial Hebrew" charset="-79"/>
                <a:ea typeface="Arial Hebrew" charset="-79"/>
                <a:cs typeface="Arial Hebrew" charset="-79"/>
              </a:rPr>
              <a:t>Am J Psychiatry,</a:t>
            </a:r>
            <a:r>
              <a:rPr lang="en-US" dirty="0">
                <a:solidFill>
                  <a:srgbClr val="002060"/>
                </a:solidFill>
                <a:latin typeface="Arial Hebrew" charset="-79"/>
                <a:ea typeface="Arial Hebrew" charset="-79"/>
                <a:cs typeface="Arial Hebrew" charset="-79"/>
              </a:rPr>
              <a:t> </a:t>
            </a:r>
            <a:r>
              <a:rPr lang="en-US" i="1" dirty="0">
                <a:solidFill>
                  <a:srgbClr val="002060"/>
                </a:solidFill>
                <a:latin typeface="Arial Hebrew" charset="-79"/>
                <a:ea typeface="Arial Hebrew" charset="-79"/>
                <a:cs typeface="Arial Hebrew" charset="-79"/>
              </a:rPr>
              <a:t>12</a:t>
            </a:r>
            <a:r>
              <a:rPr lang="en-US" dirty="0">
                <a:solidFill>
                  <a:srgbClr val="002060"/>
                </a:solidFill>
                <a:latin typeface="Arial Hebrew" charset="-79"/>
                <a:ea typeface="Arial Hebrew" charset="-79"/>
                <a:cs typeface="Arial Hebrew" charset="-79"/>
              </a:rPr>
              <a:t>(161), 2215-2221. Retrieved July 23, 2018.</a:t>
            </a:r>
          </a:p>
          <a:p>
            <a:pPr marL="342900" indent="-342900">
              <a:buAutoNum type="arabicPeriod"/>
            </a:pPr>
            <a:r>
              <a:rPr lang="en-US" dirty="0">
                <a:solidFill>
                  <a:srgbClr val="002060"/>
                </a:solidFill>
                <a:latin typeface="Arial Hebrew" charset="-79"/>
                <a:ea typeface="Arial Hebrew" charset="-79"/>
                <a:cs typeface="Arial Hebrew" charset="-79"/>
              </a:rPr>
              <a:t>Hagman, J., MD, Gralla, J., PhD, Kelly, M., RN, &amp; Wamboldt, M., MD. (2006). </a:t>
            </a:r>
            <a:r>
              <a:rPr lang="en-US" i="1" dirty="0">
                <a:solidFill>
                  <a:srgbClr val="002060"/>
                </a:solidFill>
                <a:latin typeface="Arial Hebrew" charset="-79"/>
                <a:ea typeface="Arial Hebrew" charset="-79"/>
                <a:cs typeface="Arial Hebrew" charset="-79"/>
              </a:rPr>
              <a:t>Validation of the Ease of Eating Scale for Eating Disorders</a:t>
            </a:r>
            <a:r>
              <a:rPr lang="en-US" dirty="0">
                <a:solidFill>
                  <a:srgbClr val="002060"/>
                </a:solidFill>
                <a:latin typeface="Arial Hebrew" charset="-79"/>
                <a:ea typeface="Arial Hebrew" charset="-79"/>
                <a:cs typeface="Arial Hebrew" charset="-79"/>
              </a:rPr>
              <a:t>. AACAP.</a:t>
            </a:r>
          </a:p>
          <a:p>
            <a:pPr marL="342900" indent="-342900">
              <a:buAutoNum type="arabicPeriod"/>
            </a:pPr>
            <a:r>
              <a:rPr lang="en-US" dirty="0">
                <a:solidFill>
                  <a:srgbClr val="002060"/>
                </a:solidFill>
                <a:latin typeface="Arial Hebrew" charset="-79"/>
                <a:ea typeface="Arial Hebrew" charset="-79"/>
                <a:cs typeface="Arial Hebrew" charset="-79"/>
              </a:rPr>
              <a:t>MASC 2™. (n.d.). Retrieved from https://www.mhs.com/MHS-Assessment?prodname=masc2</a:t>
            </a:r>
          </a:p>
          <a:p>
            <a:endParaRPr lang="en-US" dirty="0"/>
          </a:p>
        </p:txBody>
      </p:sp>
    </p:spTree>
    <p:extLst>
      <p:ext uri="{BB962C8B-B14F-4D97-AF65-F5344CB8AC3E}">
        <p14:creationId xmlns:p14="http://schemas.microsoft.com/office/powerpoint/2010/main" val="130580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412376" y="304800"/>
            <a:ext cx="11277600" cy="584775"/>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ACKNOWLEDGEMENTS</a:t>
            </a:r>
            <a:r>
              <a:rPr lang="en-US" sz="3200" dirty="0"/>
              <a:t> </a:t>
            </a:r>
          </a:p>
        </p:txBody>
      </p:sp>
      <p:sp>
        <p:nvSpPr>
          <p:cNvPr id="4" name="TextBox 3"/>
          <p:cNvSpPr txBox="1"/>
          <p:nvPr/>
        </p:nvSpPr>
        <p:spPr>
          <a:xfrm>
            <a:off x="179295" y="811411"/>
            <a:ext cx="12012706" cy="6124754"/>
          </a:xfrm>
          <a:prstGeom prst="rect">
            <a:avLst/>
          </a:prstGeom>
          <a:noFill/>
        </p:spPr>
        <p:txBody>
          <a:bodyPr wrap="square" rtlCol="0">
            <a:spAutoFit/>
          </a:bodyPr>
          <a:lstStyle/>
          <a:p>
            <a:r>
              <a:rPr lang="en-US" sz="2800" dirty="0">
                <a:solidFill>
                  <a:srgbClr val="002060"/>
                </a:solidFill>
                <a:latin typeface="Arial Hebrew" charset="-79"/>
                <a:ea typeface="Arial Hebrew" charset="-79"/>
                <a:cs typeface="Arial Hebrew" charset="-79"/>
              </a:rPr>
              <a:t>Thank you so much to:</a:t>
            </a:r>
          </a:p>
          <a:p>
            <a:pPr marL="285750" indent="-285750">
              <a:buFont typeface="Arial" charset="0"/>
              <a:buChar char="•"/>
            </a:pPr>
            <a:r>
              <a:rPr lang="en-US" sz="2800" dirty="0">
                <a:solidFill>
                  <a:srgbClr val="002060"/>
                </a:solidFill>
                <a:latin typeface="Arial Hebrew" charset="-79"/>
                <a:ea typeface="Arial Hebrew" charset="-79"/>
                <a:cs typeface="Arial Hebrew" charset="-79"/>
              </a:rPr>
              <a:t>Dr. Hagman</a:t>
            </a:r>
          </a:p>
          <a:p>
            <a:pPr marL="285750" indent="-285750">
              <a:buFont typeface="Arial" charset="0"/>
              <a:buChar char="•"/>
            </a:pPr>
            <a:r>
              <a:rPr lang="en-US" sz="2800" dirty="0">
                <a:solidFill>
                  <a:srgbClr val="002060"/>
                </a:solidFill>
                <a:latin typeface="Arial Hebrew" charset="-79"/>
                <a:ea typeface="Arial Hebrew" charset="-79"/>
                <a:cs typeface="Arial Hebrew" charset="-79"/>
              </a:rPr>
              <a:t>Robert Evans</a:t>
            </a:r>
          </a:p>
          <a:p>
            <a:pPr marL="285750" indent="-285750">
              <a:buFont typeface="Arial" charset="0"/>
              <a:buChar char="•"/>
            </a:pPr>
            <a:r>
              <a:rPr lang="en-US" sz="2800" dirty="0">
                <a:solidFill>
                  <a:srgbClr val="002060"/>
                </a:solidFill>
                <a:latin typeface="Arial Hebrew" charset="-79"/>
                <a:ea typeface="Arial Hebrew" charset="-79"/>
                <a:cs typeface="Arial Hebrew" charset="-79"/>
              </a:rPr>
              <a:t>Dr. Kristen Lohse</a:t>
            </a:r>
          </a:p>
          <a:p>
            <a:pPr marL="285750" indent="-285750">
              <a:buFont typeface="Arial" charset="0"/>
              <a:buChar char="•"/>
            </a:pPr>
            <a:r>
              <a:rPr lang="en-US" sz="2800" dirty="0">
                <a:solidFill>
                  <a:srgbClr val="002060"/>
                </a:solidFill>
                <a:latin typeface="Arial Hebrew" charset="-79"/>
                <a:ea typeface="Arial Hebrew" charset="-79"/>
                <a:cs typeface="Arial Hebrew" charset="-79"/>
              </a:rPr>
              <a:t>Mental Health Counselors (</a:t>
            </a:r>
            <a:r>
              <a:rPr lang="en-US" sz="2800" dirty="0" err="1">
                <a:solidFill>
                  <a:srgbClr val="002060"/>
                </a:solidFill>
                <a:latin typeface="Arial Hebrew" charset="-79"/>
                <a:ea typeface="Arial Hebrew" charset="-79"/>
                <a:cs typeface="Arial Hebrew" charset="-79"/>
              </a:rPr>
              <a:t>Bri</a:t>
            </a:r>
            <a:r>
              <a:rPr lang="en-US" sz="2800" dirty="0">
                <a:solidFill>
                  <a:srgbClr val="002060"/>
                </a:solidFill>
                <a:latin typeface="Arial Hebrew" charset="-79"/>
                <a:ea typeface="Arial Hebrew" charset="-79"/>
                <a:cs typeface="Arial Hebrew" charset="-79"/>
              </a:rPr>
              <a:t>, </a:t>
            </a:r>
            <a:r>
              <a:rPr lang="en-US" sz="2800" dirty="0" smtClean="0">
                <a:solidFill>
                  <a:srgbClr val="002060"/>
                </a:solidFill>
                <a:latin typeface="Arial Hebrew" charset="-79"/>
                <a:ea typeface="Arial Hebrew" charset="-79"/>
                <a:cs typeface="Arial Hebrew" charset="-79"/>
              </a:rPr>
              <a:t>Kyle, Anna </a:t>
            </a:r>
            <a:r>
              <a:rPr lang="en-US" sz="2800" dirty="0">
                <a:solidFill>
                  <a:srgbClr val="002060"/>
                </a:solidFill>
                <a:latin typeface="Arial Hebrew" charset="-79"/>
                <a:ea typeface="Arial Hebrew" charset="-79"/>
                <a:cs typeface="Arial Hebrew" charset="-79"/>
              </a:rPr>
              <a:t>and Agnes)</a:t>
            </a:r>
          </a:p>
          <a:p>
            <a:pPr marL="285750" indent="-285750">
              <a:buFont typeface="Arial" charset="0"/>
              <a:buChar char="•"/>
            </a:pPr>
            <a:r>
              <a:rPr lang="en-US" sz="2800" dirty="0">
                <a:solidFill>
                  <a:srgbClr val="002060"/>
                </a:solidFill>
                <a:latin typeface="Arial Hebrew" charset="-79"/>
                <a:ea typeface="Arial Hebrew" charset="-79"/>
                <a:cs typeface="Arial Hebrew" charset="-79"/>
              </a:rPr>
              <a:t>Entire EDU Treatment </a:t>
            </a:r>
            <a:r>
              <a:rPr lang="en-US" sz="2800" dirty="0" smtClean="0">
                <a:solidFill>
                  <a:srgbClr val="002060"/>
                </a:solidFill>
                <a:latin typeface="Arial Hebrew" charset="-79"/>
                <a:ea typeface="Arial Hebrew" charset="-79"/>
                <a:cs typeface="Arial Hebrew" charset="-79"/>
              </a:rPr>
              <a:t>Team (Kristina, Hannah S, Kristen P)</a:t>
            </a:r>
            <a:endParaRPr lang="en-US" sz="2800" dirty="0">
              <a:solidFill>
                <a:srgbClr val="002060"/>
              </a:solidFill>
              <a:latin typeface="Arial Hebrew" charset="-79"/>
              <a:ea typeface="Arial Hebrew" charset="-79"/>
              <a:cs typeface="Arial Hebrew" charset="-79"/>
            </a:endParaRPr>
          </a:p>
          <a:p>
            <a:pPr marL="285750" indent="-285750">
              <a:buFont typeface="Arial" charset="0"/>
              <a:buChar char="•"/>
            </a:pPr>
            <a:r>
              <a:rPr lang="en-US" sz="2800" dirty="0">
                <a:solidFill>
                  <a:srgbClr val="002060"/>
                </a:solidFill>
                <a:latin typeface="Arial Hebrew" charset="-79"/>
                <a:ea typeface="Arial Hebrew" charset="-79"/>
                <a:cs typeface="Arial Hebrew" charset="-79"/>
              </a:rPr>
              <a:t>PURPLE Facilitators: </a:t>
            </a:r>
            <a:r>
              <a:rPr lang="en-US" sz="2800" dirty="0" err="1">
                <a:solidFill>
                  <a:srgbClr val="002060"/>
                </a:solidFill>
                <a:latin typeface="Arial Hebrew" charset="-79"/>
                <a:ea typeface="Arial Hebrew" charset="-79"/>
                <a:cs typeface="Arial Hebrew" charset="-79"/>
              </a:rPr>
              <a:t>Emmaly</a:t>
            </a:r>
            <a:r>
              <a:rPr lang="en-US" sz="2800" dirty="0">
                <a:solidFill>
                  <a:srgbClr val="002060"/>
                </a:solidFill>
                <a:latin typeface="Arial Hebrew" charset="-79"/>
                <a:ea typeface="Arial Hebrew" charset="-79"/>
                <a:cs typeface="Arial Hebrew" charset="-79"/>
              </a:rPr>
              <a:t> </a:t>
            </a:r>
            <a:r>
              <a:rPr lang="en-US" sz="2800" dirty="0" smtClean="0">
                <a:solidFill>
                  <a:srgbClr val="002060"/>
                </a:solidFill>
                <a:latin typeface="Arial Hebrew" charset="-79"/>
                <a:ea typeface="Arial Hebrew" charset="-79"/>
                <a:cs typeface="Arial Hebrew" charset="-79"/>
              </a:rPr>
              <a:t>Perks, MA and Merlin </a:t>
            </a:r>
            <a:r>
              <a:rPr lang="en-US" sz="2800" dirty="0" err="1" smtClean="0">
                <a:solidFill>
                  <a:srgbClr val="002060"/>
                </a:solidFill>
                <a:latin typeface="Arial Hebrew" charset="-79"/>
                <a:ea typeface="Arial Hebrew" charset="-79"/>
                <a:cs typeface="Arial Hebrew" charset="-79"/>
              </a:rPr>
              <a:t>Ariefdjohan</a:t>
            </a:r>
            <a:r>
              <a:rPr lang="en-US" sz="2800" dirty="0" smtClean="0">
                <a:solidFill>
                  <a:srgbClr val="002060"/>
                </a:solidFill>
                <a:latin typeface="Arial Hebrew" charset="-79"/>
                <a:ea typeface="Arial Hebrew" charset="-79"/>
                <a:cs typeface="Arial Hebrew" charset="-79"/>
              </a:rPr>
              <a:t> PhD, MPH</a:t>
            </a:r>
            <a:endParaRPr lang="en-US" sz="2800" dirty="0">
              <a:solidFill>
                <a:srgbClr val="002060"/>
              </a:solidFill>
              <a:latin typeface="Arial Hebrew" charset="-79"/>
              <a:ea typeface="Arial Hebrew" charset="-79"/>
              <a:cs typeface="Arial Hebrew" charset="-79"/>
            </a:endParaRPr>
          </a:p>
          <a:p>
            <a:pPr marL="285750" indent="-285750">
              <a:buFont typeface="Arial" charset="0"/>
              <a:buChar char="•"/>
            </a:pPr>
            <a:r>
              <a:rPr lang="en-US" sz="2800" dirty="0">
                <a:solidFill>
                  <a:srgbClr val="002060"/>
                </a:solidFill>
                <a:latin typeface="Arial Hebrew" charset="-79"/>
                <a:ea typeface="Arial Hebrew" charset="-79"/>
                <a:cs typeface="Arial Hebrew" charset="-79"/>
              </a:rPr>
              <a:t>PURPLE Cohort: </a:t>
            </a:r>
            <a:r>
              <a:rPr lang="en-US" sz="2800" dirty="0" err="1">
                <a:solidFill>
                  <a:srgbClr val="002060"/>
                </a:solidFill>
                <a:latin typeface="Arial Hebrew" charset="-79"/>
                <a:ea typeface="Arial Hebrew" charset="-79"/>
                <a:cs typeface="Arial Hebrew" charset="-79"/>
              </a:rPr>
              <a:t>Bri</a:t>
            </a:r>
            <a:r>
              <a:rPr lang="en-US" sz="2800" dirty="0">
                <a:solidFill>
                  <a:srgbClr val="002060"/>
                </a:solidFill>
                <a:latin typeface="Arial Hebrew" charset="-79"/>
                <a:ea typeface="Arial Hebrew" charset="-79"/>
                <a:cs typeface="Arial Hebrew" charset="-79"/>
              </a:rPr>
              <a:t>, Austin, Greer, Maria</a:t>
            </a:r>
            <a:r>
              <a:rPr lang="en-US" sz="2800" dirty="0" smtClean="0">
                <a:solidFill>
                  <a:srgbClr val="002060"/>
                </a:solidFill>
                <a:latin typeface="Arial Hebrew" charset="-79"/>
                <a:ea typeface="Arial Hebrew" charset="-79"/>
                <a:cs typeface="Arial Hebrew" charset="-79"/>
              </a:rPr>
              <a:t>, Eve, and Claire</a:t>
            </a:r>
            <a:endParaRPr lang="en-US" sz="2800" dirty="0">
              <a:solidFill>
                <a:srgbClr val="002060"/>
              </a:solidFill>
              <a:latin typeface="Arial Hebrew" charset="-79"/>
              <a:ea typeface="Arial Hebrew" charset="-79"/>
              <a:cs typeface="Arial Hebrew" charset="-79"/>
            </a:endParaRPr>
          </a:p>
          <a:p>
            <a:pPr marL="285750" indent="-285750">
              <a:buFont typeface="Arial" charset="0"/>
              <a:buChar char="•"/>
            </a:pPr>
            <a:endParaRPr lang="en-US" sz="2800" dirty="0">
              <a:solidFill>
                <a:srgbClr val="002060"/>
              </a:solidFill>
              <a:latin typeface="Arial Hebrew" charset="-79"/>
              <a:ea typeface="Arial Hebrew" charset="-79"/>
              <a:cs typeface="Arial Hebrew" charset="-79"/>
            </a:endParaRPr>
          </a:p>
          <a:p>
            <a:r>
              <a:rPr lang="en-US" sz="2800" dirty="0">
                <a:solidFill>
                  <a:srgbClr val="002060"/>
                </a:solidFill>
                <a:latin typeface="Arial Hebrew" charset="-79"/>
                <a:ea typeface="Arial Hebrew" charset="-79"/>
                <a:cs typeface="Arial Hebrew" charset="-79"/>
              </a:rPr>
              <a:t>Thank you to our donors:</a:t>
            </a:r>
          </a:p>
          <a:p>
            <a:r>
              <a:rPr lang="en-US" sz="2800" dirty="0">
                <a:solidFill>
                  <a:srgbClr val="002060"/>
                </a:solidFill>
                <a:latin typeface="Arial Hebrew" charset="-79"/>
                <a:ea typeface="Arial Hebrew" charset="-79"/>
                <a:cs typeface="Arial Hebrew" charset="-79"/>
              </a:rPr>
              <a:t>Dr. </a:t>
            </a:r>
            <a:r>
              <a:rPr lang="en-US" sz="2800" dirty="0" smtClean="0">
                <a:solidFill>
                  <a:srgbClr val="002060"/>
                </a:solidFill>
                <a:latin typeface="Arial Hebrew" charset="-79"/>
                <a:ea typeface="Arial Hebrew" charset="-79"/>
                <a:cs typeface="Arial Hebrew" charset="-79"/>
              </a:rPr>
              <a:t>Dominic </a:t>
            </a:r>
            <a:r>
              <a:rPr lang="en-US" sz="2800" dirty="0">
                <a:solidFill>
                  <a:srgbClr val="002060"/>
                </a:solidFill>
                <a:latin typeface="Arial Hebrew" charset="-79"/>
                <a:ea typeface="Arial Hebrew" charset="-79"/>
                <a:cs typeface="Arial Hebrew" charset="-79"/>
              </a:rPr>
              <a:t>Martinez (Office of Diversity and Inclusion, CCTSI, UCD)</a:t>
            </a:r>
          </a:p>
          <a:p>
            <a:r>
              <a:rPr lang="en-US" sz="2800" dirty="0">
                <a:solidFill>
                  <a:srgbClr val="002060"/>
                </a:solidFill>
                <a:latin typeface="Arial Hebrew" charset="-79"/>
                <a:ea typeface="Arial Hebrew" charset="-79"/>
                <a:cs typeface="Arial Hebrew" charset="-79"/>
              </a:rPr>
              <a:t>Dr. Douglas Novins (Director of PMHI)</a:t>
            </a:r>
          </a:p>
          <a:p>
            <a:r>
              <a:rPr lang="en-US" sz="2800" dirty="0">
                <a:solidFill>
                  <a:srgbClr val="002060"/>
                </a:solidFill>
                <a:latin typeface="Arial Hebrew" charset="-79"/>
                <a:ea typeface="Arial Hebrew" charset="-79"/>
                <a:cs typeface="Arial Hebrew" charset="-79"/>
              </a:rPr>
              <a:t>Dr. Jennifer Hagman (PMHI, CHCO)</a:t>
            </a:r>
          </a:p>
          <a:p>
            <a:pPr marL="285750" indent="-285750">
              <a:buFont typeface="Arial" charset="0"/>
              <a:buChar char="•"/>
            </a:pPr>
            <a:endParaRPr lang="en-US" sz="2800" dirty="0">
              <a:solidFill>
                <a:srgbClr val="002060"/>
              </a:solidFill>
            </a:endParaRPr>
          </a:p>
        </p:txBody>
      </p:sp>
    </p:spTree>
    <p:extLst>
      <p:ext uri="{BB962C8B-B14F-4D97-AF65-F5344CB8AC3E}">
        <p14:creationId xmlns:p14="http://schemas.microsoft.com/office/powerpoint/2010/main" val="1396744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2598003"/>
            <a:ext cx="12012706" cy="830997"/>
          </a:xfrm>
          <a:prstGeom prst="rect">
            <a:avLst/>
          </a:prstGeom>
          <a:noFill/>
        </p:spPr>
        <p:txBody>
          <a:bodyPr wrap="square" rtlCol="0">
            <a:spAutoFit/>
          </a:bodyPr>
          <a:lstStyle/>
          <a:p>
            <a:pPr algn="ctr"/>
            <a:r>
              <a:rPr lang="en-US" sz="4800" b="1" dirty="0">
                <a:solidFill>
                  <a:srgbClr val="002060"/>
                </a:solidFill>
                <a:latin typeface="Arial Hebrew" charset="-79"/>
                <a:ea typeface="Arial Hebrew" charset="-79"/>
                <a:cs typeface="Arial Hebrew" charset="-79"/>
              </a:rPr>
              <a:t>QUESTIONS?</a:t>
            </a:r>
          </a:p>
        </p:txBody>
      </p:sp>
    </p:spTree>
    <p:extLst>
      <p:ext uri="{BB962C8B-B14F-4D97-AF65-F5344CB8AC3E}">
        <p14:creationId xmlns:p14="http://schemas.microsoft.com/office/powerpoint/2010/main" val="795618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0" y="20554"/>
            <a:ext cx="12192000" cy="954107"/>
          </a:xfrm>
          <a:prstGeom prst="rect">
            <a:avLst/>
          </a:prstGeom>
          <a:noFill/>
        </p:spPr>
        <p:txBody>
          <a:bodyPr wrap="square" rtlCol="0">
            <a:spAutoFit/>
          </a:bodyPr>
          <a:lstStyle/>
          <a:p>
            <a:pPr algn="ctr"/>
            <a:r>
              <a:rPr lang="en-US" sz="2800" b="1" dirty="0">
                <a:solidFill>
                  <a:srgbClr val="002060"/>
                </a:solidFill>
                <a:latin typeface="Arial Hebrew" charset="-79"/>
                <a:ea typeface="Arial Hebrew" charset="-79"/>
                <a:cs typeface="Arial Hebrew" charset="-79"/>
              </a:rPr>
              <a:t>MEAL COMPLETION MEASURES CONDUCTED IN THIS STUDY:</a:t>
            </a:r>
          </a:p>
          <a:p>
            <a:pPr algn="ctr"/>
            <a:r>
              <a:rPr lang="en-US" sz="2800" dirty="0">
                <a:solidFill>
                  <a:srgbClr val="002060"/>
                </a:solidFill>
                <a:latin typeface="Arial Hebrew" charset="-79"/>
                <a:ea typeface="Arial Hebrew" charset="-79"/>
                <a:cs typeface="Arial Hebrew" charset="-79"/>
              </a:rPr>
              <a:t>Rated by the person observing the patient during the meal</a:t>
            </a:r>
          </a:p>
        </p:txBody>
      </p:sp>
      <p:sp>
        <p:nvSpPr>
          <p:cNvPr id="4" name="TextBox 3"/>
          <p:cNvSpPr txBox="1"/>
          <p:nvPr/>
        </p:nvSpPr>
        <p:spPr>
          <a:xfrm>
            <a:off x="550230" y="1067700"/>
            <a:ext cx="11188700" cy="2800767"/>
          </a:xfrm>
          <a:prstGeom prst="rect">
            <a:avLst/>
          </a:prstGeom>
          <a:noFill/>
        </p:spPr>
        <p:txBody>
          <a:bodyPr wrap="square" rtlCol="0">
            <a:spAutoFit/>
          </a:bodyPr>
          <a:lstStyle/>
          <a:p>
            <a:pPr marL="285750" indent="-285750">
              <a:buFont typeface="Arial" charset="0"/>
              <a:buChar char="•"/>
            </a:pPr>
            <a:r>
              <a:rPr lang="en-US" sz="2800" b="1" dirty="0">
                <a:solidFill>
                  <a:srgbClr val="002060"/>
                </a:solidFill>
                <a:latin typeface="Arial Hebrew" charset="-79"/>
                <a:ea typeface="Arial Hebrew" charset="-79"/>
                <a:cs typeface="Arial Hebrew" charset="-79"/>
              </a:rPr>
              <a:t>Ease of Eating Score: </a:t>
            </a:r>
            <a:r>
              <a:rPr lang="en-US" sz="2800" dirty="0">
                <a:solidFill>
                  <a:srgbClr val="002060"/>
                </a:solidFill>
                <a:latin typeface="Arial Hebrew" charset="-79"/>
                <a:ea typeface="Arial Hebrew" charset="-79"/>
                <a:cs typeface="Arial Hebrew" charset="-79"/>
              </a:rPr>
              <a:t>FAB + Meal Completion </a:t>
            </a:r>
          </a:p>
          <a:p>
            <a:pPr marL="742950" lvl="1" indent="-285750">
              <a:buFont typeface="Arial" charset="0"/>
              <a:buChar char="•"/>
            </a:pPr>
            <a:r>
              <a:rPr lang="en-US" sz="2400" dirty="0">
                <a:solidFill>
                  <a:srgbClr val="002060"/>
                </a:solidFill>
                <a:latin typeface="Arial Hebrew" charset="-79"/>
                <a:ea typeface="Arial Hebrew" charset="-79"/>
                <a:cs typeface="Arial Hebrew" charset="-79"/>
              </a:rPr>
              <a:t>FAB: 0-28</a:t>
            </a:r>
          </a:p>
          <a:p>
            <a:pPr marL="742950" lvl="1" indent="-285750">
              <a:buFont typeface="Arial" charset="0"/>
              <a:buChar char="•"/>
            </a:pPr>
            <a:r>
              <a:rPr lang="en-US" sz="2400" dirty="0">
                <a:solidFill>
                  <a:srgbClr val="002060"/>
                </a:solidFill>
                <a:latin typeface="Arial Hebrew" charset="-79"/>
                <a:ea typeface="Arial Hebrew" charset="-79"/>
                <a:cs typeface="Arial Hebrew" charset="-79"/>
              </a:rPr>
              <a:t>Meal Completion: 1-3</a:t>
            </a:r>
          </a:p>
          <a:p>
            <a:pPr marL="285750" indent="-285750">
              <a:buFont typeface="Arial" charset="0"/>
              <a:buChar char="•"/>
            </a:pPr>
            <a:r>
              <a:rPr lang="en-US" sz="2800" b="1" dirty="0">
                <a:solidFill>
                  <a:srgbClr val="002060"/>
                </a:solidFill>
                <a:latin typeface="Arial Hebrew" charset="-79"/>
                <a:ea typeface="Arial Hebrew" charset="-79"/>
                <a:cs typeface="Arial Hebrew" charset="-79"/>
              </a:rPr>
              <a:t>The meal time coping score: </a:t>
            </a:r>
            <a:r>
              <a:rPr lang="en-US" sz="2800" dirty="0">
                <a:solidFill>
                  <a:srgbClr val="002060"/>
                </a:solidFill>
                <a:latin typeface="Arial Hebrew" charset="-79"/>
                <a:ea typeface="Arial Hebrew" charset="-79"/>
                <a:cs typeface="Arial Hebrew" charset="-79"/>
              </a:rPr>
              <a:t>rated 3x a </a:t>
            </a:r>
            <a:r>
              <a:rPr lang="en-US" sz="2800" dirty="0" smtClean="0">
                <a:solidFill>
                  <a:srgbClr val="002060"/>
                </a:solidFill>
                <a:latin typeface="Arial Hebrew" charset="-79"/>
                <a:ea typeface="Arial Hebrew" charset="-79"/>
                <a:cs typeface="Arial Hebrew" charset="-79"/>
              </a:rPr>
              <a:t>day for each meal</a:t>
            </a:r>
          </a:p>
          <a:p>
            <a:pPr marL="800100" lvl="1" indent="-342900">
              <a:buFont typeface="Arial" charset="0"/>
              <a:buChar char="•"/>
            </a:pPr>
            <a:r>
              <a:rPr lang="en-US" sz="2400" dirty="0" smtClean="0">
                <a:solidFill>
                  <a:srgbClr val="002060"/>
                </a:solidFill>
                <a:latin typeface="Arial Hebrew" charset="-79"/>
                <a:ea typeface="Arial Hebrew" charset="-79"/>
                <a:cs typeface="Arial Hebrew" charset="-79"/>
              </a:rPr>
              <a:t>0</a:t>
            </a:r>
            <a:r>
              <a:rPr lang="en-US" sz="2400" dirty="0">
                <a:solidFill>
                  <a:srgbClr val="002060"/>
                </a:solidFill>
                <a:latin typeface="Arial Hebrew" charset="-79"/>
                <a:ea typeface="Arial Hebrew" charset="-79"/>
                <a:cs typeface="Arial Hebrew" charset="-79"/>
              </a:rPr>
              <a:t>= highly anxious,  low coping, 1 = attempt of coping skills</a:t>
            </a:r>
            <a:r>
              <a:rPr lang="en-US" sz="2400" dirty="0" smtClean="0">
                <a:solidFill>
                  <a:srgbClr val="002060"/>
                </a:solidFill>
                <a:latin typeface="Arial Hebrew" charset="-79"/>
                <a:ea typeface="Arial Hebrew" charset="-79"/>
                <a:cs typeface="Arial Hebrew" charset="-79"/>
              </a:rPr>
              <a:t>,   </a:t>
            </a:r>
            <a:endParaRPr lang="en-US" sz="2400" dirty="0">
              <a:solidFill>
                <a:srgbClr val="002060"/>
              </a:solidFill>
              <a:latin typeface="Arial Hebrew" charset="-79"/>
              <a:ea typeface="Arial Hebrew" charset="-79"/>
              <a:cs typeface="Arial Hebrew" charset="-79"/>
            </a:endParaRPr>
          </a:p>
          <a:p>
            <a:pPr lvl="1"/>
            <a:r>
              <a:rPr lang="en-US" sz="2400" dirty="0" smtClean="0">
                <a:solidFill>
                  <a:srgbClr val="002060"/>
                </a:solidFill>
                <a:latin typeface="Arial Hebrew" charset="-79"/>
                <a:ea typeface="Arial Hebrew" charset="-79"/>
                <a:cs typeface="Arial Hebrew" charset="-79"/>
              </a:rPr>
              <a:t>    2 </a:t>
            </a:r>
            <a:r>
              <a:rPr lang="en-US" sz="2400" dirty="0">
                <a:solidFill>
                  <a:srgbClr val="002060"/>
                </a:solidFill>
                <a:latin typeface="Arial Hebrew" charset="-79"/>
                <a:ea typeface="Arial Hebrew" charset="-79"/>
                <a:cs typeface="Arial Hebrew" charset="-79"/>
              </a:rPr>
              <a:t>= successful coping skills</a:t>
            </a:r>
          </a:p>
          <a:p>
            <a:pPr marL="285750" indent="-285750">
              <a:buFont typeface="Arial" charset="0"/>
              <a:buChar char="•"/>
            </a:pPr>
            <a:endParaRPr lang="en-US" sz="2400" dirty="0">
              <a:solidFill>
                <a:srgbClr val="002060"/>
              </a:solidFill>
            </a:endParaRPr>
          </a:p>
        </p:txBody>
      </p:sp>
      <p:sp>
        <p:nvSpPr>
          <p:cNvPr id="8" name="Up Arrow 7"/>
          <p:cNvSpPr/>
          <p:nvPr/>
        </p:nvSpPr>
        <p:spPr>
          <a:xfrm>
            <a:off x="1757241" y="3929563"/>
            <a:ext cx="819150" cy="123280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841175" y="4305482"/>
            <a:ext cx="1210378" cy="1015663"/>
          </a:xfrm>
          <a:prstGeom prst="rect">
            <a:avLst/>
          </a:prstGeom>
          <a:noFill/>
        </p:spPr>
        <p:txBody>
          <a:bodyPr wrap="square" rtlCol="0">
            <a:spAutoFit/>
          </a:bodyPr>
          <a:lstStyle/>
          <a:p>
            <a:r>
              <a:rPr lang="en-US" sz="2000" dirty="0">
                <a:solidFill>
                  <a:srgbClr val="002060"/>
                </a:solidFill>
              </a:rPr>
              <a:t>Ease of Eating Score</a:t>
            </a:r>
          </a:p>
        </p:txBody>
      </p:sp>
      <p:sp>
        <p:nvSpPr>
          <p:cNvPr id="10" name="Equal 9"/>
          <p:cNvSpPr/>
          <p:nvPr/>
        </p:nvSpPr>
        <p:spPr>
          <a:xfrm>
            <a:off x="3979313" y="4297413"/>
            <a:ext cx="1264057" cy="1015663"/>
          </a:xfrm>
          <a:prstGeom prst="mathEqua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0504" y="4005539"/>
            <a:ext cx="1143000" cy="1615548"/>
          </a:xfrm>
          <a:prstGeom prst="rect">
            <a:avLst/>
          </a:prstGeom>
        </p:spPr>
      </p:pic>
      <p:sp>
        <p:nvSpPr>
          <p:cNvPr id="13" name="Up Arrow 12"/>
          <p:cNvSpPr/>
          <p:nvPr/>
        </p:nvSpPr>
        <p:spPr>
          <a:xfrm>
            <a:off x="1757241" y="5573637"/>
            <a:ext cx="819150" cy="1232803"/>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841175" y="5682206"/>
            <a:ext cx="1107502" cy="1015663"/>
          </a:xfrm>
          <a:prstGeom prst="rect">
            <a:avLst/>
          </a:prstGeom>
          <a:noFill/>
        </p:spPr>
        <p:txBody>
          <a:bodyPr wrap="square" rtlCol="0">
            <a:spAutoFit/>
          </a:bodyPr>
          <a:lstStyle/>
          <a:p>
            <a:r>
              <a:rPr lang="en-US" sz="2000" dirty="0">
                <a:solidFill>
                  <a:srgbClr val="002060"/>
                </a:solidFill>
              </a:rPr>
              <a:t>Meal Time Coping</a:t>
            </a:r>
          </a:p>
        </p:txBody>
      </p:sp>
      <p:sp>
        <p:nvSpPr>
          <p:cNvPr id="16" name="Equal 15"/>
          <p:cNvSpPr/>
          <p:nvPr/>
        </p:nvSpPr>
        <p:spPr>
          <a:xfrm>
            <a:off x="3933889" y="5621087"/>
            <a:ext cx="1264057" cy="1015663"/>
          </a:xfrm>
          <a:prstGeom prst="mathEqua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7" name="Picture 16"/>
          <p:cNvPicPr>
            <a:picLocks noChangeAspect="1"/>
          </p:cNvPicPr>
          <p:nvPr/>
        </p:nvPicPr>
        <p:blipFill rotWithShape="1">
          <a:blip r:embed="rId4">
            <a:extLst>
              <a:ext uri="{28A0092B-C50C-407E-A947-70E740481C1C}">
                <a14:useLocalDpi xmlns:a14="http://schemas.microsoft.com/office/drawing/2010/main" val="0"/>
              </a:ext>
            </a:extLst>
          </a:blip>
          <a:srcRect l="7686" t="7860" r="4933" b="2752"/>
          <a:stretch/>
        </p:blipFill>
        <p:spPr>
          <a:xfrm>
            <a:off x="5625080" y="5621087"/>
            <a:ext cx="1110598" cy="1072155"/>
          </a:xfrm>
          <a:prstGeom prst="rect">
            <a:avLst/>
          </a:prstGeom>
        </p:spPr>
      </p:pic>
    </p:spTree>
    <p:extLst>
      <p:ext uri="{BB962C8B-B14F-4D97-AF65-F5344CB8AC3E}">
        <p14:creationId xmlns:p14="http://schemas.microsoft.com/office/powerpoint/2010/main" val="1441642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3" grpId="0" animBg="1"/>
      <p:bldP spid="15"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a:ln>
            <a:solidFill>
              <a:srgbClr val="009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619" y="1120043"/>
            <a:ext cx="11601217" cy="5120335"/>
          </a:xfrm>
          <a:prstGeom prst="rect">
            <a:avLst/>
          </a:prstGeom>
        </p:spPr>
      </p:pic>
      <p:sp>
        <p:nvSpPr>
          <p:cNvPr id="4" name="TextBox 3"/>
          <p:cNvSpPr txBox="1"/>
          <p:nvPr/>
        </p:nvSpPr>
        <p:spPr>
          <a:xfrm>
            <a:off x="0" y="374073"/>
            <a:ext cx="12192000" cy="584775"/>
          </a:xfrm>
          <a:prstGeom prst="rect">
            <a:avLst/>
          </a:prstGeom>
          <a:noFill/>
        </p:spPr>
        <p:txBody>
          <a:bodyPr wrap="square" rtlCol="0">
            <a:spAutoFit/>
          </a:bodyPr>
          <a:lstStyle/>
          <a:p>
            <a:pPr algn="ctr"/>
            <a:r>
              <a:rPr lang="en-US" sz="3200" b="1" dirty="0" smtClean="0">
                <a:solidFill>
                  <a:srgbClr val="002060"/>
                </a:solidFill>
                <a:latin typeface="Arial Hebrew" charset="-79"/>
                <a:ea typeface="Arial Hebrew" charset="-79"/>
                <a:cs typeface="Arial Hebrew" charset="-79"/>
              </a:rPr>
              <a:t>EASE OF EATING SCALE</a:t>
            </a:r>
            <a:endParaRPr lang="en-US" sz="3200" b="1" dirty="0">
              <a:solidFill>
                <a:srgbClr val="002060"/>
              </a:solidFill>
              <a:latin typeface="Arial Hebrew" charset="-79"/>
              <a:ea typeface="Arial Hebrew" charset="-79"/>
              <a:cs typeface="Arial Hebrew" charset="-79"/>
            </a:endParaRPr>
          </a:p>
        </p:txBody>
      </p:sp>
    </p:spTree>
    <p:extLst>
      <p:ext uri="{BB962C8B-B14F-4D97-AF65-F5344CB8AC3E}">
        <p14:creationId xmlns:p14="http://schemas.microsoft.com/office/powerpoint/2010/main" val="85962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783166" y="269617"/>
            <a:ext cx="6625660" cy="646331"/>
          </a:xfrm>
          <a:prstGeom prst="rect">
            <a:avLst/>
          </a:prstGeom>
        </p:spPr>
        <p:txBody>
          <a:bodyPr wrap="none">
            <a:spAutoFit/>
          </a:bodyPr>
          <a:lstStyle/>
          <a:p>
            <a:pPr algn="ctr"/>
            <a:r>
              <a:rPr lang="en-US" sz="3600" b="1" dirty="0">
                <a:solidFill>
                  <a:srgbClr val="002060"/>
                </a:solidFill>
                <a:latin typeface="Arial Hebrew" charset="-79"/>
                <a:ea typeface="Arial Hebrew" charset="-79"/>
                <a:cs typeface="Arial Hebrew" charset="-79"/>
              </a:rPr>
              <a:t>DISTRESS + ANXIETY MEASURES </a:t>
            </a:r>
          </a:p>
        </p:txBody>
      </p:sp>
      <p:sp>
        <p:nvSpPr>
          <p:cNvPr id="4" name="Rectangle 3"/>
          <p:cNvSpPr/>
          <p:nvPr/>
        </p:nvSpPr>
        <p:spPr>
          <a:xfrm>
            <a:off x="0" y="1185565"/>
            <a:ext cx="10687050" cy="2677656"/>
          </a:xfrm>
          <a:prstGeom prst="rect">
            <a:avLst/>
          </a:prstGeom>
        </p:spPr>
        <p:txBody>
          <a:bodyPr wrap="square">
            <a:spAutoFit/>
          </a:bodyPr>
          <a:lstStyle/>
          <a:p>
            <a:pPr marL="742950" lvl="1" indent="-285750">
              <a:buFont typeface="Arial" charset="0"/>
              <a:buChar char="•"/>
            </a:pPr>
            <a:r>
              <a:rPr lang="en-US" sz="2800" b="1" dirty="0">
                <a:solidFill>
                  <a:srgbClr val="002060"/>
                </a:solidFill>
                <a:latin typeface="Arial Hebrew" charset="-79"/>
                <a:ea typeface="Arial Hebrew" charset="-79"/>
                <a:cs typeface="Arial Hebrew" charset="-79"/>
              </a:rPr>
              <a:t>Multidimensional Anxiety Scale for Children (MASC)</a:t>
            </a:r>
            <a:r>
              <a:rPr lang="en-US" sz="2800" b="1" baseline="30000" dirty="0">
                <a:solidFill>
                  <a:srgbClr val="002060"/>
                </a:solidFill>
                <a:latin typeface="Arial Hebrew" charset="-79"/>
                <a:ea typeface="Arial Hebrew" charset="-79"/>
                <a:cs typeface="Arial Hebrew" charset="-79"/>
              </a:rPr>
              <a:t>4</a:t>
            </a:r>
            <a:endParaRPr lang="en-US" sz="2800" b="1" dirty="0">
              <a:solidFill>
                <a:srgbClr val="002060"/>
              </a:solidFill>
              <a:latin typeface="Arial Hebrew" charset="-79"/>
              <a:ea typeface="Arial Hebrew" charset="-79"/>
              <a:cs typeface="Arial Hebrew" charset="-79"/>
            </a:endParaRPr>
          </a:p>
          <a:p>
            <a:pPr marL="742950" lvl="1" indent="-285750">
              <a:buFont typeface="Arial" charset="0"/>
              <a:buChar char="•"/>
            </a:pPr>
            <a:r>
              <a:rPr lang="en-US" sz="2800" dirty="0">
                <a:solidFill>
                  <a:srgbClr val="002060"/>
                </a:solidFill>
              </a:rPr>
              <a:t>A multi-rater assessment of anxiety in children and adolescents from ages 8-19</a:t>
            </a:r>
          </a:p>
          <a:p>
            <a:pPr marL="2586381" lvl="2" indent="-285750">
              <a:buFont typeface="Arial" charset="0"/>
              <a:buChar char="•"/>
            </a:pPr>
            <a:r>
              <a:rPr lang="en-US" sz="2800" dirty="0">
                <a:solidFill>
                  <a:srgbClr val="002060"/>
                </a:solidFill>
                <a:latin typeface="Arial Hebrew" charset="-79"/>
                <a:ea typeface="Arial Hebrew" charset="-79"/>
                <a:cs typeface="Arial Hebrew" charset="-79"/>
              </a:rPr>
              <a:t>&lt;40 = low anxiety </a:t>
            </a:r>
          </a:p>
          <a:p>
            <a:pPr marL="2586381" lvl="2" indent="-285750">
              <a:buFont typeface="Arial" charset="0"/>
              <a:buChar char="•"/>
            </a:pPr>
            <a:r>
              <a:rPr lang="en-US" sz="2800" dirty="0">
                <a:solidFill>
                  <a:srgbClr val="002060"/>
                </a:solidFill>
                <a:latin typeface="Arial Hebrew" charset="-79"/>
                <a:ea typeface="Arial Hebrew" charset="-79"/>
                <a:cs typeface="Arial Hebrew" charset="-79"/>
              </a:rPr>
              <a:t>40-69 = elevated anxiety </a:t>
            </a:r>
          </a:p>
          <a:p>
            <a:pPr marL="2586381" lvl="2" indent="-285750">
              <a:buFont typeface="Arial" charset="0"/>
              <a:buChar char="•"/>
            </a:pPr>
            <a:r>
              <a:rPr lang="en-US" sz="2800" dirty="0">
                <a:solidFill>
                  <a:srgbClr val="002060"/>
                </a:solidFill>
                <a:latin typeface="Arial Hebrew" charset="-79"/>
                <a:ea typeface="Arial Hebrew" charset="-79"/>
                <a:cs typeface="Arial Hebrew" charset="-79"/>
              </a:rPr>
              <a:t>70+ = extremely elevated anxiety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4400" y="2371130"/>
            <a:ext cx="3314700" cy="4309110"/>
          </a:xfrm>
          <a:prstGeom prst="rect">
            <a:avLst/>
          </a:prstGeom>
        </p:spPr>
      </p:pic>
      <p:sp>
        <p:nvSpPr>
          <p:cNvPr id="6" name="TextBox 5"/>
          <p:cNvSpPr txBox="1"/>
          <p:nvPr/>
        </p:nvSpPr>
        <p:spPr>
          <a:xfrm>
            <a:off x="0" y="3925401"/>
            <a:ext cx="8284584" cy="2246769"/>
          </a:xfrm>
          <a:prstGeom prst="rect">
            <a:avLst/>
          </a:prstGeom>
          <a:noFill/>
        </p:spPr>
        <p:txBody>
          <a:bodyPr wrap="square" rtlCol="0">
            <a:spAutoFit/>
          </a:bodyPr>
          <a:lstStyle/>
          <a:p>
            <a:pPr marL="742950" lvl="1" indent="-285750">
              <a:buFont typeface="Arial" charset="0"/>
              <a:buChar char="•"/>
            </a:pPr>
            <a:r>
              <a:rPr lang="en-US" sz="2800" b="1" dirty="0">
                <a:solidFill>
                  <a:srgbClr val="002060"/>
                </a:solidFill>
                <a:latin typeface="Arial Hebrew" charset="-79"/>
                <a:ea typeface="Arial Hebrew" charset="-79"/>
                <a:cs typeface="Arial Hebrew" charset="-79"/>
              </a:rPr>
              <a:t>Subjective Units of Distress (SUDs)</a:t>
            </a:r>
          </a:p>
          <a:p>
            <a:pPr marL="742950" lvl="1" indent="-285750">
              <a:buFont typeface="Arial" charset="0"/>
              <a:buChar char="•"/>
            </a:pPr>
            <a:r>
              <a:rPr lang="en-US" sz="2800" dirty="0">
                <a:solidFill>
                  <a:srgbClr val="002060"/>
                </a:solidFill>
                <a:latin typeface="Arial Hebrew" charset="-79"/>
                <a:ea typeface="Arial Hebrew" charset="-79"/>
                <a:cs typeface="Arial Hebrew" charset="-79"/>
              </a:rPr>
              <a:t>Rated once a day, self-report measures of anxiety and distress (0-10)</a:t>
            </a:r>
          </a:p>
          <a:p>
            <a:pPr marL="1200150" lvl="2" indent="-285750">
              <a:buFont typeface="Arial" charset="0"/>
              <a:buChar char="•"/>
            </a:pPr>
            <a:r>
              <a:rPr lang="en-US" sz="2800" dirty="0" smtClean="0">
                <a:solidFill>
                  <a:srgbClr val="002060"/>
                </a:solidFill>
                <a:latin typeface="Arial Hebrew" charset="-79"/>
                <a:ea typeface="Arial Hebrew" charset="-79"/>
                <a:cs typeface="Arial Hebrew" charset="-79"/>
              </a:rPr>
              <a:t>0 = calm, no anxiety</a:t>
            </a:r>
          </a:p>
          <a:p>
            <a:pPr marL="1200150" lvl="2" indent="-285750">
              <a:buFont typeface="Arial" charset="0"/>
              <a:buChar char="•"/>
            </a:pPr>
            <a:r>
              <a:rPr lang="en-US" sz="2800" dirty="0" smtClean="0">
                <a:solidFill>
                  <a:srgbClr val="002060"/>
                </a:solidFill>
                <a:latin typeface="Arial Hebrew" charset="-79"/>
                <a:ea typeface="Arial Hebrew" charset="-79"/>
                <a:cs typeface="Arial Hebrew" charset="-79"/>
              </a:rPr>
              <a:t>10= extreme anxiety</a:t>
            </a:r>
            <a:endParaRPr lang="en-US" sz="2800" dirty="0">
              <a:solidFill>
                <a:srgbClr val="002060"/>
              </a:solidFill>
              <a:latin typeface="Arial Hebrew" charset="-79"/>
              <a:ea typeface="Arial Hebrew" charset="-79"/>
              <a:cs typeface="Arial Hebrew" charset="-79"/>
            </a:endParaRPr>
          </a:p>
        </p:txBody>
      </p:sp>
    </p:spTree>
    <p:extLst>
      <p:ext uri="{BB962C8B-B14F-4D97-AF65-F5344CB8AC3E}">
        <p14:creationId xmlns:p14="http://schemas.microsoft.com/office/powerpoint/2010/main" val="104880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157655" y="204952"/>
            <a:ext cx="11839904" cy="584775"/>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RESEARCH OBJECTIVES</a:t>
            </a:r>
          </a:p>
        </p:txBody>
      </p:sp>
      <p:sp>
        <p:nvSpPr>
          <p:cNvPr id="5" name="TextBox 4"/>
          <p:cNvSpPr txBox="1"/>
          <p:nvPr/>
        </p:nvSpPr>
        <p:spPr>
          <a:xfrm>
            <a:off x="575441" y="1456997"/>
            <a:ext cx="11004331" cy="4278094"/>
          </a:xfrm>
          <a:prstGeom prst="rect">
            <a:avLst/>
          </a:prstGeom>
          <a:noFill/>
        </p:spPr>
        <p:txBody>
          <a:bodyPr wrap="square" rtlCol="0">
            <a:spAutoFit/>
          </a:bodyPr>
          <a:lstStyle/>
          <a:p>
            <a:pPr marL="285750" indent="-285750">
              <a:buFont typeface="Arial" charset="0"/>
              <a:buChar char="•"/>
            </a:pPr>
            <a:r>
              <a:rPr lang="en-US" sz="3200" dirty="0">
                <a:solidFill>
                  <a:srgbClr val="002060"/>
                </a:solidFill>
                <a:latin typeface="Arial Hebrew" charset="-79"/>
                <a:ea typeface="Arial Hebrew" charset="-79"/>
                <a:cs typeface="Arial Hebrew" charset="-79"/>
              </a:rPr>
              <a:t>The primary goal of the project is </a:t>
            </a:r>
            <a:r>
              <a:rPr lang="en-US" sz="3200" b="1" u="sng" dirty="0">
                <a:solidFill>
                  <a:srgbClr val="002060"/>
                </a:solidFill>
                <a:latin typeface="Arial Hebrew" charset="-79"/>
                <a:ea typeface="Arial Hebrew" charset="-79"/>
                <a:cs typeface="Arial Hebrew" charset="-79"/>
              </a:rPr>
              <a:t>to evaluate the use of the EOES </a:t>
            </a:r>
            <a:r>
              <a:rPr lang="en-US" sz="3200" dirty="0">
                <a:solidFill>
                  <a:srgbClr val="002060"/>
                </a:solidFill>
                <a:latin typeface="Arial Hebrew" charset="-79"/>
                <a:ea typeface="Arial Hebrew" charset="-79"/>
                <a:cs typeface="Arial Hebrew" charset="-79"/>
              </a:rPr>
              <a:t>in the Eating disorders program at CHCO and </a:t>
            </a:r>
            <a:r>
              <a:rPr lang="en-US" sz="3200" b="1" u="sng" dirty="0">
                <a:solidFill>
                  <a:srgbClr val="002060"/>
                </a:solidFill>
                <a:latin typeface="Arial Hebrew" charset="-79"/>
                <a:ea typeface="Arial Hebrew" charset="-79"/>
                <a:cs typeface="Arial Hebrew" charset="-79"/>
              </a:rPr>
              <a:t>to explore the relationship between distress, anxiety and eating disorder behaviors</a:t>
            </a:r>
          </a:p>
          <a:p>
            <a:endParaRPr lang="en-US" sz="3200" dirty="0">
              <a:solidFill>
                <a:srgbClr val="002060"/>
              </a:solidFill>
              <a:latin typeface="Arial Hebrew" charset="-79"/>
              <a:ea typeface="Arial Hebrew" charset="-79"/>
              <a:cs typeface="Arial Hebrew" charset="-79"/>
            </a:endParaRPr>
          </a:p>
          <a:p>
            <a:pPr marL="342900" indent="-342900">
              <a:buFont typeface="Arial" panose="020B0604020202020204" pitchFamily="34" charset="0"/>
              <a:buChar char="•"/>
            </a:pPr>
            <a:r>
              <a:rPr lang="en-US" sz="3200" dirty="0">
                <a:solidFill>
                  <a:srgbClr val="002060"/>
                </a:solidFill>
                <a:latin typeface="Arial Hebrew" charset="-79"/>
                <a:ea typeface="Arial Hebrew" charset="-79"/>
                <a:cs typeface="Arial Hebrew" charset="-79"/>
              </a:rPr>
              <a:t>A secondary goal was to </a:t>
            </a:r>
            <a:r>
              <a:rPr lang="en-US" sz="3200" b="1" u="sng" dirty="0">
                <a:solidFill>
                  <a:srgbClr val="002060"/>
                </a:solidFill>
                <a:latin typeface="Arial Hebrew" charset="-79"/>
                <a:ea typeface="Arial Hebrew" charset="-79"/>
                <a:cs typeface="Arial Hebrew" charset="-79"/>
              </a:rPr>
              <a:t>evaluate the efficiency</a:t>
            </a:r>
            <a:r>
              <a:rPr lang="en-US" sz="3200" dirty="0">
                <a:solidFill>
                  <a:srgbClr val="002060"/>
                </a:solidFill>
                <a:latin typeface="Arial Hebrew" charset="-79"/>
                <a:ea typeface="Arial Hebrew" charset="-79"/>
                <a:cs typeface="Arial Hebrew" charset="-79"/>
              </a:rPr>
              <a:t> of use of the EOES and other measures for the Eating Disorders team</a:t>
            </a:r>
          </a:p>
          <a:p>
            <a:pPr marL="285750" indent="-285750">
              <a:buFont typeface="Arial" charset="0"/>
              <a:buChar char="•"/>
            </a:pPr>
            <a:endParaRPr lang="en-US" sz="2400" dirty="0">
              <a:solidFill>
                <a:srgbClr val="002060"/>
              </a:solidFill>
              <a:latin typeface="Arial Hebrew" charset="-79"/>
              <a:ea typeface="Arial Hebrew" charset="-79"/>
              <a:cs typeface="Arial Hebrew" charset="-79"/>
            </a:endParaRPr>
          </a:p>
          <a:p>
            <a:pPr marL="285750" indent="-285750">
              <a:buFont typeface="Arial" charset="0"/>
              <a:buChar char="•"/>
            </a:pPr>
            <a:endParaRPr lang="en-US" sz="2400" dirty="0">
              <a:solidFill>
                <a:srgbClr val="002060"/>
              </a:solidFill>
              <a:latin typeface="Arial Hebrew" charset="-79"/>
              <a:ea typeface="Arial Hebrew" charset="-79"/>
              <a:cs typeface="Arial Hebrew" charset="-79"/>
            </a:endParaRPr>
          </a:p>
        </p:txBody>
      </p:sp>
    </p:spTree>
    <p:extLst>
      <p:ext uri="{BB962C8B-B14F-4D97-AF65-F5344CB8AC3E}">
        <p14:creationId xmlns:p14="http://schemas.microsoft.com/office/powerpoint/2010/main" val="41136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73422" y="394139"/>
            <a:ext cx="11902964" cy="584775"/>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HYPOTHESIS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080" t="23508" r="1538" b="15840"/>
          <a:stretch/>
        </p:blipFill>
        <p:spPr>
          <a:xfrm>
            <a:off x="664449" y="2179803"/>
            <a:ext cx="10920909" cy="1738653"/>
          </a:xfrm>
          <a:prstGeom prst="rect">
            <a:avLst/>
          </a:prstGeom>
        </p:spPr>
      </p:pic>
    </p:spTree>
    <p:extLst>
      <p:ext uri="{BB962C8B-B14F-4D97-AF65-F5344CB8AC3E}">
        <p14:creationId xmlns:p14="http://schemas.microsoft.com/office/powerpoint/2010/main" val="44024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008993" y="235768"/>
            <a:ext cx="10515600" cy="954107"/>
          </a:xfrm>
          <a:prstGeom prst="rect">
            <a:avLst/>
          </a:prstGeom>
          <a:noFill/>
        </p:spPr>
        <p:txBody>
          <a:bodyPr wrap="square" rtlCol="0">
            <a:spAutoFit/>
          </a:bodyPr>
          <a:lstStyle/>
          <a:p>
            <a:pPr algn="ctr"/>
            <a:r>
              <a:rPr lang="en-US" sz="2800" b="1" dirty="0">
                <a:solidFill>
                  <a:srgbClr val="002060"/>
                </a:solidFill>
                <a:latin typeface="Arial Hebrew" charset="-79"/>
                <a:ea typeface="Arial Hebrew" charset="-79"/>
                <a:cs typeface="Arial Hebrew" charset="-79"/>
              </a:rPr>
              <a:t>HOW THE RESEARCH WAS CONDUCTED </a:t>
            </a:r>
          </a:p>
          <a:p>
            <a:pPr algn="ctr"/>
            <a:endParaRPr lang="en-US" sz="2800" b="1" dirty="0">
              <a:solidFill>
                <a:srgbClr val="002060"/>
              </a:solidFill>
              <a:latin typeface="Arial Hebrew" charset="-79"/>
              <a:ea typeface="Arial Hebrew" charset="-79"/>
              <a:cs typeface="Arial Hebrew" charset="-79"/>
            </a:endParaRPr>
          </a:p>
        </p:txBody>
      </p:sp>
      <p:sp>
        <p:nvSpPr>
          <p:cNvPr id="4" name="TextBox 3"/>
          <p:cNvSpPr txBox="1"/>
          <p:nvPr/>
        </p:nvSpPr>
        <p:spPr>
          <a:xfrm>
            <a:off x="0" y="500550"/>
            <a:ext cx="12192000" cy="6283771"/>
          </a:xfrm>
          <a:prstGeom prst="rect">
            <a:avLst/>
          </a:prstGeom>
          <a:noFill/>
        </p:spPr>
        <p:txBody>
          <a:bodyPr wrap="square" rtlCol="0">
            <a:spAutoFit/>
          </a:bodyPr>
          <a:lstStyle/>
          <a:p>
            <a:pPr marL="285750" indent="-285750" defTabSz="4299414">
              <a:spcBef>
                <a:spcPts val="600"/>
              </a:spcBef>
              <a:spcAft>
                <a:spcPts val="500"/>
              </a:spcAft>
              <a:buFont typeface="Arial" charset="0"/>
              <a:buChar char="•"/>
              <a:defRPr/>
            </a:pPr>
            <a:r>
              <a:rPr lang="en-US" sz="2400" dirty="0">
                <a:solidFill>
                  <a:srgbClr val="002060"/>
                </a:solidFill>
                <a:latin typeface="Arial Hebrew" charset="-79"/>
                <a:ea typeface="Arial Hebrew" charset="-79"/>
                <a:cs typeface="Arial Hebrew" charset="-79"/>
              </a:rPr>
              <a:t>Inclusion criteria:</a:t>
            </a:r>
          </a:p>
          <a:p>
            <a:pPr marL="742950" lvl="1" indent="-285750" defTabSz="4299414">
              <a:buFont typeface="Arial" charset="0"/>
              <a:buChar char="•"/>
              <a:defRPr/>
            </a:pPr>
            <a:r>
              <a:rPr lang="en-US" sz="2400" dirty="0">
                <a:solidFill>
                  <a:srgbClr val="002060"/>
                </a:solidFill>
                <a:latin typeface="Arial Hebrew" charset="-79"/>
                <a:ea typeface="Arial Hebrew" charset="-79"/>
                <a:cs typeface="Arial Hebrew" charset="-79"/>
              </a:rPr>
              <a:t>3 meals scored a day using the EOES and for ten consecutive days (program days 2-11)</a:t>
            </a:r>
          </a:p>
          <a:p>
            <a:pPr marL="914400" lvl="1" indent="-457200" defTabSz="4299414">
              <a:buFont typeface="Arial" panose="020B0604020202020204" pitchFamily="34" charset="0"/>
              <a:buChar char="•"/>
              <a:defRPr/>
            </a:pPr>
            <a:r>
              <a:rPr lang="en-US" sz="2400" dirty="0">
                <a:solidFill>
                  <a:srgbClr val="002060"/>
                </a:solidFill>
                <a:latin typeface="Arial Hebrew" charset="-79"/>
                <a:ea typeface="Arial Hebrew" charset="-79"/>
                <a:cs typeface="Arial Hebrew" charset="-79"/>
              </a:rPr>
              <a:t>Baseline MASC score</a:t>
            </a:r>
          </a:p>
          <a:p>
            <a:pPr marL="914400" lvl="1" indent="-457200" defTabSz="4299414">
              <a:buFont typeface="Arial" panose="020B0604020202020204" pitchFamily="34" charset="0"/>
              <a:buChar char="•"/>
              <a:defRPr/>
            </a:pPr>
            <a:r>
              <a:rPr lang="en-US" sz="2400" dirty="0">
                <a:solidFill>
                  <a:srgbClr val="002060"/>
                </a:solidFill>
                <a:latin typeface="Arial Hebrew" charset="-79"/>
                <a:ea typeface="Arial Hebrew" charset="-79"/>
                <a:cs typeface="Arial Hebrew" charset="-79"/>
              </a:rPr>
              <a:t>Daily SUDS score</a:t>
            </a:r>
          </a:p>
          <a:p>
            <a:pPr marL="914400" lvl="1" indent="-457200" defTabSz="4299414">
              <a:buFont typeface="Arial" panose="020B0604020202020204" pitchFamily="34" charset="0"/>
              <a:buChar char="•"/>
              <a:defRPr/>
            </a:pPr>
            <a:r>
              <a:rPr lang="en-US" sz="2400" dirty="0">
                <a:solidFill>
                  <a:srgbClr val="002060"/>
                </a:solidFill>
                <a:latin typeface="Arial Hebrew" charset="-79"/>
                <a:ea typeface="Arial Hebrew" charset="-79"/>
                <a:cs typeface="Arial Hebrew" charset="-79"/>
              </a:rPr>
              <a:t>3 Meal time coping scores a day</a:t>
            </a:r>
          </a:p>
          <a:p>
            <a:pPr marL="914400" lvl="1" indent="-457200" defTabSz="4299414">
              <a:buFont typeface="Arial" panose="020B0604020202020204" pitchFamily="34" charset="0"/>
              <a:buChar char="•"/>
              <a:defRPr/>
            </a:pPr>
            <a:endParaRPr lang="en-US" sz="2400" dirty="0">
              <a:solidFill>
                <a:srgbClr val="002060"/>
              </a:solidFill>
              <a:latin typeface="Arial Hebrew" charset="-79"/>
              <a:ea typeface="Arial Hebrew" charset="-79"/>
              <a:cs typeface="Arial Hebrew" charset="-79"/>
            </a:endParaRPr>
          </a:p>
          <a:p>
            <a:pPr marL="285750" indent="-285750">
              <a:buFont typeface="Arial" charset="0"/>
              <a:buChar char="•"/>
            </a:pPr>
            <a:r>
              <a:rPr lang="en-US" sz="2400" dirty="0">
                <a:solidFill>
                  <a:srgbClr val="002060"/>
                </a:solidFill>
                <a:latin typeface="Arial Hebrew" charset="-79"/>
                <a:ea typeface="Arial Hebrew" charset="-79"/>
                <a:cs typeface="Arial Hebrew" charset="-79"/>
              </a:rPr>
              <a:t>Measures included in the study:</a:t>
            </a:r>
          </a:p>
          <a:p>
            <a:pPr marL="742950" lvl="1" indent="-285750">
              <a:buFont typeface="Arial" charset="0"/>
              <a:buChar char="•"/>
            </a:pPr>
            <a:r>
              <a:rPr lang="en-US" sz="2400" dirty="0">
                <a:solidFill>
                  <a:srgbClr val="002060"/>
                </a:solidFill>
                <a:latin typeface="Arial Hebrew" charset="-79"/>
                <a:ea typeface="Arial Hebrew" charset="-79"/>
                <a:cs typeface="Arial Hebrew" charset="-79"/>
              </a:rPr>
              <a:t>Ease of Eating Scale (EOES)</a:t>
            </a:r>
          </a:p>
          <a:p>
            <a:pPr marL="742950" lvl="1" indent="-285750">
              <a:buFont typeface="Arial" charset="0"/>
              <a:buChar char="•"/>
            </a:pPr>
            <a:r>
              <a:rPr lang="en-US" sz="2400" dirty="0">
                <a:solidFill>
                  <a:srgbClr val="002060"/>
                </a:solidFill>
                <a:latin typeface="Arial Hebrew" charset="-79"/>
                <a:ea typeface="Arial Hebrew" charset="-79"/>
                <a:cs typeface="Arial Hebrew" charset="-79"/>
              </a:rPr>
              <a:t>Multidimensional Anxiety Scale for Children (MASC) </a:t>
            </a:r>
          </a:p>
          <a:p>
            <a:pPr marL="742950" lvl="1" indent="-285750">
              <a:buFont typeface="Arial" charset="0"/>
              <a:buChar char="•"/>
            </a:pPr>
            <a:r>
              <a:rPr lang="en-US" sz="2400" dirty="0">
                <a:solidFill>
                  <a:srgbClr val="002060"/>
                </a:solidFill>
                <a:latin typeface="Arial Hebrew" charset="-79"/>
                <a:ea typeface="Arial Hebrew" charset="-79"/>
                <a:cs typeface="Arial Hebrew" charset="-79"/>
              </a:rPr>
              <a:t>Subjective Units of Distress (SUDs)</a:t>
            </a:r>
          </a:p>
          <a:p>
            <a:pPr marL="742950" lvl="1" indent="-285750">
              <a:buFont typeface="Arial" charset="0"/>
              <a:buChar char="•"/>
            </a:pPr>
            <a:r>
              <a:rPr lang="en-US" sz="2400" dirty="0">
                <a:solidFill>
                  <a:srgbClr val="002060"/>
                </a:solidFill>
                <a:latin typeface="Arial Hebrew" charset="-79"/>
                <a:ea typeface="Arial Hebrew" charset="-79"/>
                <a:cs typeface="Arial Hebrew" charset="-79"/>
              </a:rPr>
              <a:t>The meal time coping score</a:t>
            </a:r>
          </a:p>
          <a:p>
            <a:pPr marL="285750" indent="-285750" defTabSz="4299414">
              <a:spcBef>
                <a:spcPts val="600"/>
              </a:spcBef>
              <a:spcAft>
                <a:spcPts val="500"/>
              </a:spcAft>
              <a:buFont typeface="Arial" charset="0"/>
              <a:buChar char="•"/>
              <a:defRPr/>
            </a:pPr>
            <a:r>
              <a:rPr lang="en-US" sz="2400" dirty="0">
                <a:solidFill>
                  <a:srgbClr val="002060"/>
                </a:solidFill>
                <a:latin typeface="Arial Hebrew" charset="-79"/>
                <a:ea typeface="Arial Hebrew" charset="-79"/>
                <a:cs typeface="Arial Hebrew" charset="-79"/>
              </a:rPr>
              <a:t>Observations and interviews were conducted with the EDU staff working with patients in the program</a:t>
            </a:r>
          </a:p>
          <a:p>
            <a:pPr marL="285750" indent="-285750">
              <a:spcBef>
                <a:spcPts val="600"/>
              </a:spcBef>
              <a:spcAft>
                <a:spcPts val="500"/>
              </a:spcAft>
              <a:buFont typeface="Arial" charset="0"/>
              <a:buChar char="•"/>
            </a:pPr>
            <a:r>
              <a:rPr lang="en-US" sz="2400" dirty="0">
                <a:solidFill>
                  <a:srgbClr val="002060"/>
                </a:solidFill>
                <a:latin typeface="Arial Hebrew" charset="-79"/>
                <a:ea typeface="Arial Hebrew" charset="-79"/>
                <a:cs typeface="Arial Hebrew" charset="-79"/>
              </a:rPr>
              <a:t>Pearson’s Correlation run with SPSS to </a:t>
            </a:r>
            <a:r>
              <a:rPr lang="en-US" sz="2400" dirty="0" smtClean="0">
                <a:solidFill>
                  <a:srgbClr val="002060"/>
                </a:solidFill>
                <a:latin typeface="Arial Hebrew" charset="-79"/>
                <a:ea typeface="Arial Hebrew" charset="-79"/>
                <a:cs typeface="Arial Hebrew" charset="-79"/>
              </a:rPr>
              <a:t>evaluate </a:t>
            </a:r>
            <a:r>
              <a:rPr lang="en-US" sz="2400" dirty="0">
                <a:solidFill>
                  <a:srgbClr val="002060"/>
                </a:solidFill>
                <a:latin typeface="Arial Hebrew" charset="-79"/>
                <a:ea typeface="Arial Hebrew" charset="-79"/>
                <a:cs typeface="Arial Hebrew" charset="-79"/>
              </a:rPr>
              <a:t>the relationship between eating disordered behavior and stress and anxiety, and to evaluate change over time in each variable over the course of ten days</a:t>
            </a:r>
          </a:p>
        </p:txBody>
      </p:sp>
    </p:spTree>
    <p:extLst>
      <p:ext uri="{BB962C8B-B14F-4D97-AF65-F5344CB8AC3E}">
        <p14:creationId xmlns:p14="http://schemas.microsoft.com/office/powerpoint/2010/main" val="33219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gradFill flip="none" rotWithShape="1">
            <a:gsLst>
              <a:gs pos="0">
                <a:srgbClr val="0096FF">
                  <a:tint val="66000"/>
                  <a:satMod val="160000"/>
                </a:srgbClr>
              </a:gs>
              <a:gs pos="50000">
                <a:srgbClr val="0096FF">
                  <a:tint val="44500"/>
                  <a:satMod val="160000"/>
                </a:srgbClr>
              </a:gs>
              <a:gs pos="100000">
                <a:srgbClr val="0096FF">
                  <a:tint val="23500"/>
                  <a:satMod val="160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86330" marR="0" lvl="1" indent="-342900" algn="ctr" defTabSz="914400" eaLnBrk="1" fontAlgn="auto" latinLnBrk="0" hangingPunct="1">
              <a:lnSpc>
                <a:spcPct val="100000"/>
              </a:lnSpc>
              <a:spcBef>
                <a:spcPts val="0"/>
              </a:spcBef>
              <a:spcAft>
                <a:spcPts val="0"/>
              </a:spcAft>
              <a:buClrTx/>
              <a:buSzTx/>
              <a:buFont typeface="Arial" charset="0"/>
              <a:buNone/>
              <a:tabLst/>
              <a:defRPr/>
            </a:pPr>
            <a:endParaRPr lang="en-US" sz="2800" dirty="0">
              <a:solidFill>
                <a:srgbClr val="002060"/>
              </a:solidFill>
            </a:endParaRPr>
          </a:p>
        </p:txBody>
      </p:sp>
      <p:sp>
        <p:nvSpPr>
          <p:cNvPr id="3" name="TextBox 2"/>
          <p:cNvSpPr txBox="1"/>
          <p:nvPr/>
        </p:nvSpPr>
        <p:spPr>
          <a:xfrm>
            <a:off x="236483" y="252248"/>
            <a:ext cx="11808372" cy="584775"/>
          </a:xfrm>
          <a:prstGeom prst="rect">
            <a:avLst/>
          </a:prstGeom>
          <a:noFill/>
        </p:spPr>
        <p:txBody>
          <a:bodyPr wrap="square" rtlCol="0">
            <a:spAutoFit/>
          </a:bodyPr>
          <a:lstStyle/>
          <a:p>
            <a:pPr algn="ctr"/>
            <a:r>
              <a:rPr lang="en-US" sz="3200" b="1" dirty="0">
                <a:solidFill>
                  <a:srgbClr val="002060"/>
                </a:solidFill>
                <a:latin typeface="Arial Hebrew" charset="-79"/>
                <a:ea typeface="Arial Hebrew" charset="-79"/>
                <a:cs typeface="Arial Hebrew" charset="-79"/>
              </a:rPr>
              <a:t>DEMOGRAPHICS AND RESULTS</a:t>
            </a:r>
          </a:p>
        </p:txBody>
      </p:sp>
      <p:sp>
        <p:nvSpPr>
          <p:cNvPr id="4" name="TextBox 3"/>
          <p:cNvSpPr txBox="1"/>
          <p:nvPr/>
        </p:nvSpPr>
        <p:spPr>
          <a:xfrm>
            <a:off x="412376" y="786672"/>
            <a:ext cx="11367247" cy="1569660"/>
          </a:xfrm>
          <a:prstGeom prst="rect">
            <a:avLst/>
          </a:prstGeom>
          <a:noFill/>
        </p:spPr>
        <p:txBody>
          <a:bodyPr wrap="square" rtlCol="0">
            <a:spAutoFit/>
          </a:bodyPr>
          <a:lstStyle/>
          <a:p>
            <a:pPr marL="285750" indent="-285750">
              <a:buFont typeface="Arial" charset="0"/>
              <a:buChar char="•"/>
            </a:pPr>
            <a:r>
              <a:rPr lang="en-US" sz="2400" b="1" dirty="0">
                <a:solidFill>
                  <a:srgbClr val="002060"/>
                </a:solidFill>
                <a:latin typeface="Arial Hebrew" charset="-79"/>
                <a:ea typeface="Arial Hebrew" charset="-79"/>
                <a:cs typeface="Arial Hebrew" charset="-79"/>
              </a:rPr>
              <a:t>100 charts were screened </a:t>
            </a:r>
          </a:p>
          <a:p>
            <a:pPr marL="285750" indent="-285750">
              <a:buFont typeface="Arial" charset="0"/>
              <a:buChar char="•"/>
            </a:pPr>
            <a:r>
              <a:rPr lang="en-US" sz="2400" b="1" dirty="0">
                <a:solidFill>
                  <a:srgbClr val="002060"/>
                </a:solidFill>
                <a:latin typeface="Arial Hebrew" charset="-79"/>
                <a:ea typeface="Arial Hebrew" charset="-79"/>
                <a:cs typeface="Arial Hebrew" charset="-79"/>
              </a:rPr>
              <a:t>42 subjects met the inclusion criteria</a:t>
            </a:r>
          </a:p>
          <a:p>
            <a:pPr marL="742950" lvl="1" indent="-285750">
              <a:buFont typeface="Arial" charset="0"/>
              <a:buChar char="•"/>
            </a:pPr>
            <a:r>
              <a:rPr lang="en-US" sz="2400" b="1" dirty="0">
                <a:solidFill>
                  <a:srgbClr val="002060"/>
                </a:solidFill>
                <a:latin typeface="Arial Hebrew" charset="-79"/>
                <a:ea typeface="Arial Hebrew" charset="-79"/>
                <a:cs typeface="Arial Hebrew" charset="-79"/>
              </a:rPr>
              <a:t>4 males and 38 females with average age of 15 with range of 13-19</a:t>
            </a:r>
          </a:p>
          <a:p>
            <a:pPr marL="742950" lvl="1" indent="-285750">
              <a:buFont typeface="Arial" charset="0"/>
              <a:buChar char="•"/>
            </a:pPr>
            <a:r>
              <a:rPr lang="en-US" sz="2400" b="1" dirty="0">
                <a:solidFill>
                  <a:srgbClr val="002060"/>
                </a:solidFill>
                <a:latin typeface="Arial Hebrew" charset="-79"/>
                <a:ea typeface="Arial Hebrew" charset="-79"/>
                <a:cs typeface="Arial Hebrew" charset="-79"/>
              </a:rPr>
              <a:t>The majority of the subjects were diagnosed with AN (86%)</a:t>
            </a: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6379" t="5623" r="3415" b="7756"/>
          <a:stretch/>
        </p:blipFill>
        <p:spPr>
          <a:xfrm>
            <a:off x="6566320" y="2890756"/>
            <a:ext cx="3474904" cy="2686916"/>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5998" t="9157" r="6114" b="6080"/>
          <a:stretch/>
        </p:blipFill>
        <p:spPr>
          <a:xfrm>
            <a:off x="1734121" y="2676034"/>
            <a:ext cx="3098079" cy="3492932"/>
          </a:xfrm>
          <a:prstGeom prst="rect">
            <a:avLst/>
          </a:prstGeom>
        </p:spPr>
      </p:pic>
    </p:spTree>
    <p:extLst>
      <p:ext uri="{BB962C8B-B14F-4D97-AF65-F5344CB8AC3E}">
        <p14:creationId xmlns:p14="http://schemas.microsoft.com/office/powerpoint/2010/main" val="105918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1378</TotalTime>
  <Words>1600</Words>
  <Application>Microsoft Macintosh PowerPoint</Application>
  <PresentationFormat>Widescreen</PresentationFormat>
  <Paragraphs>214</Paragraphs>
  <Slides>23</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 Hebrew</vt:lpstr>
      <vt:lpstr>Calibri</vt:lpstr>
      <vt:lpstr>Calibri Light</vt:lpstr>
      <vt:lpstr>Wingdings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Torres</dc:creator>
  <cp:lastModifiedBy>Kristen Torres</cp:lastModifiedBy>
  <cp:revision>140</cp:revision>
  <dcterms:created xsi:type="dcterms:W3CDTF">2018-07-24T16:27:55Z</dcterms:created>
  <dcterms:modified xsi:type="dcterms:W3CDTF">2018-08-09T05:34:08Z</dcterms:modified>
</cp:coreProperties>
</file>