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86" autoAdjust="0"/>
  </p:normalViewPr>
  <p:slideViewPr>
    <p:cSldViewPr snapToGrid="0">
      <p:cViewPr varScale="1">
        <p:scale>
          <a:sx n="74" d="100"/>
          <a:sy n="74" d="100"/>
        </p:scale>
        <p:origin x="-113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5CD88-71FF-4B56-86ED-F5282959FDAB}" type="datetimeFigureOut">
              <a:rPr lang="en-US" smtClean="0"/>
              <a:pPr/>
              <a:t>8/7/2019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D6C25-8FCA-4823-8F7D-94DEE5D9E2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Introduction: My name is Tennyson</a:t>
            </a:r>
            <a:r>
              <a:rPr lang="en-US" baseline="0" dirty="0" smtClean="0"/>
              <a:t> Dahlman, and I am a recent graduate of Regis University. This summer I have been with Dr. Joel Stoddard to examine </a:t>
            </a:r>
            <a:r>
              <a:rPr lang="en-US" sz="1200" dirty="0" smtClean="0">
                <a:solidFill>
                  <a:schemeClr val="bg1"/>
                </a:solidFill>
                <a:effectLst>
                  <a:outerShdw blurRad="38100" dist="38100" dir="2700000" algn="tl">
                    <a:srgbClr val="000000">
                      <a:alpha val="43137"/>
                    </a:srgbClr>
                  </a:outerShdw>
                </a:effectLst>
                <a:latin typeface="Helvetica" pitchFamily="2" charset="0"/>
                <a:cs typeface="Arial" pitchFamily="34" charset="0"/>
              </a:rPr>
              <a:t>How Pathology is Related to Costly Helping </a:t>
            </a:r>
          </a:p>
          <a:p>
            <a:pPr algn="l"/>
            <a:r>
              <a:rPr lang="en-US" sz="1200" dirty="0" smtClean="0">
                <a:solidFill>
                  <a:schemeClr val="bg1"/>
                </a:solidFill>
                <a:effectLst>
                  <a:outerShdw blurRad="38100" dist="38100" dir="2700000" algn="tl">
                    <a:srgbClr val="000000">
                      <a:alpha val="43137"/>
                    </a:srgbClr>
                  </a:outerShdw>
                </a:effectLst>
                <a:latin typeface="Helvetica" pitchFamily="2" charset="0"/>
                <a:cs typeface="Arial" pitchFamily="34" charset="0"/>
              </a:rPr>
              <a:t>in Adolescents with Conduct Problems</a:t>
            </a:r>
          </a:p>
          <a:p>
            <a:pPr>
              <a:buFont typeface="Arial" pitchFamily="34" charset="0"/>
              <a:buChar char="•"/>
            </a:pPr>
            <a:r>
              <a:rPr lang="en-US" dirty="0" smtClean="0"/>
              <a:t>And </a:t>
            </a:r>
            <a:r>
              <a:rPr lang="en-US" dirty="0" smtClean="0"/>
              <a:t>before I </a:t>
            </a:r>
            <a:r>
              <a:rPr lang="en-US" baseline="0" dirty="0" smtClean="0"/>
              <a:t>get going, I have a quick question for everyone. By a show of hands, how many of you have deliberated between donating money and not donating?</a:t>
            </a:r>
          </a:p>
          <a:p>
            <a:pPr>
              <a:buFont typeface="Arial" pitchFamily="34" charset="0"/>
              <a:buChar char="•"/>
            </a:pPr>
            <a:r>
              <a:rPr lang="en-US" baseline="0" dirty="0" smtClean="0"/>
              <a:t>Well for those of you who have (as well as the others who I feel might be a little less than honest), you may already be somewhat familiar with the work I did this summer. </a:t>
            </a:r>
          </a:p>
          <a:p>
            <a:pPr>
              <a:buFont typeface="Arial" pitchFamily="34" charset="0"/>
              <a:buChar char="•"/>
            </a:pPr>
            <a:r>
              <a:rPr lang="en-US" baseline="0" dirty="0" smtClean="0"/>
              <a:t>However</a:t>
            </a:r>
            <a:r>
              <a:rPr lang="en-US" baseline="0" dirty="0" smtClean="0"/>
              <a:t>, I think we need some background…[click]</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we had calculated our ratio, we then had to discover the how the ratio, pathology, and the interaction of thee two impacted the likelihood to donate. To do this we ran a generalized linear mixed effects regression: which looks something like this: (show R code)</a:t>
            </a:r>
          </a:p>
          <a:p>
            <a:endParaRPr lang="en-US" baseline="0" dirty="0" smtClean="0"/>
          </a:p>
          <a:p>
            <a:r>
              <a:rPr lang="en-US" baseline="0" dirty="0" smtClean="0"/>
              <a:t>But we’re not going to worry about that since it’s a bit much, instead, here‘s what this type of model allows us to do:</a:t>
            </a:r>
          </a:p>
          <a:p>
            <a:r>
              <a:rPr lang="en-US" baseline="0" dirty="0" smtClean="0"/>
              <a:t>From this model we can learn the impact of each variable we are interested in, how each affects the likelihood of donating, as well as how they interact.</a:t>
            </a:r>
          </a:p>
          <a:p>
            <a:endParaRPr lang="en-US" baseline="0" dirty="0" smtClean="0"/>
          </a:p>
          <a:p>
            <a:r>
              <a:rPr lang="en-US" baseline="0" dirty="0" smtClean="0"/>
              <a:t>At the same time we can take into account random effects, such as the variation between each subject and random thoughts that occurred while deciding whether to donate or not. </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same time we can also take random</a:t>
            </a:r>
            <a:r>
              <a:rPr lang="en-US" baseline="0" dirty="0" smtClean="0"/>
              <a:t> effects into account such as differences between each subject, as well as the transient nature of thought and decision making such as how a subject could be focusing on the game, and then thinking about how tired they are, or how they’re anxious, or even about how the testing area may be uncomfortable for them</a:t>
            </a:r>
          </a:p>
          <a:p>
            <a:endParaRPr lang="en-US" baseline="0" dirty="0" smtClean="0"/>
          </a:p>
          <a:p>
            <a:r>
              <a:rPr lang="en-US" baseline="0" dirty="0" smtClean="0"/>
              <a:t>And so what did our model tell us?</a:t>
            </a:r>
          </a:p>
        </p:txBody>
      </p:sp>
      <p:sp>
        <p:nvSpPr>
          <p:cNvPr id="4" name="Slide Number Placeholder 3"/>
          <p:cNvSpPr>
            <a:spLocks noGrp="1"/>
          </p:cNvSpPr>
          <p:nvPr>
            <p:ph type="sldNum" sz="quarter" idx="10"/>
          </p:nvPr>
        </p:nvSpPr>
        <p:spPr/>
        <p:txBody>
          <a:bodyPr/>
          <a:lstStyle/>
          <a:p>
            <a:fld id="{3BCD6C25-8FCA-4823-8F7D-94DEE5D9E2B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our results looked a little something</a:t>
            </a:r>
            <a:r>
              <a:rPr lang="en-US" baseline="0" dirty="0" smtClean="0"/>
              <a:t> like this: (show </a:t>
            </a:r>
            <a:r>
              <a:rPr lang="en-US" baseline="0" dirty="0" smtClean="0"/>
              <a:t>table)</a:t>
            </a:r>
          </a:p>
          <a:p>
            <a:r>
              <a:rPr lang="en-US" baseline="0" dirty="0" smtClean="0"/>
              <a:t>I know there’s a lot to look at here, but we’ll quickly move away from the table. However, before we do so I would like to display the results of the Ratio. I want to point out just how large the effect of ratio is compared to all of the other variables. This will be important to keep in mind for the next slide. </a:t>
            </a:r>
          </a:p>
          <a:p>
            <a:endParaRPr lang="en-US" baseline="0" dirty="0" smtClean="0"/>
          </a:p>
        </p:txBody>
      </p:sp>
      <p:sp>
        <p:nvSpPr>
          <p:cNvPr id="4" name="Slide Number Placeholder 3"/>
          <p:cNvSpPr>
            <a:spLocks noGrp="1"/>
          </p:cNvSpPr>
          <p:nvPr>
            <p:ph type="sldNum" sz="quarter" idx="10"/>
          </p:nvPr>
        </p:nvSpPr>
        <p:spPr/>
        <p:txBody>
          <a:bodyPr/>
          <a:lstStyle/>
          <a:p>
            <a:fld id="{3BCD6C25-8FCA-4823-8F7D-94DEE5D9E2B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graph is really what we are interested in (explain the graph, axes, ranges of likelihood [we have results spanning the entire range], and what the </a:t>
            </a:r>
            <a:r>
              <a:rPr lang="en-US" baseline="0" dirty="0" err="1" smtClean="0"/>
              <a:t>logRatio</a:t>
            </a:r>
            <a:r>
              <a:rPr lang="en-US" baseline="0" dirty="0" smtClean="0"/>
              <a:t> means). The </a:t>
            </a:r>
            <a:r>
              <a:rPr lang="en-US" baseline="0" dirty="0" smtClean="0"/>
              <a:t>left panel shows how when the subject gains more than the RC loses then nobody </a:t>
            </a:r>
            <a:r>
              <a:rPr lang="en-US" baseline="0" dirty="0" smtClean="0"/>
              <a:t>donates, so for those who were beginning to get a little worried about the decisions they’ve made in the past, know that it is completely normal to not donate when you would lose a lot when the charity would actually get very little. Magnitude </a:t>
            </a:r>
            <a:r>
              <a:rPr lang="en-US" baseline="0" dirty="0" smtClean="0"/>
              <a:t>is involved here, such that when the RC loses $1 the subject gains $5.50 thus, the subject gains 5.5x more than the RC loses. The </a:t>
            </a:r>
            <a:r>
              <a:rPr lang="en-US" baseline="0" dirty="0" smtClean="0"/>
              <a:t>right </a:t>
            </a:r>
            <a:r>
              <a:rPr lang="en-US" baseline="0" dirty="0" smtClean="0"/>
              <a:t>panel shows the exact opposite, and it is here where we really see the effect of pathology</a:t>
            </a:r>
            <a:r>
              <a:rPr lang="en-US" baseline="0" dirty="0" smtClean="0"/>
              <a:t>. Notice how steep that curve is, that is the effect of pathology (largely ICU traits, though OPP does have some effect). </a:t>
            </a:r>
            <a:r>
              <a:rPr lang="en-US" baseline="0" dirty="0" smtClean="0"/>
              <a:t>The same goes for the middle panel, though this one shows the likelihood of donating when the RC loses about as much as the subject gains.</a:t>
            </a:r>
          </a:p>
          <a:p>
            <a:r>
              <a:rPr lang="en-US" baseline="0" dirty="0" smtClean="0"/>
              <a:t>So what does this mean?</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first study to examine these factors in connection with each other as opposed to separately; and </a:t>
            </a:r>
            <a:r>
              <a:rPr lang="en-US" dirty="0" smtClean="0"/>
              <a:t>what </a:t>
            </a:r>
            <a:r>
              <a:rPr lang="en-US" dirty="0" smtClean="0"/>
              <a:t>it all comes down to is that pathology</a:t>
            </a:r>
            <a:r>
              <a:rPr lang="en-US" baseline="0" dirty="0" smtClean="0"/>
              <a:t> greatly impacts and influences </a:t>
            </a:r>
            <a:r>
              <a:rPr lang="en-US" baseline="0" dirty="0" err="1" smtClean="0"/>
              <a:t>prosocial</a:t>
            </a:r>
            <a:r>
              <a:rPr lang="en-US" baseline="0" dirty="0" smtClean="0"/>
              <a:t> behaviors and altruistic actions</a:t>
            </a:r>
          </a:p>
          <a:p>
            <a:r>
              <a:rPr lang="en-US" baseline="0" dirty="0" smtClean="0"/>
              <a:t>At the same time we have a better understanding of how pathology might manifest itself and we can even begin to predict how people will behave given certain </a:t>
            </a:r>
            <a:r>
              <a:rPr lang="en-US" baseline="0" dirty="0" smtClean="0"/>
              <a:t>information,</a:t>
            </a:r>
          </a:p>
          <a:p>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Furthermore,</a:t>
            </a:r>
            <a:r>
              <a:rPr lang="en-US" baseline="0" dirty="0" smtClean="0"/>
              <a:t> this research can be used in the future to</a:t>
            </a:r>
          </a:p>
          <a:p>
            <a:r>
              <a:rPr lang="en-US" baseline="0" dirty="0" smtClean="0"/>
              <a:t>Improve the </a:t>
            </a:r>
            <a:r>
              <a:rPr lang="en-US" baseline="0" dirty="0" err="1" smtClean="0"/>
              <a:t>AlAn</a:t>
            </a:r>
            <a:r>
              <a:rPr lang="en-US" baseline="0" dirty="0" smtClean="0"/>
              <a:t> game to make it better, and possibly make it into a useful diagnostic tool that doesn’t have some of the problems a traditional measure does.</a:t>
            </a:r>
          </a:p>
          <a:p>
            <a:r>
              <a:rPr lang="en-US" baseline="0" dirty="0" smtClean="0"/>
              <a:t>Also, we can use to model from this research during </a:t>
            </a:r>
            <a:r>
              <a:rPr lang="en-US" baseline="0" dirty="0" err="1" smtClean="0"/>
              <a:t>neuroimaging</a:t>
            </a:r>
            <a:r>
              <a:rPr lang="en-US" baseline="0" dirty="0" smtClean="0"/>
              <a:t> to partition signals specific to CU traits during decision making to learn what network of brain structures contribute to </a:t>
            </a:r>
            <a:r>
              <a:rPr lang="en-US" baseline="0" dirty="0" smtClean="0"/>
              <a:t>pathology</a:t>
            </a:r>
          </a:p>
          <a:p>
            <a:r>
              <a:rPr lang="en-US" baseline="0" dirty="0" smtClean="0"/>
              <a:t>Even broader than that, we may be one step closer to understanding the process behind deciding to act altruistically or not.</a:t>
            </a:r>
            <a:endParaRPr lang="en-US" baseline="0" dirty="0" smtClean="0"/>
          </a:p>
          <a:p>
            <a:r>
              <a:rPr lang="en-US" baseline="0" dirty="0" smtClean="0"/>
              <a:t>So the next time you catch yourself deliberating between donating to a charity and not, just remember what you heard here today and what the research may suggest is going on</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before I open up the floor to questions, I would like to extend</a:t>
            </a:r>
            <a:r>
              <a:rPr lang="en-US" baseline="0" dirty="0" smtClean="0"/>
              <a:t> my thanks to a few very important people</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before I open up the floor to questions, I would like to extend</a:t>
            </a:r>
            <a:r>
              <a:rPr lang="en-US" baseline="0" dirty="0" smtClean="0"/>
              <a:t> my thanks to a few very </a:t>
            </a:r>
            <a:r>
              <a:rPr lang="en-US" baseline="0" smtClean="0"/>
              <a:t>important people</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So the main concept of my question relates to altruism [click] </a:t>
            </a:r>
            <a:r>
              <a:rPr lang="en-US" baseline="0" dirty="0" smtClean="0"/>
              <a:t>otherwise known as </a:t>
            </a:r>
            <a:r>
              <a:rPr lang="en-US" baseline="0" dirty="0" err="1" smtClean="0"/>
              <a:t>prosocial</a:t>
            </a:r>
            <a:r>
              <a:rPr lang="en-US" baseline="0" dirty="0" smtClean="0"/>
              <a:t> </a:t>
            </a:r>
            <a:r>
              <a:rPr lang="en-US" baseline="0" dirty="0" smtClean="0"/>
              <a:t>behaviors [click] </a:t>
            </a:r>
            <a:r>
              <a:rPr lang="en-US" baseline="0" dirty="0" smtClean="0"/>
              <a:t>(which is when one acts </a:t>
            </a:r>
            <a:r>
              <a:rPr lang="en-US" baseline="0" dirty="0" smtClean="0"/>
              <a:t>with the intent to benefit others), which as I’m sure you all can </a:t>
            </a:r>
            <a:r>
              <a:rPr lang="en-US" baseline="0" dirty="0" smtClean="0"/>
              <a:t>guess, is central </a:t>
            </a:r>
            <a:r>
              <a:rPr lang="en-US" baseline="0" dirty="0" smtClean="0"/>
              <a:t>to human society</a:t>
            </a:r>
            <a:r>
              <a:rPr lang="en-US" baseline="0" dirty="0" smtClean="0"/>
              <a:t>. </a:t>
            </a:r>
          </a:p>
          <a:p>
            <a:pPr>
              <a:buFont typeface="Arial" pitchFamily="34" charset="0"/>
              <a:buChar char="•"/>
            </a:pPr>
            <a:r>
              <a:rPr lang="en-US" baseline="0" dirty="0" smtClean="0"/>
              <a:t>These constructs are what allow us to coexist within society, and even have society in the first place. At the same time, there is an evolutionary advantage to altruistic behaviors, as acting altruistically helps to keep our kids alive knowing that there is sacrifice on our end, and little to no personal gain for it. </a:t>
            </a:r>
            <a:endParaRPr lang="en-US" baseline="0" dirty="0" smtClean="0"/>
          </a:p>
          <a:p>
            <a:pPr>
              <a:buFont typeface="Arial" pitchFamily="34" charset="0"/>
              <a:buChar char="•"/>
            </a:pPr>
            <a:r>
              <a:rPr lang="en-US" baseline="0" dirty="0" smtClean="0"/>
              <a:t>However</a:t>
            </a:r>
            <a:r>
              <a:rPr lang="en-US" baseline="0" dirty="0" smtClean="0"/>
              <a:t>, there are instances where these behaviors break down, such as with conduct disorders, and we have research to support this.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Sakai </a:t>
            </a:r>
            <a:r>
              <a:rPr lang="en-US" baseline="0" dirty="0" smtClean="0"/>
              <a:t>et al. (2016) investigated altruism in a context where an individual decides to donate to a charity, which involves a cost to themselves (aka Costly Helping), or the subject decides not to donate and take the money for themselves</a:t>
            </a:r>
          </a:p>
          <a:p>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This study found that those with high callous-unemotional traits (a sub-classification of conduct disorders) took the most and did the least costly helping</a:t>
            </a:r>
          </a:p>
          <a:p>
            <a:pPr>
              <a:buFont typeface="Arial" pitchFamily="34" charset="0"/>
              <a:buChar char="•"/>
            </a:pPr>
            <a:r>
              <a:rPr lang="en-US" dirty="0" smtClean="0"/>
              <a:t>Another </a:t>
            </a:r>
            <a:r>
              <a:rPr lang="en-US" dirty="0" smtClean="0"/>
              <a:t>study</a:t>
            </a:r>
            <a:r>
              <a:rPr lang="en-US" baseline="0" dirty="0" smtClean="0"/>
              <a:t> by Sakai et al. (2019) found an association between higher Psychopathic traits (callousness) and less costly helping in a community based sample</a:t>
            </a:r>
          </a:p>
          <a:p>
            <a:pPr>
              <a:buFont typeface="Arial" pitchFamily="34" charset="0"/>
              <a:buChar char="•"/>
            </a:pPr>
            <a:r>
              <a:rPr lang="en-US" baseline="0" dirty="0" smtClean="0"/>
              <a:t>And </a:t>
            </a:r>
            <a:r>
              <a:rPr lang="en-US" baseline="0" dirty="0" smtClean="0"/>
              <a:t>in order to study altruism, Sakai et al. (2016) created a game to measure situational “costly helping”, but I’ll go into the specifics of that a little later. For now all you need </a:t>
            </a:r>
            <a:r>
              <a:rPr lang="en-US" baseline="0" dirty="0" smtClean="0"/>
              <a:t>to </a:t>
            </a:r>
            <a:r>
              <a:rPr lang="en-US" baseline="0" dirty="0" smtClean="0"/>
              <a:t>know is that the game presents the scenarios that were displayed on the previous slide</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t>
            </a:r>
            <a:r>
              <a:rPr lang="en-US" dirty="0" smtClean="0"/>
              <a:t>we looke</a:t>
            </a:r>
            <a:r>
              <a:rPr lang="en-US" baseline="0" dirty="0" smtClean="0"/>
              <a:t>d at these </a:t>
            </a:r>
            <a:r>
              <a:rPr lang="en-US" baseline="0" dirty="0" smtClean="0"/>
              <a:t>studies, and we began to wonder…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bg1"/>
                </a:solidFill>
                <a:latin typeface="Helvetica" pitchFamily="2" charset="0"/>
              </a:rPr>
              <a:t>How </a:t>
            </a:r>
            <a:r>
              <a:rPr lang="en-US" sz="1200" dirty="0" smtClean="0">
                <a:solidFill>
                  <a:schemeClr val="bg1"/>
                </a:solidFill>
                <a:latin typeface="Helvetica" pitchFamily="2" charset="0"/>
              </a:rPr>
              <a:t>might the amount of money that the subject gains vs. how much they lose to donating matter?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bg1"/>
                </a:solidFill>
                <a:latin typeface="Helvetica" pitchFamily="2" charset="0"/>
              </a:rPr>
              <a:t>How </a:t>
            </a:r>
            <a:r>
              <a:rPr lang="en-US" sz="1200" dirty="0" smtClean="0">
                <a:solidFill>
                  <a:schemeClr val="bg1"/>
                </a:solidFill>
                <a:latin typeface="Helvetica" pitchFamily="2" charset="0"/>
              </a:rPr>
              <a:t>might pathology impact the decision to take vs. donate?</a:t>
            </a:r>
          </a:p>
          <a:p>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based on these questions we came up with two hypotheses:</a:t>
            </a:r>
          </a:p>
          <a:p>
            <a:pPr>
              <a:buFont typeface="Arial" pitchFamily="34" charset="0"/>
              <a:buChar char="•"/>
            </a:pPr>
            <a:r>
              <a:rPr lang="en-US" baseline="0" dirty="0" smtClean="0"/>
              <a:t>H</a:t>
            </a:r>
            <a:r>
              <a:rPr lang="en-US" baseline="-25000" dirty="0" smtClean="0"/>
              <a:t>1</a:t>
            </a:r>
            <a:r>
              <a:rPr lang="en-US" baseline="0" dirty="0" smtClean="0"/>
              <a:t>: The likelihood of donating will be a function of how much is at stake for the participant and for the Red </a:t>
            </a:r>
            <a:r>
              <a:rPr lang="en-US" baseline="0" dirty="0" smtClean="0"/>
              <a:t>Cross</a:t>
            </a:r>
            <a:endParaRPr lang="en-US" baseline="0" dirty="0" smtClean="0"/>
          </a:p>
          <a:p>
            <a:pPr>
              <a:buFont typeface="Arial" pitchFamily="34" charset="0"/>
              <a:buChar char="•"/>
            </a:pPr>
            <a:r>
              <a:rPr lang="en-US" baseline="0" dirty="0" smtClean="0"/>
              <a:t>H</a:t>
            </a:r>
            <a:r>
              <a:rPr lang="en-US" baseline="-25000" dirty="0" smtClean="0"/>
              <a:t>2</a:t>
            </a:r>
            <a:r>
              <a:rPr lang="en-US" baseline="0" dirty="0" smtClean="0"/>
              <a:t>: Pathology will most modulate whether the subject donated or not</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actually test these hypotheses we…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bg1"/>
                </a:solidFill>
                <a:latin typeface="Helvetica" pitchFamily="2" charset="0"/>
              </a:rPr>
              <a:t>Performed </a:t>
            </a:r>
            <a:r>
              <a:rPr lang="en-US" sz="1200" dirty="0" smtClean="0">
                <a:solidFill>
                  <a:schemeClr val="bg1"/>
                </a:solidFill>
                <a:latin typeface="Helvetica" pitchFamily="2" charset="0"/>
              </a:rPr>
              <a:t>a secondary analysis using the data from Sakai et al. (2016)…</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bg1"/>
                </a:solidFill>
                <a:latin typeface="Helvetica" pitchFamily="2" charset="0"/>
              </a:rPr>
              <a:t>In </a:t>
            </a:r>
            <a:r>
              <a:rPr lang="en-US" sz="1200" dirty="0" smtClean="0">
                <a:solidFill>
                  <a:schemeClr val="bg1"/>
                </a:solidFill>
                <a:latin typeface="Helvetica" pitchFamily="2" charset="0"/>
              </a:rPr>
              <a:t>which there were</a:t>
            </a:r>
            <a:r>
              <a:rPr lang="en-US" sz="1200" baseline="0" dirty="0" smtClean="0">
                <a:solidFill>
                  <a:schemeClr val="bg1"/>
                </a:solidFill>
                <a:latin typeface="Helvetica" pitchFamily="2"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Helvetica" pitchFamily="2" charset="0"/>
              </a:rPr>
              <a:t>	66 </a:t>
            </a:r>
            <a:r>
              <a:rPr lang="en-US" sz="1200" baseline="0" dirty="0" smtClean="0">
                <a:solidFill>
                  <a:schemeClr val="bg1"/>
                </a:solidFill>
                <a:latin typeface="Helvetica" pitchFamily="2" charset="0"/>
              </a:rPr>
              <a:t>total subjects: 21 subjects with LPE, 21 without LPE, and 24 control </a:t>
            </a:r>
            <a:r>
              <a:rPr lang="en-US" sz="1200" baseline="0" dirty="0" smtClean="0">
                <a:solidFill>
                  <a:schemeClr val="bg1"/>
                </a:solidFill>
                <a:latin typeface="Helvetica" pitchFamily="2" charset="0"/>
              </a:rPr>
              <a:t>subjects</a:t>
            </a:r>
            <a:endParaRPr lang="en-US" sz="1200" baseline="0" dirty="0" smtClean="0">
              <a:solidFill>
                <a:schemeClr val="bg1"/>
              </a:solidFill>
              <a:latin typeface="Helvetica" pitchFamily="2"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bg1"/>
                </a:solidFill>
                <a:latin typeface="Helvetica" pitchFamily="2" charset="0"/>
              </a:rPr>
              <a:t>And to assess for pathology we utilized the Inventory of Callous and Unemotional Traits and the Child Behavior </a:t>
            </a:r>
            <a:r>
              <a:rPr lang="en-US" sz="1200" baseline="0" dirty="0" smtClean="0">
                <a:solidFill>
                  <a:schemeClr val="bg1"/>
                </a:solidFill>
                <a:latin typeface="Helvetica" pitchFamily="2" charset="0"/>
              </a:rPr>
              <a:t>Checklist (explain each pathology)</a:t>
            </a:r>
            <a:endParaRPr lang="en-US" sz="1200" baseline="0" dirty="0" smtClean="0">
              <a:solidFill>
                <a:schemeClr val="bg1"/>
              </a:solidFill>
              <a:latin typeface="Helvetica" pitchFamily="2"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bg1"/>
                </a:solidFill>
                <a:latin typeface="Helvetica" pitchFamily="2" charset="0"/>
              </a:rPr>
              <a:t>Also,</a:t>
            </a:r>
            <a:r>
              <a:rPr lang="en-US" sz="1200" baseline="0" dirty="0" smtClean="0">
                <a:solidFill>
                  <a:schemeClr val="bg1"/>
                </a:solidFill>
                <a:latin typeface="Helvetica" pitchFamily="2" charset="0"/>
              </a:rPr>
              <a:t> you’re all probably wondering, what is this LPE/no LPE </a:t>
            </a:r>
            <a:r>
              <a:rPr lang="en-US" sz="1200" baseline="0" dirty="0" smtClean="0">
                <a:solidFill>
                  <a:schemeClr val="bg1"/>
                </a:solidFill>
                <a:latin typeface="Helvetica" pitchFamily="2" charset="0"/>
              </a:rPr>
              <a:t>thing? </a:t>
            </a:r>
            <a:r>
              <a:rPr lang="en-US" sz="1200" baseline="0" dirty="0" smtClean="0">
                <a:solidFill>
                  <a:schemeClr val="bg1"/>
                </a:solidFill>
                <a:latin typeface="Helvetica" pitchFamily="2" charset="0"/>
              </a:rPr>
              <a:t>That was a distinction that was made in the original </a:t>
            </a:r>
            <a:r>
              <a:rPr lang="en-US" sz="1200" baseline="0" dirty="0" smtClean="0">
                <a:solidFill>
                  <a:schemeClr val="bg1"/>
                </a:solidFill>
                <a:latin typeface="Helvetica" pitchFamily="2" charset="0"/>
              </a:rPr>
              <a:t>data (though in essence it is a different term for the same construct as callous-unemotional traits. </a:t>
            </a:r>
            <a:r>
              <a:rPr lang="en-US" sz="1200" baseline="0" dirty="0" smtClean="0">
                <a:solidFill>
                  <a:schemeClr val="bg1"/>
                </a:solidFill>
                <a:latin typeface="Helvetica" pitchFamily="2" charset="0"/>
              </a:rPr>
              <a:t>For our purposes we combined these two values to </a:t>
            </a:r>
            <a:r>
              <a:rPr lang="en-US" sz="1200" baseline="0" dirty="0" smtClean="0">
                <a:solidFill>
                  <a:schemeClr val="bg1"/>
                </a:solidFill>
                <a:latin typeface="Helvetica" pitchFamily="2" charset="0"/>
              </a:rPr>
              <a:t>have </a:t>
            </a:r>
            <a:r>
              <a:rPr lang="en-US" sz="1200" baseline="0" dirty="0" smtClean="0">
                <a:solidFill>
                  <a:schemeClr val="bg1"/>
                </a:solidFill>
                <a:latin typeface="Helvetica" pitchFamily="2" charset="0"/>
              </a:rPr>
              <a:t>allow pathology to be continuous.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bg1"/>
                </a:solidFill>
                <a:latin typeface="Helvetica" pitchFamily="2" charset="0"/>
              </a:rPr>
              <a:t>Alright</a:t>
            </a:r>
            <a:r>
              <a:rPr lang="en-US" sz="1200" baseline="0" dirty="0" smtClean="0">
                <a:solidFill>
                  <a:schemeClr val="bg1"/>
                </a:solidFill>
                <a:latin typeface="Helvetica" pitchFamily="2" charset="0"/>
              </a:rPr>
              <a:t>, so now we’ve finally come back to that game I mentioned earlier…</a:t>
            </a:r>
            <a:endParaRPr lang="en-US" sz="1200" dirty="0" smtClean="0">
              <a:solidFill>
                <a:schemeClr val="bg1"/>
              </a:solidFill>
              <a:latin typeface="Helvetica" pitchFamily="2" charset="0"/>
            </a:endParaRPr>
          </a:p>
          <a:p>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here’s how the game works…</a:t>
            </a:r>
          </a:p>
          <a:p>
            <a:r>
              <a:rPr lang="en-US" dirty="0" smtClean="0"/>
              <a:t>First, there are 3 different types of trials:</a:t>
            </a:r>
            <a:r>
              <a:rPr lang="en-US" baseline="0" dirty="0" smtClean="0"/>
              <a:t> active, calculation, and attention-control trials, however, for this study, we were only looking at what Sakai et al. (2016) termed “active trials”…this is what one active trial would look like:</a:t>
            </a:r>
          </a:p>
          <a:p>
            <a:endParaRPr lang="en-US" baseline="0" dirty="0" smtClean="0"/>
          </a:p>
          <a:p>
            <a:r>
              <a:rPr lang="en-US" baseline="0" dirty="0" smtClean="0"/>
              <a:t>First, you would be presented with an offer. This offer displays how much the participant would gain, and how much the Red Cross would lose</a:t>
            </a:r>
          </a:p>
          <a:p>
            <a:r>
              <a:rPr lang="en-US" baseline="0" dirty="0" smtClean="0"/>
              <a:t>Then, the subject is given one second to decide and choose whether they would keep the money or instead donate it,</a:t>
            </a:r>
          </a:p>
          <a:p>
            <a:r>
              <a:rPr lang="en-US" baseline="0" dirty="0" smtClean="0"/>
              <a:t>Next, the subject is given feedback on how much money they have made and how much they have donated</a:t>
            </a:r>
          </a:p>
          <a:p>
            <a:r>
              <a:rPr lang="en-US" baseline="0" dirty="0" smtClean="0"/>
              <a:t>Finally, a fixation point is shown to separate each trial. In one </a:t>
            </a:r>
            <a:r>
              <a:rPr lang="en-US" baseline="0" dirty="0" err="1" smtClean="0"/>
              <a:t>AlAn</a:t>
            </a:r>
            <a:r>
              <a:rPr lang="en-US" baseline="0" dirty="0" smtClean="0"/>
              <a:t> game, a subject would see this block of 4 slides 72 times.</a:t>
            </a:r>
          </a:p>
          <a:p>
            <a:endParaRPr lang="en-US" baseline="0" dirty="0" smtClean="0"/>
          </a:p>
          <a:p>
            <a:r>
              <a:rPr lang="en-US" baseline="0" dirty="0" smtClean="0"/>
              <a:t>From the game we get how much money the subject would have gained and the RC would have lost by trial, and this is where our analysis begins</a:t>
            </a:r>
          </a:p>
          <a:p>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had to obtain a value for each trial</a:t>
            </a:r>
            <a:r>
              <a:rPr lang="en-US" baseline="0" dirty="0" smtClean="0"/>
              <a:t> of how much the Red Cross would have lost vs. how much the subject would gain. </a:t>
            </a:r>
          </a:p>
          <a:p>
            <a:r>
              <a:rPr lang="en-US" baseline="0" dirty="0" smtClean="0"/>
              <a:t>To do this we extracted out every active trial and then divided how much was at stake for the RC by how much was at stake for each subject, and this is how we obtained our ratio.</a:t>
            </a:r>
            <a:endParaRPr lang="en-US" dirty="0"/>
          </a:p>
        </p:txBody>
      </p:sp>
      <p:sp>
        <p:nvSpPr>
          <p:cNvPr id="4" name="Slide Number Placeholder 3"/>
          <p:cNvSpPr>
            <a:spLocks noGrp="1"/>
          </p:cNvSpPr>
          <p:nvPr>
            <p:ph type="sldNum" sz="quarter" idx="10"/>
          </p:nvPr>
        </p:nvSpPr>
        <p:spPr/>
        <p:txBody>
          <a:bodyPr/>
          <a:lstStyle/>
          <a:p>
            <a:fld id="{3BCD6C25-8FCA-4823-8F7D-94DEE5D9E2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BB3AC-D884-4D52-B1A6-FA341977974A}"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BB3AC-D884-4D52-B1A6-FA341977974A}"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BB3AC-D884-4D52-B1A6-FA341977974A}"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BB3AC-D884-4D52-B1A6-FA341977974A}"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BB3AC-D884-4D52-B1A6-FA341977974A}"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BB3AC-D884-4D52-B1A6-FA341977974A}"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BB3AC-D884-4D52-B1A6-FA341977974A}" type="datetimeFigureOut">
              <a:rPr lang="en-US" smtClean="0"/>
              <a:pPr/>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BB3AC-D884-4D52-B1A6-FA341977974A}" type="datetimeFigureOut">
              <a:rPr lang="en-US" smtClean="0"/>
              <a:pPr/>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BB3AC-D884-4D52-B1A6-FA341977974A}" type="datetimeFigureOut">
              <a:rPr lang="en-US" smtClean="0"/>
              <a:pPr/>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BB3AC-D884-4D52-B1A6-FA341977974A}"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BB3AC-D884-4D52-B1A6-FA341977974A}"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5C5B0-F766-47D8-A1F5-D68BD8B753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BB3AC-D884-4D52-B1A6-FA341977974A}" type="datetimeFigureOut">
              <a:rPr lang="en-US" smtClean="0"/>
              <a:pPr/>
              <a:t>8/7/2019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5C5B0-F766-47D8-A1F5-D68BD8B753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descr="Dahlman Oral Title Image.png"/>
          <p:cNvPicPr>
            <a:picLocks/>
          </p:cNvPicPr>
          <p:nvPr/>
        </p:nvPicPr>
        <p:blipFill>
          <a:blip r:embed="rId3" cstate="print"/>
          <a:stretch>
            <a:fillRect/>
          </a:stretch>
        </p:blipFill>
        <p:spPr>
          <a:xfrm>
            <a:off x="0" y="955040"/>
            <a:ext cx="9144000" cy="5150750"/>
          </a:xfrm>
          <a:prstGeom prst="rect">
            <a:avLst/>
          </a:prstGeom>
        </p:spPr>
      </p:pic>
      <p:sp>
        <p:nvSpPr>
          <p:cNvPr id="4" name="Rectangle 3"/>
          <p:cNvSpPr/>
          <p:nvPr/>
        </p:nvSpPr>
        <p:spPr>
          <a:xfrm>
            <a:off x="1246124" y="6063615"/>
            <a:ext cx="530352" cy="7962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9313" y="6063615"/>
            <a:ext cx="530352" cy="796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2935" y="6065518"/>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91740" y="6063616"/>
            <a:ext cx="6654165" cy="7923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5" y="6063615"/>
            <a:ext cx="530352" cy="7953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150" y="263200"/>
            <a:ext cx="9120849" cy="1200329"/>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Helvetica" pitchFamily="2" charset="0"/>
                <a:cs typeface="Arial" pitchFamily="34" charset="0"/>
              </a:rPr>
              <a:t>How Pathology is Related to Costly Helping </a:t>
            </a:r>
          </a:p>
          <a:p>
            <a:pPr algn="ctr"/>
            <a:r>
              <a:rPr lang="en-US" sz="3600" dirty="0" smtClean="0">
                <a:solidFill>
                  <a:schemeClr val="bg1"/>
                </a:solidFill>
                <a:effectLst>
                  <a:outerShdw blurRad="38100" dist="38100" dir="2700000" algn="tl">
                    <a:srgbClr val="000000">
                      <a:alpha val="43137"/>
                    </a:srgbClr>
                  </a:outerShdw>
                </a:effectLst>
                <a:latin typeface="Helvetica" pitchFamily="2" charset="0"/>
                <a:cs typeface="Arial" pitchFamily="34" charset="0"/>
              </a:rPr>
              <a:t>in Adolescents with Conduct Problems</a:t>
            </a:r>
          </a:p>
        </p:txBody>
      </p:sp>
      <p:sp>
        <p:nvSpPr>
          <p:cNvPr id="15" name="TextBox 14"/>
          <p:cNvSpPr txBox="1"/>
          <p:nvPr/>
        </p:nvSpPr>
        <p:spPr>
          <a:xfrm>
            <a:off x="2438400" y="6091523"/>
            <a:ext cx="6705600" cy="646331"/>
          </a:xfrm>
          <a:prstGeom prst="rect">
            <a:avLst/>
          </a:prstGeom>
          <a:noFill/>
        </p:spPr>
        <p:txBody>
          <a:bodyPr wrap="square" rtlCol="0">
            <a:spAutoFit/>
          </a:bodyPr>
          <a:lstStyle/>
          <a:p>
            <a:pPr algn="ctr"/>
            <a:r>
              <a:rPr lang="en-US" dirty="0" smtClean="0">
                <a:solidFill>
                  <a:schemeClr val="bg1"/>
                </a:solidFill>
                <a:latin typeface="Helvetica" pitchFamily="2" charset="0"/>
              </a:rPr>
              <a:t>Tennyson Dahlman BS, Joseph Sakai MD, Joel Stoddard MD</a:t>
            </a:r>
          </a:p>
          <a:p>
            <a:pPr algn="ctr"/>
            <a:endParaRPr lang="en-US" dirty="0">
              <a:solidFill>
                <a:schemeClr val="bg1"/>
              </a:solidFill>
              <a:latin typeface="Helvetica" pitchFamily="2" charset="0"/>
            </a:endParaRPr>
          </a:p>
        </p:txBody>
      </p:sp>
      <p:sp>
        <p:nvSpPr>
          <p:cNvPr id="16" name="TextBox 15"/>
          <p:cNvSpPr txBox="1"/>
          <p:nvPr/>
        </p:nvSpPr>
        <p:spPr>
          <a:xfrm>
            <a:off x="2438400" y="6393753"/>
            <a:ext cx="6705600" cy="461665"/>
          </a:xfrm>
          <a:prstGeom prst="rect">
            <a:avLst/>
          </a:prstGeom>
          <a:noFill/>
        </p:spPr>
        <p:txBody>
          <a:bodyPr wrap="square" rtlCol="0">
            <a:spAutoFit/>
          </a:bodyPr>
          <a:lstStyle/>
          <a:p>
            <a:pPr algn="ctr"/>
            <a:r>
              <a:rPr lang="en-US" sz="1200" dirty="0" smtClean="0">
                <a:solidFill>
                  <a:schemeClr val="bg1"/>
                </a:solidFill>
                <a:latin typeface="Helvetica" pitchFamily="2" charset="0"/>
              </a:rPr>
              <a:t>Department of Psychiatry, Child and Adolescent Division, University of Colorado (Anschutz); Pediatric Mental Health Institute, Children’s Hospital Colorado</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Analysis—GLMER</a:t>
            </a:r>
            <a:endParaRPr lang="en-US" sz="3600" dirty="0">
              <a:solidFill>
                <a:schemeClr val="bg1"/>
              </a:solidFill>
              <a:latin typeface="Helvetica" pitchFamily="2" charset="0"/>
            </a:endParaRPr>
          </a:p>
        </p:txBody>
      </p:sp>
      <p:sp>
        <p:nvSpPr>
          <p:cNvPr id="59393" name="Rectangle 1"/>
          <p:cNvSpPr>
            <a:spLocks noChangeArrowheads="1"/>
          </p:cNvSpPr>
          <p:nvPr/>
        </p:nvSpPr>
        <p:spPr bwMode="auto">
          <a:xfrm>
            <a:off x="380809" y="2307522"/>
            <a:ext cx="8611566" cy="92333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err="1" smtClean="0">
                <a:ln>
                  <a:noFill/>
                </a:ln>
                <a:solidFill>
                  <a:schemeClr val="bg1"/>
                </a:solidFill>
                <a:effectLst/>
                <a:latin typeface="Helvetica" pitchFamily="2" charset="0"/>
                <a:cs typeface="Arial" pitchFamily="34" charset="0"/>
              </a:rPr>
              <a:t>LmodelHT</a:t>
            </a:r>
            <a:r>
              <a:rPr kumimoji="0" lang="en-US" sz="2000" b="0" i="0" u="none" strike="noStrike" cap="none" normalizeH="0" baseline="0" dirty="0" smtClean="0">
                <a:ln>
                  <a:noFill/>
                </a:ln>
                <a:solidFill>
                  <a:schemeClr val="bg1"/>
                </a:solidFill>
                <a:effectLst/>
                <a:latin typeface="Helvetica" pitchFamily="2" charset="0"/>
                <a:cs typeface="Arial" pitchFamily="34" charset="0"/>
              </a:rPr>
              <a:t>&lt;-</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glmer</a:t>
            </a:r>
            <a:r>
              <a:rPr kumimoji="0" lang="en-US" sz="2000" b="0" i="0" u="none" strike="noStrike" cap="none" normalizeH="0" baseline="0" dirty="0" smtClean="0">
                <a:ln>
                  <a:noFill/>
                </a:ln>
                <a:solidFill>
                  <a:schemeClr val="bg1"/>
                </a:solidFill>
                <a:effectLst/>
                <a:latin typeface="Helvetica" pitchFamily="2" charset="0"/>
                <a:cs typeface="Arial" pitchFamily="34" charset="0"/>
              </a:rPr>
              <a:t>(</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Donate~logRatio</a:t>
            </a:r>
            <a:r>
              <a:rPr kumimoji="0" lang="en-US" sz="2000" b="0" i="0" u="none" strike="noStrike" cap="none" normalizeH="0" baseline="0" dirty="0" smtClean="0">
                <a:ln>
                  <a:noFill/>
                </a:ln>
                <a:solidFill>
                  <a:schemeClr val="bg1"/>
                </a:solidFill>
                <a:effectLst/>
                <a:latin typeface="Helvetica" pitchFamily="2" charset="0"/>
                <a:cs typeface="Arial" pitchFamily="34" charset="0"/>
              </a:rPr>
              <a:t>*</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cICUt+logRatio</a:t>
            </a:r>
            <a:r>
              <a:rPr kumimoji="0" lang="en-US" sz="2000" b="0" i="0" u="none" strike="noStrike" cap="none" normalizeH="0" baseline="0" dirty="0" smtClean="0">
                <a:ln>
                  <a:noFill/>
                </a:ln>
                <a:solidFill>
                  <a:schemeClr val="bg1"/>
                </a:solidFill>
                <a:effectLst/>
                <a:latin typeface="Helvetica" pitchFamily="2" charset="0"/>
                <a:cs typeface="Arial" pitchFamily="34" charset="0"/>
              </a:rPr>
              <a:t>*</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cOPPt</a:t>
            </a:r>
            <a:r>
              <a:rPr kumimoji="0" lang="en-US" sz="2000" b="0" i="0" u="none" strike="noStrike" cap="none" normalizeH="0" baseline="0" dirty="0" smtClean="0">
                <a:ln>
                  <a:noFill/>
                </a:ln>
                <a:solidFill>
                  <a:schemeClr val="bg1"/>
                </a:solidFill>
                <a:effectLst/>
                <a:latin typeface="Helvetica" pitchFamily="2" charset="0"/>
                <a:cs typeface="Arial" pitchFamily="34" charset="0"/>
              </a:rPr>
              <a:t>+(1|Subject),</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bg1"/>
                </a:solidFill>
                <a:effectLst/>
                <a:latin typeface="Helvetica" pitchFamily="2" charset="0"/>
                <a:cs typeface="Arial" pitchFamily="34" charset="0"/>
              </a:rPr>
              <a:t> +</a:t>
            </a:r>
            <a:r>
              <a:rPr lang="en-US" sz="2000" dirty="0">
                <a:solidFill>
                  <a:schemeClr val="bg1"/>
                </a:solidFill>
                <a:latin typeface="Helvetica" pitchFamily="2" charset="0"/>
                <a:cs typeface="Arial" pitchFamily="34" charset="0"/>
              </a:rPr>
              <a:t> </a:t>
            </a:r>
            <a:r>
              <a:rPr kumimoji="0" lang="en-US" sz="2000" b="0" i="0" u="none" strike="noStrike" cap="none" normalizeH="0" baseline="0" dirty="0" smtClean="0">
                <a:ln>
                  <a:noFill/>
                </a:ln>
                <a:solidFill>
                  <a:schemeClr val="bg1"/>
                </a:solidFill>
                <a:effectLst/>
                <a:latin typeface="Helvetica" pitchFamily="2" charset="0"/>
                <a:cs typeface="Arial" pitchFamily="34" charset="0"/>
              </a:rPr>
              <a:t>family=</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binomial,data</a:t>
            </a:r>
            <a:r>
              <a:rPr kumimoji="0" lang="en-US" sz="2000" b="0" i="0" u="none" strike="noStrike" cap="none" normalizeH="0" baseline="0" dirty="0" smtClean="0">
                <a:ln>
                  <a:noFill/>
                </a:ln>
                <a:solidFill>
                  <a:schemeClr val="bg1"/>
                </a:solidFill>
                <a:effectLst/>
                <a:latin typeface="Helvetica" pitchFamily="2" charset="0"/>
                <a:cs typeface="Arial" pitchFamily="34" charset="0"/>
              </a:rPr>
              <a:t>=</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na.omit</a:t>
            </a:r>
            <a:r>
              <a:rPr kumimoji="0" lang="en-US" sz="2000" b="0" i="0" u="none" strike="noStrike" cap="none" normalizeH="0" baseline="0" dirty="0" smtClean="0">
                <a:ln>
                  <a:noFill/>
                </a:ln>
                <a:solidFill>
                  <a:schemeClr val="bg1"/>
                </a:solidFill>
                <a:effectLst/>
                <a:latin typeface="Helvetica" pitchFamily="2" charset="0"/>
                <a:cs typeface="Arial" pitchFamily="34" charset="0"/>
              </a:rPr>
              <a:t>(patho2[,c('</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cICUt','cOPPt','logRatio</a:t>
            </a:r>
            <a:r>
              <a:rPr kumimoji="0" lang="en-US" sz="2000" b="0" i="0" u="none" strike="noStrike" cap="none" normalizeH="0" baseline="0" dirty="0" smtClean="0">
                <a:ln>
                  <a:noFill/>
                </a:ln>
                <a:solidFill>
                  <a:schemeClr val="bg1"/>
                </a:solidFill>
                <a:effectLst/>
                <a:latin typeface="Helvetica" pitchFamily="2"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bg1"/>
                </a:solidFill>
                <a:effectLst/>
                <a:latin typeface="Helvetica" pitchFamily="2" charset="0"/>
                <a:cs typeface="Arial" pitchFamily="34" charset="0"/>
              </a:rPr>
              <a:t> + '</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Donate','Subject</a:t>
            </a:r>
            <a:r>
              <a:rPr kumimoji="0" lang="en-US" sz="2000" b="0" i="0" u="none" strike="noStrike" cap="none" normalizeH="0" baseline="0" dirty="0" smtClean="0">
                <a:ln>
                  <a:noFill/>
                </a:ln>
                <a:solidFill>
                  <a:schemeClr val="bg1"/>
                </a:solidFill>
                <a:effectLst/>
                <a:latin typeface="Helvetica" pitchFamily="2" charset="0"/>
                <a:cs typeface="Arial" pitchFamily="34" charset="0"/>
              </a:rPr>
              <a:t>')]),control=</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glmerControl</a:t>
            </a:r>
            <a:r>
              <a:rPr kumimoji="0" lang="en-US" sz="2000" b="0" i="0" u="none" strike="noStrike" cap="none" normalizeH="0" baseline="0" dirty="0" smtClean="0">
                <a:ln>
                  <a:noFill/>
                </a:ln>
                <a:solidFill>
                  <a:schemeClr val="bg1"/>
                </a:solidFill>
                <a:effectLst/>
                <a:latin typeface="Helvetica" pitchFamily="2" charset="0"/>
                <a:cs typeface="Arial" pitchFamily="34" charset="0"/>
              </a:rPr>
              <a:t>('</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bobyqa</a:t>
            </a:r>
            <a:r>
              <a:rPr kumimoji="0" lang="en-US" sz="2000" b="0" i="0" u="none" strike="noStrike" cap="none" normalizeH="0" baseline="0" dirty="0" smtClean="0">
                <a:ln>
                  <a:noFill/>
                </a:ln>
                <a:solidFill>
                  <a:schemeClr val="bg1"/>
                </a:solidFill>
                <a:effectLst/>
                <a:latin typeface="Helvetica" pitchFamily="2" charset="0"/>
                <a:cs typeface="Arial" pitchFamily="34" charset="0"/>
              </a:rPr>
              <a:t>'),</a:t>
            </a:r>
            <a:r>
              <a:rPr kumimoji="0" lang="en-US" sz="2000" b="0" i="0" u="none" strike="noStrike" cap="none" normalizeH="0" baseline="0" dirty="0" err="1" smtClean="0">
                <a:ln>
                  <a:noFill/>
                </a:ln>
                <a:solidFill>
                  <a:schemeClr val="bg1"/>
                </a:solidFill>
                <a:effectLst/>
                <a:latin typeface="Helvetica" pitchFamily="2" charset="0"/>
                <a:cs typeface="Arial" pitchFamily="34" charset="0"/>
              </a:rPr>
              <a:t>nAGQ</a:t>
            </a:r>
            <a:r>
              <a:rPr kumimoji="0" lang="en-US" sz="2000" b="0" i="0" u="none" strike="noStrike" cap="none" normalizeH="0" baseline="0" dirty="0" smtClean="0">
                <a:ln>
                  <a:noFill/>
                </a:ln>
                <a:solidFill>
                  <a:schemeClr val="bg1"/>
                </a:solidFill>
                <a:effectLst/>
                <a:latin typeface="Helvetica" pitchFamily="2" charset="0"/>
                <a:cs typeface="Arial" pitchFamily="34" charset="0"/>
              </a:rPr>
              <a:t>=10)</a:t>
            </a:r>
            <a:endParaRPr kumimoji="0" lang="en-US" sz="3200" b="0" i="0" u="none" strike="noStrike" cap="none" normalizeH="0" baseline="0" dirty="0" smtClean="0">
              <a:ln>
                <a:noFill/>
              </a:ln>
              <a:solidFill>
                <a:schemeClr val="bg1"/>
              </a:solidFill>
              <a:effectLst/>
              <a:latin typeface="Helvetica" pitchFamily="2" charset="0"/>
              <a:cs typeface="Arial" pitchFamily="34" charset="0"/>
            </a:endParaRPr>
          </a:p>
        </p:txBody>
      </p:sp>
      <p:sp>
        <p:nvSpPr>
          <p:cNvPr id="10" name="Freeform 9"/>
          <p:cNvSpPr/>
          <p:nvPr/>
        </p:nvSpPr>
        <p:spPr>
          <a:xfrm>
            <a:off x="1497820" y="2284321"/>
            <a:ext cx="2376484" cy="1621510"/>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smtClean="0">
                <a:solidFill>
                  <a:schemeClr val="tx1"/>
                </a:solidFill>
                <a:latin typeface="Helvetica" pitchFamily="2" charset="0"/>
              </a:rPr>
              <a:t>Likelihood of Donating</a:t>
            </a:r>
            <a:endParaRPr lang="en-US" sz="2400" kern="1200" dirty="0">
              <a:solidFill>
                <a:schemeClr val="tx1"/>
              </a:solidFill>
              <a:latin typeface="Helvetica" pitchFamily="2" charset="0"/>
            </a:endParaRPr>
          </a:p>
        </p:txBody>
      </p:sp>
      <p:pic>
        <p:nvPicPr>
          <p:cNvPr id="13" name="Picture 3"/>
          <p:cNvPicPr>
            <a:picLocks noChangeAspect="1" noChangeArrowheads="1"/>
          </p:cNvPicPr>
          <p:nvPr/>
        </p:nvPicPr>
        <p:blipFill>
          <a:blip r:embed="rId3" cstate="print"/>
          <a:srcRect/>
          <a:stretch>
            <a:fillRect/>
          </a:stretch>
        </p:blipFill>
        <p:spPr bwMode="auto">
          <a:xfrm>
            <a:off x="2269513" y="2391394"/>
            <a:ext cx="850553" cy="850553"/>
          </a:xfrm>
          <a:prstGeom prst="rect">
            <a:avLst/>
          </a:prstGeom>
          <a:noFill/>
          <a:ln w="9525">
            <a:noFill/>
            <a:miter lim="800000"/>
            <a:headEnd/>
            <a:tailEnd/>
          </a:ln>
          <a:effectLst/>
        </p:spPr>
      </p:pic>
      <p:sp>
        <p:nvSpPr>
          <p:cNvPr id="16" name="Right Arrow 15"/>
          <p:cNvSpPr/>
          <p:nvPr/>
        </p:nvSpPr>
        <p:spPr>
          <a:xfrm rot="12314707">
            <a:off x="3768939" y="3883390"/>
            <a:ext cx="1442018" cy="57873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377100" y="609499"/>
            <a:ext cx="1358800" cy="1358800"/>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smtClean="0">
                <a:solidFill>
                  <a:schemeClr val="tx1"/>
                </a:solidFill>
                <a:latin typeface="Helvetica" pitchFamily="2" charset="0"/>
              </a:rPr>
              <a:t>Ratio</a:t>
            </a:r>
            <a:endParaRPr lang="en-US" sz="2400" kern="1200" dirty="0">
              <a:solidFill>
                <a:schemeClr val="tx1"/>
              </a:solidFill>
              <a:latin typeface="Helvetica" pitchFamily="2" charset="0"/>
            </a:endParaRPr>
          </a:p>
        </p:txBody>
      </p:sp>
      <p:pic>
        <p:nvPicPr>
          <p:cNvPr id="18" name="Picture 2"/>
          <p:cNvPicPr>
            <a:picLocks noChangeAspect="1" noChangeArrowheads="1"/>
          </p:cNvPicPr>
          <p:nvPr/>
        </p:nvPicPr>
        <p:blipFill>
          <a:blip r:embed="rId4" cstate="print"/>
          <a:srcRect/>
          <a:stretch>
            <a:fillRect/>
          </a:stretch>
        </p:blipFill>
        <p:spPr bwMode="auto">
          <a:xfrm>
            <a:off x="5564810" y="592828"/>
            <a:ext cx="957566" cy="957566"/>
          </a:xfrm>
          <a:prstGeom prst="rect">
            <a:avLst/>
          </a:prstGeom>
          <a:noFill/>
          <a:ln w="9525">
            <a:noFill/>
            <a:miter lim="800000"/>
            <a:headEnd/>
            <a:tailEnd/>
          </a:ln>
          <a:effectLst/>
        </p:spPr>
      </p:pic>
      <p:sp>
        <p:nvSpPr>
          <p:cNvPr id="19" name="Freeform 18"/>
          <p:cNvSpPr/>
          <p:nvPr/>
        </p:nvSpPr>
        <p:spPr>
          <a:xfrm>
            <a:off x="5313987" y="4145693"/>
            <a:ext cx="1593795" cy="1358800"/>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smtClean="0">
                <a:solidFill>
                  <a:schemeClr val="tx1"/>
                </a:solidFill>
                <a:latin typeface="Helvetica" pitchFamily="2" charset="0"/>
              </a:rPr>
              <a:t>Pathology</a:t>
            </a:r>
            <a:endParaRPr lang="en-US" sz="2400" kern="1200" dirty="0">
              <a:solidFill>
                <a:schemeClr val="tx1"/>
              </a:solidFill>
              <a:latin typeface="Helvetica" pitchFamily="2" charset="0"/>
            </a:endParaRPr>
          </a:p>
        </p:txBody>
      </p:sp>
      <p:pic>
        <p:nvPicPr>
          <p:cNvPr id="20" name="Picture 8"/>
          <p:cNvPicPr>
            <a:picLocks noChangeAspect="1" noChangeArrowheads="1"/>
          </p:cNvPicPr>
          <p:nvPr/>
        </p:nvPicPr>
        <p:blipFill>
          <a:blip r:embed="rId5" cstate="print"/>
          <a:srcRect/>
          <a:stretch>
            <a:fillRect/>
          </a:stretch>
        </p:blipFill>
        <p:spPr bwMode="auto">
          <a:xfrm>
            <a:off x="5578072" y="4146679"/>
            <a:ext cx="1022921" cy="948116"/>
          </a:xfrm>
          <a:prstGeom prst="rect">
            <a:avLst/>
          </a:prstGeom>
          <a:noFill/>
          <a:ln w="9525">
            <a:noFill/>
            <a:miter lim="800000"/>
            <a:headEnd/>
            <a:tailEnd/>
          </a:ln>
          <a:effectLst/>
        </p:spPr>
      </p:pic>
      <p:sp>
        <p:nvSpPr>
          <p:cNvPr id="21" name="Right Arrow 20"/>
          <p:cNvSpPr/>
          <p:nvPr/>
        </p:nvSpPr>
        <p:spPr>
          <a:xfrm rot="5400000">
            <a:off x="5628832" y="3348882"/>
            <a:ext cx="962629" cy="57873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5601825" y="2231920"/>
            <a:ext cx="1016643" cy="57873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9354937">
            <a:off x="3844686" y="1798377"/>
            <a:ext cx="1430389" cy="57873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3917768" y="2829108"/>
            <a:ext cx="2357936" cy="57873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9393">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9393">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9393">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9" grpId="0" animBg="1"/>
      <p:bldP spid="21" grpId="0" animBg="1"/>
      <p:bldP spid="22"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Analysis—GLMER</a:t>
            </a:r>
            <a:endParaRPr lang="en-US" sz="3600" dirty="0">
              <a:solidFill>
                <a:schemeClr val="bg1"/>
              </a:solidFill>
              <a:latin typeface="Helvetica" pitchFamily="2" charset="0"/>
            </a:endParaRPr>
          </a:p>
        </p:txBody>
      </p:sp>
      <p:sp>
        <p:nvSpPr>
          <p:cNvPr id="17" name="Freeform 16"/>
          <p:cNvSpPr/>
          <p:nvPr/>
        </p:nvSpPr>
        <p:spPr>
          <a:xfrm>
            <a:off x="2536429" y="1788166"/>
            <a:ext cx="1507251" cy="1595130"/>
          </a:xfrm>
          <a:custGeom>
            <a:avLst/>
            <a:gdLst>
              <a:gd name="connsiteX0" fmla="*/ 0 w 1595130"/>
              <a:gd name="connsiteY0" fmla="*/ 1036834 h 1595130"/>
              <a:gd name="connsiteX1" fmla="*/ 398783 w 1595130"/>
              <a:gd name="connsiteY1" fmla="*/ 1036834 h 1595130"/>
              <a:gd name="connsiteX2" fmla="*/ 398783 w 1595130"/>
              <a:gd name="connsiteY2" fmla="*/ 0 h 1595130"/>
              <a:gd name="connsiteX3" fmla="*/ 1196348 w 1595130"/>
              <a:gd name="connsiteY3" fmla="*/ 0 h 1595130"/>
              <a:gd name="connsiteX4" fmla="*/ 1196348 w 1595130"/>
              <a:gd name="connsiteY4" fmla="*/ 1036834 h 1595130"/>
              <a:gd name="connsiteX5" fmla="*/ 1595130 w 1595130"/>
              <a:gd name="connsiteY5" fmla="*/ 1036834 h 1595130"/>
              <a:gd name="connsiteX6" fmla="*/ 797565 w 1595130"/>
              <a:gd name="connsiteY6" fmla="*/ 1595130 h 1595130"/>
              <a:gd name="connsiteX7" fmla="*/ 0 w 1595130"/>
              <a:gd name="connsiteY7" fmla="*/ 1036834 h 159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130" h="1595130">
                <a:moveTo>
                  <a:pt x="1036834" y="1595130"/>
                </a:moveTo>
                <a:lnTo>
                  <a:pt x="1036834" y="1196347"/>
                </a:lnTo>
                <a:lnTo>
                  <a:pt x="0" y="1196347"/>
                </a:lnTo>
                <a:lnTo>
                  <a:pt x="0" y="398782"/>
                </a:lnTo>
                <a:lnTo>
                  <a:pt x="1036834" y="398782"/>
                </a:lnTo>
                <a:lnTo>
                  <a:pt x="1036834" y="0"/>
                </a:lnTo>
                <a:lnTo>
                  <a:pt x="1595130" y="797565"/>
                </a:lnTo>
                <a:lnTo>
                  <a:pt x="1036834" y="1595130"/>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7" tIns="597918" rIns="478283" bIns="597919"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p:txBody>
      </p:sp>
      <p:sp>
        <p:nvSpPr>
          <p:cNvPr id="18" name="Freeform 17"/>
          <p:cNvSpPr/>
          <p:nvPr/>
        </p:nvSpPr>
        <p:spPr>
          <a:xfrm>
            <a:off x="5140960" y="1788158"/>
            <a:ext cx="1508760" cy="1595130"/>
          </a:xfrm>
          <a:custGeom>
            <a:avLst/>
            <a:gdLst>
              <a:gd name="connsiteX0" fmla="*/ 0 w 1595130"/>
              <a:gd name="connsiteY0" fmla="*/ 1036834 h 1595130"/>
              <a:gd name="connsiteX1" fmla="*/ 398783 w 1595130"/>
              <a:gd name="connsiteY1" fmla="*/ 1036834 h 1595130"/>
              <a:gd name="connsiteX2" fmla="*/ 398783 w 1595130"/>
              <a:gd name="connsiteY2" fmla="*/ 0 h 1595130"/>
              <a:gd name="connsiteX3" fmla="*/ 1196348 w 1595130"/>
              <a:gd name="connsiteY3" fmla="*/ 0 h 1595130"/>
              <a:gd name="connsiteX4" fmla="*/ 1196348 w 1595130"/>
              <a:gd name="connsiteY4" fmla="*/ 1036834 h 1595130"/>
              <a:gd name="connsiteX5" fmla="*/ 1595130 w 1595130"/>
              <a:gd name="connsiteY5" fmla="*/ 1036834 h 1595130"/>
              <a:gd name="connsiteX6" fmla="*/ 797565 w 1595130"/>
              <a:gd name="connsiteY6" fmla="*/ 1595130 h 1595130"/>
              <a:gd name="connsiteX7" fmla="*/ 0 w 1595130"/>
              <a:gd name="connsiteY7" fmla="*/ 1036834 h 159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130" h="1595130">
                <a:moveTo>
                  <a:pt x="558296" y="0"/>
                </a:moveTo>
                <a:lnTo>
                  <a:pt x="558296" y="398783"/>
                </a:lnTo>
                <a:lnTo>
                  <a:pt x="1595130" y="398783"/>
                </a:lnTo>
                <a:lnTo>
                  <a:pt x="1595130" y="1196348"/>
                </a:lnTo>
                <a:lnTo>
                  <a:pt x="558296" y="1196348"/>
                </a:lnTo>
                <a:lnTo>
                  <a:pt x="558296" y="1595130"/>
                </a:lnTo>
                <a:lnTo>
                  <a:pt x="0" y="797565"/>
                </a:lnTo>
                <a:lnTo>
                  <a:pt x="558296" y="0"/>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8285" tIns="597919" rIns="199135" bIns="597918"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p:txBody>
      </p:sp>
      <p:sp>
        <p:nvSpPr>
          <p:cNvPr id="19" name="Multiply 18"/>
          <p:cNvSpPr/>
          <p:nvPr/>
        </p:nvSpPr>
        <p:spPr>
          <a:xfrm>
            <a:off x="3931920" y="1757680"/>
            <a:ext cx="1341120" cy="171704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79181" y="1702914"/>
            <a:ext cx="1892309" cy="1958651"/>
          </a:xfrm>
          <a:custGeom>
            <a:avLst/>
            <a:gdLst>
              <a:gd name="connsiteX0" fmla="*/ 0 w 1892309"/>
              <a:gd name="connsiteY0" fmla="*/ 189231 h 1958651"/>
              <a:gd name="connsiteX1" fmla="*/ 55425 w 1892309"/>
              <a:gd name="connsiteY1" fmla="*/ 55425 h 1958651"/>
              <a:gd name="connsiteX2" fmla="*/ 189232 w 1892309"/>
              <a:gd name="connsiteY2" fmla="*/ 1 h 1958651"/>
              <a:gd name="connsiteX3" fmla="*/ 1703078 w 1892309"/>
              <a:gd name="connsiteY3" fmla="*/ 0 h 1958651"/>
              <a:gd name="connsiteX4" fmla="*/ 1836884 w 1892309"/>
              <a:gd name="connsiteY4" fmla="*/ 55425 h 1958651"/>
              <a:gd name="connsiteX5" fmla="*/ 1892308 w 1892309"/>
              <a:gd name="connsiteY5" fmla="*/ 189232 h 1958651"/>
              <a:gd name="connsiteX6" fmla="*/ 1892309 w 1892309"/>
              <a:gd name="connsiteY6" fmla="*/ 1769420 h 1958651"/>
              <a:gd name="connsiteX7" fmla="*/ 1836884 w 1892309"/>
              <a:gd name="connsiteY7" fmla="*/ 1903227 h 1958651"/>
              <a:gd name="connsiteX8" fmla="*/ 1703077 w 1892309"/>
              <a:gd name="connsiteY8" fmla="*/ 1958651 h 1958651"/>
              <a:gd name="connsiteX9" fmla="*/ 189231 w 1892309"/>
              <a:gd name="connsiteY9" fmla="*/ 1958651 h 1958651"/>
              <a:gd name="connsiteX10" fmla="*/ 55424 w 1892309"/>
              <a:gd name="connsiteY10" fmla="*/ 1903226 h 1958651"/>
              <a:gd name="connsiteX11" fmla="*/ 0 w 1892309"/>
              <a:gd name="connsiteY11" fmla="*/ 1769419 h 1958651"/>
              <a:gd name="connsiteX12" fmla="*/ 0 w 1892309"/>
              <a:gd name="connsiteY12" fmla="*/ 189231 h 19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309" h="1958651">
                <a:moveTo>
                  <a:pt x="0" y="189231"/>
                </a:moveTo>
                <a:cubicBezTo>
                  <a:pt x="0" y="139044"/>
                  <a:pt x="19937" y="90912"/>
                  <a:pt x="55425" y="55425"/>
                </a:cubicBezTo>
                <a:cubicBezTo>
                  <a:pt x="90913" y="19937"/>
                  <a:pt x="139044" y="1"/>
                  <a:pt x="189232" y="1"/>
                </a:cubicBezTo>
                <a:lnTo>
                  <a:pt x="1703078" y="0"/>
                </a:lnTo>
                <a:cubicBezTo>
                  <a:pt x="1753265" y="0"/>
                  <a:pt x="1801397" y="19937"/>
                  <a:pt x="1836884" y="55425"/>
                </a:cubicBezTo>
                <a:cubicBezTo>
                  <a:pt x="1872372" y="90913"/>
                  <a:pt x="1892308" y="139044"/>
                  <a:pt x="1892308" y="189232"/>
                </a:cubicBezTo>
                <a:cubicBezTo>
                  <a:pt x="1892308" y="715961"/>
                  <a:pt x="1892309" y="1242691"/>
                  <a:pt x="1892309" y="1769420"/>
                </a:cubicBezTo>
                <a:cubicBezTo>
                  <a:pt x="1892309" y="1819607"/>
                  <a:pt x="1872372" y="1867739"/>
                  <a:pt x="1836884" y="1903227"/>
                </a:cubicBezTo>
                <a:cubicBezTo>
                  <a:pt x="1801396" y="1938715"/>
                  <a:pt x="1753265" y="1958651"/>
                  <a:pt x="1703077" y="1958651"/>
                </a:cubicBezTo>
                <a:lnTo>
                  <a:pt x="189231" y="1958651"/>
                </a:lnTo>
                <a:cubicBezTo>
                  <a:pt x="139044" y="1958651"/>
                  <a:pt x="90912" y="1938714"/>
                  <a:pt x="55424" y="1903226"/>
                </a:cubicBezTo>
                <a:cubicBezTo>
                  <a:pt x="19936" y="1867738"/>
                  <a:pt x="0" y="1819607"/>
                  <a:pt x="0" y="1769419"/>
                </a:cubicBezTo>
                <a:lnTo>
                  <a:pt x="0" y="18923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004" tIns="124004" rIns="124004" bIns="124004" numCol="1" spcCol="1270" anchor="ctr" anchorCtr="0">
            <a:noAutofit/>
          </a:bodyPr>
          <a:lstStyle/>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r>
              <a:rPr lang="en-US" sz="2400" kern="1200" dirty="0" smtClean="0">
                <a:solidFill>
                  <a:schemeClr val="tx1"/>
                </a:solidFill>
                <a:latin typeface="Helvetica" pitchFamily="2" charset="0"/>
              </a:rPr>
              <a:t>Subject</a:t>
            </a:r>
            <a:endParaRPr lang="en-US" sz="3200" kern="1200" dirty="0">
              <a:solidFill>
                <a:schemeClr val="tx1"/>
              </a:solidFill>
              <a:latin typeface="Helvetica" pitchFamily="2" charset="0"/>
            </a:endParaRPr>
          </a:p>
        </p:txBody>
      </p:sp>
      <p:pic>
        <p:nvPicPr>
          <p:cNvPr id="21" name="Picture 20" descr="participant image.png"/>
          <p:cNvPicPr>
            <a:picLocks noChangeAspect="1"/>
          </p:cNvPicPr>
          <p:nvPr/>
        </p:nvPicPr>
        <p:blipFill>
          <a:blip r:embed="rId3" cstate="print"/>
          <a:stretch>
            <a:fillRect/>
          </a:stretch>
        </p:blipFill>
        <p:spPr>
          <a:xfrm>
            <a:off x="837010" y="1706880"/>
            <a:ext cx="1376680" cy="1376680"/>
          </a:xfrm>
          <a:prstGeom prst="rect">
            <a:avLst/>
          </a:prstGeom>
        </p:spPr>
      </p:pic>
      <p:sp>
        <p:nvSpPr>
          <p:cNvPr id="22" name="Freeform 21"/>
          <p:cNvSpPr/>
          <p:nvPr/>
        </p:nvSpPr>
        <p:spPr>
          <a:xfrm>
            <a:off x="6723371" y="1682594"/>
            <a:ext cx="1892309" cy="1958651"/>
          </a:xfrm>
          <a:custGeom>
            <a:avLst/>
            <a:gdLst>
              <a:gd name="connsiteX0" fmla="*/ 0 w 1892309"/>
              <a:gd name="connsiteY0" fmla="*/ 189231 h 1958651"/>
              <a:gd name="connsiteX1" fmla="*/ 55425 w 1892309"/>
              <a:gd name="connsiteY1" fmla="*/ 55425 h 1958651"/>
              <a:gd name="connsiteX2" fmla="*/ 189232 w 1892309"/>
              <a:gd name="connsiteY2" fmla="*/ 1 h 1958651"/>
              <a:gd name="connsiteX3" fmla="*/ 1703078 w 1892309"/>
              <a:gd name="connsiteY3" fmla="*/ 0 h 1958651"/>
              <a:gd name="connsiteX4" fmla="*/ 1836884 w 1892309"/>
              <a:gd name="connsiteY4" fmla="*/ 55425 h 1958651"/>
              <a:gd name="connsiteX5" fmla="*/ 1892308 w 1892309"/>
              <a:gd name="connsiteY5" fmla="*/ 189232 h 1958651"/>
              <a:gd name="connsiteX6" fmla="*/ 1892309 w 1892309"/>
              <a:gd name="connsiteY6" fmla="*/ 1769420 h 1958651"/>
              <a:gd name="connsiteX7" fmla="*/ 1836884 w 1892309"/>
              <a:gd name="connsiteY7" fmla="*/ 1903227 h 1958651"/>
              <a:gd name="connsiteX8" fmla="*/ 1703077 w 1892309"/>
              <a:gd name="connsiteY8" fmla="*/ 1958651 h 1958651"/>
              <a:gd name="connsiteX9" fmla="*/ 189231 w 1892309"/>
              <a:gd name="connsiteY9" fmla="*/ 1958651 h 1958651"/>
              <a:gd name="connsiteX10" fmla="*/ 55424 w 1892309"/>
              <a:gd name="connsiteY10" fmla="*/ 1903226 h 1958651"/>
              <a:gd name="connsiteX11" fmla="*/ 0 w 1892309"/>
              <a:gd name="connsiteY11" fmla="*/ 1769419 h 1958651"/>
              <a:gd name="connsiteX12" fmla="*/ 0 w 1892309"/>
              <a:gd name="connsiteY12" fmla="*/ 189231 h 19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309" h="1958651">
                <a:moveTo>
                  <a:pt x="0" y="189231"/>
                </a:moveTo>
                <a:cubicBezTo>
                  <a:pt x="0" y="139044"/>
                  <a:pt x="19937" y="90912"/>
                  <a:pt x="55425" y="55425"/>
                </a:cubicBezTo>
                <a:cubicBezTo>
                  <a:pt x="90913" y="19937"/>
                  <a:pt x="139044" y="1"/>
                  <a:pt x="189232" y="1"/>
                </a:cubicBezTo>
                <a:lnTo>
                  <a:pt x="1703078" y="0"/>
                </a:lnTo>
                <a:cubicBezTo>
                  <a:pt x="1753265" y="0"/>
                  <a:pt x="1801397" y="19937"/>
                  <a:pt x="1836884" y="55425"/>
                </a:cubicBezTo>
                <a:cubicBezTo>
                  <a:pt x="1872372" y="90913"/>
                  <a:pt x="1892308" y="139044"/>
                  <a:pt x="1892308" y="189232"/>
                </a:cubicBezTo>
                <a:cubicBezTo>
                  <a:pt x="1892308" y="715961"/>
                  <a:pt x="1892309" y="1242691"/>
                  <a:pt x="1892309" y="1769420"/>
                </a:cubicBezTo>
                <a:cubicBezTo>
                  <a:pt x="1892309" y="1819607"/>
                  <a:pt x="1872372" y="1867739"/>
                  <a:pt x="1836884" y="1903227"/>
                </a:cubicBezTo>
                <a:cubicBezTo>
                  <a:pt x="1801396" y="1938715"/>
                  <a:pt x="1753265" y="1958651"/>
                  <a:pt x="1703077" y="1958651"/>
                </a:cubicBezTo>
                <a:lnTo>
                  <a:pt x="189231" y="1958651"/>
                </a:lnTo>
                <a:cubicBezTo>
                  <a:pt x="139044" y="1958651"/>
                  <a:pt x="90912" y="1938714"/>
                  <a:pt x="55424" y="1903226"/>
                </a:cubicBezTo>
                <a:cubicBezTo>
                  <a:pt x="19936" y="1867738"/>
                  <a:pt x="0" y="1819607"/>
                  <a:pt x="0" y="1769419"/>
                </a:cubicBezTo>
                <a:lnTo>
                  <a:pt x="0" y="18923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004" tIns="124004" rIns="124004" bIns="124004" numCol="1" spcCol="1270" anchor="ctr" anchorCtr="0">
            <a:noAutofit/>
          </a:bodyPr>
          <a:lstStyle/>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r>
              <a:rPr lang="en-US" sz="2400" kern="1200" dirty="0" smtClean="0">
                <a:solidFill>
                  <a:schemeClr val="tx1"/>
                </a:solidFill>
                <a:latin typeface="Helvetica" pitchFamily="2" charset="0"/>
              </a:rPr>
              <a:t>Subject</a:t>
            </a:r>
            <a:endParaRPr lang="en-US" sz="3200" kern="1200" dirty="0">
              <a:solidFill>
                <a:schemeClr val="tx1"/>
              </a:solidFill>
              <a:latin typeface="Helvetica" pitchFamily="2" charset="0"/>
            </a:endParaRPr>
          </a:p>
        </p:txBody>
      </p:sp>
      <p:pic>
        <p:nvPicPr>
          <p:cNvPr id="23" name="Picture 22" descr="participant image.png"/>
          <p:cNvPicPr>
            <a:picLocks noChangeAspect="1"/>
          </p:cNvPicPr>
          <p:nvPr/>
        </p:nvPicPr>
        <p:blipFill>
          <a:blip r:embed="rId3" cstate="print"/>
          <a:stretch>
            <a:fillRect/>
          </a:stretch>
        </p:blipFill>
        <p:spPr>
          <a:xfrm>
            <a:off x="6981200" y="1686560"/>
            <a:ext cx="1376680" cy="1376680"/>
          </a:xfrm>
          <a:prstGeom prst="rect">
            <a:avLst/>
          </a:prstGeom>
        </p:spPr>
      </p:pic>
      <p:sp>
        <p:nvSpPr>
          <p:cNvPr id="26" name="Block Arc 25"/>
          <p:cNvSpPr/>
          <p:nvPr/>
        </p:nvSpPr>
        <p:spPr>
          <a:xfrm>
            <a:off x="1992193" y="421407"/>
            <a:ext cx="5004507" cy="5004507"/>
          </a:xfrm>
          <a:prstGeom prst="blockArc">
            <a:avLst>
              <a:gd name="adj1" fmla="val 10800000"/>
              <a:gd name="adj2" fmla="val 16200000"/>
              <a:gd name="adj3" fmla="val 4639"/>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Block Arc 26"/>
          <p:cNvSpPr/>
          <p:nvPr/>
        </p:nvSpPr>
        <p:spPr>
          <a:xfrm>
            <a:off x="1992193" y="421407"/>
            <a:ext cx="5004507" cy="5004507"/>
          </a:xfrm>
          <a:prstGeom prst="blockArc">
            <a:avLst>
              <a:gd name="adj1" fmla="val 5400000"/>
              <a:gd name="adj2" fmla="val 10800000"/>
              <a:gd name="adj3" fmla="val 4639"/>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Block Arc 27"/>
          <p:cNvSpPr/>
          <p:nvPr/>
        </p:nvSpPr>
        <p:spPr>
          <a:xfrm>
            <a:off x="1992193" y="421407"/>
            <a:ext cx="5004507" cy="5004507"/>
          </a:xfrm>
          <a:prstGeom prst="blockArc">
            <a:avLst>
              <a:gd name="adj1" fmla="val 0"/>
              <a:gd name="adj2" fmla="val 5400000"/>
              <a:gd name="adj3" fmla="val 4639"/>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Block Arc 28"/>
          <p:cNvSpPr/>
          <p:nvPr/>
        </p:nvSpPr>
        <p:spPr>
          <a:xfrm>
            <a:off x="1992193" y="421407"/>
            <a:ext cx="5004507" cy="5004507"/>
          </a:xfrm>
          <a:prstGeom prst="blockArc">
            <a:avLst>
              <a:gd name="adj1" fmla="val 16200000"/>
              <a:gd name="adj2" fmla="val 0"/>
              <a:gd name="adj3" fmla="val 4639"/>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Freeform 30"/>
          <p:cNvSpPr/>
          <p:nvPr/>
        </p:nvSpPr>
        <p:spPr>
          <a:xfrm>
            <a:off x="3913266" y="10274"/>
            <a:ext cx="1166071" cy="1166071"/>
          </a:xfrm>
          <a:custGeom>
            <a:avLst/>
            <a:gdLst>
              <a:gd name="connsiteX0" fmla="*/ 0 w 854811"/>
              <a:gd name="connsiteY0" fmla="*/ 427406 h 854811"/>
              <a:gd name="connsiteX1" fmla="*/ 125185 w 854811"/>
              <a:gd name="connsiteY1" fmla="*/ 125184 h 854811"/>
              <a:gd name="connsiteX2" fmla="*/ 427407 w 854811"/>
              <a:gd name="connsiteY2" fmla="*/ 0 h 854811"/>
              <a:gd name="connsiteX3" fmla="*/ 729629 w 854811"/>
              <a:gd name="connsiteY3" fmla="*/ 125185 h 854811"/>
              <a:gd name="connsiteX4" fmla="*/ 854813 w 854811"/>
              <a:gd name="connsiteY4" fmla="*/ 427407 h 854811"/>
              <a:gd name="connsiteX5" fmla="*/ 729629 w 854811"/>
              <a:gd name="connsiteY5" fmla="*/ 729629 h 854811"/>
              <a:gd name="connsiteX6" fmla="*/ 427407 w 854811"/>
              <a:gd name="connsiteY6" fmla="*/ 854813 h 854811"/>
              <a:gd name="connsiteX7" fmla="*/ 125185 w 854811"/>
              <a:gd name="connsiteY7" fmla="*/ 729628 h 854811"/>
              <a:gd name="connsiteX8" fmla="*/ 1 w 854811"/>
              <a:gd name="connsiteY8" fmla="*/ 427406 h 854811"/>
              <a:gd name="connsiteX9" fmla="*/ 0 w 854811"/>
              <a:gd name="connsiteY9" fmla="*/ 427406 h 8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811" h="854811">
                <a:moveTo>
                  <a:pt x="0" y="427406"/>
                </a:moveTo>
                <a:cubicBezTo>
                  <a:pt x="0" y="314051"/>
                  <a:pt x="45030" y="205338"/>
                  <a:pt x="125185" y="125184"/>
                </a:cubicBezTo>
                <a:cubicBezTo>
                  <a:pt x="205339" y="45030"/>
                  <a:pt x="314052" y="0"/>
                  <a:pt x="427407" y="0"/>
                </a:cubicBezTo>
                <a:cubicBezTo>
                  <a:pt x="540762" y="0"/>
                  <a:pt x="649475" y="45030"/>
                  <a:pt x="729629" y="125185"/>
                </a:cubicBezTo>
                <a:cubicBezTo>
                  <a:pt x="809783" y="205339"/>
                  <a:pt x="854813" y="314052"/>
                  <a:pt x="854813" y="427407"/>
                </a:cubicBezTo>
                <a:cubicBezTo>
                  <a:pt x="854813" y="540762"/>
                  <a:pt x="809783" y="649475"/>
                  <a:pt x="729629" y="729629"/>
                </a:cubicBezTo>
                <a:cubicBezTo>
                  <a:pt x="649475" y="809783"/>
                  <a:pt x="540762" y="854813"/>
                  <a:pt x="427407" y="854813"/>
                </a:cubicBezTo>
                <a:cubicBezTo>
                  <a:pt x="314052" y="854813"/>
                  <a:pt x="205339" y="809783"/>
                  <a:pt x="125185" y="729628"/>
                </a:cubicBezTo>
                <a:cubicBezTo>
                  <a:pt x="45031" y="649474"/>
                  <a:pt x="1" y="540761"/>
                  <a:pt x="1" y="427406"/>
                </a:cubicBezTo>
                <a:lnTo>
                  <a:pt x="0" y="427406"/>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074" tIns="134074" rIns="134074" bIns="134074" numCol="1" spcCol="1270" anchor="ctr" anchorCtr="0">
            <a:noAutofit/>
          </a:bodyPr>
          <a:lstStyle/>
          <a:p>
            <a:pPr lvl="0" algn="ctr" defTabSz="311150">
              <a:lnSpc>
                <a:spcPct val="90000"/>
              </a:lnSpc>
              <a:spcBef>
                <a:spcPct val="0"/>
              </a:spcBef>
              <a:spcAft>
                <a:spcPct val="35000"/>
              </a:spcAft>
            </a:pPr>
            <a:r>
              <a:rPr lang="en-US" sz="1600" kern="1200" dirty="0" smtClean="0">
                <a:latin typeface="Helvetica" pitchFamily="2" charset="0"/>
              </a:rPr>
              <a:t>Game</a:t>
            </a:r>
            <a:endParaRPr lang="en-US" sz="700" kern="1200" dirty="0">
              <a:latin typeface="Helvetica" pitchFamily="2" charset="0"/>
            </a:endParaRPr>
          </a:p>
        </p:txBody>
      </p:sp>
      <p:sp>
        <p:nvSpPr>
          <p:cNvPr id="32" name="Freeform 31"/>
          <p:cNvSpPr/>
          <p:nvPr/>
        </p:nvSpPr>
        <p:spPr>
          <a:xfrm>
            <a:off x="6293300" y="2319112"/>
            <a:ext cx="1166071" cy="1166071"/>
          </a:xfrm>
          <a:custGeom>
            <a:avLst/>
            <a:gdLst>
              <a:gd name="connsiteX0" fmla="*/ 0 w 854811"/>
              <a:gd name="connsiteY0" fmla="*/ 427406 h 854811"/>
              <a:gd name="connsiteX1" fmla="*/ 125185 w 854811"/>
              <a:gd name="connsiteY1" fmla="*/ 125184 h 854811"/>
              <a:gd name="connsiteX2" fmla="*/ 427407 w 854811"/>
              <a:gd name="connsiteY2" fmla="*/ 0 h 854811"/>
              <a:gd name="connsiteX3" fmla="*/ 729629 w 854811"/>
              <a:gd name="connsiteY3" fmla="*/ 125185 h 854811"/>
              <a:gd name="connsiteX4" fmla="*/ 854813 w 854811"/>
              <a:gd name="connsiteY4" fmla="*/ 427407 h 854811"/>
              <a:gd name="connsiteX5" fmla="*/ 729629 w 854811"/>
              <a:gd name="connsiteY5" fmla="*/ 729629 h 854811"/>
              <a:gd name="connsiteX6" fmla="*/ 427407 w 854811"/>
              <a:gd name="connsiteY6" fmla="*/ 854813 h 854811"/>
              <a:gd name="connsiteX7" fmla="*/ 125185 w 854811"/>
              <a:gd name="connsiteY7" fmla="*/ 729628 h 854811"/>
              <a:gd name="connsiteX8" fmla="*/ 1 w 854811"/>
              <a:gd name="connsiteY8" fmla="*/ 427406 h 854811"/>
              <a:gd name="connsiteX9" fmla="*/ 0 w 854811"/>
              <a:gd name="connsiteY9" fmla="*/ 427406 h 8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811" h="854811">
                <a:moveTo>
                  <a:pt x="0" y="427406"/>
                </a:moveTo>
                <a:cubicBezTo>
                  <a:pt x="0" y="314051"/>
                  <a:pt x="45030" y="205338"/>
                  <a:pt x="125185" y="125184"/>
                </a:cubicBezTo>
                <a:cubicBezTo>
                  <a:pt x="205339" y="45030"/>
                  <a:pt x="314052" y="0"/>
                  <a:pt x="427407" y="0"/>
                </a:cubicBezTo>
                <a:cubicBezTo>
                  <a:pt x="540762" y="0"/>
                  <a:pt x="649475" y="45030"/>
                  <a:pt x="729629" y="125185"/>
                </a:cubicBezTo>
                <a:cubicBezTo>
                  <a:pt x="809783" y="205339"/>
                  <a:pt x="854813" y="314052"/>
                  <a:pt x="854813" y="427407"/>
                </a:cubicBezTo>
                <a:cubicBezTo>
                  <a:pt x="854813" y="540762"/>
                  <a:pt x="809783" y="649475"/>
                  <a:pt x="729629" y="729629"/>
                </a:cubicBezTo>
                <a:cubicBezTo>
                  <a:pt x="649475" y="809783"/>
                  <a:pt x="540762" y="854813"/>
                  <a:pt x="427407" y="854813"/>
                </a:cubicBezTo>
                <a:cubicBezTo>
                  <a:pt x="314052" y="854813"/>
                  <a:pt x="205339" y="809783"/>
                  <a:pt x="125185" y="729628"/>
                </a:cubicBezTo>
                <a:cubicBezTo>
                  <a:pt x="45031" y="649474"/>
                  <a:pt x="1" y="540761"/>
                  <a:pt x="1" y="427406"/>
                </a:cubicBezTo>
                <a:lnTo>
                  <a:pt x="0" y="427406"/>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074" tIns="134074" rIns="134074" bIns="134074" numCol="1" spcCol="1270" anchor="ctr" anchorCtr="0">
            <a:noAutofit/>
          </a:bodyPr>
          <a:lstStyle/>
          <a:p>
            <a:pPr lvl="0" algn="ctr" defTabSz="311150">
              <a:lnSpc>
                <a:spcPct val="90000"/>
              </a:lnSpc>
              <a:spcBef>
                <a:spcPct val="0"/>
              </a:spcBef>
              <a:spcAft>
                <a:spcPct val="35000"/>
              </a:spcAft>
            </a:pPr>
            <a:r>
              <a:rPr lang="en-US" sz="1600" kern="1200" dirty="0" smtClean="0">
                <a:latin typeface="Helvetica" pitchFamily="2" charset="0"/>
              </a:rPr>
              <a:t>Tired</a:t>
            </a:r>
            <a:endParaRPr lang="en-US" sz="1600" kern="1200" dirty="0">
              <a:latin typeface="Helvetica" pitchFamily="2" charset="0"/>
            </a:endParaRPr>
          </a:p>
        </p:txBody>
      </p:sp>
      <p:sp>
        <p:nvSpPr>
          <p:cNvPr id="33" name="Freeform 32"/>
          <p:cNvSpPr/>
          <p:nvPr/>
        </p:nvSpPr>
        <p:spPr>
          <a:xfrm>
            <a:off x="3667869" y="4699602"/>
            <a:ext cx="1726059" cy="1166070"/>
          </a:xfrm>
          <a:custGeom>
            <a:avLst/>
            <a:gdLst>
              <a:gd name="connsiteX0" fmla="*/ 0 w 854811"/>
              <a:gd name="connsiteY0" fmla="*/ 427406 h 854811"/>
              <a:gd name="connsiteX1" fmla="*/ 125185 w 854811"/>
              <a:gd name="connsiteY1" fmla="*/ 125184 h 854811"/>
              <a:gd name="connsiteX2" fmla="*/ 427407 w 854811"/>
              <a:gd name="connsiteY2" fmla="*/ 0 h 854811"/>
              <a:gd name="connsiteX3" fmla="*/ 729629 w 854811"/>
              <a:gd name="connsiteY3" fmla="*/ 125185 h 854811"/>
              <a:gd name="connsiteX4" fmla="*/ 854813 w 854811"/>
              <a:gd name="connsiteY4" fmla="*/ 427407 h 854811"/>
              <a:gd name="connsiteX5" fmla="*/ 729629 w 854811"/>
              <a:gd name="connsiteY5" fmla="*/ 729629 h 854811"/>
              <a:gd name="connsiteX6" fmla="*/ 427407 w 854811"/>
              <a:gd name="connsiteY6" fmla="*/ 854813 h 854811"/>
              <a:gd name="connsiteX7" fmla="*/ 125185 w 854811"/>
              <a:gd name="connsiteY7" fmla="*/ 729628 h 854811"/>
              <a:gd name="connsiteX8" fmla="*/ 1 w 854811"/>
              <a:gd name="connsiteY8" fmla="*/ 427406 h 854811"/>
              <a:gd name="connsiteX9" fmla="*/ 0 w 854811"/>
              <a:gd name="connsiteY9" fmla="*/ 427406 h 8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811" h="854811">
                <a:moveTo>
                  <a:pt x="0" y="427406"/>
                </a:moveTo>
                <a:cubicBezTo>
                  <a:pt x="0" y="314051"/>
                  <a:pt x="45030" y="205338"/>
                  <a:pt x="125185" y="125184"/>
                </a:cubicBezTo>
                <a:cubicBezTo>
                  <a:pt x="205339" y="45030"/>
                  <a:pt x="314052" y="0"/>
                  <a:pt x="427407" y="0"/>
                </a:cubicBezTo>
                <a:cubicBezTo>
                  <a:pt x="540762" y="0"/>
                  <a:pt x="649475" y="45030"/>
                  <a:pt x="729629" y="125185"/>
                </a:cubicBezTo>
                <a:cubicBezTo>
                  <a:pt x="809783" y="205339"/>
                  <a:pt x="854813" y="314052"/>
                  <a:pt x="854813" y="427407"/>
                </a:cubicBezTo>
                <a:cubicBezTo>
                  <a:pt x="854813" y="540762"/>
                  <a:pt x="809783" y="649475"/>
                  <a:pt x="729629" y="729629"/>
                </a:cubicBezTo>
                <a:cubicBezTo>
                  <a:pt x="649475" y="809783"/>
                  <a:pt x="540762" y="854813"/>
                  <a:pt x="427407" y="854813"/>
                </a:cubicBezTo>
                <a:cubicBezTo>
                  <a:pt x="314052" y="854813"/>
                  <a:pt x="205339" y="809783"/>
                  <a:pt x="125185" y="729628"/>
                </a:cubicBezTo>
                <a:cubicBezTo>
                  <a:pt x="45031" y="649474"/>
                  <a:pt x="1" y="540761"/>
                  <a:pt x="1" y="427406"/>
                </a:cubicBezTo>
                <a:lnTo>
                  <a:pt x="0" y="427406"/>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074" tIns="134074" rIns="134074" bIns="134074" numCol="1" spcCol="1270" anchor="ctr" anchorCtr="0">
            <a:noAutofit/>
          </a:bodyPr>
          <a:lstStyle/>
          <a:p>
            <a:pPr lvl="0" algn="ctr" defTabSz="311150">
              <a:lnSpc>
                <a:spcPct val="90000"/>
              </a:lnSpc>
              <a:spcBef>
                <a:spcPct val="0"/>
              </a:spcBef>
              <a:spcAft>
                <a:spcPct val="35000"/>
              </a:spcAft>
            </a:pPr>
            <a:r>
              <a:rPr lang="en-US" sz="1600" kern="1200" dirty="0" smtClean="0">
                <a:latin typeface="Helvetica" pitchFamily="2" charset="0"/>
              </a:rPr>
              <a:t>Uncomfortable</a:t>
            </a:r>
            <a:endParaRPr lang="en-US" sz="1600" kern="1200" dirty="0">
              <a:latin typeface="Helvetica" pitchFamily="2" charset="0"/>
            </a:endParaRPr>
          </a:p>
        </p:txBody>
      </p:sp>
      <p:sp>
        <p:nvSpPr>
          <p:cNvPr id="34" name="Freeform 33"/>
          <p:cNvSpPr/>
          <p:nvPr/>
        </p:nvSpPr>
        <p:spPr>
          <a:xfrm>
            <a:off x="1526633" y="2339429"/>
            <a:ext cx="1206288" cy="1166071"/>
          </a:xfrm>
          <a:custGeom>
            <a:avLst/>
            <a:gdLst>
              <a:gd name="connsiteX0" fmla="*/ 0 w 854811"/>
              <a:gd name="connsiteY0" fmla="*/ 427406 h 854811"/>
              <a:gd name="connsiteX1" fmla="*/ 125185 w 854811"/>
              <a:gd name="connsiteY1" fmla="*/ 125184 h 854811"/>
              <a:gd name="connsiteX2" fmla="*/ 427407 w 854811"/>
              <a:gd name="connsiteY2" fmla="*/ 0 h 854811"/>
              <a:gd name="connsiteX3" fmla="*/ 729629 w 854811"/>
              <a:gd name="connsiteY3" fmla="*/ 125185 h 854811"/>
              <a:gd name="connsiteX4" fmla="*/ 854813 w 854811"/>
              <a:gd name="connsiteY4" fmla="*/ 427407 h 854811"/>
              <a:gd name="connsiteX5" fmla="*/ 729629 w 854811"/>
              <a:gd name="connsiteY5" fmla="*/ 729629 h 854811"/>
              <a:gd name="connsiteX6" fmla="*/ 427407 w 854811"/>
              <a:gd name="connsiteY6" fmla="*/ 854813 h 854811"/>
              <a:gd name="connsiteX7" fmla="*/ 125185 w 854811"/>
              <a:gd name="connsiteY7" fmla="*/ 729628 h 854811"/>
              <a:gd name="connsiteX8" fmla="*/ 1 w 854811"/>
              <a:gd name="connsiteY8" fmla="*/ 427406 h 854811"/>
              <a:gd name="connsiteX9" fmla="*/ 0 w 854811"/>
              <a:gd name="connsiteY9" fmla="*/ 427406 h 8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811" h="854811">
                <a:moveTo>
                  <a:pt x="0" y="427406"/>
                </a:moveTo>
                <a:cubicBezTo>
                  <a:pt x="0" y="314051"/>
                  <a:pt x="45030" y="205338"/>
                  <a:pt x="125185" y="125184"/>
                </a:cubicBezTo>
                <a:cubicBezTo>
                  <a:pt x="205339" y="45030"/>
                  <a:pt x="314052" y="0"/>
                  <a:pt x="427407" y="0"/>
                </a:cubicBezTo>
                <a:cubicBezTo>
                  <a:pt x="540762" y="0"/>
                  <a:pt x="649475" y="45030"/>
                  <a:pt x="729629" y="125185"/>
                </a:cubicBezTo>
                <a:cubicBezTo>
                  <a:pt x="809783" y="205339"/>
                  <a:pt x="854813" y="314052"/>
                  <a:pt x="854813" y="427407"/>
                </a:cubicBezTo>
                <a:cubicBezTo>
                  <a:pt x="854813" y="540762"/>
                  <a:pt x="809783" y="649475"/>
                  <a:pt x="729629" y="729629"/>
                </a:cubicBezTo>
                <a:cubicBezTo>
                  <a:pt x="649475" y="809783"/>
                  <a:pt x="540762" y="854813"/>
                  <a:pt x="427407" y="854813"/>
                </a:cubicBezTo>
                <a:cubicBezTo>
                  <a:pt x="314052" y="854813"/>
                  <a:pt x="205339" y="809783"/>
                  <a:pt x="125185" y="729628"/>
                </a:cubicBezTo>
                <a:cubicBezTo>
                  <a:pt x="45031" y="649474"/>
                  <a:pt x="1" y="540761"/>
                  <a:pt x="1" y="427406"/>
                </a:cubicBezTo>
                <a:lnTo>
                  <a:pt x="0" y="427406"/>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074" tIns="134074" rIns="134074" bIns="134074" numCol="1" spcCol="1270" anchor="ctr" anchorCtr="0">
            <a:noAutofit/>
          </a:bodyPr>
          <a:lstStyle/>
          <a:p>
            <a:pPr lvl="0" algn="ctr" defTabSz="311150">
              <a:lnSpc>
                <a:spcPct val="90000"/>
              </a:lnSpc>
              <a:spcBef>
                <a:spcPct val="0"/>
              </a:spcBef>
              <a:spcAft>
                <a:spcPct val="35000"/>
              </a:spcAft>
            </a:pPr>
            <a:r>
              <a:rPr lang="en-US" sz="1600" kern="1200" dirty="0" smtClean="0">
                <a:latin typeface="Helvetica" pitchFamily="2" charset="0"/>
              </a:rPr>
              <a:t>Anxious</a:t>
            </a:r>
            <a:endParaRPr lang="en-US" sz="1600" kern="1200" dirty="0">
              <a:latin typeface="Helvetica" pitchFamily="2" charset="0"/>
            </a:endParaRPr>
          </a:p>
        </p:txBody>
      </p:sp>
      <p:sp>
        <p:nvSpPr>
          <p:cNvPr id="30" name="Freeform 29"/>
          <p:cNvSpPr/>
          <p:nvPr/>
        </p:nvSpPr>
        <p:spPr>
          <a:xfrm>
            <a:off x="3301425" y="1694985"/>
            <a:ext cx="2392107" cy="2392107"/>
          </a:xfrm>
          <a:custGeom>
            <a:avLst/>
            <a:gdLst>
              <a:gd name="connsiteX0" fmla="*/ 0 w 1221159"/>
              <a:gd name="connsiteY0" fmla="*/ 610580 h 1221159"/>
              <a:gd name="connsiteX1" fmla="*/ 178835 w 1221159"/>
              <a:gd name="connsiteY1" fmla="*/ 178835 h 1221159"/>
              <a:gd name="connsiteX2" fmla="*/ 610581 w 1221159"/>
              <a:gd name="connsiteY2" fmla="*/ 1 h 1221159"/>
              <a:gd name="connsiteX3" fmla="*/ 1042326 w 1221159"/>
              <a:gd name="connsiteY3" fmla="*/ 178836 h 1221159"/>
              <a:gd name="connsiteX4" fmla="*/ 1221160 w 1221159"/>
              <a:gd name="connsiteY4" fmla="*/ 610582 h 1221159"/>
              <a:gd name="connsiteX5" fmla="*/ 1042325 w 1221159"/>
              <a:gd name="connsiteY5" fmla="*/ 1042327 h 1221159"/>
              <a:gd name="connsiteX6" fmla="*/ 610580 w 1221159"/>
              <a:gd name="connsiteY6" fmla="*/ 1221162 h 1221159"/>
              <a:gd name="connsiteX7" fmla="*/ 178835 w 1221159"/>
              <a:gd name="connsiteY7" fmla="*/ 1042327 h 1221159"/>
              <a:gd name="connsiteX8" fmla="*/ 1 w 1221159"/>
              <a:gd name="connsiteY8" fmla="*/ 610581 h 1221159"/>
              <a:gd name="connsiteX9" fmla="*/ 0 w 1221159"/>
              <a:gd name="connsiteY9" fmla="*/ 610580 h 122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159" h="1221159">
                <a:moveTo>
                  <a:pt x="0" y="610580"/>
                </a:moveTo>
                <a:cubicBezTo>
                  <a:pt x="0" y="448644"/>
                  <a:pt x="64329" y="293341"/>
                  <a:pt x="178835" y="178835"/>
                </a:cubicBezTo>
                <a:cubicBezTo>
                  <a:pt x="293341" y="64329"/>
                  <a:pt x="448645" y="1"/>
                  <a:pt x="610581" y="1"/>
                </a:cubicBezTo>
                <a:cubicBezTo>
                  <a:pt x="772517" y="1"/>
                  <a:pt x="927820" y="64330"/>
                  <a:pt x="1042326" y="178836"/>
                </a:cubicBezTo>
                <a:cubicBezTo>
                  <a:pt x="1156832" y="293342"/>
                  <a:pt x="1221160" y="448646"/>
                  <a:pt x="1221160" y="610582"/>
                </a:cubicBezTo>
                <a:cubicBezTo>
                  <a:pt x="1221160" y="772518"/>
                  <a:pt x="1156831" y="927821"/>
                  <a:pt x="1042325" y="1042327"/>
                </a:cubicBezTo>
                <a:cubicBezTo>
                  <a:pt x="927819" y="1156833"/>
                  <a:pt x="772515" y="1221162"/>
                  <a:pt x="610580" y="1221162"/>
                </a:cubicBezTo>
                <a:cubicBezTo>
                  <a:pt x="448644" y="1221162"/>
                  <a:pt x="293341" y="1156833"/>
                  <a:pt x="178835" y="1042327"/>
                </a:cubicBezTo>
                <a:cubicBezTo>
                  <a:pt x="64329" y="927821"/>
                  <a:pt x="0" y="772517"/>
                  <a:pt x="1" y="610581"/>
                </a:cubicBezTo>
                <a:lnTo>
                  <a:pt x="0" y="610580"/>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505" tIns="205504" rIns="205505" bIns="205504" numCol="1" spcCol="1270" anchor="ctr" anchorCtr="0">
            <a:noAutofit/>
          </a:bodyPr>
          <a:lstStyle/>
          <a:p>
            <a:pPr lvl="0" algn="ctr" defTabSz="933450">
              <a:lnSpc>
                <a:spcPct val="90000"/>
              </a:lnSpc>
              <a:spcBef>
                <a:spcPct val="0"/>
              </a:spcBef>
              <a:spcAft>
                <a:spcPct val="35000"/>
              </a:spcAft>
            </a:pPr>
            <a:endParaRPr lang="en-US" sz="2100" kern="1200" dirty="0" smtClean="0">
              <a:solidFill>
                <a:schemeClr val="tx1"/>
              </a:solidFill>
            </a:endParaRPr>
          </a:p>
          <a:p>
            <a:pPr lvl="0" algn="ctr" defTabSz="933450">
              <a:lnSpc>
                <a:spcPct val="90000"/>
              </a:lnSpc>
              <a:spcBef>
                <a:spcPct val="0"/>
              </a:spcBef>
              <a:spcAft>
                <a:spcPct val="35000"/>
              </a:spcAft>
            </a:pPr>
            <a:endParaRPr lang="en-US" sz="2100" dirty="0" smtClean="0">
              <a:solidFill>
                <a:schemeClr val="tx1"/>
              </a:solidFill>
            </a:endParaRPr>
          </a:p>
          <a:p>
            <a:pPr lvl="0" algn="ctr" defTabSz="933450">
              <a:lnSpc>
                <a:spcPct val="90000"/>
              </a:lnSpc>
              <a:spcBef>
                <a:spcPct val="0"/>
              </a:spcBef>
              <a:spcAft>
                <a:spcPct val="35000"/>
              </a:spcAft>
            </a:pPr>
            <a:endParaRPr lang="en-US" sz="2100" kern="1200" dirty="0" smtClean="0">
              <a:solidFill>
                <a:schemeClr val="tx1"/>
              </a:solidFill>
            </a:endParaRPr>
          </a:p>
          <a:p>
            <a:pPr lvl="0" algn="ctr" defTabSz="933450">
              <a:lnSpc>
                <a:spcPct val="90000"/>
              </a:lnSpc>
              <a:spcBef>
                <a:spcPct val="0"/>
              </a:spcBef>
              <a:spcAft>
                <a:spcPct val="35000"/>
              </a:spcAft>
            </a:pPr>
            <a:r>
              <a:rPr lang="en-US" sz="2100" kern="1200" dirty="0" smtClean="0">
                <a:solidFill>
                  <a:schemeClr val="tx1"/>
                </a:solidFill>
              </a:rPr>
              <a:t>Subject</a:t>
            </a:r>
            <a:endParaRPr lang="en-US" sz="2100" kern="1200" dirty="0">
              <a:solidFill>
                <a:schemeClr val="tx1"/>
              </a:solidFill>
            </a:endParaRPr>
          </a:p>
        </p:txBody>
      </p:sp>
      <p:pic>
        <p:nvPicPr>
          <p:cNvPr id="24" name="Picture 23" descr="participant image.png"/>
          <p:cNvPicPr>
            <a:picLocks noChangeAspect="1"/>
          </p:cNvPicPr>
          <p:nvPr/>
        </p:nvPicPr>
        <p:blipFill>
          <a:blip r:embed="rId3" cstate="print"/>
          <a:stretch>
            <a:fillRect/>
          </a:stretch>
        </p:blipFill>
        <p:spPr>
          <a:xfrm>
            <a:off x="3558198" y="1666441"/>
            <a:ext cx="1877967" cy="1877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31" grpId="0" animBg="1"/>
      <p:bldP spid="32" grpId="0" animBg="1"/>
      <p:bldP spid="33" grpId="0" animBg="1"/>
      <p:bldP spid="34"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Results</a:t>
            </a:r>
            <a:endParaRPr lang="en-US" sz="3600" dirty="0">
              <a:solidFill>
                <a:schemeClr val="bg1"/>
              </a:solidFill>
              <a:latin typeface="Helvetica" pitchFamily="2" charset="0"/>
            </a:endParaRPr>
          </a:p>
        </p:txBody>
      </p:sp>
      <p:graphicFrame>
        <p:nvGraphicFramePr>
          <p:cNvPr id="8" name="Table 7"/>
          <p:cNvGraphicFramePr>
            <a:graphicFrameLocks noGrp="1"/>
          </p:cNvGraphicFramePr>
          <p:nvPr/>
        </p:nvGraphicFramePr>
        <p:xfrm>
          <a:off x="233679" y="964872"/>
          <a:ext cx="8747761" cy="4308168"/>
        </p:xfrm>
        <a:graphic>
          <a:graphicData uri="http://schemas.openxmlformats.org/drawingml/2006/table">
            <a:tbl>
              <a:tblPr/>
              <a:tblGrid>
                <a:gridCol w="1977552"/>
                <a:gridCol w="1651837"/>
                <a:gridCol w="2140410"/>
                <a:gridCol w="1512246"/>
                <a:gridCol w="1465716"/>
              </a:tblGrid>
              <a:tr h="260129">
                <a:tc>
                  <a:txBody>
                    <a:bodyPr/>
                    <a:lstStyle/>
                    <a:p>
                      <a:pPr algn="ctr" fontAlgn="b"/>
                      <a:r>
                        <a:rPr lang="en-US" sz="2400" b="0" i="0" u="none" strike="noStrike" dirty="0">
                          <a:solidFill>
                            <a:srgbClr val="000000"/>
                          </a:solidFill>
                          <a:latin typeface="Helvetica"/>
                        </a:rPr>
                        <a:t>Variable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400" b="0" i="0" u="none" strike="noStrike">
                          <a:solidFill>
                            <a:srgbClr val="000000"/>
                          </a:solidFill>
                          <a:latin typeface="Helvetica"/>
                        </a:rPr>
                        <a:t>Estimate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400" b="0" i="0" u="none" strike="noStrike">
                          <a:solidFill>
                            <a:srgbClr val="000000"/>
                          </a:solidFill>
                          <a:latin typeface="Helvetica"/>
                        </a:rPr>
                        <a:t>Standard Error</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400" b="0" i="1" u="none" strike="noStrike" dirty="0">
                          <a:solidFill>
                            <a:srgbClr val="000000"/>
                          </a:solidFill>
                          <a:latin typeface="Helvetica"/>
                        </a:rPr>
                        <a:t>z</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400" b="0" i="0" u="none" strike="noStrike" dirty="0">
                          <a:solidFill>
                            <a:srgbClr val="000000"/>
                          </a:solidFill>
                          <a:latin typeface="Helvetica"/>
                        </a:rPr>
                        <a:t>p-value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r>
              <a:tr h="528648">
                <a:tc>
                  <a:txBody>
                    <a:bodyPr/>
                    <a:lstStyle/>
                    <a:p>
                      <a:pPr algn="l" fontAlgn="ctr"/>
                      <a:r>
                        <a:rPr lang="en-US" sz="2400" b="0" i="0" u="none" strike="noStrike" dirty="0">
                          <a:solidFill>
                            <a:srgbClr val="000000"/>
                          </a:solidFill>
                          <a:latin typeface="Helvetica"/>
                        </a:rPr>
                        <a:t>Intercept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ctr"/>
                      <a:r>
                        <a:rPr lang="en-US" sz="2400" b="0" i="0" u="none" strike="noStrike" dirty="0">
                          <a:solidFill>
                            <a:srgbClr val="000000"/>
                          </a:solidFill>
                          <a:latin typeface="Helvetica"/>
                        </a:rPr>
                        <a:t>-1.06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ctr"/>
                      <a:r>
                        <a:rPr lang="en-US" sz="2400" b="0" i="0" u="none" strike="noStrike">
                          <a:solidFill>
                            <a:srgbClr val="000000"/>
                          </a:solidFill>
                          <a:latin typeface="Helvetica"/>
                        </a:rPr>
                        <a:t>0.38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ctr"/>
                      <a:r>
                        <a:rPr lang="en-US" sz="2400" b="0" i="0" u="none" strike="noStrike">
                          <a:solidFill>
                            <a:srgbClr val="000000"/>
                          </a:solidFill>
                          <a:latin typeface="Helvetica"/>
                        </a:rPr>
                        <a:t>-2.82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ctr"/>
                      <a:r>
                        <a:rPr lang="en-US" sz="2400" b="0" i="0" u="none" strike="noStrike">
                          <a:solidFill>
                            <a:srgbClr val="000000"/>
                          </a:solidFill>
                          <a:latin typeface="Helvetica"/>
                        </a:rPr>
                        <a:t>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BE5F1"/>
                    </a:solidFill>
                  </a:tcPr>
                </a:tc>
              </a:tr>
              <a:tr h="487680">
                <a:tc>
                  <a:txBody>
                    <a:bodyPr/>
                    <a:lstStyle/>
                    <a:p>
                      <a:pPr algn="l" fontAlgn="ctr"/>
                      <a:r>
                        <a:rPr lang="en-US" sz="2400" b="0" i="0" u="none" strike="noStrike" dirty="0">
                          <a:solidFill>
                            <a:srgbClr val="000000"/>
                          </a:solidFill>
                          <a:latin typeface="Helvetica"/>
                        </a:rPr>
                        <a:t>Ratio</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1.27</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0.03</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40.16</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0.00***</a:t>
                      </a:r>
                    </a:p>
                  </a:txBody>
                  <a:tcPr marL="0" marR="0" marT="0" marB="0" anchor="ctr">
                    <a:lnL>
                      <a:noFill/>
                    </a:lnL>
                    <a:lnR>
                      <a:noFill/>
                    </a:lnR>
                    <a:lnT>
                      <a:noFill/>
                    </a:lnT>
                    <a:lnB>
                      <a:noFill/>
                    </a:lnB>
                    <a:solidFill>
                      <a:srgbClr val="DBE5F1"/>
                    </a:solidFill>
                  </a:tcPr>
                </a:tc>
              </a:tr>
              <a:tr h="518160">
                <a:tc>
                  <a:txBody>
                    <a:bodyPr/>
                    <a:lstStyle/>
                    <a:p>
                      <a:pPr algn="l" fontAlgn="ctr"/>
                      <a:r>
                        <a:rPr lang="en-US" sz="2400" b="0" i="0" u="none" strike="noStrike" dirty="0" smtClean="0">
                          <a:solidFill>
                            <a:srgbClr val="000000"/>
                          </a:solidFill>
                          <a:latin typeface="Helvetica"/>
                        </a:rPr>
                        <a:t>ICU </a:t>
                      </a:r>
                      <a:r>
                        <a:rPr lang="en-US" sz="2400" b="0" i="0" u="none" strike="noStrike" dirty="0">
                          <a:solidFill>
                            <a:srgbClr val="000000"/>
                          </a:solidFill>
                          <a:latin typeface="Helvetica"/>
                        </a:rPr>
                        <a:t>traits</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-0.09</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0.05</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-1.80</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0.07</a:t>
                      </a:r>
                    </a:p>
                  </a:txBody>
                  <a:tcPr marL="0" marR="0" marT="0" marB="0" anchor="ctr">
                    <a:lnL>
                      <a:noFill/>
                    </a:lnL>
                    <a:lnR>
                      <a:noFill/>
                    </a:lnR>
                    <a:lnT>
                      <a:noFill/>
                    </a:lnT>
                    <a:lnB>
                      <a:noFill/>
                    </a:lnB>
                    <a:solidFill>
                      <a:srgbClr val="DBE5F1"/>
                    </a:solidFill>
                  </a:tcPr>
                </a:tc>
              </a:tr>
              <a:tr h="579120">
                <a:tc>
                  <a:txBody>
                    <a:bodyPr/>
                    <a:lstStyle/>
                    <a:p>
                      <a:pPr algn="l" fontAlgn="ctr"/>
                      <a:r>
                        <a:rPr lang="en-US" sz="2400" b="0" i="0" u="none" strike="noStrike">
                          <a:solidFill>
                            <a:srgbClr val="000000"/>
                          </a:solidFill>
                          <a:latin typeface="Helvetica"/>
                        </a:rPr>
                        <a:t>OPP traits</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-0.04</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0.04</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-1.08</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0.28</a:t>
                      </a:r>
                    </a:p>
                  </a:txBody>
                  <a:tcPr marL="0" marR="0" marT="0" marB="0" anchor="ctr">
                    <a:lnL>
                      <a:noFill/>
                    </a:lnL>
                    <a:lnR>
                      <a:noFill/>
                    </a:lnR>
                    <a:lnT>
                      <a:noFill/>
                    </a:lnT>
                    <a:lnB>
                      <a:noFill/>
                    </a:lnB>
                    <a:solidFill>
                      <a:srgbClr val="DBE5F1"/>
                    </a:solidFill>
                  </a:tcPr>
                </a:tc>
              </a:tr>
              <a:tr h="520258">
                <a:tc>
                  <a:txBody>
                    <a:bodyPr/>
                    <a:lstStyle/>
                    <a:p>
                      <a:pPr algn="l" fontAlgn="ctr"/>
                      <a:r>
                        <a:rPr lang="en-US" sz="2400" b="0" i="0" u="none" strike="noStrike">
                          <a:solidFill>
                            <a:srgbClr val="000000"/>
                          </a:solidFill>
                          <a:latin typeface="Helvetica"/>
                        </a:rPr>
                        <a:t>logRatio x CU traits</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-0.03</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0.00</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-8.98</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0.00***</a:t>
                      </a:r>
                    </a:p>
                  </a:txBody>
                  <a:tcPr marL="0" marR="0" marT="0" marB="0" anchor="ctr">
                    <a:lnL>
                      <a:noFill/>
                    </a:lnL>
                    <a:lnR>
                      <a:noFill/>
                    </a:lnR>
                    <a:lnT>
                      <a:noFill/>
                    </a:lnT>
                    <a:lnB>
                      <a:noFill/>
                    </a:lnB>
                    <a:solidFill>
                      <a:srgbClr val="DBE5F1"/>
                    </a:solidFill>
                  </a:tcPr>
                </a:tc>
              </a:tr>
              <a:tr h="520258">
                <a:tc>
                  <a:txBody>
                    <a:bodyPr/>
                    <a:lstStyle/>
                    <a:p>
                      <a:pPr algn="l" fontAlgn="ctr"/>
                      <a:r>
                        <a:rPr lang="en-US" sz="2400" b="0" i="0" u="none" strike="noStrike">
                          <a:solidFill>
                            <a:srgbClr val="000000"/>
                          </a:solidFill>
                          <a:latin typeface="Helvetica"/>
                        </a:rPr>
                        <a:t>logRatio x OPP traits</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0.01</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0.00</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dirty="0">
                          <a:solidFill>
                            <a:srgbClr val="000000"/>
                          </a:solidFill>
                          <a:latin typeface="Helvetica"/>
                        </a:rPr>
                        <a:t>3.00</a:t>
                      </a:r>
                    </a:p>
                  </a:txBody>
                  <a:tcPr marL="0" marR="0" marT="0" marB="0" anchor="ctr">
                    <a:lnL>
                      <a:noFill/>
                    </a:lnL>
                    <a:lnR>
                      <a:noFill/>
                    </a:lnR>
                    <a:lnT>
                      <a:noFill/>
                    </a:lnT>
                    <a:lnB>
                      <a:noFill/>
                    </a:lnB>
                    <a:solidFill>
                      <a:srgbClr val="DBE5F1"/>
                    </a:solidFill>
                  </a:tcPr>
                </a:tc>
                <a:tc>
                  <a:txBody>
                    <a:bodyPr/>
                    <a:lstStyle/>
                    <a:p>
                      <a:pPr algn="ctr" fontAlgn="ctr"/>
                      <a:r>
                        <a:rPr lang="en-US" sz="2400" b="0" i="0" u="none" strike="noStrike">
                          <a:solidFill>
                            <a:srgbClr val="000000"/>
                          </a:solidFill>
                          <a:latin typeface="Helvetica"/>
                        </a:rPr>
                        <a:t>0.00**</a:t>
                      </a:r>
                    </a:p>
                  </a:txBody>
                  <a:tcPr marL="0" marR="0" marT="0" marB="0" anchor="ctr">
                    <a:lnL>
                      <a:noFill/>
                    </a:lnL>
                    <a:lnR>
                      <a:noFill/>
                    </a:lnR>
                    <a:lnT>
                      <a:noFill/>
                    </a:lnT>
                    <a:lnB>
                      <a:noFill/>
                    </a:lnB>
                    <a:solidFill>
                      <a:srgbClr val="DBE5F1"/>
                    </a:solidFill>
                  </a:tcPr>
                </a:tc>
              </a:tr>
              <a:tr h="260129">
                <a:tc gridSpan="3">
                  <a:txBody>
                    <a:bodyPr/>
                    <a:lstStyle/>
                    <a:p>
                      <a:pPr algn="l" fontAlgn="ctr"/>
                      <a:r>
                        <a:rPr lang="pl-PL" sz="2400" b="0" i="0" u="none" strike="noStrike">
                          <a:solidFill>
                            <a:srgbClr val="000000"/>
                          </a:solidFill>
                          <a:latin typeface="Helvetica"/>
                        </a:rPr>
                        <a:t>*p≤0.05     **p≤0.01     ***p&lt;0.001</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latin typeface="Helvetica"/>
                        </a:rPr>
                        <a:t> </a:t>
                      </a:r>
                    </a:p>
                  </a:txBody>
                  <a:tcPr marL="0" marR="0" marT="0" marB="0" anchor="b">
                    <a:lnL>
                      <a:noFill/>
                    </a:lnL>
                    <a:lnR>
                      <a:noFill/>
                    </a:lnR>
                    <a:lnT>
                      <a:noFill/>
                    </a:lnT>
                    <a:lnB>
                      <a:noFill/>
                    </a:lnB>
                    <a:solidFill>
                      <a:srgbClr val="DBE5F1"/>
                    </a:solidFill>
                  </a:tcPr>
                </a:tc>
                <a:tc>
                  <a:txBody>
                    <a:bodyPr/>
                    <a:lstStyle/>
                    <a:p>
                      <a:pPr algn="l" fontAlgn="b"/>
                      <a:r>
                        <a:rPr lang="en-US" sz="2400" b="0" i="0" u="none" strike="noStrike" dirty="0">
                          <a:solidFill>
                            <a:srgbClr val="000000"/>
                          </a:solidFill>
                          <a:latin typeface="Helvetica"/>
                        </a:rPr>
                        <a:t> </a:t>
                      </a:r>
                    </a:p>
                  </a:txBody>
                  <a:tcPr marL="0" marR="0" marT="0" marB="0" anchor="b">
                    <a:lnL>
                      <a:noFill/>
                    </a:lnL>
                    <a:lnR>
                      <a:noFill/>
                    </a:lnR>
                    <a:lnT>
                      <a:noFill/>
                    </a:lnT>
                    <a:lnB>
                      <a:noFill/>
                    </a:lnB>
                    <a:solidFill>
                      <a:srgbClr val="DBE5F1"/>
                    </a:solidFill>
                  </a:tcPr>
                </a:tc>
              </a:tr>
            </a:tbl>
          </a:graphicData>
        </a:graphic>
      </p:graphicFrame>
      <p:sp>
        <p:nvSpPr>
          <p:cNvPr id="10" name="Rounded Rectangle 9"/>
          <p:cNvSpPr/>
          <p:nvPr/>
        </p:nvSpPr>
        <p:spPr>
          <a:xfrm rot="5400000">
            <a:off x="4309996" y="-2292400"/>
            <a:ext cx="565103" cy="8815228"/>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Results</a:t>
            </a:r>
            <a:endParaRPr lang="en-US" sz="3600" dirty="0">
              <a:solidFill>
                <a:schemeClr val="bg1"/>
              </a:solidFill>
              <a:latin typeface="Helvetica" pitchFamily="2" charset="0"/>
            </a:endParaRPr>
          </a:p>
        </p:txBody>
      </p:sp>
      <p:pic>
        <p:nvPicPr>
          <p:cNvPr id="8" name="Picture 7" descr="Model.png"/>
          <p:cNvPicPr>
            <a:picLocks noChangeAspect="1"/>
          </p:cNvPicPr>
          <p:nvPr/>
        </p:nvPicPr>
        <p:blipFill>
          <a:blip r:embed="rId3" cstate="print"/>
          <a:stretch>
            <a:fillRect/>
          </a:stretch>
        </p:blipFill>
        <p:spPr>
          <a:xfrm>
            <a:off x="289560" y="791109"/>
            <a:ext cx="8600330" cy="4253501"/>
          </a:xfrm>
          <a:prstGeom prst="rect">
            <a:avLst/>
          </a:prstGeom>
        </p:spPr>
      </p:pic>
      <p:sp>
        <p:nvSpPr>
          <p:cNvPr id="9" name="TextBox 8"/>
          <p:cNvSpPr txBox="1"/>
          <p:nvPr/>
        </p:nvSpPr>
        <p:spPr>
          <a:xfrm>
            <a:off x="1119955" y="4391159"/>
            <a:ext cx="1920955" cy="307777"/>
          </a:xfrm>
          <a:prstGeom prst="rect">
            <a:avLst/>
          </a:prstGeom>
          <a:noFill/>
        </p:spPr>
        <p:txBody>
          <a:bodyPr wrap="square" rtlCol="0">
            <a:spAutoFit/>
          </a:bodyPr>
          <a:lstStyle/>
          <a:p>
            <a:r>
              <a:rPr lang="en-US" sz="1400" dirty="0" smtClean="0">
                <a:latin typeface="Helvetica" pitchFamily="2" charset="0"/>
              </a:rPr>
              <a:t>Low    Average   High</a:t>
            </a:r>
            <a:endParaRPr lang="en-US" sz="1400" dirty="0">
              <a:latin typeface="Helvetica" pitchFamily="2" charset="0"/>
            </a:endParaRPr>
          </a:p>
        </p:txBody>
      </p:sp>
      <p:sp>
        <p:nvSpPr>
          <p:cNvPr id="15" name="TextBox 14"/>
          <p:cNvSpPr txBox="1"/>
          <p:nvPr/>
        </p:nvSpPr>
        <p:spPr>
          <a:xfrm>
            <a:off x="3306638" y="4399721"/>
            <a:ext cx="1920955" cy="307777"/>
          </a:xfrm>
          <a:prstGeom prst="rect">
            <a:avLst/>
          </a:prstGeom>
          <a:noFill/>
        </p:spPr>
        <p:txBody>
          <a:bodyPr wrap="square" rtlCol="0">
            <a:spAutoFit/>
          </a:bodyPr>
          <a:lstStyle/>
          <a:p>
            <a:r>
              <a:rPr lang="en-US" sz="1400" dirty="0" smtClean="0">
                <a:latin typeface="Helvetica" pitchFamily="2" charset="0"/>
              </a:rPr>
              <a:t>Low    Average   High</a:t>
            </a:r>
            <a:endParaRPr lang="en-US" sz="1400" dirty="0">
              <a:latin typeface="Helvetica" pitchFamily="2" charset="0"/>
            </a:endParaRPr>
          </a:p>
        </p:txBody>
      </p:sp>
      <p:sp>
        <p:nvSpPr>
          <p:cNvPr id="16" name="TextBox 15"/>
          <p:cNvSpPr txBox="1"/>
          <p:nvPr/>
        </p:nvSpPr>
        <p:spPr>
          <a:xfrm>
            <a:off x="5503595" y="4398008"/>
            <a:ext cx="1920955" cy="307777"/>
          </a:xfrm>
          <a:prstGeom prst="rect">
            <a:avLst/>
          </a:prstGeom>
          <a:noFill/>
        </p:spPr>
        <p:txBody>
          <a:bodyPr wrap="square" rtlCol="0">
            <a:spAutoFit/>
          </a:bodyPr>
          <a:lstStyle/>
          <a:p>
            <a:r>
              <a:rPr lang="en-US" sz="1400" dirty="0" smtClean="0">
                <a:latin typeface="Helvetica" pitchFamily="2" charset="0"/>
              </a:rPr>
              <a:t>Low    Average   High</a:t>
            </a:r>
            <a:endParaRPr lang="en-US" sz="1400" dirty="0">
              <a:latin typeface="Helvetica" pitchFamily="2" charset="0"/>
            </a:endParaRPr>
          </a:p>
        </p:txBody>
      </p:sp>
      <p:sp>
        <p:nvSpPr>
          <p:cNvPr id="20" name="Rounded Rectangle 19"/>
          <p:cNvSpPr/>
          <p:nvPr/>
        </p:nvSpPr>
        <p:spPr>
          <a:xfrm>
            <a:off x="1037690" y="1134992"/>
            <a:ext cx="2116476" cy="3531188"/>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402494" y="1133280"/>
            <a:ext cx="2116476" cy="3531188"/>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236326" y="1155540"/>
            <a:ext cx="2116476" cy="3531188"/>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Conclusions</a:t>
            </a:r>
            <a:endParaRPr lang="en-US" sz="3600" dirty="0">
              <a:solidFill>
                <a:schemeClr val="bg1"/>
              </a:solidFill>
              <a:latin typeface="Helvetica" pitchFamily="2" charset="0"/>
            </a:endParaRPr>
          </a:p>
        </p:txBody>
      </p:sp>
      <p:sp>
        <p:nvSpPr>
          <p:cNvPr id="8" name="Rounded Rectangle 7"/>
          <p:cNvSpPr/>
          <p:nvPr/>
        </p:nvSpPr>
        <p:spPr>
          <a:xfrm>
            <a:off x="5825435" y="3359642"/>
            <a:ext cx="2321972" cy="2157578"/>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8"/>
          <p:cNvSpPr/>
          <p:nvPr/>
        </p:nvSpPr>
        <p:spPr>
          <a:xfrm>
            <a:off x="5838038" y="482885"/>
            <a:ext cx="2322576" cy="2157984"/>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 name="Picture 2" descr="Image result for icon for helping"/>
          <p:cNvPicPr>
            <a:picLocks noChangeAspect="1" noChangeArrowheads="1"/>
          </p:cNvPicPr>
          <p:nvPr/>
        </p:nvPicPr>
        <p:blipFill>
          <a:blip r:embed="rId3" cstate="print"/>
          <a:srcRect/>
          <a:stretch>
            <a:fillRect/>
          </a:stretch>
        </p:blipFill>
        <p:spPr bwMode="auto">
          <a:xfrm>
            <a:off x="6397222" y="3381936"/>
            <a:ext cx="1109539" cy="1388958"/>
          </a:xfrm>
          <a:prstGeom prst="rect">
            <a:avLst/>
          </a:prstGeom>
          <a:noFill/>
        </p:spPr>
      </p:pic>
      <p:pic>
        <p:nvPicPr>
          <p:cNvPr id="13" name="Picture 4" descr="Image result for icon for altruism"/>
          <p:cNvPicPr>
            <a:picLocks noChangeAspect="1" noChangeArrowheads="1"/>
          </p:cNvPicPr>
          <p:nvPr/>
        </p:nvPicPr>
        <p:blipFill>
          <a:blip r:embed="rId4" cstate="print"/>
          <a:srcRect/>
          <a:stretch>
            <a:fillRect/>
          </a:stretch>
        </p:blipFill>
        <p:spPr bwMode="auto">
          <a:xfrm>
            <a:off x="6253930" y="606230"/>
            <a:ext cx="1350577" cy="1223961"/>
          </a:xfrm>
          <a:prstGeom prst="rect">
            <a:avLst/>
          </a:prstGeom>
          <a:noFill/>
        </p:spPr>
      </p:pic>
      <p:sp>
        <p:nvSpPr>
          <p:cNvPr id="15" name="TextBox 14"/>
          <p:cNvSpPr txBox="1"/>
          <p:nvPr/>
        </p:nvSpPr>
        <p:spPr>
          <a:xfrm>
            <a:off x="5962757" y="1917735"/>
            <a:ext cx="2095500" cy="584775"/>
          </a:xfrm>
          <a:prstGeom prst="rect">
            <a:avLst/>
          </a:prstGeom>
          <a:noFill/>
        </p:spPr>
        <p:txBody>
          <a:bodyPr wrap="square" rtlCol="0">
            <a:spAutoFit/>
          </a:bodyPr>
          <a:lstStyle/>
          <a:p>
            <a:pPr algn="ctr"/>
            <a:r>
              <a:rPr lang="en-US" sz="3200" dirty="0" smtClean="0">
                <a:latin typeface="Helvetica" pitchFamily="2" charset="0"/>
              </a:rPr>
              <a:t>Altruism</a:t>
            </a:r>
            <a:endParaRPr lang="en-US" sz="3200" dirty="0">
              <a:latin typeface="Helvetica" pitchFamily="2" charset="0"/>
            </a:endParaRPr>
          </a:p>
        </p:txBody>
      </p:sp>
      <p:sp>
        <p:nvSpPr>
          <p:cNvPr id="17" name="Freeform 16"/>
          <p:cNvSpPr/>
          <p:nvPr/>
        </p:nvSpPr>
        <p:spPr>
          <a:xfrm>
            <a:off x="495408" y="1726058"/>
            <a:ext cx="2494373" cy="2227037"/>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smtClean="0">
                <a:solidFill>
                  <a:schemeClr val="tx1"/>
                </a:solidFill>
                <a:latin typeface="Helvetica" pitchFamily="2" charset="0"/>
              </a:rPr>
              <a:t>Pathology</a:t>
            </a:r>
            <a:endParaRPr lang="en-US" sz="2400" kern="1200" dirty="0">
              <a:solidFill>
                <a:schemeClr val="tx1"/>
              </a:solidFill>
              <a:latin typeface="Helvetica" pitchFamily="2" charset="0"/>
            </a:endParaRPr>
          </a:p>
        </p:txBody>
      </p:sp>
      <p:pic>
        <p:nvPicPr>
          <p:cNvPr id="18" name="Picture 8"/>
          <p:cNvPicPr>
            <a:picLocks noChangeAspect="1" noChangeArrowheads="1"/>
          </p:cNvPicPr>
          <p:nvPr/>
        </p:nvPicPr>
        <p:blipFill>
          <a:blip r:embed="rId5" cstate="print"/>
          <a:srcRect/>
          <a:stretch>
            <a:fillRect/>
          </a:stretch>
        </p:blipFill>
        <p:spPr bwMode="auto">
          <a:xfrm>
            <a:off x="893058" y="1742880"/>
            <a:ext cx="1676540" cy="1553937"/>
          </a:xfrm>
          <a:prstGeom prst="rect">
            <a:avLst/>
          </a:prstGeom>
          <a:noFill/>
          <a:ln w="9525">
            <a:noFill/>
            <a:miter lim="800000"/>
            <a:headEnd/>
            <a:tailEnd/>
          </a:ln>
          <a:effectLst/>
        </p:spPr>
      </p:pic>
      <p:sp>
        <p:nvSpPr>
          <p:cNvPr id="20" name="Right Arrow 19"/>
          <p:cNvSpPr/>
          <p:nvPr/>
        </p:nvSpPr>
        <p:spPr>
          <a:xfrm rot="20639005">
            <a:off x="3054983" y="1411202"/>
            <a:ext cx="2760441" cy="79111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75820">
            <a:off x="3035435" y="3642779"/>
            <a:ext cx="2771384" cy="79111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81688" y="4760326"/>
            <a:ext cx="2149905" cy="830997"/>
          </a:xfrm>
          <a:prstGeom prst="rect">
            <a:avLst/>
          </a:prstGeom>
          <a:noFill/>
        </p:spPr>
        <p:txBody>
          <a:bodyPr wrap="square" rtlCol="0">
            <a:spAutoFit/>
          </a:bodyPr>
          <a:lstStyle/>
          <a:p>
            <a:pPr algn="ctr"/>
            <a:r>
              <a:rPr lang="en-US" sz="2400" dirty="0" err="1" smtClean="0">
                <a:latin typeface="Helvetica" pitchFamily="2" charset="0"/>
              </a:rPr>
              <a:t>Prosocial</a:t>
            </a:r>
            <a:r>
              <a:rPr lang="en-US" sz="2400" dirty="0" smtClean="0">
                <a:latin typeface="Helvetica" pitchFamily="2" charset="0"/>
              </a:rPr>
              <a:t> Behaviors</a:t>
            </a:r>
            <a:endParaRPr lang="en-US" sz="2400" dirty="0">
              <a:latin typeface="Helvetic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0" grpId="0" animBg="1"/>
      <p:bldP spid="21"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Future Directions</a:t>
            </a:r>
            <a:endParaRPr lang="en-US" sz="3600" dirty="0">
              <a:solidFill>
                <a:schemeClr val="bg1"/>
              </a:solidFill>
              <a:latin typeface="Helvetica" pitchFamily="2" charset="0"/>
            </a:endParaRPr>
          </a:p>
        </p:txBody>
      </p:sp>
      <p:sp>
        <p:nvSpPr>
          <p:cNvPr id="9" name="Freeform 8"/>
          <p:cNvSpPr/>
          <p:nvPr/>
        </p:nvSpPr>
        <p:spPr>
          <a:xfrm>
            <a:off x="1198345" y="1726058"/>
            <a:ext cx="2494373" cy="2227037"/>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smtClean="0">
                <a:solidFill>
                  <a:schemeClr val="tx1"/>
                </a:solidFill>
                <a:latin typeface="Helvetica" pitchFamily="2" charset="0"/>
              </a:rPr>
              <a:t>Diagnostic Tool</a:t>
            </a:r>
            <a:endParaRPr lang="en-US" sz="2400" kern="1200" dirty="0">
              <a:solidFill>
                <a:schemeClr val="tx1"/>
              </a:solidFill>
              <a:latin typeface="Helvetica" pitchFamily="2" charset="0"/>
            </a:endParaRPr>
          </a:p>
        </p:txBody>
      </p:sp>
      <p:pic>
        <p:nvPicPr>
          <p:cNvPr id="49154" name="Picture 2"/>
          <p:cNvPicPr>
            <a:picLocks noChangeAspect="1" noChangeArrowheads="1"/>
          </p:cNvPicPr>
          <p:nvPr/>
        </p:nvPicPr>
        <p:blipFill>
          <a:blip r:embed="rId3" cstate="print"/>
          <a:srcRect/>
          <a:stretch>
            <a:fillRect/>
          </a:stretch>
        </p:blipFill>
        <p:spPr bwMode="auto">
          <a:xfrm>
            <a:off x="1572816" y="1704528"/>
            <a:ext cx="1688387" cy="1688387"/>
          </a:xfrm>
          <a:prstGeom prst="rect">
            <a:avLst/>
          </a:prstGeom>
          <a:noFill/>
          <a:ln w="9525">
            <a:noFill/>
            <a:miter lim="800000"/>
            <a:headEnd/>
            <a:tailEnd/>
          </a:ln>
          <a:effectLst/>
        </p:spPr>
      </p:pic>
      <p:sp>
        <p:nvSpPr>
          <p:cNvPr id="13" name="Freeform 12"/>
          <p:cNvSpPr/>
          <p:nvPr/>
        </p:nvSpPr>
        <p:spPr>
          <a:xfrm>
            <a:off x="5444464" y="1723451"/>
            <a:ext cx="2494373" cy="2227037"/>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err="1" smtClean="0">
                <a:solidFill>
                  <a:schemeClr val="tx1"/>
                </a:solidFill>
                <a:latin typeface="Helvetica" pitchFamily="2" charset="0"/>
              </a:rPr>
              <a:t>Neuroimaging</a:t>
            </a:r>
            <a:endParaRPr lang="en-US" sz="2400" kern="1200" dirty="0">
              <a:solidFill>
                <a:schemeClr val="tx1"/>
              </a:solidFill>
              <a:latin typeface="Helvetica" pitchFamily="2" charset="0"/>
            </a:endParaRPr>
          </a:p>
        </p:txBody>
      </p:sp>
      <p:pic>
        <p:nvPicPr>
          <p:cNvPr id="49155" name="Picture 3"/>
          <p:cNvPicPr>
            <a:picLocks noChangeAspect="1" noChangeArrowheads="1"/>
          </p:cNvPicPr>
          <p:nvPr/>
        </p:nvPicPr>
        <p:blipFill>
          <a:blip r:embed="rId4" cstate="print"/>
          <a:srcRect/>
          <a:stretch>
            <a:fillRect/>
          </a:stretch>
        </p:blipFill>
        <p:spPr bwMode="auto">
          <a:xfrm>
            <a:off x="5964490" y="1837199"/>
            <a:ext cx="1421258" cy="14212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Acknowledgements</a:t>
            </a:r>
            <a:endParaRPr lang="en-US" sz="3600" dirty="0">
              <a:solidFill>
                <a:schemeClr val="bg1"/>
              </a:solidFill>
              <a:latin typeface="Helvetica" pitchFamily="2" charset="0"/>
            </a:endParaRPr>
          </a:p>
        </p:txBody>
      </p:sp>
      <p:sp>
        <p:nvSpPr>
          <p:cNvPr id="15" name="TextBox 14"/>
          <p:cNvSpPr txBox="1"/>
          <p:nvPr/>
        </p:nvSpPr>
        <p:spPr>
          <a:xfrm>
            <a:off x="287677" y="1136552"/>
            <a:ext cx="8671388" cy="3539430"/>
          </a:xfrm>
          <a:prstGeom prst="rect">
            <a:avLst/>
          </a:prstGeom>
          <a:noFill/>
        </p:spPr>
        <p:txBody>
          <a:bodyPr wrap="square" rtlCol="0">
            <a:spAutoFit/>
          </a:bodyPr>
          <a:lstStyle/>
          <a:p>
            <a:pPr>
              <a:buFont typeface="Arial" pitchFamily="34" charset="0"/>
              <a:buChar char="•"/>
            </a:pPr>
            <a:r>
              <a:rPr lang="en-US" sz="2800" dirty="0" smtClean="0">
                <a:solidFill>
                  <a:schemeClr val="bg1"/>
                </a:solidFill>
                <a:latin typeface="Helvetica" pitchFamily="2" charset="0"/>
              </a:rPr>
              <a:t>Joel Stoddard, MD</a:t>
            </a:r>
            <a:endParaRPr lang="en-US" sz="2800" dirty="0" smtClean="0">
              <a:solidFill>
                <a:schemeClr val="bg1"/>
              </a:solidFill>
              <a:latin typeface="Helvetica" pitchFamily="2" charset="0"/>
            </a:endParaRPr>
          </a:p>
          <a:p>
            <a:pPr>
              <a:buFont typeface="Arial" pitchFamily="34" charset="0"/>
              <a:buChar char="•"/>
            </a:pPr>
            <a:r>
              <a:rPr lang="en-US" sz="2800" dirty="0" smtClean="0">
                <a:solidFill>
                  <a:schemeClr val="bg1"/>
                </a:solidFill>
                <a:latin typeface="Helvetica" pitchFamily="2" charset="0"/>
              </a:rPr>
              <a:t>Joseph Sakai, MD</a:t>
            </a:r>
            <a:endParaRPr lang="en-US" sz="2800" dirty="0" smtClean="0">
              <a:solidFill>
                <a:schemeClr val="bg1"/>
              </a:solidFill>
              <a:latin typeface="Helvetica" pitchFamily="2" charset="0"/>
            </a:endParaRPr>
          </a:p>
          <a:p>
            <a:pPr>
              <a:buFont typeface="Arial" pitchFamily="34" charset="0"/>
              <a:buChar char="•"/>
            </a:pPr>
            <a:r>
              <a:rPr lang="en-US" sz="2800" dirty="0" smtClean="0">
                <a:solidFill>
                  <a:schemeClr val="bg1"/>
                </a:solidFill>
                <a:latin typeface="Helvetica" pitchFamily="2" charset="0"/>
              </a:rPr>
              <a:t>Merlin </a:t>
            </a:r>
            <a:r>
              <a:rPr lang="en-US" sz="2800" dirty="0" err="1" smtClean="0">
                <a:solidFill>
                  <a:schemeClr val="bg1"/>
                </a:solidFill>
                <a:latin typeface="Helvetica" pitchFamily="2" charset="0"/>
              </a:rPr>
              <a:t>Ariefdjohan</a:t>
            </a:r>
            <a:r>
              <a:rPr lang="en-US" sz="2800" dirty="0" smtClean="0">
                <a:solidFill>
                  <a:schemeClr val="bg1"/>
                </a:solidFill>
                <a:latin typeface="Helvetica" pitchFamily="2" charset="0"/>
              </a:rPr>
              <a:t>, PhD, MPH</a:t>
            </a:r>
            <a:endParaRPr lang="en-US" sz="2800" dirty="0" smtClean="0">
              <a:solidFill>
                <a:schemeClr val="bg1"/>
              </a:solidFill>
              <a:latin typeface="Helvetica" pitchFamily="2" charset="0"/>
            </a:endParaRPr>
          </a:p>
          <a:p>
            <a:pPr>
              <a:buFont typeface="Arial" pitchFamily="34" charset="0"/>
              <a:buChar char="•"/>
            </a:pPr>
            <a:r>
              <a:rPr lang="en-US" sz="2800" dirty="0" err="1" smtClean="0">
                <a:solidFill>
                  <a:schemeClr val="bg1"/>
                </a:solidFill>
                <a:latin typeface="Helvetica" pitchFamily="2" charset="0"/>
              </a:rPr>
              <a:t>Emmaly</a:t>
            </a:r>
            <a:r>
              <a:rPr lang="en-US" sz="2800" dirty="0" smtClean="0">
                <a:solidFill>
                  <a:schemeClr val="bg1"/>
                </a:solidFill>
                <a:latin typeface="Helvetica" pitchFamily="2" charset="0"/>
              </a:rPr>
              <a:t> Perks, MA</a:t>
            </a:r>
            <a:endParaRPr lang="en-US" sz="2800" dirty="0" smtClean="0">
              <a:solidFill>
                <a:schemeClr val="bg1"/>
              </a:solidFill>
              <a:latin typeface="Helvetica" pitchFamily="2" charset="0"/>
            </a:endParaRPr>
          </a:p>
          <a:p>
            <a:pPr>
              <a:buFont typeface="Arial" pitchFamily="34" charset="0"/>
              <a:buChar char="•"/>
            </a:pPr>
            <a:r>
              <a:rPr lang="en-US" sz="2800" dirty="0" smtClean="0">
                <a:solidFill>
                  <a:schemeClr val="bg1"/>
                </a:solidFill>
                <a:latin typeface="Helvetica" pitchFamily="2" charset="0"/>
              </a:rPr>
              <a:t>Douglas </a:t>
            </a:r>
            <a:r>
              <a:rPr lang="en-US" sz="2800" dirty="0" err="1" smtClean="0">
                <a:solidFill>
                  <a:schemeClr val="bg1"/>
                </a:solidFill>
                <a:latin typeface="Helvetica" pitchFamily="2" charset="0"/>
              </a:rPr>
              <a:t>Novins</a:t>
            </a:r>
            <a:r>
              <a:rPr lang="en-US" sz="2800" dirty="0" smtClean="0">
                <a:solidFill>
                  <a:schemeClr val="bg1"/>
                </a:solidFill>
                <a:latin typeface="Helvetica" pitchFamily="2" charset="0"/>
              </a:rPr>
              <a:t> MD—Chair </a:t>
            </a:r>
            <a:r>
              <a:rPr lang="en-US" sz="2800" dirty="0" smtClean="0">
                <a:solidFill>
                  <a:schemeClr val="bg1"/>
                </a:solidFill>
                <a:latin typeface="Helvetica" pitchFamily="2" charset="0"/>
              </a:rPr>
              <a:t>of the Pediatric Mental Health Institute</a:t>
            </a:r>
          </a:p>
          <a:p>
            <a:pPr>
              <a:buFont typeface="Arial" pitchFamily="34" charset="0"/>
              <a:buChar char="•"/>
            </a:pPr>
            <a:r>
              <a:rPr lang="en-US" sz="2800" dirty="0" smtClean="0">
                <a:solidFill>
                  <a:schemeClr val="bg1"/>
                </a:solidFill>
                <a:latin typeface="Helvetica" pitchFamily="2" charset="0"/>
              </a:rPr>
              <a:t>Dominic Martinez </a:t>
            </a:r>
            <a:r>
              <a:rPr lang="en-US" sz="2800" dirty="0" err="1" smtClean="0">
                <a:solidFill>
                  <a:schemeClr val="bg1"/>
                </a:solidFill>
                <a:latin typeface="Helvetica" pitchFamily="2" charset="0"/>
              </a:rPr>
              <a:t>EdD</a:t>
            </a:r>
            <a:r>
              <a:rPr lang="en-US" sz="2800" dirty="0" smtClean="0">
                <a:solidFill>
                  <a:schemeClr val="bg1"/>
                </a:solidFill>
                <a:latin typeface="Helvetica" pitchFamily="2" charset="0"/>
              </a:rPr>
              <a:t>—Director </a:t>
            </a:r>
            <a:r>
              <a:rPr lang="en-US" sz="2800" dirty="0" smtClean="0">
                <a:solidFill>
                  <a:schemeClr val="bg1"/>
                </a:solidFill>
                <a:latin typeface="Helvetica" pitchFamily="2" charset="0"/>
              </a:rPr>
              <a:t>of Inclusion and Outreach, CCTSI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Questions</a:t>
            </a:r>
            <a:endParaRPr lang="en-US" sz="3600" dirty="0">
              <a:solidFill>
                <a:schemeClr val="bg1"/>
              </a:solidFill>
              <a:latin typeface="Helvetica" pitchFamily="2" charset="0"/>
            </a:endParaRPr>
          </a:p>
        </p:txBody>
      </p:sp>
      <p:pic>
        <p:nvPicPr>
          <p:cNvPr id="71682" name="Picture 2"/>
          <p:cNvPicPr>
            <a:picLocks noChangeAspect="1" noChangeArrowheads="1"/>
          </p:cNvPicPr>
          <p:nvPr/>
        </p:nvPicPr>
        <p:blipFill>
          <a:blip r:embed="rId3" cstate="print"/>
          <a:srcRect/>
          <a:stretch>
            <a:fillRect/>
          </a:stretch>
        </p:blipFill>
        <p:spPr bwMode="auto">
          <a:xfrm>
            <a:off x="963788" y="163915"/>
            <a:ext cx="7214439" cy="5417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511" y="1561669"/>
            <a:ext cx="6863137" cy="1200329"/>
          </a:xfrm>
          <a:prstGeom prst="rect">
            <a:avLst/>
          </a:prstGeom>
          <a:noFill/>
        </p:spPr>
        <p:txBody>
          <a:bodyPr wrap="square" rtlCol="0">
            <a:spAutoFit/>
          </a:bodyPr>
          <a:lstStyle/>
          <a:p>
            <a:pPr algn="ctr"/>
            <a:r>
              <a:rPr lang="en-US" sz="4000" dirty="0" smtClean="0">
                <a:solidFill>
                  <a:schemeClr val="bg1"/>
                </a:solidFill>
                <a:latin typeface="Helvetica" pitchFamily="2" charset="0"/>
              </a:rPr>
              <a:t>Thank You </a:t>
            </a:r>
          </a:p>
          <a:p>
            <a:pPr algn="ctr"/>
            <a:r>
              <a:rPr lang="en-US" sz="3200" dirty="0" smtClean="0">
                <a:solidFill>
                  <a:schemeClr val="bg1"/>
                </a:solidFill>
                <a:latin typeface="Helvetica" pitchFamily="2" charset="0"/>
              </a:rPr>
              <a:t>for attending my</a:t>
            </a:r>
            <a:endParaRPr lang="en-US" sz="3200" dirty="0">
              <a:solidFill>
                <a:schemeClr val="bg1"/>
              </a:solidFill>
              <a:latin typeface="Helvetica" pitchFamily="2" charset="0"/>
            </a:endParaRPr>
          </a:p>
        </p:txBody>
      </p:sp>
      <p:pic>
        <p:nvPicPr>
          <p:cNvPr id="72706" name="Picture 2"/>
          <p:cNvPicPr>
            <a:picLocks noChangeAspect="1" noChangeArrowheads="1"/>
          </p:cNvPicPr>
          <p:nvPr/>
        </p:nvPicPr>
        <p:blipFill>
          <a:blip r:embed="rId3" cstate="print"/>
          <a:srcRect/>
          <a:stretch>
            <a:fillRect/>
          </a:stretch>
        </p:blipFill>
        <p:spPr bwMode="auto">
          <a:xfrm>
            <a:off x="654618" y="2606745"/>
            <a:ext cx="2283805" cy="1226408"/>
          </a:xfrm>
          <a:prstGeom prst="rect">
            <a:avLst/>
          </a:prstGeom>
          <a:noFill/>
          <a:ln w="9525">
            <a:noFill/>
            <a:miter lim="800000"/>
            <a:headEnd/>
            <a:tailEnd/>
          </a:ln>
          <a:effectLst/>
        </p:spPr>
      </p:pic>
      <p:sp>
        <p:nvSpPr>
          <p:cNvPr id="22" name="TextBox 21"/>
          <p:cNvSpPr txBox="1"/>
          <p:nvPr/>
        </p:nvSpPr>
        <p:spPr>
          <a:xfrm>
            <a:off x="2640488" y="2650738"/>
            <a:ext cx="5835692" cy="1107996"/>
          </a:xfrm>
          <a:prstGeom prst="rect">
            <a:avLst/>
          </a:prstGeom>
          <a:noFill/>
        </p:spPr>
        <p:txBody>
          <a:bodyPr wrap="square" rtlCol="0">
            <a:spAutoFit/>
          </a:bodyPr>
          <a:lstStyle/>
          <a:p>
            <a:r>
              <a:rPr lang="en-US" sz="6600" dirty="0" err="1" smtClean="0">
                <a:solidFill>
                  <a:srgbClr val="7030A0"/>
                </a:solidFill>
                <a:latin typeface="Helvetica Black" pitchFamily="50" charset="0"/>
              </a:rPr>
              <a:t>PURPLE</a:t>
            </a:r>
            <a:r>
              <a:rPr lang="en-US" sz="6600" dirty="0" err="1" smtClean="0">
                <a:solidFill>
                  <a:schemeClr val="bg1"/>
                </a:solidFill>
                <a:latin typeface="Helvetica Black" pitchFamily="50" charset="0"/>
              </a:rPr>
              <a:t>Talk</a:t>
            </a:r>
            <a:endParaRPr lang="en-US" sz="3200" dirty="0">
              <a:solidFill>
                <a:srgbClr val="7030A0"/>
              </a:solidFill>
              <a:latin typeface="Helvetica Black" pitchFamily="50" charset="0"/>
            </a:endParaRPr>
          </a:p>
        </p:txBody>
      </p:sp>
      <p:pic>
        <p:nvPicPr>
          <p:cNvPr id="1028" name="Picture 4"/>
          <p:cNvPicPr>
            <a:picLocks noChangeAspect="1" noChangeArrowheads="1"/>
          </p:cNvPicPr>
          <p:nvPr/>
        </p:nvPicPr>
        <p:blipFill>
          <a:blip r:embed="rId4" cstate="print"/>
          <a:srcRect/>
          <a:stretch>
            <a:fillRect/>
          </a:stretch>
        </p:blipFill>
        <p:spPr bwMode="auto">
          <a:xfrm rot="1568277">
            <a:off x="953144" y="2619911"/>
            <a:ext cx="1687435" cy="13033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242949" y="6042312"/>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42838"/>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41042"/>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6217"/>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43346"/>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73569" y="6115784"/>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Background</a:t>
            </a:r>
            <a:endParaRPr lang="en-US" sz="3600" dirty="0">
              <a:solidFill>
                <a:schemeClr val="bg1"/>
              </a:solidFill>
              <a:latin typeface="Helvetica" pitchFamily="2" charset="0"/>
            </a:endParaRPr>
          </a:p>
        </p:txBody>
      </p:sp>
      <p:sp>
        <p:nvSpPr>
          <p:cNvPr id="14" name="Rounded Rectangle 13"/>
          <p:cNvSpPr/>
          <p:nvPr/>
        </p:nvSpPr>
        <p:spPr>
          <a:xfrm>
            <a:off x="1266038" y="1664413"/>
            <a:ext cx="2322576" cy="2157984"/>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5" name="Picture 4" descr="Image result for icon for altruism"/>
          <p:cNvPicPr>
            <a:picLocks noChangeAspect="1" noChangeArrowheads="1"/>
          </p:cNvPicPr>
          <p:nvPr/>
        </p:nvPicPr>
        <p:blipFill>
          <a:blip r:embed="rId3" cstate="print"/>
          <a:srcRect/>
          <a:stretch>
            <a:fillRect/>
          </a:stretch>
        </p:blipFill>
        <p:spPr bwMode="auto">
          <a:xfrm>
            <a:off x="1764122" y="1828854"/>
            <a:ext cx="1350577" cy="1223961"/>
          </a:xfrm>
          <a:prstGeom prst="rect">
            <a:avLst/>
          </a:prstGeom>
          <a:noFill/>
        </p:spPr>
      </p:pic>
      <p:sp>
        <p:nvSpPr>
          <p:cNvPr id="16" name="TextBox 15"/>
          <p:cNvSpPr txBox="1"/>
          <p:nvPr/>
        </p:nvSpPr>
        <p:spPr>
          <a:xfrm>
            <a:off x="1390757" y="3099263"/>
            <a:ext cx="2095500" cy="584775"/>
          </a:xfrm>
          <a:prstGeom prst="rect">
            <a:avLst/>
          </a:prstGeom>
          <a:noFill/>
        </p:spPr>
        <p:txBody>
          <a:bodyPr wrap="square" rtlCol="0">
            <a:spAutoFit/>
          </a:bodyPr>
          <a:lstStyle/>
          <a:p>
            <a:pPr algn="ctr"/>
            <a:r>
              <a:rPr lang="en-US" sz="3200" dirty="0" smtClean="0">
                <a:latin typeface="Helvetica" pitchFamily="2" charset="0"/>
              </a:rPr>
              <a:t>Altruism</a:t>
            </a:r>
            <a:endParaRPr lang="en-US" sz="3200" dirty="0">
              <a:latin typeface="Helvetica" pitchFamily="2" charset="0"/>
            </a:endParaRPr>
          </a:p>
        </p:txBody>
      </p:sp>
      <p:sp>
        <p:nvSpPr>
          <p:cNvPr id="17" name="Rounded Rectangle 16"/>
          <p:cNvSpPr/>
          <p:nvPr/>
        </p:nvSpPr>
        <p:spPr>
          <a:xfrm>
            <a:off x="5558305" y="1674680"/>
            <a:ext cx="2321972" cy="2157578"/>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8" name="Picture 2" descr="Image result for icon for helping"/>
          <p:cNvPicPr>
            <a:picLocks noChangeAspect="1" noChangeArrowheads="1"/>
          </p:cNvPicPr>
          <p:nvPr/>
        </p:nvPicPr>
        <p:blipFill>
          <a:blip r:embed="rId4" cstate="print"/>
          <a:srcRect/>
          <a:stretch>
            <a:fillRect/>
          </a:stretch>
        </p:blipFill>
        <p:spPr bwMode="auto">
          <a:xfrm>
            <a:off x="6181462" y="1748344"/>
            <a:ext cx="1109539" cy="1388958"/>
          </a:xfrm>
          <a:prstGeom prst="rect">
            <a:avLst/>
          </a:prstGeom>
          <a:noFill/>
        </p:spPr>
      </p:pic>
      <p:sp>
        <p:nvSpPr>
          <p:cNvPr id="20" name="TextBox 19"/>
          <p:cNvSpPr txBox="1"/>
          <p:nvPr/>
        </p:nvSpPr>
        <p:spPr>
          <a:xfrm>
            <a:off x="5714558" y="3075364"/>
            <a:ext cx="2149905" cy="830997"/>
          </a:xfrm>
          <a:prstGeom prst="rect">
            <a:avLst/>
          </a:prstGeom>
          <a:noFill/>
        </p:spPr>
        <p:txBody>
          <a:bodyPr wrap="square" rtlCol="0">
            <a:spAutoFit/>
          </a:bodyPr>
          <a:lstStyle/>
          <a:p>
            <a:pPr algn="ctr"/>
            <a:r>
              <a:rPr lang="en-US" sz="2400" dirty="0" err="1" smtClean="0">
                <a:latin typeface="Helvetica" pitchFamily="2" charset="0"/>
              </a:rPr>
              <a:t>Prosocial</a:t>
            </a:r>
            <a:r>
              <a:rPr lang="en-US" sz="2400" dirty="0" smtClean="0">
                <a:latin typeface="Helvetica" pitchFamily="2" charset="0"/>
              </a:rPr>
              <a:t> Behaviors</a:t>
            </a:r>
            <a:endParaRPr lang="en-US" sz="2400" dirty="0">
              <a:latin typeface="Helvetic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Background</a:t>
            </a:r>
            <a:endParaRPr lang="en-US" sz="3600" dirty="0">
              <a:solidFill>
                <a:schemeClr val="bg1"/>
              </a:solidFill>
              <a:latin typeface="Helvetica" pitchFamily="2" charset="0"/>
            </a:endParaRPr>
          </a:p>
        </p:txBody>
      </p:sp>
      <p:sp>
        <p:nvSpPr>
          <p:cNvPr id="34" name="Freeform 33"/>
          <p:cNvSpPr/>
          <p:nvPr/>
        </p:nvSpPr>
        <p:spPr>
          <a:xfrm>
            <a:off x="497901" y="168754"/>
            <a:ext cx="1892309" cy="1958651"/>
          </a:xfrm>
          <a:custGeom>
            <a:avLst/>
            <a:gdLst>
              <a:gd name="connsiteX0" fmla="*/ 0 w 1892309"/>
              <a:gd name="connsiteY0" fmla="*/ 189231 h 1958651"/>
              <a:gd name="connsiteX1" fmla="*/ 55425 w 1892309"/>
              <a:gd name="connsiteY1" fmla="*/ 55425 h 1958651"/>
              <a:gd name="connsiteX2" fmla="*/ 189232 w 1892309"/>
              <a:gd name="connsiteY2" fmla="*/ 1 h 1958651"/>
              <a:gd name="connsiteX3" fmla="*/ 1703078 w 1892309"/>
              <a:gd name="connsiteY3" fmla="*/ 0 h 1958651"/>
              <a:gd name="connsiteX4" fmla="*/ 1836884 w 1892309"/>
              <a:gd name="connsiteY4" fmla="*/ 55425 h 1958651"/>
              <a:gd name="connsiteX5" fmla="*/ 1892308 w 1892309"/>
              <a:gd name="connsiteY5" fmla="*/ 189232 h 1958651"/>
              <a:gd name="connsiteX6" fmla="*/ 1892309 w 1892309"/>
              <a:gd name="connsiteY6" fmla="*/ 1769420 h 1958651"/>
              <a:gd name="connsiteX7" fmla="*/ 1836884 w 1892309"/>
              <a:gd name="connsiteY7" fmla="*/ 1903227 h 1958651"/>
              <a:gd name="connsiteX8" fmla="*/ 1703077 w 1892309"/>
              <a:gd name="connsiteY8" fmla="*/ 1958651 h 1958651"/>
              <a:gd name="connsiteX9" fmla="*/ 189231 w 1892309"/>
              <a:gd name="connsiteY9" fmla="*/ 1958651 h 1958651"/>
              <a:gd name="connsiteX10" fmla="*/ 55424 w 1892309"/>
              <a:gd name="connsiteY10" fmla="*/ 1903226 h 1958651"/>
              <a:gd name="connsiteX11" fmla="*/ 0 w 1892309"/>
              <a:gd name="connsiteY11" fmla="*/ 1769419 h 1958651"/>
              <a:gd name="connsiteX12" fmla="*/ 0 w 1892309"/>
              <a:gd name="connsiteY12" fmla="*/ 189231 h 19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309" h="1958651">
                <a:moveTo>
                  <a:pt x="0" y="189231"/>
                </a:moveTo>
                <a:cubicBezTo>
                  <a:pt x="0" y="139044"/>
                  <a:pt x="19937" y="90912"/>
                  <a:pt x="55425" y="55425"/>
                </a:cubicBezTo>
                <a:cubicBezTo>
                  <a:pt x="90913" y="19937"/>
                  <a:pt x="139044" y="1"/>
                  <a:pt x="189232" y="1"/>
                </a:cubicBezTo>
                <a:lnTo>
                  <a:pt x="1703078" y="0"/>
                </a:lnTo>
                <a:cubicBezTo>
                  <a:pt x="1753265" y="0"/>
                  <a:pt x="1801397" y="19937"/>
                  <a:pt x="1836884" y="55425"/>
                </a:cubicBezTo>
                <a:cubicBezTo>
                  <a:pt x="1872372" y="90913"/>
                  <a:pt x="1892308" y="139044"/>
                  <a:pt x="1892308" y="189232"/>
                </a:cubicBezTo>
                <a:cubicBezTo>
                  <a:pt x="1892308" y="715961"/>
                  <a:pt x="1892309" y="1242691"/>
                  <a:pt x="1892309" y="1769420"/>
                </a:cubicBezTo>
                <a:cubicBezTo>
                  <a:pt x="1892309" y="1819607"/>
                  <a:pt x="1872372" y="1867739"/>
                  <a:pt x="1836884" y="1903227"/>
                </a:cubicBezTo>
                <a:cubicBezTo>
                  <a:pt x="1801396" y="1938715"/>
                  <a:pt x="1753265" y="1958651"/>
                  <a:pt x="1703077" y="1958651"/>
                </a:cubicBezTo>
                <a:lnTo>
                  <a:pt x="189231" y="1958651"/>
                </a:lnTo>
                <a:cubicBezTo>
                  <a:pt x="139044" y="1958651"/>
                  <a:pt x="90912" y="1938714"/>
                  <a:pt x="55424" y="1903226"/>
                </a:cubicBezTo>
                <a:cubicBezTo>
                  <a:pt x="19936" y="1867738"/>
                  <a:pt x="0" y="1819607"/>
                  <a:pt x="0" y="1769419"/>
                </a:cubicBezTo>
                <a:lnTo>
                  <a:pt x="0" y="18923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004" tIns="124004" rIns="124004" bIns="124004" numCol="1" spcCol="1270" anchor="ctr" anchorCtr="0">
            <a:noAutofit/>
          </a:bodyPr>
          <a:lstStyle/>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r>
              <a:rPr lang="en-US" sz="2400" kern="1200" dirty="0" smtClean="0">
                <a:solidFill>
                  <a:schemeClr val="tx1"/>
                </a:solidFill>
                <a:latin typeface="Helvetica" pitchFamily="2" charset="0"/>
              </a:rPr>
              <a:t>Subject</a:t>
            </a:r>
            <a:endParaRPr lang="en-US" sz="3200" kern="1200" dirty="0">
              <a:solidFill>
                <a:schemeClr val="tx1"/>
              </a:solidFill>
              <a:latin typeface="Helvetica" pitchFamily="2" charset="0"/>
            </a:endParaRPr>
          </a:p>
        </p:txBody>
      </p:sp>
      <p:sp>
        <p:nvSpPr>
          <p:cNvPr id="35" name="Freeform 34"/>
          <p:cNvSpPr/>
          <p:nvPr/>
        </p:nvSpPr>
        <p:spPr>
          <a:xfrm>
            <a:off x="2579442" y="913433"/>
            <a:ext cx="401169" cy="469292"/>
          </a:xfrm>
          <a:custGeom>
            <a:avLst/>
            <a:gdLst>
              <a:gd name="connsiteX0" fmla="*/ 0 w 401169"/>
              <a:gd name="connsiteY0" fmla="*/ 93858 h 469292"/>
              <a:gd name="connsiteX1" fmla="*/ 200585 w 401169"/>
              <a:gd name="connsiteY1" fmla="*/ 93858 h 469292"/>
              <a:gd name="connsiteX2" fmla="*/ 200585 w 401169"/>
              <a:gd name="connsiteY2" fmla="*/ 0 h 469292"/>
              <a:gd name="connsiteX3" fmla="*/ 401169 w 401169"/>
              <a:gd name="connsiteY3" fmla="*/ 234646 h 469292"/>
              <a:gd name="connsiteX4" fmla="*/ 200585 w 401169"/>
              <a:gd name="connsiteY4" fmla="*/ 469292 h 469292"/>
              <a:gd name="connsiteX5" fmla="*/ 200585 w 401169"/>
              <a:gd name="connsiteY5" fmla="*/ 375434 h 469292"/>
              <a:gd name="connsiteX6" fmla="*/ 0 w 401169"/>
              <a:gd name="connsiteY6" fmla="*/ 375434 h 469292"/>
              <a:gd name="connsiteX7" fmla="*/ 0 w 401169"/>
              <a:gd name="connsiteY7" fmla="*/ 93858 h 46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169" h="469292">
                <a:moveTo>
                  <a:pt x="0" y="93858"/>
                </a:moveTo>
                <a:lnTo>
                  <a:pt x="200585" y="93858"/>
                </a:lnTo>
                <a:lnTo>
                  <a:pt x="200585" y="0"/>
                </a:lnTo>
                <a:lnTo>
                  <a:pt x="401169" y="234646"/>
                </a:lnTo>
                <a:lnTo>
                  <a:pt x="200585" y="469292"/>
                </a:lnTo>
                <a:lnTo>
                  <a:pt x="200585" y="375434"/>
                </a:lnTo>
                <a:lnTo>
                  <a:pt x="0" y="375434"/>
                </a:lnTo>
                <a:lnTo>
                  <a:pt x="0" y="93858"/>
                </a:lnTo>
                <a:close/>
              </a:path>
            </a:pathLst>
          </a:custGeom>
          <a:solidFill>
            <a:schemeClr val="accent4">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858" rIns="120351" bIns="93858" numCol="1" spcCol="1270" anchor="ctr" anchorCtr="0">
            <a:noAutofit/>
          </a:bodyPr>
          <a:lstStyle/>
          <a:p>
            <a:pPr lvl="0" algn="ctr" defTabSz="889000">
              <a:lnSpc>
                <a:spcPct val="90000"/>
              </a:lnSpc>
              <a:spcBef>
                <a:spcPct val="0"/>
              </a:spcBef>
              <a:spcAft>
                <a:spcPct val="35000"/>
              </a:spcAft>
            </a:pPr>
            <a:endParaRPr lang="en-US" sz="2000" kern="1200"/>
          </a:p>
        </p:txBody>
      </p:sp>
      <p:sp>
        <p:nvSpPr>
          <p:cNvPr id="36" name="Freeform 35"/>
          <p:cNvSpPr/>
          <p:nvPr/>
        </p:nvSpPr>
        <p:spPr>
          <a:xfrm>
            <a:off x="3147135" y="168754"/>
            <a:ext cx="1892309" cy="1958651"/>
          </a:xfrm>
          <a:custGeom>
            <a:avLst/>
            <a:gdLst>
              <a:gd name="connsiteX0" fmla="*/ 0 w 1892309"/>
              <a:gd name="connsiteY0" fmla="*/ 189231 h 1958651"/>
              <a:gd name="connsiteX1" fmla="*/ 55425 w 1892309"/>
              <a:gd name="connsiteY1" fmla="*/ 55425 h 1958651"/>
              <a:gd name="connsiteX2" fmla="*/ 189232 w 1892309"/>
              <a:gd name="connsiteY2" fmla="*/ 1 h 1958651"/>
              <a:gd name="connsiteX3" fmla="*/ 1703078 w 1892309"/>
              <a:gd name="connsiteY3" fmla="*/ 0 h 1958651"/>
              <a:gd name="connsiteX4" fmla="*/ 1836884 w 1892309"/>
              <a:gd name="connsiteY4" fmla="*/ 55425 h 1958651"/>
              <a:gd name="connsiteX5" fmla="*/ 1892308 w 1892309"/>
              <a:gd name="connsiteY5" fmla="*/ 189232 h 1958651"/>
              <a:gd name="connsiteX6" fmla="*/ 1892309 w 1892309"/>
              <a:gd name="connsiteY6" fmla="*/ 1769420 h 1958651"/>
              <a:gd name="connsiteX7" fmla="*/ 1836884 w 1892309"/>
              <a:gd name="connsiteY7" fmla="*/ 1903227 h 1958651"/>
              <a:gd name="connsiteX8" fmla="*/ 1703077 w 1892309"/>
              <a:gd name="connsiteY8" fmla="*/ 1958651 h 1958651"/>
              <a:gd name="connsiteX9" fmla="*/ 189231 w 1892309"/>
              <a:gd name="connsiteY9" fmla="*/ 1958651 h 1958651"/>
              <a:gd name="connsiteX10" fmla="*/ 55424 w 1892309"/>
              <a:gd name="connsiteY10" fmla="*/ 1903226 h 1958651"/>
              <a:gd name="connsiteX11" fmla="*/ 0 w 1892309"/>
              <a:gd name="connsiteY11" fmla="*/ 1769419 h 1958651"/>
              <a:gd name="connsiteX12" fmla="*/ 0 w 1892309"/>
              <a:gd name="connsiteY12" fmla="*/ 189231 h 19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309" h="1958651">
                <a:moveTo>
                  <a:pt x="0" y="189231"/>
                </a:moveTo>
                <a:cubicBezTo>
                  <a:pt x="0" y="139044"/>
                  <a:pt x="19937" y="90912"/>
                  <a:pt x="55425" y="55425"/>
                </a:cubicBezTo>
                <a:cubicBezTo>
                  <a:pt x="90913" y="19937"/>
                  <a:pt x="139044" y="1"/>
                  <a:pt x="189232" y="1"/>
                </a:cubicBezTo>
                <a:lnTo>
                  <a:pt x="1703078" y="0"/>
                </a:lnTo>
                <a:cubicBezTo>
                  <a:pt x="1753265" y="0"/>
                  <a:pt x="1801397" y="19937"/>
                  <a:pt x="1836884" y="55425"/>
                </a:cubicBezTo>
                <a:cubicBezTo>
                  <a:pt x="1872372" y="90913"/>
                  <a:pt x="1892308" y="139044"/>
                  <a:pt x="1892308" y="189232"/>
                </a:cubicBezTo>
                <a:cubicBezTo>
                  <a:pt x="1892308" y="715961"/>
                  <a:pt x="1892309" y="1242691"/>
                  <a:pt x="1892309" y="1769420"/>
                </a:cubicBezTo>
                <a:cubicBezTo>
                  <a:pt x="1892309" y="1819607"/>
                  <a:pt x="1872372" y="1867739"/>
                  <a:pt x="1836884" y="1903227"/>
                </a:cubicBezTo>
                <a:cubicBezTo>
                  <a:pt x="1801396" y="1938715"/>
                  <a:pt x="1753265" y="1958651"/>
                  <a:pt x="1703077" y="1958651"/>
                </a:cubicBezTo>
                <a:lnTo>
                  <a:pt x="189231" y="1958651"/>
                </a:lnTo>
                <a:cubicBezTo>
                  <a:pt x="139044" y="1958651"/>
                  <a:pt x="90912" y="1938714"/>
                  <a:pt x="55424" y="1903226"/>
                </a:cubicBezTo>
                <a:cubicBezTo>
                  <a:pt x="19936" y="1867738"/>
                  <a:pt x="0" y="1819607"/>
                  <a:pt x="0" y="1769419"/>
                </a:cubicBezTo>
                <a:lnTo>
                  <a:pt x="0" y="18923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004" tIns="124004" rIns="124004" bIns="124004" numCol="1" spcCol="1270" anchor="ctr" anchorCtr="0">
            <a:noAutofit/>
          </a:bodyPr>
          <a:lstStyle/>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endParaRPr lang="en-US" sz="1800" kern="1200" dirty="0" smtClean="0">
              <a:solidFill>
                <a:schemeClr val="tx1"/>
              </a:solidFill>
            </a:endParaRPr>
          </a:p>
          <a:p>
            <a:pPr lvl="0" algn="ctr" defTabSz="800100">
              <a:lnSpc>
                <a:spcPct val="90000"/>
              </a:lnSpc>
              <a:spcBef>
                <a:spcPct val="0"/>
              </a:spcBef>
              <a:spcAft>
                <a:spcPct val="35000"/>
              </a:spcAft>
            </a:pPr>
            <a:r>
              <a:rPr lang="en-US" sz="2400" kern="1200" dirty="0" smtClean="0">
                <a:solidFill>
                  <a:schemeClr val="tx1"/>
                </a:solidFill>
                <a:latin typeface="Helvetica" pitchFamily="2" charset="0"/>
              </a:rPr>
              <a:t>Donates Money</a:t>
            </a:r>
            <a:endParaRPr lang="en-US" sz="2400" kern="1200" dirty="0">
              <a:solidFill>
                <a:schemeClr val="tx1"/>
              </a:solidFill>
              <a:latin typeface="Helvetica" pitchFamily="2" charset="0"/>
            </a:endParaRPr>
          </a:p>
        </p:txBody>
      </p:sp>
      <p:sp>
        <p:nvSpPr>
          <p:cNvPr id="37" name="Freeform 36"/>
          <p:cNvSpPr/>
          <p:nvPr/>
        </p:nvSpPr>
        <p:spPr>
          <a:xfrm>
            <a:off x="5228675" y="913433"/>
            <a:ext cx="401169" cy="469292"/>
          </a:xfrm>
          <a:custGeom>
            <a:avLst/>
            <a:gdLst>
              <a:gd name="connsiteX0" fmla="*/ 0 w 401169"/>
              <a:gd name="connsiteY0" fmla="*/ 93858 h 469292"/>
              <a:gd name="connsiteX1" fmla="*/ 200585 w 401169"/>
              <a:gd name="connsiteY1" fmla="*/ 93858 h 469292"/>
              <a:gd name="connsiteX2" fmla="*/ 200585 w 401169"/>
              <a:gd name="connsiteY2" fmla="*/ 0 h 469292"/>
              <a:gd name="connsiteX3" fmla="*/ 401169 w 401169"/>
              <a:gd name="connsiteY3" fmla="*/ 234646 h 469292"/>
              <a:gd name="connsiteX4" fmla="*/ 200585 w 401169"/>
              <a:gd name="connsiteY4" fmla="*/ 469292 h 469292"/>
              <a:gd name="connsiteX5" fmla="*/ 200585 w 401169"/>
              <a:gd name="connsiteY5" fmla="*/ 375434 h 469292"/>
              <a:gd name="connsiteX6" fmla="*/ 0 w 401169"/>
              <a:gd name="connsiteY6" fmla="*/ 375434 h 469292"/>
              <a:gd name="connsiteX7" fmla="*/ 0 w 401169"/>
              <a:gd name="connsiteY7" fmla="*/ 93858 h 46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169" h="469292">
                <a:moveTo>
                  <a:pt x="0" y="93858"/>
                </a:moveTo>
                <a:lnTo>
                  <a:pt x="200585" y="93858"/>
                </a:lnTo>
                <a:lnTo>
                  <a:pt x="200585" y="0"/>
                </a:lnTo>
                <a:lnTo>
                  <a:pt x="401169" y="234646"/>
                </a:lnTo>
                <a:lnTo>
                  <a:pt x="200585" y="469292"/>
                </a:lnTo>
                <a:lnTo>
                  <a:pt x="200585" y="375434"/>
                </a:lnTo>
                <a:lnTo>
                  <a:pt x="0" y="375434"/>
                </a:lnTo>
                <a:lnTo>
                  <a:pt x="0" y="93858"/>
                </a:lnTo>
                <a:close/>
              </a:path>
            </a:pathLst>
          </a:custGeom>
          <a:solidFill>
            <a:schemeClr val="accent4">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858" rIns="120351" bIns="93858" numCol="1" spcCol="1270" anchor="ctr" anchorCtr="0">
            <a:noAutofit/>
          </a:bodyPr>
          <a:lstStyle/>
          <a:p>
            <a:pPr lvl="0" algn="ctr" defTabSz="889000">
              <a:lnSpc>
                <a:spcPct val="90000"/>
              </a:lnSpc>
              <a:spcBef>
                <a:spcPct val="0"/>
              </a:spcBef>
              <a:spcAft>
                <a:spcPct val="35000"/>
              </a:spcAft>
            </a:pPr>
            <a:endParaRPr lang="en-US" sz="2000" kern="1200"/>
          </a:p>
        </p:txBody>
      </p:sp>
      <p:sp>
        <p:nvSpPr>
          <p:cNvPr id="38" name="Freeform 37"/>
          <p:cNvSpPr/>
          <p:nvPr/>
        </p:nvSpPr>
        <p:spPr>
          <a:xfrm>
            <a:off x="5796368" y="168754"/>
            <a:ext cx="2999407" cy="1958651"/>
          </a:xfrm>
          <a:custGeom>
            <a:avLst/>
            <a:gdLst>
              <a:gd name="connsiteX0" fmla="*/ 0 w 1892309"/>
              <a:gd name="connsiteY0" fmla="*/ 189231 h 1958651"/>
              <a:gd name="connsiteX1" fmla="*/ 55425 w 1892309"/>
              <a:gd name="connsiteY1" fmla="*/ 55425 h 1958651"/>
              <a:gd name="connsiteX2" fmla="*/ 189232 w 1892309"/>
              <a:gd name="connsiteY2" fmla="*/ 1 h 1958651"/>
              <a:gd name="connsiteX3" fmla="*/ 1703078 w 1892309"/>
              <a:gd name="connsiteY3" fmla="*/ 0 h 1958651"/>
              <a:gd name="connsiteX4" fmla="*/ 1836884 w 1892309"/>
              <a:gd name="connsiteY4" fmla="*/ 55425 h 1958651"/>
              <a:gd name="connsiteX5" fmla="*/ 1892308 w 1892309"/>
              <a:gd name="connsiteY5" fmla="*/ 189232 h 1958651"/>
              <a:gd name="connsiteX6" fmla="*/ 1892309 w 1892309"/>
              <a:gd name="connsiteY6" fmla="*/ 1769420 h 1958651"/>
              <a:gd name="connsiteX7" fmla="*/ 1836884 w 1892309"/>
              <a:gd name="connsiteY7" fmla="*/ 1903227 h 1958651"/>
              <a:gd name="connsiteX8" fmla="*/ 1703077 w 1892309"/>
              <a:gd name="connsiteY8" fmla="*/ 1958651 h 1958651"/>
              <a:gd name="connsiteX9" fmla="*/ 189231 w 1892309"/>
              <a:gd name="connsiteY9" fmla="*/ 1958651 h 1958651"/>
              <a:gd name="connsiteX10" fmla="*/ 55424 w 1892309"/>
              <a:gd name="connsiteY10" fmla="*/ 1903226 h 1958651"/>
              <a:gd name="connsiteX11" fmla="*/ 0 w 1892309"/>
              <a:gd name="connsiteY11" fmla="*/ 1769419 h 1958651"/>
              <a:gd name="connsiteX12" fmla="*/ 0 w 1892309"/>
              <a:gd name="connsiteY12" fmla="*/ 189231 h 19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309" h="1958651">
                <a:moveTo>
                  <a:pt x="0" y="189231"/>
                </a:moveTo>
                <a:cubicBezTo>
                  <a:pt x="0" y="139044"/>
                  <a:pt x="19937" y="90912"/>
                  <a:pt x="55425" y="55425"/>
                </a:cubicBezTo>
                <a:cubicBezTo>
                  <a:pt x="90913" y="19937"/>
                  <a:pt x="139044" y="1"/>
                  <a:pt x="189232" y="1"/>
                </a:cubicBezTo>
                <a:lnTo>
                  <a:pt x="1703078" y="0"/>
                </a:lnTo>
                <a:cubicBezTo>
                  <a:pt x="1753265" y="0"/>
                  <a:pt x="1801397" y="19937"/>
                  <a:pt x="1836884" y="55425"/>
                </a:cubicBezTo>
                <a:cubicBezTo>
                  <a:pt x="1872372" y="90913"/>
                  <a:pt x="1892308" y="139044"/>
                  <a:pt x="1892308" y="189232"/>
                </a:cubicBezTo>
                <a:cubicBezTo>
                  <a:pt x="1892308" y="715961"/>
                  <a:pt x="1892309" y="1242691"/>
                  <a:pt x="1892309" y="1769420"/>
                </a:cubicBezTo>
                <a:cubicBezTo>
                  <a:pt x="1892309" y="1819607"/>
                  <a:pt x="1872372" y="1867739"/>
                  <a:pt x="1836884" y="1903227"/>
                </a:cubicBezTo>
                <a:cubicBezTo>
                  <a:pt x="1801396" y="1938715"/>
                  <a:pt x="1753265" y="1958651"/>
                  <a:pt x="1703077" y="1958651"/>
                </a:cubicBezTo>
                <a:lnTo>
                  <a:pt x="189231" y="1958651"/>
                </a:lnTo>
                <a:cubicBezTo>
                  <a:pt x="139044" y="1958651"/>
                  <a:pt x="90912" y="1938714"/>
                  <a:pt x="55424" y="1903226"/>
                </a:cubicBezTo>
                <a:cubicBezTo>
                  <a:pt x="19936" y="1867738"/>
                  <a:pt x="0" y="1819607"/>
                  <a:pt x="0" y="1769419"/>
                </a:cubicBezTo>
                <a:lnTo>
                  <a:pt x="0" y="18923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6864" tIns="146864" rIns="146864" bIns="146864"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Helvetica" pitchFamily="2" charset="0"/>
              </a:rPr>
              <a:t>Subject Doesn’t Get the Money</a:t>
            </a:r>
            <a:endParaRPr lang="en-US" sz="2400" kern="1200" dirty="0">
              <a:solidFill>
                <a:schemeClr val="tx1"/>
              </a:solidFill>
              <a:latin typeface="Helvetica" pitchFamily="2" charset="0"/>
            </a:endParaRPr>
          </a:p>
        </p:txBody>
      </p:sp>
      <p:pic>
        <p:nvPicPr>
          <p:cNvPr id="44034" name="Picture 2" descr="Image result for donation icon"/>
          <p:cNvPicPr>
            <a:picLocks noChangeAspect="1" noChangeArrowheads="1"/>
          </p:cNvPicPr>
          <p:nvPr/>
        </p:nvPicPr>
        <p:blipFill>
          <a:blip r:embed="rId3" cstate="print"/>
          <a:srcRect/>
          <a:stretch>
            <a:fillRect/>
          </a:stretch>
        </p:blipFill>
        <p:spPr bwMode="auto">
          <a:xfrm>
            <a:off x="3593545" y="233680"/>
            <a:ext cx="1014413" cy="1014413"/>
          </a:xfrm>
          <a:prstGeom prst="rect">
            <a:avLst/>
          </a:prstGeom>
          <a:noFill/>
        </p:spPr>
      </p:pic>
      <p:pic>
        <p:nvPicPr>
          <p:cNvPr id="20" name="Picture 19" descr="participant image.png"/>
          <p:cNvPicPr>
            <a:picLocks noChangeAspect="1"/>
          </p:cNvPicPr>
          <p:nvPr/>
        </p:nvPicPr>
        <p:blipFill>
          <a:blip r:embed="rId4" cstate="print"/>
          <a:stretch>
            <a:fillRect/>
          </a:stretch>
        </p:blipFill>
        <p:spPr>
          <a:xfrm>
            <a:off x="755730" y="172720"/>
            <a:ext cx="1376680" cy="1376680"/>
          </a:xfrm>
          <a:prstGeom prst="rect">
            <a:avLst/>
          </a:prstGeom>
        </p:spPr>
      </p:pic>
      <p:sp>
        <p:nvSpPr>
          <p:cNvPr id="25" name="TextBox 24"/>
          <p:cNvSpPr txBox="1"/>
          <p:nvPr/>
        </p:nvSpPr>
        <p:spPr>
          <a:xfrm>
            <a:off x="3230538" y="2663845"/>
            <a:ext cx="2702560" cy="646331"/>
          </a:xfrm>
          <a:prstGeom prst="rect">
            <a:avLst/>
          </a:prstGeom>
          <a:noFill/>
        </p:spPr>
        <p:txBody>
          <a:bodyPr wrap="square" rtlCol="0">
            <a:spAutoFit/>
          </a:bodyPr>
          <a:lstStyle/>
          <a:p>
            <a:pPr algn="ctr"/>
            <a:r>
              <a:rPr lang="en-US" sz="3600" dirty="0" smtClean="0">
                <a:solidFill>
                  <a:schemeClr val="bg1"/>
                </a:solidFill>
                <a:latin typeface="Helvetica" pitchFamily="2" charset="0"/>
              </a:rPr>
              <a:t>—OR—</a:t>
            </a:r>
            <a:endParaRPr lang="en-US" sz="3600" dirty="0">
              <a:solidFill>
                <a:schemeClr val="bg1"/>
              </a:solidFill>
              <a:latin typeface="Helvetica" pitchFamily="2" charset="0"/>
            </a:endParaRPr>
          </a:p>
        </p:txBody>
      </p:sp>
      <p:sp>
        <p:nvSpPr>
          <p:cNvPr id="40" name="Freeform 39"/>
          <p:cNvSpPr/>
          <p:nvPr/>
        </p:nvSpPr>
        <p:spPr>
          <a:xfrm>
            <a:off x="498234" y="3813005"/>
            <a:ext cx="1889640" cy="1955889"/>
          </a:xfrm>
          <a:custGeom>
            <a:avLst/>
            <a:gdLst>
              <a:gd name="connsiteX0" fmla="*/ 0 w 1889640"/>
              <a:gd name="connsiteY0" fmla="*/ 188964 h 1955889"/>
              <a:gd name="connsiteX1" fmla="*/ 55346 w 1889640"/>
              <a:gd name="connsiteY1" fmla="*/ 55346 h 1955889"/>
              <a:gd name="connsiteX2" fmla="*/ 188964 w 1889640"/>
              <a:gd name="connsiteY2" fmla="*/ 0 h 1955889"/>
              <a:gd name="connsiteX3" fmla="*/ 1700676 w 1889640"/>
              <a:gd name="connsiteY3" fmla="*/ 0 h 1955889"/>
              <a:gd name="connsiteX4" fmla="*/ 1834294 w 1889640"/>
              <a:gd name="connsiteY4" fmla="*/ 55346 h 1955889"/>
              <a:gd name="connsiteX5" fmla="*/ 1889640 w 1889640"/>
              <a:gd name="connsiteY5" fmla="*/ 188964 h 1955889"/>
              <a:gd name="connsiteX6" fmla="*/ 1889640 w 1889640"/>
              <a:gd name="connsiteY6" fmla="*/ 1766925 h 1955889"/>
              <a:gd name="connsiteX7" fmla="*/ 1834294 w 1889640"/>
              <a:gd name="connsiteY7" fmla="*/ 1900543 h 1955889"/>
              <a:gd name="connsiteX8" fmla="*/ 1700676 w 1889640"/>
              <a:gd name="connsiteY8" fmla="*/ 1955889 h 1955889"/>
              <a:gd name="connsiteX9" fmla="*/ 188964 w 1889640"/>
              <a:gd name="connsiteY9" fmla="*/ 1955889 h 1955889"/>
              <a:gd name="connsiteX10" fmla="*/ 55346 w 1889640"/>
              <a:gd name="connsiteY10" fmla="*/ 1900543 h 1955889"/>
              <a:gd name="connsiteX11" fmla="*/ 0 w 1889640"/>
              <a:gd name="connsiteY11" fmla="*/ 1766925 h 1955889"/>
              <a:gd name="connsiteX12" fmla="*/ 0 w 1889640"/>
              <a:gd name="connsiteY12" fmla="*/ 188964 h 195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640" h="1955889">
                <a:moveTo>
                  <a:pt x="0" y="188964"/>
                </a:moveTo>
                <a:cubicBezTo>
                  <a:pt x="0" y="138848"/>
                  <a:pt x="19909" y="90784"/>
                  <a:pt x="55346" y="55346"/>
                </a:cubicBezTo>
                <a:cubicBezTo>
                  <a:pt x="90784" y="19908"/>
                  <a:pt x="138847" y="0"/>
                  <a:pt x="188964" y="0"/>
                </a:cubicBezTo>
                <a:lnTo>
                  <a:pt x="1700676" y="0"/>
                </a:lnTo>
                <a:cubicBezTo>
                  <a:pt x="1750792" y="0"/>
                  <a:pt x="1798856" y="19909"/>
                  <a:pt x="1834294" y="55346"/>
                </a:cubicBezTo>
                <a:cubicBezTo>
                  <a:pt x="1869732" y="90784"/>
                  <a:pt x="1889640" y="138847"/>
                  <a:pt x="1889640" y="188964"/>
                </a:cubicBezTo>
                <a:lnTo>
                  <a:pt x="1889640" y="1766925"/>
                </a:lnTo>
                <a:cubicBezTo>
                  <a:pt x="1889640" y="1817041"/>
                  <a:pt x="1869731" y="1865105"/>
                  <a:pt x="1834294" y="1900543"/>
                </a:cubicBezTo>
                <a:cubicBezTo>
                  <a:pt x="1798856" y="1935981"/>
                  <a:pt x="1750793" y="1955889"/>
                  <a:pt x="1700676" y="1955889"/>
                </a:cubicBezTo>
                <a:lnTo>
                  <a:pt x="188964" y="1955889"/>
                </a:lnTo>
                <a:cubicBezTo>
                  <a:pt x="138848" y="1955889"/>
                  <a:pt x="90784" y="1935980"/>
                  <a:pt x="55346" y="1900543"/>
                </a:cubicBezTo>
                <a:cubicBezTo>
                  <a:pt x="19908" y="1865105"/>
                  <a:pt x="0" y="1817042"/>
                  <a:pt x="0" y="1766925"/>
                </a:cubicBezTo>
                <a:lnTo>
                  <a:pt x="0" y="188964"/>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926" tIns="123926" rIns="123926" bIns="12392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2400" kern="1200" dirty="0" smtClean="0">
                <a:solidFill>
                  <a:schemeClr val="tx1"/>
                </a:solidFill>
                <a:latin typeface="Helvetica" pitchFamily="2" charset="0"/>
              </a:rPr>
              <a:t>Subject</a:t>
            </a:r>
            <a:endParaRPr lang="en-US" sz="2400" kern="1200" dirty="0">
              <a:solidFill>
                <a:schemeClr val="tx1"/>
              </a:solidFill>
              <a:latin typeface="Helvetica" pitchFamily="2" charset="0"/>
            </a:endParaRPr>
          </a:p>
        </p:txBody>
      </p:sp>
      <p:sp>
        <p:nvSpPr>
          <p:cNvPr id="41" name="Freeform 40"/>
          <p:cNvSpPr/>
          <p:nvPr/>
        </p:nvSpPr>
        <p:spPr>
          <a:xfrm>
            <a:off x="2576839" y="4556634"/>
            <a:ext cx="400603" cy="468630"/>
          </a:xfrm>
          <a:custGeom>
            <a:avLst/>
            <a:gdLst>
              <a:gd name="connsiteX0" fmla="*/ 0 w 400603"/>
              <a:gd name="connsiteY0" fmla="*/ 93726 h 468630"/>
              <a:gd name="connsiteX1" fmla="*/ 200302 w 400603"/>
              <a:gd name="connsiteY1" fmla="*/ 93726 h 468630"/>
              <a:gd name="connsiteX2" fmla="*/ 200302 w 400603"/>
              <a:gd name="connsiteY2" fmla="*/ 0 h 468630"/>
              <a:gd name="connsiteX3" fmla="*/ 400603 w 400603"/>
              <a:gd name="connsiteY3" fmla="*/ 234315 h 468630"/>
              <a:gd name="connsiteX4" fmla="*/ 200302 w 400603"/>
              <a:gd name="connsiteY4" fmla="*/ 468630 h 468630"/>
              <a:gd name="connsiteX5" fmla="*/ 200302 w 400603"/>
              <a:gd name="connsiteY5" fmla="*/ 374904 h 468630"/>
              <a:gd name="connsiteX6" fmla="*/ 0 w 400603"/>
              <a:gd name="connsiteY6" fmla="*/ 374904 h 468630"/>
              <a:gd name="connsiteX7" fmla="*/ 0 w 400603"/>
              <a:gd name="connsiteY7" fmla="*/ 93726 h 46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03" h="468630">
                <a:moveTo>
                  <a:pt x="0" y="93726"/>
                </a:moveTo>
                <a:lnTo>
                  <a:pt x="200302" y="93726"/>
                </a:lnTo>
                <a:lnTo>
                  <a:pt x="200302" y="0"/>
                </a:lnTo>
                <a:lnTo>
                  <a:pt x="400603" y="234315"/>
                </a:lnTo>
                <a:lnTo>
                  <a:pt x="200302" y="468630"/>
                </a:lnTo>
                <a:lnTo>
                  <a:pt x="200302" y="374904"/>
                </a:lnTo>
                <a:lnTo>
                  <a:pt x="0" y="374904"/>
                </a:lnTo>
                <a:lnTo>
                  <a:pt x="0" y="93726"/>
                </a:lnTo>
                <a:close/>
              </a:path>
            </a:pathLst>
          </a:custGeom>
          <a:solidFill>
            <a:schemeClr val="accent4">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3726" rIns="120181" bIns="93726" numCol="1" spcCol="1270" anchor="ctr" anchorCtr="0">
            <a:noAutofit/>
          </a:bodyPr>
          <a:lstStyle/>
          <a:p>
            <a:pPr lvl="0" algn="ctr" defTabSz="889000">
              <a:lnSpc>
                <a:spcPct val="90000"/>
              </a:lnSpc>
              <a:spcBef>
                <a:spcPct val="0"/>
              </a:spcBef>
              <a:spcAft>
                <a:spcPct val="35000"/>
              </a:spcAft>
            </a:pPr>
            <a:endParaRPr lang="en-US" sz="2000" kern="1200"/>
          </a:p>
        </p:txBody>
      </p:sp>
      <p:sp>
        <p:nvSpPr>
          <p:cNvPr id="42" name="Freeform 41"/>
          <p:cNvSpPr/>
          <p:nvPr/>
        </p:nvSpPr>
        <p:spPr>
          <a:xfrm>
            <a:off x="3143731" y="3813005"/>
            <a:ext cx="1889640" cy="1955889"/>
          </a:xfrm>
          <a:custGeom>
            <a:avLst/>
            <a:gdLst>
              <a:gd name="connsiteX0" fmla="*/ 0 w 1889640"/>
              <a:gd name="connsiteY0" fmla="*/ 188964 h 1955889"/>
              <a:gd name="connsiteX1" fmla="*/ 55346 w 1889640"/>
              <a:gd name="connsiteY1" fmla="*/ 55346 h 1955889"/>
              <a:gd name="connsiteX2" fmla="*/ 188964 w 1889640"/>
              <a:gd name="connsiteY2" fmla="*/ 0 h 1955889"/>
              <a:gd name="connsiteX3" fmla="*/ 1700676 w 1889640"/>
              <a:gd name="connsiteY3" fmla="*/ 0 h 1955889"/>
              <a:gd name="connsiteX4" fmla="*/ 1834294 w 1889640"/>
              <a:gd name="connsiteY4" fmla="*/ 55346 h 1955889"/>
              <a:gd name="connsiteX5" fmla="*/ 1889640 w 1889640"/>
              <a:gd name="connsiteY5" fmla="*/ 188964 h 1955889"/>
              <a:gd name="connsiteX6" fmla="*/ 1889640 w 1889640"/>
              <a:gd name="connsiteY6" fmla="*/ 1766925 h 1955889"/>
              <a:gd name="connsiteX7" fmla="*/ 1834294 w 1889640"/>
              <a:gd name="connsiteY7" fmla="*/ 1900543 h 1955889"/>
              <a:gd name="connsiteX8" fmla="*/ 1700676 w 1889640"/>
              <a:gd name="connsiteY8" fmla="*/ 1955889 h 1955889"/>
              <a:gd name="connsiteX9" fmla="*/ 188964 w 1889640"/>
              <a:gd name="connsiteY9" fmla="*/ 1955889 h 1955889"/>
              <a:gd name="connsiteX10" fmla="*/ 55346 w 1889640"/>
              <a:gd name="connsiteY10" fmla="*/ 1900543 h 1955889"/>
              <a:gd name="connsiteX11" fmla="*/ 0 w 1889640"/>
              <a:gd name="connsiteY11" fmla="*/ 1766925 h 1955889"/>
              <a:gd name="connsiteX12" fmla="*/ 0 w 1889640"/>
              <a:gd name="connsiteY12" fmla="*/ 188964 h 195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640" h="1955889">
                <a:moveTo>
                  <a:pt x="0" y="188964"/>
                </a:moveTo>
                <a:cubicBezTo>
                  <a:pt x="0" y="138848"/>
                  <a:pt x="19909" y="90784"/>
                  <a:pt x="55346" y="55346"/>
                </a:cubicBezTo>
                <a:cubicBezTo>
                  <a:pt x="90784" y="19908"/>
                  <a:pt x="138847" y="0"/>
                  <a:pt x="188964" y="0"/>
                </a:cubicBezTo>
                <a:lnTo>
                  <a:pt x="1700676" y="0"/>
                </a:lnTo>
                <a:cubicBezTo>
                  <a:pt x="1750792" y="0"/>
                  <a:pt x="1798856" y="19909"/>
                  <a:pt x="1834294" y="55346"/>
                </a:cubicBezTo>
                <a:cubicBezTo>
                  <a:pt x="1869732" y="90784"/>
                  <a:pt x="1889640" y="138847"/>
                  <a:pt x="1889640" y="188964"/>
                </a:cubicBezTo>
                <a:lnTo>
                  <a:pt x="1889640" y="1766925"/>
                </a:lnTo>
                <a:cubicBezTo>
                  <a:pt x="1889640" y="1817041"/>
                  <a:pt x="1869731" y="1865105"/>
                  <a:pt x="1834294" y="1900543"/>
                </a:cubicBezTo>
                <a:cubicBezTo>
                  <a:pt x="1798856" y="1935981"/>
                  <a:pt x="1750793" y="1955889"/>
                  <a:pt x="1700676" y="1955889"/>
                </a:cubicBezTo>
                <a:lnTo>
                  <a:pt x="188964" y="1955889"/>
                </a:lnTo>
                <a:cubicBezTo>
                  <a:pt x="138848" y="1955889"/>
                  <a:pt x="90784" y="1935980"/>
                  <a:pt x="55346" y="1900543"/>
                </a:cubicBezTo>
                <a:cubicBezTo>
                  <a:pt x="19908" y="1865105"/>
                  <a:pt x="0" y="1817042"/>
                  <a:pt x="0" y="1766925"/>
                </a:cubicBezTo>
                <a:lnTo>
                  <a:pt x="0" y="188964"/>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926" tIns="123926" rIns="123926" bIns="12392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2400" kern="1200" dirty="0" smtClean="0">
                <a:solidFill>
                  <a:schemeClr val="tx1"/>
                </a:solidFill>
                <a:latin typeface="Helvetica" pitchFamily="2" charset="0"/>
              </a:rPr>
              <a:t>Take</a:t>
            </a:r>
            <a:r>
              <a:rPr lang="en-US" sz="2400" kern="1200" dirty="0" smtClean="0">
                <a:latin typeface="Helvetica" pitchFamily="2" charset="0"/>
              </a:rPr>
              <a:t> </a:t>
            </a:r>
            <a:r>
              <a:rPr lang="en-US" sz="2400" kern="1200" dirty="0" smtClean="0">
                <a:solidFill>
                  <a:schemeClr val="tx1"/>
                </a:solidFill>
                <a:latin typeface="Helvetica" pitchFamily="2" charset="0"/>
              </a:rPr>
              <a:t>Money</a:t>
            </a:r>
            <a:endParaRPr lang="en-US" sz="2400" kern="1200" dirty="0">
              <a:solidFill>
                <a:schemeClr val="tx1"/>
              </a:solidFill>
              <a:latin typeface="Helvetica" pitchFamily="2" charset="0"/>
            </a:endParaRPr>
          </a:p>
        </p:txBody>
      </p:sp>
      <p:sp>
        <p:nvSpPr>
          <p:cNvPr id="43" name="Freeform 42"/>
          <p:cNvSpPr/>
          <p:nvPr/>
        </p:nvSpPr>
        <p:spPr>
          <a:xfrm>
            <a:off x="5222336" y="4556634"/>
            <a:ext cx="400603" cy="468630"/>
          </a:xfrm>
          <a:custGeom>
            <a:avLst/>
            <a:gdLst>
              <a:gd name="connsiteX0" fmla="*/ 0 w 400603"/>
              <a:gd name="connsiteY0" fmla="*/ 93726 h 468630"/>
              <a:gd name="connsiteX1" fmla="*/ 200302 w 400603"/>
              <a:gd name="connsiteY1" fmla="*/ 93726 h 468630"/>
              <a:gd name="connsiteX2" fmla="*/ 200302 w 400603"/>
              <a:gd name="connsiteY2" fmla="*/ 0 h 468630"/>
              <a:gd name="connsiteX3" fmla="*/ 400603 w 400603"/>
              <a:gd name="connsiteY3" fmla="*/ 234315 h 468630"/>
              <a:gd name="connsiteX4" fmla="*/ 200302 w 400603"/>
              <a:gd name="connsiteY4" fmla="*/ 468630 h 468630"/>
              <a:gd name="connsiteX5" fmla="*/ 200302 w 400603"/>
              <a:gd name="connsiteY5" fmla="*/ 374904 h 468630"/>
              <a:gd name="connsiteX6" fmla="*/ 0 w 400603"/>
              <a:gd name="connsiteY6" fmla="*/ 374904 h 468630"/>
              <a:gd name="connsiteX7" fmla="*/ 0 w 400603"/>
              <a:gd name="connsiteY7" fmla="*/ 93726 h 46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03" h="468630">
                <a:moveTo>
                  <a:pt x="0" y="93726"/>
                </a:moveTo>
                <a:lnTo>
                  <a:pt x="200302" y="93726"/>
                </a:lnTo>
                <a:lnTo>
                  <a:pt x="200302" y="0"/>
                </a:lnTo>
                <a:lnTo>
                  <a:pt x="400603" y="234315"/>
                </a:lnTo>
                <a:lnTo>
                  <a:pt x="200302" y="468630"/>
                </a:lnTo>
                <a:lnTo>
                  <a:pt x="200302" y="374904"/>
                </a:lnTo>
                <a:lnTo>
                  <a:pt x="0" y="374904"/>
                </a:lnTo>
                <a:lnTo>
                  <a:pt x="0" y="93726"/>
                </a:lnTo>
                <a:close/>
              </a:path>
            </a:pathLst>
          </a:custGeom>
          <a:solidFill>
            <a:schemeClr val="accent4">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3726" rIns="120181" bIns="93726" numCol="1" spcCol="1270" anchor="ctr" anchorCtr="0">
            <a:noAutofit/>
          </a:bodyPr>
          <a:lstStyle/>
          <a:p>
            <a:pPr lvl="0" algn="ctr" defTabSz="889000">
              <a:lnSpc>
                <a:spcPct val="90000"/>
              </a:lnSpc>
              <a:spcBef>
                <a:spcPct val="0"/>
              </a:spcBef>
              <a:spcAft>
                <a:spcPct val="35000"/>
              </a:spcAft>
            </a:pPr>
            <a:endParaRPr lang="en-US" sz="2000" kern="1200"/>
          </a:p>
        </p:txBody>
      </p:sp>
      <p:sp>
        <p:nvSpPr>
          <p:cNvPr id="44" name="Freeform 43"/>
          <p:cNvSpPr/>
          <p:nvPr/>
        </p:nvSpPr>
        <p:spPr>
          <a:xfrm>
            <a:off x="5789228" y="3813005"/>
            <a:ext cx="2995176" cy="1955889"/>
          </a:xfrm>
          <a:custGeom>
            <a:avLst/>
            <a:gdLst>
              <a:gd name="connsiteX0" fmla="*/ 0 w 1889640"/>
              <a:gd name="connsiteY0" fmla="*/ 188964 h 1955889"/>
              <a:gd name="connsiteX1" fmla="*/ 55346 w 1889640"/>
              <a:gd name="connsiteY1" fmla="*/ 55346 h 1955889"/>
              <a:gd name="connsiteX2" fmla="*/ 188964 w 1889640"/>
              <a:gd name="connsiteY2" fmla="*/ 0 h 1955889"/>
              <a:gd name="connsiteX3" fmla="*/ 1700676 w 1889640"/>
              <a:gd name="connsiteY3" fmla="*/ 0 h 1955889"/>
              <a:gd name="connsiteX4" fmla="*/ 1834294 w 1889640"/>
              <a:gd name="connsiteY4" fmla="*/ 55346 h 1955889"/>
              <a:gd name="connsiteX5" fmla="*/ 1889640 w 1889640"/>
              <a:gd name="connsiteY5" fmla="*/ 188964 h 1955889"/>
              <a:gd name="connsiteX6" fmla="*/ 1889640 w 1889640"/>
              <a:gd name="connsiteY6" fmla="*/ 1766925 h 1955889"/>
              <a:gd name="connsiteX7" fmla="*/ 1834294 w 1889640"/>
              <a:gd name="connsiteY7" fmla="*/ 1900543 h 1955889"/>
              <a:gd name="connsiteX8" fmla="*/ 1700676 w 1889640"/>
              <a:gd name="connsiteY8" fmla="*/ 1955889 h 1955889"/>
              <a:gd name="connsiteX9" fmla="*/ 188964 w 1889640"/>
              <a:gd name="connsiteY9" fmla="*/ 1955889 h 1955889"/>
              <a:gd name="connsiteX10" fmla="*/ 55346 w 1889640"/>
              <a:gd name="connsiteY10" fmla="*/ 1900543 h 1955889"/>
              <a:gd name="connsiteX11" fmla="*/ 0 w 1889640"/>
              <a:gd name="connsiteY11" fmla="*/ 1766925 h 1955889"/>
              <a:gd name="connsiteX12" fmla="*/ 0 w 1889640"/>
              <a:gd name="connsiteY12" fmla="*/ 188964 h 195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640" h="1955889">
                <a:moveTo>
                  <a:pt x="0" y="188964"/>
                </a:moveTo>
                <a:cubicBezTo>
                  <a:pt x="0" y="138848"/>
                  <a:pt x="19909" y="90784"/>
                  <a:pt x="55346" y="55346"/>
                </a:cubicBezTo>
                <a:cubicBezTo>
                  <a:pt x="90784" y="19908"/>
                  <a:pt x="138847" y="0"/>
                  <a:pt x="188964" y="0"/>
                </a:cubicBezTo>
                <a:lnTo>
                  <a:pt x="1700676" y="0"/>
                </a:lnTo>
                <a:cubicBezTo>
                  <a:pt x="1750792" y="0"/>
                  <a:pt x="1798856" y="19909"/>
                  <a:pt x="1834294" y="55346"/>
                </a:cubicBezTo>
                <a:cubicBezTo>
                  <a:pt x="1869732" y="90784"/>
                  <a:pt x="1889640" y="138847"/>
                  <a:pt x="1889640" y="188964"/>
                </a:cubicBezTo>
                <a:lnTo>
                  <a:pt x="1889640" y="1766925"/>
                </a:lnTo>
                <a:cubicBezTo>
                  <a:pt x="1889640" y="1817041"/>
                  <a:pt x="1869731" y="1865105"/>
                  <a:pt x="1834294" y="1900543"/>
                </a:cubicBezTo>
                <a:cubicBezTo>
                  <a:pt x="1798856" y="1935981"/>
                  <a:pt x="1750793" y="1955889"/>
                  <a:pt x="1700676" y="1955889"/>
                </a:cubicBezTo>
                <a:lnTo>
                  <a:pt x="188964" y="1955889"/>
                </a:lnTo>
                <a:cubicBezTo>
                  <a:pt x="138848" y="1955889"/>
                  <a:pt x="90784" y="1935980"/>
                  <a:pt x="55346" y="1900543"/>
                </a:cubicBezTo>
                <a:cubicBezTo>
                  <a:pt x="19908" y="1865105"/>
                  <a:pt x="0" y="1817042"/>
                  <a:pt x="0" y="1766925"/>
                </a:cubicBezTo>
                <a:lnTo>
                  <a:pt x="0" y="188964"/>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6786" tIns="146786" rIns="146786" bIns="14678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Helvetica" pitchFamily="2" charset="0"/>
              </a:rPr>
              <a:t>Charity Doesn’t Get the Money</a:t>
            </a:r>
            <a:endParaRPr lang="en-US" sz="2400" kern="1200" dirty="0">
              <a:solidFill>
                <a:schemeClr val="tx1"/>
              </a:solidFill>
              <a:latin typeface="Helvetica" pitchFamily="2" charset="0"/>
            </a:endParaRPr>
          </a:p>
        </p:txBody>
      </p:sp>
      <p:pic>
        <p:nvPicPr>
          <p:cNvPr id="29" name="Picture 28" descr="participant image.png"/>
          <p:cNvPicPr>
            <a:picLocks noChangeAspect="1"/>
          </p:cNvPicPr>
          <p:nvPr/>
        </p:nvPicPr>
        <p:blipFill>
          <a:blip r:embed="rId4" cstate="print"/>
          <a:stretch>
            <a:fillRect/>
          </a:stretch>
        </p:blipFill>
        <p:spPr>
          <a:xfrm>
            <a:off x="745912" y="3759710"/>
            <a:ext cx="1376680" cy="1376680"/>
          </a:xfrm>
          <a:prstGeom prst="rect">
            <a:avLst/>
          </a:prstGeom>
        </p:spPr>
      </p:pic>
      <p:pic>
        <p:nvPicPr>
          <p:cNvPr id="47" name="Picture 46" descr="take money icon.png"/>
          <p:cNvPicPr>
            <a:picLocks noChangeAspect="1"/>
          </p:cNvPicPr>
          <p:nvPr/>
        </p:nvPicPr>
        <p:blipFill>
          <a:blip r:embed="rId5" cstate="print"/>
          <a:stretch>
            <a:fillRect/>
          </a:stretch>
        </p:blipFill>
        <p:spPr>
          <a:xfrm>
            <a:off x="3559700" y="3840989"/>
            <a:ext cx="1663385" cy="1247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25" grpId="0"/>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Image result for donation icon"/>
          <p:cNvPicPr>
            <a:picLocks noChangeAspect="1" noChangeArrowheads="1"/>
          </p:cNvPicPr>
          <p:nvPr/>
        </p:nvPicPr>
        <p:blipFill>
          <a:blip r:embed="rId3" cstate="print"/>
          <a:srcRect/>
          <a:stretch>
            <a:fillRect/>
          </a:stretch>
        </p:blipFill>
        <p:spPr bwMode="auto">
          <a:xfrm>
            <a:off x="4158615" y="233680"/>
            <a:ext cx="1014413" cy="1014413"/>
          </a:xfrm>
          <a:prstGeom prst="rect">
            <a:avLst/>
          </a:prstGeom>
          <a:noFill/>
        </p:spPr>
      </p:pic>
      <p:sp>
        <p:nvSpPr>
          <p:cNvPr id="23" name="TextBox 22"/>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Background</a:t>
            </a:r>
            <a:endParaRPr lang="en-US" sz="3600" dirty="0">
              <a:solidFill>
                <a:schemeClr val="bg1"/>
              </a:solidFill>
              <a:latin typeface="Helvetica" pitchFamily="2" charset="0"/>
            </a:endParaRPr>
          </a:p>
        </p:txBody>
      </p:sp>
      <p:sp>
        <p:nvSpPr>
          <p:cNvPr id="39" name="Up Arrow 38"/>
          <p:cNvSpPr/>
          <p:nvPr/>
        </p:nvSpPr>
        <p:spPr>
          <a:xfrm>
            <a:off x="739739" y="381058"/>
            <a:ext cx="2569416" cy="2639548"/>
          </a:xfrm>
          <a:prstGeom prst="upArrow">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Freeform 44"/>
          <p:cNvSpPr/>
          <p:nvPr/>
        </p:nvSpPr>
        <p:spPr>
          <a:xfrm>
            <a:off x="3496193" y="1233816"/>
            <a:ext cx="3606053" cy="2310152"/>
          </a:xfrm>
          <a:custGeom>
            <a:avLst/>
            <a:gdLst>
              <a:gd name="connsiteX0" fmla="*/ 0 w 3606053"/>
              <a:gd name="connsiteY0" fmla="*/ 0 h 2310152"/>
              <a:gd name="connsiteX1" fmla="*/ 3606053 w 3606053"/>
              <a:gd name="connsiteY1" fmla="*/ 0 h 2310152"/>
              <a:gd name="connsiteX2" fmla="*/ 3606053 w 3606053"/>
              <a:gd name="connsiteY2" fmla="*/ 2310152 h 2310152"/>
              <a:gd name="connsiteX3" fmla="*/ 0 w 3606053"/>
              <a:gd name="connsiteY3" fmla="*/ 2310152 h 2310152"/>
              <a:gd name="connsiteX4" fmla="*/ 0 w 3606053"/>
              <a:gd name="connsiteY4" fmla="*/ 0 h 231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053" h="2310152">
                <a:moveTo>
                  <a:pt x="0" y="0"/>
                </a:moveTo>
                <a:lnTo>
                  <a:pt x="3606053" y="0"/>
                </a:lnTo>
                <a:lnTo>
                  <a:pt x="3606053" y="2310152"/>
                </a:lnTo>
                <a:lnTo>
                  <a:pt x="0" y="2310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latin typeface="Helvetica" pitchFamily="2" charset="0"/>
              </a:rPr>
              <a:t>Higher Psychopathic Traits</a:t>
            </a:r>
            <a:endParaRPr lang="en-US" sz="2400" kern="1200" dirty="0">
              <a:solidFill>
                <a:schemeClr val="bg1"/>
              </a:solidFill>
              <a:latin typeface="Helvetica" pitchFamily="2" charset="0"/>
            </a:endParaRPr>
          </a:p>
        </p:txBody>
      </p:sp>
      <p:sp>
        <p:nvSpPr>
          <p:cNvPr id="46" name="Down Arrow 45"/>
          <p:cNvSpPr/>
          <p:nvPr/>
        </p:nvSpPr>
        <p:spPr>
          <a:xfrm>
            <a:off x="2153742" y="3524260"/>
            <a:ext cx="1993267" cy="1936739"/>
          </a:xfrm>
          <a:prstGeom prst="downArrow">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Freeform 47"/>
          <p:cNvSpPr/>
          <p:nvPr/>
        </p:nvSpPr>
        <p:spPr>
          <a:xfrm>
            <a:off x="4513836" y="3417975"/>
            <a:ext cx="3606053" cy="2310152"/>
          </a:xfrm>
          <a:custGeom>
            <a:avLst/>
            <a:gdLst>
              <a:gd name="connsiteX0" fmla="*/ 0 w 3606053"/>
              <a:gd name="connsiteY0" fmla="*/ 0 h 2310152"/>
              <a:gd name="connsiteX1" fmla="*/ 3606053 w 3606053"/>
              <a:gd name="connsiteY1" fmla="*/ 0 h 2310152"/>
              <a:gd name="connsiteX2" fmla="*/ 3606053 w 3606053"/>
              <a:gd name="connsiteY2" fmla="*/ 2310152 h 2310152"/>
              <a:gd name="connsiteX3" fmla="*/ 0 w 3606053"/>
              <a:gd name="connsiteY3" fmla="*/ 2310152 h 2310152"/>
              <a:gd name="connsiteX4" fmla="*/ 0 w 3606053"/>
              <a:gd name="connsiteY4" fmla="*/ 0 h 231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053" h="2310152">
                <a:moveTo>
                  <a:pt x="0" y="0"/>
                </a:moveTo>
                <a:lnTo>
                  <a:pt x="3606053" y="0"/>
                </a:lnTo>
                <a:lnTo>
                  <a:pt x="3606053" y="2310152"/>
                </a:lnTo>
                <a:lnTo>
                  <a:pt x="0" y="2310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latin typeface="Helvetica" pitchFamily="2" charset="0"/>
              </a:rPr>
              <a:t>Less Costly Helping</a:t>
            </a:r>
            <a:endParaRPr lang="en-US" sz="2400" kern="1200" dirty="0">
              <a:solidFill>
                <a:schemeClr val="bg1"/>
              </a:solidFill>
              <a:latin typeface="Helvetica" pitchFamily="2" charset="0"/>
            </a:endParaRPr>
          </a:p>
        </p:txBody>
      </p:sp>
      <p:pic>
        <p:nvPicPr>
          <p:cNvPr id="26" name="Picture 2" descr="Image result for donation icon"/>
          <p:cNvPicPr>
            <a:picLocks noChangeAspect="1" noChangeArrowheads="1"/>
          </p:cNvPicPr>
          <p:nvPr/>
        </p:nvPicPr>
        <p:blipFill>
          <a:blip r:embed="rId3" cstate="print"/>
          <a:srcRect/>
          <a:stretch>
            <a:fillRect/>
          </a:stretch>
        </p:blipFill>
        <p:spPr bwMode="auto">
          <a:xfrm>
            <a:off x="2621111" y="3858485"/>
            <a:ext cx="1014413" cy="1014413"/>
          </a:xfrm>
          <a:prstGeom prst="rect">
            <a:avLst/>
          </a:prstGeom>
          <a:noFill/>
        </p:spPr>
      </p:pic>
      <p:pic>
        <p:nvPicPr>
          <p:cNvPr id="45064" name="Picture 8"/>
          <p:cNvPicPr>
            <a:picLocks noChangeAspect="1" noChangeArrowheads="1"/>
          </p:cNvPicPr>
          <p:nvPr/>
        </p:nvPicPr>
        <p:blipFill>
          <a:blip r:embed="rId4" cstate="print"/>
          <a:srcRect/>
          <a:stretch>
            <a:fillRect/>
          </a:stretch>
        </p:blipFill>
        <p:spPr bwMode="auto">
          <a:xfrm>
            <a:off x="1370958" y="1250284"/>
            <a:ext cx="1300336" cy="1205244"/>
          </a:xfrm>
          <a:prstGeom prst="rect">
            <a:avLst/>
          </a:prstGeom>
          <a:noFill/>
          <a:ln w="9525">
            <a:noFill/>
            <a:miter lim="800000"/>
            <a:headEnd/>
            <a:tailEnd/>
          </a:ln>
          <a:effectLst/>
        </p:spPr>
      </p:pic>
      <p:sp>
        <p:nvSpPr>
          <p:cNvPr id="49" name="TextBox 48"/>
          <p:cNvSpPr txBox="1"/>
          <p:nvPr/>
        </p:nvSpPr>
        <p:spPr>
          <a:xfrm>
            <a:off x="3554858" y="821933"/>
            <a:ext cx="4243227" cy="830997"/>
          </a:xfrm>
          <a:prstGeom prst="rect">
            <a:avLst/>
          </a:prstGeom>
          <a:noFill/>
        </p:spPr>
        <p:txBody>
          <a:bodyPr wrap="square" rtlCol="0">
            <a:spAutoFit/>
          </a:bodyPr>
          <a:lstStyle/>
          <a:p>
            <a:r>
              <a:rPr lang="en-US" sz="2400" dirty="0" smtClean="0">
                <a:solidFill>
                  <a:schemeClr val="bg1"/>
                </a:solidFill>
                <a:latin typeface="Helvetica" pitchFamily="2" charset="0"/>
              </a:rPr>
              <a:t>Higher Callous-Unemotional Traits </a:t>
            </a:r>
            <a:endParaRPr lang="en-US" sz="2400" dirty="0">
              <a:solidFill>
                <a:schemeClr val="bg1"/>
              </a:solidFill>
              <a:latin typeface="Helvetic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96237" y="3789452"/>
            <a:ext cx="1146005" cy="1165772"/>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Image result for donation icon"/>
          <p:cNvPicPr>
            <a:picLocks noChangeAspect="1" noChangeArrowheads="1"/>
          </p:cNvPicPr>
          <p:nvPr/>
        </p:nvPicPr>
        <p:blipFill>
          <a:blip r:embed="rId3" cstate="print"/>
          <a:srcRect/>
          <a:stretch>
            <a:fillRect/>
          </a:stretch>
        </p:blipFill>
        <p:spPr bwMode="auto">
          <a:xfrm>
            <a:off x="4158615" y="233680"/>
            <a:ext cx="1014413" cy="1014413"/>
          </a:xfrm>
          <a:prstGeom prst="rect">
            <a:avLst/>
          </a:prstGeom>
          <a:noFill/>
        </p:spPr>
      </p:pic>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Research Questions</a:t>
            </a:r>
            <a:endParaRPr lang="en-US" sz="3600" dirty="0">
              <a:solidFill>
                <a:schemeClr val="bg1"/>
              </a:solidFill>
              <a:latin typeface="Helvetica" pitchFamily="2" charset="0"/>
            </a:endParaRPr>
          </a:p>
        </p:txBody>
      </p:sp>
      <p:sp>
        <p:nvSpPr>
          <p:cNvPr id="15" name="TextBox 14"/>
          <p:cNvSpPr txBox="1"/>
          <p:nvPr/>
        </p:nvSpPr>
        <p:spPr>
          <a:xfrm>
            <a:off x="1643865" y="1376739"/>
            <a:ext cx="7500135" cy="830997"/>
          </a:xfrm>
          <a:prstGeom prst="rect">
            <a:avLst/>
          </a:prstGeom>
          <a:noFill/>
        </p:spPr>
        <p:txBody>
          <a:bodyPr wrap="square" rtlCol="0">
            <a:spAutoFit/>
          </a:bodyPr>
          <a:lstStyle/>
          <a:p>
            <a:r>
              <a:rPr lang="en-US" sz="2400" dirty="0" smtClean="0">
                <a:solidFill>
                  <a:schemeClr val="bg1"/>
                </a:solidFill>
                <a:latin typeface="Helvetica" pitchFamily="2" charset="0"/>
              </a:rPr>
              <a:t>How might the amount of money that the subject gains vs. how much they lose to donating matter?</a:t>
            </a:r>
          </a:p>
        </p:txBody>
      </p:sp>
      <p:sp>
        <p:nvSpPr>
          <p:cNvPr id="16" name="Rounded Rectangle 15"/>
          <p:cNvSpPr/>
          <p:nvPr/>
        </p:nvSpPr>
        <p:spPr>
          <a:xfrm>
            <a:off x="287675" y="1232899"/>
            <a:ext cx="1146005" cy="1165772"/>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46084" name="Picture 4"/>
          <p:cNvPicPr>
            <a:picLocks noChangeAspect="1" noChangeArrowheads="1"/>
          </p:cNvPicPr>
          <p:nvPr/>
        </p:nvPicPr>
        <p:blipFill>
          <a:blip r:embed="rId4" cstate="print"/>
          <a:srcRect/>
          <a:stretch>
            <a:fillRect/>
          </a:stretch>
        </p:blipFill>
        <p:spPr bwMode="auto">
          <a:xfrm>
            <a:off x="366445" y="1337798"/>
            <a:ext cx="1027702" cy="1027702"/>
          </a:xfrm>
          <a:prstGeom prst="rect">
            <a:avLst/>
          </a:prstGeom>
          <a:noFill/>
          <a:ln w="9525">
            <a:noFill/>
            <a:miter lim="800000"/>
            <a:headEnd/>
            <a:tailEnd/>
          </a:ln>
          <a:effectLst/>
        </p:spPr>
      </p:pic>
      <p:pic>
        <p:nvPicPr>
          <p:cNvPr id="19" name="Picture 8"/>
          <p:cNvPicPr>
            <a:picLocks noChangeAspect="1" noChangeArrowheads="1"/>
          </p:cNvPicPr>
          <p:nvPr/>
        </p:nvPicPr>
        <p:blipFill>
          <a:blip r:embed="rId5" cstate="print"/>
          <a:srcRect/>
          <a:stretch>
            <a:fillRect/>
          </a:stretch>
        </p:blipFill>
        <p:spPr bwMode="auto">
          <a:xfrm>
            <a:off x="312720" y="3859916"/>
            <a:ext cx="1084566" cy="1005253"/>
          </a:xfrm>
          <a:prstGeom prst="rect">
            <a:avLst/>
          </a:prstGeom>
          <a:noFill/>
          <a:ln w="9525">
            <a:noFill/>
            <a:miter lim="800000"/>
            <a:headEnd/>
            <a:tailEnd/>
          </a:ln>
          <a:effectLst/>
        </p:spPr>
      </p:pic>
      <p:sp>
        <p:nvSpPr>
          <p:cNvPr id="21" name="TextBox 20"/>
          <p:cNvSpPr txBox="1"/>
          <p:nvPr/>
        </p:nvSpPr>
        <p:spPr>
          <a:xfrm>
            <a:off x="2363063" y="2784295"/>
            <a:ext cx="4397339" cy="646331"/>
          </a:xfrm>
          <a:prstGeom prst="rect">
            <a:avLst/>
          </a:prstGeom>
          <a:noFill/>
        </p:spPr>
        <p:txBody>
          <a:bodyPr wrap="square" rtlCol="0">
            <a:spAutoFit/>
          </a:bodyPr>
          <a:lstStyle/>
          <a:p>
            <a:pPr algn="ctr"/>
            <a:r>
              <a:rPr lang="en-US" sz="3600" dirty="0" smtClean="0">
                <a:solidFill>
                  <a:schemeClr val="bg1"/>
                </a:solidFill>
                <a:latin typeface="Helvetica" pitchFamily="2" charset="0"/>
              </a:rPr>
              <a:t>—AND—</a:t>
            </a:r>
          </a:p>
        </p:txBody>
      </p:sp>
      <p:sp>
        <p:nvSpPr>
          <p:cNvPr id="22" name="TextBox 21"/>
          <p:cNvSpPr txBox="1"/>
          <p:nvPr/>
        </p:nvSpPr>
        <p:spPr>
          <a:xfrm>
            <a:off x="1880171" y="3965824"/>
            <a:ext cx="6750122" cy="830997"/>
          </a:xfrm>
          <a:prstGeom prst="rect">
            <a:avLst/>
          </a:prstGeom>
          <a:noFill/>
        </p:spPr>
        <p:txBody>
          <a:bodyPr wrap="square" rtlCol="0">
            <a:spAutoFit/>
          </a:bodyPr>
          <a:lstStyle/>
          <a:p>
            <a:r>
              <a:rPr lang="en-US" sz="2400" dirty="0" smtClean="0">
                <a:solidFill>
                  <a:schemeClr val="bg1"/>
                </a:solidFill>
                <a:latin typeface="Helvetica" pitchFamily="2" charset="0"/>
              </a:rPr>
              <a:t>How might pathology impact the decision to take vs. donate?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Hypotheses</a:t>
            </a:r>
            <a:endParaRPr lang="en-US" sz="3600" dirty="0">
              <a:solidFill>
                <a:schemeClr val="bg1"/>
              </a:solidFill>
              <a:latin typeface="Helvetica" pitchFamily="2" charset="0"/>
            </a:endParaRPr>
          </a:p>
        </p:txBody>
      </p:sp>
      <p:sp>
        <p:nvSpPr>
          <p:cNvPr id="16" name="Freeform 15"/>
          <p:cNvSpPr/>
          <p:nvPr/>
        </p:nvSpPr>
        <p:spPr>
          <a:xfrm>
            <a:off x="1155160" y="565075"/>
            <a:ext cx="1844889" cy="1765904"/>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smtClean="0">
                <a:solidFill>
                  <a:schemeClr val="tx1"/>
                </a:solidFill>
                <a:latin typeface="Helvetica" pitchFamily="2" charset="0"/>
              </a:rPr>
              <a:t>Ratio</a:t>
            </a:r>
            <a:endParaRPr lang="en-US" sz="2400" kern="1200" dirty="0">
              <a:solidFill>
                <a:schemeClr val="tx1"/>
              </a:solidFill>
              <a:latin typeface="Helvetica" pitchFamily="2" charset="0"/>
            </a:endParaRPr>
          </a:p>
        </p:txBody>
      </p:sp>
      <p:sp>
        <p:nvSpPr>
          <p:cNvPr id="19" name="Right Arrow 18"/>
          <p:cNvSpPr/>
          <p:nvPr/>
        </p:nvSpPr>
        <p:spPr>
          <a:xfrm>
            <a:off x="3184989" y="914397"/>
            <a:ext cx="1520575" cy="1038768"/>
          </a:xfrm>
          <a:prstGeom prst="rightArrow">
            <a:avLst/>
          </a:prstGeom>
          <a:solidFill>
            <a:schemeClr val="accent4">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4463" tIns="162349" rIns="104463" bIns="162349" numCol="1" spcCol="1270" anchor="ctr" anchorCtr="0">
            <a:noAutofit/>
          </a:bodyPr>
          <a:lstStyle/>
          <a:p>
            <a:pPr lvl="0" algn="ctr" defTabSz="800100">
              <a:lnSpc>
                <a:spcPct val="90000"/>
              </a:lnSpc>
              <a:spcBef>
                <a:spcPct val="0"/>
              </a:spcBef>
              <a:spcAft>
                <a:spcPct val="35000"/>
              </a:spcAft>
            </a:pPr>
            <a:endParaRPr lang="en-US" sz="1800" kern="1200"/>
          </a:p>
        </p:txBody>
      </p:sp>
      <p:sp>
        <p:nvSpPr>
          <p:cNvPr id="20" name="Freeform 19"/>
          <p:cNvSpPr/>
          <p:nvPr/>
        </p:nvSpPr>
        <p:spPr>
          <a:xfrm>
            <a:off x="4862909" y="458478"/>
            <a:ext cx="2791353" cy="1904581"/>
          </a:xfrm>
          <a:custGeom>
            <a:avLst/>
            <a:gdLst>
              <a:gd name="connsiteX0" fmla="*/ 0 w 1358800"/>
              <a:gd name="connsiteY0" fmla="*/ 226471 h 1358800"/>
              <a:gd name="connsiteX1" fmla="*/ 66332 w 1358800"/>
              <a:gd name="connsiteY1" fmla="*/ 66332 h 1358800"/>
              <a:gd name="connsiteX2" fmla="*/ 226471 w 1358800"/>
              <a:gd name="connsiteY2" fmla="*/ 0 h 1358800"/>
              <a:gd name="connsiteX3" fmla="*/ 1132329 w 1358800"/>
              <a:gd name="connsiteY3" fmla="*/ 0 h 1358800"/>
              <a:gd name="connsiteX4" fmla="*/ 1292468 w 1358800"/>
              <a:gd name="connsiteY4" fmla="*/ 66332 h 1358800"/>
              <a:gd name="connsiteX5" fmla="*/ 1358800 w 1358800"/>
              <a:gd name="connsiteY5" fmla="*/ 226471 h 1358800"/>
              <a:gd name="connsiteX6" fmla="*/ 1358800 w 1358800"/>
              <a:gd name="connsiteY6" fmla="*/ 1132329 h 1358800"/>
              <a:gd name="connsiteX7" fmla="*/ 1292468 w 1358800"/>
              <a:gd name="connsiteY7" fmla="*/ 1292468 h 1358800"/>
              <a:gd name="connsiteX8" fmla="*/ 1132329 w 1358800"/>
              <a:gd name="connsiteY8" fmla="*/ 1358800 h 1358800"/>
              <a:gd name="connsiteX9" fmla="*/ 226471 w 1358800"/>
              <a:gd name="connsiteY9" fmla="*/ 1358800 h 1358800"/>
              <a:gd name="connsiteX10" fmla="*/ 66332 w 1358800"/>
              <a:gd name="connsiteY10" fmla="*/ 1292468 h 1358800"/>
              <a:gd name="connsiteX11" fmla="*/ 0 w 1358800"/>
              <a:gd name="connsiteY11" fmla="*/ 1132329 h 1358800"/>
              <a:gd name="connsiteX12" fmla="*/ 0 w 1358800"/>
              <a:gd name="connsiteY12"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00" h="1358800">
                <a:moveTo>
                  <a:pt x="0" y="226471"/>
                </a:moveTo>
                <a:cubicBezTo>
                  <a:pt x="0" y="166407"/>
                  <a:pt x="23860" y="108803"/>
                  <a:pt x="66332" y="66332"/>
                </a:cubicBezTo>
                <a:cubicBezTo>
                  <a:pt x="108804" y="23860"/>
                  <a:pt x="166407" y="0"/>
                  <a:pt x="226471" y="0"/>
                </a:cubicBezTo>
                <a:lnTo>
                  <a:pt x="1132329" y="0"/>
                </a:lnTo>
                <a:cubicBezTo>
                  <a:pt x="1192393" y="0"/>
                  <a:pt x="1249997" y="23860"/>
                  <a:pt x="1292468" y="66332"/>
                </a:cubicBezTo>
                <a:cubicBezTo>
                  <a:pt x="1334940" y="108804"/>
                  <a:pt x="1358800" y="166407"/>
                  <a:pt x="1358800" y="226471"/>
                </a:cubicBezTo>
                <a:lnTo>
                  <a:pt x="1358800" y="1132329"/>
                </a:lnTo>
                <a:cubicBezTo>
                  <a:pt x="1358800" y="1192393"/>
                  <a:pt x="1334940" y="1249997"/>
                  <a:pt x="1292468" y="1292468"/>
                </a:cubicBezTo>
                <a:cubicBezTo>
                  <a:pt x="1249996" y="1334940"/>
                  <a:pt x="1192393" y="1358800"/>
                  <a:pt x="1132329" y="1358800"/>
                </a:cubicBezTo>
                <a:lnTo>
                  <a:pt x="226471" y="1358800"/>
                </a:lnTo>
                <a:cubicBezTo>
                  <a:pt x="166407" y="1358800"/>
                  <a:pt x="108803" y="1334940"/>
                  <a:pt x="66332" y="1292468"/>
                </a:cubicBezTo>
                <a:cubicBezTo>
                  <a:pt x="23860" y="1249996"/>
                  <a:pt x="0" y="1192393"/>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71" tIns="94271" rIns="94271" bIns="94271"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977900">
              <a:lnSpc>
                <a:spcPct val="90000"/>
              </a:lnSpc>
              <a:spcBef>
                <a:spcPct val="0"/>
              </a:spcBef>
              <a:spcAft>
                <a:spcPct val="35000"/>
              </a:spcAft>
            </a:pPr>
            <a:endParaRPr lang="en-US" sz="2400" dirty="0" smtClean="0">
              <a:solidFill>
                <a:schemeClr val="tx1"/>
              </a:solidFill>
              <a:latin typeface="Helvetica" pitchFamily="2" charset="0"/>
            </a:endParaRPr>
          </a:p>
          <a:p>
            <a:pPr lvl="0" algn="ctr" defTabSz="977900">
              <a:lnSpc>
                <a:spcPct val="90000"/>
              </a:lnSpc>
              <a:spcBef>
                <a:spcPct val="0"/>
              </a:spcBef>
              <a:spcAft>
                <a:spcPct val="35000"/>
              </a:spcAft>
            </a:pPr>
            <a:r>
              <a:rPr lang="en-US" sz="2400" kern="1200" dirty="0" smtClean="0">
                <a:solidFill>
                  <a:schemeClr val="tx1"/>
                </a:solidFill>
                <a:latin typeface="Helvetica" pitchFamily="2" charset="0"/>
              </a:rPr>
              <a:t>Likelihood of Donating</a:t>
            </a:r>
            <a:endParaRPr lang="en-US" sz="2400" kern="1200" dirty="0">
              <a:solidFill>
                <a:schemeClr val="tx1"/>
              </a:solidFill>
              <a:latin typeface="Helvetica" pitchFamily="2" charset="0"/>
            </a:endParaRPr>
          </a:p>
        </p:txBody>
      </p:sp>
      <p:pic>
        <p:nvPicPr>
          <p:cNvPr id="47106" name="Picture 2"/>
          <p:cNvPicPr>
            <a:picLocks noChangeAspect="1" noChangeArrowheads="1"/>
          </p:cNvPicPr>
          <p:nvPr/>
        </p:nvPicPr>
        <p:blipFill>
          <a:blip r:embed="rId3" cstate="print"/>
          <a:srcRect/>
          <a:stretch>
            <a:fillRect/>
          </a:stretch>
        </p:blipFill>
        <p:spPr bwMode="auto">
          <a:xfrm>
            <a:off x="1435337" y="633502"/>
            <a:ext cx="1300120" cy="130012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4" cstate="print"/>
          <a:srcRect/>
          <a:stretch>
            <a:fillRect/>
          </a:stretch>
        </p:blipFill>
        <p:spPr bwMode="auto">
          <a:xfrm>
            <a:off x="5747617" y="565552"/>
            <a:ext cx="999036" cy="999036"/>
          </a:xfrm>
          <a:prstGeom prst="rect">
            <a:avLst/>
          </a:prstGeom>
          <a:noFill/>
          <a:ln w="9525">
            <a:noFill/>
            <a:miter lim="800000"/>
            <a:headEnd/>
            <a:tailEnd/>
          </a:ln>
          <a:effectLst/>
        </p:spPr>
      </p:pic>
      <p:sp>
        <p:nvSpPr>
          <p:cNvPr id="33" name="Right Arrow 32"/>
          <p:cNvSpPr/>
          <p:nvPr/>
        </p:nvSpPr>
        <p:spPr>
          <a:xfrm>
            <a:off x="1386625" y="2685326"/>
            <a:ext cx="6596396" cy="3183038"/>
          </a:xfrm>
          <a:prstGeom prst="rightArrow">
            <a:avLst/>
          </a:prstGeom>
          <a:solidFill>
            <a:schemeClr val="accent4">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Freeform 33"/>
          <p:cNvSpPr/>
          <p:nvPr/>
        </p:nvSpPr>
        <p:spPr>
          <a:xfrm>
            <a:off x="1221124" y="3599531"/>
            <a:ext cx="1593886" cy="1362456"/>
          </a:xfrm>
          <a:custGeom>
            <a:avLst/>
            <a:gdLst>
              <a:gd name="connsiteX0" fmla="*/ 0 w 1593886"/>
              <a:gd name="connsiteY0" fmla="*/ 221381 h 1328259"/>
              <a:gd name="connsiteX1" fmla="*/ 64841 w 1593886"/>
              <a:gd name="connsiteY1" fmla="*/ 64841 h 1328259"/>
              <a:gd name="connsiteX2" fmla="*/ 221381 w 1593886"/>
              <a:gd name="connsiteY2" fmla="*/ 0 h 1328259"/>
              <a:gd name="connsiteX3" fmla="*/ 1372505 w 1593886"/>
              <a:gd name="connsiteY3" fmla="*/ 0 h 1328259"/>
              <a:gd name="connsiteX4" fmla="*/ 1529045 w 1593886"/>
              <a:gd name="connsiteY4" fmla="*/ 64841 h 1328259"/>
              <a:gd name="connsiteX5" fmla="*/ 1593886 w 1593886"/>
              <a:gd name="connsiteY5" fmla="*/ 221381 h 1328259"/>
              <a:gd name="connsiteX6" fmla="*/ 1593886 w 1593886"/>
              <a:gd name="connsiteY6" fmla="*/ 1106878 h 1328259"/>
              <a:gd name="connsiteX7" fmla="*/ 1529045 w 1593886"/>
              <a:gd name="connsiteY7" fmla="*/ 1263418 h 1328259"/>
              <a:gd name="connsiteX8" fmla="*/ 1372505 w 1593886"/>
              <a:gd name="connsiteY8" fmla="*/ 1328259 h 1328259"/>
              <a:gd name="connsiteX9" fmla="*/ 221381 w 1593886"/>
              <a:gd name="connsiteY9" fmla="*/ 1328259 h 1328259"/>
              <a:gd name="connsiteX10" fmla="*/ 64841 w 1593886"/>
              <a:gd name="connsiteY10" fmla="*/ 1263418 h 1328259"/>
              <a:gd name="connsiteX11" fmla="*/ 0 w 1593886"/>
              <a:gd name="connsiteY11" fmla="*/ 1106878 h 1328259"/>
              <a:gd name="connsiteX12" fmla="*/ 0 w 1593886"/>
              <a:gd name="connsiteY12" fmla="*/ 221381 h 132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886" h="1328259">
                <a:moveTo>
                  <a:pt x="0" y="221381"/>
                </a:moveTo>
                <a:cubicBezTo>
                  <a:pt x="0" y="162667"/>
                  <a:pt x="23324" y="106358"/>
                  <a:pt x="64841" y="64841"/>
                </a:cubicBezTo>
                <a:cubicBezTo>
                  <a:pt x="106358" y="23324"/>
                  <a:pt x="162667" y="0"/>
                  <a:pt x="221381" y="0"/>
                </a:cubicBezTo>
                <a:lnTo>
                  <a:pt x="1372505" y="0"/>
                </a:lnTo>
                <a:cubicBezTo>
                  <a:pt x="1431219" y="0"/>
                  <a:pt x="1487528" y="23324"/>
                  <a:pt x="1529045" y="64841"/>
                </a:cubicBezTo>
                <a:cubicBezTo>
                  <a:pt x="1570562" y="106358"/>
                  <a:pt x="1593886" y="162667"/>
                  <a:pt x="1593886" y="221381"/>
                </a:cubicBezTo>
                <a:lnTo>
                  <a:pt x="1593886" y="1106878"/>
                </a:lnTo>
                <a:cubicBezTo>
                  <a:pt x="1593886" y="1165592"/>
                  <a:pt x="1570562" y="1221901"/>
                  <a:pt x="1529045" y="1263418"/>
                </a:cubicBezTo>
                <a:cubicBezTo>
                  <a:pt x="1487528" y="1304935"/>
                  <a:pt x="1431219" y="1328259"/>
                  <a:pt x="1372505" y="1328259"/>
                </a:cubicBezTo>
                <a:lnTo>
                  <a:pt x="221381" y="1328259"/>
                </a:lnTo>
                <a:cubicBezTo>
                  <a:pt x="162667" y="1328259"/>
                  <a:pt x="106358" y="1304935"/>
                  <a:pt x="64841" y="1263418"/>
                </a:cubicBezTo>
                <a:cubicBezTo>
                  <a:pt x="23324" y="1221901"/>
                  <a:pt x="0" y="1165592"/>
                  <a:pt x="0" y="1106878"/>
                </a:cubicBezTo>
                <a:lnTo>
                  <a:pt x="0" y="22138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80" tIns="156280" rIns="156280" bIns="156280" numCol="1" spcCol="1270" anchor="ctr" anchorCtr="0">
            <a:noAutofit/>
          </a:bodyPr>
          <a:lstStyle/>
          <a:p>
            <a:pPr lvl="0" algn="ctr" defTabSz="1066800">
              <a:lnSpc>
                <a:spcPct val="90000"/>
              </a:lnSpc>
              <a:spcBef>
                <a:spcPct val="0"/>
              </a:spcBef>
              <a:spcAft>
                <a:spcPct val="35000"/>
              </a:spcAft>
            </a:pPr>
            <a:endParaRPr lang="en-US" sz="2400" kern="1200" dirty="0" smtClean="0">
              <a:solidFill>
                <a:schemeClr val="tx1"/>
              </a:solidFill>
            </a:endParaRPr>
          </a:p>
          <a:p>
            <a:pPr lvl="0" algn="ctr" defTabSz="1066800">
              <a:lnSpc>
                <a:spcPct val="90000"/>
              </a:lnSpc>
              <a:spcBef>
                <a:spcPct val="0"/>
              </a:spcBef>
              <a:spcAft>
                <a:spcPct val="35000"/>
              </a:spcAft>
            </a:pPr>
            <a:endParaRPr lang="en-US" sz="2400" kern="1200" dirty="0" smtClean="0">
              <a:solidFill>
                <a:schemeClr val="tx1"/>
              </a:solidFill>
            </a:endParaRPr>
          </a:p>
          <a:p>
            <a:pPr lvl="0" algn="ctr" defTabSz="1066800">
              <a:lnSpc>
                <a:spcPct val="90000"/>
              </a:lnSpc>
              <a:spcBef>
                <a:spcPct val="0"/>
              </a:spcBef>
              <a:spcAft>
                <a:spcPct val="35000"/>
              </a:spcAft>
            </a:pPr>
            <a:r>
              <a:rPr lang="en-US" sz="2400" kern="1200" dirty="0" smtClean="0">
                <a:solidFill>
                  <a:schemeClr val="tx1"/>
                </a:solidFill>
              </a:rPr>
              <a:t>Pathology</a:t>
            </a:r>
            <a:endParaRPr lang="en-US" sz="2400" kern="1200" dirty="0">
              <a:solidFill>
                <a:schemeClr val="tx1"/>
              </a:solidFill>
            </a:endParaRPr>
          </a:p>
        </p:txBody>
      </p:sp>
      <p:sp>
        <p:nvSpPr>
          <p:cNvPr id="35" name="Freeform 34"/>
          <p:cNvSpPr/>
          <p:nvPr/>
        </p:nvSpPr>
        <p:spPr>
          <a:xfrm>
            <a:off x="2996433" y="3578983"/>
            <a:ext cx="1647486" cy="1362456"/>
          </a:xfrm>
          <a:custGeom>
            <a:avLst/>
            <a:gdLst>
              <a:gd name="connsiteX0" fmla="*/ 0 w 1593886"/>
              <a:gd name="connsiteY0" fmla="*/ 221381 h 1328259"/>
              <a:gd name="connsiteX1" fmla="*/ 64841 w 1593886"/>
              <a:gd name="connsiteY1" fmla="*/ 64841 h 1328259"/>
              <a:gd name="connsiteX2" fmla="*/ 221381 w 1593886"/>
              <a:gd name="connsiteY2" fmla="*/ 0 h 1328259"/>
              <a:gd name="connsiteX3" fmla="*/ 1372505 w 1593886"/>
              <a:gd name="connsiteY3" fmla="*/ 0 h 1328259"/>
              <a:gd name="connsiteX4" fmla="*/ 1529045 w 1593886"/>
              <a:gd name="connsiteY4" fmla="*/ 64841 h 1328259"/>
              <a:gd name="connsiteX5" fmla="*/ 1593886 w 1593886"/>
              <a:gd name="connsiteY5" fmla="*/ 221381 h 1328259"/>
              <a:gd name="connsiteX6" fmla="*/ 1593886 w 1593886"/>
              <a:gd name="connsiteY6" fmla="*/ 1106878 h 1328259"/>
              <a:gd name="connsiteX7" fmla="*/ 1529045 w 1593886"/>
              <a:gd name="connsiteY7" fmla="*/ 1263418 h 1328259"/>
              <a:gd name="connsiteX8" fmla="*/ 1372505 w 1593886"/>
              <a:gd name="connsiteY8" fmla="*/ 1328259 h 1328259"/>
              <a:gd name="connsiteX9" fmla="*/ 221381 w 1593886"/>
              <a:gd name="connsiteY9" fmla="*/ 1328259 h 1328259"/>
              <a:gd name="connsiteX10" fmla="*/ 64841 w 1593886"/>
              <a:gd name="connsiteY10" fmla="*/ 1263418 h 1328259"/>
              <a:gd name="connsiteX11" fmla="*/ 0 w 1593886"/>
              <a:gd name="connsiteY11" fmla="*/ 1106878 h 1328259"/>
              <a:gd name="connsiteX12" fmla="*/ 0 w 1593886"/>
              <a:gd name="connsiteY12" fmla="*/ 221381 h 132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886" h="1328259">
                <a:moveTo>
                  <a:pt x="0" y="221381"/>
                </a:moveTo>
                <a:cubicBezTo>
                  <a:pt x="0" y="162667"/>
                  <a:pt x="23324" y="106358"/>
                  <a:pt x="64841" y="64841"/>
                </a:cubicBezTo>
                <a:cubicBezTo>
                  <a:pt x="106358" y="23324"/>
                  <a:pt x="162667" y="0"/>
                  <a:pt x="221381" y="0"/>
                </a:cubicBezTo>
                <a:lnTo>
                  <a:pt x="1372505" y="0"/>
                </a:lnTo>
                <a:cubicBezTo>
                  <a:pt x="1431219" y="0"/>
                  <a:pt x="1487528" y="23324"/>
                  <a:pt x="1529045" y="64841"/>
                </a:cubicBezTo>
                <a:cubicBezTo>
                  <a:pt x="1570562" y="106358"/>
                  <a:pt x="1593886" y="162667"/>
                  <a:pt x="1593886" y="221381"/>
                </a:cubicBezTo>
                <a:lnTo>
                  <a:pt x="1593886" y="1106878"/>
                </a:lnTo>
                <a:cubicBezTo>
                  <a:pt x="1593886" y="1165592"/>
                  <a:pt x="1570562" y="1221901"/>
                  <a:pt x="1529045" y="1263418"/>
                </a:cubicBezTo>
                <a:cubicBezTo>
                  <a:pt x="1487528" y="1304935"/>
                  <a:pt x="1431219" y="1328259"/>
                  <a:pt x="1372505" y="1328259"/>
                </a:cubicBezTo>
                <a:lnTo>
                  <a:pt x="221381" y="1328259"/>
                </a:lnTo>
                <a:cubicBezTo>
                  <a:pt x="162667" y="1328259"/>
                  <a:pt x="106358" y="1304935"/>
                  <a:pt x="64841" y="1263418"/>
                </a:cubicBezTo>
                <a:cubicBezTo>
                  <a:pt x="23324" y="1221901"/>
                  <a:pt x="0" y="1165592"/>
                  <a:pt x="0" y="1106878"/>
                </a:cubicBezTo>
                <a:lnTo>
                  <a:pt x="0" y="22138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80" tIns="156280" rIns="156280" bIns="156280" numCol="1" spcCol="1270" anchor="ctr" anchorCtr="0">
            <a:noAutofit/>
          </a:bodyPr>
          <a:lstStyle/>
          <a:p>
            <a:pPr lvl="0" algn="ctr" defTabSz="1066800">
              <a:lnSpc>
                <a:spcPct val="90000"/>
              </a:lnSpc>
              <a:spcBef>
                <a:spcPct val="0"/>
              </a:spcBef>
              <a:spcAft>
                <a:spcPct val="35000"/>
              </a:spcAft>
            </a:pPr>
            <a:endParaRPr lang="en-US" sz="2400" kern="1200" dirty="0" smtClean="0">
              <a:solidFill>
                <a:schemeClr val="tx1"/>
              </a:solidFill>
            </a:endParaRPr>
          </a:p>
          <a:p>
            <a:pPr lvl="0" algn="ctr" defTabSz="1066800">
              <a:lnSpc>
                <a:spcPct val="90000"/>
              </a:lnSpc>
              <a:spcBef>
                <a:spcPct val="0"/>
              </a:spcBef>
              <a:spcAft>
                <a:spcPct val="35000"/>
              </a:spcAft>
            </a:pPr>
            <a:endParaRPr lang="en-US" sz="2400" kern="1200" dirty="0" smtClean="0">
              <a:solidFill>
                <a:schemeClr val="tx1"/>
              </a:solidFill>
            </a:endParaRPr>
          </a:p>
          <a:p>
            <a:pPr lvl="0" algn="ctr" defTabSz="1066800">
              <a:lnSpc>
                <a:spcPct val="90000"/>
              </a:lnSpc>
              <a:spcBef>
                <a:spcPct val="0"/>
              </a:spcBef>
              <a:spcAft>
                <a:spcPct val="35000"/>
              </a:spcAft>
            </a:pPr>
            <a:r>
              <a:rPr lang="en-US" sz="2400" kern="1200" dirty="0" smtClean="0">
                <a:solidFill>
                  <a:schemeClr val="tx1"/>
                </a:solidFill>
              </a:rPr>
              <a:t>Modulates</a:t>
            </a:r>
            <a:endParaRPr lang="en-US" sz="2400" kern="1200" dirty="0">
              <a:solidFill>
                <a:schemeClr val="tx1"/>
              </a:solidFill>
            </a:endParaRPr>
          </a:p>
        </p:txBody>
      </p:sp>
      <p:sp>
        <p:nvSpPr>
          <p:cNvPr id="36" name="Freeform 35"/>
          <p:cNvSpPr/>
          <p:nvPr/>
        </p:nvSpPr>
        <p:spPr>
          <a:xfrm>
            <a:off x="4823111" y="3321368"/>
            <a:ext cx="2816352" cy="1874520"/>
          </a:xfrm>
          <a:custGeom>
            <a:avLst/>
            <a:gdLst>
              <a:gd name="connsiteX0" fmla="*/ 0 w 1593886"/>
              <a:gd name="connsiteY0" fmla="*/ 221381 h 1328259"/>
              <a:gd name="connsiteX1" fmla="*/ 64841 w 1593886"/>
              <a:gd name="connsiteY1" fmla="*/ 64841 h 1328259"/>
              <a:gd name="connsiteX2" fmla="*/ 221381 w 1593886"/>
              <a:gd name="connsiteY2" fmla="*/ 0 h 1328259"/>
              <a:gd name="connsiteX3" fmla="*/ 1372505 w 1593886"/>
              <a:gd name="connsiteY3" fmla="*/ 0 h 1328259"/>
              <a:gd name="connsiteX4" fmla="*/ 1529045 w 1593886"/>
              <a:gd name="connsiteY4" fmla="*/ 64841 h 1328259"/>
              <a:gd name="connsiteX5" fmla="*/ 1593886 w 1593886"/>
              <a:gd name="connsiteY5" fmla="*/ 221381 h 1328259"/>
              <a:gd name="connsiteX6" fmla="*/ 1593886 w 1593886"/>
              <a:gd name="connsiteY6" fmla="*/ 1106878 h 1328259"/>
              <a:gd name="connsiteX7" fmla="*/ 1529045 w 1593886"/>
              <a:gd name="connsiteY7" fmla="*/ 1263418 h 1328259"/>
              <a:gd name="connsiteX8" fmla="*/ 1372505 w 1593886"/>
              <a:gd name="connsiteY8" fmla="*/ 1328259 h 1328259"/>
              <a:gd name="connsiteX9" fmla="*/ 221381 w 1593886"/>
              <a:gd name="connsiteY9" fmla="*/ 1328259 h 1328259"/>
              <a:gd name="connsiteX10" fmla="*/ 64841 w 1593886"/>
              <a:gd name="connsiteY10" fmla="*/ 1263418 h 1328259"/>
              <a:gd name="connsiteX11" fmla="*/ 0 w 1593886"/>
              <a:gd name="connsiteY11" fmla="*/ 1106878 h 1328259"/>
              <a:gd name="connsiteX12" fmla="*/ 0 w 1593886"/>
              <a:gd name="connsiteY12" fmla="*/ 221381 h 132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886" h="1328259">
                <a:moveTo>
                  <a:pt x="0" y="221381"/>
                </a:moveTo>
                <a:cubicBezTo>
                  <a:pt x="0" y="162667"/>
                  <a:pt x="23324" y="106358"/>
                  <a:pt x="64841" y="64841"/>
                </a:cubicBezTo>
                <a:cubicBezTo>
                  <a:pt x="106358" y="23324"/>
                  <a:pt x="162667" y="0"/>
                  <a:pt x="221381" y="0"/>
                </a:cubicBezTo>
                <a:lnTo>
                  <a:pt x="1372505" y="0"/>
                </a:lnTo>
                <a:cubicBezTo>
                  <a:pt x="1431219" y="0"/>
                  <a:pt x="1487528" y="23324"/>
                  <a:pt x="1529045" y="64841"/>
                </a:cubicBezTo>
                <a:cubicBezTo>
                  <a:pt x="1570562" y="106358"/>
                  <a:pt x="1593886" y="162667"/>
                  <a:pt x="1593886" y="221381"/>
                </a:cubicBezTo>
                <a:lnTo>
                  <a:pt x="1593886" y="1106878"/>
                </a:lnTo>
                <a:cubicBezTo>
                  <a:pt x="1593886" y="1165592"/>
                  <a:pt x="1570562" y="1221901"/>
                  <a:pt x="1529045" y="1263418"/>
                </a:cubicBezTo>
                <a:cubicBezTo>
                  <a:pt x="1487528" y="1304935"/>
                  <a:pt x="1431219" y="1328259"/>
                  <a:pt x="1372505" y="1328259"/>
                </a:cubicBezTo>
                <a:lnTo>
                  <a:pt x="221381" y="1328259"/>
                </a:lnTo>
                <a:cubicBezTo>
                  <a:pt x="162667" y="1328259"/>
                  <a:pt x="106358" y="1304935"/>
                  <a:pt x="64841" y="1263418"/>
                </a:cubicBezTo>
                <a:cubicBezTo>
                  <a:pt x="23324" y="1221901"/>
                  <a:pt x="0" y="1165592"/>
                  <a:pt x="0" y="1106878"/>
                </a:cubicBezTo>
                <a:lnTo>
                  <a:pt x="0" y="22138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80" tIns="156280" rIns="156280" bIns="156280" numCol="1" spcCol="1270" anchor="ctr" anchorCtr="0">
            <a:noAutofit/>
          </a:bodyPr>
          <a:lstStyle/>
          <a:p>
            <a:pPr lvl="0" algn="ctr" defTabSz="1066800">
              <a:lnSpc>
                <a:spcPct val="90000"/>
              </a:lnSpc>
              <a:spcBef>
                <a:spcPct val="0"/>
              </a:spcBef>
              <a:spcAft>
                <a:spcPct val="35000"/>
              </a:spcAft>
            </a:pPr>
            <a:endParaRPr lang="en-US" sz="2400" kern="1200" dirty="0" smtClean="0">
              <a:solidFill>
                <a:schemeClr val="tx1"/>
              </a:solidFill>
            </a:endParaRPr>
          </a:p>
          <a:p>
            <a:pPr lvl="0" algn="ctr" defTabSz="1066800">
              <a:lnSpc>
                <a:spcPct val="90000"/>
              </a:lnSpc>
              <a:spcBef>
                <a:spcPct val="0"/>
              </a:spcBef>
              <a:spcAft>
                <a:spcPct val="35000"/>
              </a:spcAft>
            </a:pPr>
            <a:endParaRPr lang="en-US" sz="2400" dirty="0">
              <a:solidFill>
                <a:schemeClr val="tx1"/>
              </a:solidFill>
            </a:endParaRPr>
          </a:p>
          <a:p>
            <a:pPr lvl="0" algn="ctr" defTabSz="1066800">
              <a:lnSpc>
                <a:spcPct val="90000"/>
              </a:lnSpc>
              <a:spcBef>
                <a:spcPct val="0"/>
              </a:spcBef>
              <a:spcAft>
                <a:spcPct val="35000"/>
              </a:spcAft>
            </a:pPr>
            <a:r>
              <a:rPr lang="en-US" sz="2400" kern="1200" dirty="0" smtClean="0">
                <a:solidFill>
                  <a:schemeClr val="tx1"/>
                </a:solidFill>
              </a:rPr>
              <a:t>Likelihood of Donating</a:t>
            </a:r>
            <a:endParaRPr lang="en-US" sz="2400" kern="1200" dirty="0">
              <a:solidFill>
                <a:schemeClr val="tx1"/>
              </a:solidFill>
            </a:endParaRPr>
          </a:p>
        </p:txBody>
      </p:sp>
      <p:pic>
        <p:nvPicPr>
          <p:cNvPr id="37" name="Picture 8"/>
          <p:cNvPicPr>
            <a:picLocks noChangeAspect="1" noChangeArrowheads="1"/>
          </p:cNvPicPr>
          <p:nvPr/>
        </p:nvPicPr>
        <p:blipFill>
          <a:blip r:embed="rId5" cstate="print"/>
          <a:srcRect/>
          <a:stretch>
            <a:fillRect/>
          </a:stretch>
        </p:blipFill>
        <p:spPr bwMode="auto">
          <a:xfrm>
            <a:off x="1506572" y="3624791"/>
            <a:ext cx="1022921" cy="948116"/>
          </a:xfrm>
          <a:prstGeom prst="rect">
            <a:avLst/>
          </a:prstGeom>
          <a:noFill/>
          <a:ln w="9525">
            <a:noFill/>
            <a:miter lim="800000"/>
            <a:headEnd/>
            <a:tailEnd/>
          </a:ln>
          <a:effectLst/>
        </p:spPr>
      </p:pic>
      <p:pic>
        <p:nvPicPr>
          <p:cNvPr id="47108" name="Picture 4"/>
          <p:cNvPicPr>
            <a:picLocks noChangeAspect="1" noChangeArrowheads="1"/>
          </p:cNvPicPr>
          <p:nvPr/>
        </p:nvPicPr>
        <p:blipFill>
          <a:blip r:embed="rId6" cstate="print"/>
          <a:srcRect/>
          <a:stretch>
            <a:fillRect/>
          </a:stretch>
        </p:blipFill>
        <p:spPr bwMode="auto">
          <a:xfrm>
            <a:off x="3474942" y="3705198"/>
            <a:ext cx="731415" cy="731415"/>
          </a:xfrm>
          <a:prstGeom prst="rect">
            <a:avLst/>
          </a:prstGeom>
          <a:noFill/>
          <a:ln w="9525">
            <a:noFill/>
            <a:miter lim="800000"/>
            <a:headEnd/>
            <a:tailEnd/>
          </a:ln>
          <a:effectLst/>
        </p:spPr>
      </p:pic>
      <p:pic>
        <p:nvPicPr>
          <p:cNvPr id="38" name="Picture 3"/>
          <p:cNvPicPr>
            <a:picLocks noChangeAspect="1" noChangeArrowheads="1"/>
          </p:cNvPicPr>
          <p:nvPr/>
        </p:nvPicPr>
        <p:blipFill>
          <a:blip r:embed="rId4" cstate="print"/>
          <a:srcRect/>
          <a:stretch>
            <a:fillRect/>
          </a:stretch>
        </p:blipFill>
        <p:spPr bwMode="auto">
          <a:xfrm>
            <a:off x="5723629" y="3380127"/>
            <a:ext cx="999036" cy="9990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Methods</a:t>
            </a:r>
            <a:endParaRPr lang="en-US" sz="3600" dirty="0">
              <a:solidFill>
                <a:schemeClr val="bg1"/>
              </a:solidFill>
              <a:latin typeface="Helvetica" pitchFamily="2" charset="0"/>
            </a:endParaRPr>
          </a:p>
        </p:txBody>
      </p:sp>
      <p:graphicFrame>
        <p:nvGraphicFramePr>
          <p:cNvPr id="15" name="Table 14"/>
          <p:cNvGraphicFramePr>
            <a:graphicFrameLocks noGrp="1"/>
          </p:cNvGraphicFramePr>
          <p:nvPr/>
        </p:nvGraphicFramePr>
        <p:xfrm>
          <a:off x="150470" y="400692"/>
          <a:ext cx="8831485" cy="5089358"/>
        </p:xfrm>
        <a:graphic>
          <a:graphicData uri="http://schemas.openxmlformats.org/drawingml/2006/table">
            <a:tbl>
              <a:tblPr firstRow="1" bandRow="1">
                <a:tableStyleId>{5C22544A-7EE6-4342-B048-85BDC9FD1C3A}</a:tableStyleId>
              </a:tblPr>
              <a:tblGrid>
                <a:gridCol w="2207871"/>
                <a:gridCol w="1600201"/>
                <a:gridCol w="2934245"/>
                <a:gridCol w="2089168"/>
              </a:tblGrid>
              <a:tr h="1474607">
                <a:tc gridSpan="2">
                  <a:txBody>
                    <a:bodyPr/>
                    <a:lstStyle/>
                    <a:p>
                      <a:pPr algn="ctr"/>
                      <a:r>
                        <a:rPr lang="en-US" sz="3200" dirty="0" smtClean="0">
                          <a:latin typeface="Helvetica" pitchFamily="2" charset="0"/>
                        </a:rPr>
                        <a:t>Subject Grouping</a:t>
                      </a:r>
                      <a:endParaRPr lang="en-US" sz="3200" dirty="0">
                        <a:latin typeface="Helvetica" pitchFamily="2" charset="0"/>
                      </a:endParaRPr>
                    </a:p>
                  </a:txBody>
                  <a:tcPr marL="121242" marR="121242" marT="60621" marB="60621"/>
                </a:tc>
                <a:tc hMerge="1">
                  <a:txBody>
                    <a:bodyPr/>
                    <a:lstStyle/>
                    <a:p>
                      <a:endParaRPr lang="en-US" dirty="0"/>
                    </a:p>
                  </a:txBody>
                  <a:tcPr/>
                </a:tc>
                <a:tc gridSpan="2">
                  <a:txBody>
                    <a:bodyPr/>
                    <a:lstStyle/>
                    <a:p>
                      <a:pPr algn="ctr"/>
                      <a:r>
                        <a:rPr lang="en-US" sz="3200" dirty="0" smtClean="0">
                          <a:latin typeface="Helvetica" pitchFamily="2" charset="0"/>
                        </a:rPr>
                        <a:t>Clinical</a:t>
                      </a:r>
                      <a:r>
                        <a:rPr lang="en-US" sz="3200" baseline="0" dirty="0" smtClean="0">
                          <a:latin typeface="Helvetica" pitchFamily="2" charset="0"/>
                        </a:rPr>
                        <a:t> Variables M(SD)</a:t>
                      </a:r>
                      <a:endParaRPr lang="en-US" sz="3200" dirty="0">
                        <a:latin typeface="Helvetica" pitchFamily="2" charset="0"/>
                      </a:endParaRPr>
                    </a:p>
                  </a:txBody>
                  <a:tcPr marL="121242" marR="121242" marT="60621" marB="60621"/>
                </a:tc>
                <a:tc hMerge="1">
                  <a:txBody>
                    <a:bodyPr/>
                    <a:lstStyle/>
                    <a:p>
                      <a:endParaRPr lang="en-US" dirty="0"/>
                    </a:p>
                  </a:txBody>
                  <a:tcPr/>
                </a:tc>
              </a:tr>
              <a:tr h="1412431">
                <a:tc>
                  <a:txBody>
                    <a:bodyPr/>
                    <a:lstStyle/>
                    <a:p>
                      <a:pPr algn="ctr"/>
                      <a:r>
                        <a:rPr lang="en-US" sz="2400" dirty="0" smtClean="0"/>
                        <a:t>Clinical Diagnosis</a:t>
                      </a:r>
                      <a:endParaRPr lang="en-US" sz="2400" dirty="0"/>
                    </a:p>
                  </a:txBody>
                  <a:tcPr marL="121242" marR="121242" marT="60621" marB="60621"/>
                </a:tc>
                <a:tc>
                  <a:txBody>
                    <a:bodyPr/>
                    <a:lstStyle/>
                    <a:p>
                      <a:pPr algn="ctr"/>
                      <a:r>
                        <a:rPr lang="en-US" sz="2400" dirty="0" smtClean="0"/>
                        <a:t>N(%)</a:t>
                      </a:r>
                      <a:endParaRPr lang="en-US" sz="2400" dirty="0"/>
                    </a:p>
                  </a:txBody>
                  <a:tcPr marL="121242" marR="121242" marT="60621" marB="60621"/>
                </a:tc>
                <a:tc>
                  <a:txBody>
                    <a:bodyPr/>
                    <a:lstStyle/>
                    <a:p>
                      <a:pPr algn="ctr"/>
                      <a:r>
                        <a:rPr lang="en-US" sz="2400" dirty="0" smtClean="0"/>
                        <a:t>Callous</a:t>
                      </a:r>
                      <a:r>
                        <a:rPr lang="en-US" sz="2400" baseline="0" dirty="0" smtClean="0"/>
                        <a:t>-Unemotional Traits</a:t>
                      </a:r>
                    </a:p>
                    <a:p>
                      <a:pPr algn="ctr"/>
                      <a:r>
                        <a:rPr lang="en-US" sz="2400" baseline="0" dirty="0" smtClean="0"/>
                        <a:t>(ICU)</a:t>
                      </a:r>
                      <a:endParaRPr lang="en-US" sz="2400" dirty="0"/>
                    </a:p>
                  </a:txBody>
                  <a:tcPr marL="121242" marR="121242" marT="60621" marB="60621"/>
                </a:tc>
                <a:tc>
                  <a:txBody>
                    <a:bodyPr/>
                    <a:lstStyle/>
                    <a:p>
                      <a:pPr algn="ctr"/>
                      <a:r>
                        <a:rPr lang="en-US" sz="2400" dirty="0" smtClean="0"/>
                        <a:t>Oppositional Traits</a:t>
                      </a:r>
                    </a:p>
                    <a:p>
                      <a:pPr algn="ctr"/>
                      <a:r>
                        <a:rPr lang="en-US" sz="2400" dirty="0" smtClean="0"/>
                        <a:t>(CBCL)</a:t>
                      </a:r>
                      <a:endParaRPr lang="en-US" sz="2400" dirty="0"/>
                    </a:p>
                  </a:txBody>
                  <a:tcPr marL="121242" marR="121242" marT="60621" marB="60621"/>
                </a:tc>
              </a:tr>
              <a:tr h="661196">
                <a:tc>
                  <a:txBody>
                    <a:bodyPr/>
                    <a:lstStyle/>
                    <a:p>
                      <a:pPr algn="ctr"/>
                      <a:r>
                        <a:rPr lang="en-US" sz="2400" dirty="0" smtClean="0"/>
                        <a:t>Subjects-LPE</a:t>
                      </a:r>
                    </a:p>
                  </a:txBody>
                  <a:tcPr marL="121242" marR="121242" marT="60621" marB="60621"/>
                </a:tc>
                <a:tc>
                  <a:txBody>
                    <a:bodyPr/>
                    <a:lstStyle/>
                    <a:p>
                      <a:pPr algn="ctr"/>
                      <a:r>
                        <a:rPr lang="en-US" sz="2400" dirty="0" smtClean="0"/>
                        <a:t>21 (32%)</a:t>
                      </a:r>
                      <a:endParaRPr lang="en-US" sz="2400" dirty="0"/>
                    </a:p>
                  </a:txBody>
                  <a:tcPr marL="121242" marR="121242" marT="60621" marB="60621"/>
                </a:tc>
                <a:tc>
                  <a:txBody>
                    <a:bodyPr/>
                    <a:lstStyle/>
                    <a:p>
                      <a:pPr algn="ctr"/>
                      <a:r>
                        <a:rPr lang="en-US" sz="2400" dirty="0" smtClean="0"/>
                        <a:t>31.30 (6.11)</a:t>
                      </a:r>
                      <a:endParaRPr lang="en-US" sz="2400" dirty="0"/>
                    </a:p>
                  </a:txBody>
                  <a:tcPr marL="121242" marR="121242" marT="60621" marB="60621"/>
                </a:tc>
                <a:tc>
                  <a:txBody>
                    <a:bodyPr/>
                    <a:lstStyle/>
                    <a:p>
                      <a:pPr algn="ctr"/>
                      <a:r>
                        <a:rPr lang="en-US" sz="2400" dirty="0" smtClean="0"/>
                        <a:t>6.3 (2.83)</a:t>
                      </a:r>
                      <a:endParaRPr lang="en-US" sz="2400" dirty="0"/>
                    </a:p>
                  </a:txBody>
                  <a:tcPr marL="121242" marR="121242" marT="60621" marB="60621"/>
                </a:tc>
              </a:tr>
              <a:tr h="879928">
                <a:tc>
                  <a:txBody>
                    <a:bodyPr/>
                    <a:lstStyle/>
                    <a:p>
                      <a:pPr algn="ctr"/>
                      <a:r>
                        <a:rPr lang="en-US" sz="2400" dirty="0" smtClean="0"/>
                        <a:t>Subjects-no</a:t>
                      </a:r>
                      <a:r>
                        <a:rPr lang="en-US" sz="2400" baseline="0" dirty="0" smtClean="0"/>
                        <a:t> LPE</a:t>
                      </a:r>
                      <a:endParaRPr lang="en-US" sz="2400" dirty="0"/>
                    </a:p>
                  </a:txBody>
                  <a:tcPr marL="121242" marR="121242" marT="60621" marB="60621"/>
                </a:tc>
                <a:tc>
                  <a:txBody>
                    <a:bodyPr/>
                    <a:lstStyle/>
                    <a:p>
                      <a:pPr algn="ctr"/>
                      <a:r>
                        <a:rPr lang="en-US" sz="2400" dirty="0" smtClean="0"/>
                        <a:t>21 (32%)</a:t>
                      </a:r>
                      <a:endParaRPr lang="en-US" sz="2400" dirty="0"/>
                    </a:p>
                  </a:txBody>
                  <a:tcPr marL="121242" marR="121242" marT="60621" marB="60621"/>
                </a:tc>
                <a:tc>
                  <a:txBody>
                    <a:bodyPr/>
                    <a:lstStyle/>
                    <a:p>
                      <a:pPr algn="ctr"/>
                      <a:r>
                        <a:rPr lang="en-US" sz="2400" dirty="0" smtClean="0"/>
                        <a:t>21.18 (5.36)</a:t>
                      </a:r>
                      <a:endParaRPr lang="en-US" sz="2400" dirty="0"/>
                    </a:p>
                  </a:txBody>
                  <a:tcPr marL="121242" marR="121242" marT="60621" marB="60621"/>
                </a:tc>
                <a:tc>
                  <a:txBody>
                    <a:bodyPr/>
                    <a:lstStyle/>
                    <a:p>
                      <a:pPr algn="ctr"/>
                      <a:r>
                        <a:rPr lang="en-US" sz="2400" dirty="0" smtClean="0"/>
                        <a:t>3.9 (3.16)</a:t>
                      </a:r>
                      <a:endParaRPr lang="en-US" sz="2400" dirty="0"/>
                    </a:p>
                  </a:txBody>
                  <a:tcPr marL="121242" marR="121242" marT="60621" marB="60621"/>
                </a:tc>
              </a:tr>
              <a:tr h="661196">
                <a:tc>
                  <a:txBody>
                    <a:bodyPr/>
                    <a:lstStyle/>
                    <a:p>
                      <a:pPr algn="ctr"/>
                      <a:r>
                        <a:rPr lang="en-US" sz="2400" dirty="0" smtClean="0"/>
                        <a:t>Controls</a:t>
                      </a:r>
                      <a:endParaRPr lang="en-US" sz="2400" dirty="0"/>
                    </a:p>
                  </a:txBody>
                  <a:tcPr marL="121242" marR="121242" marT="60621" marB="60621"/>
                </a:tc>
                <a:tc>
                  <a:txBody>
                    <a:bodyPr/>
                    <a:lstStyle/>
                    <a:p>
                      <a:pPr algn="ctr"/>
                      <a:r>
                        <a:rPr lang="en-US" sz="2400" dirty="0" smtClean="0"/>
                        <a:t>24 (36%)</a:t>
                      </a:r>
                      <a:endParaRPr lang="en-US" sz="2400" dirty="0"/>
                    </a:p>
                  </a:txBody>
                  <a:tcPr marL="121242" marR="121242" marT="60621" marB="60621"/>
                </a:tc>
                <a:tc>
                  <a:txBody>
                    <a:bodyPr/>
                    <a:lstStyle/>
                    <a:p>
                      <a:pPr algn="ctr"/>
                      <a:r>
                        <a:rPr lang="en-US" sz="2400" dirty="0" smtClean="0"/>
                        <a:t>17.89</a:t>
                      </a:r>
                      <a:r>
                        <a:rPr lang="en-US" sz="2400" baseline="0" dirty="0" smtClean="0"/>
                        <a:t> (6.59)</a:t>
                      </a:r>
                      <a:endParaRPr lang="en-US" sz="2400" dirty="0"/>
                    </a:p>
                  </a:txBody>
                  <a:tcPr marL="121242" marR="121242" marT="60621" marB="60621"/>
                </a:tc>
                <a:tc>
                  <a:txBody>
                    <a:bodyPr/>
                    <a:lstStyle/>
                    <a:p>
                      <a:pPr algn="ctr"/>
                      <a:r>
                        <a:rPr lang="en-US" sz="2400" dirty="0" smtClean="0"/>
                        <a:t>0.4 (1.24)</a:t>
                      </a:r>
                      <a:endParaRPr lang="en-US" sz="2400" dirty="0"/>
                    </a:p>
                  </a:txBody>
                  <a:tcPr marL="121242" marR="121242" marT="60621" marB="60621"/>
                </a:tc>
              </a:tr>
            </a:tbl>
          </a:graphicData>
        </a:graphic>
      </p:graphicFrame>
      <p:sp>
        <p:nvSpPr>
          <p:cNvPr id="16" name="Rounded Rectangle 15"/>
          <p:cNvSpPr/>
          <p:nvPr/>
        </p:nvSpPr>
        <p:spPr>
          <a:xfrm>
            <a:off x="2361235" y="1921268"/>
            <a:ext cx="1597307" cy="3544584"/>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5827777" y="97661"/>
            <a:ext cx="1263720" cy="4952037"/>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71687" y="3328828"/>
            <a:ext cx="2177974" cy="1458930"/>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5400000">
            <a:off x="5386299" y="1916500"/>
            <a:ext cx="2137029" cy="4961684"/>
          </a:xfrm>
          <a:prstGeom prst="roundRect">
            <a:avLst/>
          </a:prstGeom>
          <a:noFill/>
          <a:ln w="114300">
            <a:solidFill>
              <a:srgbClr val="7030A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err="1" smtClean="0">
                <a:solidFill>
                  <a:schemeClr val="bg1"/>
                </a:solidFill>
                <a:latin typeface="Helvetica" pitchFamily="2" charset="0"/>
              </a:rPr>
              <a:t>AlAn</a:t>
            </a:r>
            <a:r>
              <a:rPr lang="en-US" sz="3600" dirty="0" smtClean="0">
                <a:solidFill>
                  <a:schemeClr val="bg1"/>
                </a:solidFill>
                <a:latin typeface="Helvetica" pitchFamily="2" charset="0"/>
              </a:rPr>
              <a:t> Game</a:t>
            </a:r>
            <a:endParaRPr lang="en-US" sz="3600" dirty="0">
              <a:solidFill>
                <a:schemeClr val="bg1"/>
              </a:solidFill>
              <a:latin typeface="Helvetica" pitchFamily="2" charset="0"/>
            </a:endParaRPr>
          </a:p>
        </p:txBody>
      </p:sp>
      <p:pic>
        <p:nvPicPr>
          <p:cNvPr id="8" name="Picture 3"/>
          <p:cNvPicPr>
            <a:picLocks noChangeArrowheads="1"/>
          </p:cNvPicPr>
          <p:nvPr/>
        </p:nvPicPr>
        <p:blipFill>
          <a:blip r:embed="rId3" cstate="print"/>
          <a:srcRect/>
          <a:stretch>
            <a:fillRect/>
          </a:stretch>
        </p:blipFill>
        <p:spPr bwMode="auto">
          <a:xfrm>
            <a:off x="783623" y="406792"/>
            <a:ext cx="2136706" cy="1590714"/>
          </a:xfrm>
          <a:prstGeom prst="rect">
            <a:avLst/>
          </a:prstGeom>
          <a:noFill/>
          <a:ln w="9525">
            <a:noFill/>
            <a:miter lim="800000"/>
            <a:headEnd/>
            <a:tailEnd/>
          </a:ln>
          <a:effectLst/>
        </p:spPr>
      </p:pic>
      <p:pic>
        <p:nvPicPr>
          <p:cNvPr id="9" name="Picture 4"/>
          <p:cNvPicPr>
            <a:picLocks noChangeArrowheads="1"/>
          </p:cNvPicPr>
          <p:nvPr/>
        </p:nvPicPr>
        <p:blipFill>
          <a:blip r:embed="rId4" cstate="print"/>
          <a:srcRect/>
          <a:stretch>
            <a:fillRect/>
          </a:stretch>
        </p:blipFill>
        <p:spPr bwMode="auto">
          <a:xfrm>
            <a:off x="2229374" y="1451456"/>
            <a:ext cx="2136706" cy="1590714"/>
          </a:xfrm>
          <a:prstGeom prst="rect">
            <a:avLst/>
          </a:prstGeom>
          <a:noFill/>
          <a:ln w="9525">
            <a:noFill/>
            <a:miter lim="800000"/>
            <a:headEnd/>
            <a:tailEnd/>
          </a:ln>
          <a:effectLst/>
        </p:spPr>
      </p:pic>
      <p:pic>
        <p:nvPicPr>
          <p:cNvPr id="10" name="Picture 5"/>
          <p:cNvPicPr>
            <a:picLocks noChangeArrowheads="1"/>
          </p:cNvPicPr>
          <p:nvPr/>
        </p:nvPicPr>
        <p:blipFill>
          <a:blip r:embed="rId5" cstate="print"/>
          <a:srcRect/>
          <a:stretch>
            <a:fillRect/>
          </a:stretch>
        </p:blipFill>
        <p:spPr bwMode="auto">
          <a:xfrm>
            <a:off x="3659967" y="2540977"/>
            <a:ext cx="2136706" cy="1590714"/>
          </a:xfrm>
          <a:prstGeom prst="rect">
            <a:avLst/>
          </a:prstGeom>
          <a:noFill/>
          <a:ln w="9525">
            <a:noFill/>
            <a:miter lim="800000"/>
            <a:headEnd/>
            <a:tailEnd/>
          </a:ln>
          <a:effectLst/>
        </p:spPr>
      </p:pic>
      <p:pic>
        <p:nvPicPr>
          <p:cNvPr id="13" name="Picture 6"/>
          <p:cNvPicPr>
            <a:picLocks noChangeArrowheads="1"/>
          </p:cNvPicPr>
          <p:nvPr/>
        </p:nvPicPr>
        <p:blipFill>
          <a:blip r:embed="rId6" cstate="print"/>
          <a:srcRect/>
          <a:stretch>
            <a:fillRect/>
          </a:stretch>
        </p:blipFill>
        <p:spPr bwMode="auto">
          <a:xfrm>
            <a:off x="5305815" y="3884112"/>
            <a:ext cx="2136706" cy="1590714"/>
          </a:xfrm>
          <a:prstGeom prst="rect">
            <a:avLst/>
          </a:prstGeom>
          <a:noFill/>
          <a:ln w="9525">
            <a:noFill/>
            <a:miter lim="800000"/>
            <a:headEnd/>
            <a:tailEnd/>
          </a:ln>
          <a:effectLst/>
        </p:spPr>
      </p:pic>
      <p:cxnSp>
        <p:nvCxnSpPr>
          <p:cNvPr id="15" name="Straight Arrow Connector 14"/>
          <p:cNvCxnSpPr/>
          <p:nvPr/>
        </p:nvCxnSpPr>
        <p:spPr>
          <a:xfrm>
            <a:off x="800326" y="2033801"/>
            <a:ext cx="4466155" cy="3417875"/>
          </a:xfrm>
          <a:prstGeom prst="straightConnector1">
            <a:avLst/>
          </a:prstGeom>
          <a:ln w="31750">
            <a:solidFill>
              <a:schemeClr val="accent1">
                <a:lumMod val="75000"/>
                <a:alpha val="83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2086" y="586297"/>
            <a:ext cx="3191846" cy="461665"/>
          </a:xfrm>
          <a:prstGeom prst="rect">
            <a:avLst/>
          </a:prstGeom>
          <a:noFill/>
        </p:spPr>
        <p:txBody>
          <a:bodyPr wrap="square" rtlCol="0">
            <a:spAutoFit/>
          </a:bodyPr>
          <a:lstStyle/>
          <a:p>
            <a:r>
              <a:rPr lang="en-US" sz="2400" dirty="0" smtClean="0">
                <a:solidFill>
                  <a:schemeClr val="bg1"/>
                </a:solidFill>
                <a:latin typeface="Helvetica" pitchFamily="2" charset="0"/>
              </a:rPr>
              <a:t>Offer (5 sec)</a:t>
            </a:r>
          </a:p>
        </p:txBody>
      </p:sp>
      <p:sp>
        <p:nvSpPr>
          <p:cNvPr id="17" name="TextBox 16"/>
          <p:cNvSpPr txBox="1"/>
          <p:nvPr/>
        </p:nvSpPr>
        <p:spPr>
          <a:xfrm>
            <a:off x="4346359" y="1688756"/>
            <a:ext cx="3877647" cy="461665"/>
          </a:xfrm>
          <a:prstGeom prst="rect">
            <a:avLst/>
          </a:prstGeom>
          <a:noFill/>
        </p:spPr>
        <p:txBody>
          <a:bodyPr wrap="square" rtlCol="0">
            <a:spAutoFit/>
          </a:bodyPr>
          <a:lstStyle/>
          <a:p>
            <a:r>
              <a:rPr lang="en-US" sz="2400" dirty="0" smtClean="0">
                <a:solidFill>
                  <a:schemeClr val="bg1"/>
                </a:solidFill>
                <a:latin typeface="Helvetica" pitchFamily="2" charset="0"/>
              </a:rPr>
              <a:t> Decision (1 sec)</a:t>
            </a:r>
            <a:endParaRPr lang="en-US" sz="2400" dirty="0">
              <a:solidFill>
                <a:schemeClr val="bg1"/>
              </a:solidFill>
              <a:latin typeface="Helvetica" pitchFamily="2" charset="0"/>
            </a:endParaRPr>
          </a:p>
        </p:txBody>
      </p:sp>
      <p:sp>
        <p:nvSpPr>
          <p:cNvPr id="18" name="TextBox 17"/>
          <p:cNvSpPr txBox="1"/>
          <p:nvPr/>
        </p:nvSpPr>
        <p:spPr>
          <a:xfrm>
            <a:off x="5832952" y="2963452"/>
            <a:ext cx="3834802" cy="461665"/>
          </a:xfrm>
          <a:prstGeom prst="rect">
            <a:avLst/>
          </a:prstGeom>
          <a:noFill/>
        </p:spPr>
        <p:txBody>
          <a:bodyPr wrap="square" rtlCol="0">
            <a:spAutoFit/>
          </a:bodyPr>
          <a:lstStyle/>
          <a:p>
            <a:r>
              <a:rPr lang="en-US" sz="2400" dirty="0" smtClean="0">
                <a:solidFill>
                  <a:schemeClr val="bg1"/>
                </a:solidFill>
                <a:latin typeface="Helvetica" pitchFamily="2" charset="0"/>
              </a:rPr>
              <a:t>Feedback (4 sec)</a:t>
            </a:r>
            <a:endParaRPr lang="en-US" sz="2400" dirty="0">
              <a:solidFill>
                <a:schemeClr val="bg1"/>
              </a:solidFill>
              <a:latin typeface="Helvetica" pitchFamily="2" charset="0"/>
            </a:endParaRPr>
          </a:p>
        </p:txBody>
      </p:sp>
      <p:sp>
        <p:nvSpPr>
          <p:cNvPr id="19" name="TextBox 18"/>
          <p:cNvSpPr txBox="1"/>
          <p:nvPr/>
        </p:nvSpPr>
        <p:spPr>
          <a:xfrm>
            <a:off x="7470244" y="4363931"/>
            <a:ext cx="1766691" cy="461665"/>
          </a:xfrm>
          <a:prstGeom prst="rect">
            <a:avLst/>
          </a:prstGeom>
          <a:noFill/>
        </p:spPr>
        <p:txBody>
          <a:bodyPr wrap="square" rtlCol="0">
            <a:spAutoFit/>
          </a:bodyPr>
          <a:lstStyle/>
          <a:p>
            <a:r>
              <a:rPr lang="en-US" sz="2400" dirty="0" smtClean="0">
                <a:solidFill>
                  <a:schemeClr val="bg1"/>
                </a:solidFill>
                <a:latin typeface="Helvetica" pitchFamily="2" charset="0"/>
              </a:rPr>
              <a:t>Jittered</a:t>
            </a:r>
            <a:endParaRPr lang="en-US" sz="2400" dirty="0">
              <a:solidFill>
                <a:schemeClr val="bg1"/>
              </a:solidFill>
              <a:latin typeface="Helvetic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949" y="6034345"/>
            <a:ext cx="530352" cy="7955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6138" y="6034871"/>
            <a:ext cx="530352" cy="795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030" y="6033075"/>
            <a:ext cx="530352" cy="79552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9835" y="6033330"/>
            <a:ext cx="6654165" cy="7955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035379"/>
            <a:ext cx="530352" cy="7955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3569" y="6107817"/>
            <a:ext cx="6670431" cy="646331"/>
          </a:xfrm>
          <a:prstGeom prst="rect">
            <a:avLst/>
          </a:prstGeom>
          <a:noFill/>
        </p:spPr>
        <p:txBody>
          <a:bodyPr wrap="square" rtlCol="0">
            <a:spAutoFit/>
          </a:bodyPr>
          <a:lstStyle/>
          <a:p>
            <a:pPr algn="r"/>
            <a:r>
              <a:rPr lang="en-US" sz="3600" dirty="0" smtClean="0">
                <a:solidFill>
                  <a:schemeClr val="bg1"/>
                </a:solidFill>
                <a:latin typeface="Helvetica" pitchFamily="2" charset="0"/>
              </a:rPr>
              <a:t>Analysis—Computing Ratio</a:t>
            </a:r>
            <a:endParaRPr lang="en-US" sz="3600" dirty="0">
              <a:solidFill>
                <a:schemeClr val="bg1"/>
              </a:solidFill>
              <a:latin typeface="Helvetica" pitchFamily="2" charset="0"/>
            </a:endParaRPr>
          </a:p>
        </p:txBody>
      </p:sp>
      <p:sp>
        <p:nvSpPr>
          <p:cNvPr id="17" name="Freeform 16"/>
          <p:cNvSpPr/>
          <p:nvPr/>
        </p:nvSpPr>
        <p:spPr>
          <a:xfrm>
            <a:off x="428263" y="1747777"/>
            <a:ext cx="2105132" cy="2048718"/>
          </a:xfrm>
          <a:custGeom>
            <a:avLst/>
            <a:gdLst>
              <a:gd name="connsiteX0" fmla="*/ 0 w 1990546"/>
              <a:gd name="connsiteY0" fmla="*/ 288754 h 1732487"/>
              <a:gd name="connsiteX1" fmla="*/ 84574 w 1990546"/>
              <a:gd name="connsiteY1" fmla="*/ 84574 h 1732487"/>
              <a:gd name="connsiteX2" fmla="*/ 288754 w 1990546"/>
              <a:gd name="connsiteY2" fmla="*/ 0 h 1732487"/>
              <a:gd name="connsiteX3" fmla="*/ 1701792 w 1990546"/>
              <a:gd name="connsiteY3" fmla="*/ 0 h 1732487"/>
              <a:gd name="connsiteX4" fmla="*/ 1905972 w 1990546"/>
              <a:gd name="connsiteY4" fmla="*/ 84574 h 1732487"/>
              <a:gd name="connsiteX5" fmla="*/ 1990546 w 1990546"/>
              <a:gd name="connsiteY5" fmla="*/ 288754 h 1732487"/>
              <a:gd name="connsiteX6" fmla="*/ 1990546 w 1990546"/>
              <a:gd name="connsiteY6" fmla="*/ 1443733 h 1732487"/>
              <a:gd name="connsiteX7" fmla="*/ 1905972 w 1990546"/>
              <a:gd name="connsiteY7" fmla="*/ 1647913 h 1732487"/>
              <a:gd name="connsiteX8" fmla="*/ 1701792 w 1990546"/>
              <a:gd name="connsiteY8" fmla="*/ 1732487 h 1732487"/>
              <a:gd name="connsiteX9" fmla="*/ 288754 w 1990546"/>
              <a:gd name="connsiteY9" fmla="*/ 1732487 h 1732487"/>
              <a:gd name="connsiteX10" fmla="*/ 84574 w 1990546"/>
              <a:gd name="connsiteY10" fmla="*/ 1647913 h 1732487"/>
              <a:gd name="connsiteX11" fmla="*/ 0 w 1990546"/>
              <a:gd name="connsiteY11" fmla="*/ 1443733 h 1732487"/>
              <a:gd name="connsiteX12" fmla="*/ 0 w 1990546"/>
              <a:gd name="connsiteY12" fmla="*/ 288754 h 17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0546" h="1732487">
                <a:moveTo>
                  <a:pt x="0" y="288754"/>
                </a:moveTo>
                <a:cubicBezTo>
                  <a:pt x="0" y="212172"/>
                  <a:pt x="30422" y="138726"/>
                  <a:pt x="84574" y="84574"/>
                </a:cubicBezTo>
                <a:cubicBezTo>
                  <a:pt x="138726" y="30422"/>
                  <a:pt x="212172" y="0"/>
                  <a:pt x="288754" y="0"/>
                </a:cubicBezTo>
                <a:lnTo>
                  <a:pt x="1701792" y="0"/>
                </a:lnTo>
                <a:cubicBezTo>
                  <a:pt x="1778374" y="0"/>
                  <a:pt x="1851820" y="30422"/>
                  <a:pt x="1905972" y="84574"/>
                </a:cubicBezTo>
                <a:cubicBezTo>
                  <a:pt x="1960124" y="138726"/>
                  <a:pt x="1990546" y="212172"/>
                  <a:pt x="1990546" y="288754"/>
                </a:cubicBezTo>
                <a:lnTo>
                  <a:pt x="1990546" y="1443733"/>
                </a:lnTo>
                <a:cubicBezTo>
                  <a:pt x="1990546" y="1520315"/>
                  <a:pt x="1960124" y="1593761"/>
                  <a:pt x="1905972" y="1647913"/>
                </a:cubicBezTo>
                <a:cubicBezTo>
                  <a:pt x="1851820" y="1702065"/>
                  <a:pt x="1778374" y="1732487"/>
                  <a:pt x="1701792" y="1732487"/>
                </a:cubicBezTo>
                <a:lnTo>
                  <a:pt x="288754" y="1732487"/>
                </a:lnTo>
                <a:cubicBezTo>
                  <a:pt x="212172" y="1732487"/>
                  <a:pt x="138726" y="1702065"/>
                  <a:pt x="84574" y="1647913"/>
                </a:cubicBezTo>
                <a:cubicBezTo>
                  <a:pt x="30422" y="1593761"/>
                  <a:pt x="0" y="1520315"/>
                  <a:pt x="0" y="1443733"/>
                </a:cubicBezTo>
                <a:lnTo>
                  <a:pt x="0" y="288754"/>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053" tIns="115053" rIns="115053" bIns="115053" numCol="1" spcCol="1270" anchor="ctr" anchorCtr="0">
            <a:noAutofit/>
          </a:bodyPr>
          <a:lstStyle/>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r>
              <a:rPr lang="en-US" sz="2400" kern="1200" dirty="0" smtClean="0">
                <a:solidFill>
                  <a:schemeClr val="tx1"/>
                </a:solidFill>
                <a:latin typeface="Helvetica" pitchFamily="2" charset="0"/>
              </a:rPr>
              <a:t>Red Cross Stake</a:t>
            </a:r>
            <a:endParaRPr lang="en-US" sz="2400" kern="1200" dirty="0">
              <a:solidFill>
                <a:schemeClr val="tx1"/>
              </a:solidFill>
              <a:latin typeface="Helvetica" pitchFamily="2" charset="0"/>
            </a:endParaRPr>
          </a:p>
        </p:txBody>
      </p:sp>
      <p:sp>
        <p:nvSpPr>
          <p:cNvPr id="18" name="Division 17"/>
          <p:cNvSpPr/>
          <p:nvPr/>
        </p:nvSpPr>
        <p:spPr>
          <a:xfrm>
            <a:off x="2625723" y="2384384"/>
            <a:ext cx="786384" cy="786384"/>
          </a:xfrm>
          <a:prstGeom prst="mathDivide">
            <a:avLst/>
          </a:prstGeom>
          <a:solidFill>
            <a:schemeClr val="accent4">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3568" tIns="125693" rIns="43568" bIns="125693" numCol="1" spcCol="1270" anchor="ctr" anchorCtr="0">
            <a:noAutofit/>
          </a:bodyPr>
          <a:lstStyle/>
          <a:p>
            <a:pPr lvl="0" algn="ctr" defTabSz="222250">
              <a:lnSpc>
                <a:spcPct val="90000"/>
              </a:lnSpc>
              <a:spcBef>
                <a:spcPct val="0"/>
              </a:spcBef>
              <a:spcAft>
                <a:spcPct val="35000"/>
              </a:spcAft>
            </a:pPr>
            <a:endParaRPr lang="en-US" sz="500" kern="1200"/>
          </a:p>
        </p:txBody>
      </p:sp>
      <p:sp>
        <p:nvSpPr>
          <p:cNvPr id="19" name="Freeform 18"/>
          <p:cNvSpPr/>
          <p:nvPr/>
        </p:nvSpPr>
        <p:spPr>
          <a:xfrm>
            <a:off x="3509725" y="1863524"/>
            <a:ext cx="2173445" cy="1832010"/>
          </a:xfrm>
          <a:custGeom>
            <a:avLst/>
            <a:gdLst>
              <a:gd name="connsiteX0" fmla="*/ 0 w 1993357"/>
              <a:gd name="connsiteY0" fmla="*/ 281762 h 1690538"/>
              <a:gd name="connsiteX1" fmla="*/ 82526 w 1993357"/>
              <a:gd name="connsiteY1" fmla="*/ 82526 h 1690538"/>
              <a:gd name="connsiteX2" fmla="*/ 281762 w 1993357"/>
              <a:gd name="connsiteY2" fmla="*/ 0 h 1690538"/>
              <a:gd name="connsiteX3" fmla="*/ 1711595 w 1993357"/>
              <a:gd name="connsiteY3" fmla="*/ 0 h 1690538"/>
              <a:gd name="connsiteX4" fmla="*/ 1910831 w 1993357"/>
              <a:gd name="connsiteY4" fmla="*/ 82526 h 1690538"/>
              <a:gd name="connsiteX5" fmla="*/ 1993357 w 1993357"/>
              <a:gd name="connsiteY5" fmla="*/ 281762 h 1690538"/>
              <a:gd name="connsiteX6" fmla="*/ 1993357 w 1993357"/>
              <a:gd name="connsiteY6" fmla="*/ 1408776 h 1690538"/>
              <a:gd name="connsiteX7" fmla="*/ 1910831 w 1993357"/>
              <a:gd name="connsiteY7" fmla="*/ 1608012 h 1690538"/>
              <a:gd name="connsiteX8" fmla="*/ 1711595 w 1993357"/>
              <a:gd name="connsiteY8" fmla="*/ 1690538 h 1690538"/>
              <a:gd name="connsiteX9" fmla="*/ 281762 w 1993357"/>
              <a:gd name="connsiteY9" fmla="*/ 1690538 h 1690538"/>
              <a:gd name="connsiteX10" fmla="*/ 82526 w 1993357"/>
              <a:gd name="connsiteY10" fmla="*/ 1608012 h 1690538"/>
              <a:gd name="connsiteX11" fmla="*/ 0 w 1993357"/>
              <a:gd name="connsiteY11" fmla="*/ 1408776 h 1690538"/>
              <a:gd name="connsiteX12" fmla="*/ 0 w 1993357"/>
              <a:gd name="connsiteY12" fmla="*/ 281762 h 16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3357" h="1690538">
                <a:moveTo>
                  <a:pt x="0" y="281762"/>
                </a:moveTo>
                <a:cubicBezTo>
                  <a:pt x="0" y="207034"/>
                  <a:pt x="29686" y="135367"/>
                  <a:pt x="82526" y="82526"/>
                </a:cubicBezTo>
                <a:cubicBezTo>
                  <a:pt x="135367" y="29685"/>
                  <a:pt x="207034" y="0"/>
                  <a:pt x="281762" y="0"/>
                </a:cubicBezTo>
                <a:lnTo>
                  <a:pt x="1711595" y="0"/>
                </a:lnTo>
                <a:cubicBezTo>
                  <a:pt x="1786323" y="0"/>
                  <a:pt x="1857990" y="29686"/>
                  <a:pt x="1910831" y="82526"/>
                </a:cubicBezTo>
                <a:cubicBezTo>
                  <a:pt x="1963672" y="135367"/>
                  <a:pt x="1993357" y="207034"/>
                  <a:pt x="1993357" y="281762"/>
                </a:cubicBezTo>
                <a:lnTo>
                  <a:pt x="1993357" y="1408776"/>
                </a:lnTo>
                <a:cubicBezTo>
                  <a:pt x="1993357" y="1483504"/>
                  <a:pt x="1963671" y="1555171"/>
                  <a:pt x="1910831" y="1608012"/>
                </a:cubicBezTo>
                <a:cubicBezTo>
                  <a:pt x="1857990" y="1660853"/>
                  <a:pt x="1786323" y="1690538"/>
                  <a:pt x="1711595" y="1690538"/>
                </a:cubicBezTo>
                <a:lnTo>
                  <a:pt x="281762" y="1690538"/>
                </a:lnTo>
                <a:cubicBezTo>
                  <a:pt x="207034" y="1690538"/>
                  <a:pt x="135367" y="1660852"/>
                  <a:pt x="82526" y="1608012"/>
                </a:cubicBezTo>
                <a:cubicBezTo>
                  <a:pt x="29685" y="1555171"/>
                  <a:pt x="0" y="1483504"/>
                  <a:pt x="0" y="1408776"/>
                </a:cubicBezTo>
                <a:lnTo>
                  <a:pt x="0" y="281762"/>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005" tIns="113005" rIns="113005" bIns="113005" numCol="1" spcCol="1270" anchor="ctr" anchorCtr="0">
            <a:noAutofit/>
          </a:bodyPr>
          <a:lstStyle/>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r>
              <a:rPr lang="en-US" sz="2400" kern="1200" dirty="0" smtClean="0">
                <a:solidFill>
                  <a:schemeClr val="tx1"/>
                </a:solidFill>
                <a:latin typeface="Helvetica" pitchFamily="2" charset="0"/>
              </a:rPr>
              <a:t>Subject Stake</a:t>
            </a:r>
            <a:endParaRPr lang="en-US" sz="2400" kern="1200" dirty="0">
              <a:solidFill>
                <a:schemeClr val="tx1"/>
              </a:solidFill>
              <a:latin typeface="Helvetica" pitchFamily="2" charset="0"/>
            </a:endParaRPr>
          </a:p>
        </p:txBody>
      </p:sp>
      <p:sp>
        <p:nvSpPr>
          <p:cNvPr id="20" name="Freeform 19"/>
          <p:cNvSpPr/>
          <p:nvPr/>
        </p:nvSpPr>
        <p:spPr>
          <a:xfrm>
            <a:off x="5745869" y="2396544"/>
            <a:ext cx="786384" cy="786384"/>
          </a:xfrm>
          <a:custGeom>
            <a:avLst/>
            <a:gdLst>
              <a:gd name="connsiteX0" fmla="*/ 43568 w 328694"/>
              <a:gd name="connsiteY0" fmla="*/ 67711 h 328694"/>
              <a:gd name="connsiteX1" fmla="*/ 285126 w 328694"/>
              <a:gd name="connsiteY1" fmla="*/ 67711 h 328694"/>
              <a:gd name="connsiteX2" fmla="*/ 285126 w 328694"/>
              <a:gd name="connsiteY2" fmla="*/ 145020 h 328694"/>
              <a:gd name="connsiteX3" fmla="*/ 43568 w 328694"/>
              <a:gd name="connsiteY3" fmla="*/ 145020 h 328694"/>
              <a:gd name="connsiteX4" fmla="*/ 43568 w 328694"/>
              <a:gd name="connsiteY4" fmla="*/ 67711 h 328694"/>
              <a:gd name="connsiteX5" fmla="*/ 43568 w 328694"/>
              <a:gd name="connsiteY5" fmla="*/ 183674 h 328694"/>
              <a:gd name="connsiteX6" fmla="*/ 285126 w 328694"/>
              <a:gd name="connsiteY6" fmla="*/ 183674 h 328694"/>
              <a:gd name="connsiteX7" fmla="*/ 285126 w 328694"/>
              <a:gd name="connsiteY7" fmla="*/ 260983 h 328694"/>
              <a:gd name="connsiteX8" fmla="*/ 43568 w 328694"/>
              <a:gd name="connsiteY8" fmla="*/ 260983 h 328694"/>
              <a:gd name="connsiteX9" fmla="*/ 43568 w 328694"/>
              <a:gd name="connsiteY9" fmla="*/ 183674 h 3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94" h="328694">
                <a:moveTo>
                  <a:pt x="43568" y="67711"/>
                </a:moveTo>
                <a:lnTo>
                  <a:pt x="285126" y="67711"/>
                </a:lnTo>
                <a:lnTo>
                  <a:pt x="285126" y="145020"/>
                </a:lnTo>
                <a:lnTo>
                  <a:pt x="43568" y="145020"/>
                </a:lnTo>
                <a:lnTo>
                  <a:pt x="43568" y="67711"/>
                </a:lnTo>
                <a:close/>
                <a:moveTo>
                  <a:pt x="43568" y="183674"/>
                </a:moveTo>
                <a:lnTo>
                  <a:pt x="285126" y="183674"/>
                </a:lnTo>
                <a:lnTo>
                  <a:pt x="285126" y="260983"/>
                </a:lnTo>
                <a:lnTo>
                  <a:pt x="43568" y="260983"/>
                </a:lnTo>
                <a:lnTo>
                  <a:pt x="43568" y="183674"/>
                </a:lnTo>
                <a:close/>
              </a:path>
            </a:pathLst>
          </a:custGeom>
          <a:solidFill>
            <a:schemeClr val="accent4">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3568" tIns="67711" rIns="43568" bIns="67711" numCol="1" spcCol="1270" anchor="ctr" anchorCtr="0">
            <a:noAutofit/>
          </a:bodyPr>
          <a:lstStyle/>
          <a:p>
            <a:pPr lvl="0" algn="ctr" defTabSz="577850">
              <a:lnSpc>
                <a:spcPct val="90000"/>
              </a:lnSpc>
              <a:spcBef>
                <a:spcPct val="0"/>
              </a:spcBef>
              <a:spcAft>
                <a:spcPct val="35000"/>
              </a:spcAft>
            </a:pPr>
            <a:endParaRPr lang="en-US" sz="1300" kern="1200"/>
          </a:p>
        </p:txBody>
      </p:sp>
      <p:sp>
        <p:nvSpPr>
          <p:cNvPr id="21" name="Freeform 20"/>
          <p:cNvSpPr/>
          <p:nvPr/>
        </p:nvSpPr>
        <p:spPr>
          <a:xfrm>
            <a:off x="6560428" y="1840373"/>
            <a:ext cx="2036858" cy="1805653"/>
          </a:xfrm>
          <a:custGeom>
            <a:avLst/>
            <a:gdLst>
              <a:gd name="connsiteX0" fmla="*/ 0 w 2036858"/>
              <a:gd name="connsiteY0" fmla="*/ 317346 h 1904037"/>
              <a:gd name="connsiteX1" fmla="*/ 92949 w 2036858"/>
              <a:gd name="connsiteY1" fmla="*/ 92949 h 1904037"/>
              <a:gd name="connsiteX2" fmla="*/ 317347 w 2036858"/>
              <a:gd name="connsiteY2" fmla="*/ 1 h 1904037"/>
              <a:gd name="connsiteX3" fmla="*/ 1719512 w 2036858"/>
              <a:gd name="connsiteY3" fmla="*/ 0 h 1904037"/>
              <a:gd name="connsiteX4" fmla="*/ 1943909 w 2036858"/>
              <a:gd name="connsiteY4" fmla="*/ 92949 h 1904037"/>
              <a:gd name="connsiteX5" fmla="*/ 2036857 w 2036858"/>
              <a:gd name="connsiteY5" fmla="*/ 317347 h 1904037"/>
              <a:gd name="connsiteX6" fmla="*/ 2036858 w 2036858"/>
              <a:gd name="connsiteY6" fmla="*/ 1586691 h 1904037"/>
              <a:gd name="connsiteX7" fmla="*/ 1943909 w 2036858"/>
              <a:gd name="connsiteY7" fmla="*/ 1811089 h 1904037"/>
              <a:gd name="connsiteX8" fmla="*/ 1719511 w 2036858"/>
              <a:gd name="connsiteY8" fmla="*/ 1904037 h 1904037"/>
              <a:gd name="connsiteX9" fmla="*/ 317346 w 2036858"/>
              <a:gd name="connsiteY9" fmla="*/ 1904037 h 1904037"/>
              <a:gd name="connsiteX10" fmla="*/ 92948 w 2036858"/>
              <a:gd name="connsiteY10" fmla="*/ 1811088 h 1904037"/>
              <a:gd name="connsiteX11" fmla="*/ 0 w 2036858"/>
              <a:gd name="connsiteY11" fmla="*/ 1586690 h 1904037"/>
              <a:gd name="connsiteX12" fmla="*/ 0 w 2036858"/>
              <a:gd name="connsiteY12" fmla="*/ 317346 h 19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858" h="1904037">
                <a:moveTo>
                  <a:pt x="0" y="317346"/>
                </a:moveTo>
                <a:cubicBezTo>
                  <a:pt x="0" y="233181"/>
                  <a:pt x="33435" y="152462"/>
                  <a:pt x="92949" y="92949"/>
                </a:cubicBezTo>
                <a:cubicBezTo>
                  <a:pt x="152463" y="33435"/>
                  <a:pt x="233181" y="1"/>
                  <a:pt x="317347" y="1"/>
                </a:cubicBezTo>
                <a:lnTo>
                  <a:pt x="1719512" y="0"/>
                </a:lnTo>
                <a:cubicBezTo>
                  <a:pt x="1803677" y="0"/>
                  <a:pt x="1884396" y="33435"/>
                  <a:pt x="1943909" y="92949"/>
                </a:cubicBezTo>
                <a:cubicBezTo>
                  <a:pt x="2003423" y="152463"/>
                  <a:pt x="2036857" y="233181"/>
                  <a:pt x="2036857" y="317347"/>
                </a:cubicBezTo>
                <a:cubicBezTo>
                  <a:pt x="2036857" y="740462"/>
                  <a:pt x="2036858" y="1163576"/>
                  <a:pt x="2036858" y="1586691"/>
                </a:cubicBezTo>
                <a:cubicBezTo>
                  <a:pt x="2036858" y="1670856"/>
                  <a:pt x="2003423" y="1751575"/>
                  <a:pt x="1943909" y="1811089"/>
                </a:cubicBezTo>
                <a:cubicBezTo>
                  <a:pt x="1884395" y="1870603"/>
                  <a:pt x="1803677" y="1904037"/>
                  <a:pt x="1719511" y="1904037"/>
                </a:cubicBezTo>
                <a:lnTo>
                  <a:pt x="317346" y="1904037"/>
                </a:lnTo>
                <a:cubicBezTo>
                  <a:pt x="233181" y="1904037"/>
                  <a:pt x="152462" y="1870602"/>
                  <a:pt x="92948" y="1811088"/>
                </a:cubicBezTo>
                <a:cubicBezTo>
                  <a:pt x="33434" y="1751574"/>
                  <a:pt x="0" y="1670856"/>
                  <a:pt x="0" y="1586690"/>
                </a:cubicBezTo>
                <a:lnTo>
                  <a:pt x="0" y="31734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427" tIns="123427" rIns="123427" bIns="123427" numCol="1" spcCol="1270" anchor="ctr" anchorCtr="0">
            <a:noAutofit/>
          </a:bodyPr>
          <a:lstStyle/>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endParaRPr lang="en-US" sz="2400" kern="1200" dirty="0" smtClean="0">
              <a:solidFill>
                <a:schemeClr val="tx1"/>
              </a:solidFill>
              <a:latin typeface="Helvetica" pitchFamily="2" charset="0"/>
            </a:endParaRPr>
          </a:p>
          <a:p>
            <a:pPr lvl="0" algn="ctr" defTabSz="1066800">
              <a:lnSpc>
                <a:spcPct val="90000"/>
              </a:lnSpc>
              <a:spcBef>
                <a:spcPct val="0"/>
              </a:spcBef>
              <a:spcAft>
                <a:spcPct val="35000"/>
              </a:spcAft>
            </a:pPr>
            <a:r>
              <a:rPr lang="en-US" sz="2400" kern="1200" dirty="0" smtClean="0">
                <a:solidFill>
                  <a:schemeClr val="tx1"/>
                </a:solidFill>
                <a:latin typeface="Helvetica" pitchFamily="2" charset="0"/>
              </a:rPr>
              <a:t>Ratio</a:t>
            </a:r>
            <a:endParaRPr lang="en-US" sz="2400" kern="1200" dirty="0">
              <a:solidFill>
                <a:schemeClr val="tx1"/>
              </a:solidFill>
              <a:latin typeface="Helvetica" pitchFamily="2" charset="0"/>
            </a:endParaRPr>
          </a:p>
        </p:txBody>
      </p:sp>
      <p:pic>
        <p:nvPicPr>
          <p:cNvPr id="10" name="Picture 2" descr="Image result for donation icon"/>
          <p:cNvPicPr>
            <a:picLocks noChangeAspect="1" noChangeArrowheads="1"/>
          </p:cNvPicPr>
          <p:nvPr/>
        </p:nvPicPr>
        <p:blipFill>
          <a:blip r:embed="rId3" cstate="print"/>
          <a:srcRect/>
          <a:stretch>
            <a:fillRect/>
          </a:stretch>
        </p:blipFill>
        <p:spPr bwMode="auto">
          <a:xfrm>
            <a:off x="861904" y="1912007"/>
            <a:ext cx="1014413" cy="1014413"/>
          </a:xfrm>
          <a:prstGeom prst="rect">
            <a:avLst/>
          </a:prstGeom>
          <a:noFill/>
        </p:spPr>
      </p:pic>
      <p:pic>
        <p:nvPicPr>
          <p:cNvPr id="13" name="Picture 12" descr="take money icon.png"/>
          <p:cNvPicPr>
            <a:picLocks noChangeAspect="1"/>
          </p:cNvPicPr>
          <p:nvPr/>
        </p:nvPicPr>
        <p:blipFill>
          <a:blip r:embed="rId4" cstate="print"/>
          <a:stretch>
            <a:fillRect/>
          </a:stretch>
        </p:blipFill>
        <p:spPr>
          <a:xfrm>
            <a:off x="4057411" y="1908017"/>
            <a:ext cx="1663385" cy="1247539"/>
          </a:xfrm>
          <a:prstGeom prst="rect">
            <a:avLst/>
          </a:prstGeom>
        </p:spPr>
      </p:pic>
      <p:pic>
        <p:nvPicPr>
          <p:cNvPr id="15" name="Picture 2"/>
          <p:cNvPicPr>
            <a:picLocks noChangeAspect="1" noChangeArrowheads="1"/>
          </p:cNvPicPr>
          <p:nvPr/>
        </p:nvPicPr>
        <p:blipFill>
          <a:blip r:embed="rId5" cstate="print"/>
          <a:srcRect/>
          <a:stretch>
            <a:fillRect/>
          </a:stretch>
        </p:blipFill>
        <p:spPr bwMode="auto">
          <a:xfrm>
            <a:off x="7095894" y="2100494"/>
            <a:ext cx="957566" cy="9575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8832</TotalTime>
  <Words>1955</Words>
  <Application>Microsoft Office PowerPoint</Application>
  <PresentationFormat>On-screen Show (4:3)</PresentationFormat>
  <Paragraphs>268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Tennyson Dahlman</dc:creator>
  <cp:lastModifiedBy>Tennyson Dahlman</cp:lastModifiedBy>
  <cp:revision>280</cp:revision>
  <dcterms:created xsi:type="dcterms:W3CDTF">2019-08-05T22:02:44Z</dcterms:created>
  <dcterms:modified xsi:type="dcterms:W3CDTF">2019-08-12T01:16:30Z</dcterms:modified>
</cp:coreProperties>
</file>