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4" r:id="rId1"/>
  </p:sldMasterIdLst>
  <p:sldIdLst>
    <p:sldId id="256" r:id="rId2"/>
    <p:sldId id="261" r:id="rId3"/>
    <p:sldId id="281" r:id="rId4"/>
    <p:sldId id="257" r:id="rId5"/>
    <p:sldId id="260" r:id="rId6"/>
    <p:sldId id="264" r:id="rId7"/>
    <p:sldId id="265" r:id="rId8"/>
    <p:sldId id="277" r:id="rId9"/>
    <p:sldId id="267" r:id="rId10"/>
    <p:sldId id="268" r:id="rId11"/>
    <p:sldId id="269" r:id="rId12"/>
    <p:sldId id="274" r:id="rId13"/>
    <p:sldId id="273" r:id="rId14"/>
    <p:sldId id="275" r:id="rId15"/>
    <p:sldId id="276" r:id="rId16"/>
    <p:sldId id="278" r:id="rId17"/>
    <p:sldId id="280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4A5E0-7FF2-4EF4-94C5-52E5A7E0EF2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CBF0E9-574C-4615-81E0-31A2F1AE10D2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Biologically:</a:t>
          </a:r>
        </a:p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e.g., Inheritance of parents’ patterns of physiological functioning</a:t>
          </a:r>
          <a:r>
            <a:rPr lang="en-US" baseline="30000" dirty="0">
              <a:latin typeface="Calibri" panose="020F0502020204030204" pitchFamily="34" charset="0"/>
              <a:cs typeface="Calibri" panose="020F0502020204030204" pitchFamily="34" charset="0"/>
            </a:rPr>
            <a:t>8</a:t>
          </a:r>
          <a:endParaRPr lang="en-US" baseline="30000" dirty="0"/>
        </a:p>
      </dgm:t>
    </dgm:pt>
    <dgm:pt modelId="{FD70F660-F314-4AA0-958D-110DCBC8EDF4}" type="parTrans" cxnId="{C969B863-C218-47DF-B8D7-567E4FAB6091}">
      <dgm:prSet/>
      <dgm:spPr/>
      <dgm:t>
        <a:bodyPr/>
        <a:lstStyle/>
        <a:p>
          <a:endParaRPr lang="en-US"/>
        </a:p>
      </dgm:t>
    </dgm:pt>
    <dgm:pt modelId="{C95B1B1B-F2EB-488F-B856-C17762B49317}" type="sibTrans" cxnId="{C969B863-C218-47DF-B8D7-567E4FAB6091}">
      <dgm:prSet/>
      <dgm:spPr/>
      <dgm:t>
        <a:bodyPr/>
        <a:lstStyle/>
        <a:p>
          <a:endParaRPr lang="en-US"/>
        </a:p>
      </dgm:t>
    </dgm:pt>
    <dgm:pt modelId="{9245B910-9E18-44C8-8228-23A87106B091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Socially:</a:t>
          </a:r>
        </a:p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e.g., Shaping emotion regulation through parenting behaviors</a:t>
          </a:r>
          <a:r>
            <a:rPr lang="en-US" b="0" baseline="30000" dirty="0">
              <a:latin typeface="Calibri" panose="020F0502020204030204" pitchFamily="34" charset="0"/>
              <a:cs typeface="Calibri" panose="020F0502020204030204" pitchFamily="34" charset="0"/>
            </a:rPr>
            <a:t>8</a:t>
          </a:r>
        </a:p>
      </dgm:t>
    </dgm:pt>
    <dgm:pt modelId="{84E58173-1064-465D-8E5E-208FD5D2DAF9}" type="parTrans" cxnId="{060669C3-58F7-4DAA-BCC4-0CD1209B3038}">
      <dgm:prSet/>
      <dgm:spPr/>
      <dgm:t>
        <a:bodyPr/>
        <a:lstStyle/>
        <a:p>
          <a:endParaRPr lang="en-US"/>
        </a:p>
      </dgm:t>
    </dgm:pt>
    <dgm:pt modelId="{04192210-DE01-4665-8552-9A0B4277CAD4}" type="sibTrans" cxnId="{060669C3-58F7-4DAA-BCC4-0CD1209B3038}">
      <dgm:prSet/>
      <dgm:spPr/>
      <dgm:t>
        <a:bodyPr/>
        <a:lstStyle/>
        <a:p>
          <a:endParaRPr lang="en-US"/>
        </a:p>
      </dgm:t>
    </dgm:pt>
    <dgm:pt modelId="{C6059557-6CB0-419C-93DA-96C8692BFBCD}" type="pres">
      <dgm:prSet presAssocID="{E364A5E0-7FF2-4EF4-94C5-52E5A7E0EF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7BF9E2-90AD-403D-B977-93BA5E63D507}" type="pres">
      <dgm:prSet presAssocID="{12CBF0E9-574C-4615-81E0-31A2F1AE10D2}" presName="hierRoot1" presStyleCnt="0"/>
      <dgm:spPr/>
    </dgm:pt>
    <dgm:pt modelId="{465DA0AB-6B50-47CC-89EC-B92FEB14F46A}" type="pres">
      <dgm:prSet presAssocID="{12CBF0E9-574C-4615-81E0-31A2F1AE10D2}" presName="composite" presStyleCnt="0"/>
      <dgm:spPr/>
    </dgm:pt>
    <dgm:pt modelId="{6808CF2F-0F11-490F-A0E3-0B307133F161}" type="pres">
      <dgm:prSet presAssocID="{12CBF0E9-574C-4615-81E0-31A2F1AE10D2}" presName="background" presStyleLbl="node0" presStyleIdx="0" presStyleCnt="2"/>
      <dgm:spPr/>
    </dgm:pt>
    <dgm:pt modelId="{74CD9F80-7678-47F0-9EC8-8A9277BE809E}" type="pres">
      <dgm:prSet presAssocID="{12CBF0E9-574C-4615-81E0-31A2F1AE10D2}" presName="text" presStyleLbl="fgAcc0" presStyleIdx="0" presStyleCnt="2">
        <dgm:presLayoutVars>
          <dgm:chPref val="3"/>
        </dgm:presLayoutVars>
      </dgm:prSet>
      <dgm:spPr/>
    </dgm:pt>
    <dgm:pt modelId="{784DA2FC-F5C5-4DC7-A63F-0ABB9E91E47E}" type="pres">
      <dgm:prSet presAssocID="{12CBF0E9-574C-4615-81E0-31A2F1AE10D2}" presName="hierChild2" presStyleCnt="0"/>
      <dgm:spPr/>
    </dgm:pt>
    <dgm:pt modelId="{06000339-1066-4C6C-904E-7EDC5CB3266F}" type="pres">
      <dgm:prSet presAssocID="{9245B910-9E18-44C8-8228-23A87106B091}" presName="hierRoot1" presStyleCnt="0"/>
      <dgm:spPr/>
    </dgm:pt>
    <dgm:pt modelId="{E6B38DD0-C785-46D9-A066-7C3FD0B89034}" type="pres">
      <dgm:prSet presAssocID="{9245B910-9E18-44C8-8228-23A87106B091}" presName="composite" presStyleCnt="0"/>
      <dgm:spPr/>
    </dgm:pt>
    <dgm:pt modelId="{ECDCDB2B-F9B5-44E6-8013-08EB7FCC4BD7}" type="pres">
      <dgm:prSet presAssocID="{9245B910-9E18-44C8-8228-23A87106B091}" presName="background" presStyleLbl="node0" presStyleIdx="1" presStyleCnt="2"/>
      <dgm:spPr/>
    </dgm:pt>
    <dgm:pt modelId="{B22FB173-3874-4754-B81B-3C95D1F8A189}" type="pres">
      <dgm:prSet presAssocID="{9245B910-9E18-44C8-8228-23A87106B091}" presName="text" presStyleLbl="fgAcc0" presStyleIdx="1" presStyleCnt="2">
        <dgm:presLayoutVars>
          <dgm:chPref val="3"/>
        </dgm:presLayoutVars>
      </dgm:prSet>
      <dgm:spPr/>
    </dgm:pt>
    <dgm:pt modelId="{1942474F-4868-4161-B7DC-129EAD2DAB1D}" type="pres">
      <dgm:prSet presAssocID="{9245B910-9E18-44C8-8228-23A87106B091}" presName="hierChild2" presStyleCnt="0"/>
      <dgm:spPr/>
    </dgm:pt>
  </dgm:ptLst>
  <dgm:cxnLst>
    <dgm:cxn modelId="{6A0C5108-6216-4E5A-92F6-C7B59518DA69}" type="presOf" srcId="{9245B910-9E18-44C8-8228-23A87106B091}" destId="{B22FB173-3874-4754-B81B-3C95D1F8A189}" srcOrd="0" destOrd="0" presId="urn:microsoft.com/office/officeart/2005/8/layout/hierarchy1"/>
    <dgm:cxn modelId="{FEE4F33E-9E8F-40F8-94E8-2A51BD49966E}" type="presOf" srcId="{12CBF0E9-574C-4615-81E0-31A2F1AE10D2}" destId="{74CD9F80-7678-47F0-9EC8-8A9277BE809E}" srcOrd="0" destOrd="0" presId="urn:microsoft.com/office/officeart/2005/8/layout/hierarchy1"/>
    <dgm:cxn modelId="{C969B863-C218-47DF-B8D7-567E4FAB6091}" srcId="{E364A5E0-7FF2-4EF4-94C5-52E5A7E0EF28}" destId="{12CBF0E9-574C-4615-81E0-31A2F1AE10D2}" srcOrd="0" destOrd="0" parTransId="{FD70F660-F314-4AA0-958D-110DCBC8EDF4}" sibTransId="{C95B1B1B-F2EB-488F-B856-C17762B49317}"/>
    <dgm:cxn modelId="{65FD3476-CE0A-4D2D-A01E-68F907CECA1F}" type="presOf" srcId="{E364A5E0-7FF2-4EF4-94C5-52E5A7E0EF28}" destId="{C6059557-6CB0-419C-93DA-96C8692BFBCD}" srcOrd="0" destOrd="0" presId="urn:microsoft.com/office/officeart/2005/8/layout/hierarchy1"/>
    <dgm:cxn modelId="{060669C3-58F7-4DAA-BCC4-0CD1209B3038}" srcId="{E364A5E0-7FF2-4EF4-94C5-52E5A7E0EF28}" destId="{9245B910-9E18-44C8-8228-23A87106B091}" srcOrd="1" destOrd="0" parTransId="{84E58173-1064-465D-8E5E-208FD5D2DAF9}" sibTransId="{04192210-DE01-4665-8552-9A0B4277CAD4}"/>
    <dgm:cxn modelId="{BB9BFD6B-21E6-40B0-952D-2E6934F20E89}" type="presParOf" srcId="{C6059557-6CB0-419C-93DA-96C8692BFBCD}" destId="{777BF9E2-90AD-403D-B977-93BA5E63D507}" srcOrd="0" destOrd="0" presId="urn:microsoft.com/office/officeart/2005/8/layout/hierarchy1"/>
    <dgm:cxn modelId="{51EABFAF-801E-41DD-BC62-34F4E3A6B725}" type="presParOf" srcId="{777BF9E2-90AD-403D-B977-93BA5E63D507}" destId="{465DA0AB-6B50-47CC-89EC-B92FEB14F46A}" srcOrd="0" destOrd="0" presId="urn:microsoft.com/office/officeart/2005/8/layout/hierarchy1"/>
    <dgm:cxn modelId="{EEC5AB03-3D7B-4F9C-96A7-548333CF4F50}" type="presParOf" srcId="{465DA0AB-6B50-47CC-89EC-B92FEB14F46A}" destId="{6808CF2F-0F11-490F-A0E3-0B307133F161}" srcOrd="0" destOrd="0" presId="urn:microsoft.com/office/officeart/2005/8/layout/hierarchy1"/>
    <dgm:cxn modelId="{2E4920F1-0DE6-47E4-B476-31B62FB6196E}" type="presParOf" srcId="{465DA0AB-6B50-47CC-89EC-B92FEB14F46A}" destId="{74CD9F80-7678-47F0-9EC8-8A9277BE809E}" srcOrd="1" destOrd="0" presId="urn:microsoft.com/office/officeart/2005/8/layout/hierarchy1"/>
    <dgm:cxn modelId="{E219445D-82F1-46C4-9C64-46417850390C}" type="presParOf" srcId="{777BF9E2-90AD-403D-B977-93BA5E63D507}" destId="{784DA2FC-F5C5-4DC7-A63F-0ABB9E91E47E}" srcOrd="1" destOrd="0" presId="urn:microsoft.com/office/officeart/2005/8/layout/hierarchy1"/>
    <dgm:cxn modelId="{A74EB7C4-78CF-4D1D-BF45-8423DAAE0447}" type="presParOf" srcId="{C6059557-6CB0-419C-93DA-96C8692BFBCD}" destId="{06000339-1066-4C6C-904E-7EDC5CB3266F}" srcOrd="1" destOrd="0" presId="urn:microsoft.com/office/officeart/2005/8/layout/hierarchy1"/>
    <dgm:cxn modelId="{7F591EC8-E70F-4544-A2DF-E6578DFC7BD6}" type="presParOf" srcId="{06000339-1066-4C6C-904E-7EDC5CB3266F}" destId="{E6B38DD0-C785-46D9-A066-7C3FD0B89034}" srcOrd="0" destOrd="0" presId="urn:microsoft.com/office/officeart/2005/8/layout/hierarchy1"/>
    <dgm:cxn modelId="{BE27F802-870B-4542-9C83-480F604F3B20}" type="presParOf" srcId="{E6B38DD0-C785-46D9-A066-7C3FD0B89034}" destId="{ECDCDB2B-F9B5-44E6-8013-08EB7FCC4BD7}" srcOrd="0" destOrd="0" presId="urn:microsoft.com/office/officeart/2005/8/layout/hierarchy1"/>
    <dgm:cxn modelId="{3A2BFA4F-7539-404E-AAC2-11BDCEACD532}" type="presParOf" srcId="{E6B38DD0-C785-46D9-A066-7C3FD0B89034}" destId="{B22FB173-3874-4754-B81B-3C95D1F8A189}" srcOrd="1" destOrd="0" presId="urn:microsoft.com/office/officeart/2005/8/layout/hierarchy1"/>
    <dgm:cxn modelId="{F0D2E09F-D95E-493D-8980-FC4469935380}" type="presParOf" srcId="{06000339-1066-4C6C-904E-7EDC5CB3266F}" destId="{1942474F-4868-4161-B7DC-129EAD2DAB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F0671F-FB24-4611-B542-8FFB07F2088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97D1A-135A-43D6-8903-43D0335F7AAD}">
      <dgm:prSet phldrT="[Text]" custT="1"/>
      <dgm:spPr/>
      <dgm:t>
        <a:bodyPr/>
        <a:lstStyle/>
        <a:p>
          <a:r>
            <a:rPr lang="en-US" sz="2400" dirty="0"/>
            <a:t>Parental EA</a:t>
          </a:r>
        </a:p>
      </dgm:t>
    </dgm:pt>
    <dgm:pt modelId="{8126AB05-BEB3-425A-8411-C1811ED87503}" type="parTrans" cxnId="{87C6C4CB-7981-460A-9699-0CDC8C8249BE}">
      <dgm:prSet/>
      <dgm:spPr/>
      <dgm:t>
        <a:bodyPr/>
        <a:lstStyle/>
        <a:p>
          <a:endParaRPr lang="en-US"/>
        </a:p>
      </dgm:t>
    </dgm:pt>
    <dgm:pt modelId="{2459CD61-B56C-4902-889E-6A44FEFDAA30}" type="sibTrans" cxnId="{87C6C4CB-7981-460A-9699-0CDC8C8249BE}">
      <dgm:prSet/>
      <dgm:spPr/>
      <dgm:t>
        <a:bodyPr/>
        <a:lstStyle/>
        <a:p>
          <a:endParaRPr lang="en-US"/>
        </a:p>
      </dgm:t>
    </dgm:pt>
    <dgm:pt modelId="{5EAE6776-ED20-4DE2-94D1-A857C8F6A66A}">
      <dgm:prSet phldrT="[Text]" custT="1"/>
      <dgm:spPr/>
      <dgm:t>
        <a:bodyPr/>
        <a:lstStyle/>
        <a:p>
          <a:r>
            <a:rPr lang="en-US" sz="2400" dirty="0"/>
            <a:t>1. Positively correlated with parent report of their child’s anxiety levels</a:t>
          </a:r>
        </a:p>
      </dgm:t>
    </dgm:pt>
    <dgm:pt modelId="{3302DF6A-43A3-42DD-9F8A-A52F4E192B0F}" type="parTrans" cxnId="{21AD8503-B1B3-4BB9-BE83-41CD71E89412}">
      <dgm:prSet/>
      <dgm:spPr/>
      <dgm:t>
        <a:bodyPr/>
        <a:lstStyle/>
        <a:p>
          <a:endParaRPr lang="en-US"/>
        </a:p>
      </dgm:t>
    </dgm:pt>
    <dgm:pt modelId="{8FC69D3B-D2D0-405E-A322-ACE31143C852}" type="sibTrans" cxnId="{21AD8503-B1B3-4BB9-BE83-41CD71E89412}">
      <dgm:prSet/>
      <dgm:spPr/>
      <dgm:t>
        <a:bodyPr/>
        <a:lstStyle/>
        <a:p>
          <a:endParaRPr lang="en-US"/>
        </a:p>
      </dgm:t>
    </dgm:pt>
    <dgm:pt modelId="{8A7794CD-0165-410E-8E95-511589DE5613}">
      <dgm:prSet phldrT="[Text]" custT="1"/>
      <dgm:spPr/>
      <dgm:t>
        <a:bodyPr/>
        <a:lstStyle/>
        <a:p>
          <a:r>
            <a:rPr lang="en-US" sz="2400" dirty="0"/>
            <a:t>2. Positively correlated with child reported anxiety levels</a:t>
          </a:r>
        </a:p>
      </dgm:t>
    </dgm:pt>
    <dgm:pt modelId="{E29FAF35-7085-4FF2-802B-EE996A37C919}" type="parTrans" cxnId="{0A935E22-062F-47EA-95C0-462C151D1440}">
      <dgm:prSet/>
      <dgm:spPr/>
      <dgm:t>
        <a:bodyPr/>
        <a:lstStyle/>
        <a:p>
          <a:endParaRPr lang="en-US"/>
        </a:p>
      </dgm:t>
    </dgm:pt>
    <dgm:pt modelId="{E4BCE65F-2A1E-4AC6-854A-8FD1F10DAE03}" type="sibTrans" cxnId="{0A935E22-062F-47EA-95C0-462C151D1440}">
      <dgm:prSet/>
      <dgm:spPr/>
      <dgm:t>
        <a:bodyPr/>
        <a:lstStyle/>
        <a:p>
          <a:endParaRPr lang="en-US"/>
        </a:p>
      </dgm:t>
    </dgm:pt>
    <dgm:pt modelId="{4EF74F5F-1562-46DB-A638-4D882A72CC2E}">
      <dgm:prSet phldrT="[Text]" custT="1"/>
      <dgm:spPr/>
      <dgm:t>
        <a:bodyPr/>
        <a:lstStyle/>
        <a:p>
          <a:r>
            <a:rPr lang="en-US" sz="2400" dirty="0"/>
            <a:t>3. Inversely related to child’s ER</a:t>
          </a:r>
        </a:p>
      </dgm:t>
    </dgm:pt>
    <dgm:pt modelId="{52B9C329-9D0B-4A51-BDB8-B8ED710FE0D0}" type="parTrans" cxnId="{16CE777A-DF7B-407D-AD6D-1F881B3B14DE}">
      <dgm:prSet/>
      <dgm:spPr/>
      <dgm:t>
        <a:bodyPr/>
        <a:lstStyle/>
        <a:p>
          <a:endParaRPr lang="en-US"/>
        </a:p>
      </dgm:t>
    </dgm:pt>
    <dgm:pt modelId="{485A16E5-3575-4332-BF3D-215B28F93D25}" type="sibTrans" cxnId="{16CE777A-DF7B-407D-AD6D-1F881B3B14DE}">
      <dgm:prSet/>
      <dgm:spPr/>
      <dgm:t>
        <a:bodyPr/>
        <a:lstStyle/>
        <a:p>
          <a:endParaRPr lang="en-US"/>
        </a:p>
      </dgm:t>
    </dgm:pt>
    <dgm:pt modelId="{F47DF526-9505-41B1-8686-A2E7D6760B34}">
      <dgm:prSet/>
      <dgm:spPr/>
      <dgm:t>
        <a:bodyPr/>
        <a:lstStyle/>
        <a:p>
          <a:r>
            <a:rPr lang="en-US" dirty="0"/>
            <a:t>4. Inversely related to child’s resting HRV</a:t>
          </a:r>
        </a:p>
      </dgm:t>
    </dgm:pt>
    <dgm:pt modelId="{8115AC31-3A03-432B-90E9-750300FE7A82}" type="parTrans" cxnId="{FBB75BEB-A0B4-44E4-9ABA-382D1076B0DC}">
      <dgm:prSet/>
      <dgm:spPr/>
      <dgm:t>
        <a:bodyPr/>
        <a:lstStyle/>
        <a:p>
          <a:endParaRPr lang="en-US"/>
        </a:p>
      </dgm:t>
    </dgm:pt>
    <dgm:pt modelId="{C36DFDC4-9F87-45AD-8EDE-ACB6D254EF93}" type="sibTrans" cxnId="{FBB75BEB-A0B4-44E4-9ABA-382D1076B0DC}">
      <dgm:prSet/>
      <dgm:spPr/>
      <dgm:t>
        <a:bodyPr/>
        <a:lstStyle/>
        <a:p>
          <a:endParaRPr lang="en-US"/>
        </a:p>
      </dgm:t>
    </dgm:pt>
    <dgm:pt modelId="{AABB4872-039E-42F3-8B05-5C99EACDE3CF}" type="pres">
      <dgm:prSet presAssocID="{71F0671F-FB24-4611-B542-8FFB07F208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9783E6A-E1C5-4827-9F19-255FA27D6BC2}" type="pres">
      <dgm:prSet presAssocID="{5CE97D1A-135A-43D6-8903-43D0335F7AAD}" presName="hierRoot1" presStyleCnt="0">
        <dgm:presLayoutVars>
          <dgm:hierBranch val="init"/>
        </dgm:presLayoutVars>
      </dgm:prSet>
      <dgm:spPr/>
    </dgm:pt>
    <dgm:pt modelId="{8E1825E8-5461-4678-90AD-DE721ED6E1C7}" type="pres">
      <dgm:prSet presAssocID="{5CE97D1A-135A-43D6-8903-43D0335F7AAD}" presName="rootComposite1" presStyleCnt="0"/>
      <dgm:spPr/>
    </dgm:pt>
    <dgm:pt modelId="{D4776A44-C2C5-445B-9691-74B7B3E60EE6}" type="pres">
      <dgm:prSet presAssocID="{5CE97D1A-135A-43D6-8903-43D0335F7AAD}" presName="rootText1" presStyleLbl="node0" presStyleIdx="0" presStyleCnt="1">
        <dgm:presLayoutVars>
          <dgm:chPref val="3"/>
        </dgm:presLayoutVars>
      </dgm:prSet>
      <dgm:spPr/>
    </dgm:pt>
    <dgm:pt modelId="{E7659D07-57A9-4465-A4B8-941A37D40D10}" type="pres">
      <dgm:prSet presAssocID="{5CE97D1A-135A-43D6-8903-43D0335F7AAD}" presName="rootConnector1" presStyleLbl="node1" presStyleIdx="0" presStyleCnt="0"/>
      <dgm:spPr/>
    </dgm:pt>
    <dgm:pt modelId="{24F6B686-50BA-4FD8-AA7B-EDC72FB24012}" type="pres">
      <dgm:prSet presAssocID="{5CE97D1A-135A-43D6-8903-43D0335F7AAD}" presName="hierChild2" presStyleCnt="0"/>
      <dgm:spPr/>
    </dgm:pt>
    <dgm:pt modelId="{E2DA848B-B7A7-4AE4-AA5A-513C7E3BA576}" type="pres">
      <dgm:prSet presAssocID="{3302DF6A-43A3-42DD-9F8A-A52F4E192B0F}" presName="Name37" presStyleLbl="parChTrans1D2" presStyleIdx="0" presStyleCnt="4"/>
      <dgm:spPr/>
    </dgm:pt>
    <dgm:pt modelId="{48ED50B9-6B3F-4E15-9595-2F692A8E1619}" type="pres">
      <dgm:prSet presAssocID="{5EAE6776-ED20-4DE2-94D1-A857C8F6A66A}" presName="hierRoot2" presStyleCnt="0">
        <dgm:presLayoutVars>
          <dgm:hierBranch val="init"/>
        </dgm:presLayoutVars>
      </dgm:prSet>
      <dgm:spPr/>
    </dgm:pt>
    <dgm:pt modelId="{7F161B3F-9BE4-4DF8-8786-E1226EB6E9B0}" type="pres">
      <dgm:prSet presAssocID="{5EAE6776-ED20-4DE2-94D1-A857C8F6A66A}" presName="rootComposite" presStyleCnt="0"/>
      <dgm:spPr/>
    </dgm:pt>
    <dgm:pt modelId="{381B6411-1DE1-4BF4-8421-C905BE940744}" type="pres">
      <dgm:prSet presAssocID="{5EAE6776-ED20-4DE2-94D1-A857C8F6A66A}" presName="rootText" presStyleLbl="node2" presStyleIdx="0" presStyleCnt="4" custScaleX="111159" custScaleY="159340">
        <dgm:presLayoutVars>
          <dgm:chPref val="3"/>
        </dgm:presLayoutVars>
      </dgm:prSet>
      <dgm:spPr/>
    </dgm:pt>
    <dgm:pt modelId="{AED1A90E-109A-4C7D-A160-6304368ECE50}" type="pres">
      <dgm:prSet presAssocID="{5EAE6776-ED20-4DE2-94D1-A857C8F6A66A}" presName="rootConnector" presStyleLbl="node2" presStyleIdx="0" presStyleCnt="4"/>
      <dgm:spPr/>
    </dgm:pt>
    <dgm:pt modelId="{82AA40A6-4415-42BA-B220-77CE7F2EAA96}" type="pres">
      <dgm:prSet presAssocID="{5EAE6776-ED20-4DE2-94D1-A857C8F6A66A}" presName="hierChild4" presStyleCnt="0"/>
      <dgm:spPr/>
    </dgm:pt>
    <dgm:pt modelId="{30B3362A-3B2E-42D0-A401-533C872BF66C}" type="pres">
      <dgm:prSet presAssocID="{5EAE6776-ED20-4DE2-94D1-A857C8F6A66A}" presName="hierChild5" presStyleCnt="0"/>
      <dgm:spPr/>
    </dgm:pt>
    <dgm:pt modelId="{56CC4D2D-C324-4F33-B7B7-AD1398D14BC1}" type="pres">
      <dgm:prSet presAssocID="{E29FAF35-7085-4FF2-802B-EE996A37C919}" presName="Name37" presStyleLbl="parChTrans1D2" presStyleIdx="1" presStyleCnt="4"/>
      <dgm:spPr/>
    </dgm:pt>
    <dgm:pt modelId="{6C1E6374-8F7C-4E71-8DE1-FBD5F3870FE4}" type="pres">
      <dgm:prSet presAssocID="{8A7794CD-0165-410E-8E95-511589DE5613}" presName="hierRoot2" presStyleCnt="0">
        <dgm:presLayoutVars>
          <dgm:hierBranch val="init"/>
        </dgm:presLayoutVars>
      </dgm:prSet>
      <dgm:spPr/>
    </dgm:pt>
    <dgm:pt modelId="{1F486C50-0661-4DA9-91A6-D104A0E97B96}" type="pres">
      <dgm:prSet presAssocID="{8A7794CD-0165-410E-8E95-511589DE5613}" presName="rootComposite" presStyleCnt="0"/>
      <dgm:spPr/>
    </dgm:pt>
    <dgm:pt modelId="{4A9697EC-5354-4DD2-B70A-0E6858286160}" type="pres">
      <dgm:prSet presAssocID="{8A7794CD-0165-410E-8E95-511589DE5613}" presName="rootText" presStyleLbl="node2" presStyleIdx="1" presStyleCnt="4" custScaleY="159340">
        <dgm:presLayoutVars>
          <dgm:chPref val="3"/>
        </dgm:presLayoutVars>
      </dgm:prSet>
      <dgm:spPr/>
    </dgm:pt>
    <dgm:pt modelId="{7CC2AA19-D670-44FE-9F73-2369F5399D63}" type="pres">
      <dgm:prSet presAssocID="{8A7794CD-0165-410E-8E95-511589DE5613}" presName="rootConnector" presStyleLbl="node2" presStyleIdx="1" presStyleCnt="4"/>
      <dgm:spPr/>
    </dgm:pt>
    <dgm:pt modelId="{D0077AE1-F5EF-4FFC-8687-6DE1BD761712}" type="pres">
      <dgm:prSet presAssocID="{8A7794CD-0165-410E-8E95-511589DE5613}" presName="hierChild4" presStyleCnt="0"/>
      <dgm:spPr/>
    </dgm:pt>
    <dgm:pt modelId="{221A123F-CB37-45FB-8BE4-C3E653D1F28E}" type="pres">
      <dgm:prSet presAssocID="{8A7794CD-0165-410E-8E95-511589DE5613}" presName="hierChild5" presStyleCnt="0"/>
      <dgm:spPr/>
    </dgm:pt>
    <dgm:pt modelId="{2A4BAEB1-6363-4CA6-ACC2-47CBD17C526E}" type="pres">
      <dgm:prSet presAssocID="{52B9C329-9D0B-4A51-BDB8-B8ED710FE0D0}" presName="Name37" presStyleLbl="parChTrans1D2" presStyleIdx="2" presStyleCnt="4"/>
      <dgm:spPr/>
    </dgm:pt>
    <dgm:pt modelId="{1DBA7459-AF84-4C1E-B049-A0C89BB679AC}" type="pres">
      <dgm:prSet presAssocID="{4EF74F5F-1562-46DB-A638-4D882A72CC2E}" presName="hierRoot2" presStyleCnt="0">
        <dgm:presLayoutVars>
          <dgm:hierBranch val="init"/>
        </dgm:presLayoutVars>
      </dgm:prSet>
      <dgm:spPr/>
    </dgm:pt>
    <dgm:pt modelId="{E6AA1625-A07E-4591-96C7-D64161796C3F}" type="pres">
      <dgm:prSet presAssocID="{4EF74F5F-1562-46DB-A638-4D882A72CC2E}" presName="rootComposite" presStyleCnt="0"/>
      <dgm:spPr/>
    </dgm:pt>
    <dgm:pt modelId="{55792478-A440-4870-9AB2-D67A28B0A847}" type="pres">
      <dgm:prSet presAssocID="{4EF74F5F-1562-46DB-A638-4D882A72CC2E}" presName="rootText" presStyleLbl="node2" presStyleIdx="2" presStyleCnt="4" custScaleY="159340">
        <dgm:presLayoutVars>
          <dgm:chPref val="3"/>
        </dgm:presLayoutVars>
      </dgm:prSet>
      <dgm:spPr/>
    </dgm:pt>
    <dgm:pt modelId="{1BBF4D17-446C-44AD-B4A0-5889461601C5}" type="pres">
      <dgm:prSet presAssocID="{4EF74F5F-1562-46DB-A638-4D882A72CC2E}" presName="rootConnector" presStyleLbl="node2" presStyleIdx="2" presStyleCnt="4"/>
      <dgm:spPr/>
    </dgm:pt>
    <dgm:pt modelId="{CC635458-588E-472F-9735-6ECFD7A14EA4}" type="pres">
      <dgm:prSet presAssocID="{4EF74F5F-1562-46DB-A638-4D882A72CC2E}" presName="hierChild4" presStyleCnt="0"/>
      <dgm:spPr/>
    </dgm:pt>
    <dgm:pt modelId="{A658C9E5-F6D0-4A8B-BC9D-05100C3C9DC3}" type="pres">
      <dgm:prSet presAssocID="{4EF74F5F-1562-46DB-A638-4D882A72CC2E}" presName="hierChild5" presStyleCnt="0"/>
      <dgm:spPr/>
    </dgm:pt>
    <dgm:pt modelId="{D037299E-F765-468E-BDDD-6BE869CE807E}" type="pres">
      <dgm:prSet presAssocID="{8115AC31-3A03-432B-90E9-750300FE7A82}" presName="Name37" presStyleLbl="parChTrans1D2" presStyleIdx="3" presStyleCnt="4"/>
      <dgm:spPr/>
    </dgm:pt>
    <dgm:pt modelId="{ECF0DFE9-CB52-4A63-969F-2D12C167AC27}" type="pres">
      <dgm:prSet presAssocID="{F47DF526-9505-41B1-8686-A2E7D6760B34}" presName="hierRoot2" presStyleCnt="0">
        <dgm:presLayoutVars>
          <dgm:hierBranch val="init"/>
        </dgm:presLayoutVars>
      </dgm:prSet>
      <dgm:spPr/>
    </dgm:pt>
    <dgm:pt modelId="{0DF0B15E-2349-4C05-81E4-8DE888D1B10C}" type="pres">
      <dgm:prSet presAssocID="{F47DF526-9505-41B1-8686-A2E7D6760B34}" presName="rootComposite" presStyleCnt="0"/>
      <dgm:spPr/>
    </dgm:pt>
    <dgm:pt modelId="{812DB1EB-890C-4463-8FCB-017405DA7357}" type="pres">
      <dgm:prSet presAssocID="{F47DF526-9505-41B1-8686-A2E7D6760B34}" presName="rootText" presStyleLbl="node2" presStyleIdx="3" presStyleCnt="4" custScaleY="159340">
        <dgm:presLayoutVars>
          <dgm:chPref val="3"/>
        </dgm:presLayoutVars>
      </dgm:prSet>
      <dgm:spPr/>
    </dgm:pt>
    <dgm:pt modelId="{9F2AEF86-D90E-4CBB-AC8D-30C6B5D9381E}" type="pres">
      <dgm:prSet presAssocID="{F47DF526-9505-41B1-8686-A2E7D6760B34}" presName="rootConnector" presStyleLbl="node2" presStyleIdx="3" presStyleCnt="4"/>
      <dgm:spPr/>
    </dgm:pt>
    <dgm:pt modelId="{0D65AD33-77C9-4EB7-9B9D-450641CF6C09}" type="pres">
      <dgm:prSet presAssocID="{F47DF526-9505-41B1-8686-A2E7D6760B34}" presName="hierChild4" presStyleCnt="0"/>
      <dgm:spPr/>
    </dgm:pt>
    <dgm:pt modelId="{B0FB1132-4BBB-42C3-A5BD-8D7D93FB3028}" type="pres">
      <dgm:prSet presAssocID="{F47DF526-9505-41B1-8686-A2E7D6760B34}" presName="hierChild5" presStyleCnt="0"/>
      <dgm:spPr/>
    </dgm:pt>
    <dgm:pt modelId="{4A24B385-4DDA-4951-95E7-25DD23222E7F}" type="pres">
      <dgm:prSet presAssocID="{5CE97D1A-135A-43D6-8903-43D0335F7AAD}" presName="hierChild3" presStyleCnt="0"/>
      <dgm:spPr/>
    </dgm:pt>
  </dgm:ptLst>
  <dgm:cxnLst>
    <dgm:cxn modelId="{21AD8503-B1B3-4BB9-BE83-41CD71E89412}" srcId="{5CE97D1A-135A-43D6-8903-43D0335F7AAD}" destId="{5EAE6776-ED20-4DE2-94D1-A857C8F6A66A}" srcOrd="0" destOrd="0" parTransId="{3302DF6A-43A3-42DD-9F8A-A52F4E192B0F}" sibTransId="{8FC69D3B-D2D0-405E-A322-ACE31143C852}"/>
    <dgm:cxn modelId="{BB908005-3EA8-40A9-B943-A783974054DE}" type="presOf" srcId="{F47DF526-9505-41B1-8686-A2E7D6760B34}" destId="{812DB1EB-890C-4463-8FCB-017405DA7357}" srcOrd="0" destOrd="0" presId="urn:microsoft.com/office/officeart/2005/8/layout/orgChart1"/>
    <dgm:cxn modelId="{42A21A0B-2E00-408F-9D1F-0833C08D2D96}" type="presOf" srcId="{4EF74F5F-1562-46DB-A638-4D882A72CC2E}" destId="{1BBF4D17-446C-44AD-B4A0-5889461601C5}" srcOrd="1" destOrd="0" presId="urn:microsoft.com/office/officeart/2005/8/layout/orgChart1"/>
    <dgm:cxn modelId="{F1B9BD20-DC74-4FF9-A74F-A18B8AD3093E}" type="presOf" srcId="{71F0671F-FB24-4611-B542-8FFB07F2088E}" destId="{AABB4872-039E-42F3-8B05-5C99EACDE3CF}" srcOrd="0" destOrd="0" presId="urn:microsoft.com/office/officeart/2005/8/layout/orgChart1"/>
    <dgm:cxn modelId="{0A935E22-062F-47EA-95C0-462C151D1440}" srcId="{5CE97D1A-135A-43D6-8903-43D0335F7AAD}" destId="{8A7794CD-0165-410E-8E95-511589DE5613}" srcOrd="1" destOrd="0" parTransId="{E29FAF35-7085-4FF2-802B-EE996A37C919}" sibTransId="{E4BCE65F-2A1E-4AC6-854A-8FD1F10DAE03}"/>
    <dgm:cxn modelId="{8919D234-8AF8-42DF-B2AE-1157504D7E7F}" type="presOf" srcId="{3302DF6A-43A3-42DD-9F8A-A52F4E192B0F}" destId="{E2DA848B-B7A7-4AE4-AA5A-513C7E3BA576}" srcOrd="0" destOrd="0" presId="urn:microsoft.com/office/officeart/2005/8/layout/orgChart1"/>
    <dgm:cxn modelId="{BC2FFF40-5CFA-4881-BD23-9F41DBE59796}" type="presOf" srcId="{5EAE6776-ED20-4DE2-94D1-A857C8F6A66A}" destId="{AED1A90E-109A-4C7D-A160-6304368ECE50}" srcOrd="1" destOrd="0" presId="urn:microsoft.com/office/officeart/2005/8/layout/orgChart1"/>
    <dgm:cxn modelId="{3D87B142-D2E2-44E4-BFDA-6D51B4DB89CB}" type="presOf" srcId="{8A7794CD-0165-410E-8E95-511589DE5613}" destId="{4A9697EC-5354-4DD2-B70A-0E6858286160}" srcOrd="0" destOrd="0" presId="urn:microsoft.com/office/officeart/2005/8/layout/orgChart1"/>
    <dgm:cxn modelId="{C3491C63-455F-4F5E-A5B8-08AC888DDE1D}" type="presOf" srcId="{4EF74F5F-1562-46DB-A638-4D882A72CC2E}" destId="{55792478-A440-4870-9AB2-D67A28B0A847}" srcOrd="0" destOrd="0" presId="urn:microsoft.com/office/officeart/2005/8/layout/orgChart1"/>
    <dgm:cxn modelId="{16CE777A-DF7B-407D-AD6D-1F881B3B14DE}" srcId="{5CE97D1A-135A-43D6-8903-43D0335F7AAD}" destId="{4EF74F5F-1562-46DB-A638-4D882A72CC2E}" srcOrd="2" destOrd="0" parTransId="{52B9C329-9D0B-4A51-BDB8-B8ED710FE0D0}" sibTransId="{485A16E5-3575-4332-BF3D-215B28F93D25}"/>
    <dgm:cxn modelId="{4A34C67E-7206-4FA7-8E12-D532B32EF8D1}" type="presOf" srcId="{E29FAF35-7085-4FF2-802B-EE996A37C919}" destId="{56CC4D2D-C324-4F33-B7B7-AD1398D14BC1}" srcOrd="0" destOrd="0" presId="urn:microsoft.com/office/officeart/2005/8/layout/orgChart1"/>
    <dgm:cxn modelId="{E7E2F88D-D312-418D-8ADC-C5082CADE605}" type="presOf" srcId="{5EAE6776-ED20-4DE2-94D1-A857C8F6A66A}" destId="{381B6411-1DE1-4BF4-8421-C905BE940744}" srcOrd="0" destOrd="0" presId="urn:microsoft.com/office/officeart/2005/8/layout/orgChart1"/>
    <dgm:cxn modelId="{7E892AA6-0DF2-48A8-AA4B-454E4172F700}" type="presOf" srcId="{8115AC31-3A03-432B-90E9-750300FE7A82}" destId="{D037299E-F765-468E-BDDD-6BE869CE807E}" srcOrd="0" destOrd="0" presId="urn:microsoft.com/office/officeart/2005/8/layout/orgChart1"/>
    <dgm:cxn modelId="{3EB4EDB2-12C9-44CB-B8EC-D2D9250F93F3}" type="presOf" srcId="{5CE97D1A-135A-43D6-8903-43D0335F7AAD}" destId="{D4776A44-C2C5-445B-9691-74B7B3E60EE6}" srcOrd="0" destOrd="0" presId="urn:microsoft.com/office/officeart/2005/8/layout/orgChart1"/>
    <dgm:cxn modelId="{1BD2C8B9-775E-4365-868A-F886BEFC5EE7}" type="presOf" srcId="{52B9C329-9D0B-4A51-BDB8-B8ED710FE0D0}" destId="{2A4BAEB1-6363-4CA6-ACC2-47CBD17C526E}" srcOrd="0" destOrd="0" presId="urn:microsoft.com/office/officeart/2005/8/layout/orgChart1"/>
    <dgm:cxn modelId="{6D546BBB-CCAC-4F5D-8C52-DAD7F599A6AD}" type="presOf" srcId="{5CE97D1A-135A-43D6-8903-43D0335F7AAD}" destId="{E7659D07-57A9-4465-A4B8-941A37D40D10}" srcOrd="1" destOrd="0" presId="urn:microsoft.com/office/officeart/2005/8/layout/orgChart1"/>
    <dgm:cxn modelId="{87C6C4CB-7981-460A-9699-0CDC8C8249BE}" srcId="{71F0671F-FB24-4611-B542-8FFB07F2088E}" destId="{5CE97D1A-135A-43D6-8903-43D0335F7AAD}" srcOrd="0" destOrd="0" parTransId="{8126AB05-BEB3-425A-8411-C1811ED87503}" sibTransId="{2459CD61-B56C-4902-889E-6A44FEFDAA30}"/>
    <dgm:cxn modelId="{C85A36E2-A87F-4404-9B24-E53200EB20C1}" type="presOf" srcId="{8A7794CD-0165-410E-8E95-511589DE5613}" destId="{7CC2AA19-D670-44FE-9F73-2369F5399D63}" srcOrd="1" destOrd="0" presId="urn:microsoft.com/office/officeart/2005/8/layout/orgChart1"/>
    <dgm:cxn modelId="{FBB75BEB-A0B4-44E4-9ABA-382D1076B0DC}" srcId="{5CE97D1A-135A-43D6-8903-43D0335F7AAD}" destId="{F47DF526-9505-41B1-8686-A2E7D6760B34}" srcOrd="3" destOrd="0" parTransId="{8115AC31-3A03-432B-90E9-750300FE7A82}" sibTransId="{C36DFDC4-9F87-45AD-8EDE-ACB6D254EF93}"/>
    <dgm:cxn modelId="{513FF7FA-AB0A-45E4-A918-DD6D5BA8B4F4}" type="presOf" srcId="{F47DF526-9505-41B1-8686-A2E7D6760B34}" destId="{9F2AEF86-D90E-4CBB-AC8D-30C6B5D9381E}" srcOrd="1" destOrd="0" presId="urn:microsoft.com/office/officeart/2005/8/layout/orgChart1"/>
    <dgm:cxn modelId="{6CBAAC1D-2789-483B-ACB6-BA4010CEDF7D}" type="presParOf" srcId="{AABB4872-039E-42F3-8B05-5C99EACDE3CF}" destId="{F9783E6A-E1C5-4827-9F19-255FA27D6BC2}" srcOrd="0" destOrd="0" presId="urn:microsoft.com/office/officeart/2005/8/layout/orgChart1"/>
    <dgm:cxn modelId="{38562F64-B2EA-4D49-830F-2CB01E135BDC}" type="presParOf" srcId="{F9783E6A-E1C5-4827-9F19-255FA27D6BC2}" destId="{8E1825E8-5461-4678-90AD-DE721ED6E1C7}" srcOrd="0" destOrd="0" presId="urn:microsoft.com/office/officeart/2005/8/layout/orgChart1"/>
    <dgm:cxn modelId="{A2C53F64-811B-4CB4-BC1E-C4ACF148726B}" type="presParOf" srcId="{8E1825E8-5461-4678-90AD-DE721ED6E1C7}" destId="{D4776A44-C2C5-445B-9691-74B7B3E60EE6}" srcOrd="0" destOrd="0" presId="urn:microsoft.com/office/officeart/2005/8/layout/orgChart1"/>
    <dgm:cxn modelId="{F89997AC-3D12-4A73-83F1-F9A3D8BBEEFE}" type="presParOf" srcId="{8E1825E8-5461-4678-90AD-DE721ED6E1C7}" destId="{E7659D07-57A9-4465-A4B8-941A37D40D10}" srcOrd="1" destOrd="0" presId="urn:microsoft.com/office/officeart/2005/8/layout/orgChart1"/>
    <dgm:cxn modelId="{7CBA3B76-E1E3-4B6A-B073-A41FD5763EE4}" type="presParOf" srcId="{F9783E6A-E1C5-4827-9F19-255FA27D6BC2}" destId="{24F6B686-50BA-4FD8-AA7B-EDC72FB24012}" srcOrd="1" destOrd="0" presId="urn:microsoft.com/office/officeart/2005/8/layout/orgChart1"/>
    <dgm:cxn modelId="{B2B9F2C9-80F2-4B44-B548-48B9E7004A77}" type="presParOf" srcId="{24F6B686-50BA-4FD8-AA7B-EDC72FB24012}" destId="{E2DA848B-B7A7-4AE4-AA5A-513C7E3BA576}" srcOrd="0" destOrd="0" presId="urn:microsoft.com/office/officeart/2005/8/layout/orgChart1"/>
    <dgm:cxn modelId="{C7B4C807-948C-47D3-8F59-FBDF7CACFE69}" type="presParOf" srcId="{24F6B686-50BA-4FD8-AA7B-EDC72FB24012}" destId="{48ED50B9-6B3F-4E15-9595-2F692A8E1619}" srcOrd="1" destOrd="0" presId="urn:microsoft.com/office/officeart/2005/8/layout/orgChart1"/>
    <dgm:cxn modelId="{FF7C6A91-D976-4B68-90D4-E7D7DEB0351B}" type="presParOf" srcId="{48ED50B9-6B3F-4E15-9595-2F692A8E1619}" destId="{7F161B3F-9BE4-4DF8-8786-E1226EB6E9B0}" srcOrd="0" destOrd="0" presId="urn:microsoft.com/office/officeart/2005/8/layout/orgChart1"/>
    <dgm:cxn modelId="{88BDBAFC-1393-49C7-9864-1FC7CF61EF79}" type="presParOf" srcId="{7F161B3F-9BE4-4DF8-8786-E1226EB6E9B0}" destId="{381B6411-1DE1-4BF4-8421-C905BE940744}" srcOrd="0" destOrd="0" presId="urn:microsoft.com/office/officeart/2005/8/layout/orgChart1"/>
    <dgm:cxn modelId="{86776B86-3F5D-43ED-85DF-44D6BB3698E2}" type="presParOf" srcId="{7F161B3F-9BE4-4DF8-8786-E1226EB6E9B0}" destId="{AED1A90E-109A-4C7D-A160-6304368ECE50}" srcOrd="1" destOrd="0" presId="urn:microsoft.com/office/officeart/2005/8/layout/orgChart1"/>
    <dgm:cxn modelId="{902C8126-25BF-4001-98DD-B150993C4BC5}" type="presParOf" srcId="{48ED50B9-6B3F-4E15-9595-2F692A8E1619}" destId="{82AA40A6-4415-42BA-B220-77CE7F2EAA96}" srcOrd="1" destOrd="0" presId="urn:microsoft.com/office/officeart/2005/8/layout/orgChart1"/>
    <dgm:cxn modelId="{63A815BB-FCE2-4356-B97B-57C3A639E508}" type="presParOf" srcId="{48ED50B9-6B3F-4E15-9595-2F692A8E1619}" destId="{30B3362A-3B2E-42D0-A401-533C872BF66C}" srcOrd="2" destOrd="0" presId="urn:microsoft.com/office/officeart/2005/8/layout/orgChart1"/>
    <dgm:cxn modelId="{5B9FB83E-1B58-4F3F-9776-E155F6274D87}" type="presParOf" srcId="{24F6B686-50BA-4FD8-AA7B-EDC72FB24012}" destId="{56CC4D2D-C324-4F33-B7B7-AD1398D14BC1}" srcOrd="2" destOrd="0" presId="urn:microsoft.com/office/officeart/2005/8/layout/orgChart1"/>
    <dgm:cxn modelId="{75B4C6E9-694F-4307-A4BE-82F3F93FC413}" type="presParOf" srcId="{24F6B686-50BA-4FD8-AA7B-EDC72FB24012}" destId="{6C1E6374-8F7C-4E71-8DE1-FBD5F3870FE4}" srcOrd="3" destOrd="0" presId="urn:microsoft.com/office/officeart/2005/8/layout/orgChart1"/>
    <dgm:cxn modelId="{446D0624-59F6-46E6-90A5-FB8AAB7F44BB}" type="presParOf" srcId="{6C1E6374-8F7C-4E71-8DE1-FBD5F3870FE4}" destId="{1F486C50-0661-4DA9-91A6-D104A0E97B96}" srcOrd="0" destOrd="0" presId="urn:microsoft.com/office/officeart/2005/8/layout/orgChart1"/>
    <dgm:cxn modelId="{62820673-CE67-4E83-B665-C4899D0FFBB2}" type="presParOf" srcId="{1F486C50-0661-4DA9-91A6-D104A0E97B96}" destId="{4A9697EC-5354-4DD2-B70A-0E6858286160}" srcOrd="0" destOrd="0" presId="urn:microsoft.com/office/officeart/2005/8/layout/orgChart1"/>
    <dgm:cxn modelId="{B6109EE5-E43A-4F55-8D2F-3EF50CF5E4E1}" type="presParOf" srcId="{1F486C50-0661-4DA9-91A6-D104A0E97B96}" destId="{7CC2AA19-D670-44FE-9F73-2369F5399D63}" srcOrd="1" destOrd="0" presId="urn:microsoft.com/office/officeart/2005/8/layout/orgChart1"/>
    <dgm:cxn modelId="{AEE4BDC7-6A0C-4C89-ACD0-CA0866F95336}" type="presParOf" srcId="{6C1E6374-8F7C-4E71-8DE1-FBD5F3870FE4}" destId="{D0077AE1-F5EF-4FFC-8687-6DE1BD761712}" srcOrd="1" destOrd="0" presId="urn:microsoft.com/office/officeart/2005/8/layout/orgChart1"/>
    <dgm:cxn modelId="{E95D1126-A332-4E5A-847E-BB4C58754748}" type="presParOf" srcId="{6C1E6374-8F7C-4E71-8DE1-FBD5F3870FE4}" destId="{221A123F-CB37-45FB-8BE4-C3E653D1F28E}" srcOrd="2" destOrd="0" presId="urn:microsoft.com/office/officeart/2005/8/layout/orgChart1"/>
    <dgm:cxn modelId="{96C05DEB-D8C1-4AD7-8E31-48B4383027F0}" type="presParOf" srcId="{24F6B686-50BA-4FD8-AA7B-EDC72FB24012}" destId="{2A4BAEB1-6363-4CA6-ACC2-47CBD17C526E}" srcOrd="4" destOrd="0" presId="urn:microsoft.com/office/officeart/2005/8/layout/orgChart1"/>
    <dgm:cxn modelId="{D1C03608-CF3D-45A9-8832-C5E05330E2F5}" type="presParOf" srcId="{24F6B686-50BA-4FD8-AA7B-EDC72FB24012}" destId="{1DBA7459-AF84-4C1E-B049-A0C89BB679AC}" srcOrd="5" destOrd="0" presId="urn:microsoft.com/office/officeart/2005/8/layout/orgChart1"/>
    <dgm:cxn modelId="{5640CD0F-6497-41A1-A68E-896126C43B5D}" type="presParOf" srcId="{1DBA7459-AF84-4C1E-B049-A0C89BB679AC}" destId="{E6AA1625-A07E-4591-96C7-D64161796C3F}" srcOrd="0" destOrd="0" presId="urn:microsoft.com/office/officeart/2005/8/layout/orgChart1"/>
    <dgm:cxn modelId="{B586071C-FD5D-47AA-8418-A1CAA9129589}" type="presParOf" srcId="{E6AA1625-A07E-4591-96C7-D64161796C3F}" destId="{55792478-A440-4870-9AB2-D67A28B0A847}" srcOrd="0" destOrd="0" presId="urn:microsoft.com/office/officeart/2005/8/layout/orgChart1"/>
    <dgm:cxn modelId="{45C21564-7DFB-4E7F-A6B4-946D64E85790}" type="presParOf" srcId="{E6AA1625-A07E-4591-96C7-D64161796C3F}" destId="{1BBF4D17-446C-44AD-B4A0-5889461601C5}" srcOrd="1" destOrd="0" presId="urn:microsoft.com/office/officeart/2005/8/layout/orgChart1"/>
    <dgm:cxn modelId="{4661A8A7-D72A-4A6D-99C6-887F5100B469}" type="presParOf" srcId="{1DBA7459-AF84-4C1E-B049-A0C89BB679AC}" destId="{CC635458-588E-472F-9735-6ECFD7A14EA4}" srcOrd="1" destOrd="0" presId="urn:microsoft.com/office/officeart/2005/8/layout/orgChart1"/>
    <dgm:cxn modelId="{DFFEAA61-F19F-4E55-89B4-E1306E153946}" type="presParOf" srcId="{1DBA7459-AF84-4C1E-B049-A0C89BB679AC}" destId="{A658C9E5-F6D0-4A8B-BC9D-05100C3C9DC3}" srcOrd="2" destOrd="0" presId="urn:microsoft.com/office/officeart/2005/8/layout/orgChart1"/>
    <dgm:cxn modelId="{872E6F3D-37D5-441B-85E2-BF8F7054AAD2}" type="presParOf" srcId="{24F6B686-50BA-4FD8-AA7B-EDC72FB24012}" destId="{D037299E-F765-468E-BDDD-6BE869CE807E}" srcOrd="6" destOrd="0" presId="urn:microsoft.com/office/officeart/2005/8/layout/orgChart1"/>
    <dgm:cxn modelId="{2BFE2240-6B4A-4D42-A247-6869BE0D9FF4}" type="presParOf" srcId="{24F6B686-50BA-4FD8-AA7B-EDC72FB24012}" destId="{ECF0DFE9-CB52-4A63-969F-2D12C167AC27}" srcOrd="7" destOrd="0" presId="urn:microsoft.com/office/officeart/2005/8/layout/orgChart1"/>
    <dgm:cxn modelId="{CD715BAC-E214-4634-BAB9-A750F7E441D3}" type="presParOf" srcId="{ECF0DFE9-CB52-4A63-969F-2D12C167AC27}" destId="{0DF0B15E-2349-4C05-81E4-8DE888D1B10C}" srcOrd="0" destOrd="0" presId="urn:microsoft.com/office/officeart/2005/8/layout/orgChart1"/>
    <dgm:cxn modelId="{B1F51826-612A-4C7F-BCE4-BE3EA5D6D32A}" type="presParOf" srcId="{0DF0B15E-2349-4C05-81E4-8DE888D1B10C}" destId="{812DB1EB-890C-4463-8FCB-017405DA7357}" srcOrd="0" destOrd="0" presId="urn:microsoft.com/office/officeart/2005/8/layout/orgChart1"/>
    <dgm:cxn modelId="{65E2F611-7480-40B7-BA89-7705EA639685}" type="presParOf" srcId="{0DF0B15E-2349-4C05-81E4-8DE888D1B10C}" destId="{9F2AEF86-D90E-4CBB-AC8D-30C6B5D9381E}" srcOrd="1" destOrd="0" presId="urn:microsoft.com/office/officeart/2005/8/layout/orgChart1"/>
    <dgm:cxn modelId="{C353D554-B7A6-44EC-819E-6D8C0F0C3ABD}" type="presParOf" srcId="{ECF0DFE9-CB52-4A63-969F-2D12C167AC27}" destId="{0D65AD33-77C9-4EB7-9B9D-450641CF6C09}" srcOrd="1" destOrd="0" presId="urn:microsoft.com/office/officeart/2005/8/layout/orgChart1"/>
    <dgm:cxn modelId="{B61062CE-F286-4866-835D-86AEBF1B00AC}" type="presParOf" srcId="{ECF0DFE9-CB52-4A63-969F-2D12C167AC27}" destId="{B0FB1132-4BBB-42C3-A5BD-8D7D93FB3028}" srcOrd="2" destOrd="0" presId="urn:microsoft.com/office/officeart/2005/8/layout/orgChart1"/>
    <dgm:cxn modelId="{AAD4317A-D4A5-4444-B6DB-E5B3DAB6AB65}" type="presParOf" srcId="{F9783E6A-E1C5-4827-9F19-255FA27D6BC2}" destId="{4A24B385-4DDA-4951-95E7-25DD23222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FD70C-1DF8-4F69-ABAA-D104EDCECB9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C067139-410A-4EF4-B514-15DE5C8B6381}">
      <dgm:prSet custT="1"/>
      <dgm:spPr/>
      <dgm:t>
        <a:bodyPr/>
        <a:lstStyle/>
        <a:p>
          <a:pPr>
            <a:defRPr b="1"/>
          </a:pPr>
          <a:r>
            <a:rPr lang="en-US" sz="2000" dirty="0"/>
            <a:t>Missing or malfunctioned HRV data for multiple participants </a:t>
          </a:r>
        </a:p>
      </dgm:t>
    </dgm:pt>
    <dgm:pt modelId="{851C261D-47C6-49DA-972F-006CE168F280}" type="parTrans" cxnId="{FA0F1B83-EA16-45D3-8582-8B945CC843A2}">
      <dgm:prSet/>
      <dgm:spPr/>
      <dgm:t>
        <a:bodyPr/>
        <a:lstStyle/>
        <a:p>
          <a:endParaRPr lang="en-US"/>
        </a:p>
      </dgm:t>
    </dgm:pt>
    <dgm:pt modelId="{5ADDBA54-622B-4252-905B-3BCEED1FB4B9}" type="sibTrans" cxnId="{FA0F1B83-EA16-45D3-8582-8B945CC843A2}">
      <dgm:prSet/>
      <dgm:spPr/>
      <dgm:t>
        <a:bodyPr/>
        <a:lstStyle/>
        <a:p>
          <a:endParaRPr lang="en-US"/>
        </a:p>
      </dgm:t>
    </dgm:pt>
    <dgm:pt modelId="{6C7ADBEA-A27B-40BE-A41C-119B2A0BCB5D}">
      <dgm:prSet custT="1"/>
      <dgm:spPr/>
      <dgm:t>
        <a:bodyPr/>
        <a:lstStyle/>
        <a:p>
          <a:pPr>
            <a:defRPr b="1"/>
          </a:pPr>
          <a:r>
            <a:rPr lang="en-US" sz="2000" dirty="0"/>
            <a:t>We measured statistical HRV not frequency HRV</a:t>
          </a:r>
        </a:p>
      </dgm:t>
    </dgm:pt>
    <dgm:pt modelId="{63A7D5E9-FBC2-4882-AAD8-6153AB05C6E2}" type="parTrans" cxnId="{6E3C2199-12AA-499E-BF67-E5D581E39952}">
      <dgm:prSet/>
      <dgm:spPr/>
      <dgm:t>
        <a:bodyPr/>
        <a:lstStyle/>
        <a:p>
          <a:endParaRPr lang="en-US"/>
        </a:p>
      </dgm:t>
    </dgm:pt>
    <dgm:pt modelId="{A41BEE5B-3D9C-4438-83FF-EDB25EF8E90E}" type="sibTrans" cxnId="{6E3C2199-12AA-499E-BF67-E5D581E39952}">
      <dgm:prSet/>
      <dgm:spPr/>
      <dgm:t>
        <a:bodyPr/>
        <a:lstStyle/>
        <a:p>
          <a:endParaRPr lang="en-US"/>
        </a:p>
      </dgm:t>
    </dgm:pt>
    <dgm:pt modelId="{64A2FCD7-E226-4FE0-97C9-4AB66FEB02C4}">
      <dgm:prSet custT="1"/>
      <dgm:spPr/>
      <dgm:t>
        <a:bodyPr/>
        <a:lstStyle/>
        <a:p>
          <a:pPr>
            <a:defRPr b="1"/>
          </a:pPr>
          <a:r>
            <a:rPr lang="en-US" sz="2000" dirty="0"/>
            <a:t>Other bio-markers may be more applicable</a:t>
          </a:r>
        </a:p>
      </dgm:t>
    </dgm:pt>
    <dgm:pt modelId="{FCE8924E-F927-4675-B79B-E08CA79BB7AD}" type="parTrans" cxnId="{2A805081-03FF-4B53-B61F-F47AB938BBD3}">
      <dgm:prSet/>
      <dgm:spPr/>
      <dgm:t>
        <a:bodyPr/>
        <a:lstStyle/>
        <a:p>
          <a:endParaRPr lang="en-US"/>
        </a:p>
      </dgm:t>
    </dgm:pt>
    <dgm:pt modelId="{F543BF81-C13E-451A-80C3-F9992D129BD9}" type="sibTrans" cxnId="{2A805081-03FF-4B53-B61F-F47AB938BBD3}">
      <dgm:prSet/>
      <dgm:spPr/>
      <dgm:t>
        <a:bodyPr/>
        <a:lstStyle/>
        <a:p>
          <a:endParaRPr lang="en-US"/>
        </a:p>
      </dgm:t>
    </dgm:pt>
    <dgm:pt modelId="{A3E2CE18-A3A0-4E22-83E9-E76BE5850460}" type="pres">
      <dgm:prSet presAssocID="{D57FD70C-1DF8-4F69-ABAA-D104EDCECB9E}" presName="root" presStyleCnt="0">
        <dgm:presLayoutVars>
          <dgm:dir/>
          <dgm:resizeHandles val="exact"/>
        </dgm:presLayoutVars>
      </dgm:prSet>
      <dgm:spPr/>
    </dgm:pt>
    <dgm:pt modelId="{69C61DB7-F841-4394-A87A-4966CBE680D6}" type="pres">
      <dgm:prSet presAssocID="{BC067139-410A-4EF4-B514-15DE5C8B6381}" presName="compNode" presStyleCnt="0"/>
      <dgm:spPr/>
    </dgm:pt>
    <dgm:pt modelId="{371062CB-F38B-46BA-BEB6-AD673F1A6490}" type="pres">
      <dgm:prSet presAssocID="{BC067139-410A-4EF4-B514-15DE5C8B6381}" presName="iconRect" presStyleLbl="node1" presStyleIdx="0" presStyleCnt="3" custLinFactNeighborX="72856" custLinFactNeighborY="11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"/>
        </a:ext>
      </dgm:extLst>
    </dgm:pt>
    <dgm:pt modelId="{B6DC7935-A538-4871-8845-ADDD1EA3BD07}" type="pres">
      <dgm:prSet presAssocID="{BC067139-410A-4EF4-B514-15DE5C8B6381}" presName="iconSpace" presStyleCnt="0"/>
      <dgm:spPr/>
    </dgm:pt>
    <dgm:pt modelId="{56E73515-22D1-49A6-B234-072EF92DB5D0}" type="pres">
      <dgm:prSet presAssocID="{BC067139-410A-4EF4-B514-15DE5C8B6381}" presName="parTx" presStyleLbl="revTx" presStyleIdx="0" presStyleCnt="6">
        <dgm:presLayoutVars>
          <dgm:chMax val="0"/>
          <dgm:chPref val="0"/>
        </dgm:presLayoutVars>
      </dgm:prSet>
      <dgm:spPr/>
    </dgm:pt>
    <dgm:pt modelId="{8345F042-4702-4639-AD5A-685F6FED8490}" type="pres">
      <dgm:prSet presAssocID="{BC067139-410A-4EF4-B514-15DE5C8B6381}" presName="txSpace" presStyleCnt="0"/>
      <dgm:spPr/>
    </dgm:pt>
    <dgm:pt modelId="{A3DAB4EA-CA55-4D74-97FD-E92666A4C556}" type="pres">
      <dgm:prSet presAssocID="{BC067139-410A-4EF4-B514-15DE5C8B6381}" presName="desTx" presStyleLbl="revTx" presStyleIdx="1" presStyleCnt="6">
        <dgm:presLayoutVars/>
      </dgm:prSet>
      <dgm:spPr/>
    </dgm:pt>
    <dgm:pt modelId="{F32424D7-594A-4C52-93F7-D54AF37D0017}" type="pres">
      <dgm:prSet presAssocID="{5ADDBA54-622B-4252-905B-3BCEED1FB4B9}" presName="sibTrans" presStyleCnt="0"/>
      <dgm:spPr/>
    </dgm:pt>
    <dgm:pt modelId="{8F134C8C-B47F-40CF-9A07-94A359B049E1}" type="pres">
      <dgm:prSet presAssocID="{6C7ADBEA-A27B-40BE-A41C-119B2A0BCB5D}" presName="compNode" presStyleCnt="0"/>
      <dgm:spPr/>
    </dgm:pt>
    <dgm:pt modelId="{26011E34-F465-4556-ADB6-C67D4AC97C6B}" type="pres">
      <dgm:prSet presAssocID="{6C7ADBEA-A27B-40BE-A41C-119B2A0BCB5D}" presName="iconRect" presStyleLbl="node1" presStyleIdx="1" presStyleCnt="3" custLinFactNeighborX="86132" custLinFactNeighborY="560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Tower"/>
        </a:ext>
      </dgm:extLst>
    </dgm:pt>
    <dgm:pt modelId="{DAD719D3-6F69-45E4-AB72-C3CF3DFE41BF}" type="pres">
      <dgm:prSet presAssocID="{6C7ADBEA-A27B-40BE-A41C-119B2A0BCB5D}" presName="iconSpace" presStyleCnt="0"/>
      <dgm:spPr/>
    </dgm:pt>
    <dgm:pt modelId="{86FF5944-2B3A-4461-93CD-4CD0F71E9011}" type="pres">
      <dgm:prSet presAssocID="{6C7ADBEA-A27B-40BE-A41C-119B2A0BCB5D}" presName="parTx" presStyleLbl="revTx" presStyleIdx="2" presStyleCnt="6">
        <dgm:presLayoutVars>
          <dgm:chMax val="0"/>
          <dgm:chPref val="0"/>
        </dgm:presLayoutVars>
      </dgm:prSet>
      <dgm:spPr/>
    </dgm:pt>
    <dgm:pt modelId="{94CD73FC-C9DC-4D2F-8B46-4A4439800B1F}" type="pres">
      <dgm:prSet presAssocID="{6C7ADBEA-A27B-40BE-A41C-119B2A0BCB5D}" presName="txSpace" presStyleCnt="0"/>
      <dgm:spPr/>
    </dgm:pt>
    <dgm:pt modelId="{62FFFDBD-DF4D-44F9-8001-92ECCF40FC8B}" type="pres">
      <dgm:prSet presAssocID="{6C7ADBEA-A27B-40BE-A41C-119B2A0BCB5D}" presName="desTx" presStyleLbl="revTx" presStyleIdx="3" presStyleCnt="6">
        <dgm:presLayoutVars/>
      </dgm:prSet>
      <dgm:spPr/>
    </dgm:pt>
    <dgm:pt modelId="{294E0E33-B2DB-4891-9548-CF0DA09DE1EE}" type="pres">
      <dgm:prSet presAssocID="{A41BEE5B-3D9C-4438-83FF-EDB25EF8E90E}" presName="sibTrans" presStyleCnt="0"/>
      <dgm:spPr/>
    </dgm:pt>
    <dgm:pt modelId="{02E01A36-FCA9-489D-8D3C-B906216F2DDA}" type="pres">
      <dgm:prSet presAssocID="{64A2FCD7-E226-4FE0-97C9-4AB66FEB02C4}" presName="compNode" presStyleCnt="0"/>
      <dgm:spPr/>
    </dgm:pt>
    <dgm:pt modelId="{E1ED1582-51C4-43D7-9D0E-A4716BAFF65C}" type="pres">
      <dgm:prSet presAssocID="{64A2FCD7-E226-4FE0-97C9-4AB66FEB02C4}" presName="iconRect" presStyleLbl="node1" presStyleIdx="2" presStyleCnt="3" custLinFactNeighborX="88548" custLinFactNeighborY="1008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E72F55FD-C5EE-466F-B00A-7F1DA90E50FE}" type="pres">
      <dgm:prSet presAssocID="{64A2FCD7-E226-4FE0-97C9-4AB66FEB02C4}" presName="iconSpace" presStyleCnt="0"/>
      <dgm:spPr/>
    </dgm:pt>
    <dgm:pt modelId="{43138712-0CDE-4C38-B940-BED8E676C700}" type="pres">
      <dgm:prSet presAssocID="{64A2FCD7-E226-4FE0-97C9-4AB66FEB02C4}" presName="parTx" presStyleLbl="revTx" presStyleIdx="4" presStyleCnt="6">
        <dgm:presLayoutVars>
          <dgm:chMax val="0"/>
          <dgm:chPref val="0"/>
        </dgm:presLayoutVars>
      </dgm:prSet>
      <dgm:spPr/>
    </dgm:pt>
    <dgm:pt modelId="{AC813435-8828-4612-9663-3A3CD0307DB0}" type="pres">
      <dgm:prSet presAssocID="{64A2FCD7-E226-4FE0-97C9-4AB66FEB02C4}" presName="txSpace" presStyleCnt="0"/>
      <dgm:spPr/>
    </dgm:pt>
    <dgm:pt modelId="{342786AB-A917-49FD-A654-00C243F79869}" type="pres">
      <dgm:prSet presAssocID="{64A2FCD7-E226-4FE0-97C9-4AB66FEB02C4}" presName="desTx" presStyleLbl="revTx" presStyleIdx="5" presStyleCnt="6">
        <dgm:presLayoutVars/>
      </dgm:prSet>
      <dgm:spPr/>
    </dgm:pt>
  </dgm:ptLst>
  <dgm:cxnLst>
    <dgm:cxn modelId="{F4626F48-C8CB-472E-8003-BA2A44942098}" type="presOf" srcId="{D57FD70C-1DF8-4F69-ABAA-D104EDCECB9E}" destId="{A3E2CE18-A3A0-4E22-83E9-E76BE5850460}" srcOrd="0" destOrd="0" presId="urn:microsoft.com/office/officeart/2018/2/layout/IconLabelDescriptionList"/>
    <dgm:cxn modelId="{2A805081-03FF-4B53-B61F-F47AB938BBD3}" srcId="{D57FD70C-1DF8-4F69-ABAA-D104EDCECB9E}" destId="{64A2FCD7-E226-4FE0-97C9-4AB66FEB02C4}" srcOrd="2" destOrd="0" parTransId="{FCE8924E-F927-4675-B79B-E08CA79BB7AD}" sibTransId="{F543BF81-C13E-451A-80C3-F9992D129BD9}"/>
    <dgm:cxn modelId="{FA0F1B83-EA16-45D3-8582-8B945CC843A2}" srcId="{D57FD70C-1DF8-4F69-ABAA-D104EDCECB9E}" destId="{BC067139-410A-4EF4-B514-15DE5C8B6381}" srcOrd="0" destOrd="0" parTransId="{851C261D-47C6-49DA-972F-006CE168F280}" sibTransId="{5ADDBA54-622B-4252-905B-3BCEED1FB4B9}"/>
    <dgm:cxn modelId="{6E3C2199-12AA-499E-BF67-E5D581E39952}" srcId="{D57FD70C-1DF8-4F69-ABAA-D104EDCECB9E}" destId="{6C7ADBEA-A27B-40BE-A41C-119B2A0BCB5D}" srcOrd="1" destOrd="0" parTransId="{63A7D5E9-FBC2-4882-AAD8-6153AB05C6E2}" sibTransId="{A41BEE5B-3D9C-4438-83FF-EDB25EF8E90E}"/>
    <dgm:cxn modelId="{FFC5369D-9846-416F-8F2D-2762875BF53C}" type="presOf" srcId="{64A2FCD7-E226-4FE0-97C9-4AB66FEB02C4}" destId="{43138712-0CDE-4C38-B940-BED8E676C700}" srcOrd="0" destOrd="0" presId="urn:microsoft.com/office/officeart/2018/2/layout/IconLabelDescriptionList"/>
    <dgm:cxn modelId="{30282EB9-7290-497C-982E-6EFDDCE28EB9}" type="presOf" srcId="{BC067139-410A-4EF4-B514-15DE5C8B6381}" destId="{56E73515-22D1-49A6-B234-072EF92DB5D0}" srcOrd="0" destOrd="0" presId="urn:microsoft.com/office/officeart/2018/2/layout/IconLabelDescriptionList"/>
    <dgm:cxn modelId="{85EF54F3-7CE5-4B91-9EAA-F458D8E62A5E}" type="presOf" srcId="{6C7ADBEA-A27B-40BE-A41C-119B2A0BCB5D}" destId="{86FF5944-2B3A-4461-93CD-4CD0F71E9011}" srcOrd="0" destOrd="0" presId="urn:microsoft.com/office/officeart/2018/2/layout/IconLabelDescriptionList"/>
    <dgm:cxn modelId="{38E2D50B-6808-4141-A70D-79C019AC848F}" type="presParOf" srcId="{A3E2CE18-A3A0-4E22-83E9-E76BE5850460}" destId="{69C61DB7-F841-4394-A87A-4966CBE680D6}" srcOrd="0" destOrd="0" presId="urn:microsoft.com/office/officeart/2018/2/layout/IconLabelDescriptionList"/>
    <dgm:cxn modelId="{3BECC0D7-50D0-4D83-A6A6-38B8EDCB706B}" type="presParOf" srcId="{69C61DB7-F841-4394-A87A-4966CBE680D6}" destId="{371062CB-F38B-46BA-BEB6-AD673F1A6490}" srcOrd="0" destOrd="0" presId="urn:microsoft.com/office/officeart/2018/2/layout/IconLabelDescriptionList"/>
    <dgm:cxn modelId="{248B8273-E7E9-4817-A550-3F56449084A6}" type="presParOf" srcId="{69C61DB7-F841-4394-A87A-4966CBE680D6}" destId="{B6DC7935-A538-4871-8845-ADDD1EA3BD07}" srcOrd="1" destOrd="0" presId="urn:microsoft.com/office/officeart/2018/2/layout/IconLabelDescriptionList"/>
    <dgm:cxn modelId="{9815B68A-B01E-4BEA-952C-B0486C9EECC4}" type="presParOf" srcId="{69C61DB7-F841-4394-A87A-4966CBE680D6}" destId="{56E73515-22D1-49A6-B234-072EF92DB5D0}" srcOrd="2" destOrd="0" presId="urn:microsoft.com/office/officeart/2018/2/layout/IconLabelDescriptionList"/>
    <dgm:cxn modelId="{A7DCDE68-3297-4DE6-AFAD-62BFC4FEC6C8}" type="presParOf" srcId="{69C61DB7-F841-4394-A87A-4966CBE680D6}" destId="{8345F042-4702-4639-AD5A-685F6FED8490}" srcOrd="3" destOrd="0" presId="urn:microsoft.com/office/officeart/2018/2/layout/IconLabelDescriptionList"/>
    <dgm:cxn modelId="{DF79E43B-EB6A-4207-B930-5241908F7E8A}" type="presParOf" srcId="{69C61DB7-F841-4394-A87A-4966CBE680D6}" destId="{A3DAB4EA-CA55-4D74-97FD-E92666A4C556}" srcOrd="4" destOrd="0" presId="urn:microsoft.com/office/officeart/2018/2/layout/IconLabelDescriptionList"/>
    <dgm:cxn modelId="{99DD41F6-CC63-498F-B82D-08484F9D590D}" type="presParOf" srcId="{A3E2CE18-A3A0-4E22-83E9-E76BE5850460}" destId="{F32424D7-594A-4C52-93F7-D54AF37D0017}" srcOrd="1" destOrd="0" presId="urn:microsoft.com/office/officeart/2018/2/layout/IconLabelDescriptionList"/>
    <dgm:cxn modelId="{30E7AFBB-D61B-46F0-B943-34B1E1A78541}" type="presParOf" srcId="{A3E2CE18-A3A0-4E22-83E9-E76BE5850460}" destId="{8F134C8C-B47F-40CF-9A07-94A359B049E1}" srcOrd="2" destOrd="0" presId="urn:microsoft.com/office/officeart/2018/2/layout/IconLabelDescriptionList"/>
    <dgm:cxn modelId="{EEEC0A6D-9A1F-48C4-8A2B-0F14E35B5325}" type="presParOf" srcId="{8F134C8C-B47F-40CF-9A07-94A359B049E1}" destId="{26011E34-F465-4556-ADB6-C67D4AC97C6B}" srcOrd="0" destOrd="0" presId="urn:microsoft.com/office/officeart/2018/2/layout/IconLabelDescriptionList"/>
    <dgm:cxn modelId="{22D09D0E-3144-4417-A87F-03752A1D1468}" type="presParOf" srcId="{8F134C8C-B47F-40CF-9A07-94A359B049E1}" destId="{DAD719D3-6F69-45E4-AB72-C3CF3DFE41BF}" srcOrd="1" destOrd="0" presId="urn:microsoft.com/office/officeart/2018/2/layout/IconLabelDescriptionList"/>
    <dgm:cxn modelId="{50D56471-A5D0-4AA9-8753-CE05048210B9}" type="presParOf" srcId="{8F134C8C-B47F-40CF-9A07-94A359B049E1}" destId="{86FF5944-2B3A-4461-93CD-4CD0F71E9011}" srcOrd="2" destOrd="0" presId="urn:microsoft.com/office/officeart/2018/2/layout/IconLabelDescriptionList"/>
    <dgm:cxn modelId="{08072698-6599-4211-8654-9AE7742E580B}" type="presParOf" srcId="{8F134C8C-B47F-40CF-9A07-94A359B049E1}" destId="{94CD73FC-C9DC-4D2F-8B46-4A4439800B1F}" srcOrd="3" destOrd="0" presId="urn:microsoft.com/office/officeart/2018/2/layout/IconLabelDescriptionList"/>
    <dgm:cxn modelId="{76F508BB-8E4D-44B8-8303-C56F426D2003}" type="presParOf" srcId="{8F134C8C-B47F-40CF-9A07-94A359B049E1}" destId="{62FFFDBD-DF4D-44F9-8001-92ECCF40FC8B}" srcOrd="4" destOrd="0" presId="urn:microsoft.com/office/officeart/2018/2/layout/IconLabelDescriptionList"/>
    <dgm:cxn modelId="{4F3C62DE-DC99-42CD-A199-3EEE22CAD4F4}" type="presParOf" srcId="{A3E2CE18-A3A0-4E22-83E9-E76BE5850460}" destId="{294E0E33-B2DB-4891-9548-CF0DA09DE1EE}" srcOrd="3" destOrd="0" presId="urn:microsoft.com/office/officeart/2018/2/layout/IconLabelDescriptionList"/>
    <dgm:cxn modelId="{1690A1D8-0FA6-4BB9-B08E-F1E806E8BBD2}" type="presParOf" srcId="{A3E2CE18-A3A0-4E22-83E9-E76BE5850460}" destId="{02E01A36-FCA9-489D-8D3C-B906216F2DDA}" srcOrd="4" destOrd="0" presId="urn:microsoft.com/office/officeart/2018/2/layout/IconLabelDescriptionList"/>
    <dgm:cxn modelId="{04A0149D-CFAC-4910-B3CA-0CA354EBBA14}" type="presParOf" srcId="{02E01A36-FCA9-489D-8D3C-B906216F2DDA}" destId="{E1ED1582-51C4-43D7-9D0E-A4716BAFF65C}" srcOrd="0" destOrd="0" presId="urn:microsoft.com/office/officeart/2018/2/layout/IconLabelDescriptionList"/>
    <dgm:cxn modelId="{B94F9044-0A99-44DC-9F67-0CEF1B628428}" type="presParOf" srcId="{02E01A36-FCA9-489D-8D3C-B906216F2DDA}" destId="{E72F55FD-C5EE-466F-B00A-7F1DA90E50FE}" srcOrd="1" destOrd="0" presId="urn:microsoft.com/office/officeart/2018/2/layout/IconLabelDescriptionList"/>
    <dgm:cxn modelId="{CB57941E-CE68-4BFC-A4F2-D6365363174E}" type="presParOf" srcId="{02E01A36-FCA9-489D-8D3C-B906216F2DDA}" destId="{43138712-0CDE-4C38-B940-BED8E676C700}" srcOrd="2" destOrd="0" presId="urn:microsoft.com/office/officeart/2018/2/layout/IconLabelDescriptionList"/>
    <dgm:cxn modelId="{52BA6BB2-2143-49EA-9069-72CBD7EBC840}" type="presParOf" srcId="{02E01A36-FCA9-489D-8D3C-B906216F2DDA}" destId="{AC813435-8828-4612-9663-3A3CD0307DB0}" srcOrd="3" destOrd="0" presId="urn:microsoft.com/office/officeart/2018/2/layout/IconLabelDescriptionList"/>
    <dgm:cxn modelId="{EBAFB35F-AEEE-43EB-BB25-3B4ACA6EAF39}" type="presParOf" srcId="{02E01A36-FCA9-489D-8D3C-B906216F2DDA}" destId="{342786AB-A917-49FD-A654-00C243F7986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8CF2F-0F11-490F-A0E3-0B307133F161}">
      <dsp:nvSpPr>
        <dsp:cNvPr id="0" name=""/>
        <dsp:cNvSpPr/>
      </dsp:nvSpPr>
      <dsp:spPr>
        <a:xfrm>
          <a:off x="1029" y="318958"/>
          <a:ext cx="3612185" cy="229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D9F80-7678-47F0-9EC8-8A9277BE809E}">
      <dsp:nvSpPr>
        <dsp:cNvPr id="0" name=""/>
        <dsp:cNvSpPr/>
      </dsp:nvSpPr>
      <dsp:spPr>
        <a:xfrm>
          <a:off x="402383" y="700245"/>
          <a:ext cx="3612185" cy="2293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Biologically: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e.g., Inheritance of parents’ patterns of physiological functioning</a:t>
          </a:r>
          <a:r>
            <a:rPr lang="en-US" sz="260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8</a:t>
          </a:r>
          <a:endParaRPr lang="en-US" sz="2600" kern="1200" baseline="30000" dirty="0"/>
        </a:p>
      </dsp:txBody>
      <dsp:txXfrm>
        <a:off x="469564" y="767426"/>
        <a:ext cx="3477823" cy="2159375"/>
      </dsp:txXfrm>
    </dsp:sp>
    <dsp:sp modelId="{ECDCDB2B-F9B5-44E6-8013-08EB7FCC4BD7}">
      <dsp:nvSpPr>
        <dsp:cNvPr id="0" name=""/>
        <dsp:cNvSpPr/>
      </dsp:nvSpPr>
      <dsp:spPr>
        <a:xfrm>
          <a:off x="4415922" y="318958"/>
          <a:ext cx="3612185" cy="229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FB173-3874-4754-B81B-3C95D1F8A189}">
      <dsp:nvSpPr>
        <dsp:cNvPr id="0" name=""/>
        <dsp:cNvSpPr/>
      </dsp:nvSpPr>
      <dsp:spPr>
        <a:xfrm>
          <a:off x="4817276" y="700245"/>
          <a:ext cx="3612185" cy="2293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Socially: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latin typeface="Calibri" panose="020F0502020204030204" pitchFamily="34" charset="0"/>
              <a:cs typeface="Calibri" panose="020F0502020204030204" pitchFamily="34" charset="0"/>
            </a:rPr>
            <a:t>e.g., Shaping emotion regulation through parenting behaviors</a:t>
          </a:r>
          <a:r>
            <a:rPr lang="en-US" sz="2600" b="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8</a:t>
          </a:r>
        </a:p>
      </dsp:txBody>
      <dsp:txXfrm>
        <a:off x="4884457" y="767426"/>
        <a:ext cx="3477823" cy="2159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7299E-F765-468E-BDDD-6BE869CE807E}">
      <dsp:nvSpPr>
        <dsp:cNvPr id="0" name=""/>
        <dsp:cNvSpPr/>
      </dsp:nvSpPr>
      <dsp:spPr>
        <a:xfrm>
          <a:off x="5034474" y="2708498"/>
          <a:ext cx="3972267" cy="445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46"/>
              </a:lnTo>
              <a:lnTo>
                <a:pt x="3972267" y="222946"/>
              </a:lnTo>
              <a:lnTo>
                <a:pt x="3972267" y="4458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BAEB1-6363-4CA6-ACC2-47CBD17C526E}">
      <dsp:nvSpPr>
        <dsp:cNvPr id="0" name=""/>
        <dsp:cNvSpPr/>
      </dsp:nvSpPr>
      <dsp:spPr>
        <a:xfrm>
          <a:off x="5034474" y="2708498"/>
          <a:ext cx="1403069" cy="445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46"/>
              </a:lnTo>
              <a:lnTo>
                <a:pt x="1403069" y="222946"/>
              </a:lnTo>
              <a:lnTo>
                <a:pt x="1403069" y="4458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C4D2D-C324-4F33-B7B7-AD1398D14BC1}">
      <dsp:nvSpPr>
        <dsp:cNvPr id="0" name=""/>
        <dsp:cNvSpPr/>
      </dsp:nvSpPr>
      <dsp:spPr>
        <a:xfrm>
          <a:off x="3868345" y="2708498"/>
          <a:ext cx="1166129" cy="445893"/>
        </a:xfrm>
        <a:custGeom>
          <a:avLst/>
          <a:gdLst/>
          <a:ahLst/>
          <a:cxnLst/>
          <a:rect l="0" t="0" r="0" b="0"/>
          <a:pathLst>
            <a:path>
              <a:moveTo>
                <a:pt x="1166129" y="0"/>
              </a:moveTo>
              <a:lnTo>
                <a:pt x="1166129" y="222946"/>
              </a:lnTo>
              <a:lnTo>
                <a:pt x="0" y="222946"/>
              </a:lnTo>
              <a:lnTo>
                <a:pt x="0" y="4458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A848B-B7A7-4AE4-AA5A-513C7E3BA576}">
      <dsp:nvSpPr>
        <dsp:cNvPr id="0" name=""/>
        <dsp:cNvSpPr/>
      </dsp:nvSpPr>
      <dsp:spPr>
        <a:xfrm>
          <a:off x="1180677" y="2708498"/>
          <a:ext cx="3853797" cy="445893"/>
        </a:xfrm>
        <a:custGeom>
          <a:avLst/>
          <a:gdLst/>
          <a:ahLst/>
          <a:cxnLst/>
          <a:rect l="0" t="0" r="0" b="0"/>
          <a:pathLst>
            <a:path>
              <a:moveTo>
                <a:pt x="3853797" y="0"/>
              </a:moveTo>
              <a:lnTo>
                <a:pt x="3853797" y="222946"/>
              </a:lnTo>
              <a:lnTo>
                <a:pt x="0" y="222946"/>
              </a:lnTo>
              <a:lnTo>
                <a:pt x="0" y="4458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76A44-C2C5-445B-9691-74B7B3E60EE6}">
      <dsp:nvSpPr>
        <dsp:cNvPr id="0" name=""/>
        <dsp:cNvSpPr/>
      </dsp:nvSpPr>
      <dsp:spPr>
        <a:xfrm>
          <a:off x="3972822" y="1646845"/>
          <a:ext cx="2123304" cy="1061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Parental EA</a:t>
          </a:r>
        </a:p>
      </dsp:txBody>
      <dsp:txXfrm>
        <a:off x="3972822" y="1646845"/>
        <a:ext cx="2123304" cy="1061652"/>
      </dsp:txXfrm>
    </dsp:sp>
    <dsp:sp modelId="{381B6411-1DE1-4BF4-8421-C905BE940744}">
      <dsp:nvSpPr>
        <dsp:cNvPr id="0" name=""/>
        <dsp:cNvSpPr/>
      </dsp:nvSpPr>
      <dsp:spPr>
        <a:xfrm>
          <a:off x="555" y="3154392"/>
          <a:ext cx="2360244" cy="1691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Positively correlated with parent report of their child’s anxiety levels</a:t>
          </a:r>
        </a:p>
      </dsp:txBody>
      <dsp:txXfrm>
        <a:off x="555" y="3154392"/>
        <a:ext cx="2360244" cy="1691636"/>
      </dsp:txXfrm>
    </dsp:sp>
    <dsp:sp modelId="{4A9697EC-5354-4DD2-B70A-0E6858286160}">
      <dsp:nvSpPr>
        <dsp:cNvPr id="0" name=""/>
        <dsp:cNvSpPr/>
      </dsp:nvSpPr>
      <dsp:spPr>
        <a:xfrm>
          <a:off x="2806693" y="3154392"/>
          <a:ext cx="2123304" cy="1691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Positively correlated with child reported anxiety levels</a:t>
          </a:r>
        </a:p>
      </dsp:txBody>
      <dsp:txXfrm>
        <a:off x="2806693" y="3154392"/>
        <a:ext cx="2123304" cy="1691636"/>
      </dsp:txXfrm>
    </dsp:sp>
    <dsp:sp modelId="{55792478-A440-4870-9AB2-D67A28B0A847}">
      <dsp:nvSpPr>
        <dsp:cNvPr id="0" name=""/>
        <dsp:cNvSpPr/>
      </dsp:nvSpPr>
      <dsp:spPr>
        <a:xfrm>
          <a:off x="5375891" y="3154392"/>
          <a:ext cx="2123304" cy="1691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Inversely related to child’s ER</a:t>
          </a:r>
        </a:p>
      </dsp:txBody>
      <dsp:txXfrm>
        <a:off x="5375891" y="3154392"/>
        <a:ext cx="2123304" cy="1691636"/>
      </dsp:txXfrm>
    </dsp:sp>
    <dsp:sp modelId="{812DB1EB-890C-4463-8FCB-017405DA7357}">
      <dsp:nvSpPr>
        <dsp:cNvPr id="0" name=""/>
        <dsp:cNvSpPr/>
      </dsp:nvSpPr>
      <dsp:spPr>
        <a:xfrm>
          <a:off x="7945090" y="3154392"/>
          <a:ext cx="2123304" cy="1691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4. Inversely related to child’s resting HRV</a:t>
          </a:r>
        </a:p>
      </dsp:txBody>
      <dsp:txXfrm>
        <a:off x="7945090" y="3154392"/>
        <a:ext cx="2123304" cy="1691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062CB-F38B-46BA-BEB6-AD673F1A6490}">
      <dsp:nvSpPr>
        <dsp:cNvPr id="0" name=""/>
        <dsp:cNvSpPr/>
      </dsp:nvSpPr>
      <dsp:spPr>
        <a:xfrm>
          <a:off x="919548" y="1362456"/>
          <a:ext cx="1255078" cy="1255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73515-22D1-49A6-B234-072EF92DB5D0}">
      <dsp:nvSpPr>
        <dsp:cNvPr id="0" name=""/>
        <dsp:cNvSpPr/>
      </dsp:nvSpPr>
      <dsp:spPr>
        <a:xfrm>
          <a:off x="5148" y="2698342"/>
          <a:ext cx="3585937" cy="57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Missing or malfunctioned HRV data for multiple participants </a:t>
          </a:r>
        </a:p>
      </dsp:txBody>
      <dsp:txXfrm>
        <a:off x="5148" y="2698342"/>
        <a:ext cx="3585937" cy="571508"/>
      </dsp:txXfrm>
    </dsp:sp>
    <dsp:sp modelId="{A3DAB4EA-CA55-4D74-97FD-E92666A4C556}">
      <dsp:nvSpPr>
        <dsp:cNvPr id="0" name=""/>
        <dsp:cNvSpPr/>
      </dsp:nvSpPr>
      <dsp:spPr>
        <a:xfrm>
          <a:off x="5148" y="3313980"/>
          <a:ext cx="3585937" cy="240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11E34-F465-4556-ADB6-C67D4AC97C6B}">
      <dsp:nvSpPr>
        <dsp:cNvPr id="0" name=""/>
        <dsp:cNvSpPr/>
      </dsp:nvSpPr>
      <dsp:spPr>
        <a:xfrm>
          <a:off x="5299649" y="1418721"/>
          <a:ext cx="1255078" cy="1255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F5944-2B3A-4461-93CD-4CD0F71E9011}">
      <dsp:nvSpPr>
        <dsp:cNvPr id="0" name=""/>
        <dsp:cNvSpPr/>
      </dsp:nvSpPr>
      <dsp:spPr>
        <a:xfrm>
          <a:off x="4218625" y="2698342"/>
          <a:ext cx="3585937" cy="57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We measured statistical HRV not frequency HRV</a:t>
          </a:r>
        </a:p>
      </dsp:txBody>
      <dsp:txXfrm>
        <a:off x="4218625" y="2698342"/>
        <a:ext cx="3585937" cy="571508"/>
      </dsp:txXfrm>
    </dsp:sp>
    <dsp:sp modelId="{62FFFDBD-DF4D-44F9-8001-92ECCF40FC8B}">
      <dsp:nvSpPr>
        <dsp:cNvPr id="0" name=""/>
        <dsp:cNvSpPr/>
      </dsp:nvSpPr>
      <dsp:spPr>
        <a:xfrm>
          <a:off x="4218625" y="3313980"/>
          <a:ext cx="3585937" cy="240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D1582-51C4-43D7-9D0E-A4716BAFF65C}">
      <dsp:nvSpPr>
        <dsp:cNvPr id="0" name=""/>
        <dsp:cNvSpPr/>
      </dsp:nvSpPr>
      <dsp:spPr>
        <a:xfrm>
          <a:off x="9543448" y="1474999"/>
          <a:ext cx="1255078" cy="1255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38712-0CDE-4C38-B940-BED8E676C700}">
      <dsp:nvSpPr>
        <dsp:cNvPr id="0" name=""/>
        <dsp:cNvSpPr/>
      </dsp:nvSpPr>
      <dsp:spPr>
        <a:xfrm>
          <a:off x="8432101" y="2698342"/>
          <a:ext cx="3585937" cy="57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Other bio-markers may be more applicable</a:t>
          </a:r>
        </a:p>
      </dsp:txBody>
      <dsp:txXfrm>
        <a:off x="8432101" y="2698342"/>
        <a:ext cx="3585937" cy="571508"/>
      </dsp:txXfrm>
    </dsp:sp>
    <dsp:sp modelId="{342786AB-A917-49FD-A654-00C243F79869}">
      <dsp:nvSpPr>
        <dsp:cNvPr id="0" name=""/>
        <dsp:cNvSpPr/>
      </dsp:nvSpPr>
      <dsp:spPr>
        <a:xfrm>
          <a:off x="8432101" y="3313980"/>
          <a:ext cx="3585937" cy="240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402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7582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610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9707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093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94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636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093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6847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663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96EF7C73-3B28-4DB8-A138-54C646F14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9" b="156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66FF5-866D-4A84-8E14-8CD8A7098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895" y="1346898"/>
            <a:ext cx="9788378" cy="24036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Avoiding the Present Moment: </a:t>
            </a:r>
            <a:b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Parental Experiential Avoidance Affects a Child's Ability to Regulate Emotions </a:t>
            </a:r>
            <a:br>
              <a:rPr lang="en-US" sz="3300" dirty="0">
                <a:solidFill>
                  <a:schemeClr val="tx1"/>
                </a:solidFill>
              </a:rPr>
            </a:b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789C2-7F2C-4F8E-870B-7AE9CB9C5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810" y="4102449"/>
            <a:ext cx="9788379" cy="240368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 Kvidahl, B.A., Jacob Holzman, Ph.D., &amp; Jessica Malmberg Ph.D.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Pediatric Mental Health Institute (PMHI), Children's Hospital Colorado;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Dept. of Psychiatry, Child and Adolescent Division, University of Colorado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4FBA1-CAC6-49DE-BF11-973261A85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4" y="131940"/>
            <a:ext cx="539420" cy="519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172C48-C70A-4FB4-930D-DCA59AD24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274" y="32567"/>
            <a:ext cx="2123221" cy="8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0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7E3E4D-1143-4B6E-8DFC-6377D39E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Questionnaires used: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82BCA51-F4E9-4055-A2C6-1CD00425D327}"/>
              </a:ext>
            </a:extLst>
          </p:cNvPr>
          <p:cNvSpPr txBox="1">
            <a:spLocks/>
          </p:cNvSpPr>
          <p:nvPr/>
        </p:nvSpPr>
        <p:spPr>
          <a:xfrm>
            <a:off x="121161" y="1668239"/>
            <a:ext cx="6257045" cy="44323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u="sng"/>
              <a:t>Behavior Assessment System for Children, 3rd Edition (BASC-3)</a:t>
            </a:r>
          </a:p>
          <a:p>
            <a:r>
              <a:rPr lang="en-US" sz="1800"/>
              <a:t>Parent completed for 6yr+; Child also completed for 8yr+</a:t>
            </a:r>
          </a:p>
          <a:p>
            <a:r>
              <a:rPr lang="en-US" sz="1800"/>
              <a:t>T-scores from the child and parent report of anxiety were used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u="sng"/>
              <a:t>Parental Acceptance and Action Questionnaire (PAAQ)</a:t>
            </a:r>
          </a:p>
          <a:p>
            <a:r>
              <a:rPr lang="en-US" sz="1800"/>
              <a:t>Measures experiential avoidance in the context of parenting</a:t>
            </a:r>
          </a:p>
          <a:p>
            <a:r>
              <a:rPr lang="en-US" sz="1800"/>
              <a:t>15 items organized among two subscales, 7-point Likert scale ranging from 1 (Never True) to 7 (Always True)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u="sng"/>
              <a:t>Emotion Regulation Checklist (ERC)</a:t>
            </a:r>
          </a:p>
          <a:p>
            <a:r>
              <a:rPr lang="en-US" sz="1800"/>
              <a:t>Parent-report measure of their child’s self-regulation abilities</a:t>
            </a:r>
          </a:p>
          <a:p>
            <a:r>
              <a:rPr lang="en-US" sz="1800"/>
              <a:t>24 items, both positively and negatively weighted, rated on a 4-point Likert scale</a:t>
            </a:r>
          </a:p>
          <a:p>
            <a:endParaRPr lang="en-US" sz="1300"/>
          </a:p>
          <a:p>
            <a:pPr marL="0" indent="0">
              <a:buFont typeface="Arial" panose="020B0604020202020204" pitchFamily="34" charset="0"/>
              <a:buNone/>
            </a:pPr>
            <a:endParaRPr lang="en-US" sz="1300"/>
          </a:p>
          <a:p>
            <a:endParaRPr lang="en-US" sz="1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89B6AB-492D-44AD-B105-64F32765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885" y="942943"/>
            <a:ext cx="5944115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6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74340-A5AF-4BD6-A472-7006678E1E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4675" y="419256"/>
            <a:ext cx="2524233" cy="1660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Results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33BA59B-FD1B-4DD0-AE07-97FFFA8C9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47176"/>
              </p:ext>
            </p:extLst>
          </p:nvPr>
        </p:nvGraphicFramePr>
        <p:xfrm>
          <a:off x="375138" y="2103966"/>
          <a:ext cx="5720861" cy="389209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4870079">
                  <a:extLst>
                    <a:ext uri="{9D8B030D-6E8A-4147-A177-3AD203B41FA5}">
                      <a16:colId xmlns:a16="http://schemas.microsoft.com/office/drawing/2014/main" val="3836249804"/>
                    </a:ext>
                  </a:extLst>
                </a:gridCol>
                <a:gridCol w="850782">
                  <a:extLst>
                    <a:ext uri="{9D8B030D-6E8A-4147-A177-3AD203B41FA5}">
                      <a16:colId xmlns:a16="http://schemas.microsoft.com/office/drawing/2014/main" val="335473453"/>
                    </a:ext>
                  </a:extLst>
                </a:gridCol>
              </a:tblGrid>
              <a:tr h="768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Zero-order correlations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PAAQ Total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1736186"/>
                  </a:ext>
                </a:extLst>
              </a:tr>
              <a:tr h="624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Anxiety (Parent report)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</a:t>
                      </a:r>
                      <a:r>
                        <a:rPr lang="en-US" sz="1800" u="sng" dirty="0">
                          <a:effectLst/>
                        </a:rPr>
                        <a:t>.22**</a:t>
                      </a:r>
                      <a:endParaRPr lang="en-US" sz="1800" i="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082104"/>
                  </a:ext>
                </a:extLst>
              </a:tr>
              <a:tr h="624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Anxiety (Child report)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</a:t>
                      </a:r>
                      <a:r>
                        <a:rPr lang="en-US" sz="1800" u="sng" dirty="0">
                          <a:effectLst/>
                        </a:rPr>
                        <a:t>.17</a:t>
                      </a:r>
                      <a:endParaRPr lang="en-US" sz="18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6985102"/>
                  </a:ext>
                </a:extLst>
              </a:tr>
              <a:tr h="624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ERC Total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</a:t>
                      </a:r>
                      <a:r>
                        <a:rPr lang="en-US" sz="1800" u="sng" dirty="0">
                          <a:effectLst/>
                        </a:rPr>
                        <a:t>-.19*</a:t>
                      </a:r>
                      <a:endParaRPr lang="en-US" sz="18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8175508"/>
                  </a:ext>
                </a:extLst>
              </a:tr>
              <a:tr h="624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HRV-RMSSD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</a:t>
                      </a:r>
                      <a:r>
                        <a:rPr lang="en-US" sz="1800" u="sng" dirty="0">
                          <a:effectLst/>
                        </a:rPr>
                        <a:t>.05</a:t>
                      </a:r>
                      <a:endParaRPr lang="en-US" sz="18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9680643"/>
                  </a:ext>
                </a:extLst>
              </a:tr>
              <a:tr h="624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*p&lt;.10, **p&lt;.05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D9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3733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E2E793C-FFEA-4AE6-9163-F3AF1D225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747" y="168075"/>
            <a:ext cx="5720863" cy="3005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F132EC-99A1-4AA9-B05E-8370B28D1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748" y="3681549"/>
            <a:ext cx="5720862" cy="30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9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4396-A774-4739-8A1B-17EB7ED1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dirty="0"/>
              <a:t>Discussion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Parent and Child">
            <a:extLst>
              <a:ext uri="{FF2B5EF4-FFF2-40B4-BE49-F238E27FC236}">
                <a16:creationId xmlns:a16="http://schemas.microsoft.com/office/drawing/2014/main" id="{BCB9DF8C-9D5B-4164-AC95-8FDFBF4F0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882" y="2782973"/>
            <a:ext cx="2928114" cy="29281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931FE-3407-4346-A9CD-EE97B4D64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900" y="2387600"/>
            <a:ext cx="8623300" cy="4318000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sz="2200" dirty="0"/>
              <a:t>Parental EA may influence a child’s emotion regulation by modeling  a heightened threat bias and ineffective coping strategies</a:t>
            </a:r>
            <a:r>
              <a:rPr lang="en-US" sz="2200" baseline="30000" dirty="0"/>
              <a:t>4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Parents may engage in parenting practices, such as overcontrol, as a means of dealing with their own distress about their child’s emotions, thereby depriving the child of the opportunity to develop their own ER abilities</a:t>
            </a:r>
            <a:r>
              <a:rPr lang="en-US" sz="2200" baseline="30000" dirty="0"/>
              <a:t>1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Parents use of avoidant strategies may also contribute to the development and maintenance of externalizing disorders</a:t>
            </a:r>
            <a:r>
              <a:rPr lang="en-US" sz="2200" baseline="30000" dirty="0"/>
              <a:t>11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Parental EA should be addressed as an element in both the prevention and treatment of child anxiety, and other disorders as well</a:t>
            </a:r>
            <a:r>
              <a:rPr lang="en-US" sz="2200" baseline="30000" dirty="0"/>
              <a:t>1</a:t>
            </a:r>
          </a:p>
          <a:p>
            <a:pPr marL="0" indent="0">
              <a:buNone/>
            </a:pPr>
            <a:r>
              <a:rPr lang="en-US" sz="1700" dirty="0"/>
              <a:t> </a:t>
            </a:r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1402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D6D1A-197A-49E7-B654-1767B165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C3375-9A14-4775-9B19-43E3D98E4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2358912"/>
            <a:ext cx="8665698" cy="387152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Multiple participants did not complete self-report measures</a:t>
            </a:r>
          </a:p>
          <a:p>
            <a:r>
              <a:rPr lang="en-US" sz="2400" dirty="0"/>
              <a:t>Rater biases may contribute to measurement errors with the sole use of report measures</a:t>
            </a:r>
          </a:p>
          <a:p>
            <a:pPr lvl="1"/>
            <a:r>
              <a:rPr lang="en-US" dirty="0"/>
              <a:t>Parents reporting high in EA probably experience anxiety themselves, which also may alter their interpretation of their child’s anxiety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Prior work suggests that parents of anxious children usually have more negative expectations of their children’s coping strategies, which may affect their interpretations of their child’s anxiety and ER</a:t>
            </a:r>
            <a:r>
              <a:rPr lang="en-US" baseline="30000" dirty="0"/>
              <a:t>4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D7CB02C8-E8A3-481B-B30A-372BE43EB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36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E508-323D-4F27-B0CD-CD750D69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Limitations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A76104F-6D62-4E1A-B315-BE86CF925B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215645"/>
              </p:ext>
            </p:extLst>
          </p:nvPr>
        </p:nvGraphicFramePr>
        <p:xfrm>
          <a:off x="168812" y="1589649"/>
          <a:ext cx="12023188" cy="490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86800" y="4940300"/>
            <a:ext cx="313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Cardiac pre-ejection period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Galvanic skin conductance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Stress hormones – Cortisol </a:t>
            </a:r>
          </a:p>
        </p:txBody>
      </p:sp>
    </p:spTree>
    <p:extLst>
      <p:ext uri="{BB962C8B-B14F-4D97-AF65-F5344CB8AC3E}">
        <p14:creationId xmlns:p14="http://schemas.microsoft.com/office/powerpoint/2010/main" val="1064140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9E385B-DBE5-4985-BC80-B7CCBF60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Future Directions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A7BB8B2-38C4-4768-BBB3-22C3762F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6" y="2616592"/>
            <a:ext cx="11329659" cy="39233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Replication of this study is important to further examine the role that parental EA has on children’s ER and psychopathology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Assess this relationship using clinician rated measurement and behavioral observation for anxiety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Replication could also measure parent’s anxiety levels to compare with their report on experiential avoidance of their child’s emotions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Include a more diverse, community sample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Examine the relationship between parental EA and externalizing disorders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Examine the relationship between parental EA and parenting practices </a:t>
            </a:r>
          </a:p>
        </p:txBody>
      </p:sp>
    </p:spTree>
    <p:extLst>
      <p:ext uri="{BB962C8B-B14F-4D97-AF65-F5344CB8AC3E}">
        <p14:creationId xmlns:p14="http://schemas.microsoft.com/office/powerpoint/2010/main" val="818332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F8E5-9F3B-4BF5-A1E2-A8CFBEE6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ECE61-8021-4C68-8592-71EECDCA4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/>
              <a:t>1.Emerson, L., </a:t>
            </a:r>
            <a:r>
              <a:rPr lang="en-US" sz="2000" dirty="0" err="1"/>
              <a:t>Ogielda</a:t>
            </a:r>
            <a:r>
              <a:rPr lang="en-US" sz="2000" dirty="0"/>
              <a:t>, C., </a:t>
            </a:r>
            <a:r>
              <a:rPr lang="en-US" sz="2000" dirty="0" err="1"/>
              <a:t>Rowse</a:t>
            </a:r>
            <a:r>
              <a:rPr lang="en-US" sz="2000" dirty="0"/>
              <a:t>, G. (2019). The Role of Experiential Avoidance and Parental Control in the Association Between Parent and Child Anxiety. </a:t>
            </a:r>
          </a:p>
          <a:p>
            <a:pPr marL="0" indent="0">
              <a:buNone/>
            </a:pPr>
            <a:r>
              <a:rPr lang="en-US" sz="2000" dirty="0"/>
              <a:t>2. Ehrenreich-May, J., Rosenfield, D., Queen, A. H., Kennedy, S. M., </a:t>
            </a:r>
            <a:r>
              <a:rPr lang="en-US" sz="2000" dirty="0" err="1"/>
              <a:t>Remmes</a:t>
            </a:r>
            <a:r>
              <a:rPr lang="en-US" sz="2000" dirty="0"/>
              <a:t>, C. S., &amp; Barlow, D. H. (2017). An initial waitlist-controlled trial of the unified protocol for the treatment of emotional disorders in adolescents. Journal of Anxiety Disorders, 46, 46-55. </a:t>
            </a:r>
          </a:p>
          <a:p>
            <a:pPr marL="0" indent="0">
              <a:buNone/>
            </a:pPr>
            <a:r>
              <a:rPr lang="en-US" sz="2000" dirty="0"/>
              <a:t>3.Chu, B., Temkin, A., &amp; </a:t>
            </a:r>
            <a:r>
              <a:rPr lang="en-US" sz="2000" dirty="0" err="1"/>
              <a:t>Toffey</a:t>
            </a:r>
            <a:r>
              <a:rPr lang="en-US" sz="2000" dirty="0"/>
              <a:t>, K.  (2016). Transdiagnostic Mechanisms and Treatment for Children and Adolescents: An Emerging Field. Oxford Handbooks Online.</a:t>
            </a:r>
          </a:p>
          <a:p>
            <a:pPr marL="0" indent="0">
              <a:buNone/>
            </a:pPr>
            <a:r>
              <a:rPr lang="en-US" sz="2000" dirty="0"/>
              <a:t>4. Fulton, J. J., Kiel, E. J., </a:t>
            </a:r>
            <a:r>
              <a:rPr lang="en-US" sz="2000" dirty="0" err="1"/>
              <a:t>Tull</a:t>
            </a:r>
            <a:r>
              <a:rPr lang="en-US" sz="2000" dirty="0"/>
              <a:t>, M. T., &amp; Gratz, K. L. (2014). Associations between Perceived Parental Overprotection, Experiential Avoidance, and Anxiety. </a:t>
            </a:r>
            <a:r>
              <a:rPr lang="en-US" sz="2000" i="1" dirty="0"/>
              <a:t>Journal of Experimental Psychopathology</a:t>
            </a:r>
            <a:r>
              <a:rPr lang="en-US" sz="2000" dirty="0"/>
              <a:t>, 200–211. </a:t>
            </a:r>
          </a:p>
          <a:p>
            <a:pPr marL="0" indent="0">
              <a:buNone/>
            </a:pPr>
            <a:r>
              <a:rPr lang="en-US" sz="2000" dirty="0"/>
              <a:t>5.Tiwari, S., </a:t>
            </a:r>
            <a:r>
              <a:rPr lang="en-US" sz="2000" dirty="0" err="1"/>
              <a:t>Podell</a:t>
            </a:r>
            <a:r>
              <a:rPr lang="en-US" sz="2000" dirty="0"/>
              <a:t>, J. C., Martin, E. D., </a:t>
            </a:r>
            <a:r>
              <a:rPr lang="en-US" sz="2000" dirty="0" err="1"/>
              <a:t>Mychailyszyn</a:t>
            </a:r>
            <a:r>
              <a:rPr lang="en-US" sz="2000" dirty="0"/>
              <a:t>, M. P., Furr, J. M., &amp; Kendall, P. C. (2008). Experiential avoidance in the parenting of anxious youth: Theory, research, and future directions.</a:t>
            </a:r>
            <a:r>
              <a:rPr lang="en-US" sz="2000" i="1" dirty="0"/>
              <a:t> Cognition and Emotion, 22</a:t>
            </a:r>
            <a:r>
              <a:rPr lang="en-US" sz="2000" dirty="0"/>
              <a:t>(3), 480-496. </a:t>
            </a:r>
          </a:p>
          <a:p>
            <a:pPr marL="0" indent="0">
              <a:buNone/>
            </a:pPr>
            <a:r>
              <a:rPr lang="en-US" sz="2000" dirty="0"/>
              <a:t>6.Brumariu, L. E., Kerns, K. A., &amp; Seibert, A. (2012). Mother–child attachment, emotion regulation, and anxiety symptoms in middle childhood.</a:t>
            </a:r>
            <a:r>
              <a:rPr lang="en-US" sz="2000" i="1" dirty="0"/>
              <a:t> Personal Relationships, 19</a:t>
            </a:r>
            <a:r>
              <a:rPr lang="en-US" sz="2000" dirty="0"/>
              <a:t>(3), 569-585.</a:t>
            </a:r>
          </a:p>
          <a:p>
            <a:pPr marL="0" indent="0">
              <a:buNone/>
            </a:pPr>
            <a:r>
              <a:rPr lang="en-US" sz="2000" dirty="0"/>
              <a:t>7.Cheron, D. M., Ehrenreich, J. T., &amp; Pincus, D. B. (2009). Assessment of parental experiential avoidance in a clinical sample of children with anxiety disorders. </a:t>
            </a:r>
            <a:r>
              <a:rPr lang="en-US" sz="2000" i="1" dirty="0"/>
              <a:t>Child Psychiatry and Human Development,40</a:t>
            </a:r>
            <a:r>
              <a:rPr lang="en-US" sz="2000" dirty="0"/>
              <a:t>(3), 383-403. </a:t>
            </a:r>
          </a:p>
          <a:p>
            <a:pPr marL="0" indent="0">
              <a:buNone/>
            </a:pPr>
            <a:r>
              <a:rPr lang="en-US" sz="2000" dirty="0"/>
              <a:t>8.Graham, R. A., Scott, B. G., &amp; Weems, C. F. (2017). Parenting behaviors, parent heart rate variability, and their associations with adolescent heart rate variability</a:t>
            </a:r>
            <a:r>
              <a:rPr lang="en-US" sz="2000" i="1" dirty="0"/>
              <a:t>. Journal of Youth and Adolescence, 46</a:t>
            </a:r>
            <a:r>
              <a:rPr lang="en-US" sz="2000" dirty="0"/>
              <a:t>(5), 1089-1103.</a:t>
            </a:r>
          </a:p>
          <a:p>
            <a:pPr marL="0" indent="0">
              <a:buNone/>
            </a:pPr>
            <a:r>
              <a:rPr lang="en-US" sz="2000" dirty="0"/>
              <a:t>9.Mankus, A. M., </a:t>
            </a:r>
            <a:r>
              <a:rPr lang="en-US" sz="2000" dirty="0" err="1"/>
              <a:t>Aldao</a:t>
            </a:r>
            <a:r>
              <a:rPr lang="en-US" sz="2000" dirty="0"/>
              <a:t>, A., Kerns, C., Wright Mayville, E., &amp; </a:t>
            </a:r>
            <a:r>
              <a:rPr lang="en-US" sz="2000" dirty="0" err="1"/>
              <a:t>Mennin</a:t>
            </a:r>
            <a:r>
              <a:rPr lang="en-US" sz="2000" dirty="0"/>
              <a:t>, D. S. (2013). Mindfulness and heart rate variability in individuals with high and low generalized anxiety symptoms</a:t>
            </a:r>
            <a:r>
              <a:rPr lang="en-US" sz="2000" i="1" dirty="0"/>
              <a:t>. </a:t>
            </a:r>
            <a:r>
              <a:rPr lang="en-US" sz="2000" i="1" dirty="0" err="1"/>
              <a:t>Behaviour</a:t>
            </a:r>
            <a:r>
              <a:rPr lang="en-US" sz="2000" i="1" dirty="0"/>
              <a:t> Research and Therapy, 51</a:t>
            </a:r>
            <a:r>
              <a:rPr lang="en-US" sz="2000" dirty="0"/>
              <a:t>(7), 386-391. </a:t>
            </a:r>
          </a:p>
          <a:p>
            <a:pPr marL="0" indent="0">
              <a:buNone/>
            </a:pPr>
            <a:r>
              <a:rPr lang="en-US" sz="2000" dirty="0"/>
              <a:t>10.Sharma, R. K., </a:t>
            </a:r>
            <a:r>
              <a:rPr lang="en-US" sz="2000" dirty="0" err="1"/>
              <a:t>Balhara</a:t>
            </a:r>
            <a:r>
              <a:rPr lang="en-US" sz="2000" dirty="0"/>
              <a:t>, Y. P. S., Sagar, R., Deepak, K. K., &amp; Mehta, M. (2011). Heart rate variability study of childhood anxiety disorders.</a:t>
            </a:r>
            <a:r>
              <a:rPr lang="en-US" sz="2000" i="1" dirty="0"/>
              <a:t> Journal of Cardiovascular Disease Research, 2</a:t>
            </a:r>
            <a:r>
              <a:rPr lang="en-US" sz="2000" dirty="0"/>
              <a:t>(2), 115-122.</a:t>
            </a:r>
          </a:p>
          <a:p>
            <a:pPr marL="0" indent="0">
              <a:buNone/>
            </a:pPr>
            <a:r>
              <a:rPr lang="en-US" sz="2000" dirty="0"/>
              <a:t>11.Emerson, L. M., </a:t>
            </a:r>
            <a:r>
              <a:rPr lang="en-US" sz="2000" dirty="0" err="1"/>
              <a:t>Aktar</a:t>
            </a:r>
            <a:r>
              <a:rPr lang="en-US" sz="2000" dirty="0"/>
              <a:t>, E., Bruin, E., </a:t>
            </a:r>
            <a:r>
              <a:rPr lang="en-US" sz="2000" dirty="0" err="1"/>
              <a:t>Potharst</a:t>
            </a:r>
            <a:r>
              <a:rPr lang="en-US" sz="2000" dirty="0"/>
              <a:t>, E., &amp; </a:t>
            </a:r>
            <a:r>
              <a:rPr lang="en-US" sz="2000" dirty="0" err="1"/>
              <a:t>Bögels</a:t>
            </a:r>
            <a:r>
              <a:rPr lang="en-US" sz="2000" dirty="0"/>
              <a:t>, S. (2019). Mindful parenting in secondary child mental health: Key parenting predictors of treatment effects. </a:t>
            </a:r>
            <a:r>
              <a:rPr lang="en-US" sz="2000" i="1" dirty="0"/>
              <a:t>Mindfulness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93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D4EB2F-9B7B-4834-9AB5-C2457D06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B4B3B-228D-4EE9-A5D6-B9ACB07A4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048" y="813683"/>
            <a:ext cx="6325264" cy="58014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Thank you so much to: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Dr. Jacob Holzman and Dr. Jessica </a:t>
            </a:r>
            <a:r>
              <a:rPr lang="en-US" sz="2400" dirty="0" err="1">
                <a:solidFill>
                  <a:srgbClr val="000000"/>
                </a:solidFill>
              </a:rPr>
              <a:t>Malmberg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Summer research team: Gabi, Kristen, and Megan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PURPLE Facilitators: </a:t>
            </a:r>
            <a:r>
              <a:rPr lang="en-US" sz="2400" dirty="0" err="1">
                <a:solidFill>
                  <a:srgbClr val="000000"/>
                </a:solidFill>
              </a:rPr>
              <a:t>Emmaly</a:t>
            </a:r>
            <a:r>
              <a:rPr lang="en-US" sz="2400" dirty="0">
                <a:solidFill>
                  <a:srgbClr val="000000"/>
                </a:solidFill>
              </a:rPr>
              <a:t> Perks, MA and Merlin </a:t>
            </a:r>
            <a:r>
              <a:rPr lang="en-US" sz="2400" dirty="0" err="1">
                <a:solidFill>
                  <a:srgbClr val="000000"/>
                </a:solidFill>
              </a:rPr>
              <a:t>Ariefdjohan</a:t>
            </a:r>
            <a:r>
              <a:rPr lang="en-US" sz="2400" dirty="0">
                <a:solidFill>
                  <a:srgbClr val="000000"/>
                </a:solidFill>
              </a:rPr>
              <a:t> PhD, MPH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PURPLE Cohort: Amy, Hannah, Hisham, Jada, Lily, and Tennyson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Our donors: Dr. Dominic Martinez and Dr. Douglas </a:t>
            </a:r>
            <a:r>
              <a:rPr lang="en-US" sz="2400" dirty="0" err="1">
                <a:solidFill>
                  <a:srgbClr val="000000"/>
                </a:solidFill>
              </a:rPr>
              <a:t>Novins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4339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DF064C-E34C-4B6B-B6E5-102E0827C5D0}"/>
              </a:ext>
            </a:extLst>
          </p:cNvPr>
          <p:cNvSpPr txBox="1"/>
          <p:nvPr/>
        </p:nvSpPr>
        <p:spPr>
          <a:xfrm>
            <a:off x="1437860" y="2497976"/>
            <a:ext cx="93162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6007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D74A-391C-4910-A2A2-BCFA5384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18" y="516675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631FC-9DC3-4714-8916-9A042883C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74" y="1325563"/>
            <a:ext cx="9382279" cy="53284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Anxiety is one of the most common psychiatric problems in children and adolescents</a:t>
            </a:r>
            <a:r>
              <a:rPr lang="en-US" sz="2200" baseline="30000" dirty="0"/>
              <a:t>1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May lead to poor interpersonal and academic functioning during adolescence</a:t>
            </a:r>
            <a:r>
              <a:rPr lang="en-US" sz="2200" baseline="30000" dirty="0"/>
              <a:t>2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Often persists into adulthood without intervention</a:t>
            </a:r>
            <a:r>
              <a:rPr lang="en-US" sz="2200" baseline="30000" dirty="0"/>
              <a:t>2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A transdiagnostic approach to pediatric mental health may improve our understanding and subsequent treatment of these concerns</a:t>
            </a:r>
            <a:r>
              <a:rPr lang="en-US" sz="2200" baseline="30000" dirty="0"/>
              <a:t>3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Focus on mechanisms vs symptoms</a:t>
            </a:r>
          </a:p>
          <a:p>
            <a:pPr marL="457200" lvl="1"/>
            <a:endParaRPr lang="en-US" sz="1500" dirty="0"/>
          </a:p>
          <a:p>
            <a:endParaRPr lang="en-US" sz="15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Parent and Child">
            <a:extLst>
              <a:ext uri="{FF2B5EF4-FFF2-40B4-BE49-F238E27FC236}">
                <a16:creationId xmlns:a16="http://schemas.microsoft.com/office/drawing/2014/main" id="{6ED5800F-7E8A-41F2-89B9-CEBEDECFF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1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7ECEB-3DB5-4A50-BF34-5A800109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 few mechanisms of anxiety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A981-8BC8-4E72-A876-98C3367F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61" y="2825373"/>
            <a:ext cx="11012774" cy="396118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Parenting practices that are aimed at suppressing or controlling a child</a:t>
            </a:r>
            <a:r>
              <a:rPr lang="en-US" sz="2400" baseline="30000" dirty="0">
                <a:solidFill>
                  <a:srgbClr val="000000"/>
                </a:solidFill>
              </a:rPr>
              <a:t>1,4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(e.g., overcontrol)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Experiential avoidance (EA)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Avoidant regulatory strategy characterized by an unwillingness to remain in contact with one’s own internal distress</a:t>
            </a:r>
            <a:r>
              <a:rPr lang="en-US" baseline="30000" dirty="0">
                <a:solidFill>
                  <a:srgbClr val="000000"/>
                </a:solidFill>
              </a:rPr>
              <a:t>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Recent attention has been brought to parental EA and its role in the development and maintenance of child anxiety</a:t>
            </a:r>
            <a:r>
              <a:rPr lang="en-US" baseline="30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Emotion dysregulation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Children with high levels of anxiety struggle with managing emotions</a:t>
            </a:r>
            <a:r>
              <a:rPr lang="en-US" baseline="30000" dirty="0">
                <a:solidFill>
                  <a:srgbClr val="000000"/>
                </a:solidFill>
              </a:rPr>
              <a:t>6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4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087403-B6E1-4C49-94BD-D1E7D0E6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0008" y="381768"/>
            <a:ext cx="6993703" cy="191024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kern="1200" dirty="0">
                <a:solidFill>
                  <a:srgbClr val="000000"/>
                </a:solidFill>
                <a:ea typeface="+mj-ea"/>
                <a:cs typeface="+mj-cs"/>
              </a:rPr>
              <a:t>What is experiential avoidance in the context of parenting?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49226E7-53C8-4045-A082-862CE501E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2409210"/>
            <a:ext cx="3661831" cy="20597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5764FE3-BE16-4987-A280-F4510E927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438" y="1336891"/>
            <a:ext cx="7209408" cy="52766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When a parent is unwilling to witness their child experiencing distress, as well as their own difficulties managing their reactions to their child’s affect</a:t>
            </a:r>
            <a:r>
              <a:rPr lang="en-US" sz="2200" baseline="30000" dirty="0">
                <a:solidFill>
                  <a:srgbClr val="000000"/>
                </a:solidFill>
              </a:rPr>
              <a:t>7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US" sz="2200" b="1" dirty="0">
                <a:solidFill>
                  <a:srgbClr val="000000"/>
                </a:solidFill>
              </a:rPr>
              <a:t>	Why might this be detrimental for children?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 fear of or adverse reaction to children’s negative emotions may play a role in overprotective and intrusive parenting practices</a:t>
            </a:r>
            <a:r>
              <a:rPr lang="en-US" sz="2200" baseline="30000" dirty="0">
                <a:solidFill>
                  <a:srgbClr val="000000"/>
                </a:solidFill>
              </a:rPr>
              <a:t>1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 significant link has been found between parental EA and parent reported child anxiety levels in both a clinical and community sample</a:t>
            </a:r>
            <a:r>
              <a:rPr lang="en-US" sz="2200" baseline="30000" dirty="0">
                <a:solidFill>
                  <a:srgbClr val="000000"/>
                </a:solidFill>
              </a:rPr>
              <a:t>1,7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790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B561-EC83-4D59-84C4-F5BB3AE4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1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" panose="020F0502020204030204" pitchFamily="34" charset="0"/>
              </a:rPr>
              <a:t>Emotion regulation development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FD4FE7-B2C4-4B5A-8F1A-C805534344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998639"/>
              </p:ext>
            </p:extLst>
          </p:nvPr>
        </p:nvGraphicFramePr>
        <p:xfrm>
          <a:off x="1752384" y="3275146"/>
          <a:ext cx="8430491" cy="331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2639151D-EC3A-404F-9191-884819A1868C}"/>
              </a:ext>
            </a:extLst>
          </p:cNvPr>
          <p:cNvSpPr/>
          <p:nvPr/>
        </p:nvSpPr>
        <p:spPr>
          <a:xfrm>
            <a:off x="5422775" y="4060130"/>
            <a:ext cx="1664462" cy="67524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3296CFF-86FD-46D0-B6E2-4F63B4831E62}"/>
              </a:ext>
            </a:extLst>
          </p:cNvPr>
          <p:cNvSpPr/>
          <p:nvPr/>
        </p:nvSpPr>
        <p:spPr>
          <a:xfrm>
            <a:off x="5263769" y="5558980"/>
            <a:ext cx="1664462" cy="675249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C8FA9-4779-40F5-B9F5-8D01792E0E3A}"/>
              </a:ext>
            </a:extLst>
          </p:cNvPr>
          <p:cNvSpPr txBox="1"/>
          <p:nvPr/>
        </p:nvSpPr>
        <p:spPr>
          <a:xfrm>
            <a:off x="136493" y="1299020"/>
            <a:ext cx="116622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ER is a complex set of processes by which individuals modulate the experience, expression, and response to emotions</a:t>
            </a:r>
            <a:r>
              <a:rPr lang="en-US" sz="2400" baseline="30000" dirty="0"/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Children will develop regulatory strategies that are either active or avoidant</a:t>
            </a:r>
            <a:r>
              <a:rPr lang="en-US" sz="2400" baseline="30000" dirty="0"/>
              <a:t>4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Deficits in ER have been associated with maladaptive outcomes in youth, including increased risk of developing internalizing and externalizing disorders</a:t>
            </a:r>
            <a:r>
              <a:rPr lang="en-US" sz="2400" baseline="30000" dirty="0"/>
              <a:t>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732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7B94-DDDF-4461-BB6A-3222F200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904"/>
            <a:ext cx="10515600" cy="1325563"/>
          </a:xfrm>
        </p:spPr>
        <p:txBody>
          <a:bodyPr/>
          <a:lstStyle/>
          <a:p>
            <a:r>
              <a:rPr lang="en-US" dirty="0"/>
              <a:t>Heart rate variability (HRV)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209BF-A8E1-4500-978C-9BF4D6C4A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881493"/>
            <a:ext cx="5287853" cy="4729603"/>
          </a:xfrm>
        </p:spPr>
        <p:txBody>
          <a:bodyPr>
            <a:normAutofit/>
          </a:bodyPr>
          <a:lstStyle/>
          <a:p>
            <a:r>
              <a:rPr lang="en-US" sz="2400" dirty="0"/>
              <a:t>A physiological marker of self-regulation via the parasympathetic nervous system</a:t>
            </a:r>
            <a:r>
              <a:rPr lang="en-US" sz="2400" baseline="30000" dirty="0"/>
              <a:t>8</a:t>
            </a:r>
          </a:p>
          <a:p>
            <a:r>
              <a:rPr lang="en-US" sz="2400" dirty="0"/>
              <a:t>Low resting HRV has been associated with ER difficulties, and may also be a risk factor for psychopathology</a:t>
            </a:r>
            <a:r>
              <a:rPr lang="en-US" sz="2400" baseline="30000" dirty="0"/>
              <a:t>9</a:t>
            </a:r>
          </a:p>
          <a:p>
            <a:r>
              <a:rPr lang="en-US" sz="2400" dirty="0"/>
              <a:t>Reduced variability of the heart rate has been found children and adolescence with anxiety disorders</a:t>
            </a:r>
            <a:r>
              <a:rPr lang="en-US" sz="2400" baseline="30000" dirty="0"/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D0081-FAF5-423D-AB25-52B7A854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98" y="1198541"/>
            <a:ext cx="6220691" cy="3308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A497EB-ED09-4180-84D6-1770DA7E1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18" y="4540271"/>
            <a:ext cx="4514850" cy="2238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B2A6F-83A7-4078-BB87-467474C132E0}"/>
              </a:ext>
            </a:extLst>
          </p:cNvPr>
          <p:cNvSpPr txBox="1"/>
          <p:nvPr/>
        </p:nvSpPr>
        <p:spPr>
          <a:xfrm>
            <a:off x="10356031" y="3468657"/>
            <a:ext cx="457200" cy="27432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3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3FF810-01EB-4641-8D21-8556347E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objectives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7187D5D-8AFF-4A18-8C9E-EEB674FCF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9226" y="2947360"/>
            <a:ext cx="9833548" cy="32374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Explore the relationship between parental EA and child anxiety levels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Both parent and child report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Prior research has not included child reported child anxiety levels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Explore the relationship between parental EA and child 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Physiologically (HRV)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Parent report of children’s ER capabilities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Prior work has not examined the relationship between parental EA and these underlying mechanisms of anxiety </a:t>
            </a:r>
          </a:p>
        </p:txBody>
      </p:sp>
    </p:spTree>
    <p:extLst>
      <p:ext uri="{BB962C8B-B14F-4D97-AF65-F5344CB8AC3E}">
        <p14:creationId xmlns:p14="http://schemas.microsoft.com/office/powerpoint/2010/main" val="308971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BBCE-66C1-46AF-B114-BC986E7A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Hypotheses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3728458-9992-41A8-B749-136109FD37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155837"/>
              </p:ext>
            </p:extLst>
          </p:nvPr>
        </p:nvGraphicFramePr>
        <p:xfrm>
          <a:off x="1061525" y="365125"/>
          <a:ext cx="10068950" cy="649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76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32148C-DB55-4A6C-9F62-F7FDD02A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64" y="62481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0F98-C84C-424F-B534-516925193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564" y="1829600"/>
            <a:ext cx="5935980" cy="4872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101 children and parents were administered a series of questionnaires and HRV measurements during an intake evaluation at PMHI outpatient clinic</a:t>
            </a:r>
          </a:p>
          <a:p>
            <a:r>
              <a:rPr lang="en-US" sz="2200" dirty="0"/>
              <a:t>Ran Pearson’s Correlation analysis using SPSS to evaluate relationships </a:t>
            </a:r>
          </a:p>
          <a:p>
            <a:r>
              <a:rPr lang="en-US" sz="2200" dirty="0"/>
              <a:t>HRV data was collected during a 10-minute resting baseline condition</a:t>
            </a:r>
          </a:p>
          <a:p>
            <a:pPr lvl="1"/>
            <a:r>
              <a:rPr lang="en-US" sz="2200" dirty="0"/>
              <a:t>EKG and respiratory data was collected for calculating HRV using the </a:t>
            </a:r>
            <a:r>
              <a:rPr lang="en-US" sz="2200" dirty="0" err="1"/>
              <a:t>Biotrace</a:t>
            </a:r>
            <a:r>
              <a:rPr lang="en-US" sz="2200" dirty="0"/>
              <a:t>+ software; artifacts were detected and removed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A263360-A45B-4ED7-942B-688B7D7EC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49338"/>
              </p:ext>
            </p:extLst>
          </p:nvPr>
        </p:nvGraphicFramePr>
        <p:xfrm>
          <a:off x="6184900" y="1130280"/>
          <a:ext cx="5578196" cy="4902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231">
                  <a:extLst>
                    <a:ext uri="{9D8B030D-6E8A-4147-A177-3AD203B41FA5}">
                      <a16:colId xmlns:a16="http://schemas.microsoft.com/office/drawing/2014/main" val="1456591135"/>
                    </a:ext>
                  </a:extLst>
                </a:gridCol>
                <a:gridCol w="1552986">
                  <a:extLst>
                    <a:ext uri="{9D8B030D-6E8A-4147-A177-3AD203B41FA5}">
                      <a16:colId xmlns:a16="http://schemas.microsoft.com/office/drawing/2014/main" val="3688151383"/>
                    </a:ext>
                  </a:extLst>
                </a:gridCol>
                <a:gridCol w="1484979">
                  <a:extLst>
                    <a:ext uri="{9D8B030D-6E8A-4147-A177-3AD203B41FA5}">
                      <a16:colId xmlns:a16="http://schemas.microsoft.com/office/drawing/2014/main" val="3555472713"/>
                    </a:ext>
                  </a:extLst>
                </a:gridCol>
              </a:tblGrid>
              <a:tr h="210966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 (TOTAL = 101)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PERCENTAGE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3017629118"/>
                  </a:ext>
                </a:extLst>
              </a:tr>
              <a:tr h="210966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SEX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3825963851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Male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61.4%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3642198132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Female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37.6%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1637612307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864378149"/>
                  </a:ext>
                </a:extLst>
              </a:tr>
              <a:tr h="210966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615740413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6-7 years old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21.8%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2050418361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8-12 years old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39.6%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1419023202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13-18 years old 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39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38.6%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2020779955"/>
                  </a:ext>
                </a:extLst>
              </a:tr>
              <a:tr h="210966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PRIMARY DIAGNOSIS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3686368890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Anxiety Disorder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34%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3916112708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ADHD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26.4%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3335701178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Mood/Depressive Disorder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20.8%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2848730568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Adjustment Disorder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7.5%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3275164782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11.3%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2924986534"/>
                  </a:ext>
                </a:extLst>
              </a:tr>
              <a:tr h="210966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886691158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White 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72.3%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909052117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Black or African-American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5.0%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515562034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More Than One Race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14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13.9%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1583594988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Asian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1%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1020730804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Unknown/Not Reported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4.0%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4207812690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American Indian or Alaska Native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3.0%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1951947510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ETHNICITY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515449604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Hispanic or Latino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20.8%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1078598931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 Hispanic or Latino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74.3%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755865042"/>
                  </a:ext>
                </a:extLst>
              </a:tr>
              <a:tr h="183209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Unknown or not reported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973" marR="28973" marT="0" marB="0"/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945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3891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5836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77824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97280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316736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536192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7556480" algn="l" defTabSz="4389120" rtl="0" eaLnBrk="1" latinLnBrk="0" hangingPunct="1">
                        <a:defRPr sz="864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5%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73" marR="28973" marT="0" marB="0"/>
                </a:tc>
                <a:extLst>
                  <a:ext uri="{0D108BD9-81ED-4DB2-BD59-A6C34878D82A}">
                    <a16:rowId xmlns:a16="http://schemas.microsoft.com/office/drawing/2014/main" val="2366164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46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1584</Words>
  <Application>Microsoft Office PowerPoint</Application>
  <PresentationFormat>Widescreen</PresentationFormat>
  <Paragraphs>201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Avoiding the Present Moment:  How Parental Experiential Avoidance Affects a Child's Ability to Regulate Emotions  </vt:lpstr>
      <vt:lpstr>Introduction</vt:lpstr>
      <vt:lpstr>A few mechanisms of anxiety include:</vt:lpstr>
      <vt:lpstr>What is experiential avoidance in the context of parenting?</vt:lpstr>
      <vt:lpstr>Emotion regulation development </vt:lpstr>
      <vt:lpstr>Heart rate variability (HRV)</vt:lpstr>
      <vt:lpstr>Research objectives</vt:lpstr>
      <vt:lpstr>Hypotheses</vt:lpstr>
      <vt:lpstr>Methods</vt:lpstr>
      <vt:lpstr>Questionnaires used:</vt:lpstr>
      <vt:lpstr>Results</vt:lpstr>
      <vt:lpstr>Discussion</vt:lpstr>
      <vt:lpstr>Limitations</vt:lpstr>
      <vt:lpstr>Limitations</vt:lpstr>
      <vt:lpstr>Future Directions</vt:lpstr>
      <vt:lpstr>References</vt:lpstr>
      <vt:lpstr>Acknowledgements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the Present Moment:  How Parental Experiential Avoidance Affects a Child's Ability to Regulate Emotions</dc:title>
  <dc:creator>Kvidahl, Sara</dc:creator>
  <cp:lastModifiedBy>Kvidahl, Sara</cp:lastModifiedBy>
  <cp:revision>47</cp:revision>
  <dcterms:created xsi:type="dcterms:W3CDTF">2019-08-09T19:18:26Z</dcterms:created>
  <dcterms:modified xsi:type="dcterms:W3CDTF">2019-08-12T03:00:12Z</dcterms:modified>
</cp:coreProperties>
</file>