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2" r:id="rId6"/>
    <p:sldId id="263" r:id="rId7"/>
    <p:sldId id="272" r:id="rId8"/>
    <p:sldId id="264" r:id="rId9"/>
    <p:sldId id="265" r:id="rId10"/>
    <p:sldId id="271" r:id="rId11"/>
    <p:sldId id="267" r:id="rId12"/>
    <p:sldId id="273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23"/>
    <p:restoredTop sz="81319" autoAdjust="0"/>
  </p:normalViewPr>
  <p:slideViewPr>
    <p:cSldViewPr snapToGrid="0" snapToObjects="1">
      <p:cViewPr varScale="1">
        <p:scale>
          <a:sx n="68" d="100"/>
          <a:sy n="68" d="100"/>
        </p:scale>
        <p:origin x="72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ohit.gupta\Downloads\Graph-data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tx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2700" cap="rnd">
                <a:solidFill>
                  <a:schemeClr val="tx1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'[Graph-data (1).xlsx]Sheet1'!$A$1:$A$23</c:f>
              <c:numCache>
                <c:formatCode>General</c:formatCode>
                <c:ptCount val="23"/>
                <c:pt idx="0">
                  <c:v>27</c:v>
                </c:pt>
                <c:pt idx="1">
                  <c:v>39</c:v>
                </c:pt>
                <c:pt idx="2">
                  <c:v>14</c:v>
                </c:pt>
                <c:pt idx="3">
                  <c:v>30</c:v>
                </c:pt>
                <c:pt idx="4">
                  <c:v>12</c:v>
                </c:pt>
                <c:pt idx="5">
                  <c:v>39</c:v>
                </c:pt>
                <c:pt idx="6">
                  <c:v>17</c:v>
                </c:pt>
                <c:pt idx="7">
                  <c:v>15</c:v>
                </c:pt>
                <c:pt idx="8">
                  <c:v>30</c:v>
                </c:pt>
                <c:pt idx="9">
                  <c:v>20</c:v>
                </c:pt>
                <c:pt idx="10">
                  <c:v>33</c:v>
                </c:pt>
                <c:pt idx="11">
                  <c:v>13</c:v>
                </c:pt>
                <c:pt idx="12">
                  <c:v>30</c:v>
                </c:pt>
                <c:pt idx="13">
                  <c:v>11</c:v>
                </c:pt>
                <c:pt idx="14">
                  <c:v>21</c:v>
                </c:pt>
                <c:pt idx="15">
                  <c:v>27</c:v>
                </c:pt>
                <c:pt idx="16">
                  <c:v>29</c:v>
                </c:pt>
                <c:pt idx="17">
                  <c:v>27</c:v>
                </c:pt>
                <c:pt idx="18">
                  <c:v>29</c:v>
                </c:pt>
                <c:pt idx="19">
                  <c:v>36</c:v>
                </c:pt>
                <c:pt idx="20">
                  <c:v>23</c:v>
                </c:pt>
                <c:pt idx="21">
                  <c:v>21</c:v>
                </c:pt>
                <c:pt idx="22">
                  <c:v>11</c:v>
                </c:pt>
              </c:numCache>
            </c:numRef>
          </c:xVal>
          <c:yVal>
            <c:numRef>
              <c:f>'[Graph-data (1).xlsx]Sheet1'!$B$1:$B$23</c:f>
              <c:numCache>
                <c:formatCode>0.00</c:formatCode>
                <c:ptCount val="23"/>
                <c:pt idx="0">
                  <c:v>-3.2500000000000001E-2</c:v>
                </c:pt>
                <c:pt idx="1">
                  <c:v>0.96699999999999997</c:v>
                </c:pt>
                <c:pt idx="2">
                  <c:v>0.54500000000000004</c:v>
                </c:pt>
                <c:pt idx="3">
                  <c:v>-0.16</c:v>
                </c:pt>
                <c:pt idx="4">
                  <c:v>-0.90700000000000003</c:v>
                </c:pt>
                <c:pt idx="5">
                  <c:v>1.01</c:v>
                </c:pt>
                <c:pt idx="6">
                  <c:v>0.749</c:v>
                </c:pt>
                <c:pt idx="7">
                  <c:v>0.97</c:v>
                </c:pt>
                <c:pt idx="8">
                  <c:v>0.42599999999999999</c:v>
                </c:pt>
                <c:pt idx="9">
                  <c:v>0.38700000000000001</c:v>
                </c:pt>
                <c:pt idx="10">
                  <c:v>0.99299999999999999</c:v>
                </c:pt>
                <c:pt idx="11">
                  <c:v>-0.56899999999999995</c:v>
                </c:pt>
                <c:pt idx="12">
                  <c:v>1.31</c:v>
                </c:pt>
                <c:pt idx="13">
                  <c:v>0.39400000000000002</c:v>
                </c:pt>
                <c:pt idx="14">
                  <c:v>1.38</c:v>
                </c:pt>
                <c:pt idx="15">
                  <c:v>0.29299999999999998</c:v>
                </c:pt>
                <c:pt idx="16">
                  <c:v>0.78600000000000003</c:v>
                </c:pt>
                <c:pt idx="17">
                  <c:v>0.78100000000000003</c:v>
                </c:pt>
                <c:pt idx="18">
                  <c:v>0.57099999999999995</c:v>
                </c:pt>
                <c:pt idx="19">
                  <c:v>0.54700000000000004</c:v>
                </c:pt>
                <c:pt idx="20">
                  <c:v>0.79300000000000004</c:v>
                </c:pt>
                <c:pt idx="21">
                  <c:v>0.496</c:v>
                </c:pt>
                <c:pt idx="22">
                  <c:v>0.111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0153336"/>
        <c:axId val="270153728"/>
      </c:scatterChart>
      <c:valAx>
        <c:axId val="2701533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0" i="0" u="none" strike="noStrike" baseline="0">
                    <a:solidFill>
                      <a:schemeClr val="tx1"/>
                    </a:solidFill>
                    <a:effectLst/>
                  </a:rPr>
                  <a:t>PSWQ Score</a:t>
                </a:r>
                <a:endParaRPr lang="en-US" sz="16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45461430711291201"/>
              <c:y val="0.9289988479580639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0153728"/>
        <c:crosses val="autoZero"/>
        <c:crossBetween val="midCat"/>
      </c:valAx>
      <c:valAx>
        <c:axId val="270153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0" i="0" u="none" strike="noStrike" baseline="0">
                    <a:solidFill>
                      <a:schemeClr val="tx1"/>
                    </a:solidFill>
                    <a:effectLst/>
                  </a:rPr>
                  <a:t>Right Frontal Cortex Activation</a:t>
                </a:r>
                <a:endParaRPr lang="en-US" sz="16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1.7686492000440101E-2"/>
              <c:y val="0.1493712835914270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01533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0DB1B2-274F-C84E-86ED-B6ECC7236313}" type="doc">
      <dgm:prSet loTypeId="urn:microsoft.com/office/officeart/2005/8/layout/process1" loCatId="" qsTypeId="urn:microsoft.com/office/officeart/2005/8/quickstyle/simple1" qsCatId="simple" csTypeId="urn:microsoft.com/office/officeart/2005/8/colors/accent0_3" csCatId="mainScheme" phldr="1"/>
      <dgm:spPr/>
    </dgm:pt>
    <dgm:pt modelId="{85F440E2-E13B-584C-A815-DE73D764D5F1}">
      <dgm:prSet phldrT="[Text]"/>
      <dgm:spPr/>
      <dgm:t>
        <a:bodyPr/>
        <a:lstStyle/>
        <a:p>
          <a:r>
            <a:rPr lang="en-US" dirty="0" smtClean="0"/>
            <a:t>Increased Worry</a:t>
          </a:r>
          <a:endParaRPr lang="en-US" dirty="0"/>
        </a:p>
      </dgm:t>
    </dgm:pt>
    <dgm:pt modelId="{32E40EF3-BA08-0F4A-9AED-A553D6A5F863}" type="parTrans" cxnId="{5DFD52D2-80CC-374B-B0BC-6B06060584F3}">
      <dgm:prSet/>
      <dgm:spPr/>
      <dgm:t>
        <a:bodyPr/>
        <a:lstStyle/>
        <a:p>
          <a:endParaRPr lang="en-US"/>
        </a:p>
      </dgm:t>
    </dgm:pt>
    <dgm:pt modelId="{EBD86799-44D5-D14C-9078-CAF226C879A0}" type="sibTrans" cxnId="{5DFD52D2-80CC-374B-B0BC-6B06060584F3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EB19DFB0-332B-6343-9593-0004AD5419E2}">
      <dgm:prSet phldrT="[Text]"/>
      <dgm:spPr/>
      <dgm:t>
        <a:bodyPr/>
        <a:lstStyle/>
        <a:p>
          <a:r>
            <a:rPr lang="en-US" dirty="0" smtClean="0"/>
            <a:t>Increased activation of anterior cingulate &amp; anterior insula</a:t>
          </a:r>
          <a:endParaRPr lang="en-US" dirty="0"/>
        </a:p>
      </dgm:t>
    </dgm:pt>
    <dgm:pt modelId="{BCC3EFAE-32F8-DB46-B6DD-8558FE732474}" type="parTrans" cxnId="{D05AE4D5-E2D9-C946-AF92-4747D7D5F633}">
      <dgm:prSet/>
      <dgm:spPr/>
      <dgm:t>
        <a:bodyPr/>
        <a:lstStyle/>
        <a:p>
          <a:endParaRPr lang="en-US"/>
        </a:p>
      </dgm:t>
    </dgm:pt>
    <dgm:pt modelId="{F29725A7-7A65-2E4C-BD31-96E226AA0EB2}" type="sibTrans" cxnId="{D05AE4D5-E2D9-C946-AF92-4747D7D5F633}">
      <dgm:prSet/>
      <dgm:spPr/>
      <dgm:t>
        <a:bodyPr/>
        <a:lstStyle/>
        <a:p>
          <a:endParaRPr lang="en-US"/>
        </a:p>
      </dgm:t>
    </dgm:pt>
    <dgm:pt modelId="{5C98759C-FCE1-4444-905D-AE22B10A16D3}" type="pres">
      <dgm:prSet presAssocID="{530DB1B2-274F-C84E-86ED-B6ECC7236313}" presName="Name0" presStyleCnt="0">
        <dgm:presLayoutVars>
          <dgm:dir/>
          <dgm:resizeHandles val="exact"/>
        </dgm:presLayoutVars>
      </dgm:prSet>
      <dgm:spPr/>
    </dgm:pt>
    <dgm:pt modelId="{BAE9A0A7-800B-2140-872A-B6550EAF6BA2}" type="pres">
      <dgm:prSet presAssocID="{85F440E2-E13B-584C-A815-DE73D764D5F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38E733-2B78-9042-B34A-DB9A58B322F3}" type="pres">
      <dgm:prSet presAssocID="{EBD86799-44D5-D14C-9078-CAF226C879A0}" presName="sibTrans" presStyleLbl="sibTrans2D1" presStyleIdx="0" presStyleCnt="1"/>
      <dgm:spPr/>
      <dgm:t>
        <a:bodyPr/>
        <a:lstStyle/>
        <a:p>
          <a:endParaRPr lang="en-US"/>
        </a:p>
      </dgm:t>
    </dgm:pt>
    <dgm:pt modelId="{5B48EB8C-0F7C-E44C-B8CE-5CA13D3DBFD5}" type="pres">
      <dgm:prSet presAssocID="{EBD86799-44D5-D14C-9078-CAF226C879A0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763104F0-EA0D-884E-A42A-962D1D323555}" type="pres">
      <dgm:prSet presAssocID="{EB19DFB0-332B-6343-9593-0004AD5419E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2557EB-313F-1F49-B5BE-88D43F6EAD67}" type="presOf" srcId="{EBD86799-44D5-D14C-9078-CAF226C879A0}" destId="{5B48EB8C-0F7C-E44C-B8CE-5CA13D3DBFD5}" srcOrd="1" destOrd="0" presId="urn:microsoft.com/office/officeart/2005/8/layout/process1"/>
    <dgm:cxn modelId="{D05AE4D5-E2D9-C946-AF92-4747D7D5F633}" srcId="{530DB1B2-274F-C84E-86ED-B6ECC7236313}" destId="{EB19DFB0-332B-6343-9593-0004AD5419E2}" srcOrd="1" destOrd="0" parTransId="{BCC3EFAE-32F8-DB46-B6DD-8558FE732474}" sibTransId="{F29725A7-7A65-2E4C-BD31-96E226AA0EB2}"/>
    <dgm:cxn modelId="{3883ED2D-4AFE-A64E-9D29-53C9D16DD7CB}" type="presOf" srcId="{530DB1B2-274F-C84E-86ED-B6ECC7236313}" destId="{5C98759C-FCE1-4444-905D-AE22B10A16D3}" srcOrd="0" destOrd="0" presId="urn:microsoft.com/office/officeart/2005/8/layout/process1"/>
    <dgm:cxn modelId="{5DFD52D2-80CC-374B-B0BC-6B06060584F3}" srcId="{530DB1B2-274F-C84E-86ED-B6ECC7236313}" destId="{85F440E2-E13B-584C-A815-DE73D764D5F1}" srcOrd="0" destOrd="0" parTransId="{32E40EF3-BA08-0F4A-9AED-A553D6A5F863}" sibTransId="{EBD86799-44D5-D14C-9078-CAF226C879A0}"/>
    <dgm:cxn modelId="{88C85C3A-5C5B-D24F-B784-44DFAD6942C4}" type="presOf" srcId="{EB19DFB0-332B-6343-9593-0004AD5419E2}" destId="{763104F0-EA0D-884E-A42A-962D1D323555}" srcOrd="0" destOrd="0" presId="urn:microsoft.com/office/officeart/2005/8/layout/process1"/>
    <dgm:cxn modelId="{8B3ED71E-E6FF-D944-A1CF-7428BB1E2A16}" type="presOf" srcId="{EBD86799-44D5-D14C-9078-CAF226C879A0}" destId="{F638E733-2B78-9042-B34A-DB9A58B322F3}" srcOrd="0" destOrd="0" presId="urn:microsoft.com/office/officeart/2005/8/layout/process1"/>
    <dgm:cxn modelId="{8145DCB6-3CFA-224E-A10A-C769C2E86A4D}" type="presOf" srcId="{85F440E2-E13B-584C-A815-DE73D764D5F1}" destId="{BAE9A0A7-800B-2140-872A-B6550EAF6BA2}" srcOrd="0" destOrd="0" presId="urn:microsoft.com/office/officeart/2005/8/layout/process1"/>
    <dgm:cxn modelId="{2F0C7383-BBF1-2A4C-A57A-09B0C6EF20B7}" type="presParOf" srcId="{5C98759C-FCE1-4444-905D-AE22B10A16D3}" destId="{BAE9A0A7-800B-2140-872A-B6550EAF6BA2}" srcOrd="0" destOrd="0" presId="urn:microsoft.com/office/officeart/2005/8/layout/process1"/>
    <dgm:cxn modelId="{FADED60D-E31F-7145-9B56-5E64292B1128}" type="presParOf" srcId="{5C98759C-FCE1-4444-905D-AE22B10A16D3}" destId="{F638E733-2B78-9042-B34A-DB9A58B322F3}" srcOrd="1" destOrd="0" presId="urn:microsoft.com/office/officeart/2005/8/layout/process1"/>
    <dgm:cxn modelId="{74D2C02A-6CDE-5147-81B8-92CB83D58843}" type="presParOf" srcId="{F638E733-2B78-9042-B34A-DB9A58B322F3}" destId="{5B48EB8C-0F7C-E44C-B8CE-5CA13D3DBFD5}" srcOrd="0" destOrd="0" presId="urn:microsoft.com/office/officeart/2005/8/layout/process1"/>
    <dgm:cxn modelId="{3B0684FD-77FC-6A42-AD2F-91530C4446F1}" type="presParOf" srcId="{5C98759C-FCE1-4444-905D-AE22B10A16D3}" destId="{763104F0-EA0D-884E-A42A-962D1D323555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E9A0A7-800B-2140-872A-B6550EAF6BA2}">
      <dsp:nvSpPr>
        <dsp:cNvPr id="0" name=""/>
        <dsp:cNvSpPr/>
      </dsp:nvSpPr>
      <dsp:spPr>
        <a:xfrm>
          <a:off x="1190" y="1270297"/>
          <a:ext cx="2539007" cy="152340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Increased Worry</a:t>
          </a:r>
          <a:endParaRPr lang="en-US" sz="2300" kern="1200" dirty="0"/>
        </a:p>
      </dsp:txBody>
      <dsp:txXfrm>
        <a:off x="45809" y="1314916"/>
        <a:ext cx="2449769" cy="1434166"/>
      </dsp:txXfrm>
    </dsp:sp>
    <dsp:sp modelId="{F638E733-2B78-9042-B34A-DB9A58B322F3}">
      <dsp:nvSpPr>
        <dsp:cNvPr id="0" name=""/>
        <dsp:cNvSpPr/>
      </dsp:nvSpPr>
      <dsp:spPr>
        <a:xfrm>
          <a:off x="2794099" y="1717163"/>
          <a:ext cx="538269" cy="629673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2794099" y="1843098"/>
        <a:ext cx="376788" cy="377803"/>
      </dsp:txXfrm>
    </dsp:sp>
    <dsp:sp modelId="{763104F0-EA0D-884E-A42A-962D1D323555}">
      <dsp:nvSpPr>
        <dsp:cNvPr id="0" name=""/>
        <dsp:cNvSpPr/>
      </dsp:nvSpPr>
      <dsp:spPr>
        <a:xfrm>
          <a:off x="3555801" y="1270297"/>
          <a:ext cx="2539007" cy="152340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Increased activation of anterior cingulate &amp; anterior insula</a:t>
          </a:r>
          <a:endParaRPr lang="en-US" sz="2300" kern="1200" dirty="0"/>
        </a:p>
      </dsp:txBody>
      <dsp:txXfrm>
        <a:off x="3600420" y="1314916"/>
        <a:ext cx="2449769" cy="1434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01D95-BFC8-E640-8F18-8B1BBC1C8202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9A7A8-F997-964A-AE74-6539A0ABF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765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9A7A8-F997-964A-AE74-6539A0ABF7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12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9A7A8-F997-964A-AE74-6539A0ABF74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077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9A7A8-F997-964A-AE74-6539A0ABF74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759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9A7A8-F997-964A-AE74-6539A0ABF74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027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9A7A8-F997-964A-AE74-6539A0ABF7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571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Other</a:t>
            </a:r>
            <a:r>
              <a:rPr lang="en-US" baseline="0" dirty="0" smtClean="0"/>
              <a:t> studies essentially asked “now worry for 30 seconds”</a:t>
            </a:r>
          </a:p>
          <a:p>
            <a:r>
              <a:rPr lang="en-US" baseline="0" dirty="0" smtClean="0"/>
              <a:t>Our task is much more controlled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9A7A8-F997-964A-AE74-6539A0ABF7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178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9A7A8-F997-964A-AE74-6539A0ABF7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153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9A7A8-F997-964A-AE74-6539A0ABF7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94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Total of 90 trials, 30 trials of ambiguous cue (15 negative, 15 neutral</a:t>
            </a:r>
            <a:r>
              <a:rPr lang="en-US" baseline="0" dirty="0" smtClean="0"/>
              <a:t> images)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9A7A8-F997-964A-AE74-6539A0ABF7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82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Independent</a:t>
            </a:r>
            <a:r>
              <a:rPr lang="en-US" baseline="0" dirty="0" smtClean="0"/>
              <a:t> </a:t>
            </a:r>
            <a:r>
              <a:rPr lang="en-US" baseline="0" smtClean="0"/>
              <a:t>sample t-test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9A7A8-F997-964A-AE74-6539A0ABF7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64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9A7A8-F997-964A-AE74-6539A0ABF7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91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9A7A8-F997-964A-AE74-6539A0ABF7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444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800100"/>
            <a:ext cx="6705600" cy="1929461"/>
          </a:xfrm>
        </p:spPr>
        <p:txBody>
          <a:bodyPr/>
          <a:lstStyle/>
          <a:p>
            <a:r>
              <a:rPr lang="en-US" sz="3200" dirty="0" smtClean="0"/>
              <a:t>Investigating the Neural Patterns of Worry and Emotional Anticipation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2892003"/>
            <a:ext cx="6197600" cy="916641"/>
          </a:xfrm>
        </p:spPr>
        <p:txBody>
          <a:bodyPr>
            <a:noAutofit/>
          </a:bodyPr>
          <a:lstStyle/>
          <a:p>
            <a:r>
              <a:rPr lang="en-US" b="1" dirty="0" smtClean="0"/>
              <a:t>Rohit Gupta</a:t>
            </a:r>
          </a:p>
          <a:p>
            <a:r>
              <a:rPr lang="en-US" dirty="0" smtClean="0"/>
              <a:t>Mentor: Dr. Benjamin C. Mullin</a:t>
            </a:r>
          </a:p>
          <a:p>
            <a:r>
              <a:rPr lang="en-US" dirty="0" smtClean="0"/>
              <a:t>2017 Summer Research Program for Undergraduate Students at the Pediatric Mental Health Institute (PMHI)</a:t>
            </a:r>
            <a:endParaRPr lang="en-US" dirty="0"/>
          </a:p>
        </p:txBody>
      </p:sp>
      <p:pic>
        <p:nvPicPr>
          <p:cNvPr id="4" name="Picture 3" descr="ChildrensHospitalColorado Logo_0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937" y="4595828"/>
            <a:ext cx="3674713" cy="1104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09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540016"/>
            <a:ext cx="8042276" cy="864881"/>
          </a:xfrm>
        </p:spPr>
        <p:txBody>
          <a:bodyPr/>
          <a:lstStyle/>
          <a:p>
            <a:r>
              <a:rPr lang="en-US" sz="4000" b="1" dirty="0" smtClean="0"/>
              <a:t>Conclusions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23786"/>
            <a:ext cx="8202839" cy="4840515"/>
          </a:xfrm>
        </p:spPr>
        <p:txBody>
          <a:bodyPr>
            <a:normAutofit/>
          </a:bodyPr>
          <a:lstStyle/>
          <a:p>
            <a:r>
              <a:rPr lang="en-US" sz="2300" dirty="0" smtClean="0"/>
              <a:t>Elevated activity in the right pre-frontal cortex (PFC), bilateral anterior insula, and primary visual cortex, but </a:t>
            </a:r>
            <a:r>
              <a:rPr lang="en-US" sz="2300" i="1" dirty="0" smtClean="0"/>
              <a:t>not</a:t>
            </a:r>
            <a:r>
              <a:rPr lang="en-US" sz="2300" dirty="0" smtClean="0"/>
              <a:t> the anterior cingulate characterizes emotional anticipation</a:t>
            </a:r>
          </a:p>
          <a:p>
            <a:r>
              <a:rPr lang="en-US" sz="2300" dirty="0" smtClean="0"/>
              <a:t>Increased activation in the right PFC cluster is significantly positively correlated to severity of worry in adolescents</a:t>
            </a:r>
          </a:p>
          <a:p>
            <a:r>
              <a:rPr lang="en-US" sz="2300" dirty="0" smtClean="0"/>
              <a:t>Widespread visual cortex activation may be due to mentally preparing for the visualization of negative images</a:t>
            </a:r>
          </a:p>
          <a:p>
            <a:r>
              <a:rPr lang="en-US" sz="2300" dirty="0" smtClean="0"/>
              <a:t>Findings are directly applicable to clinical populations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93630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253864"/>
          </a:xfrm>
        </p:spPr>
        <p:txBody>
          <a:bodyPr/>
          <a:lstStyle/>
          <a:p>
            <a:r>
              <a:rPr lang="en-US" sz="4000" b="1" dirty="0" smtClean="0"/>
              <a:t>Future Directions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86560"/>
            <a:ext cx="8042276" cy="4257041"/>
          </a:xfrm>
        </p:spPr>
        <p:txBody>
          <a:bodyPr/>
          <a:lstStyle/>
          <a:p>
            <a:r>
              <a:rPr lang="en-US" dirty="0" smtClean="0"/>
              <a:t>With these findings, we can formulate better treatment options and adjust therapies for adolescents</a:t>
            </a:r>
          </a:p>
          <a:p>
            <a:r>
              <a:rPr lang="en-US" dirty="0" smtClean="0"/>
              <a:t>Future </a:t>
            </a:r>
            <a:r>
              <a:rPr lang="en-US" dirty="0"/>
              <a:t>studies will focus on </a:t>
            </a:r>
            <a:r>
              <a:rPr lang="en-US" dirty="0" smtClean="0"/>
              <a:t>examining whether successful treatment of worry normalizes the excessive activation of the right prefrontal cortex during anticipation of uncertain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15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Limitations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sample size</a:t>
            </a:r>
          </a:p>
          <a:p>
            <a:r>
              <a:rPr lang="en-US" dirty="0" smtClean="0"/>
              <a:t>Ongoing study</a:t>
            </a:r>
          </a:p>
          <a:p>
            <a:r>
              <a:rPr lang="en-US" dirty="0" smtClean="0"/>
              <a:t>Unable to determine if the viewing the anticipation cue altered the processing of the images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40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Acknowledgments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855023"/>
            <a:ext cx="8042276" cy="4343400"/>
          </a:xfrm>
        </p:spPr>
        <p:txBody>
          <a:bodyPr>
            <a:normAutofit/>
          </a:bodyPr>
          <a:lstStyle/>
          <a:p>
            <a:r>
              <a:rPr lang="en-US" b="1" dirty="0" smtClean="0"/>
              <a:t>Benjamin Mullin, PhD</a:t>
            </a:r>
          </a:p>
          <a:p>
            <a:r>
              <a:rPr lang="en-US" b="1" dirty="0" err="1" smtClean="0"/>
              <a:t>Emmaly</a:t>
            </a:r>
            <a:r>
              <a:rPr lang="en-US" b="1" dirty="0" smtClean="0"/>
              <a:t> Owens, MA</a:t>
            </a:r>
          </a:p>
          <a:p>
            <a:r>
              <a:rPr lang="en-US" dirty="0" smtClean="0"/>
              <a:t>Merlin Ariefdjohan, PhD, MPH</a:t>
            </a:r>
          </a:p>
          <a:p>
            <a:r>
              <a:rPr lang="en-US" dirty="0" smtClean="0"/>
              <a:t>Marisa Deguzman</a:t>
            </a:r>
          </a:p>
          <a:p>
            <a:r>
              <a:rPr lang="en-US" dirty="0" smtClean="0"/>
              <a:t>Program sponsors:</a:t>
            </a:r>
          </a:p>
          <a:p>
            <a:pPr lvl="1"/>
            <a:r>
              <a:rPr lang="en-US" dirty="0" smtClean="0"/>
              <a:t>Dr. Dominique Martinez (CCTSI)</a:t>
            </a:r>
          </a:p>
          <a:p>
            <a:pPr lvl="1"/>
            <a:r>
              <a:rPr lang="en-US" dirty="0" smtClean="0"/>
              <a:t>Dr. Douglas </a:t>
            </a:r>
            <a:r>
              <a:rPr lang="en-US" dirty="0" err="1" smtClean="0"/>
              <a:t>Novins</a:t>
            </a:r>
            <a:r>
              <a:rPr lang="en-US" dirty="0" smtClean="0"/>
              <a:t> and Dr. Jennifer Hagman (PMHI)</a:t>
            </a:r>
            <a:endParaRPr lang="en-US" dirty="0"/>
          </a:p>
        </p:txBody>
      </p:sp>
      <p:pic>
        <p:nvPicPr>
          <p:cNvPr id="4" name="Picture 3" descr="amc_rgb_h1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974" y="1816922"/>
            <a:ext cx="3573679" cy="656075"/>
          </a:xfrm>
          <a:prstGeom prst="rect">
            <a:avLst/>
          </a:prstGeom>
        </p:spPr>
      </p:pic>
      <p:pic>
        <p:nvPicPr>
          <p:cNvPr id="5" name="Picture 4" descr="ChildrensHospitalColorado Logo_0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757" y="2986133"/>
            <a:ext cx="3354896" cy="1008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12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533415"/>
            <a:ext cx="8042276" cy="809532"/>
          </a:xfrm>
        </p:spPr>
        <p:txBody>
          <a:bodyPr/>
          <a:lstStyle/>
          <a:p>
            <a:r>
              <a:rPr lang="en-US" sz="3600" b="1" dirty="0" smtClean="0"/>
              <a:t>Background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717" y="1738952"/>
            <a:ext cx="3988088" cy="5217180"/>
          </a:xfrm>
        </p:spPr>
        <p:txBody>
          <a:bodyPr>
            <a:normAutofit/>
          </a:bodyPr>
          <a:lstStyle/>
          <a:p>
            <a:r>
              <a:rPr lang="en-US" dirty="0" smtClean="0"/>
              <a:t>Worry is a process by which people </a:t>
            </a:r>
            <a:r>
              <a:rPr lang="en-US" b="1" dirty="0" smtClean="0"/>
              <a:t>anticipate</a:t>
            </a:r>
            <a:r>
              <a:rPr lang="en-US" dirty="0" smtClean="0"/>
              <a:t> uncertain negative emotional events</a:t>
            </a:r>
          </a:p>
          <a:p>
            <a:r>
              <a:rPr lang="en-US" dirty="0" smtClean="0"/>
              <a:t>Previous studies have found activation in the anterior </a:t>
            </a:r>
            <a:r>
              <a:rPr lang="en-US" dirty="0" smtClean="0"/>
              <a:t>cingulate </a:t>
            </a:r>
            <a:r>
              <a:rPr lang="en-US" dirty="0" smtClean="0"/>
              <a:t>cortex and anterior insular cortex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33928" y="6428256"/>
            <a:ext cx="33642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Straube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et al.,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NeuroImage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2006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433" y="1936787"/>
            <a:ext cx="2120183" cy="256530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556" y="1936787"/>
            <a:ext cx="2085042" cy="256530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46115" y="4502091"/>
            <a:ext cx="2537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Anterior </a:t>
            </a:r>
            <a:r>
              <a:rPr lang="en-US" dirty="0" smtClean="0"/>
              <a:t>cingulate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708729" y="4502091"/>
            <a:ext cx="2234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Left anterior </a:t>
            </a:r>
            <a:r>
              <a:rPr lang="en-US" dirty="0" smtClean="0"/>
              <a:t>insula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5198301" y="2945258"/>
            <a:ext cx="363255" cy="361613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141919" y="2872190"/>
            <a:ext cx="363255" cy="361613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008301" y="2861752"/>
            <a:ext cx="363255" cy="361613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3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83776"/>
            <a:ext cx="8042276" cy="1336956"/>
          </a:xfrm>
        </p:spPr>
        <p:txBody>
          <a:bodyPr/>
          <a:lstStyle/>
          <a:p>
            <a:r>
              <a:rPr lang="en-US" sz="3600" b="1" dirty="0" smtClean="0"/>
              <a:t>Problem Statement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38301"/>
            <a:ext cx="8042276" cy="4343400"/>
          </a:xfrm>
        </p:spPr>
        <p:txBody>
          <a:bodyPr/>
          <a:lstStyle/>
          <a:p>
            <a:r>
              <a:rPr lang="en-US" dirty="0" smtClean="0"/>
              <a:t>Majority of previous worry studies have been conducted in healthy adults</a:t>
            </a:r>
          </a:p>
          <a:p>
            <a:pPr lvl="1"/>
            <a:r>
              <a:rPr lang="en-US" dirty="0" smtClean="0"/>
              <a:t>However, previous imaging studies used worry inductions</a:t>
            </a:r>
          </a:p>
          <a:p>
            <a:pPr lvl="1"/>
            <a:r>
              <a:rPr lang="en-US" dirty="0" smtClean="0"/>
              <a:t>Adolescent brains are far different from healthy adults</a:t>
            </a:r>
          </a:p>
          <a:p>
            <a:r>
              <a:rPr lang="en-US" dirty="0" smtClean="0"/>
              <a:t>We aimed to characterize the emotional anticipation neural activation patterns in an adolescent and clinical population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06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617368"/>
            <a:ext cx="8042276" cy="730364"/>
          </a:xfrm>
        </p:spPr>
        <p:txBody>
          <a:bodyPr/>
          <a:lstStyle/>
          <a:p>
            <a:r>
              <a:rPr lang="en-US" sz="3600" b="1" dirty="0" smtClean="0"/>
              <a:t>Research Hypotheses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i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01675" y="1569721"/>
            <a:ext cx="8042276" cy="1516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Hypothesis 1:</a:t>
            </a:r>
            <a:r>
              <a:rPr lang="en-US" dirty="0" smtClean="0"/>
              <a:t> Anticipation of negative emotional stimuli will result in heightened activation of the </a:t>
            </a:r>
            <a:r>
              <a:rPr lang="en-US" i="1" dirty="0" smtClean="0"/>
              <a:t>anterior insular cortex </a:t>
            </a:r>
            <a:r>
              <a:rPr lang="en-US" dirty="0" smtClean="0"/>
              <a:t>and </a:t>
            </a:r>
            <a:r>
              <a:rPr lang="en-US" i="1" dirty="0" smtClean="0"/>
              <a:t>anterior cingulate cortex</a:t>
            </a:r>
            <a:endParaRPr lang="en-US" b="1" i="1" dirty="0" smtClean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31017297"/>
              </p:ext>
            </p:extLst>
          </p:nvPr>
        </p:nvGraphicFramePr>
        <p:xfrm>
          <a:off x="1524000" y="331678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701675" y="2934971"/>
            <a:ext cx="8042276" cy="1516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Hypothesis 2:</a:t>
            </a:r>
            <a:r>
              <a:rPr lang="en-US" dirty="0"/>
              <a:t> Adolescents with greater self-reported worry will have </a:t>
            </a:r>
            <a:r>
              <a:rPr lang="en-US" i="1" dirty="0"/>
              <a:t>higher levels of activity </a:t>
            </a:r>
            <a:r>
              <a:rPr lang="en-US" dirty="0"/>
              <a:t>in brain regions involved in emotional anticipation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3331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7" grpId="0">
        <p:bldAsOne/>
      </p:bldGraphic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713113"/>
            <a:ext cx="8042276" cy="584202"/>
          </a:xfrm>
        </p:spPr>
        <p:txBody>
          <a:bodyPr/>
          <a:lstStyle/>
          <a:p>
            <a:r>
              <a:rPr lang="en-US" sz="3600" b="1" dirty="0" smtClean="0"/>
              <a:t>Methodology</a:t>
            </a:r>
            <a:endParaRPr lang="en-US" sz="36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01675" y="1480820"/>
            <a:ext cx="8042276" cy="47548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</a:t>
            </a:r>
            <a:r>
              <a:rPr lang="en-US" dirty="0" smtClean="0"/>
              <a:t> = 23, ages 13-17, mean age = 15.5</a:t>
            </a:r>
          </a:p>
          <a:p>
            <a:r>
              <a:rPr lang="en-US" dirty="0" smtClean="0"/>
              <a:t>Participants first completed the Penn State Worry Questionnaire (PSWQ)</a:t>
            </a:r>
          </a:p>
          <a:p>
            <a:r>
              <a:rPr lang="en-US" dirty="0" smtClean="0"/>
              <a:t>Participants completed </a:t>
            </a:r>
            <a:r>
              <a:rPr lang="en-US" b="1" dirty="0" smtClean="0"/>
              <a:t>the emotional anticipation task </a:t>
            </a:r>
            <a:r>
              <a:rPr lang="en-US" dirty="0" smtClean="0"/>
              <a:t>while blood oxygen level dependent (BOLD) fMRI images were collected (measuring whole-brain activity)</a:t>
            </a:r>
          </a:p>
          <a:p>
            <a:r>
              <a:rPr lang="en-US" dirty="0" smtClean="0"/>
              <a:t>Data were processed using Statistical Parametric Mapping software (SPM12) and CONN toolbox in MATLAB version R2017a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41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221" y="221064"/>
            <a:ext cx="8042276" cy="1262296"/>
          </a:xfrm>
        </p:spPr>
        <p:txBody>
          <a:bodyPr/>
          <a:lstStyle/>
          <a:p>
            <a:r>
              <a:rPr lang="en-US" sz="3600" b="1" dirty="0" smtClean="0"/>
              <a:t>Eliciting Uncertainty: The Emotional Anticipation Task</a:t>
            </a:r>
            <a:endParaRPr lang="en-US" sz="36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4313" y="8431101"/>
            <a:ext cx="12636846" cy="9018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6713" y="8583501"/>
            <a:ext cx="12636846" cy="90180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399" y="1483360"/>
            <a:ext cx="7233920" cy="516110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1309699">
            <a:off x="2926402" y="1852699"/>
            <a:ext cx="1816685" cy="359478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5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375" y="696201"/>
            <a:ext cx="2168525" cy="14878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900" y="665308"/>
            <a:ext cx="2264849" cy="15496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22375" y="276132"/>
            <a:ext cx="2168525" cy="381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Ambiguous Cue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49900" y="276132"/>
            <a:ext cx="2168525" cy="381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Neutral Cue</a:t>
            </a:r>
            <a:endParaRPr lang="en-US" b="1" dirty="0"/>
          </a:p>
        </p:txBody>
      </p:sp>
      <p:sp>
        <p:nvSpPr>
          <p:cNvPr id="8" name="Down Arrow 7"/>
          <p:cNvSpPr/>
          <p:nvPr/>
        </p:nvSpPr>
        <p:spPr>
          <a:xfrm>
            <a:off x="2014537" y="2387600"/>
            <a:ext cx="584200" cy="587176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6390224" y="2387600"/>
            <a:ext cx="584200" cy="568459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794268" y="2318868"/>
            <a:ext cx="3400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fMRI whole-brain activity data collection and processing</a:t>
            </a:r>
            <a:endParaRPr lang="en-US" sz="16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65" y="3099261"/>
            <a:ext cx="1057143" cy="125714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0136" y="3099261"/>
            <a:ext cx="1057143" cy="125714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06423" y="4348944"/>
            <a:ext cx="340042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/>
              <a:t>Individual activation data</a:t>
            </a:r>
            <a:endParaRPr lang="en-US" sz="17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008494" y="4361119"/>
            <a:ext cx="340042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/>
              <a:t>Individual activation data</a:t>
            </a:r>
            <a:endParaRPr lang="en-US" sz="1700" b="1" dirty="0"/>
          </a:p>
        </p:txBody>
      </p:sp>
      <p:sp>
        <p:nvSpPr>
          <p:cNvPr id="16" name="Down Arrow 15"/>
          <p:cNvSpPr/>
          <p:nvPr/>
        </p:nvSpPr>
        <p:spPr>
          <a:xfrm>
            <a:off x="2014537" y="4851400"/>
            <a:ext cx="584200" cy="587176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6390224" y="4851400"/>
            <a:ext cx="584200" cy="568459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794268" y="4753687"/>
            <a:ext cx="3400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Extraction of significant activity (p &lt; 0.001, voxel threshold = 15)</a:t>
            </a:r>
            <a:endParaRPr lang="en-US" sz="1600" b="1" dirty="0"/>
          </a:p>
        </p:txBody>
      </p:sp>
      <p:sp>
        <p:nvSpPr>
          <p:cNvPr id="19" name="Rectangle 18"/>
          <p:cNvSpPr/>
          <p:nvPr/>
        </p:nvSpPr>
        <p:spPr>
          <a:xfrm>
            <a:off x="1222375" y="5676900"/>
            <a:ext cx="2168525" cy="9271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222375" y="5726675"/>
            <a:ext cx="21685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Ambiguous cue brain activation pattern</a:t>
            </a:r>
            <a:endParaRPr lang="en-US" sz="1600" b="1" dirty="0"/>
          </a:p>
        </p:txBody>
      </p:sp>
      <p:sp>
        <p:nvSpPr>
          <p:cNvPr id="22" name="Rectangle 21"/>
          <p:cNvSpPr/>
          <p:nvPr/>
        </p:nvSpPr>
        <p:spPr>
          <a:xfrm>
            <a:off x="5578475" y="5676900"/>
            <a:ext cx="2168525" cy="9271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778500" y="5726675"/>
            <a:ext cx="177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Neutral cue brain activation pattern</a:t>
            </a:r>
            <a:endParaRPr lang="en-US" sz="1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750886" y="5948133"/>
            <a:ext cx="148718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SUBTRACT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009900" y="2870661"/>
            <a:ext cx="2908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So how did we do it?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95393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  <p:bldP spid="10" grpId="0"/>
      <p:bldP spid="14" grpId="0"/>
      <p:bldP spid="15" grpId="0"/>
      <p:bldP spid="16" grpId="0" animBg="1"/>
      <p:bldP spid="17" grpId="0" animBg="1"/>
      <p:bldP spid="18" grpId="0"/>
      <p:bldP spid="19" grpId="0" animBg="1"/>
      <p:bldP spid="21" grpId="0"/>
      <p:bldP spid="22" grpId="0" animBg="1"/>
      <p:bldP spid="23" grpId="0"/>
      <p:bldP spid="24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ultiply 10"/>
          <p:cNvSpPr/>
          <p:nvPr/>
        </p:nvSpPr>
        <p:spPr>
          <a:xfrm>
            <a:off x="790923" y="2921000"/>
            <a:ext cx="1213808" cy="12827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957" y="2076518"/>
            <a:ext cx="879304" cy="747995"/>
          </a:xfrm>
          <a:prstGeom prst="rect">
            <a:avLst/>
          </a:prstGeom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90" y="902424"/>
            <a:ext cx="9083061" cy="788749"/>
          </a:xfrm>
        </p:spPr>
        <p:txBody>
          <a:bodyPr/>
          <a:lstStyle/>
          <a:p>
            <a:r>
              <a:rPr lang="en-US" sz="3200" b="1" u="sng" dirty="0" smtClean="0"/>
              <a:t>Results</a:t>
            </a:r>
            <a:r>
              <a:rPr lang="en-US" sz="3200" b="1" dirty="0" smtClean="0"/>
              <a:t>: Activation of the anterior insula and visual cortex are higher following ambiguous cues compared to neutral cues</a:t>
            </a:r>
            <a:endParaRPr lang="en-US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326" y="1789450"/>
            <a:ext cx="3618411" cy="447057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52008" y="6260021"/>
            <a:ext cx="58136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2"/>
                </a:solidFill>
              </a:rPr>
              <a:t>Ambiguous cue </a:t>
            </a:r>
            <a:r>
              <a:rPr lang="mr-IN" sz="2200" b="1" dirty="0" smtClean="0">
                <a:solidFill>
                  <a:schemeClr val="accent2"/>
                </a:solidFill>
              </a:rPr>
              <a:t>–</a:t>
            </a:r>
            <a:r>
              <a:rPr lang="en-US" sz="2200" b="1" dirty="0" smtClean="0">
                <a:solidFill>
                  <a:schemeClr val="accent2"/>
                </a:solidFill>
              </a:rPr>
              <a:t> Neutral Cue contrast</a:t>
            </a:r>
            <a:endParaRPr lang="en-US" sz="2200" b="1" dirty="0">
              <a:solidFill>
                <a:schemeClr val="accent2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198301" y="2794000"/>
            <a:ext cx="516699" cy="512871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62010" y="2781299"/>
            <a:ext cx="652790" cy="609601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45801" y="2921000"/>
            <a:ext cx="637117" cy="6477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77401" y="4711700"/>
            <a:ext cx="3005899" cy="13335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703120" y="1983936"/>
            <a:ext cx="20066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Hypothesis: </a:t>
            </a:r>
            <a:r>
              <a:rPr lang="en-US" dirty="0" smtClean="0"/>
              <a:t>Activation in the </a:t>
            </a:r>
            <a:r>
              <a:rPr lang="en-US" u="sng" dirty="0" smtClean="0"/>
              <a:t>anterior insula</a:t>
            </a:r>
            <a:endParaRPr lang="en-US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447343" y="3107035"/>
            <a:ext cx="20066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Hypothesis: </a:t>
            </a:r>
            <a:r>
              <a:rPr lang="en-US" dirty="0" smtClean="0"/>
              <a:t>Activation in the </a:t>
            </a:r>
            <a:r>
              <a:rPr lang="en-US" u="sng" dirty="0" smtClean="0"/>
              <a:t>anterior cingulate</a:t>
            </a:r>
            <a:endParaRPr lang="en-US" b="1" u="sng" dirty="0"/>
          </a:p>
        </p:txBody>
      </p:sp>
      <p:sp>
        <p:nvSpPr>
          <p:cNvPr id="12" name="Explosion 1 11"/>
          <p:cNvSpPr/>
          <p:nvPr/>
        </p:nvSpPr>
        <p:spPr>
          <a:xfrm>
            <a:off x="1291386" y="4881489"/>
            <a:ext cx="1367408" cy="1163711"/>
          </a:xfrm>
          <a:prstGeom prst="irregularSeal1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631852" y="5190978"/>
            <a:ext cx="703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!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Explosion 1 13"/>
          <p:cNvSpPr/>
          <p:nvPr/>
        </p:nvSpPr>
        <p:spPr>
          <a:xfrm>
            <a:off x="6437818" y="4893214"/>
            <a:ext cx="1367408" cy="1163711"/>
          </a:xfrm>
          <a:prstGeom prst="irregularSeal1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778284" y="5202703"/>
            <a:ext cx="703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!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 rot="20298364">
            <a:off x="5736634" y="2663431"/>
            <a:ext cx="941937" cy="168428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20876057" flipH="1">
            <a:off x="2499622" y="3352286"/>
            <a:ext cx="1674748" cy="161786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84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9" grpId="0" animBg="1"/>
      <p:bldP spid="3" grpId="0" animBg="1"/>
      <p:bldP spid="10" grpId="0" animBg="1"/>
      <p:bldP spid="12" grpId="0" animBg="1"/>
      <p:bldP spid="13" grpId="0"/>
      <p:bldP spid="14" grpId="0" animBg="1"/>
      <p:bldP spid="15" grpId="0"/>
      <p:bldP spid="19" grpId="0" animBg="1"/>
      <p:bldP spid="19" grpId="1" animBg="1"/>
      <p:bldP spid="20" grpId="0" animBg="1"/>
      <p:bldP spid="2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867707"/>
            <a:ext cx="9144000" cy="742568"/>
          </a:xfrm>
        </p:spPr>
        <p:txBody>
          <a:bodyPr/>
          <a:lstStyle/>
          <a:p>
            <a:r>
              <a:rPr lang="en-US" sz="2800" b="1" dirty="0" smtClean="0"/>
              <a:t>Pearson correlation reveals significant positive relationship between PSWQ score and right frontal cortex activation following ambiguous cue</a:t>
            </a:r>
            <a:endParaRPr lang="en-US" sz="2800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227133"/>
              </p:ext>
            </p:extLst>
          </p:nvPr>
        </p:nvGraphicFramePr>
        <p:xfrm>
          <a:off x="537029" y="1756228"/>
          <a:ext cx="8069944" cy="4891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2926403" y="1852699"/>
            <a:ext cx="1381438" cy="40197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53100" y="1842539"/>
            <a:ext cx="1866899" cy="40197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75603" y="5492988"/>
            <a:ext cx="1816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Average worry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59485" y="5476111"/>
            <a:ext cx="1816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Severe worry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07627" y="6299200"/>
            <a:ext cx="25363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r = 0.415, p = 0.049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69962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3" grpId="0"/>
      <p:bldP spid="3" grpId="1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16077</TotalTime>
  <Words>589</Words>
  <Application>Microsoft Office PowerPoint</Application>
  <PresentationFormat>On-screen Show (4:3)</PresentationFormat>
  <Paragraphs>84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News Gothic MT</vt:lpstr>
      <vt:lpstr>Wingdings 2</vt:lpstr>
      <vt:lpstr>Breeze</vt:lpstr>
      <vt:lpstr>Investigating the Neural Patterns of Worry and Emotional Anticipation</vt:lpstr>
      <vt:lpstr>Background</vt:lpstr>
      <vt:lpstr>Problem Statement</vt:lpstr>
      <vt:lpstr>Research Hypotheses</vt:lpstr>
      <vt:lpstr>Methodology</vt:lpstr>
      <vt:lpstr>Eliciting Uncertainty: The Emotional Anticipation Task</vt:lpstr>
      <vt:lpstr>PowerPoint Presentation</vt:lpstr>
      <vt:lpstr>Results: Activation of the anterior insula and visual cortex are higher following ambiguous cues compared to neutral cues</vt:lpstr>
      <vt:lpstr>Pearson correlation reveals significant positive relationship between PSWQ score and right frontal cortex activation following ambiguous cue</vt:lpstr>
      <vt:lpstr>Conclusions</vt:lpstr>
      <vt:lpstr>Future Directions</vt:lpstr>
      <vt:lpstr>Limitations</vt:lpstr>
      <vt:lpstr>Acknowledgments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Rohit Gupta</dc:creator>
  <cp:lastModifiedBy>Rohit Gupta</cp:lastModifiedBy>
  <cp:revision>190</cp:revision>
  <dcterms:created xsi:type="dcterms:W3CDTF">2015-07-17T04:16:56Z</dcterms:created>
  <dcterms:modified xsi:type="dcterms:W3CDTF">2017-08-14T01:34:26Z</dcterms:modified>
</cp:coreProperties>
</file>