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3.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Override1.xml" ContentType="application/vnd.openxmlformats-officedocument.themeOverr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9" r:id="rId3"/>
  </p:sldMasterIdLst>
  <p:notesMasterIdLst>
    <p:notesMasterId r:id="rId28"/>
  </p:notesMasterIdLst>
  <p:handoutMasterIdLst>
    <p:handoutMasterId r:id="rId29"/>
  </p:handoutMasterIdLst>
  <p:sldIdLst>
    <p:sldId id="256" r:id="rId4"/>
    <p:sldId id="320" r:id="rId5"/>
    <p:sldId id="351" r:id="rId6"/>
    <p:sldId id="364" r:id="rId7"/>
    <p:sldId id="368" r:id="rId8"/>
    <p:sldId id="363" r:id="rId9"/>
    <p:sldId id="340" r:id="rId10"/>
    <p:sldId id="358" r:id="rId11"/>
    <p:sldId id="359" r:id="rId12"/>
    <p:sldId id="360" r:id="rId13"/>
    <p:sldId id="354" r:id="rId14"/>
    <p:sldId id="342" r:id="rId15"/>
    <p:sldId id="346" r:id="rId16"/>
    <p:sldId id="345" r:id="rId17"/>
    <p:sldId id="357" r:id="rId18"/>
    <p:sldId id="347" r:id="rId19"/>
    <p:sldId id="349" r:id="rId20"/>
    <p:sldId id="348" r:id="rId21"/>
    <p:sldId id="366" r:id="rId22"/>
    <p:sldId id="365" r:id="rId23"/>
    <p:sldId id="367" r:id="rId24"/>
    <p:sldId id="341" r:id="rId25"/>
    <p:sldId id="361" r:id="rId26"/>
    <p:sldId id="33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2625"/>
    <a:srgbClr val="CBB379"/>
    <a:srgbClr val="9BBF71"/>
    <a:srgbClr val="7DE5CB"/>
    <a:srgbClr val="BFC2C9"/>
    <a:srgbClr val="AAACB2"/>
    <a:srgbClr val="55D6E8"/>
    <a:srgbClr val="5AD6E7"/>
    <a:srgbClr val="EE7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88" autoAdjust="0"/>
    <p:restoredTop sz="96296"/>
  </p:normalViewPr>
  <p:slideViewPr>
    <p:cSldViewPr snapToGrid="0">
      <p:cViewPr>
        <p:scale>
          <a:sx n="100" d="100"/>
          <a:sy n="100" d="100"/>
        </p:scale>
        <p:origin x="-1760" y="680"/>
      </p:cViewPr>
      <p:guideLst/>
    </p:cSldViewPr>
  </p:slideViewPr>
  <p:notesTextViewPr>
    <p:cViewPr>
      <p:scale>
        <a:sx n="1" d="1"/>
        <a:sy n="1" d="1"/>
      </p:scale>
      <p:origin x="0" y="0"/>
    </p:cViewPr>
  </p:notesTextViewPr>
  <p:notesViewPr>
    <p:cSldViewPr snapToGrid="0">
      <p:cViewPr varScale="1">
        <p:scale>
          <a:sx n="107" d="100"/>
          <a:sy n="107" d="100"/>
        </p:scale>
        <p:origin x="320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BBCCF-04A6-47AA-90B3-CE393D8FBF80}"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43A37DC6-86E9-4B85-A638-8B6F92A1D1FB}">
      <dgm:prSet/>
      <dgm:spPr/>
      <dgm:t>
        <a:bodyPr/>
        <a:lstStyle/>
        <a:p>
          <a:pPr>
            <a:defRPr b="1"/>
          </a:pPr>
          <a:r>
            <a:rPr lang="en-US" dirty="0">
              <a:latin typeface="Bell MT" panose="02020503060305020303" pitchFamily="18" charset="77"/>
            </a:rPr>
            <a:t>Patients were presented to the emergency department at CHCO </a:t>
          </a:r>
        </a:p>
      </dgm:t>
    </dgm:pt>
    <dgm:pt modelId="{B15D9AC7-CE61-4E8C-AE80-C0CEA6F95421}" type="parTrans" cxnId="{183F52B7-13FA-41EE-A459-23BF2301ADC8}">
      <dgm:prSet/>
      <dgm:spPr/>
      <dgm:t>
        <a:bodyPr/>
        <a:lstStyle/>
        <a:p>
          <a:endParaRPr lang="en-US"/>
        </a:p>
      </dgm:t>
    </dgm:pt>
    <dgm:pt modelId="{10660C5B-B9FE-4EB9-9CBB-39004A4BDC53}" type="sibTrans" cxnId="{183F52B7-13FA-41EE-A459-23BF2301ADC8}">
      <dgm:prSet phldrT="1"/>
      <dgm:spPr/>
      <dgm:t>
        <a:bodyPr/>
        <a:lstStyle/>
        <a:p>
          <a:endParaRPr lang="en-US"/>
        </a:p>
      </dgm:t>
    </dgm:pt>
    <dgm:pt modelId="{687D4989-B221-4B0E-8210-87764EC8D753}">
      <dgm:prSet/>
      <dgm:spPr/>
      <dgm:t>
        <a:bodyPr/>
        <a:lstStyle/>
        <a:p>
          <a:r>
            <a:rPr lang="en-US" dirty="0">
              <a:latin typeface="Bell MT" panose="02020503060305020303" pitchFamily="18" charset="77"/>
            </a:rPr>
            <a:t>A behavior health clinician (BHC) evaluated their crisis and completed the mBRACHA  </a:t>
          </a:r>
        </a:p>
      </dgm:t>
    </dgm:pt>
    <dgm:pt modelId="{BCF5C3D9-6B93-43F3-BF50-DE18AB302C54}" type="parTrans" cxnId="{78A3A3B7-9227-4D20-9E6A-A8212D84B614}">
      <dgm:prSet/>
      <dgm:spPr/>
      <dgm:t>
        <a:bodyPr/>
        <a:lstStyle/>
        <a:p>
          <a:endParaRPr lang="en-US"/>
        </a:p>
      </dgm:t>
    </dgm:pt>
    <dgm:pt modelId="{1CA07DBB-749D-413A-A2D0-E8D36B08AE7D}" type="sibTrans" cxnId="{78A3A3B7-9227-4D20-9E6A-A8212D84B614}">
      <dgm:prSet/>
      <dgm:spPr/>
      <dgm:t>
        <a:bodyPr/>
        <a:lstStyle/>
        <a:p>
          <a:endParaRPr lang="en-US"/>
        </a:p>
      </dgm:t>
    </dgm:pt>
    <dgm:pt modelId="{F5CBAA17-C225-46BC-B6EE-5D93A583B636}">
      <dgm:prSet/>
      <dgm:spPr/>
      <dgm:t>
        <a:bodyPr/>
        <a:lstStyle/>
        <a:p>
          <a:pPr>
            <a:defRPr b="1"/>
          </a:pPr>
          <a:r>
            <a:rPr lang="en-US" dirty="0">
              <a:latin typeface="Bell MT" panose="02020503060305020303" pitchFamily="18" charset="77"/>
            </a:rPr>
            <a:t>Patients were transferred to the IPU or the NSC </a:t>
          </a:r>
        </a:p>
      </dgm:t>
    </dgm:pt>
    <dgm:pt modelId="{36ECBA43-252A-45B0-AC44-12F33A69C03C}" type="parTrans" cxnId="{A9B5BC13-4C42-4AB4-8113-751D63F6CC96}">
      <dgm:prSet/>
      <dgm:spPr/>
      <dgm:t>
        <a:bodyPr/>
        <a:lstStyle/>
        <a:p>
          <a:endParaRPr lang="en-US"/>
        </a:p>
      </dgm:t>
    </dgm:pt>
    <dgm:pt modelId="{45FFE719-78AB-49D5-A46C-3AB88AB58C6D}" type="sibTrans" cxnId="{A9B5BC13-4C42-4AB4-8113-751D63F6CC96}">
      <dgm:prSet phldrT="2"/>
      <dgm:spPr/>
      <dgm:t>
        <a:bodyPr/>
        <a:lstStyle/>
        <a:p>
          <a:endParaRPr lang="en-US" dirty="0"/>
        </a:p>
      </dgm:t>
    </dgm:pt>
    <dgm:pt modelId="{8BADCC5E-480C-4C8E-89D3-CC63FF8FBD2D}">
      <dgm:prSet/>
      <dgm:spPr/>
      <dgm:t>
        <a:bodyPr/>
        <a:lstStyle/>
        <a:p>
          <a:r>
            <a:rPr lang="en-US" dirty="0">
              <a:latin typeface="Bell MT" panose="02020503060305020303" pitchFamily="18" charset="77"/>
            </a:rPr>
            <a:t>The unit staff documented any behavioral concerns </a:t>
          </a:r>
        </a:p>
      </dgm:t>
    </dgm:pt>
    <dgm:pt modelId="{351BD477-576A-49A8-A2C6-563EA03EC80E}" type="parTrans" cxnId="{A4D65512-70A9-4E20-B379-50BF48F02862}">
      <dgm:prSet/>
      <dgm:spPr/>
      <dgm:t>
        <a:bodyPr/>
        <a:lstStyle/>
        <a:p>
          <a:endParaRPr lang="en-US"/>
        </a:p>
      </dgm:t>
    </dgm:pt>
    <dgm:pt modelId="{B42F12E3-7FB4-4FFD-A2B2-13E0322EF770}" type="sibTrans" cxnId="{A4D65512-70A9-4E20-B379-50BF48F02862}">
      <dgm:prSet/>
      <dgm:spPr/>
      <dgm:t>
        <a:bodyPr/>
        <a:lstStyle/>
        <a:p>
          <a:endParaRPr lang="en-US"/>
        </a:p>
      </dgm:t>
    </dgm:pt>
    <dgm:pt modelId="{7ED140CB-188E-4B85-BCF7-E76AED109C60}">
      <dgm:prSet/>
      <dgm:spPr/>
      <dgm:t>
        <a:bodyPr/>
        <a:lstStyle/>
        <a:p>
          <a:pPr>
            <a:defRPr b="1"/>
          </a:pPr>
          <a:r>
            <a:rPr lang="en-US" dirty="0">
              <a:latin typeface="Bell MT" panose="02020503060305020303" pitchFamily="18" charset="77"/>
            </a:rPr>
            <a:t>The mBRACHA was completed daily for each patient </a:t>
          </a:r>
        </a:p>
      </dgm:t>
    </dgm:pt>
    <dgm:pt modelId="{7B1D5D00-DB11-44A6-B8C4-3A33D035A0A5}" type="parTrans" cxnId="{EC6C272B-92F0-4284-8388-0FD00DF47A26}">
      <dgm:prSet/>
      <dgm:spPr/>
      <dgm:t>
        <a:bodyPr/>
        <a:lstStyle/>
        <a:p>
          <a:endParaRPr lang="en-US"/>
        </a:p>
      </dgm:t>
    </dgm:pt>
    <dgm:pt modelId="{C72929E4-E054-4909-8DE4-C139272F1D12}" type="sibTrans" cxnId="{EC6C272B-92F0-4284-8388-0FD00DF47A26}">
      <dgm:prSet phldrT="3"/>
      <dgm:spPr/>
      <dgm:t>
        <a:bodyPr/>
        <a:lstStyle/>
        <a:p>
          <a:endParaRPr lang="en-US"/>
        </a:p>
      </dgm:t>
    </dgm:pt>
    <dgm:pt modelId="{F8467021-1B25-473A-98CF-3F07619E94F4}" type="pres">
      <dgm:prSet presAssocID="{A4CBBCCF-04A6-47AA-90B3-CE393D8FBF80}" presName="root" presStyleCnt="0">
        <dgm:presLayoutVars>
          <dgm:dir/>
          <dgm:resizeHandles val="exact"/>
        </dgm:presLayoutVars>
      </dgm:prSet>
      <dgm:spPr/>
    </dgm:pt>
    <dgm:pt modelId="{87D9E3E8-C7A1-4D28-91C8-4DDB1CB6E858}" type="pres">
      <dgm:prSet presAssocID="{43A37DC6-86E9-4B85-A638-8B6F92A1D1FB}" presName="compNode" presStyleCnt="0"/>
      <dgm:spPr/>
    </dgm:pt>
    <dgm:pt modelId="{7DEA8377-31DF-49F1-B68D-9E619827B0BD}" type="pres">
      <dgm:prSet presAssocID="{43A37DC6-86E9-4B85-A638-8B6F92A1D1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4D668D73-07C5-4780-93F2-4DCA6B32AC44}" type="pres">
      <dgm:prSet presAssocID="{43A37DC6-86E9-4B85-A638-8B6F92A1D1FB}" presName="iconSpace" presStyleCnt="0"/>
      <dgm:spPr/>
    </dgm:pt>
    <dgm:pt modelId="{3DB511BC-CB40-4F55-8244-6AC9D9576AFD}" type="pres">
      <dgm:prSet presAssocID="{43A37DC6-86E9-4B85-A638-8B6F92A1D1FB}" presName="parTx" presStyleLbl="revTx" presStyleIdx="0" presStyleCnt="6">
        <dgm:presLayoutVars>
          <dgm:chMax val="0"/>
          <dgm:chPref val="0"/>
        </dgm:presLayoutVars>
      </dgm:prSet>
      <dgm:spPr/>
    </dgm:pt>
    <dgm:pt modelId="{021AE27C-734B-4FB8-B5AD-816E6AA1CF9F}" type="pres">
      <dgm:prSet presAssocID="{43A37DC6-86E9-4B85-A638-8B6F92A1D1FB}" presName="txSpace" presStyleCnt="0"/>
      <dgm:spPr/>
    </dgm:pt>
    <dgm:pt modelId="{9DA4A7C8-D4E6-4FAD-805A-E393A9EAD90D}" type="pres">
      <dgm:prSet presAssocID="{43A37DC6-86E9-4B85-A638-8B6F92A1D1FB}" presName="desTx" presStyleLbl="revTx" presStyleIdx="1" presStyleCnt="6">
        <dgm:presLayoutVars/>
      </dgm:prSet>
      <dgm:spPr/>
    </dgm:pt>
    <dgm:pt modelId="{AF040B80-2A22-48E9-BD8B-60E2686BA56D}" type="pres">
      <dgm:prSet presAssocID="{10660C5B-B9FE-4EB9-9CBB-39004A4BDC53}" presName="sibTrans" presStyleCnt="0"/>
      <dgm:spPr/>
    </dgm:pt>
    <dgm:pt modelId="{EBFA54CE-224B-4C16-B20A-F73FDBD6CBF6}" type="pres">
      <dgm:prSet presAssocID="{F5CBAA17-C225-46BC-B6EE-5D93A583B636}" presName="compNode" presStyleCnt="0"/>
      <dgm:spPr/>
    </dgm:pt>
    <dgm:pt modelId="{9370B62C-7F27-43E2-AFAC-9F31BBE90AA4}" type="pres">
      <dgm:prSet presAssocID="{F5CBAA17-C225-46BC-B6EE-5D93A583B63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ork In Road with solid fill"/>
        </a:ext>
      </dgm:extLst>
    </dgm:pt>
    <dgm:pt modelId="{9634C26D-E387-483F-9E86-521E51EB5071}" type="pres">
      <dgm:prSet presAssocID="{F5CBAA17-C225-46BC-B6EE-5D93A583B636}" presName="iconSpace" presStyleCnt="0"/>
      <dgm:spPr/>
    </dgm:pt>
    <dgm:pt modelId="{B06173C2-4A0F-49BA-B24A-1E91DA38B4EA}" type="pres">
      <dgm:prSet presAssocID="{F5CBAA17-C225-46BC-B6EE-5D93A583B636}" presName="parTx" presStyleLbl="revTx" presStyleIdx="2" presStyleCnt="6">
        <dgm:presLayoutVars>
          <dgm:chMax val="0"/>
          <dgm:chPref val="0"/>
        </dgm:presLayoutVars>
      </dgm:prSet>
      <dgm:spPr/>
    </dgm:pt>
    <dgm:pt modelId="{59001AF3-6C4A-479C-8EAB-FD3301B58283}" type="pres">
      <dgm:prSet presAssocID="{F5CBAA17-C225-46BC-B6EE-5D93A583B636}" presName="txSpace" presStyleCnt="0"/>
      <dgm:spPr/>
    </dgm:pt>
    <dgm:pt modelId="{6AD57142-15EE-43E3-9D72-E1A1D6650D91}" type="pres">
      <dgm:prSet presAssocID="{F5CBAA17-C225-46BC-B6EE-5D93A583B636}" presName="desTx" presStyleLbl="revTx" presStyleIdx="3" presStyleCnt="6">
        <dgm:presLayoutVars/>
      </dgm:prSet>
      <dgm:spPr/>
    </dgm:pt>
    <dgm:pt modelId="{B8F8BE43-8CB9-43D9-AB6C-8284E4C529A2}" type="pres">
      <dgm:prSet presAssocID="{45FFE719-78AB-49D5-A46C-3AB88AB58C6D}" presName="sibTrans" presStyleCnt="0"/>
      <dgm:spPr/>
    </dgm:pt>
    <dgm:pt modelId="{1E6A7372-BFBB-46E6-B1BC-C58D063B351E}" type="pres">
      <dgm:prSet presAssocID="{7ED140CB-188E-4B85-BCF7-E76AED109C60}" presName="compNode" presStyleCnt="0"/>
      <dgm:spPr/>
    </dgm:pt>
    <dgm:pt modelId="{3EC22557-B73F-4019-B706-F3250A6EE8B1}" type="pres">
      <dgm:prSet presAssocID="{7ED140CB-188E-4B85-BCF7-E76AED109C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A62216E-1AF9-443E-9195-35A84D67CBD7}" type="pres">
      <dgm:prSet presAssocID="{7ED140CB-188E-4B85-BCF7-E76AED109C60}" presName="iconSpace" presStyleCnt="0"/>
      <dgm:spPr/>
    </dgm:pt>
    <dgm:pt modelId="{2D09807C-83CD-48E0-8A7B-708CC7252D70}" type="pres">
      <dgm:prSet presAssocID="{7ED140CB-188E-4B85-BCF7-E76AED109C60}" presName="parTx" presStyleLbl="revTx" presStyleIdx="4" presStyleCnt="6">
        <dgm:presLayoutVars>
          <dgm:chMax val="0"/>
          <dgm:chPref val="0"/>
        </dgm:presLayoutVars>
      </dgm:prSet>
      <dgm:spPr/>
    </dgm:pt>
    <dgm:pt modelId="{E33BEEF0-3D63-41E2-8B10-D8E90BA5FB35}" type="pres">
      <dgm:prSet presAssocID="{7ED140CB-188E-4B85-BCF7-E76AED109C60}" presName="txSpace" presStyleCnt="0"/>
      <dgm:spPr/>
    </dgm:pt>
    <dgm:pt modelId="{98972D8A-3391-4542-BA8E-98838B993C7F}" type="pres">
      <dgm:prSet presAssocID="{7ED140CB-188E-4B85-BCF7-E76AED109C60}" presName="desTx" presStyleLbl="revTx" presStyleIdx="5" presStyleCnt="6">
        <dgm:presLayoutVars/>
      </dgm:prSet>
      <dgm:spPr/>
    </dgm:pt>
  </dgm:ptLst>
  <dgm:cxnLst>
    <dgm:cxn modelId="{03494112-360A-9642-8759-020D048DDFD6}" type="presOf" srcId="{F5CBAA17-C225-46BC-B6EE-5D93A583B636}" destId="{B06173C2-4A0F-49BA-B24A-1E91DA38B4EA}" srcOrd="0" destOrd="0" presId="urn:microsoft.com/office/officeart/2018/2/layout/IconLabelDescriptionList"/>
    <dgm:cxn modelId="{A4D65512-70A9-4E20-B379-50BF48F02862}" srcId="{F5CBAA17-C225-46BC-B6EE-5D93A583B636}" destId="{8BADCC5E-480C-4C8E-89D3-CC63FF8FBD2D}" srcOrd="0" destOrd="0" parTransId="{351BD477-576A-49A8-A2C6-563EA03EC80E}" sibTransId="{B42F12E3-7FB4-4FFD-A2B2-13E0322EF770}"/>
    <dgm:cxn modelId="{A9B5BC13-4C42-4AB4-8113-751D63F6CC96}" srcId="{A4CBBCCF-04A6-47AA-90B3-CE393D8FBF80}" destId="{F5CBAA17-C225-46BC-B6EE-5D93A583B636}" srcOrd="1" destOrd="0" parTransId="{36ECBA43-252A-45B0-AC44-12F33A69C03C}" sibTransId="{45FFE719-78AB-49D5-A46C-3AB88AB58C6D}"/>
    <dgm:cxn modelId="{EC6C272B-92F0-4284-8388-0FD00DF47A26}" srcId="{A4CBBCCF-04A6-47AA-90B3-CE393D8FBF80}" destId="{7ED140CB-188E-4B85-BCF7-E76AED109C60}" srcOrd="2" destOrd="0" parTransId="{7B1D5D00-DB11-44A6-B8C4-3A33D035A0A5}" sibTransId="{C72929E4-E054-4909-8DE4-C139272F1D12}"/>
    <dgm:cxn modelId="{8E53762B-2166-8542-B084-B0AF41B88888}" type="presOf" srcId="{7ED140CB-188E-4B85-BCF7-E76AED109C60}" destId="{2D09807C-83CD-48E0-8A7B-708CC7252D70}" srcOrd="0" destOrd="0" presId="urn:microsoft.com/office/officeart/2018/2/layout/IconLabelDescriptionList"/>
    <dgm:cxn modelId="{AB69AE2F-75B6-9A4C-B61C-0A3302B93863}" type="presOf" srcId="{8BADCC5E-480C-4C8E-89D3-CC63FF8FBD2D}" destId="{6AD57142-15EE-43E3-9D72-E1A1D6650D91}" srcOrd="0" destOrd="0" presId="urn:microsoft.com/office/officeart/2018/2/layout/IconLabelDescriptionList"/>
    <dgm:cxn modelId="{D7CF4355-F9C9-0E4A-B948-3F997356B4EA}" type="presOf" srcId="{43A37DC6-86E9-4B85-A638-8B6F92A1D1FB}" destId="{3DB511BC-CB40-4F55-8244-6AC9D9576AFD}" srcOrd="0" destOrd="0" presId="urn:microsoft.com/office/officeart/2018/2/layout/IconLabelDescriptionList"/>
    <dgm:cxn modelId="{074C2861-8A28-D34A-A3A2-1ED29C04C979}" type="presOf" srcId="{A4CBBCCF-04A6-47AA-90B3-CE393D8FBF80}" destId="{F8467021-1B25-473A-98CF-3F07619E94F4}" srcOrd="0" destOrd="0" presId="urn:microsoft.com/office/officeart/2018/2/layout/IconLabelDescriptionList"/>
    <dgm:cxn modelId="{183F52B7-13FA-41EE-A459-23BF2301ADC8}" srcId="{A4CBBCCF-04A6-47AA-90B3-CE393D8FBF80}" destId="{43A37DC6-86E9-4B85-A638-8B6F92A1D1FB}" srcOrd="0" destOrd="0" parTransId="{B15D9AC7-CE61-4E8C-AE80-C0CEA6F95421}" sibTransId="{10660C5B-B9FE-4EB9-9CBB-39004A4BDC53}"/>
    <dgm:cxn modelId="{78A3A3B7-9227-4D20-9E6A-A8212D84B614}" srcId="{43A37DC6-86E9-4B85-A638-8B6F92A1D1FB}" destId="{687D4989-B221-4B0E-8210-87764EC8D753}" srcOrd="0" destOrd="0" parTransId="{BCF5C3D9-6B93-43F3-BF50-DE18AB302C54}" sibTransId="{1CA07DBB-749D-413A-A2D0-E8D36B08AE7D}"/>
    <dgm:cxn modelId="{5F591BDB-886F-2A42-9499-9E537FEB3EBD}" type="presOf" srcId="{687D4989-B221-4B0E-8210-87764EC8D753}" destId="{9DA4A7C8-D4E6-4FAD-805A-E393A9EAD90D}" srcOrd="0" destOrd="0" presId="urn:microsoft.com/office/officeart/2018/2/layout/IconLabelDescriptionList"/>
    <dgm:cxn modelId="{D55C73F6-3D0D-5C4F-9EA7-93D5AB558240}" type="presParOf" srcId="{F8467021-1B25-473A-98CF-3F07619E94F4}" destId="{87D9E3E8-C7A1-4D28-91C8-4DDB1CB6E858}" srcOrd="0" destOrd="0" presId="urn:microsoft.com/office/officeart/2018/2/layout/IconLabelDescriptionList"/>
    <dgm:cxn modelId="{C0E3B9ED-D9B9-5B49-B7A5-B2116BE3E6A2}" type="presParOf" srcId="{87D9E3E8-C7A1-4D28-91C8-4DDB1CB6E858}" destId="{7DEA8377-31DF-49F1-B68D-9E619827B0BD}" srcOrd="0" destOrd="0" presId="urn:microsoft.com/office/officeart/2018/2/layout/IconLabelDescriptionList"/>
    <dgm:cxn modelId="{13BF9098-0EBF-B740-A70C-5E5F6FFAB68D}" type="presParOf" srcId="{87D9E3E8-C7A1-4D28-91C8-4DDB1CB6E858}" destId="{4D668D73-07C5-4780-93F2-4DCA6B32AC44}" srcOrd="1" destOrd="0" presId="urn:microsoft.com/office/officeart/2018/2/layout/IconLabelDescriptionList"/>
    <dgm:cxn modelId="{F776F2D5-E259-A848-9312-C3D1F7228ACD}" type="presParOf" srcId="{87D9E3E8-C7A1-4D28-91C8-4DDB1CB6E858}" destId="{3DB511BC-CB40-4F55-8244-6AC9D9576AFD}" srcOrd="2" destOrd="0" presId="urn:microsoft.com/office/officeart/2018/2/layout/IconLabelDescriptionList"/>
    <dgm:cxn modelId="{0CABC97E-AF4B-B941-9FC3-E9FA4F072287}" type="presParOf" srcId="{87D9E3E8-C7A1-4D28-91C8-4DDB1CB6E858}" destId="{021AE27C-734B-4FB8-B5AD-816E6AA1CF9F}" srcOrd="3" destOrd="0" presId="urn:microsoft.com/office/officeart/2018/2/layout/IconLabelDescriptionList"/>
    <dgm:cxn modelId="{A60DB52F-D3D9-7744-BD5C-2881A57764C4}" type="presParOf" srcId="{87D9E3E8-C7A1-4D28-91C8-4DDB1CB6E858}" destId="{9DA4A7C8-D4E6-4FAD-805A-E393A9EAD90D}" srcOrd="4" destOrd="0" presId="urn:microsoft.com/office/officeart/2018/2/layout/IconLabelDescriptionList"/>
    <dgm:cxn modelId="{2D36F0FE-EDA6-2444-A37F-1C95505BC0CA}" type="presParOf" srcId="{F8467021-1B25-473A-98CF-3F07619E94F4}" destId="{AF040B80-2A22-48E9-BD8B-60E2686BA56D}" srcOrd="1" destOrd="0" presId="urn:microsoft.com/office/officeart/2018/2/layout/IconLabelDescriptionList"/>
    <dgm:cxn modelId="{C2ADB5AF-87A0-C84F-BEDB-7D35A7B19D00}" type="presParOf" srcId="{F8467021-1B25-473A-98CF-3F07619E94F4}" destId="{EBFA54CE-224B-4C16-B20A-F73FDBD6CBF6}" srcOrd="2" destOrd="0" presId="urn:microsoft.com/office/officeart/2018/2/layout/IconLabelDescriptionList"/>
    <dgm:cxn modelId="{25232B0E-A6B8-6B4E-964B-C5E38F979CF7}" type="presParOf" srcId="{EBFA54CE-224B-4C16-B20A-F73FDBD6CBF6}" destId="{9370B62C-7F27-43E2-AFAC-9F31BBE90AA4}" srcOrd="0" destOrd="0" presId="urn:microsoft.com/office/officeart/2018/2/layout/IconLabelDescriptionList"/>
    <dgm:cxn modelId="{277EC8E2-CBD4-994D-BBA2-3D898D2CEA12}" type="presParOf" srcId="{EBFA54CE-224B-4C16-B20A-F73FDBD6CBF6}" destId="{9634C26D-E387-483F-9E86-521E51EB5071}" srcOrd="1" destOrd="0" presId="urn:microsoft.com/office/officeart/2018/2/layout/IconLabelDescriptionList"/>
    <dgm:cxn modelId="{DB4E64F2-070D-9B4E-93CC-5C73403C606B}" type="presParOf" srcId="{EBFA54CE-224B-4C16-B20A-F73FDBD6CBF6}" destId="{B06173C2-4A0F-49BA-B24A-1E91DA38B4EA}" srcOrd="2" destOrd="0" presId="urn:microsoft.com/office/officeart/2018/2/layout/IconLabelDescriptionList"/>
    <dgm:cxn modelId="{DA75DB45-9B03-B247-B3E1-648DCEF2EB50}" type="presParOf" srcId="{EBFA54CE-224B-4C16-B20A-F73FDBD6CBF6}" destId="{59001AF3-6C4A-479C-8EAB-FD3301B58283}" srcOrd="3" destOrd="0" presId="urn:microsoft.com/office/officeart/2018/2/layout/IconLabelDescriptionList"/>
    <dgm:cxn modelId="{AEB82738-EDE9-344F-BEA0-E75F9E99056E}" type="presParOf" srcId="{EBFA54CE-224B-4C16-B20A-F73FDBD6CBF6}" destId="{6AD57142-15EE-43E3-9D72-E1A1D6650D91}" srcOrd="4" destOrd="0" presId="urn:microsoft.com/office/officeart/2018/2/layout/IconLabelDescriptionList"/>
    <dgm:cxn modelId="{D8BE4882-6CD5-7E43-9BBB-FB9F34C1B1F3}" type="presParOf" srcId="{F8467021-1B25-473A-98CF-3F07619E94F4}" destId="{B8F8BE43-8CB9-43D9-AB6C-8284E4C529A2}" srcOrd="3" destOrd="0" presId="urn:microsoft.com/office/officeart/2018/2/layout/IconLabelDescriptionList"/>
    <dgm:cxn modelId="{293583D1-0381-6045-9C2C-0B76E3AAA460}" type="presParOf" srcId="{F8467021-1B25-473A-98CF-3F07619E94F4}" destId="{1E6A7372-BFBB-46E6-B1BC-C58D063B351E}" srcOrd="4" destOrd="0" presId="urn:microsoft.com/office/officeart/2018/2/layout/IconLabelDescriptionList"/>
    <dgm:cxn modelId="{BD37E138-FF15-174E-8A79-2DC0AAAC314C}" type="presParOf" srcId="{1E6A7372-BFBB-46E6-B1BC-C58D063B351E}" destId="{3EC22557-B73F-4019-B706-F3250A6EE8B1}" srcOrd="0" destOrd="0" presId="urn:microsoft.com/office/officeart/2018/2/layout/IconLabelDescriptionList"/>
    <dgm:cxn modelId="{C0779841-EE5A-D945-81EA-2488CD224C9A}" type="presParOf" srcId="{1E6A7372-BFBB-46E6-B1BC-C58D063B351E}" destId="{FA62216E-1AF9-443E-9195-35A84D67CBD7}" srcOrd="1" destOrd="0" presId="urn:microsoft.com/office/officeart/2018/2/layout/IconLabelDescriptionList"/>
    <dgm:cxn modelId="{AA3FB4E3-0068-2F49-8FA6-1EC277908AEA}" type="presParOf" srcId="{1E6A7372-BFBB-46E6-B1BC-C58D063B351E}" destId="{2D09807C-83CD-48E0-8A7B-708CC7252D70}" srcOrd="2" destOrd="0" presId="urn:microsoft.com/office/officeart/2018/2/layout/IconLabelDescriptionList"/>
    <dgm:cxn modelId="{06D375A0-5EDC-C640-B850-94FA4F41C1D2}" type="presParOf" srcId="{1E6A7372-BFBB-46E6-B1BC-C58D063B351E}" destId="{E33BEEF0-3D63-41E2-8B10-D8E90BA5FB35}" srcOrd="3" destOrd="0" presId="urn:microsoft.com/office/officeart/2018/2/layout/IconLabelDescriptionList"/>
    <dgm:cxn modelId="{C46966D0-45CB-4E43-8834-74025C443DE2}" type="presParOf" srcId="{1E6A7372-BFBB-46E6-B1BC-C58D063B351E}" destId="{98972D8A-3391-4542-BA8E-98838B993C7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C7518-8F67-425D-85A8-DE5EDEF4FCD4}"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3126AD9F-58BD-496F-869B-D941B6D4AB48}">
      <dgm:prSet/>
      <dgm:spPr/>
      <dgm:t>
        <a:bodyPr/>
        <a:lstStyle/>
        <a:p>
          <a:pPr>
            <a:lnSpc>
              <a:spcPct val="100000"/>
            </a:lnSpc>
            <a:defRPr cap="all"/>
          </a:pPr>
          <a:r>
            <a:rPr lang="en-US" b="1" dirty="0">
              <a:latin typeface="Bell MT" panose="02020503060305020303" pitchFamily="18" charset="77"/>
            </a:rPr>
            <a:t>Descriptive analysis </a:t>
          </a:r>
        </a:p>
      </dgm:t>
    </dgm:pt>
    <dgm:pt modelId="{FD12AC24-3BD3-4C6A-A254-294BCD426E0A}" type="parTrans" cxnId="{71953DCB-E24D-4FEE-9245-9FC9DC255ADB}">
      <dgm:prSet/>
      <dgm:spPr/>
      <dgm:t>
        <a:bodyPr/>
        <a:lstStyle/>
        <a:p>
          <a:endParaRPr lang="en-US"/>
        </a:p>
      </dgm:t>
    </dgm:pt>
    <dgm:pt modelId="{A1DAB2C9-39BE-4135-943C-C7B501EC7322}" type="sibTrans" cxnId="{71953DCB-E24D-4FEE-9245-9FC9DC255ADB}">
      <dgm:prSet/>
      <dgm:spPr/>
      <dgm:t>
        <a:bodyPr/>
        <a:lstStyle/>
        <a:p>
          <a:endParaRPr lang="en-US"/>
        </a:p>
      </dgm:t>
    </dgm:pt>
    <dgm:pt modelId="{33975371-6172-48E1-9F09-E0D8E49CAF20}">
      <dgm:prSet/>
      <dgm:spPr/>
      <dgm:t>
        <a:bodyPr/>
        <a:lstStyle/>
        <a:p>
          <a:pPr>
            <a:lnSpc>
              <a:spcPct val="100000"/>
            </a:lnSpc>
            <a:defRPr cap="all"/>
          </a:pPr>
          <a:r>
            <a:rPr lang="en-US" b="1" dirty="0">
              <a:latin typeface="Bell MT" panose="02020503060305020303" pitchFamily="18" charset="77"/>
            </a:rPr>
            <a:t>Chi-square tests </a:t>
          </a:r>
        </a:p>
      </dgm:t>
    </dgm:pt>
    <dgm:pt modelId="{51FA90E1-B17C-4E4F-95E7-C55158320224}" type="parTrans" cxnId="{B739C07E-4249-48EE-9A8E-EA276D8BD399}">
      <dgm:prSet/>
      <dgm:spPr/>
      <dgm:t>
        <a:bodyPr/>
        <a:lstStyle/>
        <a:p>
          <a:endParaRPr lang="en-US"/>
        </a:p>
      </dgm:t>
    </dgm:pt>
    <dgm:pt modelId="{90A50169-0B88-4E48-9EB3-9B8A77F500CF}" type="sibTrans" cxnId="{B739C07E-4249-48EE-9A8E-EA276D8BD399}">
      <dgm:prSet/>
      <dgm:spPr/>
      <dgm:t>
        <a:bodyPr/>
        <a:lstStyle/>
        <a:p>
          <a:endParaRPr lang="en-US"/>
        </a:p>
      </dgm:t>
    </dgm:pt>
    <dgm:pt modelId="{05F7B85C-C9F9-4872-8E64-65B36B243D8F}" type="pres">
      <dgm:prSet presAssocID="{5BEC7518-8F67-425D-85A8-DE5EDEF4FCD4}" presName="root" presStyleCnt="0">
        <dgm:presLayoutVars>
          <dgm:dir/>
          <dgm:resizeHandles val="exact"/>
        </dgm:presLayoutVars>
      </dgm:prSet>
      <dgm:spPr/>
    </dgm:pt>
    <dgm:pt modelId="{9283F744-2B74-4BD2-B99B-D781A72079F7}" type="pres">
      <dgm:prSet presAssocID="{3126AD9F-58BD-496F-869B-D941B6D4AB48}" presName="compNode" presStyleCnt="0"/>
      <dgm:spPr/>
    </dgm:pt>
    <dgm:pt modelId="{2B2F9239-95B0-4EA6-A513-0610771FB379}" type="pres">
      <dgm:prSet presAssocID="{3126AD9F-58BD-496F-869B-D941B6D4AB48}" presName="iconBgRect" presStyleLbl="bgShp" presStyleIdx="0" presStyleCnt="2"/>
      <dgm:spPr/>
    </dgm:pt>
    <dgm:pt modelId="{9F251072-21E6-4B19-A1AD-352470140765}" type="pres">
      <dgm:prSet presAssocID="{3126AD9F-58BD-496F-869B-D941B6D4AB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79A838DC-44B5-4C62-ADDD-036EE2706E33}" type="pres">
      <dgm:prSet presAssocID="{3126AD9F-58BD-496F-869B-D941B6D4AB48}" presName="spaceRect" presStyleCnt="0"/>
      <dgm:spPr/>
    </dgm:pt>
    <dgm:pt modelId="{D06CD6DE-A3AF-4E97-A8C7-34E0E37B6B83}" type="pres">
      <dgm:prSet presAssocID="{3126AD9F-58BD-496F-869B-D941B6D4AB48}" presName="textRect" presStyleLbl="revTx" presStyleIdx="0" presStyleCnt="2">
        <dgm:presLayoutVars>
          <dgm:chMax val="1"/>
          <dgm:chPref val="1"/>
        </dgm:presLayoutVars>
      </dgm:prSet>
      <dgm:spPr/>
    </dgm:pt>
    <dgm:pt modelId="{9EE97E43-9D21-4D47-A214-44A06BC0B0A3}" type="pres">
      <dgm:prSet presAssocID="{A1DAB2C9-39BE-4135-943C-C7B501EC7322}" presName="sibTrans" presStyleCnt="0"/>
      <dgm:spPr/>
    </dgm:pt>
    <dgm:pt modelId="{B66B3922-ED32-47CD-8FB0-4BF6EACD0A0E}" type="pres">
      <dgm:prSet presAssocID="{33975371-6172-48E1-9F09-E0D8E49CAF20}" presName="compNode" presStyleCnt="0"/>
      <dgm:spPr/>
    </dgm:pt>
    <dgm:pt modelId="{D1503900-F731-4CFE-8B29-8D6BCC983FF8}" type="pres">
      <dgm:prSet presAssocID="{33975371-6172-48E1-9F09-E0D8E49CAF20}" presName="iconBgRect" presStyleLbl="bgShp" presStyleIdx="1" presStyleCnt="2"/>
      <dgm:spPr/>
    </dgm:pt>
    <dgm:pt modelId="{D19C3201-E1A6-44D7-B73B-869D4853999F}" type="pres">
      <dgm:prSet presAssocID="{33975371-6172-48E1-9F09-E0D8E49CAF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thematics"/>
        </a:ext>
      </dgm:extLst>
    </dgm:pt>
    <dgm:pt modelId="{E80CB10A-CD19-41F1-A56C-D307F54FE1BA}" type="pres">
      <dgm:prSet presAssocID="{33975371-6172-48E1-9F09-E0D8E49CAF20}" presName="spaceRect" presStyleCnt="0"/>
      <dgm:spPr/>
    </dgm:pt>
    <dgm:pt modelId="{6450C5C4-4B7F-41DC-86A0-576ADFAB4FD8}" type="pres">
      <dgm:prSet presAssocID="{33975371-6172-48E1-9F09-E0D8E49CAF20}" presName="textRect" presStyleLbl="revTx" presStyleIdx="1" presStyleCnt="2">
        <dgm:presLayoutVars>
          <dgm:chMax val="1"/>
          <dgm:chPref val="1"/>
        </dgm:presLayoutVars>
      </dgm:prSet>
      <dgm:spPr/>
    </dgm:pt>
  </dgm:ptLst>
  <dgm:cxnLst>
    <dgm:cxn modelId="{02298137-A5B3-4EE9-AC34-E0BF2FBD417A}" type="presOf" srcId="{5BEC7518-8F67-425D-85A8-DE5EDEF4FCD4}" destId="{05F7B85C-C9F9-4872-8E64-65B36B243D8F}" srcOrd="0" destOrd="0" presId="urn:microsoft.com/office/officeart/2018/5/layout/IconCircleLabelList"/>
    <dgm:cxn modelId="{6E0D2545-DDDD-4A57-A011-8BC1F09446C1}" type="presOf" srcId="{3126AD9F-58BD-496F-869B-D941B6D4AB48}" destId="{D06CD6DE-A3AF-4E97-A8C7-34E0E37B6B83}" srcOrd="0" destOrd="0" presId="urn:microsoft.com/office/officeart/2018/5/layout/IconCircleLabelList"/>
    <dgm:cxn modelId="{B739C07E-4249-48EE-9A8E-EA276D8BD399}" srcId="{5BEC7518-8F67-425D-85A8-DE5EDEF4FCD4}" destId="{33975371-6172-48E1-9F09-E0D8E49CAF20}" srcOrd="1" destOrd="0" parTransId="{51FA90E1-B17C-4E4F-95E7-C55158320224}" sibTransId="{90A50169-0B88-4E48-9EB3-9B8A77F500CF}"/>
    <dgm:cxn modelId="{1BD3F4CA-74E7-4F7D-832F-D42785733EE5}" type="presOf" srcId="{33975371-6172-48E1-9F09-E0D8E49CAF20}" destId="{6450C5C4-4B7F-41DC-86A0-576ADFAB4FD8}" srcOrd="0" destOrd="0" presId="urn:microsoft.com/office/officeart/2018/5/layout/IconCircleLabelList"/>
    <dgm:cxn modelId="{71953DCB-E24D-4FEE-9245-9FC9DC255ADB}" srcId="{5BEC7518-8F67-425D-85A8-DE5EDEF4FCD4}" destId="{3126AD9F-58BD-496F-869B-D941B6D4AB48}" srcOrd="0" destOrd="0" parTransId="{FD12AC24-3BD3-4C6A-A254-294BCD426E0A}" sibTransId="{A1DAB2C9-39BE-4135-943C-C7B501EC7322}"/>
    <dgm:cxn modelId="{588EB142-2060-46D0-BD49-09B0E9803FBA}" type="presParOf" srcId="{05F7B85C-C9F9-4872-8E64-65B36B243D8F}" destId="{9283F744-2B74-4BD2-B99B-D781A72079F7}" srcOrd="0" destOrd="0" presId="urn:microsoft.com/office/officeart/2018/5/layout/IconCircleLabelList"/>
    <dgm:cxn modelId="{1AB3AFD8-8484-498A-B367-CBFE10770898}" type="presParOf" srcId="{9283F744-2B74-4BD2-B99B-D781A72079F7}" destId="{2B2F9239-95B0-4EA6-A513-0610771FB379}" srcOrd="0" destOrd="0" presId="urn:microsoft.com/office/officeart/2018/5/layout/IconCircleLabelList"/>
    <dgm:cxn modelId="{B9E69EAF-236E-45A3-96AD-D51E559BDDF5}" type="presParOf" srcId="{9283F744-2B74-4BD2-B99B-D781A72079F7}" destId="{9F251072-21E6-4B19-A1AD-352470140765}" srcOrd="1" destOrd="0" presId="urn:microsoft.com/office/officeart/2018/5/layout/IconCircleLabelList"/>
    <dgm:cxn modelId="{98454984-1469-476D-B537-FCD4E6F682E5}" type="presParOf" srcId="{9283F744-2B74-4BD2-B99B-D781A72079F7}" destId="{79A838DC-44B5-4C62-ADDD-036EE2706E33}" srcOrd="2" destOrd="0" presId="urn:microsoft.com/office/officeart/2018/5/layout/IconCircleLabelList"/>
    <dgm:cxn modelId="{0D73A6A4-001C-4B2B-BDCD-CB307D54011B}" type="presParOf" srcId="{9283F744-2B74-4BD2-B99B-D781A72079F7}" destId="{D06CD6DE-A3AF-4E97-A8C7-34E0E37B6B83}" srcOrd="3" destOrd="0" presId="urn:microsoft.com/office/officeart/2018/5/layout/IconCircleLabelList"/>
    <dgm:cxn modelId="{05E5F2C3-DA35-44FE-BA6F-E8A2D303AD25}" type="presParOf" srcId="{05F7B85C-C9F9-4872-8E64-65B36B243D8F}" destId="{9EE97E43-9D21-4D47-A214-44A06BC0B0A3}" srcOrd="1" destOrd="0" presId="urn:microsoft.com/office/officeart/2018/5/layout/IconCircleLabelList"/>
    <dgm:cxn modelId="{BA959DA3-774E-45EE-933D-6F729443C28F}" type="presParOf" srcId="{05F7B85C-C9F9-4872-8E64-65B36B243D8F}" destId="{B66B3922-ED32-47CD-8FB0-4BF6EACD0A0E}" srcOrd="2" destOrd="0" presId="urn:microsoft.com/office/officeart/2018/5/layout/IconCircleLabelList"/>
    <dgm:cxn modelId="{3BDAFE9E-814A-4713-BE7F-DD841967AED8}" type="presParOf" srcId="{B66B3922-ED32-47CD-8FB0-4BF6EACD0A0E}" destId="{D1503900-F731-4CFE-8B29-8D6BCC983FF8}" srcOrd="0" destOrd="0" presId="urn:microsoft.com/office/officeart/2018/5/layout/IconCircleLabelList"/>
    <dgm:cxn modelId="{AFCF80B8-0CB6-4C6C-880A-2F93BAFB5668}" type="presParOf" srcId="{B66B3922-ED32-47CD-8FB0-4BF6EACD0A0E}" destId="{D19C3201-E1A6-44D7-B73B-869D4853999F}" srcOrd="1" destOrd="0" presId="urn:microsoft.com/office/officeart/2018/5/layout/IconCircleLabelList"/>
    <dgm:cxn modelId="{06C5B000-6FFE-44CD-AE77-6D237E600EAB}" type="presParOf" srcId="{B66B3922-ED32-47CD-8FB0-4BF6EACD0A0E}" destId="{E80CB10A-CD19-41F1-A56C-D307F54FE1BA}" srcOrd="2" destOrd="0" presId="urn:microsoft.com/office/officeart/2018/5/layout/IconCircleLabelList"/>
    <dgm:cxn modelId="{81B92372-1AA2-4C4B-849F-7B6A8A397AAA}" type="presParOf" srcId="{B66B3922-ED32-47CD-8FB0-4BF6EACD0A0E}" destId="{6450C5C4-4B7F-41DC-86A0-576ADFAB4FD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A27F2-2378-4B67-B199-0924D4E4F22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31CF2F0-49E6-423A-B14A-996CFBAC2D7D}">
      <dgm:prSet/>
      <dgm:spPr/>
      <dgm:t>
        <a:bodyPr/>
        <a:lstStyle/>
        <a:p>
          <a:r>
            <a:rPr lang="en-US" dirty="0">
              <a:latin typeface="Bell MT" panose="02020503060305020303" pitchFamily="18" charset="77"/>
            </a:rPr>
            <a:t>6 of the 9 items from the mBRACHA predicted aggressive behavior </a:t>
          </a:r>
        </a:p>
      </dgm:t>
    </dgm:pt>
    <dgm:pt modelId="{CF9A5981-5541-47BB-A313-67D3BE7DD725}" type="parTrans" cxnId="{C5D44360-3363-4380-A5B6-AF4178799A4B}">
      <dgm:prSet/>
      <dgm:spPr/>
      <dgm:t>
        <a:bodyPr/>
        <a:lstStyle/>
        <a:p>
          <a:endParaRPr lang="en-US"/>
        </a:p>
      </dgm:t>
    </dgm:pt>
    <dgm:pt modelId="{82AB4336-9CDD-4EA6-9874-E608F4942655}" type="sibTrans" cxnId="{C5D44360-3363-4380-A5B6-AF4178799A4B}">
      <dgm:prSet/>
      <dgm:spPr/>
      <dgm:t>
        <a:bodyPr/>
        <a:lstStyle/>
        <a:p>
          <a:endParaRPr lang="en-US"/>
        </a:p>
      </dgm:t>
    </dgm:pt>
    <dgm:pt modelId="{F8FA8AFF-8A31-4B22-99EA-7C630336F9B2}">
      <dgm:prSet/>
      <dgm:spPr/>
      <dgm:t>
        <a:bodyPr/>
        <a:lstStyle/>
        <a:p>
          <a:r>
            <a:rPr lang="en-US" dirty="0">
              <a:latin typeface="Bell MT" panose="02020503060305020303" pitchFamily="18" charset="77"/>
            </a:rPr>
            <a:t>3 of the 6 items had OR values greater than 10.0</a:t>
          </a:r>
        </a:p>
      </dgm:t>
    </dgm:pt>
    <dgm:pt modelId="{7CA2979E-25D9-4B57-9361-D8DB73CFB643}" type="parTrans" cxnId="{F5D4E396-57BA-441E-A87A-803ADE210EFD}">
      <dgm:prSet/>
      <dgm:spPr/>
      <dgm:t>
        <a:bodyPr/>
        <a:lstStyle/>
        <a:p>
          <a:endParaRPr lang="en-US"/>
        </a:p>
      </dgm:t>
    </dgm:pt>
    <dgm:pt modelId="{131C68E2-087A-4697-814E-0A376178D163}" type="sibTrans" cxnId="{F5D4E396-57BA-441E-A87A-803ADE210EFD}">
      <dgm:prSet/>
      <dgm:spPr/>
      <dgm:t>
        <a:bodyPr/>
        <a:lstStyle/>
        <a:p>
          <a:endParaRPr lang="en-US"/>
        </a:p>
      </dgm:t>
    </dgm:pt>
    <dgm:pt modelId="{6DC4DBA9-CB2D-4C61-8F86-A22C3660C98B}">
      <dgm:prSet/>
      <dgm:spPr/>
      <dgm:t>
        <a:bodyPr/>
        <a:lstStyle/>
        <a:p>
          <a:r>
            <a:rPr lang="en-US" dirty="0">
              <a:latin typeface="Bell MT" panose="02020503060305020303" pitchFamily="18" charset="77"/>
            </a:rPr>
            <a:t>Statistically significant items can be used to control the acuity of inpatient psychiatric programs </a:t>
          </a:r>
        </a:p>
      </dgm:t>
    </dgm:pt>
    <dgm:pt modelId="{0893291A-6D8F-4188-9DE8-93FEFA97E1EB}" type="parTrans" cxnId="{D553DF05-FE10-46E9-A3B2-883DCBAC1EA6}">
      <dgm:prSet/>
      <dgm:spPr/>
      <dgm:t>
        <a:bodyPr/>
        <a:lstStyle/>
        <a:p>
          <a:endParaRPr lang="en-US"/>
        </a:p>
      </dgm:t>
    </dgm:pt>
    <dgm:pt modelId="{CD54D9D3-6B8B-4857-92B5-B0338CE82FB9}" type="sibTrans" cxnId="{D553DF05-FE10-46E9-A3B2-883DCBAC1EA6}">
      <dgm:prSet/>
      <dgm:spPr/>
      <dgm:t>
        <a:bodyPr/>
        <a:lstStyle/>
        <a:p>
          <a:endParaRPr lang="en-US"/>
        </a:p>
      </dgm:t>
    </dgm:pt>
    <dgm:pt modelId="{EF729B19-06B9-4E6D-A5FC-957889256F90}">
      <dgm:prSet/>
      <dgm:spPr/>
      <dgm:t>
        <a:bodyPr/>
        <a:lstStyle/>
        <a:p>
          <a:r>
            <a:rPr lang="en-US" dirty="0">
              <a:latin typeface="Bell MT" panose="02020503060305020303" pitchFamily="18" charset="77"/>
            </a:rPr>
            <a:t>Clinical judgement should be included in the evaluation of patient admission to inpatient programs </a:t>
          </a:r>
        </a:p>
      </dgm:t>
    </dgm:pt>
    <dgm:pt modelId="{8802D539-AF39-4F74-B851-BFE1490BA538}" type="parTrans" cxnId="{299D2430-9550-42AD-8833-74555855E688}">
      <dgm:prSet/>
      <dgm:spPr/>
      <dgm:t>
        <a:bodyPr/>
        <a:lstStyle/>
        <a:p>
          <a:endParaRPr lang="en-US"/>
        </a:p>
      </dgm:t>
    </dgm:pt>
    <dgm:pt modelId="{7E231D0D-56EC-4E95-A207-FD8DFDF9AD72}" type="sibTrans" cxnId="{299D2430-9550-42AD-8833-74555855E688}">
      <dgm:prSet/>
      <dgm:spPr/>
      <dgm:t>
        <a:bodyPr/>
        <a:lstStyle/>
        <a:p>
          <a:endParaRPr lang="en-US"/>
        </a:p>
      </dgm:t>
    </dgm:pt>
    <dgm:pt modelId="{C307604B-0564-46DF-91E4-1430086E2F7B}">
      <dgm:prSet/>
      <dgm:spPr/>
      <dgm:t>
        <a:bodyPr/>
        <a:lstStyle/>
        <a:p>
          <a:r>
            <a:rPr lang="en-US" dirty="0">
              <a:latin typeface="Bell MT" panose="02020503060305020303" pitchFamily="18" charset="77"/>
            </a:rPr>
            <a:t>mBRACHA results can be used to identify potentially aggressive patients </a:t>
          </a:r>
        </a:p>
      </dgm:t>
    </dgm:pt>
    <dgm:pt modelId="{121104AF-22CD-4AA7-9172-21FF1B577E3A}" type="parTrans" cxnId="{FF2E16B1-7224-4361-911F-0C5472823E06}">
      <dgm:prSet/>
      <dgm:spPr/>
      <dgm:t>
        <a:bodyPr/>
        <a:lstStyle/>
        <a:p>
          <a:endParaRPr lang="en-US"/>
        </a:p>
      </dgm:t>
    </dgm:pt>
    <dgm:pt modelId="{9EBF6A73-4107-4289-8CC7-B54F11518643}" type="sibTrans" cxnId="{FF2E16B1-7224-4361-911F-0C5472823E06}">
      <dgm:prSet/>
      <dgm:spPr/>
      <dgm:t>
        <a:bodyPr/>
        <a:lstStyle/>
        <a:p>
          <a:endParaRPr lang="en-US"/>
        </a:p>
      </dgm:t>
    </dgm:pt>
    <dgm:pt modelId="{D893A3E7-E344-4215-89FC-3136583582B7}">
      <dgm:prSet/>
      <dgm:spPr/>
      <dgm:t>
        <a:bodyPr/>
        <a:lstStyle/>
        <a:p>
          <a:r>
            <a:rPr lang="en-US" dirty="0">
              <a:latin typeface="Bell MT" panose="02020503060305020303" pitchFamily="18" charset="77"/>
            </a:rPr>
            <a:t>Results can also be used to identify specific topography of aggression (Hill et al., 2009; Romani et al., 2020) </a:t>
          </a:r>
        </a:p>
      </dgm:t>
    </dgm:pt>
    <dgm:pt modelId="{D4BDA37F-DEFE-45A9-B18C-3F8467BC7089}" type="parTrans" cxnId="{F78D7AAF-20B3-441D-94DC-9F5AF04C0B60}">
      <dgm:prSet/>
      <dgm:spPr/>
      <dgm:t>
        <a:bodyPr/>
        <a:lstStyle/>
        <a:p>
          <a:endParaRPr lang="en-US"/>
        </a:p>
      </dgm:t>
    </dgm:pt>
    <dgm:pt modelId="{24294E10-979B-46C8-80FB-542D7209462E}" type="sibTrans" cxnId="{F78D7AAF-20B3-441D-94DC-9F5AF04C0B60}">
      <dgm:prSet/>
      <dgm:spPr/>
      <dgm:t>
        <a:bodyPr/>
        <a:lstStyle/>
        <a:p>
          <a:endParaRPr lang="en-US"/>
        </a:p>
      </dgm:t>
    </dgm:pt>
    <dgm:pt modelId="{004B49BC-C1F9-7A49-B70A-58C196D1CBEE}" type="pres">
      <dgm:prSet presAssocID="{0C3A27F2-2378-4B67-B199-0924D4E4F22C}" presName="Name0" presStyleCnt="0">
        <dgm:presLayoutVars>
          <dgm:dir/>
          <dgm:animLvl val="lvl"/>
          <dgm:resizeHandles val="exact"/>
        </dgm:presLayoutVars>
      </dgm:prSet>
      <dgm:spPr/>
    </dgm:pt>
    <dgm:pt modelId="{E2588DD5-E9D6-4C42-A80A-03AC14201099}" type="pres">
      <dgm:prSet presAssocID="{631CF2F0-49E6-423A-B14A-996CFBAC2D7D}" presName="composite" presStyleCnt="0"/>
      <dgm:spPr/>
    </dgm:pt>
    <dgm:pt modelId="{AB118712-807C-6F45-96BC-75E491158680}" type="pres">
      <dgm:prSet presAssocID="{631CF2F0-49E6-423A-B14A-996CFBAC2D7D}" presName="parTx" presStyleLbl="alignNode1" presStyleIdx="0" presStyleCnt="3">
        <dgm:presLayoutVars>
          <dgm:chMax val="0"/>
          <dgm:chPref val="0"/>
          <dgm:bulletEnabled val="1"/>
        </dgm:presLayoutVars>
      </dgm:prSet>
      <dgm:spPr/>
    </dgm:pt>
    <dgm:pt modelId="{18EA9FCC-4AB6-E44D-85BC-04DB1E7F659C}" type="pres">
      <dgm:prSet presAssocID="{631CF2F0-49E6-423A-B14A-996CFBAC2D7D}" presName="desTx" presStyleLbl="alignAccFollowNode1" presStyleIdx="0" presStyleCnt="3">
        <dgm:presLayoutVars>
          <dgm:bulletEnabled val="1"/>
        </dgm:presLayoutVars>
      </dgm:prSet>
      <dgm:spPr/>
    </dgm:pt>
    <dgm:pt modelId="{A976F0E9-9063-2F40-86E9-CE2FB2DB9AA9}" type="pres">
      <dgm:prSet presAssocID="{82AB4336-9CDD-4EA6-9874-E608F4942655}" presName="space" presStyleCnt="0"/>
      <dgm:spPr/>
    </dgm:pt>
    <dgm:pt modelId="{910459CE-5CC7-C640-A92D-C612A49DBD42}" type="pres">
      <dgm:prSet presAssocID="{6DC4DBA9-CB2D-4C61-8F86-A22C3660C98B}" presName="composite" presStyleCnt="0"/>
      <dgm:spPr/>
    </dgm:pt>
    <dgm:pt modelId="{0BA46AA6-B17E-D945-A785-6FB8530311B2}" type="pres">
      <dgm:prSet presAssocID="{6DC4DBA9-CB2D-4C61-8F86-A22C3660C98B}" presName="parTx" presStyleLbl="alignNode1" presStyleIdx="1" presStyleCnt="3">
        <dgm:presLayoutVars>
          <dgm:chMax val="0"/>
          <dgm:chPref val="0"/>
          <dgm:bulletEnabled val="1"/>
        </dgm:presLayoutVars>
      </dgm:prSet>
      <dgm:spPr/>
    </dgm:pt>
    <dgm:pt modelId="{C80B5CF6-D7D9-254D-8E81-DE6F1EE3A79B}" type="pres">
      <dgm:prSet presAssocID="{6DC4DBA9-CB2D-4C61-8F86-A22C3660C98B}" presName="desTx" presStyleLbl="alignAccFollowNode1" presStyleIdx="1" presStyleCnt="3">
        <dgm:presLayoutVars>
          <dgm:bulletEnabled val="1"/>
        </dgm:presLayoutVars>
      </dgm:prSet>
      <dgm:spPr/>
    </dgm:pt>
    <dgm:pt modelId="{F9A9DF75-AF0C-3748-A6F3-67015A0ED176}" type="pres">
      <dgm:prSet presAssocID="{CD54D9D3-6B8B-4857-92B5-B0338CE82FB9}" presName="space" presStyleCnt="0"/>
      <dgm:spPr/>
    </dgm:pt>
    <dgm:pt modelId="{DA736378-D562-A245-8026-0474E2789D71}" type="pres">
      <dgm:prSet presAssocID="{C307604B-0564-46DF-91E4-1430086E2F7B}" presName="composite" presStyleCnt="0"/>
      <dgm:spPr/>
    </dgm:pt>
    <dgm:pt modelId="{08D4142E-09D1-B842-9E8F-0A9B4E2331AB}" type="pres">
      <dgm:prSet presAssocID="{C307604B-0564-46DF-91E4-1430086E2F7B}" presName="parTx" presStyleLbl="alignNode1" presStyleIdx="2" presStyleCnt="3">
        <dgm:presLayoutVars>
          <dgm:chMax val="0"/>
          <dgm:chPref val="0"/>
          <dgm:bulletEnabled val="1"/>
        </dgm:presLayoutVars>
      </dgm:prSet>
      <dgm:spPr/>
    </dgm:pt>
    <dgm:pt modelId="{BC355717-1B3B-3648-A79A-5FCA788F7EE7}" type="pres">
      <dgm:prSet presAssocID="{C307604B-0564-46DF-91E4-1430086E2F7B}" presName="desTx" presStyleLbl="alignAccFollowNode1" presStyleIdx="2" presStyleCnt="3">
        <dgm:presLayoutVars>
          <dgm:bulletEnabled val="1"/>
        </dgm:presLayoutVars>
      </dgm:prSet>
      <dgm:spPr/>
    </dgm:pt>
  </dgm:ptLst>
  <dgm:cxnLst>
    <dgm:cxn modelId="{BAD06001-8EAB-CD49-BB7E-9BCA7FAD6A12}" type="presOf" srcId="{F8FA8AFF-8A31-4B22-99EA-7C630336F9B2}" destId="{18EA9FCC-4AB6-E44D-85BC-04DB1E7F659C}" srcOrd="0" destOrd="0" presId="urn:microsoft.com/office/officeart/2005/8/layout/hList1"/>
    <dgm:cxn modelId="{D553DF05-FE10-46E9-A3B2-883DCBAC1EA6}" srcId="{0C3A27F2-2378-4B67-B199-0924D4E4F22C}" destId="{6DC4DBA9-CB2D-4C61-8F86-A22C3660C98B}" srcOrd="1" destOrd="0" parTransId="{0893291A-6D8F-4188-9DE8-93FEFA97E1EB}" sibTransId="{CD54D9D3-6B8B-4857-92B5-B0338CE82FB9}"/>
    <dgm:cxn modelId="{431F9D06-4DEB-7144-88D8-11AB09BF4B73}" type="presOf" srcId="{631CF2F0-49E6-423A-B14A-996CFBAC2D7D}" destId="{AB118712-807C-6F45-96BC-75E491158680}" srcOrd="0" destOrd="0" presId="urn:microsoft.com/office/officeart/2005/8/layout/hList1"/>
    <dgm:cxn modelId="{C699D020-B7CB-A546-B4FF-C24D7EE6885F}" type="presOf" srcId="{EF729B19-06B9-4E6D-A5FC-957889256F90}" destId="{C80B5CF6-D7D9-254D-8E81-DE6F1EE3A79B}" srcOrd="0" destOrd="0" presId="urn:microsoft.com/office/officeart/2005/8/layout/hList1"/>
    <dgm:cxn modelId="{299D2430-9550-42AD-8833-74555855E688}" srcId="{6DC4DBA9-CB2D-4C61-8F86-A22C3660C98B}" destId="{EF729B19-06B9-4E6D-A5FC-957889256F90}" srcOrd="0" destOrd="0" parTransId="{8802D539-AF39-4F74-B851-BFE1490BA538}" sibTransId="{7E231D0D-56EC-4E95-A207-FD8DFDF9AD72}"/>
    <dgm:cxn modelId="{B0A34835-701B-8E40-91F5-F20982E7D73D}" type="presOf" srcId="{6DC4DBA9-CB2D-4C61-8F86-A22C3660C98B}" destId="{0BA46AA6-B17E-D945-A785-6FB8530311B2}" srcOrd="0" destOrd="0" presId="urn:microsoft.com/office/officeart/2005/8/layout/hList1"/>
    <dgm:cxn modelId="{94A21856-5542-5A40-8376-CD4529696A19}" type="presOf" srcId="{C307604B-0564-46DF-91E4-1430086E2F7B}" destId="{08D4142E-09D1-B842-9E8F-0A9B4E2331AB}" srcOrd="0" destOrd="0" presId="urn:microsoft.com/office/officeart/2005/8/layout/hList1"/>
    <dgm:cxn modelId="{C5D44360-3363-4380-A5B6-AF4178799A4B}" srcId="{0C3A27F2-2378-4B67-B199-0924D4E4F22C}" destId="{631CF2F0-49E6-423A-B14A-996CFBAC2D7D}" srcOrd="0" destOrd="0" parTransId="{CF9A5981-5541-47BB-A313-67D3BE7DD725}" sibTransId="{82AB4336-9CDD-4EA6-9874-E608F4942655}"/>
    <dgm:cxn modelId="{ACA46B7E-8C85-204D-B184-D917DF37803F}" type="presOf" srcId="{0C3A27F2-2378-4B67-B199-0924D4E4F22C}" destId="{004B49BC-C1F9-7A49-B70A-58C196D1CBEE}" srcOrd="0" destOrd="0" presId="urn:microsoft.com/office/officeart/2005/8/layout/hList1"/>
    <dgm:cxn modelId="{F5D4E396-57BA-441E-A87A-803ADE210EFD}" srcId="{631CF2F0-49E6-423A-B14A-996CFBAC2D7D}" destId="{F8FA8AFF-8A31-4B22-99EA-7C630336F9B2}" srcOrd="0" destOrd="0" parTransId="{7CA2979E-25D9-4B57-9361-D8DB73CFB643}" sibTransId="{131C68E2-087A-4697-814E-0A376178D163}"/>
    <dgm:cxn modelId="{F78D7AAF-20B3-441D-94DC-9F5AF04C0B60}" srcId="{C307604B-0564-46DF-91E4-1430086E2F7B}" destId="{D893A3E7-E344-4215-89FC-3136583582B7}" srcOrd="0" destOrd="0" parTransId="{D4BDA37F-DEFE-45A9-B18C-3F8467BC7089}" sibTransId="{24294E10-979B-46C8-80FB-542D7209462E}"/>
    <dgm:cxn modelId="{FF2E16B1-7224-4361-911F-0C5472823E06}" srcId="{0C3A27F2-2378-4B67-B199-0924D4E4F22C}" destId="{C307604B-0564-46DF-91E4-1430086E2F7B}" srcOrd="2" destOrd="0" parTransId="{121104AF-22CD-4AA7-9172-21FF1B577E3A}" sibTransId="{9EBF6A73-4107-4289-8CC7-B54F11518643}"/>
    <dgm:cxn modelId="{D90091EE-E8A5-5F4C-848D-5C9F05783F47}" type="presOf" srcId="{D893A3E7-E344-4215-89FC-3136583582B7}" destId="{BC355717-1B3B-3648-A79A-5FCA788F7EE7}" srcOrd="0" destOrd="0" presId="urn:microsoft.com/office/officeart/2005/8/layout/hList1"/>
    <dgm:cxn modelId="{502384C5-7EED-7849-B600-1E4B7615919C}" type="presParOf" srcId="{004B49BC-C1F9-7A49-B70A-58C196D1CBEE}" destId="{E2588DD5-E9D6-4C42-A80A-03AC14201099}" srcOrd="0" destOrd="0" presId="urn:microsoft.com/office/officeart/2005/8/layout/hList1"/>
    <dgm:cxn modelId="{C5EC62CB-F79E-544B-8185-13D94B138A77}" type="presParOf" srcId="{E2588DD5-E9D6-4C42-A80A-03AC14201099}" destId="{AB118712-807C-6F45-96BC-75E491158680}" srcOrd="0" destOrd="0" presId="urn:microsoft.com/office/officeart/2005/8/layout/hList1"/>
    <dgm:cxn modelId="{51CF8A43-1E85-6C49-AE95-BFD353D9640D}" type="presParOf" srcId="{E2588DD5-E9D6-4C42-A80A-03AC14201099}" destId="{18EA9FCC-4AB6-E44D-85BC-04DB1E7F659C}" srcOrd="1" destOrd="0" presId="urn:microsoft.com/office/officeart/2005/8/layout/hList1"/>
    <dgm:cxn modelId="{3B397BF1-1CF5-9C47-AFBC-9220A63C8243}" type="presParOf" srcId="{004B49BC-C1F9-7A49-B70A-58C196D1CBEE}" destId="{A976F0E9-9063-2F40-86E9-CE2FB2DB9AA9}" srcOrd="1" destOrd="0" presId="urn:microsoft.com/office/officeart/2005/8/layout/hList1"/>
    <dgm:cxn modelId="{57DB9BC5-2A01-F043-B3C5-47137A317CEC}" type="presParOf" srcId="{004B49BC-C1F9-7A49-B70A-58C196D1CBEE}" destId="{910459CE-5CC7-C640-A92D-C612A49DBD42}" srcOrd="2" destOrd="0" presId="urn:microsoft.com/office/officeart/2005/8/layout/hList1"/>
    <dgm:cxn modelId="{A75B967B-6AF4-6C4A-8638-16F16547C216}" type="presParOf" srcId="{910459CE-5CC7-C640-A92D-C612A49DBD42}" destId="{0BA46AA6-B17E-D945-A785-6FB8530311B2}" srcOrd="0" destOrd="0" presId="urn:microsoft.com/office/officeart/2005/8/layout/hList1"/>
    <dgm:cxn modelId="{DE9B17AB-019D-7842-A696-D869C7878A9B}" type="presParOf" srcId="{910459CE-5CC7-C640-A92D-C612A49DBD42}" destId="{C80B5CF6-D7D9-254D-8E81-DE6F1EE3A79B}" srcOrd="1" destOrd="0" presId="urn:microsoft.com/office/officeart/2005/8/layout/hList1"/>
    <dgm:cxn modelId="{F15149C8-BC08-5A49-90FC-DD841963825C}" type="presParOf" srcId="{004B49BC-C1F9-7A49-B70A-58C196D1CBEE}" destId="{F9A9DF75-AF0C-3748-A6F3-67015A0ED176}" srcOrd="3" destOrd="0" presId="urn:microsoft.com/office/officeart/2005/8/layout/hList1"/>
    <dgm:cxn modelId="{5FBA7BAA-E47C-BE42-A528-F94A82DA2898}" type="presParOf" srcId="{004B49BC-C1F9-7A49-B70A-58C196D1CBEE}" destId="{DA736378-D562-A245-8026-0474E2789D71}" srcOrd="4" destOrd="0" presId="urn:microsoft.com/office/officeart/2005/8/layout/hList1"/>
    <dgm:cxn modelId="{D8734BA1-21CF-0540-AD33-AF73E2A9D455}" type="presParOf" srcId="{DA736378-D562-A245-8026-0474E2789D71}" destId="{08D4142E-09D1-B842-9E8F-0A9B4E2331AB}" srcOrd="0" destOrd="0" presId="urn:microsoft.com/office/officeart/2005/8/layout/hList1"/>
    <dgm:cxn modelId="{22A912B3-03CA-6446-B299-61BD43118A5E}" type="presParOf" srcId="{DA736378-D562-A245-8026-0474E2789D71}" destId="{BC355717-1B3B-3648-A79A-5FCA788F7E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C1FA5E-F826-40B2-AC94-A90731030735}"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A18ECAFD-B588-4787-B008-9996C92BB948}">
      <dgm:prSet/>
      <dgm:spPr/>
      <dgm:t>
        <a:bodyPr/>
        <a:lstStyle/>
        <a:p>
          <a:r>
            <a:rPr lang="en-US" dirty="0">
              <a:latin typeface="Bell MT" panose="02020503060305020303" pitchFamily="18" charset="77"/>
            </a:rPr>
            <a:t>A larger sample size, greater than 75 patients </a:t>
          </a:r>
        </a:p>
      </dgm:t>
    </dgm:pt>
    <dgm:pt modelId="{2B6E3039-C46A-4C66-9B20-8E07B96C7E29}" type="parTrans" cxnId="{F32B01FE-AAA6-4902-8277-A86977654C8B}">
      <dgm:prSet/>
      <dgm:spPr/>
      <dgm:t>
        <a:bodyPr/>
        <a:lstStyle/>
        <a:p>
          <a:endParaRPr lang="en-US"/>
        </a:p>
      </dgm:t>
    </dgm:pt>
    <dgm:pt modelId="{7560539A-D663-438D-AF55-039BE0FE5350}" type="sibTrans" cxnId="{F32B01FE-AAA6-4902-8277-A86977654C8B}">
      <dgm:prSet/>
      <dgm:spPr/>
      <dgm:t>
        <a:bodyPr/>
        <a:lstStyle/>
        <a:p>
          <a:endParaRPr lang="en-US"/>
        </a:p>
      </dgm:t>
    </dgm:pt>
    <dgm:pt modelId="{CA1E86A2-0831-4CDF-91ED-3929151E012D}">
      <dgm:prSet/>
      <dgm:spPr/>
      <dgm:t>
        <a:bodyPr/>
        <a:lstStyle/>
        <a:p>
          <a:r>
            <a:rPr lang="en-US" dirty="0">
              <a:latin typeface="Bell MT" panose="02020503060305020303" pitchFamily="18" charset="77"/>
            </a:rPr>
            <a:t>Should the mBRACHA include only the items that were significant predictors of aggressive behavior? </a:t>
          </a:r>
        </a:p>
      </dgm:t>
    </dgm:pt>
    <dgm:pt modelId="{5772B75C-F2CD-4280-8B64-71A965B63D0D}" type="parTrans" cxnId="{9C449198-5133-4DF7-A991-CC6D031BCEE0}">
      <dgm:prSet/>
      <dgm:spPr/>
      <dgm:t>
        <a:bodyPr/>
        <a:lstStyle/>
        <a:p>
          <a:endParaRPr lang="en-US"/>
        </a:p>
      </dgm:t>
    </dgm:pt>
    <dgm:pt modelId="{C5B8335D-50A7-452C-9E50-9C4123E77DC1}" type="sibTrans" cxnId="{9C449198-5133-4DF7-A991-CC6D031BCEE0}">
      <dgm:prSet/>
      <dgm:spPr/>
      <dgm:t>
        <a:bodyPr/>
        <a:lstStyle/>
        <a:p>
          <a:endParaRPr lang="en-US"/>
        </a:p>
      </dgm:t>
    </dgm:pt>
    <dgm:pt modelId="{C2A701D7-7C05-0F4C-8835-556F3AC64EED}" type="pres">
      <dgm:prSet presAssocID="{0EC1FA5E-F826-40B2-AC94-A90731030735}" presName="hierChild1" presStyleCnt="0">
        <dgm:presLayoutVars>
          <dgm:chPref val="1"/>
          <dgm:dir/>
          <dgm:animOne val="branch"/>
          <dgm:animLvl val="lvl"/>
          <dgm:resizeHandles/>
        </dgm:presLayoutVars>
      </dgm:prSet>
      <dgm:spPr/>
    </dgm:pt>
    <dgm:pt modelId="{38E991C5-E46F-E740-A76D-49AC82C1F583}" type="pres">
      <dgm:prSet presAssocID="{A18ECAFD-B588-4787-B008-9996C92BB948}" presName="hierRoot1" presStyleCnt="0"/>
      <dgm:spPr/>
    </dgm:pt>
    <dgm:pt modelId="{23930C49-9EA8-674B-BEFB-4904A5F16312}" type="pres">
      <dgm:prSet presAssocID="{A18ECAFD-B588-4787-B008-9996C92BB948}" presName="composite" presStyleCnt="0"/>
      <dgm:spPr/>
    </dgm:pt>
    <dgm:pt modelId="{B1413736-7B19-9A4D-A79B-2C6A45C7FA97}" type="pres">
      <dgm:prSet presAssocID="{A18ECAFD-B588-4787-B008-9996C92BB948}" presName="background" presStyleLbl="node0" presStyleIdx="0" presStyleCnt="2"/>
      <dgm:spPr/>
    </dgm:pt>
    <dgm:pt modelId="{83AB3541-3C07-6947-A870-91F2078FE0E1}" type="pres">
      <dgm:prSet presAssocID="{A18ECAFD-B588-4787-B008-9996C92BB948}" presName="text" presStyleLbl="fgAcc0" presStyleIdx="0" presStyleCnt="2">
        <dgm:presLayoutVars>
          <dgm:chPref val="3"/>
        </dgm:presLayoutVars>
      </dgm:prSet>
      <dgm:spPr/>
    </dgm:pt>
    <dgm:pt modelId="{68B964D9-35C3-0540-A615-1653A8957678}" type="pres">
      <dgm:prSet presAssocID="{A18ECAFD-B588-4787-B008-9996C92BB948}" presName="hierChild2" presStyleCnt="0"/>
      <dgm:spPr/>
    </dgm:pt>
    <dgm:pt modelId="{597285EC-0F35-2140-A0C8-53D9117BBCBF}" type="pres">
      <dgm:prSet presAssocID="{CA1E86A2-0831-4CDF-91ED-3929151E012D}" presName="hierRoot1" presStyleCnt="0"/>
      <dgm:spPr/>
    </dgm:pt>
    <dgm:pt modelId="{CB634CF8-7B0B-204C-93DD-EB699F16FEF9}" type="pres">
      <dgm:prSet presAssocID="{CA1E86A2-0831-4CDF-91ED-3929151E012D}" presName="composite" presStyleCnt="0"/>
      <dgm:spPr/>
    </dgm:pt>
    <dgm:pt modelId="{33B0A4EB-E948-7643-91ED-5AE16564E132}" type="pres">
      <dgm:prSet presAssocID="{CA1E86A2-0831-4CDF-91ED-3929151E012D}" presName="background" presStyleLbl="node0" presStyleIdx="1" presStyleCnt="2"/>
      <dgm:spPr/>
    </dgm:pt>
    <dgm:pt modelId="{0DF9AAFC-1F9A-3A41-8146-11231D48AC48}" type="pres">
      <dgm:prSet presAssocID="{CA1E86A2-0831-4CDF-91ED-3929151E012D}" presName="text" presStyleLbl="fgAcc0" presStyleIdx="1" presStyleCnt="2">
        <dgm:presLayoutVars>
          <dgm:chPref val="3"/>
        </dgm:presLayoutVars>
      </dgm:prSet>
      <dgm:spPr/>
    </dgm:pt>
    <dgm:pt modelId="{D6C5FA67-746C-264E-B801-1016D4F8C33A}" type="pres">
      <dgm:prSet presAssocID="{CA1E86A2-0831-4CDF-91ED-3929151E012D}" presName="hierChild2" presStyleCnt="0"/>
      <dgm:spPr/>
    </dgm:pt>
  </dgm:ptLst>
  <dgm:cxnLst>
    <dgm:cxn modelId="{359C5F20-4F78-6E4D-ADFC-D5A94E699FA4}" type="presOf" srcId="{CA1E86A2-0831-4CDF-91ED-3929151E012D}" destId="{0DF9AAFC-1F9A-3A41-8146-11231D48AC48}" srcOrd="0" destOrd="0" presId="urn:microsoft.com/office/officeart/2005/8/layout/hierarchy1"/>
    <dgm:cxn modelId="{EA4C5247-A5B3-D844-ABF7-0B84A9AB7371}" type="presOf" srcId="{0EC1FA5E-F826-40B2-AC94-A90731030735}" destId="{C2A701D7-7C05-0F4C-8835-556F3AC64EED}" srcOrd="0" destOrd="0" presId="urn:microsoft.com/office/officeart/2005/8/layout/hierarchy1"/>
    <dgm:cxn modelId="{A51F627E-20D5-8B4D-9DB4-15CDE72D2065}" type="presOf" srcId="{A18ECAFD-B588-4787-B008-9996C92BB948}" destId="{83AB3541-3C07-6947-A870-91F2078FE0E1}" srcOrd="0" destOrd="0" presId="urn:microsoft.com/office/officeart/2005/8/layout/hierarchy1"/>
    <dgm:cxn modelId="{9C449198-5133-4DF7-A991-CC6D031BCEE0}" srcId="{0EC1FA5E-F826-40B2-AC94-A90731030735}" destId="{CA1E86A2-0831-4CDF-91ED-3929151E012D}" srcOrd="1" destOrd="0" parTransId="{5772B75C-F2CD-4280-8B64-71A965B63D0D}" sibTransId="{C5B8335D-50A7-452C-9E50-9C4123E77DC1}"/>
    <dgm:cxn modelId="{F32B01FE-AAA6-4902-8277-A86977654C8B}" srcId="{0EC1FA5E-F826-40B2-AC94-A90731030735}" destId="{A18ECAFD-B588-4787-B008-9996C92BB948}" srcOrd="0" destOrd="0" parTransId="{2B6E3039-C46A-4C66-9B20-8E07B96C7E29}" sibTransId="{7560539A-D663-438D-AF55-039BE0FE5350}"/>
    <dgm:cxn modelId="{46F99C40-4599-B64C-8244-8D1A374E38DC}" type="presParOf" srcId="{C2A701D7-7C05-0F4C-8835-556F3AC64EED}" destId="{38E991C5-E46F-E740-A76D-49AC82C1F583}" srcOrd="0" destOrd="0" presId="urn:microsoft.com/office/officeart/2005/8/layout/hierarchy1"/>
    <dgm:cxn modelId="{B6AB0B30-5A5B-F84F-913E-114B67C87BC8}" type="presParOf" srcId="{38E991C5-E46F-E740-A76D-49AC82C1F583}" destId="{23930C49-9EA8-674B-BEFB-4904A5F16312}" srcOrd="0" destOrd="0" presId="urn:microsoft.com/office/officeart/2005/8/layout/hierarchy1"/>
    <dgm:cxn modelId="{BA6F7FFB-330A-274B-8FB1-9801F3B2E239}" type="presParOf" srcId="{23930C49-9EA8-674B-BEFB-4904A5F16312}" destId="{B1413736-7B19-9A4D-A79B-2C6A45C7FA97}" srcOrd="0" destOrd="0" presId="urn:microsoft.com/office/officeart/2005/8/layout/hierarchy1"/>
    <dgm:cxn modelId="{F556FF52-D508-8544-9311-E59323B1BD8D}" type="presParOf" srcId="{23930C49-9EA8-674B-BEFB-4904A5F16312}" destId="{83AB3541-3C07-6947-A870-91F2078FE0E1}" srcOrd="1" destOrd="0" presId="urn:microsoft.com/office/officeart/2005/8/layout/hierarchy1"/>
    <dgm:cxn modelId="{F1338E3A-5072-8643-954F-CE79913BF1AB}" type="presParOf" srcId="{38E991C5-E46F-E740-A76D-49AC82C1F583}" destId="{68B964D9-35C3-0540-A615-1653A8957678}" srcOrd="1" destOrd="0" presId="urn:microsoft.com/office/officeart/2005/8/layout/hierarchy1"/>
    <dgm:cxn modelId="{D20C8470-64D0-6742-862A-2DFB2A0FF512}" type="presParOf" srcId="{C2A701D7-7C05-0F4C-8835-556F3AC64EED}" destId="{597285EC-0F35-2140-A0C8-53D9117BBCBF}" srcOrd="1" destOrd="0" presId="urn:microsoft.com/office/officeart/2005/8/layout/hierarchy1"/>
    <dgm:cxn modelId="{101CCF01-C944-8142-9321-947DD6071F47}" type="presParOf" srcId="{597285EC-0F35-2140-A0C8-53D9117BBCBF}" destId="{CB634CF8-7B0B-204C-93DD-EB699F16FEF9}" srcOrd="0" destOrd="0" presId="urn:microsoft.com/office/officeart/2005/8/layout/hierarchy1"/>
    <dgm:cxn modelId="{06A6A8B6-2D66-744E-91C8-2A2C0B4565ED}" type="presParOf" srcId="{CB634CF8-7B0B-204C-93DD-EB699F16FEF9}" destId="{33B0A4EB-E948-7643-91ED-5AE16564E132}" srcOrd="0" destOrd="0" presId="urn:microsoft.com/office/officeart/2005/8/layout/hierarchy1"/>
    <dgm:cxn modelId="{124E3B54-A993-8A4F-BBFC-A2B975095851}" type="presParOf" srcId="{CB634CF8-7B0B-204C-93DD-EB699F16FEF9}" destId="{0DF9AAFC-1F9A-3A41-8146-11231D48AC48}" srcOrd="1" destOrd="0" presId="urn:microsoft.com/office/officeart/2005/8/layout/hierarchy1"/>
    <dgm:cxn modelId="{ACFFB0F0-4585-1C4A-A5A9-EB5A4ABE7471}" type="presParOf" srcId="{597285EC-0F35-2140-A0C8-53D9117BBCBF}" destId="{D6C5FA67-746C-264E-B801-1016D4F8C3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C1FA5E-F826-40B2-AC94-A90731030735}"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A18ECAFD-B588-4787-B008-9996C92BB948}">
      <dgm:prSet/>
      <dgm:spPr/>
      <dgm:t>
        <a:bodyPr/>
        <a:lstStyle/>
        <a:p>
          <a:r>
            <a:rPr lang="en-US" dirty="0">
              <a:latin typeface="Bell MT" panose="02020503060305020303" pitchFamily="18" charset="77"/>
            </a:rPr>
            <a:t>A larger sample size, greater than 75 patients </a:t>
          </a:r>
        </a:p>
      </dgm:t>
    </dgm:pt>
    <dgm:pt modelId="{2B6E3039-C46A-4C66-9B20-8E07B96C7E29}" type="parTrans" cxnId="{F32B01FE-AAA6-4902-8277-A86977654C8B}">
      <dgm:prSet/>
      <dgm:spPr/>
      <dgm:t>
        <a:bodyPr/>
        <a:lstStyle/>
        <a:p>
          <a:endParaRPr lang="en-US"/>
        </a:p>
      </dgm:t>
    </dgm:pt>
    <dgm:pt modelId="{7560539A-D663-438D-AF55-039BE0FE5350}" type="sibTrans" cxnId="{F32B01FE-AAA6-4902-8277-A86977654C8B}">
      <dgm:prSet/>
      <dgm:spPr/>
      <dgm:t>
        <a:bodyPr/>
        <a:lstStyle/>
        <a:p>
          <a:endParaRPr lang="en-US"/>
        </a:p>
      </dgm:t>
    </dgm:pt>
    <dgm:pt modelId="{CA1E86A2-0831-4CDF-91ED-3929151E012D}">
      <dgm:prSet/>
      <dgm:spPr/>
      <dgm:t>
        <a:bodyPr/>
        <a:lstStyle/>
        <a:p>
          <a:r>
            <a:rPr lang="en-US" dirty="0">
              <a:latin typeface="Bell MT" panose="02020503060305020303" pitchFamily="18" charset="77"/>
            </a:rPr>
            <a:t>Should the mBRACHA include only the items that were significant predictors of aggressive behavior? </a:t>
          </a:r>
        </a:p>
      </dgm:t>
    </dgm:pt>
    <dgm:pt modelId="{5772B75C-F2CD-4280-8B64-71A965B63D0D}" type="parTrans" cxnId="{9C449198-5133-4DF7-A991-CC6D031BCEE0}">
      <dgm:prSet/>
      <dgm:spPr/>
      <dgm:t>
        <a:bodyPr/>
        <a:lstStyle/>
        <a:p>
          <a:endParaRPr lang="en-US"/>
        </a:p>
      </dgm:t>
    </dgm:pt>
    <dgm:pt modelId="{C5B8335D-50A7-452C-9E50-9C4123E77DC1}" type="sibTrans" cxnId="{9C449198-5133-4DF7-A991-CC6D031BCEE0}">
      <dgm:prSet/>
      <dgm:spPr/>
      <dgm:t>
        <a:bodyPr/>
        <a:lstStyle/>
        <a:p>
          <a:endParaRPr lang="en-US"/>
        </a:p>
      </dgm:t>
    </dgm:pt>
    <dgm:pt modelId="{C2A701D7-7C05-0F4C-8835-556F3AC64EED}" type="pres">
      <dgm:prSet presAssocID="{0EC1FA5E-F826-40B2-AC94-A90731030735}" presName="hierChild1" presStyleCnt="0">
        <dgm:presLayoutVars>
          <dgm:chPref val="1"/>
          <dgm:dir/>
          <dgm:animOne val="branch"/>
          <dgm:animLvl val="lvl"/>
          <dgm:resizeHandles/>
        </dgm:presLayoutVars>
      </dgm:prSet>
      <dgm:spPr/>
    </dgm:pt>
    <dgm:pt modelId="{38E991C5-E46F-E740-A76D-49AC82C1F583}" type="pres">
      <dgm:prSet presAssocID="{A18ECAFD-B588-4787-B008-9996C92BB948}" presName="hierRoot1" presStyleCnt="0"/>
      <dgm:spPr/>
    </dgm:pt>
    <dgm:pt modelId="{23930C49-9EA8-674B-BEFB-4904A5F16312}" type="pres">
      <dgm:prSet presAssocID="{A18ECAFD-B588-4787-B008-9996C92BB948}" presName="composite" presStyleCnt="0"/>
      <dgm:spPr/>
    </dgm:pt>
    <dgm:pt modelId="{B1413736-7B19-9A4D-A79B-2C6A45C7FA97}" type="pres">
      <dgm:prSet presAssocID="{A18ECAFD-B588-4787-B008-9996C92BB948}" presName="background" presStyleLbl="node0" presStyleIdx="0" presStyleCnt="2"/>
      <dgm:spPr/>
    </dgm:pt>
    <dgm:pt modelId="{83AB3541-3C07-6947-A870-91F2078FE0E1}" type="pres">
      <dgm:prSet presAssocID="{A18ECAFD-B588-4787-B008-9996C92BB948}" presName="text" presStyleLbl="fgAcc0" presStyleIdx="0" presStyleCnt="2">
        <dgm:presLayoutVars>
          <dgm:chPref val="3"/>
        </dgm:presLayoutVars>
      </dgm:prSet>
      <dgm:spPr/>
    </dgm:pt>
    <dgm:pt modelId="{68B964D9-35C3-0540-A615-1653A8957678}" type="pres">
      <dgm:prSet presAssocID="{A18ECAFD-B588-4787-B008-9996C92BB948}" presName="hierChild2" presStyleCnt="0"/>
      <dgm:spPr/>
    </dgm:pt>
    <dgm:pt modelId="{597285EC-0F35-2140-A0C8-53D9117BBCBF}" type="pres">
      <dgm:prSet presAssocID="{CA1E86A2-0831-4CDF-91ED-3929151E012D}" presName="hierRoot1" presStyleCnt="0"/>
      <dgm:spPr/>
    </dgm:pt>
    <dgm:pt modelId="{CB634CF8-7B0B-204C-93DD-EB699F16FEF9}" type="pres">
      <dgm:prSet presAssocID="{CA1E86A2-0831-4CDF-91ED-3929151E012D}" presName="composite" presStyleCnt="0"/>
      <dgm:spPr/>
    </dgm:pt>
    <dgm:pt modelId="{33B0A4EB-E948-7643-91ED-5AE16564E132}" type="pres">
      <dgm:prSet presAssocID="{CA1E86A2-0831-4CDF-91ED-3929151E012D}" presName="background" presStyleLbl="node0" presStyleIdx="1" presStyleCnt="2"/>
      <dgm:spPr/>
    </dgm:pt>
    <dgm:pt modelId="{0DF9AAFC-1F9A-3A41-8146-11231D48AC48}" type="pres">
      <dgm:prSet presAssocID="{CA1E86A2-0831-4CDF-91ED-3929151E012D}" presName="text" presStyleLbl="fgAcc0" presStyleIdx="1" presStyleCnt="2">
        <dgm:presLayoutVars>
          <dgm:chPref val="3"/>
        </dgm:presLayoutVars>
      </dgm:prSet>
      <dgm:spPr/>
    </dgm:pt>
    <dgm:pt modelId="{D6C5FA67-746C-264E-B801-1016D4F8C33A}" type="pres">
      <dgm:prSet presAssocID="{CA1E86A2-0831-4CDF-91ED-3929151E012D}" presName="hierChild2" presStyleCnt="0"/>
      <dgm:spPr/>
    </dgm:pt>
  </dgm:ptLst>
  <dgm:cxnLst>
    <dgm:cxn modelId="{359C5F20-4F78-6E4D-ADFC-D5A94E699FA4}" type="presOf" srcId="{CA1E86A2-0831-4CDF-91ED-3929151E012D}" destId="{0DF9AAFC-1F9A-3A41-8146-11231D48AC48}" srcOrd="0" destOrd="0" presId="urn:microsoft.com/office/officeart/2005/8/layout/hierarchy1"/>
    <dgm:cxn modelId="{EA4C5247-A5B3-D844-ABF7-0B84A9AB7371}" type="presOf" srcId="{0EC1FA5E-F826-40B2-AC94-A90731030735}" destId="{C2A701D7-7C05-0F4C-8835-556F3AC64EED}" srcOrd="0" destOrd="0" presId="urn:microsoft.com/office/officeart/2005/8/layout/hierarchy1"/>
    <dgm:cxn modelId="{A51F627E-20D5-8B4D-9DB4-15CDE72D2065}" type="presOf" srcId="{A18ECAFD-B588-4787-B008-9996C92BB948}" destId="{83AB3541-3C07-6947-A870-91F2078FE0E1}" srcOrd="0" destOrd="0" presId="urn:microsoft.com/office/officeart/2005/8/layout/hierarchy1"/>
    <dgm:cxn modelId="{9C449198-5133-4DF7-A991-CC6D031BCEE0}" srcId="{0EC1FA5E-F826-40B2-AC94-A90731030735}" destId="{CA1E86A2-0831-4CDF-91ED-3929151E012D}" srcOrd="1" destOrd="0" parTransId="{5772B75C-F2CD-4280-8B64-71A965B63D0D}" sibTransId="{C5B8335D-50A7-452C-9E50-9C4123E77DC1}"/>
    <dgm:cxn modelId="{F32B01FE-AAA6-4902-8277-A86977654C8B}" srcId="{0EC1FA5E-F826-40B2-AC94-A90731030735}" destId="{A18ECAFD-B588-4787-B008-9996C92BB948}" srcOrd="0" destOrd="0" parTransId="{2B6E3039-C46A-4C66-9B20-8E07B96C7E29}" sibTransId="{7560539A-D663-438D-AF55-039BE0FE5350}"/>
    <dgm:cxn modelId="{46F99C40-4599-B64C-8244-8D1A374E38DC}" type="presParOf" srcId="{C2A701D7-7C05-0F4C-8835-556F3AC64EED}" destId="{38E991C5-E46F-E740-A76D-49AC82C1F583}" srcOrd="0" destOrd="0" presId="urn:microsoft.com/office/officeart/2005/8/layout/hierarchy1"/>
    <dgm:cxn modelId="{B6AB0B30-5A5B-F84F-913E-114B67C87BC8}" type="presParOf" srcId="{38E991C5-E46F-E740-A76D-49AC82C1F583}" destId="{23930C49-9EA8-674B-BEFB-4904A5F16312}" srcOrd="0" destOrd="0" presId="urn:microsoft.com/office/officeart/2005/8/layout/hierarchy1"/>
    <dgm:cxn modelId="{BA6F7FFB-330A-274B-8FB1-9801F3B2E239}" type="presParOf" srcId="{23930C49-9EA8-674B-BEFB-4904A5F16312}" destId="{B1413736-7B19-9A4D-A79B-2C6A45C7FA97}" srcOrd="0" destOrd="0" presId="urn:microsoft.com/office/officeart/2005/8/layout/hierarchy1"/>
    <dgm:cxn modelId="{F556FF52-D508-8544-9311-E59323B1BD8D}" type="presParOf" srcId="{23930C49-9EA8-674B-BEFB-4904A5F16312}" destId="{83AB3541-3C07-6947-A870-91F2078FE0E1}" srcOrd="1" destOrd="0" presId="urn:microsoft.com/office/officeart/2005/8/layout/hierarchy1"/>
    <dgm:cxn modelId="{F1338E3A-5072-8643-954F-CE79913BF1AB}" type="presParOf" srcId="{38E991C5-E46F-E740-A76D-49AC82C1F583}" destId="{68B964D9-35C3-0540-A615-1653A8957678}" srcOrd="1" destOrd="0" presId="urn:microsoft.com/office/officeart/2005/8/layout/hierarchy1"/>
    <dgm:cxn modelId="{D20C8470-64D0-6742-862A-2DFB2A0FF512}" type="presParOf" srcId="{C2A701D7-7C05-0F4C-8835-556F3AC64EED}" destId="{597285EC-0F35-2140-A0C8-53D9117BBCBF}" srcOrd="1" destOrd="0" presId="urn:microsoft.com/office/officeart/2005/8/layout/hierarchy1"/>
    <dgm:cxn modelId="{101CCF01-C944-8142-9321-947DD6071F47}" type="presParOf" srcId="{597285EC-0F35-2140-A0C8-53D9117BBCBF}" destId="{CB634CF8-7B0B-204C-93DD-EB699F16FEF9}" srcOrd="0" destOrd="0" presId="urn:microsoft.com/office/officeart/2005/8/layout/hierarchy1"/>
    <dgm:cxn modelId="{06A6A8B6-2D66-744E-91C8-2A2C0B4565ED}" type="presParOf" srcId="{CB634CF8-7B0B-204C-93DD-EB699F16FEF9}" destId="{33B0A4EB-E948-7643-91ED-5AE16564E132}" srcOrd="0" destOrd="0" presId="urn:microsoft.com/office/officeart/2005/8/layout/hierarchy1"/>
    <dgm:cxn modelId="{124E3B54-A993-8A4F-BBFC-A2B975095851}" type="presParOf" srcId="{CB634CF8-7B0B-204C-93DD-EB699F16FEF9}" destId="{0DF9AAFC-1F9A-3A41-8146-11231D48AC48}" srcOrd="1" destOrd="0" presId="urn:microsoft.com/office/officeart/2005/8/layout/hierarchy1"/>
    <dgm:cxn modelId="{ACFFB0F0-4585-1C4A-A5A9-EB5A4ABE7471}" type="presParOf" srcId="{597285EC-0F35-2140-A0C8-53D9117BBCBF}" destId="{D6C5FA67-746C-264E-B801-1016D4F8C3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A8377-31DF-49F1-B68D-9E619827B0BD}">
      <dsp:nvSpPr>
        <dsp:cNvPr id="0" name=""/>
        <dsp:cNvSpPr/>
      </dsp:nvSpPr>
      <dsp:spPr>
        <a:xfrm>
          <a:off x="5527" y="415778"/>
          <a:ext cx="1097489" cy="10974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511BC-CB40-4F55-8244-6AC9D9576AFD}">
      <dsp:nvSpPr>
        <dsp:cNvPr id="0" name=""/>
        <dsp:cNvSpPr/>
      </dsp:nvSpPr>
      <dsp:spPr>
        <a:xfrm>
          <a:off x="5527" y="1601441"/>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latin typeface="Bell MT" panose="02020503060305020303" pitchFamily="18" charset="77"/>
            </a:rPr>
            <a:t>Patients were presented to the emergency department at CHCO </a:t>
          </a:r>
        </a:p>
      </dsp:txBody>
      <dsp:txXfrm>
        <a:off x="5527" y="1601441"/>
        <a:ext cx="3135684" cy="470352"/>
      </dsp:txXfrm>
    </dsp:sp>
    <dsp:sp modelId="{9DA4A7C8-D4E6-4FAD-805A-E393A9EAD90D}">
      <dsp:nvSpPr>
        <dsp:cNvPr id="0" name=""/>
        <dsp:cNvSpPr/>
      </dsp:nvSpPr>
      <dsp:spPr>
        <a:xfrm>
          <a:off x="5527" y="2112805"/>
          <a:ext cx="3135684" cy="35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latin typeface="Bell MT" panose="02020503060305020303" pitchFamily="18" charset="77"/>
            </a:rPr>
            <a:t>A behavior health clinician (BHC) evaluated their crisis and completed the mBRACHA  </a:t>
          </a:r>
        </a:p>
      </dsp:txBody>
      <dsp:txXfrm>
        <a:off x="5527" y="2112805"/>
        <a:ext cx="3135684" cy="353511"/>
      </dsp:txXfrm>
    </dsp:sp>
    <dsp:sp modelId="{9370B62C-7F27-43E2-AFAC-9F31BBE90AA4}">
      <dsp:nvSpPr>
        <dsp:cNvPr id="0" name=""/>
        <dsp:cNvSpPr/>
      </dsp:nvSpPr>
      <dsp:spPr>
        <a:xfrm>
          <a:off x="3689957" y="415778"/>
          <a:ext cx="1097489" cy="10974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6173C2-4A0F-49BA-B24A-1E91DA38B4EA}">
      <dsp:nvSpPr>
        <dsp:cNvPr id="0" name=""/>
        <dsp:cNvSpPr/>
      </dsp:nvSpPr>
      <dsp:spPr>
        <a:xfrm>
          <a:off x="3689957" y="1601441"/>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latin typeface="Bell MT" panose="02020503060305020303" pitchFamily="18" charset="77"/>
            </a:rPr>
            <a:t>Patients were transferred to the IPU or the NSC </a:t>
          </a:r>
        </a:p>
      </dsp:txBody>
      <dsp:txXfrm>
        <a:off x="3689957" y="1601441"/>
        <a:ext cx="3135684" cy="470352"/>
      </dsp:txXfrm>
    </dsp:sp>
    <dsp:sp modelId="{6AD57142-15EE-43E3-9D72-E1A1D6650D91}">
      <dsp:nvSpPr>
        <dsp:cNvPr id="0" name=""/>
        <dsp:cNvSpPr/>
      </dsp:nvSpPr>
      <dsp:spPr>
        <a:xfrm>
          <a:off x="3689957" y="2112805"/>
          <a:ext cx="3135684" cy="353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latin typeface="Bell MT" panose="02020503060305020303" pitchFamily="18" charset="77"/>
            </a:rPr>
            <a:t>The unit staff documented any behavioral concerns </a:t>
          </a:r>
        </a:p>
      </dsp:txBody>
      <dsp:txXfrm>
        <a:off x="3689957" y="2112805"/>
        <a:ext cx="3135684" cy="353511"/>
      </dsp:txXfrm>
    </dsp:sp>
    <dsp:sp modelId="{3EC22557-B73F-4019-B706-F3250A6EE8B1}">
      <dsp:nvSpPr>
        <dsp:cNvPr id="0" name=""/>
        <dsp:cNvSpPr/>
      </dsp:nvSpPr>
      <dsp:spPr>
        <a:xfrm>
          <a:off x="7374387" y="415778"/>
          <a:ext cx="1097489" cy="10974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9807C-83CD-48E0-8A7B-708CC7252D70}">
      <dsp:nvSpPr>
        <dsp:cNvPr id="0" name=""/>
        <dsp:cNvSpPr/>
      </dsp:nvSpPr>
      <dsp:spPr>
        <a:xfrm>
          <a:off x="7374387" y="1601441"/>
          <a:ext cx="3135684" cy="47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latin typeface="Bell MT" panose="02020503060305020303" pitchFamily="18" charset="77"/>
            </a:rPr>
            <a:t>The mBRACHA was completed daily for each patient </a:t>
          </a:r>
        </a:p>
      </dsp:txBody>
      <dsp:txXfrm>
        <a:off x="7374387" y="1601441"/>
        <a:ext cx="3135684" cy="470352"/>
      </dsp:txXfrm>
    </dsp:sp>
    <dsp:sp modelId="{98972D8A-3391-4542-BA8E-98838B993C7F}">
      <dsp:nvSpPr>
        <dsp:cNvPr id="0" name=""/>
        <dsp:cNvSpPr/>
      </dsp:nvSpPr>
      <dsp:spPr>
        <a:xfrm>
          <a:off x="7374387" y="2112805"/>
          <a:ext cx="3135684" cy="35351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F9239-95B0-4EA6-A513-0610771FB379}">
      <dsp:nvSpPr>
        <dsp:cNvPr id="0" name=""/>
        <dsp:cNvSpPr/>
      </dsp:nvSpPr>
      <dsp:spPr>
        <a:xfrm>
          <a:off x="204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51072-21E6-4B19-A1AD-352470140765}">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CD6DE-A3AF-4E97-A8C7-34E0E37B6B83}">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b="1" kern="1200" dirty="0">
              <a:latin typeface="Bell MT" panose="02020503060305020303" pitchFamily="18" charset="77"/>
            </a:rPr>
            <a:t>Descriptive analysis </a:t>
          </a:r>
        </a:p>
      </dsp:txBody>
      <dsp:txXfrm>
        <a:off x="1342800" y="3255669"/>
        <a:ext cx="3600000" cy="720000"/>
      </dsp:txXfrm>
    </dsp:sp>
    <dsp:sp modelId="{D1503900-F731-4CFE-8B29-8D6BCC983FF8}">
      <dsp:nvSpPr>
        <dsp:cNvPr id="0" name=""/>
        <dsp:cNvSpPr/>
      </dsp:nvSpPr>
      <dsp:spPr>
        <a:xfrm>
          <a:off x="627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C3201-E1A6-44D7-B73B-869D4853999F}">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0C5C4-4B7F-41DC-86A0-576ADFAB4FD8}">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b="1" kern="1200" dirty="0">
              <a:latin typeface="Bell MT" panose="02020503060305020303" pitchFamily="18" charset="77"/>
            </a:rPr>
            <a:t>Chi-square tests </a:t>
          </a:r>
        </a:p>
      </dsp:txBody>
      <dsp:txXfrm>
        <a:off x="5572800" y="3255669"/>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18712-807C-6F45-96BC-75E491158680}">
      <dsp:nvSpPr>
        <dsp:cNvPr id="0" name=""/>
        <dsp:cNvSpPr/>
      </dsp:nvSpPr>
      <dsp:spPr>
        <a:xfrm>
          <a:off x="3286" y="799060"/>
          <a:ext cx="3203971" cy="11885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77"/>
            </a:rPr>
            <a:t>6 of the 9 items from the mBRACHA predicted aggressive behavior </a:t>
          </a:r>
        </a:p>
      </dsp:txBody>
      <dsp:txXfrm>
        <a:off x="3286" y="799060"/>
        <a:ext cx="3203971" cy="1188566"/>
      </dsp:txXfrm>
    </dsp:sp>
    <dsp:sp modelId="{18EA9FCC-4AB6-E44D-85BC-04DB1E7F659C}">
      <dsp:nvSpPr>
        <dsp:cNvPr id="0" name=""/>
        <dsp:cNvSpPr/>
      </dsp:nvSpPr>
      <dsp:spPr>
        <a:xfrm>
          <a:off x="3286" y="1987627"/>
          <a:ext cx="3203971" cy="15646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77"/>
            </a:rPr>
            <a:t>3 of the 6 items had OR values greater than 10.0</a:t>
          </a:r>
        </a:p>
      </dsp:txBody>
      <dsp:txXfrm>
        <a:off x="3286" y="1987627"/>
        <a:ext cx="3203971" cy="1564649"/>
      </dsp:txXfrm>
    </dsp:sp>
    <dsp:sp modelId="{0BA46AA6-B17E-D945-A785-6FB8530311B2}">
      <dsp:nvSpPr>
        <dsp:cNvPr id="0" name=""/>
        <dsp:cNvSpPr/>
      </dsp:nvSpPr>
      <dsp:spPr>
        <a:xfrm>
          <a:off x="3655814" y="799060"/>
          <a:ext cx="3203971" cy="118856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77"/>
            </a:rPr>
            <a:t>Statistically significant items can be used to control the acuity of inpatient psychiatric programs </a:t>
          </a:r>
        </a:p>
      </dsp:txBody>
      <dsp:txXfrm>
        <a:off x="3655814" y="799060"/>
        <a:ext cx="3203971" cy="1188566"/>
      </dsp:txXfrm>
    </dsp:sp>
    <dsp:sp modelId="{C80B5CF6-D7D9-254D-8E81-DE6F1EE3A79B}">
      <dsp:nvSpPr>
        <dsp:cNvPr id="0" name=""/>
        <dsp:cNvSpPr/>
      </dsp:nvSpPr>
      <dsp:spPr>
        <a:xfrm>
          <a:off x="3655814" y="1987627"/>
          <a:ext cx="3203971" cy="156464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77"/>
            </a:rPr>
            <a:t>Clinical judgement should be included in the evaluation of patient admission to inpatient programs </a:t>
          </a:r>
        </a:p>
      </dsp:txBody>
      <dsp:txXfrm>
        <a:off x="3655814" y="1987627"/>
        <a:ext cx="3203971" cy="1564649"/>
      </dsp:txXfrm>
    </dsp:sp>
    <dsp:sp modelId="{08D4142E-09D1-B842-9E8F-0A9B4E2331AB}">
      <dsp:nvSpPr>
        <dsp:cNvPr id="0" name=""/>
        <dsp:cNvSpPr/>
      </dsp:nvSpPr>
      <dsp:spPr>
        <a:xfrm>
          <a:off x="7308342" y="799060"/>
          <a:ext cx="3203971" cy="118856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ll MT" panose="02020503060305020303" pitchFamily="18" charset="77"/>
            </a:rPr>
            <a:t>mBRACHA results can be used to identify potentially aggressive patients </a:t>
          </a:r>
        </a:p>
      </dsp:txBody>
      <dsp:txXfrm>
        <a:off x="7308342" y="799060"/>
        <a:ext cx="3203971" cy="1188566"/>
      </dsp:txXfrm>
    </dsp:sp>
    <dsp:sp modelId="{BC355717-1B3B-3648-A79A-5FCA788F7EE7}">
      <dsp:nvSpPr>
        <dsp:cNvPr id="0" name=""/>
        <dsp:cNvSpPr/>
      </dsp:nvSpPr>
      <dsp:spPr>
        <a:xfrm>
          <a:off x="7308342" y="1987627"/>
          <a:ext cx="3203971" cy="156464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ell MT" panose="02020503060305020303" pitchFamily="18" charset="77"/>
            </a:rPr>
            <a:t>Results can also be used to identify specific topography of aggression (Hill et al., 2009; Romani et al., 2020) </a:t>
          </a:r>
        </a:p>
      </dsp:txBody>
      <dsp:txXfrm>
        <a:off x="7308342" y="1987627"/>
        <a:ext cx="3203971" cy="1564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3736-7B19-9A4D-A79B-2C6A45C7FA97}">
      <dsp:nvSpPr>
        <dsp:cNvPr id="0" name=""/>
        <dsp:cNvSpPr/>
      </dsp:nvSpPr>
      <dsp:spPr>
        <a:xfrm>
          <a:off x="1283" y="507350"/>
          <a:ext cx="4505585" cy="286104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3AB3541-3C07-6947-A870-91F2078FE0E1}">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Bell MT" panose="02020503060305020303" pitchFamily="18" charset="77"/>
            </a:rPr>
            <a:t>A larger sample size, greater than 75 patients </a:t>
          </a:r>
        </a:p>
      </dsp:txBody>
      <dsp:txXfrm>
        <a:off x="585701" y="1066737"/>
        <a:ext cx="4337991" cy="2693452"/>
      </dsp:txXfrm>
    </dsp:sp>
    <dsp:sp modelId="{33B0A4EB-E948-7643-91ED-5AE16564E132}">
      <dsp:nvSpPr>
        <dsp:cNvPr id="0" name=""/>
        <dsp:cNvSpPr/>
      </dsp:nvSpPr>
      <dsp:spPr>
        <a:xfrm>
          <a:off x="5508110" y="507350"/>
          <a:ext cx="4505585" cy="286104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DF9AAFC-1F9A-3A41-8146-11231D48AC48}">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Bell MT" panose="02020503060305020303" pitchFamily="18" charset="77"/>
            </a:rPr>
            <a:t>Should the mBRACHA include only the items that were significant predictors of aggressive behavior? </a:t>
          </a:r>
        </a:p>
      </dsp:txBody>
      <dsp:txXfrm>
        <a:off x="6092527" y="1066737"/>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3736-7B19-9A4D-A79B-2C6A45C7FA97}">
      <dsp:nvSpPr>
        <dsp:cNvPr id="0" name=""/>
        <dsp:cNvSpPr/>
      </dsp:nvSpPr>
      <dsp:spPr>
        <a:xfrm>
          <a:off x="1283" y="507350"/>
          <a:ext cx="4505585" cy="286104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3AB3541-3C07-6947-A870-91F2078FE0E1}">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Bell MT" panose="02020503060305020303" pitchFamily="18" charset="77"/>
            </a:rPr>
            <a:t>A larger sample size, greater than 75 patients </a:t>
          </a:r>
        </a:p>
      </dsp:txBody>
      <dsp:txXfrm>
        <a:off x="585701" y="1066737"/>
        <a:ext cx="4337991" cy="2693452"/>
      </dsp:txXfrm>
    </dsp:sp>
    <dsp:sp modelId="{33B0A4EB-E948-7643-91ED-5AE16564E132}">
      <dsp:nvSpPr>
        <dsp:cNvPr id="0" name=""/>
        <dsp:cNvSpPr/>
      </dsp:nvSpPr>
      <dsp:spPr>
        <a:xfrm>
          <a:off x="5508110" y="507350"/>
          <a:ext cx="4505585" cy="286104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DF9AAFC-1F9A-3A41-8146-11231D48AC48}">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Bell MT" panose="02020503060305020303" pitchFamily="18" charset="77"/>
            </a:rPr>
            <a:t>Should the mBRACHA include only the items that were significant predictors of aggressive behavior? </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53EBD-2868-854D-B7E4-FEB3D2B729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0E9156-2865-E34D-B5BE-6030F5B648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49C0C-E19E-2A41-9ADF-2987DE64CDD3}" type="datetimeFigureOut">
              <a:rPr lang="en-US" smtClean="0"/>
              <a:t>8/12/21</a:t>
            </a:fld>
            <a:endParaRPr lang="en-US"/>
          </a:p>
        </p:txBody>
      </p:sp>
      <p:sp>
        <p:nvSpPr>
          <p:cNvPr id="4" name="Footer Placeholder 3">
            <a:extLst>
              <a:ext uri="{FF2B5EF4-FFF2-40B4-BE49-F238E27FC236}">
                <a16:creationId xmlns:a16="http://schemas.microsoft.com/office/drawing/2014/main" id="{A4F48FF2-80CA-5040-A76B-E7E8773EE7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6E9548-A76A-A44A-B5A6-B38389EF44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A50A9-82D1-EE42-A9BF-9F5047B5286C}" type="slidenum">
              <a:rPr lang="en-US" smtClean="0"/>
              <a:t>‹#›</a:t>
            </a:fld>
            <a:endParaRPr lang="en-US"/>
          </a:p>
        </p:txBody>
      </p:sp>
    </p:spTree>
    <p:extLst>
      <p:ext uri="{BB962C8B-B14F-4D97-AF65-F5344CB8AC3E}">
        <p14:creationId xmlns:p14="http://schemas.microsoft.com/office/powerpoint/2010/main" val="2911884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E1E33-D903-42F5-918E-4EEA31BDA9DA}" type="datetimeFigureOut">
              <a:rPr lang="en-US" smtClean="0"/>
              <a:t>8/12/21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9F632-0407-4C0A-BE8F-CDAC807460C6}" type="slidenum">
              <a:rPr lang="en-US" smtClean="0"/>
              <a:t>‹#›</a:t>
            </a:fld>
            <a:endParaRPr lang="en-US" dirty="0"/>
          </a:p>
        </p:txBody>
      </p:sp>
    </p:spTree>
    <p:extLst>
      <p:ext uri="{BB962C8B-B14F-4D97-AF65-F5344CB8AC3E}">
        <p14:creationId xmlns:p14="http://schemas.microsoft.com/office/powerpoint/2010/main" val="126706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a:t>
            </a:fld>
            <a:endParaRPr lang="en-US" dirty="0"/>
          </a:p>
        </p:txBody>
      </p:sp>
    </p:spTree>
    <p:extLst>
      <p:ext uri="{BB962C8B-B14F-4D97-AF65-F5344CB8AC3E}">
        <p14:creationId xmlns:p14="http://schemas.microsoft.com/office/powerpoint/2010/main" val="15420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Include mBRACHA from slide 5 </a:t>
            </a:r>
          </a:p>
        </p:txBody>
      </p:sp>
      <p:sp>
        <p:nvSpPr>
          <p:cNvPr id="4" name="Slide Number Placeholder 3"/>
          <p:cNvSpPr>
            <a:spLocks noGrp="1"/>
          </p:cNvSpPr>
          <p:nvPr>
            <p:ph type="sldNum" sz="quarter" idx="5"/>
          </p:nvPr>
        </p:nvSpPr>
        <p:spPr/>
        <p:txBody>
          <a:bodyPr/>
          <a:lstStyle/>
          <a:p>
            <a:fld id="{6A39F632-0407-4C0A-BE8F-CDAC807460C6}" type="slidenum">
              <a:rPr lang="en-US" smtClean="0"/>
              <a:t>13</a:t>
            </a:fld>
            <a:endParaRPr lang="en-US" dirty="0"/>
          </a:p>
        </p:txBody>
      </p:sp>
    </p:spTree>
    <p:extLst>
      <p:ext uri="{BB962C8B-B14F-4D97-AF65-F5344CB8AC3E}">
        <p14:creationId xmlns:p14="http://schemas.microsoft.com/office/powerpoint/2010/main" val="117465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14</a:t>
            </a:fld>
            <a:endParaRPr lang="en-US" dirty="0"/>
          </a:p>
        </p:txBody>
      </p:sp>
    </p:spTree>
    <p:extLst>
      <p:ext uri="{BB962C8B-B14F-4D97-AF65-F5344CB8AC3E}">
        <p14:creationId xmlns:p14="http://schemas.microsoft.com/office/powerpoint/2010/main" val="42358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knowledge, there is a need for an effective assessment to predict patient aggression in the inpatient psychiatric units. Ultimately, this effective assessment will ensure the safety of both the patient and the healthcare staff,  which will allow the appropriate delivery of care to the admitted patients in a timely manner. </a:t>
            </a:r>
          </a:p>
        </p:txBody>
      </p:sp>
      <p:sp>
        <p:nvSpPr>
          <p:cNvPr id="4" name="Slide Number Placeholder 3"/>
          <p:cNvSpPr>
            <a:spLocks noGrp="1"/>
          </p:cNvSpPr>
          <p:nvPr>
            <p:ph type="sldNum" sz="quarter" idx="5"/>
          </p:nvPr>
        </p:nvSpPr>
        <p:spPr/>
        <p:txBody>
          <a:bodyPr/>
          <a:lstStyle/>
          <a:p>
            <a:fld id="{6A39F632-0407-4C0A-BE8F-CDAC807460C6}" type="slidenum">
              <a:rPr lang="en-US" smtClean="0"/>
              <a:t>2</a:t>
            </a:fld>
            <a:endParaRPr lang="en-US" dirty="0"/>
          </a:p>
        </p:txBody>
      </p:sp>
    </p:spTree>
    <p:extLst>
      <p:ext uri="{BB962C8B-B14F-4D97-AF65-F5344CB8AC3E}">
        <p14:creationId xmlns:p14="http://schemas.microsoft.com/office/powerpoint/2010/main" val="236100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Question 13 wasn’t included in mBRACHA, need reason. </a:t>
            </a:r>
          </a:p>
        </p:txBody>
      </p:sp>
      <p:sp>
        <p:nvSpPr>
          <p:cNvPr id="4" name="Slide Number Placeholder 3"/>
          <p:cNvSpPr>
            <a:spLocks noGrp="1"/>
          </p:cNvSpPr>
          <p:nvPr>
            <p:ph type="sldNum" sz="quarter" idx="5"/>
          </p:nvPr>
        </p:nvSpPr>
        <p:spPr/>
        <p:txBody>
          <a:bodyPr/>
          <a:lstStyle/>
          <a:p>
            <a:fld id="{6A39F632-0407-4C0A-BE8F-CDAC807460C6}" type="slidenum">
              <a:rPr lang="en-US" smtClean="0"/>
              <a:t>6</a:t>
            </a:fld>
            <a:endParaRPr lang="en-US" dirty="0"/>
          </a:p>
        </p:txBody>
      </p:sp>
    </p:spTree>
    <p:extLst>
      <p:ext uri="{BB962C8B-B14F-4D97-AF65-F5344CB8AC3E}">
        <p14:creationId xmlns:p14="http://schemas.microsoft.com/office/powerpoint/2010/main" val="25472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Question 13 wasn’t included in mBRACHA, need reason. </a:t>
            </a:r>
          </a:p>
        </p:txBody>
      </p:sp>
      <p:sp>
        <p:nvSpPr>
          <p:cNvPr id="4" name="Slide Number Placeholder 3"/>
          <p:cNvSpPr>
            <a:spLocks noGrp="1"/>
          </p:cNvSpPr>
          <p:nvPr>
            <p:ph type="sldNum" sz="quarter" idx="5"/>
          </p:nvPr>
        </p:nvSpPr>
        <p:spPr/>
        <p:txBody>
          <a:bodyPr/>
          <a:lstStyle/>
          <a:p>
            <a:fld id="{6A39F632-0407-4C0A-BE8F-CDAC807460C6}" type="slidenum">
              <a:rPr lang="en-US" smtClean="0"/>
              <a:t>7</a:t>
            </a:fld>
            <a:endParaRPr lang="en-US" dirty="0"/>
          </a:p>
        </p:txBody>
      </p:sp>
    </p:spTree>
    <p:extLst>
      <p:ext uri="{BB962C8B-B14F-4D97-AF65-F5344CB8AC3E}">
        <p14:creationId xmlns:p14="http://schemas.microsoft.com/office/powerpoint/2010/main" val="223825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Question 13 wasn’t included in mBRACHA, need reason. </a:t>
            </a:r>
          </a:p>
        </p:txBody>
      </p:sp>
      <p:sp>
        <p:nvSpPr>
          <p:cNvPr id="4" name="Slide Number Placeholder 3"/>
          <p:cNvSpPr>
            <a:spLocks noGrp="1"/>
          </p:cNvSpPr>
          <p:nvPr>
            <p:ph type="sldNum" sz="quarter" idx="5"/>
          </p:nvPr>
        </p:nvSpPr>
        <p:spPr/>
        <p:txBody>
          <a:bodyPr/>
          <a:lstStyle/>
          <a:p>
            <a:fld id="{6A39F632-0407-4C0A-BE8F-CDAC807460C6}" type="slidenum">
              <a:rPr lang="en-US" smtClean="0"/>
              <a:t>8</a:t>
            </a:fld>
            <a:endParaRPr lang="en-US" dirty="0"/>
          </a:p>
        </p:txBody>
      </p:sp>
    </p:spTree>
    <p:extLst>
      <p:ext uri="{BB962C8B-B14F-4D97-AF65-F5344CB8AC3E}">
        <p14:creationId xmlns:p14="http://schemas.microsoft.com/office/powerpoint/2010/main" val="28394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Question 13 wasn’t included in mBRACHA, need reason. </a:t>
            </a:r>
          </a:p>
        </p:txBody>
      </p:sp>
      <p:sp>
        <p:nvSpPr>
          <p:cNvPr id="4" name="Slide Number Placeholder 3"/>
          <p:cNvSpPr>
            <a:spLocks noGrp="1"/>
          </p:cNvSpPr>
          <p:nvPr>
            <p:ph type="sldNum" sz="quarter" idx="5"/>
          </p:nvPr>
        </p:nvSpPr>
        <p:spPr/>
        <p:txBody>
          <a:bodyPr/>
          <a:lstStyle/>
          <a:p>
            <a:fld id="{6A39F632-0407-4C0A-BE8F-CDAC807460C6}" type="slidenum">
              <a:rPr lang="en-US" smtClean="0"/>
              <a:t>9</a:t>
            </a:fld>
            <a:endParaRPr lang="en-US" dirty="0"/>
          </a:p>
        </p:txBody>
      </p:sp>
    </p:spTree>
    <p:extLst>
      <p:ext uri="{BB962C8B-B14F-4D97-AF65-F5344CB8AC3E}">
        <p14:creationId xmlns:p14="http://schemas.microsoft.com/office/powerpoint/2010/main" val="55126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Question 13 wasn’t included in mBRACHA, need reason. </a:t>
            </a:r>
          </a:p>
        </p:txBody>
      </p:sp>
      <p:sp>
        <p:nvSpPr>
          <p:cNvPr id="4" name="Slide Number Placeholder 3"/>
          <p:cNvSpPr>
            <a:spLocks noGrp="1"/>
          </p:cNvSpPr>
          <p:nvPr>
            <p:ph type="sldNum" sz="quarter" idx="5"/>
          </p:nvPr>
        </p:nvSpPr>
        <p:spPr/>
        <p:txBody>
          <a:bodyPr/>
          <a:lstStyle/>
          <a:p>
            <a:fld id="{6A39F632-0407-4C0A-BE8F-CDAC807460C6}" type="slidenum">
              <a:rPr lang="en-US" smtClean="0"/>
              <a:t>10</a:t>
            </a:fld>
            <a:endParaRPr lang="en-US" dirty="0"/>
          </a:p>
        </p:txBody>
      </p:sp>
    </p:spTree>
    <p:extLst>
      <p:ext uri="{BB962C8B-B14F-4D97-AF65-F5344CB8AC3E}">
        <p14:creationId xmlns:p14="http://schemas.microsoft.com/office/powerpoint/2010/main" val="117375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11</a:t>
            </a:fld>
            <a:endParaRPr lang="en-US" dirty="0"/>
          </a:p>
        </p:txBody>
      </p:sp>
    </p:spTree>
    <p:extLst>
      <p:ext uri="{BB962C8B-B14F-4D97-AF65-F5344CB8AC3E}">
        <p14:creationId xmlns:p14="http://schemas.microsoft.com/office/powerpoint/2010/main" val="393876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F632-0407-4C0A-BE8F-CDAC807460C6}" type="slidenum">
              <a:rPr lang="en-US" smtClean="0"/>
              <a:t>12</a:t>
            </a:fld>
            <a:endParaRPr lang="en-US" dirty="0"/>
          </a:p>
        </p:txBody>
      </p:sp>
    </p:spTree>
    <p:extLst>
      <p:ext uri="{BB962C8B-B14F-4D97-AF65-F5344CB8AC3E}">
        <p14:creationId xmlns:p14="http://schemas.microsoft.com/office/powerpoint/2010/main" val="253937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69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Break Slide2">
    <p:spTree>
      <p:nvGrpSpPr>
        <p:cNvPr id="1" name=""/>
        <p:cNvGrpSpPr/>
        <p:nvPr/>
      </p:nvGrpSpPr>
      <p:grpSpPr>
        <a:xfrm>
          <a:off x="0" y="0"/>
          <a:ext cx="0" cy="0"/>
          <a:chOff x="0" y="0"/>
          <a:chExt cx="0" cy="0"/>
        </a:xfrm>
      </p:grpSpPr>
      <p:pic>
        <p:nvPicPr>
          <p:cNvPr id="5" name="Picture 4" descr="A tall building in a city&#10;&#10;Description automatically generated">
            <a:extLst>
              <a:ext uri="{FF2B5EF4-FFF2-40B4-BE49-F238E27FC236}">
                <a16:creationId xmlns:a16="http://schemas.microsoft.com/office/drawing/2014/main" id="{DF83CFDB-866D-584A-BB61-1DD61C588C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1"/>
          <a:stretch/>
        </p:blipFill>
        <p:spPr>
          <a:xfrm>
            <a:off x="131848" y="0"/>
            <a:ext cx="12060151" cy="6858000"/>
          </a:xfrm>
          <a:prstGeom prst="rect">
            <a:avLst/>
          </a:prstGeom>
        </p:spPr>
      </p:pic>
      <p:sp>
        <p:nvSpPr>
          <p:cNvPr id="12" name="Rectangle 11">
            <a:extLst>
              <a:ext uri="{FF2B5EF4-FFF2-40B4-BE49-F238E27FC236}">
                <a16:creationId xmlns:a16="http://schemas.microsoft.com/office/drawing/2014/main" id="{48C1C290-7C3A-DF40-ACF5-3AA105F08442}"/>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61209DC4-2E36-7146-9313-FC96B03FA9CB}"/>
              </a:ext>
            </a:extLst>
          </p:cNvPr>
          <p:cNvSpPr>
            <a:spLocks noGrp="1"/>
          </p:cNvSpPr>
          <p:nvPr>
            <p:ph type="body" sz="quarter" idx="10" hasCustomPrompt="1"/>
          </p:nvPr>
        </p:nvSpPr>
        <p:spPr>
          <a:xfrm>
            <a:off x="675139" y="456830"/>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9" name="Picture 8" descr="A close up of a logo&#10;&#10;Description automatically generated">
            <a:extLst>
              <a:ext uri="{FF2B5EF4-FFF2-40B4-BE49-F238E27FC236}">
                <a16:creationId xmlns:a16="http://schemas.microsoft.com/office/drawing/2014/main" id="{A92E7E29-3EA7-F04E-BFA2-AD7947BCF6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95155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Break Slide3">
    <p:spTree>
      <p:nvGrpSpPr>
        <p:cNvPr id="1" name=""/>
        <p:cNvGrpSpPr/>
        <p:nvPr/>
      </p:nvGrpSpPr>
      <p:grpSpPr>
        <a:xfrm>
          <a:off x="0" y="0"/>
          <a:ext cx="0" cy="0"/>
          <a:chOff x="0" y="0"/>
          <a:chExt cx="0" cy="0"/>
        </a:xfrm>
      </p:grpSpPr>
      <p:pic>
        <p:nvPicPr>
          <p:cNvPr id="28" name="Picture 27" descr="A large building&#10;&#10;Description automatically generated">
            <a:extLst>
              <a:ext uri="{FF2B5EF4-FFF2-40B4-BE49-F238E27FC236}">
                <a16:creationId xmlns:a16="http://schemas.microsoft.com/office/drawing/2014/main" id="{3762F0A7-6FD3-E14B-A3CA-A2AFC5F41A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092" y="0"/>
            <a:ext cx="12056908" cy="6858000"/>
          </a:xfrm>
          <a:prstGeom prst="rect">
            <a:avLst/>
          </a:prstGeom>
        </p:spPr>
      </p:pic>
      <p:sp>
        <p:nvSpPr>
          <p:cNvPr id="34" name="Text Placeholder 12">
            <a:extLst>
              <a:ext uri="{FF2B5EF4-FFF2-40B4-BE49-F238E27FC236}">
                <a16:creationId xmlns:a16="http://schemas.microsoft.com/office/drawing/2014/main" id="{66A599F1-992C-6646-91DC-715705FA16C2}"/>
              </a:ext>
            </a:extLst>
          </p:cNvPr>
          <p:cNvSpPr>
            <a:spLocks noGrp="1"/>
          </p:cNvSpPr>
          <p:nvPr>
            <p:ph type="body" sz="quarter" idx="10" hasCustomPrompt="1"/>
          </p:nvPr>
        </p:nvSpPr>
        <p:spPr>
          <a:xfrm>
            <a:off x="5893901" y="3611916"/>
            <a:ext cx="5997575" cy="1236663"/>
          </a:xfrm>
          <a:prstGeom prst="rect">
            <a:avLst/>
          </a:prstGeom>
        </p:spPr>
        <p:txBody>
          <a:bodyPr/>
          <a:lstStyle>
            <a:lvl1pPr marL="0" indent="0">
              <a:buNone/>
              <a:defRPr sz="4000" b="1">
                <a:solidFill>
                  <a:schemeClr val="bg1"/>
                </a:solidFill>
                <a:effectLst>
                  <a:outerShdw blurRad="50800" dist="38100" dir="2700000" algn="tl" rotWithShape="0">
                    <a:prstClr val="black">
                      <a:alpha val="40000"/>
                    </a:prstClr>
                  </a:outerShdw>
                </a:effectLst>
                <a:latin typeface="Helvetica" pitchFamily="2" charset="0"/>
              </a:defRPr>
            </a:lvl1pPr>
          </a:lstStyle>
          <a:p>
            <a:pPr lvl="0"/>
            <a:r>
              <a:rPr lang="en-US" dirty="0"/>
              <a:t>SECTION BREAK/ TRANSITION SLIDE</a:t>
            </a:r>
          </a:p>
        </p:txBody>
      </p:sp>
      <p:pic>
        <p:nvPicPr>
          <p:cNvPr id="5" name="Picture 4" descr="A close up of a logo&#10;&#10;Description automatically generated">
            <a:extLst>
              <a:ext uri="{FF2B5EF4-FFF2-40B4-BE49-F238E27FC236}">
                <a16:creationId xmlns:a16="http://schemas.microsoft.com/office/drawing/2014/main" id="{73D31933-7D67-D54C-8048-59AD4560A6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397909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Break Slide4">
    <p:spTree>
      <p:nvGrpSpPr>
        <p:cNvPr id="1" name=""/>
        <p:cNvGrpSpPr/>
        <p:nvPr/>
      </p:nvGrpSpPr>
      <p:grpSpPr>
        <a:xfrm>
          <a:off x="0" y="0"/>
          <a:ext cx="0" cy="0"/>
          <a:chOff x="0" y="0"/>
          <a:chExt cx="0" cy="0"/>
        </a:xfrm>
      </p:grpSpPr>
      <p:pic>
        <p:nvPicPr>
          <p:cNvPr id="8" name="Picture 7" descr="A sign in front of a building&#10;&#10;Description automatically generated">
            <a:extLst>
              <a:ext uri="{FF2B5EF4-FFF2-40B4-BE49-F238E27FC236}">
                <a16:creationId xmlns:a16="http://schemas.microsoft.com/office/drawing/2014/main" id="{488A7EE0-3EE9-1B41-B9FF-7373BABDD7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202" y="0"/>
            <a:ext cx="12046040" cy="6858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F2346E69-E968-314F-865C-5B7DFCB7E6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
        <p:nvSpPr>
          <p:cNvPr id="14" name="Text Placeholder 12">
            <a:extLst>
              <a:ext uri="{FF2B5EF4-FFF2-40B4-BE49-F238E27FC236}">
                <a16:creationId xmlns:a16="http://schemas.microsoft.com/office/drawing/2014/main" id="{8427CB90-B1AF-F346-BC89-EC44BBEC3DE1}"/>
              </a:ext>
            </a:extLst>
          </p:cNvPr>
          <p:cNvSpPr>
            <a:spLocks noGrp="1"/>
          </p:cNvSpPr>
          <p:nvPr>
            <p:ph type="body" sz="quarter" idx="10" hasCustomPrompt="1"/>
          </p:nvPr>
        </p:nvSpPr>
        <p:spPr>
          <a:xfrm>
            <a:off x="900613" y="53287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spTree>
    <p:extLst>
      <p:ext uri="{BB962C8B-B14F-4D97-AF65-F5344CB8AC3E}">
        <p14:creationId xmlns:p14="http://schemas.microsoft.com/office/powerpoint/2010/main" val="205734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pic>
        <p:nvPicPr>
          <p:cNvPr id="3" name="Picture 2" descr="A close up of a cluttered desk&#10;&#10;Description automatically generated">
            <a:extLst>
              <a:ext uri="{FF2B5EF4-FFF2-40B4-BE49-F238E27FC236}">
                <a16:creationId xmlns:a16="http://schemas.microsoft.com/office/drawing/2014/main" id="{1CF682F6-C293-6A4D-9B1E-DF7CC929D3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5115" y="-1"/>
            <a:ext cx="12056885" cy="6858001"/>
          </a:xfrm>
          <a:prstGeom prst="rect">
            <a:avLst/>
          </a:prstGeom>
        </p:spPr>
      </p:pic>
      <p:sp>
        <p:nvSpPr>
          <p:cNvPr id="7" name="Text Placeholder 12">
            <a:extLst>
              <a:ext uri="{FF2B5EF4-FFF2-40B4-BE49-F238E27FC236}">
                <a16:creationId xmlns:a16="http://schemas.microsoft.com/office/drawing/2014/main" id="{5510073B-537B-0D49-B4E1-5AC772D5D151}"/>
              </a:ext>
            </a:extLst>
          </p:cNvPr>
          <p:cNvSpPr>
            <a:spLocks noGrp="1"/>
          </p:cNvSpPr>
          <p:nvPr>
            <p:ph type="body" sz="quarter" idx="10" hasCustomPrompt="1"/>
          </p:nvPr>
        </p:nvSpPr>
        <p:spPr>
          <a:xfrm>
            <a:off x="6096000" y="2810667"/>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8" name="Picture 7">
            <a:extLst>
              <a:ext uri="{FF2B5EF4-FFF2-40B4-BE49-F238E27FC236}">
                <a16:creationId xmlns:a16="http://schemas.microsoft.com/office/drawing/2014/main" id="{6A9CE911-8C0F-D644-9594-86E95F21AB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5873" y="6054291"/>
            <a:ext cx="2613718" cy="475768"/>
          </a:xfrm>
          <a:prstGeom prst="rect">
            <a:avLst/>
          </a:prstGeom>
        </p:spPr>
      </p:pic>
    </p:spTree>
    <p:extLst>
      <p:ext uri="{BB962C8B-B14F-4D97-AF65-F5344CB8AC3E}">
        <p14:creationId xmlns:p14="http://schemas.microsoft.com/office/powerpoint/2010/main" val="11317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pic>
        <p:nvPicPr>
          <p:cNvPr id="9" name="Picture 8" descr="A view of a city&#10;&#10;Description automatically generated">
            <a:extLst>
              <a:ext uri="{FF2B5EF4-FFF2-40B4-BE49-F238E27FC236}">
                <a16:creationId xmlns:a16="http://schemas.microsoft.com/office/drawing/2014/main" id="{AE3A9CA1-3A58-114E-BACF-9ED266B041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146" y="0"/>
            <a:ext cx="12041463" cy="6858000"/>
          </a:xfrm>
          <a:prstGeom prst="rect">
            <a:avLst/>
          </a:prstGeom>
        </p:spPr>
      </p:pic>
      <p:sp>
        <p:nvSpPr>
          <p:cNvPr id="6" name="Text Placeholder 12">
            <a:extLst>
              <a:ext uri="{FF2B5EF4-FFF2-40B4-BE49-F238E27FC236}">
                <a16:creationId xmlns:a16="http://schemas.microsoft.com/office/drawing/2014/main" id="{FCFFE94B-123E-C04C-82CB-EE0C2A59F643}"/>
              </a:ext>
            </a:extLst>
          </p:cNvPr>
          <p:cNvSpPr>
            <a:spLocks noGrp="1"/>
          </p:cNvSpPr>
          <p:nvPr>
            <p:ph type="body" sz="quarter" idx="10" hasCustomPrompt="1"/>
          </p:nvPr>
        </p:nvSpPr>
        <p:spPr>
          <a:xfrm>
            <a:off x="6096000" y="58701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11" name="Picture 10" descr="A close up of a logo&#10;&#10;Description automatically generated">
            <a:extLst>
              <a:ext uri="{FF2B5EF4-FFF2-40B4-BE49-F238E27FC236}">
                <a16:creationId xmlns:a16="http://schemas.microsoft.com/office/drawing/2014/main" id="{A87BEBE7-662D-334D-B3DD-14531AD2BA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360062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pic>
        <p:nvPicPr>
          <p:cNvPr id="4" name="Picture 3" descr="A view of a city at night&#10;&#10;Description automatically generated">
            <a:extLst>
              <a:ext uri="{FF2B5EF4-FFF2-40B4-BE49-F238E27FC236}">
                <a16:creationId xmlns:a16="http://schemas.microsoft.com/office/drawing/2014/main" id="{3C3AEF05-C58F-7B4F-A88C-D5659D3A5F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a:stretch/>
        </p:blipFill>
        <p:spPr>
          <a:xfrm>
            <a:off x="140147" y="-1"/>
            <a:ext cx="12041462" cy="6858001"/>
          </a:xfrm>
          <a:prstGeom prst="rect">
            <a:avLst/>
          </a:prstGeom>
        </p:spPr>
      </p:pic>
      <p:sp>
        <p:nvSpPr>
          <p:cNvPr id="5" name="Text Placeholder 12">
            <a:extLst>
              <a:ext uri="{FF2B5EF4-FFF2-40B4-BE49-F238E27FC236}">
                <a16:creationId xmlns:a16="http://schemas.microsoft.com/office/drawing/2014/main" id="{6747931A-6D7B-6240-AF8E-480710257079}"/>
              </a:ext>
            </a:extLst>
          </p:cNvPr>
          <p:cNvSpPr>
            <a:spLocks noGrp="1"/>
          </p:cNvSpPr>
          <p:nvPr>
            <p:ph type="body" sz="quarter" idx="10" hasCustomPrompt="1"/>
          </p:nvPr>
        </p:nvSpPr>
        <p:spPr>
          <a:xfrm>
            <a:off x="6096000" y="587013"/>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pic>
        <p:nvPicPr>
          <p:cNvPr id="6" name="Picture 5" descr="A close up of a logo&#10;&#10;Description automatically generated">
            <a:extLst>
              <a:ext uri="{FF2B5EF4-FFF2-40B4-BE49-F238E27FC236}">
                <a16:creationId xmlns:a16="http://schemas.microsoft.com/office/drawing/2014/main" id="{072352A9-751F-A14B-A030-D47E30C63B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Tree>
    <p:extLst>
      <p:ext uri="{BB962C8B-B14F-4D97-AF65-F5344CB8AC3E}">
        <p14:creationId xmlns:p14="http://schemas.microsoft.com/office/powerpoint/2010/main" val="904256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A417-2AB6-E043-896B-4CB04BD7F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7D5B7-0116-704E-9E9B-80F879DE21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8191C-91E1-874A-BE0F-687B6780231C}"/>
              </a:ext>
            </a:extLst>
          </p:cNvPr>
          <p:cNvSpPr>
            <a:spLocks noGrp="1"/>
          </p:cNvSpPr>
          <p:nvPr>
            <p:ph type="dt" sz="half" idx="10"/>
          </p:nvPr>
        </p:nvSpPr>
        <p:spPr/>
        <p:txBody>
          <a:bodyPr/>
          <a:lstStyle/>
          <a:p>
            <a:fld id="{EBD3BE18-AD13-F842-BB27-A71146A2F75D}" type="datetimeFigureOut">
              <a:rPr lang="en-US" smtClean="0"/>
              <a:t>8/12/21</a:t>
            </a:fld>
            <a:endParaRPr lang="en-US"/>
          </a:p>
        </p:txBody>
      </p:sp>
      <p:sp>
        <p:nvSpPr>
          <p:cNvPr id="5" name="Footer Placeholder 4">
            <a:extLst>
              <a:ext uri="{FF2B5EF4-FFF2-40B4-BE49-F238E27FC236}">
                <a16:creationId xmlns:a16="http://schemas.microsoft.com/office/drawing/2014/main" id="{411B16EA-AAB8-E644-AFC4-3364097E8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892E1-2591-7D42-85C6-D55F0613735F}"/>
              </a:ext>
            </a:extLst>
          </p:cNvPr>
          <p:cNvSpPr>
            <a:spLocks noGrp="1"/>
          </p:cNvSpPr>
          <p:nvPr>
            <p:ph type="sldNum" sz="quarter" idx="12"/>
          </p:nvPr>
        </p:nvSpPr>
        <p:spPr/>
        <p:txBody>
          <a:bodyPr/>
          <a:lstStyle/>
          <a:p>
            <a:fld id="{9FF7B49D-3592-DA4A-B885-C9F3F9DC79C9}" type="slidenum">
              <a:rPr lang="en-US" smtClean="0"/>
              <a:t>‹#›</a:t>
            </a:fld>
            <a:endParaRPr lang="en-US"/>
          </a:p>
        </p:txBody>
      </p:sp>
    </p:spTree>
    <p:extLst>
      <p:ext uri="{BB962C8B-B14F-4D97-AF65-F5344CB8AC3E}">
        <p14:creationId xmlns:p14="http://schemas.microsoft.com/office/powerpoint/2010/main" val="404857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6203-7543-CE47-8A1E-A889E9113A6F}"/>
              </a:ext>
            </a:extLst>
          </p:cNvPr>
          <p:cNvSpPr>
            <a:spLocks noGrp="1"/>
          </p:cNvSpPr>
          <p:nvPr>
            <p:ph type="title" hasCustomPrompt="1"/>
          </p:nvPr>
        </p:nvSpPr>
        <p:spPr>
          <a:xfrm>
            <a:off x="762785" y="620440"/>
            <a:ext cx="4992556" cy="1325563"/>
          </a:xfrm>
          <a:prstGeom prst="rect">
            <a:avLst/>
          </a:prstGeom>
        </p:spPr>
        <p:txBody>
          <a:bodyPr/>
          <a:lstStyle/>
          <a:p>
            <a:r>
              <a:rPr lang="en-US" dirty="0"/>
              <a:t>HEADING TEXT</a:t>
            </a:r>
            <a:br>
              <a:rPr lang="en-US" dirty="0"/>
            </a:br>
            <a:r>
              <a:rPr lang="en-US" dirty="0"/>
              <a:t>GOES HERE</a:t>
            </a:r>
          </a:p>
        </p:txBody>
      </p:sp>
      <p:sp>
        <p:nvSpPr>
          <p:cNvPr id="18" name="Text Placeholder 17">
            <a:extLst>
              <a:ext uri="{FF2B5EF4-FFF2-40B4-BE49-F238E27FC236}">
                <a16:creationId xmlns:a16="http://schemas.microsoft.com/office/drawing/2014/main" id="{1FC070BE-1FEE-F04B-B456-3EF06CBAAE5B}"/>
              </a:ext>
            </a:extLst>
          </p:cNvPr>
          <p:cNvSpPr>
            <a:spLocks noGrp="1"/>
          </p:cNvSpPr>
          <p:nvPr>
            <p:ph type="body" sz="quarter" idx="10" hasCustomPrompt="1"/>
          </p:nvPr>
        </p:nvSpPr>
        <p:spPr>
          <a:xfrm>
            <a:off x="762785" y="2244844"/>
            <a:ext cx="4660243" cy="830997"/>
          </a:xfrm>
          <a:prstGeom prst="rect">
            <a:avLst/>
          </a:prstGeom>
        </p:spPr>
        <p:txBody>
          <a:bodyPr/>
          <a:lstStyle>
            <a:lvl1pPr marL="0" indent="0">
              <a:buNone/>
              <a:defRPr sz="1600" i="1">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20" name="Text Placeholder 19">
            <a:extLst>
              <a:ext uri="{FF2B5EF4-FFF2-40B4-BE49-F238E27FC236}">
                <a16:creationId xmlns:a16="http://schemas.microsoft.com/office/drawing/2014/main" id="{145ACD58-D78E-8E48-9455-5C51433032AB}"/>
              </a:ext>
            </a:extLst>
          </p:cNvPr>
          <p:cNvSpPr>
            <a:spLocks noGrp="1"/>
          </p:cNvSpPr>
          <p:nvPr>
            <p:ph type="body" sz="quarter" idx="11" hasCustomPrompt="1"/>
          </p:nvPr>
        </p:nvSpPr>
        <p:spPr>
          <a:xfrm>
            <a:off x="762802" y="3610038"/>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22" name="Text Placeholder 21">
            <a:extLst>
              <a:ext uri="{FF2B5EF4-FFF2-40B4-BE49-F238E27FC236}">
                <a16:creationId xmlns:a16="http://schemas.microsoft.com/office/drawing/2014/main" id="{A23DA182-ED9A-0045-A9F8-B4FE7EBCB5AA}"/>
              </a:ext>
            </a:extLst>
          </p:cNvPr>
          <p:cNvSpPr>
            <a:spLocks noGrp="1"/>
          </p:cNvSpPr>
          <p:nvPr>
            <p:ph type="body" sz="quarter" idx="12" hasCustomPrompt="1"/>
          </p:nvPr>
        </p:nvSpPr>
        <p:spPr>
          <a:xfrm>
            <a:off x="762785" y="3256878"/>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28" name="Rectangle 27">
            <a:extLst>
              <a:ext uri="{FF2B5EF4-FFF2-40B4-BE49-F238E27FC236}">
                <a16:creationId xmlns:a16="http://schemas.microsoft.com/office/drawing/2014/main" id="{B24D301D-51D2-7B49-B36F-2D3B066FD32F}"/>
              </a:ext>
            </a:extLst>
          </p:cNvPr>
          <p:cNvSpPr/>
          <p:nvPr userDrawn="1"/>
        </p:nvSpPr>
        <p:spPr>
          <a:xfrm>
            <a:off x="0" y="555892"/>
            <a:ext cx="416859" cy="1219120"/>
          </a:xfrm>
          <a:prstGeom prst="rect">
            <a:avLst/>
          </a:prstGeom>
          <a:solidFill>
            <a:srgbClr val="CBB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5">
            <a:extLst>
              <a:ext uri="{FF2B5EF4-FFF2-40B4-BE49-F238E27FC236}">
                <a16:creationId xmlns:a16="http://schemas.microsoft.com/office/drawing/2014/main" id="{BBB4CB9C-ACE6-C049-B0B7-CFE3862C2E27}"/>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175061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mall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6B9E0-8BB5-5A4E-B3FD-96457F7267FA}"/>
              </a:ext>
            </a:extLst>
          </p:cNvPr>
          <p:cNvSpPr/>
          <p:nvPr userDrawn="1"/>
        </p:nvSpPr>
        <p:spPr>
          <a:xfrm>
            <a:off x="0" y="555892"/>
            <a:ext cx="416859" cy="707886"/>
          </a:xfrm>
          <a:prstGeom prst="rect">
            <a:avLst/>
          </a:prstGeom>
          <a:solidFill>
            <a:srgbClr val="CBB3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C8EB69E-47F3-694D-A275-23388F3B4E72}"/>
              </a:ext>
            </a:extLst>
          </p:cNvPr>
          <p:cNvSpPr>
            <a:spLocks noGrp="1"/>
          </p:cNvSpPr>
          <p:nvPr>
            <p:ph type="title" hasCustomPrompt="1"/>
          </p:nvPr>
        </p:nvSpPr>
        <p:spPr>
          <a:xfrm>
            <a:off x="762784" y="620441"/>
            <a:ext cx="9143215" cy="643338"/>
          </a:xfrm>
          <a:prstGeom prst="rect">
            <a:avLst/>
          </a:prstGeom>
        </p:spPr>
        <p:txBody>
          <a:bodyPr/>
          <a:lstStyle/>
          <a:p>
            <a:r>
              <a:rPr lang="en-US" dirty="0"/>
              <a:t>HEADING TEXT GOES HERE</a:t>
            </a:r>
          </a:p>
        </p:txBody>
      </p:sp>
      <p:sp>
        <p:nvSpPr>
          <p:cNvPr id="13" name="Text Placeholder 17">
            <a:extLst>
              <a:ext uri="{FF2B5EF4-FFF2-40B4-BE49-F238E27FC236}">
                <a16:creationId xmlns:a16="http://schemas.microsoft.com/office/drawing/2014/main" id="{0F974FB2-8D75-DA41-B324-DD4C53B0A3C7}"/>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1">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14" name="Text Placeholder 19">
            <a:extLst>
              <a:ext uri="{FF2B5EF4-FFF2-40B4-BE49-F238E27FC236}">
                <a16:creationId xmlns:a16="http://schemas.microsoft.com/office/drawing/2014/main" id="{2C089CB9-1237-DF47-979F-BF42687AD1AC}"/>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5" name="Text Placeholder 21">
            <a:extLst>
              <a:ext uri="{FF2B5EF4-FFF2-40B4-BE49-F238E27FC236}">
                <a16:creationId xmlns:a16="http://schemas.microsoft.com/office/drawing/2014/main" id="{1AA03A5E-6068-E541-BC6B-D15350A09AF3}"/>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8" name="Picture Placeholder 15">
            <a:extLst>
              <a:ext uri="{FF2B5EF4-FFF2-40B4-BE49-F238E27FC236}">
                <a16:creationId xmlns:a16="http://schemas.microsoft.com/office/drawing/2014/main" id="{8AE174FD-3800-994F-BFA6-327768F38313}"/>
              </a:ext>
            </a:extLst>
          </p:cNvPr>
          <p:cNvSpPr>
            <a:spLocks noGrp="1"/>
          </p:cNvSpPr>
          <p:nvPr>
            <p:ph type="pic" sz="quarter" idx="13" hasCustomPrompt="1"/>
          </p:nvPr>
        </p:nvSpPr>
        <p:spPr>
          <a:xfrm>
            <a:off x="6104724" y="1922114"/>
            <a:ext cx="5324475" cy="3916866"/>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80710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inical Car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F646B38-2DA4-0D4B-ADBF-652AA90F5193}"/>
              </a:ext>
            </a:extLst>
          </p:cNvPr>
          <p:cNvGrpSpPr/>
          <p:nvPr userDrawn="1"/>
        </p:nvGrpSpPr>
        <p:grpSpPr>
          <a:xfrm>
            <a:off x="600622" y="494100"/>
            <a:ext cx="946988" cy="946988"/>
            <a:chOff x="3693446" y="2806995"/>
            <a:chExt cx="946988" cy="946988"/>
          </a:xfrm>
        </p:grpSpPr>
        <p:sp>
          <p:nvSpPr>
            <p:cNvPr id="8" name="Oval 7">
              <a:extLst>
                <a:ext uri="{FF2B5EF4-FFF2-40B4-BE49-F238E27FC236}">
                  <a16:creationId xmlns:a16="http://schemas.microsoft.com/office/drawing/2014/main" id="{79BCEFF0-634C-2141-9CAA-A4B41968BB86}"/>
                </a:ext>
              </a:extLst>
            </p:cNvPr>
            <p:cNvSpPr/>
            <p:nvPr/>
          </p:nvSpPr>
          <p:spPr>
            <a:xfrm>
              <a:off x="3693446" y="2806995"/>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FB0DEC4-6C7E-2D41-86D8-E0D0C3DBA7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9665" y="2909785"/>
              <a:ext cx="720601" cy="720601"/>
            </a:xfrm>
            <a:prstGeom prst="rect">
              <a:avLst/>
            </a:prstGeom>
          </p:spPr>
        </p:pic>
      </p:grpSp>
      <p:sp>
        <p:nvSpPr>
          <p:cNvPr id="10" name="Title 1">
            <a:extLst>
              <a:ext uri="{FF2B5EF4-FFF2-40B4-BE49-F238E27FC236}">
                <a16:creationId xmlns:a16="http://schemas.microsoft.com/office/drawing/2014/main" id="{1DF9BF6F-5BE5-A949-A2BE-FEB6D3DE7380}"/>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CLINICAL CARE HEADLINE</a:t>
            </a:r>
          </a:p>
        </p:txBody>
      </p:sp>
      <p:sp>
        <p:nvSpPr>
          <p:cNvPr id="12" name="Text Placeholder 17">
            <a:extLst>
              <a:ext uri="{FF2B5EF4-FFF2-40B4-BE49-F238E27FC236}">
                <a16:creationId xmlns:a16="http://schemas.microsoft.com/office/drawing/2014/main" id="{632BF96A-B5EB-CE4D-B28C-D3E503A4302A}"/>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13" name="Text Placeholder 19">
            <a:extLst>
              <a:ext uri="{FF2B5EF4-FFF2-40B4-BE49-F238E27FC236}">
                <a16:creationId xmlns:a16="http://schemas.microsoft.com/office/drawing/2014/main" id="{B78C0FC2-AC0D-294F-9B31-E0C4B664BC35}"/>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4" name="Text Placeholder 21">
            <a:extLst>
              <a:ext uri="{FF2B5EF4-FFF2-40B4-BE49-F238E27FC236}">
                <a16:creationId xmlns:a16="http://schemas.microsoft.com/office/drawing/2014/main" id="{97048F38-8868-E245-9A6A-ACE7B8690CFC}"/>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9" name="Picture Placeholder 15">
            <a:extLst>
              <a:ext uri="{FF2B5EF4-FFF2-40B4-BE49-F238E27FC236}">
                <a16:creationId xmlns:a16="http://schemas.microsoft.com/office/drawing/2014/main" id="{2C5BB342-F305-7C4A-AB1C-2B52530AFB7C}"/>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57225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ovation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797ACA-64C8-7D40-89A6-029F81442CA3}"/>
              </a:ext>
            </a:extLst>
          </p:cNvPr>
          <p:cNvGrpSpPr/>
          <p:nvPr userDrawn="1"/>
        </p:nvGrpSpPr>
        <p:grpSpPr>
          <a:xfrm>
            <a:off x="600622" y="494100"/>
            <a:ext cx="946988" cy="946988"/>
            <a:chOff x="600622" y="494100"/>
            <a:chExt cx="946988" cy="946988"/>
          </a:xfrm>
        </p:grpSpPr>
        <p:sp>
          <p:nvSpPr>
            <p:cNvPr id="4" name="Oval 3">
              <a:extLst>
                <a:ext uri="{FF2B5EF4-FFF2-40B4-BE49-F238E27FC236}">
                  <a16:creationId xmlns:a16="http://schemas.microsoft.com/office/drawing/2014/main" id="{0FF4B835-26A5-6446-8C81-08408FEF2E79}"/>
                </a:ext>
              </a:extLst>
            </p:cNvPr>
            <p:cNvSpPr/>
            <p:nvPr/>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C1B9D8A2-E10E-C240-BB52-98F8170767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83" y="658960"/>
              <a:ext cx="617266" cy="617266"/>
            </a:xfrm>
            <a:prstGeom prst="rect">
              <a:avLst/>
            </a:prstGeom>
          </p:spPr>
        </p:pic>
      </p:grpSp>
      <p:sp>
        <p:nvSpPr>
          <p:cNvPr id="6" name="Title 1">
            <a:extLst>
              <a:ext uri="{FF2B5EF4-FFF2-40B4-BE49-F238E27FC236}">
                <a16:creationId xmlns:a16="http://schemas.microsoft.com/office/drawing/2014/main" id="{725F7162-D169-464C-AC28-508EBE3089B6}"/>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INNOVATION HEADLINE</a:t>
            </a:r>
          </a:p>
        </p:txBody>
      </p:sp>
      <p:sp>
        <p:nvSpPr>
          <p:cNvPr id="7" name="Text Placeholder 17">
            <a:extLst>
              <a:ext uri="{FF2B5EF4-FFF2-40B4-BE49-F238E27FC236}">
                <a16:creationId xmlns:a16="http://schemas.microsoft.com/office/drawing/2014/main" id="{0A904540-C743-F240-9D83-88C35256DDFD}"/>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8" name="Text Placeholder 19">
            <a:extLst>
              <a:ext uri="{FF2B5EF4-FFF2-40B4-BE49-F238E27FC236}">
                <a16:creationId xmlns:a16="http://schemas.microsoft.com/office/drawing/2014/main" id="{C27EDD35-7F0C-4E41-A6AF-912CBA83E025}"/>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9" name="Text Placeholder 21">
            <a:extLst>
              <a:ext uri="{FF2B5EF4-FFF2-40B4-BE49-F238E27FC236}">
                <a16:creationId xmlns:a16="http://schemas.microsoft.com/office/drawing/2014/main" id="{62B64F62-B39C-884B-AA09-8D7E8B40FDA4}"/>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1" name="Picture Placeholder 15">
            <a:extLst>
              <a:ext uri="{FF2B5EF4-FFF2-40B4-BE49-F238E27FC236}">
                <a16:creationId xmlns:a16="http://schemas.microsoft.com/office/drawing/2014/main" id="{56B375AC-58B2-7345-BDF1-578A007A55CA}"/>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64678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earch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E5AD0B6-2B6C-FA4D-ABA4-26B7B50E3F8B}"/>
              </a:ext>
            </a:extLst>
          </p:cNvPr>
          <p:cNvGrpSpPr/>
          <p:nvPr userDrawn="1"/>
        </p:nvGrpSpPr>
        <p:grpSpPr>
          <a:xfrm>
            <a:off x="600622" y="494100"/>
            <a:ext cx="946988" cy="946988"/>
            <a:chOff x="600622" y="494100"/>
            <a:chExt cx="946988" cy="946988"/>
          </a:xfrm>
        </p:grpSpPr>
        <p:sp>
          <p:nvSpPr>
            <p:cNvPr id="4" name="Oval 3">
              <a:extLst>
                <a:ext uri="{FF2B5EF4-FFF2-40B4-BE49-F238E27FC236}">
                  <a16:creationId xmlns:a16="http://schemas.microsoft.com/office/drawing/2014/main" id="{0F3A379D-1320-A64A-8C76-30C9FE7FC1BD}"/>
                </a:ext>
              </a:extLst>
            </p:cNvPr>
            <p:cNvSpPr/>
            <p:nvPr/>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A7CB0C8-EBE5-7748-8915-FC6D08E1C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972" y="615449"/>
              <a:ext cx="704288" cy="704288"/>
            </a:xfrm>
            <a:prstGeom prst="rect">
              <a:avLst/>
            </a:prstGeom>
          </p:spPr>
        </p:pic>
      </p:grpSp>
      <p:sp>
        <p:nvSpPr>
          <p:cNvPr id="6" name="Title 1">
            <a:extLst>
              <a:ext uri="{FF2B5EF4-FFF2-40B4-BE49-F238E27FC236}">
                <a16:creationId xmlns:a16="http://schemas.microsoft.com/office/drawing/2014/main" id="{751C049B-037A-E74B-943B-377837A7AA4B}"/>
              </a:ext>
            </a:extLst>
          </p:cNvPr>
          <p:cNvSpPr>
            <a:spLocks noGrp="1"/>
          </p:cNvSpPr>
          <p:nvPr>
            <p:ph type="title" hasCustomPrompt="1"/>
          </p:nvPr>
        </p:nvSpPr>
        <p:spPr>
          <a:xfrm>
            <a:off x="1663829" y="811650"/>
            <a:ext cx="4581107" cy="311888"/>
          </a:xfrm>
          <a:prstGeom prst="rect">
            <a:avLst/>
          </a:prstGeom>
        </p:spPr>
        <p:txBody>
          <a:bodyPr/>
          <a:lstStyle>
            <a:lvl1pPr>
              <a:defRPr sz="2000"/>
            </a:lvl1pPr>
          </a:lstStyle>
          <a:p>
            <a:r>
              <a:rPr lang="en-US" dirty="0"/>
              <a:t>RESEARCH HEADLINE</a:t>
            </a:r>
          </a:p>
        </p:txBody>
      </p:sp>
      <p:sp>
        <p:nvSpPr>
          <p:cNvPr id="7" name="Text Placeholder 17">
            <a:extLst>
              <a:ext uri="{FF2B5EF4-FFF2-40B4-BE49-F238E27FC236}">
                <a16:creationId xmlns:a16="http://schemas.microsoft.com/office/drawing/2014/main" id="{97AAA9A8-1C75-6440-999B-00827C6CC01A}"/>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8" name="Text Placeholder 19">
            <a:extLst>
              <a:ext uri="{FF2B5EF4-FFF2-40B4-BE49-F238E27FC236}">
                <a16:creationId xmlns:a16="http://schemas.microsoft.com/office/drawing/2014/main" id="{94B577A8-CF1D-3142-A816-011F969413F2}"/>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9" name="Text Placeholder 21">
            <a:extLst>
              <a:ext uri="{FF2B5EF4-FFF2-40B4-BE49-F238E27FC236}">
                <a16:creationId xmlns:a16="http://schemas.microsoft.com/office/drawing/2014/main" id="{8FF370A9-2602-D74B-AE49-0AC661AFF67E}"/>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1" name="Picture Placeholder 15">
            <a:extLst>
              <a:ext uri="{FF2B5EF4-FFF2-40B4-BE49-F238E27FC236}">
                <a16:creationId xmlns:a16="http://schemas.microsoft.com/office/drawing/2014/main" id="{453BF050-CD13-C94C-B9CE-B2E72A1FA25D}"/>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389786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cation Slide">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525F57E-86A8-8144-8038-AEFA51EB9EED}"/>
              </a:ext>
            </a:extLst>
          </p:cNvPr>
          <p:cNvSpPr/>
          <p:nvPr userDrawn="1"/>
        </p:nvSpPr>
        <p:spPr>
          <a:xfrm>
            <a:off x="600622" y="494100"/>
            <a:ext cx="946988" cy="946988"/>
          </a:xfrm>
          <a:prstGeom prst="ellipse">
            <a:avLst/>
          </a:prstGeom>
          <a:solidFill>
            <a:schemeClr val="bg1"/>
          </a:solid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8A53CE1-7B8D-F74E-9A10-561D816A71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579" y="598495"/>
            <a:ext cx="765089" cy="765089"/>
          </a:xfrm>
          <a:prstGeom prst="rect">
            <a:avLst/>
          </a:prstGeom>
        </p:spPr>
      </p:pic>
      <p:sp>
        <p:nvSpPr>
          <p:cNvPr id="5" name="Title 1">
            <a:extLst>
              <a:ext uri="{FF2B5EF4-FFF2-40B4-BE49-F238E27FC236}">
                <a16:creationId xmlns:a16="http://schemas.microsoft.com/office/drawing/2014/main" id="{FFCD0229-8FEF-1A41-9E88-9ED0CD2C6673}"/>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dirty="0"/>
              <a:t>EDUCATION HEADLINE</a:t>
            </a:r>
          </a:p>
        </p:txBody>
      </p:sp>
      <p:sp>
        <p:nvSpPr>
          <p:cNvPr id="6" name="Text Placeholder 17">
            <a:extLst>
              <a:ext uri="{FF2B5EF4-FFF2-40B4-BE49-F238E27FC236}">
                <a16:creationId xmlns:a16="http://schemas.microsoft.com/office/drawing/2014/main" id="{34875887-C26C-EF4B-9E8B-B815DE9A0D56}"/>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dirty="0"/>
              <a:t>We are a world-class medical destination at the forefront of transformative education, science, medicine, and healthcare. </a:t>
            </a:r>
          </a:p>
        </p:txBody>
      </p:sp>
      <p:sp>
        <p:nvSpPr>
          <p:cNvPr id="7" name="Text Placeholder 19">
            <a:extLst>
              <a:ext uri="{FF2B5EF4-FFF2-40B4-BE49-F238E27FC236}">
                <a16:creationId xmlns:a16="http://schemas.microsoft.com/office/drawing/2014/main" id="{2DD5ABC8-4DA4-B141-AA0E-20711C2626D1}"/>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8" name="Text Placeholder 21">
            <a:extLst>
              <a:ext uri="{FF2B5EF4-FFF2-40B4-BE49-F238E27FC236}">
                <a16:creationId xmlns:a16="http://schemas.microsoft.com/office/drawing/2014/main" id="{3CF7DBDE-C516-2645-9102-1B4C37B249CD}"/>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dirty="0"/>
              <a:t>SUBHEADING</a:t>
            </a:r>
          </a:p>
        </p:txBody>
      </p:sp>
      <p:sp>
        <p:nvSpPr>
          <p:cNvPr id="10" name="Picture Placeholder 15">
            <a:extLst>
              <a:ext uri="{FF2B5EF4-FFF2-40B4-BE49-F238E27FC236}">
                <a16:creationId xmlns:a16="http://schemas.microsoft.com/office/drawing/2014/main" id="{987A6143-9BFB-0640-8A56-E6D2AFCAE105}"/>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244891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Text no Header">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9AFDB238-CE84-D341-B157-1AA523A75A01}"/>
              </a:ext>
            </a:extLst>
          </p:cNvPr>
          <p:cNvSpPr>
            <a:spLocks noGrp="1"/>
          </p:cNvSpPr>
          <p:nvPr>
            <p:ph type="body" sz="quarter" idx="11" hasCustomPrompt="1"/>
          </p:nvPr>
        </p:nvSpPr>
        <p:spPr>
          <a:xfrm>
            <a:off x="6562966" y="2543238"/>
            <a:ext cx="4660900" cy="2560637"/>
          </a:xfrm>
          <a:prstGeom prst="rect">
            <a:avLst/>
          </a:prstGeom>
        </p:spPr>
        <p:txBody>
          <a:bodyPr/>
          <a:lstStyle>
            <a:lvl1pPr marL="285750" marR="0" indent="-285750" algn="l" defTabSz="914400" rtl="0" eaLnBrk="1" fontAlgn="auto" latinLnBrk="0" hangingPunct="1">
              <a:lnSpc>
                <a:spcPct val="100000"/>
              </a:lnSpc>
              <a:spcBef>
                <a:spcPts val="1000"/>
              </a:spcBef>
              <a:spcAft>
                <a:spcPts val="0"/>
              </a:spcAft>
              <a:buClr>
                <a:srgbClr val="CBB379"/>
              </a:buClr>
              <a:buSzPct val="110000"/>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dirty="0"/>
              <a:t>Bullet point</a:t>
            </a:r>
          </a:p>
          <a:p>
            <a:pPr lvl="0"/>
            <a:endParaRPr lang="en-US" dirty="0"/>
          </a:p>
        </p:txBody>
      </p:sp>
      <p:sp>
        <p:nvSpPr>
          <p:cNvPr id="10" name="Text Placeholder 21">
            <a:extLst>
              <a:ext uri="{FF2B5EF4-FFF2-40B4-BE49-F238E27FC236}">
                <a16:creationId xmlns:a16="http://schemas.microsoft.com/office/drawing/2014/main" id="{0EAD4234-EBED-FC4C-AC38-CEE9D5873544}"/>
              </a:ext>
            </a:extLst>
          </p:cNvPr>
          <p:cNvSpPr>
            <a:spLocks noGrp="1"/>
          </p:cNvSpPr>
          <p:nvPr>
            <p:ph type="body" sz="quarter" idx="12" hasCustomPrompt="1"/>
          </p:nvPr>
        </p:nvSpPr>
        <p:spPr>
          <a:xfrm>
            <a:off x="6562949" y="2100430"/>
            <a:ext cx="2700338" cy="330530"/>
          </a:xfrm>
          <a:prstGeom prst="rect">
            <a:avLst/>
          </a:prstGeom>
        </p:spPr>
        <p:txBody>
          <a:bodyPr/>
          <a:lstStyle>
            <a:lvl1pPr marL="0" indent="0">
              <a:buNone/>
              <a:defRPr sz="2000" b="1">
                <a:solidFill>
                  <a:schemeClr val="tx1"/>
                </a:solidFill>
              </a:defRPr>
            </a:lvl1pPr>
          </a:lstStyle>
          <a:p>
            <a:pPr lvl="0"/>
            <a:r>
              <a:rPr lang="en-US" dirty="0"/>
              <a:t>SUBHEADER TEXT</a:t>
            </a:r>
          </a:p>
        </p:txBody>
      </p:sp>
      <p:sp>
        <p:nvSpPr>
          <p:cNvPr id="16" name="Picture Placeholder 15">
            <a:extLst>
              <a:ext uri="{FF2B5EF4-FFF2-40B4-BE49-F238E27FC236}">
                <a16:creationId xmlns:a16="http://schemas.microsoft.com/office/drawing/2014/main" id="{E9F6BA08-429D-4C46-A161-74FD957782A6}"/>
              </a:ext>
            </a:extLst>
          </p:cNvPr>
          <p:cNvSpPr>
            <a:spLocks noGrp="1"/>
          </p:cNvSpPr>
          <p:nvPr>
            <p:ph type="pic" sz="quarter" idx="13" hasCustomPrompt="1"/>
          </p:nvPr>
        </p:nvSpPr>
        <p:spPr>
          <a:xfrm>
            <a:off x="1012825" y="1389063"/>
            <a:ext cx="5324475" cy="3998912"/>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spTree>
    <p:extLst>
      <p:ext uri="{BB962C8B-B14F-4D97-AF65-F5344CB8AC3E}">
        <p14:creationId xmlns:p14="http://schemas.microsoft.com/office/powerpoint/2010/main" val="366850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Break Slide">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5B5AF314-6C09-934D-BDD2-4D265D3A7B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7785" y="0"/>
            <a:ext cx="12054215"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B9B43E3F-9CDB-1941-90CE-D4A6CAA346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73" y="6064223"/>
            <a:ext cx="2613718" cy="475769"/>
          </a:xfrm>
          <a:prstGeom prst="rect">
            <a:avLst/>
          </a:prstGeom>
        </p:spPr>
      </p:pic>
      <p:sp>
        <p:nvSpPr>
          <p:cNvPr id="9" name="Rectangle 8">
            <a:extLst>
              <a:ext uri="{FF2B5EF4-FFF2-40B4-BE49-F238E27FC236}">
                <a16:creationId xmlns:a16="http://schemas.microsoft.com/office/drawing/2014/main" id="{E7062460-7156-124C-8F95-CF83C8A652D2}"/>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512994B7-EBE5-5547-9B7C-94C22155B6EF}"/>
              </a:ext>
            </a:extLst>
          </p:cNvPr>
          <p:cNvSpPr>
            <a:spLocks noGrp="1"/>
          </p:cNvSpPr>
          <p:nvPr>
            <p:ph type="body" sz="quarter" idx="10" hasCustomPrompt="1"/>
          </p:nvPr>
        </p:nvSpPr>
        <p:spPr>
          <a:xfrm>
            <a:off x="6106068" y="2876656"/>
            <a:ext cx="5997575" cy="1236663"/>
          </a:xfrm>
          <a:prstGeom prst="rect">
            <a:avLst/>
          </a:prstGeom>
        </p:spPr>
        <p:txBody>
          <a:bodyPr/>
          <a:lstStyle>
            <a:lvl1pPr marL="0" indent="0">
              <a:buNone/>
              <a:defRPr sz="4000" b="1">
                <a:solidFill>
                  <a:schemeClr val="bg1"/>
                </a:solidFill>
                <a:latin typeface="Helvetica" pitchFamily="2" charset="0"/>
              </a:defRPr>
            </a:lvl1pPr>
          </a:lstStyle>
          <a:p>
            <a:pPr lvl="0"/>
            <a:r>
              <a:rPr lang="en-US" dirty="0"/>
              <a:t>SECTION BREAK/ TRANSITION SLIDE</a:t>
            </a:r>
          </a:p>
        </p:txBody>
      </p:sp>
    </p:spTree>
    <p:extLst>
      <p:ext uri="{BB962C8B-B14F-4D97-AF65-F5344CB8AC3E}">
        <p14:creationId xmlns:p14="http://schemas.microsoft.com/office/powerpoint/2010/main" val="3956259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theme" Target="../theme/theme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4000">
              <a:schemeClr val="bg1">
                <a:lumMod val="97000"/>
              </a:schemeClr>
            </a:gs>
            <a:gs pos="100000">
              <a:schemeClr val="bg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0C6E7D-0691-E845-A7E5-00631560AC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94001"/>
            <a:ext cx="12191999" cy="7052001"/>
          </a:xfrm>
          <a:prstGeom prst="rect">
            <a:avLst/>
          </a:prstGeom>
        </p:spPr>
      </p:pic>
      <p:sp>
        <p:nvSpPr>
          <p:cNvPr id="9" name="Rectangle 8">
            <a:extLst>
              <a:ext uri="{FF2B5EF4-FFF2-40B4-BE49-F238E27FC236}">
                <a16:creationId xmlns:a16="http://schemas.microsoft.com/office/drawing/2014/main" id="{6190085F-B6F6-BB4C-AFE0-865C96C35AB6}"/>
              </a:ext>
            </a:extLst>
          </p:cNvPr>
          <p:cNvSpPr/>
          <p:nvPr userDrawn="1"/>
        </p:nvSpPr>
        <p:spPr>
          <a:xfrm>
            <a:off x="2" y="2017795"/>
            <a:ext cx="852543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4F23775-81D2-0941-971E-8BD0B8611163}"/>
              </a:ext>
            </a:extLst>
          </p:cNvPr>
          <p:cNvSpPr txBox="1">
            <a:spLocks/>
          </p:cNvSpPr>
          <p:nvPr userDrawn="1"/>
        </p:nvSpPr>
        <p:spPr>
          <a:xfrm>
            <a:off x="241433" y="2117487"/>
            <a:ext cx="9144000" cy="894008"/>
          </a:xfrm>
          <a:prstGeom prst="rect">
            <a:avLst/>
          </a:prstGeom>
          <a:effectLst/>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lumMod val="95000"/>
                  </a:schemeClr>
                </a:solidFill>
                <a:latin typeface="Helvetica" pitchFamily="2" charset="0"/>
              </a:rPr>
              <a:t>POWERPOINT TITLE	</a:t>
            </a:r>
          </a:p>
        </p:txBody>
      </p:sp>
      <p:pic>
        <p:nvPicPr>
          <p:cNvPr id="11" name="Picture 10">
            <a:extLst>
              <a:ext uri="{FF2B5EF4-FFF2-40B4-BE49-F238E27FC236}">
                <a16:creationId xmlns:a16="http://schemas.microsoft.com/office/drawing/2014/main" id="{8A9E7E00-36E3-3542-B275-5CBA869A6B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8190" y="1176983"/>
            <a:ext cx="6401094" cy="614842"/>
          </a:xfrm>
          <a:prstGeom prst="rect">
            <a:avLst/>
          </a:prstGeom>
        </p:spPr>
      </p:pic>
      <p:sp>
        <p:nvSpPr>
          <p:cNvPr id="12" name="Title 1">
            <a:extLst>
              <a:ext uri="{FF2B5EF4-FFF2-40B4-BE49-F238E27FC236}">
                <a16:creationId xmlns:a16="http://schemas.microsoft.com/office/drawing/2014/main" id="{DF865A41-D263-7E44-AD86-0DD07B34166B}"/>
              </a:ext>
            </a:extLst>
          </p:cNvPr>
          <p:cNvSpPr txBox="1">
            <a:spLocks/>
          </p:cNvSpPr>
          <p:nvPr userDrawn="1"/>
        </p:nvSpPr>
        <p:spPr>
          <a:xfrm>
            <a:off x="1225519" y="2911802"/>
            <a:ext cx="7299917" cy="638486"/>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latin typeface="Helvetica Light" panose="020B0403020202020204" pitchFamily="34" charset="0"/>
              </a:rPr>
              <a:t>Insert Subtitle</a:t>
            </a:r>
          </a:p>
        </p:txBody>
      </p:sp>
    </p:spTree>
    <p:extLst>
      <p:ext uri="{BB962C8B-B14F-4D97-AF65-F5344CB8AC3E}">
        <p14:creationId xmlns:p14="http://schemas.microsoft.com/office/powerpoint/2010/main" val="166104900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spcBef>
          <a:spcPct val="0"/>
        </a:spcBef>
        <a:buNone/>
        <a:defRPr sz="4000" kern="1200">
          <a:solidFill>
            <a:schemeClr val="tx1"/>
          </a:solidFill>
          <a:latin typeface="Helvetica" charset="0"/>
          <a:ea typeface="Helvetica" charset="0"/>
          <a:cs typeface="Helvetica" charset="0"/>
        </a:defRPr>
      </a:lvl1pPr>
    </p:titleStyle>
    <p:bodyStyle>
      <a:lvl1pPr marL="342900" indent="-3429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1pPr>
      <a:lvl2pPr marL="742950" indent="-285750" algn="l" defTabSz="457200" rtl="0" eaLnBrk="1" latinLnBrk="0" hangingPunct="1">
        <a:spcBef>
          <a:spcPct val="20000"/>
        </a:spcBef>
        <a:buClr>
          <a:srgbClr val="A49566"/>
        </a:buClr>
        <a:buSzPct val="90000"/>
        <a:buFont typeface="Wingdings" charset="2"/>
        <a:buChar char="§"/>
        <a:defRPr sz="3200" kern="1200">
          <a:solidFill>
            <a:schemeClr val="tx1"/>
          </a:solidFill>
          <a:latin typeface="Helvetica" charset="0"/>
          <a:ea typeface="Helvetica" charset="0"/>
          <a:cs typeface="Helvetica" charset="0"/>
        </a:defRPr>
      </a:lvl2pPr>
      <a:lvl3pPr marL="1143000" indent="-2286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3pPr>
      <a:lvl4pPr marL="1600200" indent="-228600" algn="l" defTabSz="457200" rtl="0" eaLnBrk="1" latinLnBrk="0" hangingPunct="1">
        <a:spcBef>
          <a:spcPct val="20000"/>
        </a:spcBef>
        <a:buClr>
          <a:srgbClr val="A49566"/>
        </a:buClr>
        <a:buSzPct val="90000"/>
        <a:buFont typeface="Wingdings" charset="2"/>
        <a:buChar char="§"/>
        <a:defRPr sz="3200" kern="1200">
          <a:solidFill>
            <a:schemeClr val="tx1"/>
          </a:solidFill>
          <a:latin typeface="Helvetica" charset="0"/>
          <a:ea typeface="Helvetica" charset="0"/>
          <a:cs typeface="Helvetica" charset="0"/>
        </a:defRPr>
      </a:lvl4pPr>
      <a:lvl5pPr marL="2057400" indent="-228600" algn="l" defTabSz="457200" rtl="0" eaLnBrk="1" latinLnBrk="0" hangingPunct="1">
        <a:spcBef>
          <a:spcPct val="20000"/>
        </a:spcBef>
        <a:buClr>
          <a:srgbClr val="A49566"/>
        </a:buClr>
        <a:buSzPct val="90000"/>
        <a:buFont typeface="Meiryo" charset="-128"/>
        <a:buChar char="➧"/>
        <a:defRPr sz="3200" kern="1200">
          <a:solidFill>
            <a:schemeClr val="tx1"/>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889B16-B69F-144B-9575-31ACC7D7EEBD}"/>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445873" y="6054291"/>
            <a:ext cx="2613718" cy="475768"/>
          </a:xfrm>
          <a:prstGeom prst="rect">
            <a:avLst/>
          </a:prstGeom>
        </p:spPr>
      </p:pic>
      <p:sp>
        <p:nvSpPr>
          <p:cNvPr id="8" name="Rectangle 7">
            <a:extLst>
              <a:ext uri="{FF2B5EF4-FFF2-40B4-BE49-F238E27FC236}">
                <a16:creationId xmlns:a16="http://schemas.microsoft.com/office/drawing/2014/main" id="{A29D82DB-C54A-DD48-ACC9-321C5E21CB24}"/>
              </a:ext>
            </a:extLst>
          </p:cNvPr>
          <p:cNvSpPr/>
          <p:nvPr userDrawn="1"/>
        </p:nvSpPr>
        <p:spPr>
          <a:xfrm>
            <a:off x="9987280" y="6317974"/>
            <a:ext cx="2158780" cy="261610"/>
          </a:xfrm>
          <a:prstGeom prst="rect">
            <a:avLst/>
          </a:prstGeom>
        </p:spPr>
        <p:txBody>
          <a:bodyPr wrap="square">
            <a:spAutoFit/>
          </a:bodyPr>
          <a:lstStyle/>
          <a:p>
            <a:pPr algn="ctr"/>
            <a:r>
              <a:rPr lang="en-US" sz="1100" dirty="0">
                <a:solidFill>
                  <a:schemeClr val="tx1">
                    <a:lumMod val="50000"/>
                    <a:lumOff val="50000"/>
                  </a:schemeClr>
                </a:solidFill>
                <a:latin typeface="Helvetica Light" panose="020B0403020202020204" pitchFamily="34" charset="0"/>
              </a:rPr>
              <a:t>PRESENTATION TITLE</a:t>
            </a:r>
          </a:p>
        </p:txBody>
      </p:sp>
      <p:cxnSp>
        <p:nvCxnSpPr>
          <p:cNvPr id="9" name="Straight Connector 8">
            <a:extLst>
              <a:ext uri="{FF2B5EF4-FFF2-40B4-BE49-F238E27FC236}">
                <a16:creationId xmlns:a16="http://schemas.microsoft.com/office/drawing/2014/main" id="{0E4A15A6-10A8-0C48-9D7A-94270C27E8FC}"/>
              </a:ext>
            </a:extLst>
          </p:cNvPr>
          <p:cNvCxnSpPr>
            <a:cxnSpLocks/>
          </p:cNvCxnSpPr>
          <p:nvPr userDrawn="1"/>
        </p:nvCxnSpPr>
        <p:spPr>
          <a:xfrm>
            <a:off x="10324990" y="6266539"/>
            <a:ext cx="14833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D1A38E3-D28F-1C42-BDF8-EC581A238458}"/>
              </a:ext>
            </a:extLst>
          </p:cNvPr>
          <p:cNvSpPr/>
          <p:nvPr userDrawn="1"/>
        </p:nvSpPr>
        <p:spPr>
          <a:xfrm>
            <a:off x="0" y="0"/>
            <a:ext cx="142240" cy="6858000"/>
          </a:xfrm>
          <a:prstGeom prst="rect">
            <a:avLst/>
          </a:prstGeom>
          <a:solidFill>
            <a:srgbClr val="CBB3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1212120"/>
      </p:ext>
    </p:extLst>
  </p:cSld>
  <p:clrMap bg1="lt1" tx1="dk1" bg2="lt2" tx2="dk2" accent1="accent1" accent2="accent2" accent3="accent3" accent4="accent4" accent5="accent5" accent6="accent6" hlink="hlink" folHlink="folHlink"/>
  <p:sldLayoutIdLst>
    <p:sldLayoutId id="2147483686" r:id="rId1"/>
    <p:sldLayoutId id="2147483691" r:id="rId2"/>
    <p:sldLayoutId id="2147483687" r:id="rId3"/>
    <p:sldLayoutId id="2147483688" r:id="rId4"/>
    <p:sldLayoutId id="2147483696" r:id="rId5"/>
    <p:sldLayoutId id="2147483697" r:id="rId6"/>
    <p:sldLayoutId id="2147483698" r:id="rId7"/>
    <p:sldLayoutId id="2147483689" r:id="rId8"/>
    <p:sldLayoutId id="2147483692" r:id="rId9"/>
    <p:sldLayoutId id="2147483693" r:id="rId10"/>
    <p:sldLayoutId id="2147483694" r:id="rId11"/>
    <p:sldLayoutId id="2147483695" r:id="rId12"/>
    <p:sldLayoutId id="2147483700" r:id="rId13"/>
    <p:sldLayoutId id="2147483701" r:id="rId14"/>
    <p:sldLayoutId id="2147483702" r:id="rId15"/>
    <p:sldLayoutId id="2147483704" r:id="rId16"/>
  </p:sldLayoutIdLst>
  <p:txStyles>
    <p:title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CB55F-7018-8045-A62A-AFC80237ACA4}"/>
              </a:ext>
            </a:extLst>
          </p:cNvPr>
          <p:cNvPicPr>
            <a:picLocks noChangeAspect="1"/>
          </p:cNvPicPr>
          <p:nvPr userDrawn="1"/>
        </p:nvPicPr>
        <p:blipFill rotWithShape="1">
          <a:blip r:embed="rId2" cstate="email">
            <a:alphaModFix amt="85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66261"/>
            <a:ext cx="12191999" cy="6950765"/>
          </a:xfrm>
          <a:prstGeom prst="rect">
            <a:avLst/>
          </a:prstGeom>
        </p:spPr>
      </p:pic>
      <p:sp>
        <p:nvSpPr>
          <p:cNvPr id="8" name="Rectangle 7">
            <a:extLst>
              <a:ext uri="{FF2B5EF4-FFF2-40B4-BE49-F238E27FC236}">
                <a16:creationId xmlns:a16="http://schemas.microsoft.com/office/drawing/2014/main" id="{C5999311-31A2-5445-A802-17D1F02724AC}"/>
              </a:ext>
            </a:extLst>
          </p:cNvPr>
          <p:cNvSpPr/>
          <p:nvPr userDrawn="1"/>
        </p:nvSpPr>
        <p:spPr>
          <a:xfrm>
            <a:off x="1" y="2025525"/>
            <a:ext cx="7858584"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A993065C-C879-5E46-9E43-F2AA0068548C}"/>
              </a:ext>
            </a:extLst>
          </p:cNvPr>
          <p:cNvSpPr txBox="1">
            <a:spLocks/>
          </p:cNvSpPr>
          <p:nvPr userDrawn="1"/>
        </p:nvSpPr>
        <p:spPr>
          <a:xfrm>
            <a:off x="1457490" y="1929783"/>
            <a:ext cx="9144000" cy="1085490"/>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lumMod val="95000"/>
                  </a:schemeClr>
                </a:solidFill>
                <a:latin typeface="Helvetica" pitchFamily="2" charset="0"/>
              </a:rPr>
              <a:t>THANK YOU</a:t>
            </a:r>
          </a:p>
        </p:txBody>
      </p:sp>
      <p:pic>
        <p:nvPicPr>
          <p:cNvPr id="10" name="Picture 9">
            <a:extLst>
              <a:ext uri="{FF2B5EF4-FFF2-40B4-BE49-F238E27FC236}">
                <a16:creationId xmlns:a16="http://schemas.microsoft.com/office/drawing/2014/main" id="{1F56A806-CA4D-C646-9E64-B6D7EDF6E1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457490" y="1219201"/>
            <a:ext cx="6401094" cy="614841"/>
          </a:xfrm>
          <a:prstGeom prst="rect">
            <a:avLst/>
          </a:prstGeom>
        </p:spPr>
      </p:pic>
    </p:spTree>
    <p:extLst>
      <p:ext uri="{BB962C8B-B14F-4D97-AF65-F5344CB8AC3E}">
        <p14:creationId xmlns:p14="http://schemas.microsoft.com/office/powerpoint/2010/main" val="258506580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04670C-E670-CE47-9545-E6736381DE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94001"/>
            <a:ext cx="12191999" cy="7052001"/>
          </a:xfrm>
          <a:prstGeom prst="rect">
            <a:avLst/>
          </a:prstGeom>
        </p:spPr>
      </p:pic>
      <p:sp>
        <p:nvSpPr>
          <p:cNvPr id="14" name="Rectangle 13">
            <a:extLst>
              <a:ext uri="{FF2B5EF4-FFF2-40B4-BE49-F238E27FC236}">
                <a16:creationId xmlns:a16="http://schemas.microsoft.com/office/drawing/2014/main" id="{65F7BDD8-8641-8841-9B92-E853C2D4F027}"/>
              </a:ext>
            </a:extLst>
          </p:cNvPr>
          <p:cNvSpPr/>
          <p:nvPr/>
        </p:nvSpPr>
        <p:spPr>
          <a:xfrm>
            <a:off x="1618" y="2054824"/>
            <a:ext cx="8834717" cy="894007"/>
          </a:xfrm>
          <a:prstGeom prst="rect">
            <a:avLst/>
          </a:prstGeom>
          <a:solidFill>
            <a:srgbClr val="CFB87C">
              <a:alpha val="85098"/>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2B4D204A-4FCA-0344-A580-1895CAC5DF14}"/>
              </a:ext>
            </a:extLst>
          </p:cNvPr>
          <p:cNvSpPr txBox="1">
            <a:spLocks/>
          </p:cNvSpPr>
          <p:nvPr/>
        </p:nvSpPr>
        <p:spPr>
          <a:xfrm>
            <a:off x="-153024" y="1840662"/>
            <a:ext cx="9144000" cy="1094343"/>
          </a:xfrm>
          <a:prstGeom prst="rect">
            <a:avLst/>
          </a:prstGeom>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lumMod val="95000"/>
                  </a:schemeClr>
                </a:solidFill>
                <a:latin typeface="Helvetica" pitchFamily="2" charset="0"/>
              </a:rPr>
              <a:t>Predicting Aggressive Behavior in the </a:t>
            </a:r>
          </a:p>
          <a:p>
            <a:r>
              <a:rPr lang="en-US" sz="2400" b="1" dirty="0">
                <a:solidFill>
                  <a:schemeClr val="bg1">
                    <a:lumMod val="95000"/>
                  </a:schemeClr>
                </a:solidFill>
                <a:latin typeface="Helvetica" pitchFamily="2" charset="0"/>
              </a:rPr>
              <a:t>Inpatient Psychiatric Units at Children’s Hospital Colorado</a:t>
            </a:r>
          </a:p>
        </p:txBody>
      </p:sp>
      <p:pic>
        <p:nvPicPr>
          <p:cNvPr id="17" name="Picture 16">
            <a:extLst>
              <a:ext uri="{FF2B5EF4-FFF2-40B4-BE49-F238E27FC236}">
                <a16:creationId xmlns:a16="http://schemas.microsoft.com/office/drawing/2014/main" id="{61BA0C49-94AF-6348-A500-6FFC79924F5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8190" y="1176983"/>
            <a:ext cx="6401094" cy="614842"/>
          </a:xfrm>
          <a:prstGeom prst="rect">
            <a:avLst/>
          </a:prstGeom>
        </p:spPr>
      </p:pic>
      <p:sp>
        <p:nvSpPr>
          <p:cNvPr id="6" name="Title 1">
            <a:extLst>
              <a:ext uri="{FF2B5EF4-FFF2-40B4-BE49-F238E27FC236}">
                <a16:creationId xmlns:a16="http://schemas.microsoft.com/office/drawing/2014/main" id="{A3C19C29-F206-A74F-A2B5-7A04A5F61F07}"/>
              </a:ext>
            </a:extLst>
          </p:cNvPr>
          <p:cNvSpPr txBox="1">
            <a:spLocks/>
          </p:cNvSpPr>
          <p:nvPr/>
        </p:nvSpPr>
        <p:spPr>
          <a:xfrm>
            <a:off x="7749226" y="2671023"/>
            <a:ext cx="5529884" cy="1238147"/>
          </a:xfrm>
          <a:prstGeom prst="rect">
            <a:avLst/>
          </a:prstGeom>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dirty="0">
                <a:latin typeface="Helvetica Light" panose="020B0403020202020204" pitchFamily="34" charset="0"/>
              </a:rPr>
              <a:t>Eddy Panklang</a:t>
            </a:r>
          </a:p>
          <a:p>
            <a:pPr algn="l"/>
            <a:r>
              <a:rPr lang="en-US" sz="1400" dirty="0">
                <a:latin typeface="Helvetica Light" panose="020B0403020202020204" pitchFamily="34" charset="0"/>
              </a:rPr>
              <a:t>Patrick W. Romani, Ph.D., BCBA-D</a:t>
            </a:r>
          </a:p>
          <a:p>
            <a:pPr algn="l"/>
            <a:r>
              <a:rPr lang="en-US" sz="1400" dirty="0">
                <a:latin typeface="Helvetica Light" panose="020B0403020202020204" pitchFamily="34" charset="0"/>
              </a:rPr>
              <a:t>Mathew Luehring, Ph.D., BCBA, NCSP</a:t>
            </a:r>
          </a:p>
          <a:p>
            <a:pPr algn="l"/>
            <a:r>
              <a:rPr lang="en-US" sz="1400" dirty="0">
                <a:latin typeface="Helvetica Light" panose="020B0403020202020204" pitchFamily="34" charset="0"/>
              </a:rPr>
              <a:t>Crystal Natvig, MPH, B.S.</a:t>
            </a:r>
          </a:p>
        </p:txBody>
      </p:sp>
    </p:spTree>
    <p:extLst>
      <p:ext uri="{BB962C8B-B14F-4D97-AF65-F5344CB8AC3E}">
        <p14:creationId xmlns:p14="http://schemas.microsoft.com/office/powerpoint/2010/main" val="1267912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239"/>
    </mc:Choice>
    <mc:Fallback xmlns="">
      <p:transition spd="slow" advTm="72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sz="2000" dirty="0">
                <a:latin typeface="Century Gothic" panose="020B0502020202020204" pitchFamily="34" charset="0"/>
                <a:cs typeface="Century Gothic"/>
              </a:rPr>
              <a:t>Brief Rating of Aggression by Children and Adolescents (BRACHA) </a:t>
            </a:r>
            <a:r>
              <a:rPr lang="en-US" sz="2000" b="1" dirty="0">
                <a:latin typeface="Century Gothic" panose="020B0502020202020204" pitchFamily="34" charset="0"/>
                <a:cs typeface="Century Gothic"/>
              </a:rPr>
              <a:t> </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281DB70B-4E61-4E57-81A0-53F5793EDE66}"/>
                  </a:ext>
                </a:extLst>
              </p:cNvPr>
              <p:cNvSpPr>
                <a:spLocks noGrp="1"/>
              </p:cNvSpPr>
              <p:nvPr>
                <p:ph idx="1"/>
              </p:nvPr>
            </p:nvSpPr>
            <p:spPr>
              <a:xfrm>
                <a:off x="648929" y="1877371"/>
                <a:ext cx="3505494" cy="4419600"/>
              </a:xfrm>
            </p:spPr>
            <p:txBody>
              <a:bodyPr>
                <a:normAutofit/>
              </a:bodyPr>
              <a:lstStyle/>
              <a:p>
                <a:r>
                  <a:rPr lang="en-US" sz="1600" dirty="0">
                    <a:latin typeface="Bell MT" panose="02020503060305020303" pitchFamily="18" charset="77"/>
                    <a:cs typeface="Times New Roman" panose="02020603050405020304" pitchFamily="18" charset="0"/>
                  </a:rPr>
                  <a:t>From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𝜒</m:t>
                        </m:r>
                      </m:e>
                      <m:sup>
                        <m:r>
                          <a:rPr lang="en-US" sz="1600" b="0" i="1">
                            <a:latin typeface="Cambria Math" panose="02040503050406030204" pitchFamily="18" charset="0"/>
                          </a:rPr>
                          <m:t>2</m:t>
                        </m:r>
                      </m:sup>
                    </m:sSup>
                  </m:oMath>
                </a14:m>
                <a:r>
                  <a:rPr lang="en-US" sz="1600" dirty="0">
                    <a:latin typeface="Bell MT" panose="02020503060305020303" pitchFamily="18" charset="77"/>
                    <a:cs typeface="Times New Roman" panose="02020603050405020304" pitchFamily="18" charset="0"/>
                  </a:rPr>
                  <a:t>analyses, the association between occurrence of aggression and BRACHA items was calculated</a:t>
                </a:r>
              </a:p>
              <a:p>
                <a:pPr lvl="1"/>
                <a:r>
                  <a:rPr lang="en-US" sz="1600" dirty="0">
                    <a:latin typeface="Bell MT" panose="02020503060305020303" pitchFamily="18" charset="77"/>
                    <a:cs typeface="Times New Roman" panose="02020603050405020304" pitchFamily="18" charset="0"/>
                  </a:rPr>
                  <a:t>The BRACHA was modified to create the mBRACHA by</a:t>
                </a:r>
              </a:p>
              <a:p>
                <a:pPr lvl="2"/>
                <a:r>
                  <a:rPr lang="en-US" sz="1400" dirty="0">
                    <a:latin typeface="Bell MT" panose="02020503060305020303" pitchFamily="18" charset="77"/>
                    <a:cs typeface="Times New Roman" panose="02020603050405020304" pitchFamily="18" charset="0"/>
                  </a:rPr>
                  <a:t>Removing items 4 and 5</a:t>
                </a:r>
              </a:p>
              <a:p>
                <a:pPr lvl="2"/>
                <a:r>
                  <a:rPr lang="en-US" sz="1400" dirty="0">
                    <a:latin typeface="Bell MT" panose="02020503060305020303" pitchFamily="18" charset="77"/>
                    <a:cs typeface="Times New Roman" panose="02020603050405020304" pitchFamily="18" charset="0"/>
                  </a:rPr>
                  <a:t>Removing items 7, 8, and 16</a:t>
                </a:r>
              </a:p>
              <a:p>
                <a:pPr lvl="2"/>
                <a:r>
                  <a:rPr lang="en-US" sz="1400" dirty="0">
                    <a:latin typeface="Bell MT" panose="02020503060305020303" pitchFamily="18" charset="77"/>
                    <a:cs typeface="Times New Roman" panose="02020603050405020304" pitchFamily="18" charset="0"/>
                  </a:rPr>
                  <a:t>Removing items 10 and 11</a:t>
                </a:r>
              </a:p>
              <a:p>
                <a:pPr lvl="2"/>
                <a:r>
                  <a:rPr lang="en-US" sz="1400" dirty="0">
                    <a:latin typeface="Bell MT" panose="02020503060305020303" pitchFamily="18" charset="77"/>
                    <a:cs typeface="Times New Roman" panose="02020603050405020304" pitchFamily="18" charset="0"/>
                  </a:rPr>
                  <a:t>Removing item 15</a:t>
                </a:r>
              </a:p>
            </p:txBody>
          </p:sp>
        </mc:Choice>
        <mc:Fallback>
          <p:sp>
            <p:nvSpPr>
              <p:cNvPr id="9" name="Content Placeholder 8">
                <a:extLst>
                  <a:ext uri="{FF2B5EF4-FFF2-40B4-BE49-F238E27FC236}">
                    <a16:creationId xmlns:a16="http://schemas.microsoft.com/office/drawing/2014/main" id="{281DB70B-4E61-4E57-81A0-53F5793EDE66}"/>
                  </a:ext>
                </a:extLst>
              </p:cNvPr>
              <p:cNvSpPr>
                <a:spLocks noGrp="1" noRot="1" noChangeAspect="1" noMove="1" noResize="1" noEditPoints="1" noAdjustHandles="1" noChangeArrowheads="1" noChangeShapeType="1" noTextEdit="1"/>
              </p:cNvSpPr>
              <p:nvPr>
                <p:ph idx="1"/>
              </p:nvPr>
            </p:nvSpPr>
            <p:spPr>
              <a:xfrm>
                <a:off x="648929" y="1877371"/>
                <a:ext cx="3505494" cy="4419600"/>
              </a:xfrm>
              <a:blipFill>
                <a:blip r:embed="rId3"/>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84D699-650D-414A-9182-3A4DC83EC4A5}"/>
              </a:ext>
            </a:extLst>
          </p:cNvPr>
          <p:cNvPicPr>
            <a:picLocks noChangeAspect="1"/>
          </p:cNvPicPr>
          <p:nvPr/>
        </p:nvPicPr>
        <p:blipFill>
          <a:blip r:embed="rId4"/>
          <a:stretch>
            <a:fillRect/>
          </a:stretch>
        </p:blipFill>
        <p:spPr>
          <a:xfrm>
            <a:off x="5405862" y="982024"/>
            <a:ext cx="6019331" cy="4890705"/>
          </a:xfrm>
          <a:prstGeom prst="rect">
            <a:avLst/>
          </a:prstGeom>
          <a:effectLst/>
        </p:spPr>
      </p:pic>
      <p:cxnSp>
        <p:nvCxnSpPr>
          <p:cNvPr id="4" name="Straight Connector 3">
            <a:extLst>
              <a:ext uri="{FF2B5EF4-FFF2-40B4-BE49-F238E27FC236}">
                <a16:creationId xmlns:a16="http://schemas.microsoft.com/office/drawing/2014/main" id="{C0AA73F4-DBD1-EB46-B217-7A9EE5430187}"/>
              </a:ext>
            </a:extLst>
          </p:cNvPr>
          <p:cNvCxnSpPr/>
          <p:nvPr/>
        </p:nvCxnSpPr>
        <p:spPr>
          <a:xfrm>
            <a:off x="5692291" y="2319306"/>
            <a:ext cx="181668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34DDC951-EA94-A442-BE87-F32CE5D478E9}"/>
              </a:ext>
            </a:extLst>
          </p:cNvPr>
          <p:cNvCxnSpPr>
            <a:cxnSpLocks/>
          </p:cNvCxnSpPr>
          <p:nvPr/>
        </p:nvCxnSpPr>
        <p:spPr>
          <a:xfrm>
            <a:off x="5692291" y="2550429"/>
            <a:ext cx="174402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71720B51-1966-D649-9501-D694E1AECF6D}"/>
              </a:ext>
            </a:extLst>
          </p:cNvPr>
          <p:cNvCxnSpPr>
            <a:cxnSpLocks/>
          </p:cNvCxnSpPr>
          <p:nvPr/>
        </p:nvCxnSpPr>
        <p:spPr>
          <a:xfrm>
            <a:off x="5692291" y="3005610"/>
            <a:ext cx="233747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21C79C5B-1385-9142-AC2B-B8460691098C}"/>
              </a:ext>
            </a:extLst>
          </p:cNvPr>
          <p:cNvCxnSpPr>
            <a:cxnSpLocks/>
          </p:cNvCxnSpPr>
          <p:nvPr/>
        </p:nvCxnSpPr>
        <p:spPr>
          <a:xfrm>
            <a:off x="5692291" y="3235724"/>
            <a:ext cx="227691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73633797-F02B-9542-BCA4-688D36858D42}"/>
              </a:ext>
            </a:extLst>
          </p:cNvPr>
          <p:cNvCxnSpPr>
            <a:cxnSpLocks/>
          </p:cNvCxnSpPr>
          <p:nvPr/>
        </p:nvCxnSpPr>
        <p:spPr>
          <a:xfrm>
            <a:off x="5692291" y="5530807"/>
            <a:ext cx="237986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37E81FE2-4446-0246-8514-9EF9BD96FDEE}"/>
              </a:ext>
            </a:extLst>
          </p:cNvPr>
          <p:cNvCxnSpPr>
            <a:cxnSpLocks/>
          </p:cNvCxnSpPr>
          <p:nvPr/>
        </p:nvCxnSpPr>
        <p:spPr>
          <a:xfrm>
            <a:off x="5692291" y="5645865"/>
            <a:ext cx="79328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0D1D4D3A-396C-1740-8391-01CE8ECFAC53}"/>
              </a:ext>
            </a:extLst>
          </p:cNvPr>
          <p:cNvCxnSpPr>
            <a:cxnSpLocks/>
          </p:cNvCxnSpPr>
          <p:nvPr/>
        </p:nvCxnSpPr>
        <p:spPr>
          <a:xfrm>
            <a:off x="5692291" y="3126723"/>
            <a:ext cx="79328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24B8CC11-F50F-054E-96DA-A4E81D5FC818}"/>
              </a:ext>
            </a:extLst>
          </p:cNvPr>
          <p:cNvCxnSpPr>
            <a:cxnSpLocks/>
          </p:cNvCxnSpPr>
          <p:nvPr/>
        </p:nvCxnSpPr>
        <p:spPr>
          <a:xfrm>
            <a:off x="5692291" y="3702008"/>
            <a:ext cx="174402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5F104BAC-7CD1-F747-9770-AF2A317E3694}"/>
              </a:ext>
            </a:extLst>
          </p:cNvPr>
          <p:cNvCxnSpPr>
            <a:cxnSpLocks/>
          </p:cNvCxnSpPr>
          <p:nvPr/>
        </p:nvCxnSpPr>
        <p:spPr>
          <a:xfrm>
            <a:off x="5692291" y="3926066"/>
            <a:ext cx="199230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9" name="Straight Connector 28">
            <a:extLst>
              <a:ext uri="{FF2B5EF4-FFF2-40B4-BE49-F238E27FC236}">
                <a16:creationId xmlns:a16="http://schemas.microsoft.com/office/drawing/2014/main" id="{44E879B6-60FB-B44C-9A3D-C7D2A2225FC2}"/>
              </a:ext>
            </a:extLst>
          </p:cNvPr>
          <p:cNvCxnSpPr>
            <a:cxnSpLocks/>
          </p:cNvCxnSpPr>
          <p:nvPr/>
        </p:nvCxnSpPr>
        <p:spPr>
          <a:xfrm>
            <a:off x="5692291" y="5185637"/>
            <a:ext cx="237986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1892B9DA-D4B7-DE44-98DA-36B9D0CE867B}"/>
              </a:ext>
            </a:extLst>
          </p:cNvPr>
          <p:cNvCxnSpPr>
            <a:cxnSpLocks/>
          </p:cNvCxnSpPr>
          <p:nvPr/>
        </p:nvCxnSpPr>
        <p:spPr>
          <a:xfrm>
            <a:off x="5692291" y="5300694"/>
            <a:ext cx="227691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3" name="Straight Connector 32">
            <a:extLst>
              <a:ext uri="{FF2B5EF4-FFF2-40B4-BE49-F238E27FC236}">
                <a16:creationId xmlns:a16="http://schemas.microsoft.com/office/drawing/2014/main" id="{9A295E24-B6FD-1E41-8FAE-EEF0F4868F52}"/>
              </a:ext>
            </a:extLst>
          </p:cNvPr>
          <p:cNvCxnSpPr>
            <a:cxnSpLocks/>
          </p:cNvCxnSpPr>
          <p:nvPr/>
        </p:nvCxnSpPr>
        <p:spPr>
          <a:xfrm>
            <a:off x="5692291" y="5415751"/>
            <a:ext cx="1937802"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91700746"/>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vert="horz" lIns="91440" tIns="45720" rIns="91440" bIns="45720" rtlCol="0" anchor="ctr">
            <a:normAutofit/>
          </a:bodyPr>
          <a:lstStyle/>
          <a:p>
            <a:r>
              <a:rPr lang="en-US" sz="2000" kern="1200" dirty="0">
                <a:solidFill>
                  <a:srgbClr val="FFFFFF"/>
                </a:solidFill>
                <a:latin typeface="Century Gothic" panose="020B0502020202020204" pitchFamily="34" charset="0"/>
              </a:rPr>
              <a:t>Modified Brief Rating of Aggression by Children and Adolescents (mBRACHA) </a:t>
            </a:r>
            <a:endParaRPr lang="en-US" sz="2000" b="1" kern="1200" dirty="0">
              <a:solidFill>
                <a:srgbClr val="FFFFFF"/>
              </a:solidFill>
              <a:latin typeface="Century Gothic" panose="020B0502020202020204" pitchFamily="34" charset="0"/>
            </a:endParaRPr>
          </a:p>
        </p:txBody>
      </p:sp>
      <p:sp>
        <p:nvSpPr>
          <p:cNvPr id="11" name="TextBox 10">
            <a:extLst>
              <a:ext uri="{FF2B5EF4-FFF2-40B4-BE49-F238E27FC236}">
                <a16:creationId xmlns:a16="http://schemas.microsoft.com/office/drawing/2014/main" id="{A969CD10-0C63-4049-9F58-2F1F94D2671F}"/>
              </a:ext>
            </a:extLst>
          </p:cNvPr>
          <p:cNvSpPr txBox="1"/>
          <p:nvPr/>
        </p:nvSpPr>
        <p:spPr>
          <a:xfrm>
            <a:off x="966951" y="3355130"/>
            <a:ext cx="2669407" cy="242733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latin typeface="Bell MT" panose="02020503060305020303" pitchFamily="18" charset="77"/>
              </a:rPr>
              <a:t>Addition of items asking about diagnoses shown to relate to aggressive behavior (Romani et al., 2020)</a:t>
            </a:r>
          </a:p>
          <a:p>
            <a:pPr lvl="1" indent="-228600">
              <a:lnSpc>
                <a:spcPct val="90000"/>
              </a:lnSpc>
              <a:spcAft>
                <a:spcPts val="600"/>
              </a:spcAft>
              <a:buFont typeface="Arial" panose="020B0604020202020204" pitchFamily="34" charset="0"/>
              <a:buChar char="•"/>
            </a:pPr>
            <a:r>
              <a:rPr lang="en-US" sz="1400" dirty="0">
                <a:latin typeface="Bell MT" panose="02020503060305020303" pitchFamily="18" charset="77"/>
              </a:rPr>
              <a:t>Items 8 and 9 </a:t>
            </a:r>
          </a:p>
          <a:p>
            <a:pPr indent="-228600">
              <a:lnSpc>
                <a:spcPct val="90000"/>
              </a:lnSpc>
              <a:spcAft>
                <a:spcPts val="600"/>
              </a:spcAft>
              <a:buFont typeface="Arial" panose="020B0604020202020204" pitchFamily="34" charset="0"/>
              <a:buChar char="•"/>
            </a:pPr>
            <a:endParaRPr lang="en-US" sz="1600" dirty="0"/>
          </a:p>
        </p:txBody>
      </p:sp>
      <p:pic>
        <p:nvPicPr>
          <p:cNvPr id="13" name="Picture 12">
            <a:extLst>
              <a:ext uri="{FF2B5EF4-FFF2-40B4-BE49-F238E27FC236}">
                <a16:creationId xmlns:a16="http://schemas.microsoft.com/office/drawing/2014/main" id="{B38F2F0E-FA75-B346-AB64-D83E72829C3D}"/>
              </a:ext>
            </a:extLst>
          </p:cNvPr>
          <p:cNvPicPr>
            <a:picLocks noChangeAspect="1"/>
          </p:cNvPicPr>
          <p:nvPr/>
        </p:nvPicPr>
        <p:blipFill>
          <a:blip r:embed="rId3"/>
          <a:stretch>
            <a:fillRect/>
          </a:stretch>
        </p:blipFill>
        <p:spPr>
          <a:xfrm>
            <a:off x="6096000" y="459696"/>
            <a:ext cx="3771014" cy="5938607"/>
          </a:xfrm>
          <a:prstGeom prst="rect">
            <a:avLst/>
          </a:prstGeom>
        </p:spPr>
      </p:pic>
      <p:cxnSp>
        <p:nvCxnSpPr>
          <p:cNvPr id="14" name="Straight Connector 13">
            <a:extLst>
              <a:ext uri="{FF2B5EF4-FFF2-40B4-BE49-F238E27FC236}">
                <a16:creationId xmlns:a16="http://schemas.microsoft.com/office/drawing/2014/main" id="{22822848-4F32-8445-9E84-9339DC727842}"/>
              </a:ext>
            </a:extLst>
          </p:cNvPr>
          <p:cNvCxnSpPr/>
          <p:nvPr/>
        </p:nvCxnSpPr>
        <p:spPr>
          <a:xfrm>
            <a:off x="6400800" y="5232400"/>
            <a:ext cx="0" cy="1007533"/>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a:extLst>
              <a:ext uri="{FF2B5EF4-FFF2-40B4-BE49-F238E27FC236}">
                <a16:creationId xmlns:a16="http://schemas.microsoft.com/office/drawing/2014/main" id="{CA4157D4-6B3B-C643-B90E-3A4415F7BE02}"/>
              </a:ext>
            </a:extLst>
          </p:cNvPr>
          <p:cNvCxnSpPr/>
          <p:nvPr/>
        </p:nvCxnSpPr>
        <p:spPr>
          <a:xfrm>
            <a:off x="6407524" y="5230906"/>
            <a:ext cx="1889311"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81612EBF-26E9-1C4D-BA7A-1367765EFE4A}"/>
              </a:ext>
            </a:extLst>
          </p:cNvPr>
          <p:cNvCxnSpPr>
            <a:cxnSpLocks/>
          </p:cNvCxnSpPr>
          <p:nvPr/>
        </p:nvCxnSpPr>
        <p:spPr>
          <a:xfrm>
            <a:off x="8303559" y="5232400"/>
            <a:ext cx="0" cy="1007533"/>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a:extLst>
              <a:ext uri="{FF2B5EF4-FFF2-40B4-BE49-F238E27FC236}">
                <a16:creationId xmlns:a16="http://schemas.microsoft.com/office/drawing/2014/main" id="{819DFCF5-FBD2-1941-8926-CA2A362171A4}"/>
              </a:ext>
            </a:extLst>
          </p:cNvPr>
          <p:cNvCxnSpPr/>
          <p:nvPr/>
        </p:nvCxnSpPr>
        <p:spPr>
          <a:xfrm>
            <a:off x="6407524" y="5708276"/>
            <a:ext cx="189603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42E0218F-13B3-2848-B9B6-39B7EA23C8DB}"/>
              </a:ext>
            </a:extLst>
          </p:cNvPr>
          <p:cNvCxnSpPr/>
          <p:nvPr/>
        </p:nvCxnSpPr>
        <p:spPr>
          <a:xfrm>
            <a:off x="6400800" y="6247021"/>
            <a:ext cx="1902759"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Rectangle 11">
            <a:extLst>
              <a:ext uri="{FF2B5EF4-FFF2-40B4-BE49-F238E27FC236}">
                <a16:creationId xmlns:a16="http://schemas.microsoft.com/office/drawing/2014/main" id="{E4C5A301-1E3F-3A4B-A443-2A71A7A813C5}"/>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162254"/>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b="1" dirty="0">
                <a:latin typeface="Century Gothic"/>
                <a:cs typeface="Century Gothic"/>
              </a:rPr>
              <a:t>Participants </a:t>
            </a:r>
          </a:p>
        </p:txBody>
      </p:sp>
      <p:sp>
        <p:nvSpPr>
          <p:cNvPr id="3" name="Content Placeholder 2"/>
          <p:cNvSpPr>
            <a:spLocks noGrp="1"/>
          </p:cNvSpPr>
          <p:nvPr>
            <p:ph idx="1"/>
          </p:nvPr>
        </p:nvSpPr>
        <p:spPr>
          <a:xfrm>
            <a:off x="648931" y="2438400"/>
            <a:ext cx="3505494" cy="3785419"/>
          </a:xfrm>
        </p:spPr>
        <p:txBody>
          <a:bodyPr>
            <a:normAutofit/>
          </a:bodyPr>
          <a:lstStyle/>
          <a:p>
            <a:r>
              <a:rPr lang="en-US" sz="1600" dirty="0">
                <a:latin typeface="Bell MT"/>
                <a:cs typeface="Bell MT"/>
              </a:rPr>
              <a:t>63 patients were admitted to the Intensive Psychiatric Unit (IPU) </a:t>
            </a:r>
          </a:p>
          <a:p>
            <a:r>
              <a:rPr lang="en-US" sz="1600" dirty="0">
                <a:latin typeface="Bell MT"/>
                <a:cs typeface="Bell MT"/>
              </a:rPr>
              <a:t>12 patients were admitted to the Neuropsychiatric Special Care (NSC) unit </a:t>
            </a:r>
          </a:p>
          <a:p>
            <a:r>
              <a:rPr lang="en-US" sz="1600" dirty="0">
                <a:latin typeface="Bell MT"/>
                <a:cs typeface="Bell MT"/>
              </a:rPr>
              <a:t>Average length of stay (IPU) = 8.3 days </a:t>
            </a:r>
          </a:p>
          <a:p>
            <a:r>
              <a:rPr lang="en-US" sz="1600" dirty="0">
                <a:latin typeface="Bell MT"/>
                <a:cs typeface="Bell MT"/>
              </a:rPr>
              <a:t>Average length of stay (NSC) = 12.3 days </a:t>
            </a:r>
          </a:p>
          <a:p>
            <a:endParaRPr lang="en-US" sz="2000" dirty="0">
              <a:latin typeface="Bell MT"/>
              <a:cs typeface="Bell MT"/>
            </a:endParaRPr>
          </a:p>
        </p:txBody>
      </p:sp>
      <p:sp>
        <p:nvSpPr>
          <p:cNvPr id="19"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with medium confidence">
            <a:extLst>
              <a:ext uri="{FF2B5EF4-FFF2-40B4-BE49-F238E27FC236}">
                <a16:creationId xmlns:a16="http://schemas.microsoft.com/office/drawing/2014/main" id="{06026E38-983B-6545-866D-1DF4FD3D7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5862" y="1275467"/>
            <a:ext cx="6019331" cy="4303820"/>
          </a:xfrm>
          <a:prstGeom prst="rect">
            <a:avLst/>
          </a:prstGeom>
          <a:effectLst/>
        </p:spPr>
      </p:pic>
    </p:spTree>
    <p:extLst>
      <p:ext uri="{BB962C8B-B14F-4D97-AF65-F5344CB8AC3E}">
        <p14:creationId xmlns:p14="http://schemas.microsoft.com/office/powerpoint/2010/main" val="2709760884"/>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b="1" dirty="0">
                <a:latin typeface="Century Gothic"/>
                <a:cs typeface="Century Gothic"/>
              </a:rPr>
              <a:t>Materials </a:t>
            </a:r>
          </a:p>
        </p:txBody>
      </p:sp>
      <p:sp>
        <p:nvSpPr>
          <p:cNvPr id="3" name="Content Placeholder 2"/>
          <p:cNvSpPr>
            <a:spLocks noGrp="1"/>
          </p:cNvSpPr>
          <p:nvPr>
            <p:ph idx="1"/>
          </p:nvPr>
        </p:nvSpPr>
        <p:spPr>
          <a:xfrm>
            <a:off x="648931" y="2438400"/>
            <a:ext cx="3505494" cy="3785419"/>
          </a:xfrm>
        </p:spPr>
        <p:txBody>
          <a:bodyPr>
            <a:normAutofit/>
          </a:bodyPr>
          <a:lstStyle/>
          <a:p>
            <a:r>
              <a:rPr lang="en-US" sz="2000" dirty="0">
                <a:latin typeface="Bell MT"/>
                <a:cs typeface="Bell MT"/>
              </a:rPr>
              <a:t>modified BRACHA (mBRACHA) </a:t>
            </a:r>
          </a:p>
          <a:p>
            <a:pPr lvl="1"/>
            <a:r>
              <a:rPr lang="en-US" sz="2000" dirty="0">
                <a:latin typeface="Bell MT"/>
                <a:cs typeface="Bell MT"/>
              </a:rPr>
              <a:t> 9 questions </a:t>
            </a:r>
          </a:p>
          <a:p>
            <a:pPr lvl="1"/>
            <a:r>
              <a:rPr lang="en-US" sz="2000" dirty="0">
                <a:latin typeface="Bell MT"/>
                <a:cs typeface="Bell MT"/>
              </a:rPr>
              <a:t>“Yes or ”No” responses </a:t>
            </a:r>
          </a:p>
          <a:p>
            <a:pPr lvl="1"/>
            <a:endParaRPr lang="en-US" sz="2000" dirty="0">
              <a:latin typeface="Bell MT"/>
              <a:cs typeface="Bell MT"/>
            </a:endParaRPr>
          </a:p>
          <a:p>
            <a:pPr marL="457200" lvl="1" indent="0">
              <a:buNone/>
            </a:pPr>
            <a:endParaRPr lang="en-US" sz="2000" dirty="0">
              <a:latin typeface="Bell MT"/>
              <a:cs typeface="Bell MT"/>
            </a:endParaRPr>
          </a:p>
          <a:p>
            <a:pPr lvl="1"/>
            <a:endParaRPr lang="en-US" sz="2000" dirty="0">
              <a:latin typeface="Bell MT"/>
              <a:cs typeface="Bell MT"/>
            </a:endParaRPr>
          </a:p>
          <a:p>
            <a:pPr lvl="1"/>
            <a:endParaRPr lang="en-US" sz="2000" dirty="0">
              <a:latin typeface="Bell MT"/>
              <a:cs typeface="Bell MT"/>
            </a:endParaRPr>
          </a:p>
          <a:p>
            <a:pPr lvl="1"/>
            <a:endParaRPr lang="en-US" sz="2000" dirty="0">
              <a:latin typeface="Bell MT"/>
              <a:cs typeface="Bell MT"/>
            </a:endParaRPr>
          </a:p>
        </p:txBody>
      </p:sp>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7851855D-AB77-C543-868E-B6332A88D766}"/>
              </a:ext>
            </a:extLst>
          </p:cNvPr>
          <p:cNvPicPr>
            <a:picLocks noChangeAspect="1"/>
          </p:cNvPicPr>
          <p:nvPr/>
        </p:nvPicPr>
        <p:blipFill>
          <a:blip r:embed="rId3"/>
          <a:stretch>
            <a:fillRect/>
          </a:stretch>
        </p:blipFill>
        <p:spPr>
          <a:xfrm>
            <a:off x="6751965" y="807593"/>
            <a:ext cx="3327125" cy="5239568"/>
          </a:xfrm>
          <a:prstGeom prst="rect">
            <a:avLst/>
          </a:prstGeom>
          <a:effectLst/>
        </p:spPr>
      </p:pic>
    </p:spTree>
    <p:extLst>
      <p:ext uri="{BB962C8B-B14F-4D97-AF65-F5344CB8AC3E}">
        <p14:creationId xmlns:p14="http://schemas.microsoft.com/office/powerpoint/2010/main" val="3832697630"/>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989" y="677946"/>
            <a:ext cx="10232021" cy="1150854"/>
          </a:xfrm>
        </p:spPr>
        <p:txBody>
          <a:bodyPr>
            <a:noAutofit/>
          </a:bodyPr>
          <a:lstStyle/>
          <a:p>
            <a:pPr algn="ctr"/>
            <a:r>
              <a:rPr lang="en-US" sz="4800" b="1" dirty="0">
                <a:latin typeface="Century Gothic"/>
                <a:cs typeface="Century Gothic"/>
              </a:rPr>
              <a:t>Procedure </a:t>
            </a:r>
          </a:p>
        </p:txBody>
      </p:sp>
      <p:graphicFrame>
        <p:nvGraphicFramePr>
          <p:cNvPr id="4" name="Content Placeholder 2">
            <a:extLst>
              <a:ext uri="{FF2B5EF4-FFF2-40B4-BE49-F238E27FC236}">
                <a16:creationId xmlns:a16="http://schemas.microsoft.com/office/drawing/2014/main" id="{A8A38ACE-2CA4-A34E-B250-28EC0A42758B}"/>
              </a:ext>
            </a:extLst>
          </p:cNvPr>
          <p:cNvGraphicFramePr>
            <a:graphicFrameLocks noGrp="1"/>
          </p:cNvGraphicFramePr>
          <p:nvPr>
            <p:ph idx="1"/>
            <p:extLst>
              <p:ext uri="{D42A27DB-BD31-4B8C-83A1-F6EECF244321}">
                <p14:modId xmlns:p14="http://schemas.microsoft.com/office/powerpoint/2010/main" val="1580230321"/>
              </p:ext>
            </p:extLst>
          </p:nvPr>
        </p:nvGraphicFramePr>
        <p:xfrm>
          <a:off x="838199" y="1828800"/>
          <a:ext cx="10515600" cy="2882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4CCCBD8-E784-B04C-8ABC-B06AA2E51D03}"/>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800438"/>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US" sz="4800" b="1" dirty="0">
                <a:latin typeface="Century Gothic"/>
                <a:cs typeface="Century Gothic"/>
              </a:rPr>
              <a:t>Statistical Analyses </a:t>
            </a:r>
          </a:p>
        </p:txBody>
      </p:sp>
      <p:graphicFrame>
        <p:nvGraphicFramePr>
          <p:cNvPr id="13" name="Content Placeholder 2">
            <a:extLst>
              <a:ext uri="{FF2B5EF4-FFF2-40B4-BE49-F238E27FC236}">
                <a16:creationId xmlns:a16="http://schemas.microsoft.com/office/drawing/2014/main" id="{E6952D27-52F8-4977-A884-625BB5367989}"/>
              </a:ext>
            </a:extLst>
          </p:cNvPr>
          <p:cNvGraphicFramePr>
            <a:graphicFrameLocks noGrp="1"/>
          </p:cNvGraphicFramePr>
          <p:nvPr>
            <p:ph idx="1"/>
            <p:extLst>
              <p:ext uri="{D42A27DB-BD31-4B8C-83A1-F6EECF244321}">
                <p14:modId xmlns:p14="http://schemas.microsoft.com/office/powerpoint/2010/main" val="33351130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E090E954-FDB8-8444-B8BD-7EB5F4736CBB}"/>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820154"/>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b="1" dirty="0">
                <a:latin typeface="Century Gothic"/>
                <a:cs typeface="Century Gothic"/>
              </a:rPr>
              <a:t>Results  </a:t>
            </a:r>
          </a:p>
        </p:txBody>
      </p:sp>
      <p:sp>
        <p:nvSpPr>
          <p:cNvPr id="3" name="Content Placeholder 2"/>
          <p:cNvSpPr>
            <a:spLocks noGrp="1"/>
          </p:cNvSpPr>
          <p:nvPr>
            <p:ph idx="1"/>
          </p:nvPr>
        </p:nvSpPr>
        <p:spPr>
          <a:xfrm>
            <a:off x="648931" y="2438400"/>
            <a:ext cx="3505494" cy="3785419"/>
          </a:xfrm>
        </p:spPr>
        <p:txBody>
          <a:bodyPr>
            <a:normAutofit/>
          </a:bodyPr>
          <a:lstStyle/>
          <a:p>
            <a:r>
              <a:rPr lang="en-US" sz="2000" dirty="0">
                <a:latin typeface="Bell MT"/>
                <a:cs typeface="Bell MT"/>
              </a:rPr>
              <a:t>Items 2 – 7 were statistically significant predictors of patient aggression </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ble&#10;&#10;Description automatically generated">
            <a:extLst>
              <a:ext uri="{FF2B5EF4-FFF2-40B4-BE49-F238E27FC236}">
                <a16:creationId xmlns:a16="http://schemas.microsoft.com/office/drawing/2014/main" id="{ECCC8002-4AC6-5C4A-9326-7F60B39555C7}"/>
              </a:ext>
            </a:extLst>
          </p:cNvPr>
          <p:cNvPicPr>
            <a:picLocks noChangeAspect="1"/>
          </p:cNvPicPr>
          <p:nvPr/>
        </p:nvPicPr>
        <p:blipFill>
          <a:blip r:embed="rId2"/>
          <a:stretch>
            <a:fillRect/>
          </a:stretch>
        </p:blipFill>
        <p:spPr>
          <a:xfrm>
            <a:off x="6568580" y="807593"/>
            <a:ext cx="3693894" cy="5239568"/>
          </a:xfrm>
          <a:prstGeom prst="rect">
            <a:avLst/>
          </a:prstGeom>
          <a:effectLst/>
        </p:spPr>
      </p:pic>
      <p:cxnSp>
        <p:nvCxnSpPr>
          <p:cNvPr id="6" name="Straight Connector 5">
            <a:extLst>
              <a:ext uri="{FF2B5EF4-FFF2-40B4-BE49-F238E27FC236}">
                <a16:creationId xmlns:a16="http://schemas.microsoft.com/office/drawing/2014/main" id="{00A9B703-6972-0143-B253-4FEA9AADE244}"/>
              </a:ext>
            </a:extLst>
          </p:cNvPr>
          <p:cNvCxnSpPr/>
          <p:nvPr/>
        </p:nvCxnSpPr>
        <p:spPr>
          <a:xfrm>
            <a:off x="6819014" y="1580707"/>
            <a:ext cx="338824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5D5357DA-6737-5C46-B24E-CF942EF5E8C3}"/>
              </a:ext>
            </a:extLst>
          </p:cNvPr>
          <p:cNvCxnSpPr/>
          <p:nvPr/>
        </p:nvCxnSpPr>
        <p:spPr>
          <a:xfrm>
            <a:off x="6819014" y="1580707"/>
            <a:ext cx="0" cy="3515833"/>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CDCF89B5-AC15-1C45-9EB8-BA9DBFDA3604}"/>
              </a:ext>
            </a:extLst>
          </p:cNvPr>
          <p:cNvCxnSpPr>
            <a:cxnSpLocks/>
          </p:cNvCxnSpPr>
          <p:nvPr/>
        </p:nvCxnSpPr>
        <p:spPr>
          <a:xfrm>
            <a:off x="10207256" y="1580707"/>
            <a:ext cx="0" cy="3515833"/>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5C8F8DFD-6BEC-3B43-B7AF-C5F51B850220}"/>
              </a:ext>
            </a:extLst>
          </p:cNvPr>
          <p:cNvCxnSpPr/>
          <p:nvPr/>
        </p:nvCxnSpPr>
        <p:spPr>
          <a:xfrm>
            <a:off x="6819014" y="5096540"/>
            <a:ext cx="3388242"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0448771"/>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b="1" dirty="0">
                <a:latin typeface="Century Gothic"/>
                <a:cs typeface="Century Gothic"/>
              </a:rPr>
              <a:t>Results </a:t>
            </a:r>
          </a:p>
        </p:txBody>
      </p:sp>
      <p:sp>
        <p:nvSpPr>
          <p:cNvPr id="8" name="Content Placeholder 7">
            <a:extLst>
              <a:ext uri="{FF2B5EF4-FFF2-40B4-BE49-F238E27FC236}">
                <a16:creationId xmlns:a16="http://schemas.microsoft.com/office/drawing/2014/main" id="{79CEC5E6-D66E-4AB2-94E8-BF6FCE79AF84}"/>
              </a:ext>
            </a:extLst>
          </p:cNvPr>
          <p:cNvSpPr>
            <a:spLocks noGrp="1"/>
          </p:cNvSpPr>
          <p:nvPr>
            <p:ph idx="1"/>
          </p:nvPr>
        </p:nvSpPr>
        <p:spPr>
          <a:xfrm>
            <a:off x="648931" y="2438400"/>
            <a:ext cx="3505494" cy="3785419"/>
          </a:xfrm>
        </p:spPr>
        <p:txBody>
          <a:bodyPr>
            <a:normAutofit/>
          </a:bodyPr>
          <a:lstStyle/>
          <a:p>
            <a:r>
              <a:rPr lang="en-US" sz="2000" dirty="0">
                <a:latin typeface="Bell MT" panose="02020503060305020303" pitchFamily="18" charset="77"/>
              </a:rPr>
              <a:t>Items 3, 4, and 6 had odds ratio (OR) values greater than 10.0 </a:t>
            </a:r>
          </a:p>
          <a:p>
            <a:pPr lvl="1"/>
            <a:r>
              <a:rPr lang="en-US" sz="1600" dirty="0">
                <a:latin typeface="Bell MT" panose="02020503060305020303" pitchFamily="18" charset="77"/>
              </a:rPr>
              <a:t>For example, patients who received a “Yes” for item 3 were 14.25 times more likely to be aggressive during their inpatient admissions compared to patients who received a “No” for this item </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able&#10;&#10;Description automatically generated">
            <a:extLst>
              <a:ext uri="{FF2B5EF4-FFF2-40B4-BE49-F238E27FC236}">
                <a16:creationId xmlns:a16="http://schemas.microsoft.com/office/drawing/2014/main" id="{D1B87871-AF88-A84E-AAE0-386EF6B6DC10}"/>
              </a:ext>
            </a:extLst>
          </p:cNvPr>
          <p:cNvPicPr>
            <a:picLocks noChangeAspect="1"/>
          </p:cNvPicPr>
          <p:nvPr/>
        </p:nvPicPr>
        <p:blipFill>
          <a:blip r:embed="rId2"/>
          <a:stretch>
            <a:fillRect/>
          </a:stretch>
        </p:blipFill>
        <p:spPr>
          <a:xfrm>
            <a:off x="6568580" y="807593"/>
            <a:ext cx="3693894" cy="5239568"/>
          </a:xfrm>
          <a:prstGeom prst="rect">
            <a:avLst/>
          </a:prstGeom>
          <a:effectLst/>
        </p:spPr>
      </p:pic>
      <p:cxnSp>
        <p:nvCxnSpPr>
          <p:cNvPr id="5" name="Straight Connector 4">
            <a:extLst>
              <a:ext uri="{FF2B5EF4-FFF2-40B4-BE49-F238E27FC236}">
                <a16:creationId xmlns:a16="http://schemas.microsoft.com/office/drawing/2014/main" id="{1644DB8F-5700-C641-B858-1FC460EC48EA}"/>
              </a:ext>
            </a:extLst>
          </p:cNvPr>
          <p:cNvCxnSpPr>
            <a:cxnSpLocks/>
          </p:cNvCxnSpPr>
          <p:nvPr/>
        </p:nvCxnSpPr>
        <p:spPr>
          <a:xfrm>
            <a:off x="8390965" y="2003609"/>
            <a:ext cx="0" cy="497542"/>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40BE109F-6B31-6D49-8BB5-62C84BC2A913}"/>
              </a:ext>
            </a:extLst>
          </p:cNvPr>
          <p:cNvCxnSpPr/>
          <p:nvPr/>
        </p:nvCxnSpPr>
        <p:spPr>
          <a:xfrm>
            <a:off x="8390965" y="2507874"/>
            <a:ext cx="88750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C408D364-B65F-CC49-B2E0-20149D00D15C}"/>
              </a:ext>
            </a:extLst>
          </p:cNvPr>
          <p:cNvCxnSpPr>
            <a:cxnSpLocks/>
          </p:cNvCxnSpPr>
          <p:nvPr/>
        </p:nvCxnSpPr>
        <p:spPr>
          <a:xfrm>
            <a:off x="9276230" y="2010332"/>
            <a:ext cx="0" cy="497542"/>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00A8BFBD-B4F7-2E4E-9164-27BF1D571DB2}"/>
              </a:ext>
            </a:extLst>
          </p:cNvPr>
          <p:cNvCxnSpPr/>
          <p:nvPr/>
        </p:nvCxnSpPr>
        <p:spPr>
          <a:xfrm>
            <a:off x="8390965" y="2003609"/>
            <a:ext cx="88750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82592BF9-B4BD-9C4F-9648-E6C91414B5D7}"/>
              </a:ext>
            </a:extLst>
          </p:cNvPr>
          <p:cNvCxnSpPr/>
          <p:nvPr/>
        </p:nvCxnSpPr>
        <p:spPr>
          <a:xfrm>
            <a:off x="8390965" y="3247465"/>
            <a:ext cx="0" cy="181535"/>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Straight Connector 16">
            <a:extLst>
              <a:ext uri="{FF2B5EF4-FFF2-40B4-BE49-F238E27FC236}">
                <a16:creationId xmlns:a16="http://schemas.microsoft.com/office/drawing/2014/main" id="{DFD18D1F-E59D-5447-831A-40A20BEF2382}"/>
              </a:ext>
            </a:extLst>
          </p:cNvPr>
          <p:cNvCxnSpPr/>
          <p:nvPr/>
        </p:nvCxnSpPr>
        <p:spPr>
          <a:xfrm>
            <a:off x="8390965" y="3247465"/>
            <a:ext cx="88750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180D93AE-E753-DB47-BD82-C04E76BA5CC1}"/>
              </a:ext>
            </a:extLst>
          </p:cNvPr>
          <p:cNvCxnSpPr/>
          <p:nvPr/>
        </p:nvCxnSpPr>
        <p:spPr>
          <a:xfrm>
            <a:off x="8388724" y="3429000"/>
            <a:ext cx="88750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90A94A72-2041-CD40-BDC4-68097E38D100}"/>
              </a:ext>
            </a:extLst>
          </p:cNvPr>
          <p:cNvCxnSpPr/>
          <p:nvPr/>
        </p:nvCxnSpPr>
        <p:spPr>
          <a:xfrm>
            <a:off x="9276230" y="3247465"/>
            <a:ext cx="0" cy="181535"/>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98688916"/>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a:bodyPr>
          <a:lstStyle/>
          <a:p>
            <a:r>
              <a:rPr lang="en-US" sz="4800" b="1" dirty="0">
                <a:latin typeface="Century Gothic"/>
                <a:cs typeface="Century Gothic"/>
              </a:rPr>
              <a:t>Discussion  </a:t>
            </a:r>
          </a:p>
        </p:txBody>
      </p:sp>
      <p:graphicFrame>
        <p:nvGraphicFramePr>
          <p:cNvPr id="18" name="Content Placeholder 2">
            <a:extLst>
              <a:ext uri="{FF2B5EF4-FFF2-40B4-BE49-F238E27FC236}">
                <a16:creationId xmlns:a16="http://schemas.microsoft.com/office/drawing/2014/main" id="{9C5C1B47-DB0D-4B16-B92C-087DE6438077}"/>
              </a:ext>
            </a:extLst>
          </p:cNvPr>
          <p:cNvGraphicFramePr>
            <a:graphicFrameLocks noGrp="1"/>
          </p:cNvGraphicFramePr>
          <p:nvPr>
            <p:ph idx="1"/>
            <p:extLst>
              <p:ext uri="{D42A27DB-BD31-4B8C-83A1-F6EECF244321}">
                <p14:modId xmlns:p14="http://schemas.microsoft.com/office/powerpoint/2010/main" val="3110720321"/>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DD96ADF-8C53-3F4B-851C-D6703C6A3479}"/>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717172"/>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Autofit/>
          </a:bodyPr>
          <a:lstStyle/>
          <a:p>
            <a:r>
              <a:rPr lang="en-US" sz="4800" dirty="0">
                <a:solidFill>
                  <a:srgbClr val="000000"/>
                </a:solidFill>
                <a:latin typeface="Century Gothic"/>
                <a:cs typeface="Century Gothic"/>
              </a:rPr>
              <a:t>Limitations and Future Directions  </a:t>
            </a:r>
            <a:endParaRPr lang="en-US" sz="4800" b="1" dirty="0">
              <a:solidFill>
                <a:srgbClr val="000000"/>
              </a:solidFill>
              <a:latin typeface="Century Gothic"/>
              <a:cs typeface="Century Gothic"/>
            </a:endParaRPr>
          </a:p>
        </p:txBody>
      </p:sp>
      <p:graphicFrame>
        <p:nvGraphicFramePr>
          <p:cNvPr id="5" name="Content Placeholder 2">
            <a:extLst>
              <a:ext uri="{FF2B5EF4-FFF2-40B4-BE49-F238E27FC236}">
                <a16:creationId xmlns:a16="http://schemas.microsoft.com/office/drawing/2014/main" id="{5ABCE8D8-9F79-4662-A93E-8C507238E32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60D0E13-C187-3944-AD1F-3C6B86613070}"/>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102851"/>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013" y="3752849"/>
            <a:ext cx="3290887" cy="2452687"/>
          </a:xfrm>
        </p:spPr>
        <p:txBody>
          <a:bodyPr anchor="ctr">
            <a:normAutofit/>
          </a:bodyPr>
          <a:lstStyle/>
          <a:p>
            <a:r>
              <a:rPr lang="en-US" sz="3600" b="1" dirty="0">
                <a:latin typeface="Century Gothic"/>
                <a:cs typeface="Century Gothic"/>
              </a:rPr>
              <a:t>Introduction </a:t>
            </a:r>
          </a:p>
        </p:txBody>
      </p:sp>
      <p:pic>
        <p:nvPicPr>
          <p:cNvPr id="3074" name="Picture 2" descr="Pediatric Mental Health | Children&amp;#39;s Hospital Colorado">
            <a:extLst>
              <a:ext uri="{FF2B5EF4-FFF2-40B4-BE49-F238E27FC236}">
                <a16:creationId xmlns:a16="http://schemas.microsoft.com/office/drawing/2014/main" id="{44650EF7-E851-3042-AAF2-EDF8D0E93A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70" b="6971"/>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23982" y="3752850"/>
            <a:ext cx="7485413" cy="2452687"/>
          </a:xfrm>
        </p:spPr>
        <p:txBody>
          <a:bodyPr anchor="ctr">
            <a:normAutofit/>
          </a:bodyPr>
          <a:lstStyle/>
          <a:p>
            <a:pPr marL="457200" indent="-457200"/>
            <a:r>
              <a:rPr lang="en-US" sz="1800" dirty="0">
                <a:solidFill>
                  <a:srgbClr val="000000"/>
                </a:solidFill>
                <a:latin typeface="Bell MT" panose="02020503060305020303" pitchFamily="18" charset="0"/>
                <a:cs typeface="Times New Roman" panose="02020603050405020304" pitchFamily="18" charset="0"/>
              </a:rPr>
              <a:t>Highly aggressive patients admitted to the inpatient psychiatric units at Children’s Hospital Colorado (CHCO) have produced an unacceptable rate of healthcare staff injuries in 2020 </a:t>
            </a:r>
          </a:p>
          <a:p>
            <a:pPr marL="914400" lvl="1" indent="-457200"/>
            <a:r>
              <a:rPr lang="en-US" sz="1600" dirty="0">
                <a:solidFill>
                  <a:srgbClr val="000000"/>
                </a:solidFill>
                <a:latin typeface="Bell MT" panose="02020503060305020303" pitchFamily="18" charset="0"/>
                <a:cs typeface="Times New Roman" panose="02020603050405020304" pitchFamily="18" charset="0"/>
              </a:rPr>
              <a:t>Injuries adversely affect team member morale (Spears &amp; McNeely</a:t>
            </a:r>
            <a:r>
              <a:rPr lang="en-US" sz="1600">
                <a:solidFill>
                  <a:srgbClr val="000000"/>
                </a:solidFill>
                <a:latin typeface="Bell MT" panose="02020503060305020303" pitchFamily="18" charset="0"/>
                <a:cs typeface="Times New Roman" panose="02020603050405020304" pitchFamily="18" charset="0"/>
              </a:rPr>
              <a:t>, 2019) </a:t>
            </a:r>
            <a:endParaRPr lang="en-US" sz="1600" dirty="0">
              <a:solidFill>
                <a:srgbClr val="000000"/>
              </a:solidFill>
              <a:latin typeface="Bell MT" panose="02020503060305020303" pitchFamily="18" charset="0"/>
              <a:cs typeface="Times New Roman" panose="02020603050405020304" pitchFamily="18" charset="0"/>
            </a:endParaRPr>
          </a:p>
          <a:p>
            <a:pPr marL="914400" lvl="1" indent="-457200"/>
            <a:r>
              <a:rPr lang="en-US" sz="1600" dirty="0">
                <a:solidFill>
                  <a:srgbClr val="000000"/>
                </a:solidFill>
                <a:latin typeface="Bell MT" panose="02020503060305020303" pitchFamily="18" charset="0"/>
                <a:cs typeface="Times New Roman" panose="02020603050405020304" pitchFamily="18" charset="0"/>
              </a:rPr>
              <a:t>Expensive to the organization </a:t>
            </a:r>
          </a:p>
          <a:p>
            <a:pPr marL="1371600" lvl="2" indent="-457200"/>
            <a:r>
              <a:rPr lang="en-US" sz="1600" dirty="0">
                <a:solidFill>
                  <a:srgbClr val="000000"/>
                </a:solidFill>
                <a:latin typeface="Bell MT" panose="02020503060305020303" pitchFamily="18" charset="0"/>
                <a:cs typeface="Times New Roman" panose="02020603050405020304" pitchFamily="18" charset="0"/>
              </a:rPr>
              <a:t>Hillbrand et al. (1996) found that 2% of one hospital’s operating budget was subsumed by payments for team member injury</a:t>
            </a:r>
          </a:p>
        </p:txBody>
      </p:sp>
      <p:sp>
        <p:nvSpPr>
          <p:cNvPr id="5" name="Rectangle 4">
            <a:extLst>
              <a:ext uri="{FF2B5EF4-FFF2-40B4-BE49-F238E27FC236}">
                <a16:creationId xmlns:a16="http://schemas.microsoft.com/office/drawing/2014/main" id="{EFA8D5FC-DE36-484D-89CC-24EEE61FCA6D}"/>
              </a:ext>
            </a:extLst>
          </p:cNvPr>
          <p:cNvSpPr/>
          <p:nvPr/>
        </p:nvSpPr>
        <p:spPr>
          <a:xfrm>
            <a:off x="10341025" y="6117793"/>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825514"/>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sz="3200" dirty="0">
                <a:latin typeface="Century Gothic"/>
                <a:cs typeface="Century Gothic"/>
              </a:rPr>
              <a:t>Limitation and Directions</a:t>
            </a:r>
            <a:r>
              <a:rPr lang="en-US" sz="3200" b="1" dirty="0">
                <a:latin typeface="Century Gothic"/>
                <a:cs typeface="Century Gothic"/>
              </a:rPr>
              <a:t> </a:t>
            </a:r>
          </a:p>
        </p:txBody>
      </p:sp>
      <p:sp>
        <p:nvSpPr>
          <p:cNvPr id="8" name="Content Placeholder 7">
            <a:extLst>
              <a:ext uri="{FF2B5EF4-FFF2-40B4-BE49-F238E27FC236}">
                <a16:creationId xmlns:a16="http://schemas.microsoft.com/office/drawing/2014/main" id="{79CEC5E6-D66E-4AB2-94E8-BF6FCE79AF84}"/>
              </a:ext>
            </a:extLst>
          </p:cNvPr>
          <p:cNvSpPr>
            <a:spLocks noGrp="1"/>
          </p:cNvSpPr>
          <p:nvPr>
            <p:ph idx="1"/>
          </p:nvPr>
        </p:nvSpPr>
        <p:spPr>
          <a:xfrm>
            <a:off x="648931" y="2438400"/>
            <a:ext cx="3505494" cy="3785419"/>
          </a:xfrm>
        </p:spPr>
        <p:txBody>
          <a:bodyPr>
            <a:normAutofit/>
          </a:bodyPr>
          <a:lstStyle/>
          <a:p>
            <a:r>
              <a:rPr lang="en-US" sz="1800" dirty="0">
                <a:latin typeface="Bell MT" panose="02020503060305020303" pitchFamily="18" charset="77"/>
              </a:rPr>
              <a:t>Endorsements of autism spectrum disorder (ASD) and intellectual disability (ID) are associated with future aggression (Romani et al., 2020) </a:t>
            </a:r>
          </a:p>
          <a:p>
            <a:pPr lvl="1"/>
            <a:r>
              <a:rPr lang="en-US" sz="1600" dirty="0">
                <a:latin typeface="Bell MT" panose="02020503060305020303" pitchFamily="18" charset="77"/>
              </a:rPr>
              <a:t>Diagnosis of ASD is approaching significance </a:t>
            </a:r>
          </a:p>
          <a:p>
            <a:pPr lvl="1"/>
            <a:r>
              <a:rPr lang="en-US" sz="1600" dirty="0">
                <a:latin typeface="Bell MT" panose="02020503060305020303" pitchFamily="18" charset="77"/>
              </a:rPr>
              <a:t>Diagnosis of ID was not related to aggression </a:t>
            </a:r>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able&#10;&#10;Description automatically generated">
            <a:extLst>
              <a:ext uri="{FF2B5EF4-FFF2-40B4-BE49-F238E27FC236}">
                <a16:creationId xmlns:a16="http://schemas.microsoft.com/office/drawing/2014/main" id="{D1B87871-AF88-A84E-AAE0-386EF6B6DC10}"/>
              </a:ext>
            </a:extLst>
          </p:cNvPr>
          <p:cNvPicPr>
            <a:picLocks noChangeAspect="1"/>
          </p:cNvPicPr>
          <p:nvPr/>
        </p:nvPicPr>
        <p:blipFill>
          <a:blip r:embed="rId2"/>
          <a:stretch>
            <a:fillRect/>
          </a:stretch>
        </p:blipFill>
        <p:spPr>
          <a:xfrm>
            <a:off x="6568580" y="807593"/>
            <a:ext cx="3693894" cy="5239568"/>
          </a:xfrm>
          <a:prstGeom prst="rect">
            <a:avLst/>
          </a:prstGeom>
          <a:effectLst/>
        </p:spPr>
      </p:pic>
      <p:cxnSp>
        <p:nvCxnSpPr>
          <p:cNvPr id="5" name="Straight Connector 4">
            <a:extLst>
              <a:ext uri="{FF2B5EF4-FFF2-40B4-BE49-F238E27FC236}">
                <a16:creationId xmlns:a16="http://schemas.microsoft.com/office/drawing/2014/main" id="{1644DB8F-5700-C641-B858-1FC460EC48EA}"/>
              </a:ext>
            </a:extLst>
          </p:cNvPr>
          <p:cNvCxnSpPr>
            <a:cxnSpLocks/>
          </p:cNvCxnSpPr>
          <p:nvPr/>
        </p:nvCxnSpPr>
        <p:spPr>
          <a:xfrm>
            <a:off x="6804292" y="5068354"/>
            <a:ext cx="0" cy="899826"/>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40BE109F-6B31-6D49-8BB5-62C84BC2A913}"/>
              </a:ext>
            </a:extLst>
          </p:cNvPr>
          <p:cNvCxnSpPr>
            <a:cxnSpLocks/>
          </p:cNvCxnSpPr>
          <p:nvPr/>
        </p:nvCxnSpPr>
        <p:spPr>
          <a:xfrm>
            <a:off x="6804292" y="5968180"/>
            <a:ext cx="345818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C408D364-B65F-CC49-B2E0-20149D00D15C}"/>
              </a:ext>
            </a:extLst>
          </p:cNvPr>
          <p:cNvCxnSpPr>
            <a:cxnSpLocks/>
          </p:cNvCxnSpPr>
          <p:nvPr/>
        </p:nvCxnSpPr>
        <p:spPr>
          <a:xfrm>
            <a:off x="10262474" y="5068354"/>
            <a:ext cx="0" cy="899826"/>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00A8BFBD-B4F7-2E4E-9164-27BF1D571DB2}"/>
              </a:ext>
            </a:extLst>
          </p:cNvPr>
          <p:cNvCxnSpPr>
            <a:cxnSpLocks/>
          </p:cNvCxnSpPr>
          <p:nvPr/>
        </p:nvCxnSpPr>
        <p:spPr>
          <a:xfrm>
            <a:off x="6804292" y="5068354"/>
            <a:ext cx="3458182"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83015482"/>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468" y="365125"/>
            <a:ext cx="9440332" cy="1325563"/>
          </a:xfrm>
        </p:spPr>
        <p:txBody>
          <a:bodyPr>
            <a:normAutofit fontScale="90000"/>
          </a:bodyPr>
          <a:lstStyle/>
          <a:p>
            <a:r>
              <a:rPr lang="en-US" sz="5400" dirty="0">
                <a:solidFill>
                  <a:srgbClr val="000000"/>
                </a:solidFill>
                <a:latin typeface="Century Gothic"/>
                <a:cs typeface="Century Gothic"/>
              </a:rPr>
              <a:t>Limitations and Future Directions  </a:t>
            </a:r>
            <a:endParaRPr lang="en-US" sz="5400" b="1" dirty="0">
              <a:solidFill>
                <a:srgbClr val="000000"/>
              </a:solidFill>
              <a:latin typeface="Century Gothic"/>
              <a:cs typeface="Century Gothic"/>
            </a:endParaRPr>
          </a:p>
        </p:txBody>
      </p:sp>
      <p:graphicFrame>
        <p:nvGraphicFramePr>
          <p:cNvPr id="5" name="Content Placeholder 2">
            <a:extLst>
              <a:ext uri="{FF2B5EF4-FFF2-40B4-BE49-F238E27FC236}">
                <a16:creationId xmlns:a16="http://schemas.microsoft.com/office/drawing/2014/main" id="{5ABCE8D8-9F79-4662-A93E-8C507238E32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D0B27F6-7DD4-F640-91AF-2B2CC16C10F5}"/>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715476"/>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997" y="84665"/>
            <a:ext cx="10232021" cy="1150854"/>
          </a:xfrm>
        </p:spPr>
        <p:txBody>
          <a:bodyPr>
            <a:noAutofit/>
          </a:bodyPr>
          <a:lstStyle/>
          <a:p>
            <a:r>
              <a:rPr lang="en-US" b="1" dirty="0">
                <a:latin typeface="Century Gothic"/>
                <a:cs typeface="Century Gothic"/>
              </a:rPr>
              <a:t>References </a:t>
            </a:r>
          </a:p>
        </p:txBody>
      </p:sp>
      <p:sp>
        <p:nvSpPr>
          <p:cNvPr id="3" name="Content Placeholder 2"/>
          <p:cNvSpPr>
            <a:spLocks noGrp="1"/>
          </p:cNvSpPr>
          <p:nvPr>
            <p:ph idx="1"/>
          </p:nvPr>
        </p:nvSpPr>
        <p:spPr>
          <a:xfrm>
            <a:off x="435979" y="1388963"/>
            <a:ext cx="10232021" cy="4554639"/>
          </a:xfrm>
        </p:spPr>
        <p:txBody>
          <a:bodyPr>
            <a:normAutofit/>
          </a:bodyPr>
          <a:lstStyle/>
          <a:p>
            <a:pPr marL="0" indent="0">
              <a:buNone/>
            </a:pPr>
            <a:r>
              <a:rPr lang="en-US" sz="1600" dirty="0">
                <a:latin typeface="Bell MT"/>
                <a:cs typeface="Bell MT"/>
              </a:rPr>
              <a:t>Barzman, D. H., Brackenbury, L., Sonnier, L., Schnell, B., Cassedy, A., Salisbury, S., Sorter, M., &amp; Mossman, D. (2011). 	Brief Rating of Aggression by Children and Adolescents (BRACHA): Development of a Tool for Assessing 	Risk of Inpatients’ Aggressive Behavior. </a:t>
            </a:r>
            <a:r>
              <a:rPr lang="en-US" sz="1600" i="1" dirty="0">
                <a:latin typeface="Bell MT"/>
                <a:cs typeface="Bell MT"/>
              </a:rPr>
              <a:t>The Journal of American Academy of Psychiatry and the Law, 39</a:t>
            </a:r>
            <a:r>
              <a:rPr lang="en-US" sz="1600" dirty="0">
                <a:latin typeface="Bell MT"/>
                <a:cs typeface="Bell MT"/>
              </a:rPr>
              <a:t>(2), 	170-179.  </a:t>
            </a:r>
          </a:p>
          <a:p>
            <a:pPr marL="0" indent="0">
              <a:buNone/>
            </a:pPr>
            <a:r>
              <a:rPr lang="en-US" sz="1600" dirty="0">
                <a:latin typeface="Bell MT" panose="02020503060305020303" pitchFamily="18" charset="77"/>
              </a:rPr>
              <a:t>Hillbrand, M., Foster, H. G., &amp; Spitz, R. T. (1996). Characteristics and Cost of Staff Injuries in a Forensic Hospital. 	</a:t>
            </a:r>
            <a:r>
              <a:rPr lang="en-US" sz="1600" i="1" dirty="0">
                <a:latin typeface="Bell MT" panose="02020503060305020303" pitchFamily="18" charset="77"/>
              </a:rPr>
              <a:t>Psychiatric Services, 47</a:t>
            </a:r>
            <a:r>
              <a:rPr lang="en-US" sz="1600" dirty="0">
                <a:latin typeface="Bell MT" panose="02020503060305020303" pitchFamily="18" charset="77"/>
              </a:rPr>
              <a:t>, 1123–1125.</a:t>
            </a:r>
            <a:endParaRPr lang="en-US" sz="1600" dirty="0">
              <a:latin typeface="Bell MT" panose="02020503060305020303" pitchFamily="18" charset="77"/>
              <a:cs typeface="Bell MT"/>
            </a:endParaRPr>
          </a:p>
          <a:p>
            <a:pPr marL="0" indent="0">
              <a:buNone/>
            </a:pPr>
            <a:r>
              <a:rPr lang="en-US" sz="1600" dirty="0">
                <a:latin typeface="Bell MT" panose="02020503060305020303" pitchFamily="18" charset="77"/>
              </a:rPr>
              <a:t>Hill, A. K., Lind, M. A., Tucker, D., Nelly, P., &amp; Daraiseh, N. (2015). Measurable Results: Reducing Staff Injuries on a 	Specialty Psychiatric Unit for Patients with Developmental Disabilities.</a:t>
            </a:r>
            <a:r>
              <a:rPr lang="en-US" sz="1600" i="1" dirty="0">
                <a:latin typeface="Bell MT" panose="02020503060305020303" pitchFamily="18" charset="77"/>
              </a:rPr>
              <a:t> Work (Reading, Mass.), 51</a:t>
            </a:r>
            <a:r>
              <a:rPr lang="en-US" sz="1600" dirty="0">
                <a:latin typeface="Bell MT" panose="02020503060305020303" pitchFamily="18" charset="77"/>
              </a:rPr>
              <a:t>(1), 99-111.</a:t>
            </a:r>
            <a:endParaRPr lang="en-US" sz="1600" dirty="0">
              <a:latin typeface="Bell MT" panose="02020503060305020303" pitchFamily="18" charset="77"/>
              <a:cs typeface="Bell MT"/>
            </a:endParaRPr>
          </a:p>
          <a:p>
            <a:pPr marL="0" indent="0">
              <a:buNone/>
            </a:pPr>
            <a:r>
              <a:rPr lang="en-US" sz="1600" dirty="0">
                <a:latin typeface="Bell MT" panose="02020503060305020303" pitchFamily="18" charset="77"/>
              </a:rPr>
              <a:t>Romani, P. W., Ariefdjohan, M., Jensen Gaffey, L. L., Torres‐Dominguez, M., &amp; Lister, J. (2020). Relations Between 	Patient and Staff Member Characteristics and Staff Member Injury on a Psychiatric Inpatient Unit for 	Children with Intellectual or Developmental Disabilities.</a:t>
            </a:r>
            <a:r>
              <a:rPr lang="en-US" sz="1600" i="1" dirty="0">
                <a:latin typeface="Bell MT" panose="02020503060305020303" pitchFamily="18" charset="77"/>
              </a:rPr>
              <a:t> Journal of Child and Adolescent Psychiatric 	Nursing, 33</a:t>
            </a:r>
            <a:r>
              <a:rPr lang="en-US" sz="1600" dirty="0">
                <a:latin typeface="Bell MT" panose="02020503060305020303" pitchFamily="18" charset="77"/>
              </a:rPr>
              <a:t>(3), 125-130. </a:t>
            </a:r>
          </a:p>
          <a:p>
            <a:pPr marL="0" indent="0">
              <a:buNone/>
            </a:pPr>
            <a:r>
              <a:rPr lang="en-US" sz="1600" dirty="0">
                <a:latin typeface="Bell MT" panose="02020503060305020303" pitchFamily="18" charset="77"/>
              </a:rPr>
              <a:t>Spears, S., &amp; McNeely, H. (2019). A Systematic Process for Selection of a Crisis Prevention/De-escalation Training 	Program in the Hospital Setting.</a:t>
            </a:r>
            <a:r>
              <a:rPr lang="en-US" sz="1600" i="1" dirty="0">
                <a:latin typeface="Bell MT" panose="02020503060305020303" pitchFamily="18" charset="77"/>
              </a:rPr>
              <a:t> Journal of the American Psychiatric Nurses Association, 25</a:t>
            </a:r>
            <a:r>
              <a:rPr lang="en-US" sz="1600" dirty="0">
                <a:latin typeface="Bell MT" panose="02020503060305020303" pitchFamily="18" charset="77"/>
              </a:rPr>
              <a:t>(4), 298-304.</a:t>
            </a:r>
            <a:endParaRPr lang="en-US" sz="1600" dirty="0">
              <a:latin typeface="Bell MT" panose="02020503060305020303" pitchFamily="18" charset="77"/>
              <a:cs typeface="Bell MT"/>
            </a:endParaRPr>
          </a:p>
          <a:p>
            <a:pPr marL="0" indent="0">
              <a:buNone/>
            </a:pPr>
            <a:endParaRPr lang="en-US" sz="1200" dirty="0">
              <a:latin typeface="Bell MT"/>
              <a:cs typeface="Bell MT"/>
            </a:endParaRPr>
          </a:p>
        </p:txBody>
      </p:sp>
      <p:sp>
        <p:nvSpPr>
          <p:cNvPr id="4" name="Rectangle 3">
            <a:extLst>
              <a:ext uri="{FF2B5EF4-FFF2-40B4-BE49-F238E27FC236}">
                <a16:creationId xmlns:a16="http://schemas.microsoft.com/office/drawing/2014/main" id="{B277AB4C-7203-C844-AF07-16AF90F87D40}"/>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07443"/>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997" y="84665"/>
            <a:ext cx="10232021" cy="1150854"/>
          </a:xfrm>
        </p:spPr>
        <p:txBody>
          <a:bodyPr>
            <a:noAutofit/>
          </a:bodyPr>
          <a:lstStyle/>
          <a:p>
            <a:r>
              <a:rPr lang="en-US" b="1" dirty="0">
                <a:latin typeface="Century Gothic"/>
                <a:cs typeface="Century Gothic"/>
              </a:rPr>
              <a:t>Acknowledgement</a:t>
            </a:r>
          </a:p>
        </p:txBody>
      </p:sp>
      <p:sp>
        <p:nvSpPr>
          <p:cNvPr id="3" name="Content Placeholder 2"/>
          <p:cNvSpPr>
            <a:spLocks noGrp="1"/>
          </p:cNvSpPr>
          <p:nvPr>
            <p:ph idx="1"/>
          </p:nvPr>
        </p:nvSpPr>
        <p:spPr>
          <a:xfrm>
            <a:off x="435979" y="1388963"/>
            <a:ext cx="10232021" cy="4554639"/>
          </a:xfrm>
        </p:spPr>
        <p:txBody>
          <a:bodyPr>
            <a:noAutofit/>
          </a:bodyPr>
          <a:lstStyle/>
          <a:p>
            <a:r>
              <a:rPr lang="en-US" sz="1600" dirty="0">
                <a:latin typeface="Bell MT" panose="02020503060305020303" pitchFamily="18" charset="77"/>
              </a:rPr>
              <a:t>Douglas Novins, M.D. – Chair of Pediatric Mental Health Institute (PMHI) </a:t>
            </a:r>
          </a:p>
          <a:p>
            <a:r>
              <a:rPr lang="en-US" sz="1600" dirty="0">
                <a:latin typeface="Bell MT" panose="02020503060305020303" pitchFamily="18" charset="77"/>
              </a:rPr>
              <a:t>Neill Epperson, M.D. – Chair of Department of Psychiatry </a:t>
            </a:r>
          </a:p>
          <a:p>
            <a:r>
              <a:rPr lang="en-US" sz="1600" dirty="0">
                <a:latin typeface="Bell MT" panose="02020503060305020303" pitchFamily="18" charset="77"/>
              </a:rPr>
              <a:t>Dominic F. Martinez, Ed.D. – Office of Inclusion and Outreach Director, CCTSI </a:t>
            </a:r>
          </a:p>
          <a:p>
            <a:pPr marL="0" indent="0">
              <a:buNone/>
            </a:pPr>
            <a:endParaRPr lang="en-US" sz="1600" dirty="0">
              <a:latin typeface="Bell MT" panose="02020503060305020303" pitchFamily="18" charset="77"/>
            </a:endParaRPr>
          </a:p>
          <a:p>
            <a:r>
              <a:rPr lang="en-US" sz="1600" dirty="0">
                <a:latin typeface="Bell MT" panose="02020503060305020303" pitchFamily="18" charset="77"/>
              </a:rPr>
              <a:t>Patrick W. Romani, Ph.D., BCBA-D</a:t>
            </a:r>
          </a:p>
          <a:p>
            <a:r>
              <a:rPr lang="en-US" sz="1600" dirty="0">
                <a:latin typeface="Bell MT" panose="02020503060305020303" pitchFamily="18" charset="77"/>
              </a:rPr>
              <a:t>Mathew C. Luehring, Ph.D., BCBA, NCSP</a:t>
            </a:r>
          </a:p>
          <a:p>
            <a:r>
              <a:rPr lang="en-US" sz="1600" dirty="0">
                <a:latin typeface="Bell MT" panose="02020503060305020303" pitchFamily="18" charset="77"/>
              </a:rPr>
              <a:t>Crystal Natvig, MPH, B.S. </a:t>
            </a:r>
          </a:p>
          <a:p>
            <a:pPr marL="0" indent="0">
              <a:buNone/>
            </a:pPr>
            <a:endParaRPr lang="en-US" sz="1600" dirty="0">
              <a:latin typeface="Bell MT" panose="02020503060305020303" pitchFamily="18" charset="77"/>
            </a:endParaRPr>
          </a:p>
          <a:p>
            <a:r>
              <a:rPr lang="en-US" sz="1600" dirty="0">
                <a:latin typeface="Bell MT" panose="02020503060305020303" pitchFamily="18" charset="77"/>
              </a:rPr>
              <a:t>Emmaly Perks, M.A., CCRP – PURPLE Director </a:t>
            </a:r>
          </a:p>
          <a:p>
            <a:r>
              <a:rPr lang="en-US" sz="1600" dirty="0">
                <a:latin typeface="Bell MT" panose="02020503060305020303" pitchFamily="18" charset="77"/>
              </a:rPr>
              <a:t>Yunliang (Lily) Luo, B.S. – PURPLE Program Coordinator </a:t>
            </a:r>
          </a:p>
          <a:p>
            <a:pPr marL="0" indent="0">
              <a:buNone/>
            </a:pPr>
            <a:endParaRPr lang="en-US" sz="1600" dirty="0">
              <a:latin typeface="Bell MT" panose="02020503060305020303" pitchFamily="18" charset="77"/>
              <a:cs typeface="Bell MT"/>
            </a:endParaRPr>
          </a:p>
        </p:txBody>
      </p:sp>
      <p:sp>
        <p:nvSpPr>
          <p:cNvPr id="4" name="Rectangle 3">
            <a:extLst>
              <a:ext uri="{FF2B5EF4-FFF2-40B4-BE49-F238E27FC236}">
                <a16:creationId xmlns:a16="http://schemas.microsoft.com/office/drawing/2014/main" id="{42FE0033-9101-E949-B77F-A9BC26C8842A}"/>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524985"/>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480C5-DCAC-8345-96EB-9CFAE062BDDC}"/>
              </a:ext>
            </a:extLst>
          </p:cNvPr>
          <p:cNvSpPr>
            <a:spLocks noGrp="1"/>
          </p:cNvSpPr>
          <p:nvPr>
            <p:ph type="body" sz="quarter" idx="10"/>
          </p:nvPr>
        </p:nvSpPr>
        <p:spPr>
          <a:xfrm>
            <a:off x="3970338" y="231494"/>
            <a:ext cx="8221662" cy="1883056"/>
          </a:xfrm>
        </p:spPr>
        <p:txBody>
          <a:bodyPr/>
          <a:lstStyle/>
          <a:p>
            <a:r>
              <a:rPr lang="en-US" dirty="0"/>
              <a:t>Thank you! </a:t>
            </a:r>
          </a:p>
          <a:p>
            <a:r>
              <a:rPr lang="en-US" sz="3200" dirty="0"/>
              <a:t>	</a:t>
            </a:r>
            <a:r>
              <a:rPr lang="en-US" sz="2400" dirty="0"/>
              <a:t>Eddy Panklang </a:t>
            </a:r>
          </a:p>
          <a:p>
            <a:r>
              <a:rPr lang="en-US" sz="2400" dirty="0"/>
              <a:t>	Eddy.2.panklang@ucdenver.edu</a:t>
            </a:r>
          </a:p>
          <a:p>
            <a:r>
              <a:rPr lang="en-US" dirty="0"/>
              <a:t>		</a:t>
            </a:r>
          </a:p>
        </p:txBody>
      </p:sp>
    </p:spTree>
    <p:extLst>
      <p:ext uri="{BB962C8B-B14F-4D97-AF65-F5344CB8AC3E}">
        <p14:creationId xmlns:p14="http://schemas.microsoft.com/office/powerpoint/2010/main" val="2574291515"/>
      </p:ext>
    </p:extLst>
  </p:cSld>
  <p:clrMapOvr>
    <a:masterClrMapping/>
  </p:clrMapOvr>
  <mc:AlternateContent xmlns:mc="http://schemas.openxmlformats.org/markup-compatibility/2006" xmlns:p14="http://schemas.microsoft.com/office/powerpoint/2010/main">
    <mc:Choice Requires="p14">
      <p:transition spd="slow" p14:dur="2000" advTm="10034"/>
    </mc:Choice>
    <mc:Fallback xmlns="">
      <p:transition spd="slow" advTm="100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BC05-4FD4-48F4-BE79-5DBE744A5AA5}"/>
              </a:ext>
            </a:extLst>
          </p:cNvPr>
          <p:cNvSpPr>
            <a:spLocks noGrp="1"/>
          </p:cNvSpPr>
          <p:nvPr>
            <p:ph type="title"/>
          </p:nvPr>
        </p:nvSpPr>
        <p:spPr>
          <a:xfrm>
            <a:off x="1663829" y="811649"/>
            <a:ext cx="4660243" cy="1219169"/>
          </a:xfrm>
        </p:spPr>
        <p:txBody>
          <a:bodyPr/>
          <a:lstStyle/>
          <a:p>
            <a:r>
              <a:rPr lang="en-US" dirty="0">
                <a:latin typeface="Century Gothic" panose="020B0502020202020204" pitchFamily="34" charset="0"/>
              </a:rPr>
              <a:t>Investigations targeting assessment to identify patients that are of higher likelihood for producing injury before admission are needed</a:t>
            </a:r>
          </a:p>
        </p:txBody>
      </p:sp>
      <p:sp>
        <p:nvSpPr>
          <p:cNvPr id="4" name="Text Placeholder 3">
            <a:extLst>
              <a:ext uri="{FF2B5EF4-FFF2-40B4-BE49-F238E27FC236}">
                <a16:creationId xmlns:a16="http://schemas.microsoft.com/office/drawing/2014/main" id="{A399860F-0991-40E5-9C6B-F7ED9739EA99}"/>
              </a:ext>
            </a:extLst>
          </p:cNvPr>
          <p:cNvSpPr>
            <a:spLocks noGrp="1"/>
          </p:cNvSpPr>
          <p:nvPr>
            <p:ph type="body" sz="quarter" idx="11"/>
          </p:nvPr>
        </p:nvSpPr>
        <p:spPr>
          <a:xfrm>
            <a:off x="762801" y="2799899"/>
            <a:ext cx="4660900" cy="2992451"/>
          </a:xfrm>
        </p:spPr>
        <p:txBody>
          <a:bodyPr/>
          <a:lstStyle/>
          <a:p>
            <a:pPr marL="0" indent="0">
              <a:buNone/>
            </a:pPr>
            <a:r>
              <a:rPr lang="en-US" dirty="0">
                <a:solidFill>
                  <a:srgbClr val="000000"/>
                </a:solidFill>
                <a:latin typeface="Bell MT"/>
                <a:cs typeface="Bell MT"/>
              </a:rPr>
              <a:t>An effective screening tool shown to relate to future likelihood of aggressive behavior:                         Brief Rating of Aggression by Children and Adolescents (BRACHA; Barzman et al., 2011) </a:t>
            </a:r>
          </a:p>
          <a:p>
            <a:pPr marL="742950" lvl="1" indent="-285750">
              <a:buFont typeface="Arial" panose="020B0604020202020204" pitchFamily="34" charset="0"/>
              <a:buChar char="•"/>
            </a:pPr>
            <a:r>
              <a:rPr lang="en-US" dirty="0">
                <a:solidFill>
                  <a:srgbClr val="000000"/>
                </a:solidFill>
                <a:latin typeface="Bell MT"/>
                <a:cs typeface="Bell MT"/>
              </a:rPr>
              <a:t>16-item measure about a patient’s personal history, past violence, and impulsiveness within the medical setting</a:t>
            </a:r>
          </a:p>
          <a:p>
            <a:pPr marL="742950" lvl="1" indent="-285750">
              <a:buFont typeface="Arial" panose="020B0604020202020204" pitchFamily="34" charset="0"/>
              <a:buChar char="•"/>
            </a:pPr>
            <a:r>
              <a:rPr lang="en-US" dirty="0">
                <a:solidFill>
                  <a:srgbClr val="000000"/>
                </a:solidFill>
                <a:latin typeface="Bell MT"/>
                <a:cs typeface="Bell MT"/>
              </a:rPr>
              <a:t>Reliability of BRACHA scoring is high (Barzman et al., 2012) </a:t>
            </a:r>
          </a:p>
          <a:p>
            <a:pPr marL="742950" lvl="1" indent="-285750">
              <a:buFont typeface="Arial" panose="020B0604020202020204" pitchFamily="34" charset="0"/>
              <a:buChar char="•"/>
            </a:pPr>
            <a:r>
              <a:rPr lang="en-US" dirty="0">
                <a:solidFill>
                  <a:srgbClr val="000000"/>
                </a:solidFill>
                <a:latin typeface="Bell MT"/>
                <a:cs typeface="Bell MT"/>
              </a:rPr>
              <a:t>Generally, higher BRACHA scores relate to increased risk for aggressive behavior</a:t>
            </a:r>
          </a:p>
          <a:p>
            <a:pPr lvl="1"/>
            <a:endParaRPr lang="en-US" dirty="0">
              <a:solidFill>
                <a:srgbClr val="000000"/>
              </a:solidFill>
              <a:latin typeface="Bell MT"/>
              <a:cs typeface="Bell MT"/>
            </a:endParaRPr>
          </a:p>
          <a:p>
            <a:endParaRPr lang="en-US" dirty="0">
              <a:solidFill>
                <a:srgbClr val="000000"/>
              </a:solidFill>
            </a:endParaRPr>
          </a:p>
        </p:txBody>
      </p:sp>
      <p:sp>
        <p:nvSpPr>
          <p:cNvPr id="5" name="Text Placeholder 4">
            <a:extLst>
              <a:ext uri="{FF2B5EF4-FFF2-40B4-BE49-F238E27FC236}">
                <a16:creationId xmlns:a16="http://schemas.microsoft.com/office/drawing/2014/main" id="{F0FABB89-205B-44AF-B181-844D324DB980}"/>
              </a:ext>
            </a:extLst>
          </p:cNvPr>
          <p:cNvSpPr>
            <a:spLocks noGrp="1"/>
          </p:cNvSpPr>
          <p:nvPr>
            <p:ph type="body" sz="quarter" idx="12"/>
          </p:nvPr>
        </p:nvSpPr>
        <p:spPr>
          <a:xfrm>
            <a:off x="762784" y="2446739"/>
            <a:ext cx="2700338" cy="330530"/>
          </a:xfrm>
        </p:spPr>
        <p:txBody>
          <a:bodyPr/>
          <a:lstStyle/>
          <a:p>
            <a:r>
              <a:rPr lang="en-US" sz="1800" dirty="0">
                <a:solidFill>
                  <a:schemeClr val="tx1"/>
                </a:solidFill>
                <a:latin typeface="Century Gothic" panose="020B0502020202020204" pitchFamily="34" charset="0"/>
              </a:rPr>
              <a:t>BRACHA</a:t>
            </a:r>
          </a:p>
        </p:txBody>
      </p:sp>
      <p:pic>
        <p:nvPicPr>
          <p:cNvPr id="1032" name="Picture 8" descr="Research Colloquium for Junior Psychiatrist Investigators">
            <a:extLst>
              <a:ext uri="{FF2B5EF4-FFF2-40B4-BE49-F238E27FC236}">
                <a16:creationId xmlns:a16="http://schemas.microsoft.com/office/drawing/2014/main" id="{A5C9813E-207A-1F41-87F6-EB7B03CC0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301" y="1373049"/>
            <a:ext cx="4111902" cy="41119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C8EFBA-F980-BC4F-B883-714C803958AF}"/>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24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US" dirty="0">
                <a:latin typeface="Century Gothic"/>
                <a:cs typeface="Century Gothic"/>
              </a:rPr>
              <a:t>However,</a:t>
            </a:r>
            <a:endParaRPr lang="en-US" b="1" dirty="0">
              <a:latin typeface="Century Gothic"/>
              <a:cs typeface="Century Gothic"/>
            </a:endParaRPr>
          </a:p>
        </p:txBody>
      </p:sp>
      <p:cxnSp>
        <p:nvCxnSpPr>
          <p:cNvPr id="101" name="Straight Connector 10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Thought outline">
            <a:extLst>
              <a:ext uri="{FF2B5EF4-FFF2-40B4-BE49-F238E27FC236}">
                <a16:creationId xmlns:a16="http://schemas.microsoft.com/office/drawing/2014/main" id="{36FF4CF3-C9CB-9449-9756-76A6C4896A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p:cNvSpPr>
            <a:spLocks noGrp="1"/>
          </p:cNvSpPr>
          <p:nvPr>
            <p:ph idx="1"/>
          </p:nvPr>
        </p:nvSpPr>
        <p:spPr>
          <a:xfrm>
            <a:off x="4955354" y="2682433"/>
            <a:ext cx="6282169" cy="3215749"/>
          </a:xfrm>
        </p:spPr>
        <p:txBody>
          <a:bodyPr>
            <a:normAutofit/>
          </a:bodyPr>
          <a:lstStyle/>
          <a:p>
            <a:pPr marL="0" indent="0">
              <a:buNone/>
            </a:pPr>
            <a:r>
              <a:rPr lang="en-US" sz="2400" dirty="0">
                <a:latin typeface="Bell MT"/>
                <a:cs typeface="Bell MT"/>
              </a:rPr>
              <a:t>It is unclear how well individual items on the BRACHA predict the future likelihood of aggressive behavior</a:t>
            </a:r>
          </a:p>
          <a:p>
            <a:pPr marL="0" indent="0">
              <a:buNone/>
            </a:pPr>
            <a:endParaRPr lang="en-US" sz="2400" dirty="0">
              <a:latin typeface="Bell MT"/>
              <a:cs typeface="Bell MT"/>
            </a:endParaRPr>
          </a:p>
        </p:txBody>
      </p:sp>
      <p:sp>
        <p:nvSpPr>
          <p:cNvPr id="12" name="Rectangle 11">
            <a:extLst>
              <a:ext uri="{FF2B5EF4-FFF2-40B4-BE49-F238E27FC236}">
                <a16:creationId xmlns:a16="http://schemas.microsoft.com/office/drawing/2014/main" id="{7C50F792-C586-F446-AFEB-C144383B1C62}"/>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904397"/>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US" dirty="0">
                <a:latin typeface="Century Gothic"/>
                <a:cs typeface="Century Gothic"/>
              </a:rPr>
              <a:t>Purpose of this Study:</a:t>
            </a:r>
            <a:endParaRPr lang="en-US" b="1" dirty="0">
              <a:latin typeface="Century Gothic"/>
              <a:cs typeface="Century Gothic"/>
            </a:endParaRPr>
          </a:p>
        </p:txBody>
      </p:sp>
      <p:cxnSp>
        <p:nvCxnSpPr>
          <p:cNvPr id="101" name="Straight Connector 10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Graphic 9" descr="Lightbulb and pencil outline">
            <a:extLst>
              <a:ext uri="{FF2B5EF4-FFF2-40B4-BE49-F238E27FC236}">
                <a16:creationId xmlns:a16="http://schemas.microsoft.com/office/drawing/2014/main" id="{DBE4CB16-DA72-914D-905D-99B0670DC2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p:cNvSpPr>
            <a:spLocks noGrp="1"/>
          </p:cNvSpPr>
          <p:nvPr>
            <p:ph idx="1"/>
          </p:nvPr>
        </p:nvSpPr>
        <p:spPr>
          <a:xfrm>
            <a:off x="4955354" y="2682433"/>
            <a:ext cx="6282169" cy="3215749"/>
          </a:xfrm>
        </p:spPr>
        <p:txBody>
          <a:bodyPr>
            <a:normAutofit/>
          </a:bodyPr>
          <a:lstStyle/>
          <a:p>
            <a:pPr marL="0" indent="0">
              <a:buNone/>
            </a:pPr>
            <a:r>
              <a:rPr lang="en-US" sz="2400" dirty="0">
                <a:latin typeface="Bell MT"/>
                <a:cs typeface="Bell MT"/>
              </a:rPr>
              <a:t>Evaluate the extent to which the items from the modified BRACHA (mBRACHA) are effective in predicting patient aggression on the Inpatient Psychiatric Units at CHCO</a:t>
            </a:r>
          </a:p>
          <a:p>
            <a:pPr marL="0" indent="0">
              <a:buNone/>
            </a:pPr>
            <a:endParaRPr lang="en-US" sz="2400" dirty="0">
              <a:latin typeface="Bell MT"/>
              <a:cs typeface="Bell MT"/>
            </a:endParaRPr>
          </a:p>
        </p:txBody>
      </p:sp>
      <p:sp>
        <p:nvSpPr>
          <p:cNvPr id="12" name="Rectangle 11">
            <a:extLst>
              <a:ext uri="{FF2B5EF4-FFF2-40B4-BE49-F238E27FC236}">
                <a16:creationId xmlns:a16="http://schemas.microsoft.com/office/drawing/2014/main" id="{7C50F792-C586-F446-AFEB-C144383B1C62}"/>
              </a:ext>
            </a:extLst>
          </p:cNvPr>
          <p:cNvSpPr/>
          <p:nvPr/>
        </p:nvSpPr>
        <p:spPr>
          <a:xfrm>
            <a:off x="10220446" y="6007261"/>
            <a:ext cx="1701478" cy="567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399871"/>
      </p:ext>
    </p:extLst>
  </p:cSld>
  <p:clrMapOvr>
    <a:masterClrMapping/>
  </p:clrMapOvr>
  <mc:AlternateContent xmlns:mc="http://schemas.openxmlformats.org/markup-compatibility/2006">
    <mc:Choice xmlns:p14="http://schemas.microsoft.com/office/powerpoint/2010/main" Requires="p14">
      <p:transition spd="slow" p14:dur="2000" advTm="20577"/>
    </mc:Choice>
    <mc:Fallback>
      <p:transition spd="slow" advTm="2057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sz="2000" dirty="0">
                <a:latin typeface="Century Gothic" panose="020B0502020202020204" pitchFamily="34" charset="0"/>
                <a:cs typeface="Century Gothic"/>
              </a:rPr>
              <a:t>Brief Rating of Aggression by Children and Adolescents (BRACHA) </a:t>
            </a:r>
            <a:r>
              <a:rPr lang="en-US" sz="2000" b="1" dirty="0">
                <a:latin typeface="Century Gothic" panose="020B0502020202020204" pitchFamily="34" charset="0"/>
                <a:cs typeface="Century Gothic"/>
              </a:rPr>
              <a:t> </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281DB70B-4E61-4E57-81A0-53F5793EDE66}"/>
                  </a:ext>
                </a:extLst>
              </p:cNvPr>
              <p:cNvSpPr>
                <a:spLocks noGrp="1"/>
              </p:cNvSpPr>
              <p:nvPr>
                <p:ph idx="1"/>
              </p:nvPr>
            </p:nvSpPr>
            <p:spPr>
              <a:xfrm>
                <a:off x="648929" y="1877371"/>
                <a:ext cx="3505494" cy="4419600"/>
              </a:xfrm>
            </p:spPr>
            <p:txBody>
              <a:bodyPr>
                <a:normAutofit/>
              </a:bodyPr>
              <a:lstStyle/>
              <a:p>
                <a:r>
                  <a:rPr lang="en-US" sz="1600" dirty="0">
                    <a:latin typeface="Bell MT" panose="02020503060305020303" pitchFamily="18" charset="77"/>
                    <a:cs typeface="Times New Roman" panose="02020603050405020304" pitchFamily="18" charset="0"/>
                  </a:rPr>
                  <a:t>From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𝜒</m:t>
                        </m:r>
                      </m:e>
                      <m:sup>
                        <m:r>
                          <a:rPr lang="en-US" sz="1600" b="0" i="1">
                            <a:latin typeface="Cambria Math" panose="02040503050406030204" pitchFamily="18" charset="0"/>
                          </a:rPr>
                          <m:t>2</m:t>
                        </m:r>
                      </m:sup>
                    </m:sSup>
                  </m:oMath>
                </a14:m>
                <a:r>
                  <a:rPr lang="en-US" sz="1600" dirty="0">
                    <a:latin typeface="Bell MT" panose="02020503060305020303" pitchFamily="18" charset="77"/>
                    <a:cs typeface="Times New Roman" panose="02020603050405020304" pitchFamily="18" charset="0"/>
                  </a:rPr>
                  <a:t>analyses, the association between occurrence of aggression and BRACHA items was calculated</a:t>
                </a:r>
              </a:p>
            </p:txBody>
          </p:sp>
        </mc:Choice>
        <mc:Fallback>
          <p:sp>
            <p:nvSpPr>
              <p:cNvPr id="9" name="Content Placeholder 8">
                <a:extLst>
                  <a:ext uri="{FF2B5EF4-FFF2-40B4-BE49-F238E27FC236}">
                    <a16:creationId xmlns:a16="http://schemas.microsoft.com/office/drawing/2014/main" id="{281DB70B-4E61-4E57-81A0-53F5793EDE66}"/>
                  </a:ext>
                </a:extLst>
              </p:cNvPr>
              <p:cNvSpPr>
                <a:spLocks noGrp="1" noRot="1" noChangeAspect="1" noMove="1" noResize="1" noEditPoints="1" noAdjustHandles="1" noChangeArrowheads="1" noChangeShapeType="1" noTextEdit="1"/>
              </p:cNvSpPr>
              <p:nvPr>
                <p:ph idx="1"/>
              </p:nvPr>
            </p:nvSpPr>
            <p:spPr>
              <a:xfrm>
                <a:off x="648929" y="1877371"/>
                <a:ext cx="3505494" cy="4419600"/>
              </a:xfrm>
              <a:blipFill>
                <a:blip r:embed="rId3"/>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84D699-650D-414A-9182-3A4DC83EC4A5}"/>
              </a:ext>
            </a:extLst>
          </p:cNvPr>
          <p:cNvPicPr>
            <a:picLocks noChangeAspect="1"/>
          </p:cNvPicPr>
          <p:nvPr/>
        </p:nvPicPr>
        <p:blipFill>
          <a:blip r:embed="rId4"/>
          <a:stretch>
            <a:fillRect/>
          </a:stretch>
        </p:blipFill>
        <p:spPr>
          <a:xfrm>
            <a:off x="5405862" y="982024"/>
            <a:ext cx="6019331" cy="4890705"/>
          </a:xfrm>
          <a:prstGeom prst="rect">
            <a:avLst/>
          </a:prstGeom>
          <a:effectLst/>
        </p:spPr>
      </p:pic>
    </p:spTree>
    <p:extLst>
      <p:ext uri="{BB962C8B-B14F-4D97-AF65-F5344CB8AC3E}">
        <p14:creationId xmlns:p14="http://schemas.microsoft.com/office/powerpoint/2010/main" val="1993774219"/>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sz="2000" dirty="0">
                <a:latin typeface="Century Gothic" panose="020B0502020202020204" pitchFamily="34" charset="0"/>
                <a:cs typeface="Century Gothic"/>
              </a:rPr>
              <a:t>Brief Rating of Aggression by Children and Adolescents (BRACHA) </a:t>
            </a:r>
            <a:r>
              <a:rPr lang="en-US" sz="2000" b="1" dirty="0">
                <a:latin typeface="Century Gothic" panose="020B0502020202020204" pitchFamily="34" charset="0"/>
                <a:cs typeface="Century Gothic"/>
              </a:rPr>
              <a:t> </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281DB70B-4E61-4E57-81A0-53F5793EDE66}"/>
                  </a:ext>
                </a:extLst>
              </p:cNvPr>
              <p:cNvSpPr>
                <a:spLocks noGrp="1"/>
              </p:cNvSpPr>
              <p:nvPr>
                <p:ph idx="1"/>
              </p:nvPr>
            </p:nvSpPr>
            <p:spPr>
              <a:xfrm>
                <a:off x="648929" y="1877371"/>
                <a:ext cx="3505494" cy="4419600"/>
              </a:xfrm>
            </p:spPr>
            <p:txBody>
              <a:bodyPr>
                <a:normAutofit/>
              </a:bodyPr>
              <a:lstStyle/>
              <a:p>
                <a:r>
                  <a:rPr lang="en-US" sz="1600" dirty="0">
                    <a:latin typeface="Bell MT" panose="02020503060305020303" pitchFamily="18" charset="77"/>
                    <a:cs typeface="Times New Roman" panose="02020603050405020304" pitchFamily="18" charset="0"/>
                  </a:rPr>
                  <a:t>From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𝜒</m:t>
                        </m:r>
                      </m:e>
                      <m:sup>
                        <m:r>
                          <a:rPr lang="en-US" sz="1600" b="0" i="1">
                            <a:latin typeface="Cambria Math" panose="02040503050406030204" pitchFamily="18" charset="0"/>
                          </a:rPr>
                          <m:t>2</m:t>
                        </m:r>
                      </m:sup>
                    </m:sSup>
                  </m:oMath>
                </a14:m>
                <a:r>
                  <a:rPr lang="en-US" sz="1600" dirty="0">
                    <a:latin typeface="Bell MT" panose="02020503060305020303" pitchFamily="18" charset="77"/>
                    <a:cs typeface="Times New Roman" panose="02020603050405020304" pitchFamily="18" charset="0"/>
                  </a:rPr>
                  <a:t>analyses, the association between occurrence of aggression and BRACHA items was calculated</a:t>
                </a:r>
              </a:p>
              <a:p>
                <a:pPr lvl="1"/>
                <a:r>
                  <a:rPr lang="en-US" sz="1600" dirty="0">
                    <a:latin typeface="Bell MT" panose="02020503060305020303" pitchFamily="18" charset="77"/>
                    <a:cs typeface="Times New Roman" panose="02020603050405020304" pitchFamily="18" charset="0"/>
                  </a:rPr>
                  <a:t>The BRACHA was modified to create the mBRACHA by</a:t>
                </a:r>
              </a:p>
              <a:p>
                <a:pPr lvl="2"/>
                <a:r>
                  <a:rPr lang="en-US" sz="1400" dirty="0">
                    <a:latin typeface="Bell MT" panose="02020503060305020303" pitchFamily="18" charset="77"/>
                    <a:cs typeface="Times New Roman" panose="02020603050405020304" pitchFamily="18" charset="0"/>
                  </a:rPr>
                  <a:t>Removing items 4 and 5 </a:t>
                </a:r>
              </a:p>
              <a:p>
                <a:pPr lvl="2"/>
                <a:endParaRPr lang="en-US" sz="1200" dirty="0">
                  <a:latin typeface="Bell MT" panose="02020503060305020303" pitchFamily="18" charset="77"/>
                  <a:cs typeface="Times New Roman" panose="02020603050405020304" pitchFamily="18" charset="0"/>
                </a:endParaRPr>
              </a:p>
            </p:txBody>
          </p:sp>
        </mc:Choice>
        <mc:Fallback>
          <p:sp>
            <p:nvSpPr>
              <p:cNvPr id="9" name="Content Placeholder 8">
                <a:extLst>
                  <a:ext uri="{FF2B5EF4-FFF2-40B4-BE49-F238E27FC236}">
                    <a16:creationId xmlns:a16="http://schemas.microsoft.com/office/drawing/2014/main" id="{281DB70B-4E61-4E57-81A0-53F5793EDE66}"/>
                  </a:ext>
                </a:extLst>
              </p:cNvPr>
              <p:cNvSpPr>
                <a:spLocks noGrp="1" noRot="1" noChangeAspect="1" noMove="1" noResize="1" noEditPoints="1" noAdjustHandles="1" noChangeArrowheads="1" noChangeShapeType="1" noTextEdit="1"/>
              </p:cNvSpPr>
              <p:nvPr>
                <p:ph idx="1"/>
              </p:nvPr>
            </p:nvSpPr>
            <p:spPr>
              <a:xfrm>
                <a:off x="648929" y="1877371"/>
                <a:ext cx="3505494" cy="4419600"/>
              </a:xfrm>
              <a:blipFill>
                <a:blip r:embed="rId3"/>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84D699-650D-414A-9182-3A4DC83EC4A5}"/>
              </a:ext>
            </a:extLst>
          </p:cNvPr>
          <p:cNvPicPr>
            <a:picLocks noChangeAspect="1"/>
          </p:cNvPicPr>
          <p:nvPr/>
        </p:nvPicPr>
        <p:blipFill>
          <a:blip r:embed="rId4"/>
          <a:stretch>
            <a:fillRect/>
          </a:stretch>
        </p:blipFill>
        <p:spPr>
          <a:xfrm>
            <a:off x="5405862" y="982024"/>
            <a:ext cx="6019331" cy="4890705"/>
          </a:xfrm>
          <a:prstGeom prst="rect">
            <a:avLst/>
          </a:prstGeom>
          <a:effectLst/>
        </p:spPr>
      </p:pic>
      <p:cxnSp>
        <p:nvCxnSpPr>
          <p:cNvPr id="4" name="Straight Connector 3">
            <a:extLst>
              <a:ext uri="{FF2B5EF4-FFF2-40B4-BE49-F238E27FC236}">
                <a16:creationId xmlns:a16="http://schemas.microsoft.com/office/drawing/2014/main" id="{C0AA73F4-DBD1-EB46-B217-7A9EE5430187}"/>
              </a:ext>
            </a:extLst>
          </p:cNvPr>
          <p:cNvCxnSpPr/>
          <p:nvPr/>
        </p:nvCxnSpPr>
        <p:spPr>
          <a:xfrm>
            <a:off x="5692291" y="2319306"/>
            <a:ext cx="181668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34DDC951-EA94-A442-BE87-F32CE5D478E9}"/>
              </a:ext>
            </a:extLst>
          </p:cNvPr>
          <p:cNvCxnSpPr>
            <a:cxnSpLocks/>
          </p:cNvCxnSpPr>
          <p:nvPr/>
        </p:nvCxnSpPr>
        <p:spPr>
          <a:xfrm>
            <a:off x="5692291" y="2550429"/>
            <a:ext cx="1744022"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61727363"/>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sz="2000" dirty="0">
                <a:latin typeface="Century Gothic" panose="020B0502020202020204" pitchFamily="34" charset="0"/>
                <a:cs typeface="Century Gothic"/>
              </a:rPr>
              <a:t>Brief Rating of Aggression by Children and Adolescents (BRACHA) </a:t>
            </a:r>
            <a:r>
              <a:rPr lang="en-US" sz="2000" b="1" dirty="0">
                <a:latin typeface="Century Gothic" panose="020B0502020202020204" pitchFamily="34" charset="0"/>
                <a:cs typeface="Century Gothic"/>
              </a:rPr>
              <a:t> </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281DB70B-4E61-4E57-81A0-53F5793EDE66}"/>
                  </a:ext>
                </a:extLst>
              </p:cNvPr>
              <p:cNvSpPr>
                <a:spLocks noGrp="1"/>
              </p:cNvSpPr>
              <p:nvPr>
                <p:ph idx="1"/>
              </p:nvPr>
            </p:nvSpPr>
            <p:spPr>
              <a:xfrm>
                <a:off x="648929" y="1877371"/>
                <a:ext cx="3505494" cy="4419600"/>
              </a:xfrm>
            </p:spPr>
            <p:txBody>
              <a:bodyPr>
                <a:normAutofit/>
              </a:bodyPr>
              <a:lstStyle/>
              <a:p>
                <a:r>
                  <a:rPr lang="en-US" sz="1600" dirty="0">
                    <a:latin typeface="Bell MT" panose="02020503060305020303" pitchFamily="18" charset="77"/>
                    <a:cs typeface="Times New Roman" panose="02020603050405020304" pitchFamily="18" charset="0"/>
                  </a:rPr>
                  <a:t>From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𝜒</m:t>
                        </m:r>
                      </m:e>
                      <m:sup>
                        <m:r>
                          <a:rPr lang="en-US" sz="1600" b="0" i="1">
                            <a:latin typeface="Cambria Math" panose="02040503050406030204" pitchFamily="18" charset="0"/>
                          </a:rPr>
                          <m:t>2</m:t>
                        </m:r>
                      </m:sup>
                    </m:sSup>
                  </m:oMath>
                </a14:m>
                <a:r>
                  <a:rPr lang="en-US" sz="1600" dirty="0">
                    <a:latin typeface="Bell MT" panose="02020503060305020303" pitchFamily="18" charset="77"/>
                    <a:cs typeface="Times New Roman" panose="02020603050405020304" pitchFamily="18" charset="0"/>
                  </a:rPr>
                  <a:t>analyses, the association between occurrence of aggression and BRACHA items was calculated</a:t>
                </a:r>
              </a:p>
              <a:p>
                <a:pPr lvl="1"/>
                <a:r>
                  <a:rPr lang="en-US" sz="1600" dirty="0">
                    <a:latin typeface="Bell MT" panose="02020503060305020303" pitchFamily="18" charset="77"/>
                    <a:cs typeface="Times New Roman" panose="02020603050405020304" pitchFamily="18" charset="0"/>
                  </a:rPr>
                  <a:t>The BRACHA was modified to create the mBRACHA by</a:t>
                </a:r>
              </a:p>
              <a:p>
                <a:pPr lvl="2"/>
                <a:r>
                  <a:rPr lang="en-US" sz="1400" dirty="0">
                    <a:latin typeface="Bell MT" panose="02020503060305020303" pitchFamily="18" charset="77"/>
                    <a:cs typeface="Times New Roman" panose="02020603050405020304" pitchFamily="18" charset="0"/>
                  </a:rPr>
                  <a:t>Removing items 4 and 5</a:t>
                </a:r>
              </a:p>
              <a:p>
                <a:pPr lvl="2"/>
                <a:r>
                  <a:rPr lang="en-US" sz="1400" dirty="0">
                    <a:latin typeface="Bell MT" panose="02020503060305020303" pitchFamily="18" charset="77"/>
                    <a:cs typeface="Times New Roman" panose="02020603050405020304" pitchFamily="18" charset="0"/>
                  </a:rPr>
                  <a:t>Removing items 7, 8, and 16 </a:t>
                </a:r>
              </a:p>
            </p:txBody>
          </p:sp>
        </mc:Choice>
        <mc:Fallback>
          <p:sp>
            <p:nvSpPr>
              <p:cNvPr id="9" name="Content Placeholder 8">
                <a:extLst>
                  <a:ext uri="{FF2B5EF4-FFF2-40B4-BE49-F238E27FC236}">
                    <a16:creationId xmlns:a16="http://schemas.microsoft.com/office/drawing/2014/main" id="{281DB70B-4E61-4E57-81A0-53F5793EDE66}"/>
                  </a:ext>
                </a:extLst>
              </p:cNvPr>
              <p:cNvSpPr>
                <a:spLocks noGrp="1" noRot="1" noChangeAspect="1" noMove="1" noResize="1" noEditPoints="1" noAdjustHandles="1" noChangeArrowheads="1" noChangeShapeType="1" noTextEdit="1"/>
              </p:cNvSpPr>
              <p:nvPr>
                <p:ph idx="1"/>
              </p:nvPr>
            </p:nvSpPr>
            <p:spPr>
              <a:xfrm>
                <a:off x="648929" y="1877371"/>
                <a:ext cx="3505494" cy="4419600"/>
              </a:xfrm>
              <a:blipFill>
                <a:blip r:embed="rId3"/>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84D699-650D-414A-9182-3A4DC83EC4A5}"/>
              </a:ext>
            </a:extLst>
          </p:cNvPr>
          <p:cNvPicPr>
            <a:picLocks noChangeAspect="1"/>
          </p:cNvPicPr>
          <p:nvPr/>
        </p:nvPicPr>
        <p:blipFill>
          <a:blip r:embed="rId4"/>
          <a:stretch>
            <a:fillRect/>
          </a:stretch>
        </p:blipFill>
        <p:spPr>
          <a:xfrm>
            <a:off x="5405862" y="982024"/>
            <a:ext cx="6019331" cy="4890705"/>
          </a:xfrm>
          <a:prstGeom prst="rect">
            <a:avLst/>
          </a:prstGeom>
          <a:effectLst/>
        </p:spPr>
      </p:pic>
      <p:cxnSp>
        <p:nvCxnSpPr>
          <p:cNvPr id="4" name="Straight Connector 3">
            <a:extLst>
              <a:ext uri="{FF2B5EF4-FFF2-40B4-BE49-F238E27FC236}">
                <a16:creationId xmlns:a16="http://schemas.microsoft.com/office/drawing/2014/main" id="{C0AA73F4-DBD1-EB46-B217-7A9EE5430187}"/>
              </a:ext>
            </a:extLst>
          </p:cNvPr>
          <p:cNvCxnSpPr/>
          <p:nvPr/>
        </p:nvCxnSpPr>
        <p:spPr>
          <a:xfrm>
            <a:off x="5692291" y="2319306"/>
            <a:ext cx="181668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34DDC951-EA94-A442-BE87-F32CE5D478E9}"/>
              </a:ext>
            </a:extLst>
          </p:cNvPr>
          <p:cNvCxnSpPr>
            <a:cxnSpLocks/>
          </p:cNvCxnSpPr>
          <p:nvPr/>
        </p:nvCxnSpPr>
        <p:spPr>
          <a:xfrm>
            <a:off x="5692291" y="2550429"/>
            <a:ext cx="174402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71720B51-1966-D649-9501-D694E1AECF6D}"/>
              </a:ext>
            </a:extLst>
          </p:cNvPr>
          <p:cNvCxnSpPr>
            <a:cxnSpLocks/>
          </p:cNvCxnSpPr>
          <p:nvPr/>
        </p:nvCxnSpPr>
        <p:spPr>
          <a:xfrm>
            <a:off x="5692291" y="3005610"/>
            <a:ext cx="233747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21C79C5B-1385-9142-AC2B-B8460691098C}"/>
              </a:ext>
            </a:extLst>
          </p:cNvPr>
          <p:cNvCxnSpPr>
            <a:cxnSpLocks/>
          </p:cNvCxnSpPr>
          <p:nvPr/>
        </p:nvCxnSpPr>
        <p:spPr>
          <a:xfrm>
            <a:off x="5692291" y="3235724"/>
            <a:ext cx="227691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73633797-F02B-9542-BCA4-688D36858D42}"/>
              </a:ext>
            </a:extLst>
          </p:cNvPr>
          <p:cNvCxnSpPr>
            <a:cxnSpLocks/>
          </p:cNvCxnSpPr>
          <p:nvPr/>
        </p:nvCxnSpPr>
        <p:spPr>
          <a:xfrm>
            <a:off x="5692291" y="5530807"/>
            <a:ext cx="237986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37E81FE2-4446-0246-8514-9EF9BD96FDEE}"/>
              </a:ext>
            </a:extLst>
          </p:cNvPr>
          <p:cNvCxnSpPr>
            <a:cxnSpLocks/>
          </p:cNvCxnSpPr>
          <p:nvPr/>
        </p:nvCxnSpPr>
        <p:spPr>
          <a:xfrm>
            <a:off x="5692291" y="5645865"/>
            <a:ext cx="79328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0D1D4D3A-396C-1740-8391-01CE8ECFAC53}"/>
              </a:ext>
            </a:extLst>
          </p:cNvPr>
          <p:cNvCxnSpPr>
            <a:cxnSpLocks/>
          </p:cNvCxnSpPr>
          <p:nvPr/>
        </p:nvCxnSpPr>
        <p:spPr>
          <a:xfrm>
            <a:off x="5692291" y="3126723"/>
            <a:ext cx="793288"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220495989"/>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r>
              <a:rPr lang="en-US" sz="2000" dirty="0">
                <a:latin typeface="Century Gothic" panose="020B0502020202020204" pitchFamily="34" charset="0"/>
                <a:cs typeface="Century Gothic"/>
              </a:rPr>
              <a:t>Brief Rating of Aggression by Children and Adolescents (BRACHA) </a:t>
            </a:r>
            <a:r>
              <a:rPr lang="en-US" sz="2000" b="1" dirty="0">
                <a:latin typeface="Century Gothic" panose="020B0502020202020204" pitchFamily="34" charset="0"/>
                <a:cs typeface="Century Gothic"/>
              </a:rPr>
              <a:t> </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281DB70B-4E61-4E57-81A0-53F5793EDE66}"/>
                  </a:ext>
                </a:extLst>
              </p:cNvPr>
              <p:cNvSpPr>
                <a:spLocks noGrp="1"/>
              </p:cNvSpPr>
              <p:nvPr>
                <p:ph idx="1"/>
              </p:nvPr>
            </p:nvSpPr>
            <p:spPr>
              <a:xfrm>
                <a:off x="648929" y="1877371"/>
                <a:ext cx="3505494" cy="4419600"/>
              </a:xfrm>
            </p:spPr>
            <p:txBody>
              <a:bodyPr>
                <a:normAutofit/>
              </a:bodyPr>
              <a:lstStyle/>
              <a:p>
                <a:r>
                  <a:rPr lang="en-US" sz="1600" dirty="0">
                    <a:latin typeface="Bell MT" panose="02020503060305020303" pitchFamily="18" charset="77"/>
                    <a:cs typeface="Times New Roman" panose="02020603050405020304" pitchFamily="18" charset="0"/>
                  </a:rPr>
                  <a:t>From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𝜒</m:t>
                        </m:r>
                      </m:e>
                      <m:sup>
                        <m:r>
                          <a:rPr lang="en-US" sz="1600" b="0" i="1">
                            <a:latin typeface="Cambria Math" panose="02040503050406030204" pitchFamily="18" charset="0"/>
                          </a:rPr>
                          <m:t>2</m:t>
                        </m:r>
                      </m:sup>
                    </m:sSup>
                  </m:oMath>
                </a14:m>
                <a:r>
                  <a:rPr lang="en-US" sz="1600" dirty="0">
                    <a:latin typeface="Bell MT" panose="02020503060305020303" pitchFamily="18" charset="77"/>
                    <a:cs typeface="Times New Roman" panose="02020603050405020304" pitchFamily="18" charset="0"/>
                  </a:rPr>
                  <a:t>analyses, the association between occurrence of aggression and BRACHA items was calculated</a:t>
                </a:r>
              </a:p>
              <a:p>
                <a:pPr lvl="1"/>
                <a:r>
                  <a:rPr lang="en-US" sz="1600" dirty="0">
                    <a:latin typeface="Bell MT" panose="02020503060305020303" pitchFamily="18" charset="77"/>
                    <a:cs typeface="Times New Roman" panose="02020603050405020304" pitchFamily="18" charset="0"/>
                  </a:rPr>
                  <a:t>The BRACHA was modified to create the mBRACHA by</a:t>
                </a:r>
              </a:p>
              <a:p>
                <a:pPr lvl="2"/>
                <a:r>
                  <a:rPr lang="en-US" sz="1400" dirty="0">
                    <a:latin typeface="Bell MT" panose="02020503060305020303" pitchFamily="18" charset="77"/>
                    <a:cs typeface="Times New Roman" panose="02020603050405020304" pitchFamily="18" charset="0"/>
                  </a:rPr>
                  <a:t>Removing items 4 and 5</a:t>
                </a:r>
              </a:p>
              <a:p>
                <a:pPr lvl="2"/>
                <a:r>
                  <a:rPr lang="en-US" sz="1400" dirty="0">
                    <a:latin typeface="Bell MT" panose="02020503060305020303" pitchFamily="18" charset="77"/>
                    <a:cs typeface="Times New Roman" panose="02020603050405020304" pitchFamily="18" charset="0"/>
                  </a:rPr>
                  <a:t>Removing items 7, 8, and 16</a:t>
                </a:r>
              </a:p>
              <a:p>
                <a:pPr lvl="2"/>
                <a:r>
                  <a:rPr lang="en-US" sz="1400" dirty="0">
                    <a:latin typeface="Bell MT" panose="02020503060305020303" pitchFamily="18" charset="77"/>
                    <a:cs typeface="Times New Roman" panose="02020603050405020304" pitchFamily="18" charset="0"/>
                  </a:rPr>
                  <a:t>Removing items 10 and 11</a:t>
                </a:r>
              </a:p>
            </p:txBody>
          </p:sp>
        </mc:Choice>
        <mc:Fallback>
          <p:sp>
            <p:nvSpPr>
              <p:cNvPr id="9" name="Content Placeholder 8">
                <a:extLst>
                  <a:ext uri="{FF2B5EF4-FFF2-40B4-BE49-F238E27FC236}">
                    <a16:creationId xmlns:a16="http://schemas.microsoft.com/office/drawing/2014/main" id="{281DB70B-4E61-4E57-81A0-53F5793EDE66}"/>
                  </a:ext>
                </a:extLst>
              </p:cNvPr>
              <p:cNvSpPr>
                <a:spLocks noGrp="1" noRot="1" noChangeAspect="1" noMove="1" noResize="1" noEditPoints="1" noAdjustHandles="1" noChangeArrowheads="1" noChangeShapeType="1" noTextEdit="1"/>
              </p:cNvSpPr>
              <p:nvPr>
                <p:ph idx="1"/>
              </p:nvPr>
            </p:nvSpPr>
            <p:spPr>
              <a:xfrm>
                <a:off x="648929" y="1877371"/>
                <a:ext cx="3505494" cy="4419600"/>
              </a:xfrm>
              <a:blipFill>
                <a:blip r:embed="rId3"/>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84D699-650D-414A-9182-3A4DC83EC4A5}"/>
              </a:ext>
            </a:extLst>
          </p:cNvPr>
          <p:cNvPicPr>
            <a:picLocks noChangeAspect="1"/>
          </p:cNvPicPr>
          <p:nvPr/>
        </p:nvPicPr>
        <p:blipFill>
          <a:blip r:embed="rId4"/>
          <a:stretch>
            <a:fillRect/>
          </a:stretch>
        </p:blipFill>
        <p:spPr>
          <a:xfrm>
            <a:off x="5405862" y="982024"/>
            <a:ext cx="6019331" cy="4890705"/>
          </a:xfrm>
          <a:prstGeom prst="rect">
            <a:avLst/>
          </a:prstGeom>
          <a:effectLst/>
        </p:spPr>
      </p:pic>
      <p:cxnSp>
        <p:nvCxnSpPr>
          <p:cNvPr id="4" name="Straight Connector 3">
            <a:extLst>
              <a:ext uri="{FF2B5EF4-FFF2-40B4-BE49-F238E27FC236}">
                <a16:creationId xmlns:a16="http://schemas.microsoft.com/office/drawing/2014/main" id="{C0AA73F4-DBD1-EB46-B217-7A9EE5430187}"/>
              </a:ext>
            </a:extLst>
          </p:cNvPr>
          <p:cNvCxnSpPr/>
          <p:nvPr/>
        </p:nvCxnSpPr>
        <p:spPr>
          <a:xfrm>
            <a:off x="5692291" y="2319306"/>
            <a:ext cx="1816689"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a:extLst>
              <a:ext uri="{FF2B5EF4-FFF2-40B4-BE49-F238E27FC236}">
                <a16:creationId xmlns:a16="http://schemas.microsoft.com/office/drawing/2014/main" id="{34DDC951-EA94-A442-BE87-F32CE5D478E9}"/>
              </a:ext>
            </a:extLst>
          </p:cNvPr>
          <p:cNvCxnSpPr>
            <a:cxnSpLocks/>
          </p:cNvCxnSpPr>
          <p:nvPr/>
        </p:nvCxnSpPr>
        <p:spPr>
          <a:xfrm>
            <a:off x="5692291" y="2550429"/>
            <a:ext cx="174402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 name="Straight Connector 12">
            <a:extLst>
              <a:ext uri="{FF2B5EF4-FFF2-40B4-BE49-F238E27FC236}">
                <a16:creationId xmlns:a16="http://schemas.microsoft.com/office/drawing/2014/main" id="{71720B51-1966-D649-9501-D694E1AECF6D}"/>
              </a:ext>
            </a:extLst>
          </p:cNvPr>
          <p:cNvCxnSpPr>
            <a:cxnSpLocks/>
          </p:cNvCxnSpPr>
          <p:nvPr/>
        </p:nvCxnSpPr>
        <p:spPr>
          <a:xfrm>
            <a:off x="5692291" y="3005610"/>
            <a:ext cx="233747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21C79C5B-1385-9142-AC2B-B8460691098C}"/>
              </a:ext>
            </a:extLst>
          </p:cNvPr>
          <p:cNvCxnSpPr>
            <a:cxnSpLocks/>
          </p:cNvCxnSpPr>
          <p:nvPr/>
        </p:nvCxnSpPr>
        <p:spPr>
          <a:xfrm>
            <a:off x="5692291" y="3235724"/>
            <a:ext cx="2276917"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73633797-F02B-9542-BCA4-688D36858D42}"/>
              </a:ext>
            </a:extLst>
          </p:cNvPr>
          <p:cNvCxnSpPr>
            <a:cxnSpLocks/>
          </p:cNvCxnSpPr>
          <p:nvPr/>
        </p:nvCxnSpPr>
        <p:spPr>
          <a:xfrm>
            <a:off x="5692291" y="5530807"/>
            <a:ext cx="237986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37E81FE2-4446-0246-8514-9EF9BD96FDEE}"/>
              </a:ext>
            </a:extLst>
          </p:cNvPr>
          <p:cNvCxnSpPr>
            <a:cxnSpLocks/>
          </p:cNvCxnSpPr>
          <p:nvPr/>
        </p:nvCxnSpPr>
        <p:spPr>
          <a:xfrm>
            <a:off x="5692291" y="5645865"/>
            <a:ext cx="79328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0D1D4D3A-396C-1740-8391-01CE8ECFAC53}"/>
              </a:ext>
            </a:extLst>
          </p:cNvPr>
          <p:cNvCxnSpPr>
            <a:cxnSpLocks/>
          </p:cNvCxnSpPr>
          <p:nvPr/>
        </p:nvCxnSpPr>
        <p:spPr>
          <a:xfrm>
            <a:off x="5692291" y="3126723"/>
            <a:ext cx="79328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24B8CC11-F50F-054E-96DA-A4E81D5FC818}"/>
              </a:ext>
            </a:extLst>
          </p:cNvPr>
          <p:cNvCxnSpPr>
            <a:cxnSpLocks/>
          </p:cNvCxnSpPr>
          <p:nvPr/>
        </p:nvCxnSpPr>
        <p:spPr>
          <a:xfrm>
            <a:off x="5692291" y="3702008"/>
            <a:ext cx="174402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5F104BAC-7CD1-F747-9770-AF2A317E3694}"/>
              </a:ext>
            </a:extLst>
          </p:cNvPr>
          <p:cNvCxnSpPr>
            <a:cxnSpLocks/>
          </p:cNvCxnSpPr>
          <p:nvPr/>
        </p:nvCxnSpPr>
        <p:spPr>
          <a:xfrm>
            <a:off x="5692291" y="3926066"/>
            <a:ext cx="1992302"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233988535"/>
      </p:ext>
    </p:extLst>
  </p:cSld>
  <p:clrMapOvr>
    <a:masterClrMapping/>
  </p:clrMapOvr>
  <mc:AlternateContent xmlns:mc="http://schemas.openxmlformats.org/markup-compatibility/2006" xmlns:p14="http://schemas.microsoft.com/office/powerpoint/2010/main">
    <mc:Choice Requires="p14">
      <p:transition spd="slow" p14:dur="2000" advTm="20577"/>
    </mc:Choice>
    <mc:Fallback xmlns="">
      <p:transition spd="slow" advTm="20577"/>
    </mc:Fallback>
  </mc:AlternateContent>
</p:sld>
</file>

<file path=ppt/theme/theme1.xml><?xml version="1.0" encoding="utf-8"?>
<a:theme xmlns:a="http://schemas.openxmlformats.org/drawingml/2006/main" name="Intro Slide">
  <a:themeElements>
    <a:clrScheme name="CU01">
      <a:dk1>
        <a:srgbClr val="000000"/>
      </a:dk1>
      <a:lt1>
        <a:srgbClr val="FFFFFF"/>
      </a:lt1>
      <a:dk2>
        <a:srgbClr val="787878"/>
      </a:dk2>
      <a:lt2>
        <a:srgbClr val="EEECE1"/>
      </a:lt2>
      <a:accent1>
        <a:srgbClr val="CFB87C"/>
      </a:accent1>
      <a:accent2>
        <a:srgbClr val="A49566"/>
      </a:accent2>
      <a:accent3>
        <a:srgbClr val="7B704E"/>
      </a:accent3>
      <a:accent4>
        <a:srgbClr val="E8DDC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01_CUDenver.potx" id="{2CC2ADE1-23D8-884A-9C49-CB7BF9E01E05}" vid="{AB559019-ACC1-6943-AE2E-97CCA9DBCE9D}"/>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Thank You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4D360F85661468B9B23CC78D0CBAF" ma:contentTypeVersion="18" ma:contentTypeDescription="Create a new document." ma:contentTypeScope="" ma:versionID="f39e63fe1a22b1bedbcf6fb692222841">
  <xsd:schema xmlns:xsd="http://www.w3.org/2001/XMLSchema" xmlns:xs="http://www.w3.org/2001/XMLSchema" xmlns:p="http://schemas.microsoft.com/office/2006/metadata/properties" xmlns:ns2="b10b96fc-3cac-4f39-8741-761b5c694de7" xmlns:ns3="cd07119f-ec39-461f-9d35-e9dde5481e50" targetNamespace="http://schemas.microsoft.com/office/2006/metadata/properties" ma:root="true" ma:fieldsID="1bc355f65d7d3abee87d101411c176a8" ns2:_="" ns3:_="">
    <xsd:import namespace="b10b96fc-3cac-4f39-8741-761b5c694de7"/>
    <xsd:import namespace="cd07119f-ec39-461f-9d35-e9dde5481e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b96fc-3cac-4f39-8741-761b5c694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7119f-ec39-461f-9d35-e9dde5481e5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575d1d3-11ac-4cfd-9924-75d384c3cee9}" ma:internalName="TaxCatchAll" ma:showField="CatchAllData" ma:web="cd07119f-ec39-461f-9d35-e9dde5481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0b96fc-3cac-4f39-8741-761b5c694de7">
      <Terms xmlns="http://schemas.microsoft.com/office/infopath/2007/PartnerControls"/>
    </lcf76f155ced4ddcb4097134ff3c332f>
    <TaxCatchAll xmlns="cd07119f-ec39-461f-9d35-e9dde5481e50" xsi:nil="true"/>
  </documentManagement>
</p:properties>
</file>

<file path=customXml/itemProps1.xml><?xml version="1.0" encoding="utf-8"?>
<ds:datastoreItem xmlns:ds="http://schemas.openxmlformats.org/officeDocument/2006/customXml" ds:itemID="{9CA226EC-BC54-4FD7-AC3F-F79264563E53}"/>
</file>

<file path=customXml/itemProps2.xml><?xml version="1.0" encoding="utf-8"?>
<ds:datastoreItem xmlns:ds="http://schemas.openxmlformats.org/officeDocument/2006/customXml" ds:itemID="{3B29147F-F498-4299-8BEB-7176C547B395}"/>
</file>

<file path=customXml/itemProps3.xml><?xml version="1.0" encoding="utf-8"?>
<ds:datastoreItem xmlns:ds="http://schemas.openxmlformats.org/officeDocument/2006/customXml" ds:itemID="{10493C00-774A-4A1A-A7BB-B7C7B7268E63}"/>
</file>

<file path=docProps/app.xml><?xml version="1.0" encoding="utf-8"?>
<Properties xmlns="http://schemas.openxmlformats.org/officeDocument/2006/extended-properties" xmlns:vt="http://schemas.openxmlformats.org/officeDocument/2006/docPropsVTypes">
  <Template/>
  <TotalTime>28809</TotalTime>
  <Words>1415</Words>
  <Application>Microsoft Macintosh PowerPoint</Application>
  <PresentationFormat>Widescreen</PresentationFormat>
  <Paragraphs>136</Paragraphs>
  <Slides>24</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Meiryo</vt:lpstr>
      <vt:lpstr>Arial</vt:lpstr>
      <vt:lpstr>Bell MT</vt:lpstr>
      <vt:lpstr>Calibri</vt:lpstr>
      <vt:lpstr>Cambria Math</vt:lpstr>
      <vt:lpstr>Century Gothic</vt:lpstr>
      <vt:lpstr>Helvetica</vt:lpstr>
      <vt:lpstr>Helvetica Light</vt:lpstr>
      <vt:lpstr>Wingdings</vt:lpstr>
      <vt:lpstr>Intro Slide</vt:lpstr>
      <vt:lpstr>Office Theme</vt:lpstr>
      <vt:lpstr>Thank You Slide</vt:lpstr>
      <vt:lpstr>PowerPoint Presentation</vt:lpstr>
      <vt:lpstr>Introduction </vt:lpstr>
      <vt:lpstr>Investigations targeting assessment to identify patients that are of higher likelihood for producing injury before admission are needed</vt:lpstr>
      <vt:lpstr>However,</vt:lpstr>
      <vt:lpstr>Purpose of this Study:</vt:lpstr>
      <vt:lpstr>Brief Rating of Aggression by Children and Adolescents (BRACHA)  </vt:lpstr>
      <vt:lpstr>Brief Rating of Aggression by Children and Adolescents (BRACHA)  </vt:lpstr>
      <vt:lpstr>Brief Rating of Aggression by Children and Adolescents (BRACHA)  </vt:lpstr>
      <vt:lpstr>Brief Rating of Aggression by Children and Adolescents (BRACHA)  </vt:lpstr>
      <vt:lpstr>Brief Rating of Aggression by Children and Adolescents (BRACHA)  </vt:lpstr>
      <vt:lpstr>Modified Brief Rating of Aggression by Children and Adolescents (mBRACHA) </vt:lpstr>
      <vt:lpstr>Participants </vt:lpstr>
      <vt:lpstr>Materials </vt:lpstr>
      <vt:lpstr>Procedure </vt:lpstr>
      <vt:lpstr>Statistical Analyses </vt:lpstr>
      <vt:lpstr>Results  </vt:lpstr>
      <vt:lpstr>Results </vt:lpstr>
      <vt:lpstr>Discussion  </vt:lpstr>
      <vt:lpstr>Limitations and Future Directions  </vt:lpstr>
      <vt:lpstr>Limitation and Directions </vt:lpstr>
      <vt:lpstr>Limitations and Future Directions  </vt:lpstr>
      <vt:lpstr>References </vt:lpstr>
      <vt:lpstr>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Sarah</dc:creator>
  <cp:lastModifiedBy>Panklang, Eddy</cp:lastModifiedBy>
  <cp:revision>193</cp:revision>
  <dcterms:created xsi:type="dcterms:W3CDTF">2020-01-27T22:52:20Z</dcterms:created>
  <dcterms:modified xsi:type="dcterms:W3CDTF">2021-08-13T03:57:23Z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0x010100C8F4D360F85661468B9B23CC78D0CBAF</vt:lpwstr>
  </property>
</Properties>
</file>