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8" r:id="rId11"/>
    <p:sldId id="266" r:id="rId12"/>
    <p:sldId id="267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09A"/>
    <a:srgbClr val="1DAD5C"/>
    <a:srgbClr val="5CA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5781"/>
  </p:normalViewPr>
  <p:slideViewPr>
    <p:cSldViewPr snapToGrid="0">
      <p:cViewPr>
        <p:scale>
          <a:sx n="94" d="100"/>
          <a:sy n="94" d="100"/>
        </p:scale>
        <p:origin x="146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B9B74-3286-2C46-A66C-326686538B53}" type="doc">
      <dgm:prSet loTypeId="urn:microsoft.com/office/officeart/2009/3/layout/OpposingIdeas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5BA9344-2965-0F4E-85F2-0F07C1AA9DB2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dirty="0">
              <a:latin typeface="Amasis MT Pro" panose="02040504050005020304" pitchFamily="18" charset="77"/>
            </a:rPr>
            <a:t>INCLUSION CRITERIA</a:t>
          </a:r>
        </a:p>
      </dgm:t>
    </dgm:pt>
    <dgm:pt modelId="{0C8A13D8-6840-A540-9A71-E5DEA922F07C}" type="parTrans" cxnId="{31CC8050-43E3-CA43-9679-633361555941}">
      <dgm:prSet/>
      <dgm:spPr/>
      <dgm:t>
        <a:bodyPr/>
        <a:lstStyle/>
        <a:p>
          <a:endParaRPr lang="en-US">
            <a:latin typeface="Amasis MT Pro" panose="02040504050005020304" pitchFamily="18" charset="77"/>
          </a:endParaRPr>
        </a:p>
      </dgm:t>
    </dgm:pt>
    <dgm:pt modelId="{7F0E51F9-ACC0-5D4A-BA1D-7314F1E7C5B6}" type="sibTrans" cxnId="{31CC8050-43E3-CA43-9679-633361555941}">
      <dgm:prSet/>
      <dgm:spPr/>
      <dgm:t>
        <a:bodyPr/>
        <a:lstStyle/>
        <a:p>
          <a:endParaRPr lang="en-US">
            <a:latin typeface="Amasis MT Pro" panose="02040504050005020304" pitchFamily="18" charset="77"/>
          </a:endParaRPr>
        </a:p>
      </dgm:t>
    </dgm:pt>
    <dgm:pt modelId="{CC10D539-3A22-2F4C-A2A1-F3E10AB7472C}">
      <dgm:prSet phldrT="[Text]"/>
      <dgm:spPr/>
      <dgm:t>
        <a:bodyPr/>
        <a:lstStyle/>
        <a:p>
          <a:endParaRPr lang="en-US" dirty="0">
            <a:latin typeface="Amasis MT Pro" panose="02040504050005020304" pitchFamily="18" charset="77"/>
          </a:endParaRPr>
        </a:p>
      </dgm:t>
    </dgm:pt>
    <dgm:pt modelId="{6A59F347-872E-F944-A5E5-CBCB2336C593}" type="parTrans" cxnId="{E67482DB-A103-B442-9CA5-7E0B21F66161}">
      <dgm:prSet/>
      <dgm:spPr/>
      <dgm:t>
        <a:bodyPr/>
        <a:lstStyle/>
        <a:p>
          <a:endParaRPr lang="en-US">
            <a:latin typeface="Amasis MT Pro" panose="02040504050005020304" pitchFamily="18" charset="77"/>
          </a:endParaRPr>
        </a:p>
      </dgm:t>
    </dgm:pt>
    <dgm:pt modelId="{239C4480-38A8-834E-B8D3-F0E4F9850121}" type="sibTrans" cxnId="{E67482DB-A103-B442-9CA5-7E0B21F66161}">
      <dgm:prSet/>
      <dgm:spPr/>
      <dgm:t>
        <a:bodyPr/>
        <a:lstStyle/>
        <a:p>
          <a:endParaRPr lang="en-US">
            <a:latin typeface="Amasis MT Pro" panose="02040504050005020304" pitchFamily="18" charset="77"/>
          </a:endParaRPr>
        </a:p>
      </dgm:t>
    </dgm:pt>
    <dgm:pt modelId="{26DB90C3-0D19-6341-9EA0-454387687CF7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dirty="0">
              <a:latin typeface="Amasis MT Pro" panose="02040504050005020304" pitchFamily="18" charset="77"/>
            </a:rPr>
            <a:t>EXCLUSION CRITERIA</a:t>
          </a:r>
        </a:p>
      </dgm:t>
    </dgm:pt>
    <dgm:pt modelId="{A57EA872-887C-1B46-AA5D-F7BB74FCF97C}" type="parTrans" cxnId="{4997E641-AB38-EB4F-A649-B9EC80651789}">
      <dgm:prSet/>
      <dgm:spPr/>
      <dgm:t>
        <a:bodyPr/>
        <a:lstStyle/>
        <a:p>
          <a:endParaRPr lang="en-US">
            <a:latin typeface="Amasis MT Pro" panose="02040504050005020304" pitchFamily="18" charset="77"/>
          </a:endParaRPr>
        </a:p>
      </dgm:t>
    </dgm:pt>
    <dgm:pt modelId="{402CFBB6-BC7C-094D-95FB-4E1DA8CF1C5F}" type="sibTrans" cxnId="{4997E641-AB38-EB4F-A649-B9EC80651789}">
      <dgm:prSet/>
      <dgm:spPr/>
      <dgm:t>
        <a:bodyPr/>
        <a:lstStyle/>
        <a:p>
          <a:endParaRPr lang="en-US">
            <a:latin typeface="Amasis MT Pro" panose="02040504050005020304" pitchFamily="18" charset="77"/>
          </a:endParaRPr>
        </a:p>
      </dgm:t>
    </dgm:pt>
    <dgm:pt modelId="{FB195171-11E3-754B-8DFC-98AE58644C68}" type="pres">
      <dgm:prSet presAssocID="{06BB9B74-3286-2C46-A66C-326686538B5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DF7D58B7-83C5-9D4B-99ED-F3976D28429A}" type="pres">
      <dgm:prSet presAssocID="{06BB9B74-3286-2C46-A66C-326686538B53}" presName="Background" presStyleLbl="node1" presStyleIdx="0" presStyleCnt="1"/>
      <dgm:spPr>
        <a:ln>
          <a:solidFill>
            <a:schemeClr val="tx1"/>
          </a:solidFill>
        </a:ln>
      </dgm:spPr>
    </dgm:pt>
    <dgm:pt modelId="{5F06D74D-4418-5844-BE1A-F3FC606857DE}" type="pres">
      <dgm:prSet presAssocID="{06BB9B74-3286-2C46-A66C-326686538B53}" presName="Divider" presStyleLbl="callout" presStyleIdx="0" presStyleCnt="1"/>
      <dgm:spPr>
        <a:ln>
          <a:solidFill>
            <a:schemeClr val="tx1"/>
          </a:solidFill>
        </a:ln>
      </dgm:spPr>
    </dgm:pt>
    <dgm:pt modelId="{6BB687B4-6DAF-3547-AD90-5D6660558BEE}" type="pres">
      <dgm:prSet presAssocID="{06BB9B74-3286-2C46-A66C-326686538B53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A7BF1A-BCF9-044C-B553-954FBD23337D}" type="pres">
      <dgm:prSet presAssocID="{06BB9B74-3286-2C46-A66C-326686538B53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4DDE819-C037-0846-9413-0D38F92BB0CD}" type="pres">
      <dgm:prSet presAssocID="{06BB9B74-3286-2C46-A66C-326686538B53}" presName="ParentText1" presStyleLbl="revTx" presStyleIdx="0" presStyleCnt="0">
        <dgm:presLayoutVars>
          <dgm:chMax val="1"/>
          <dgm:chPref val="1"/>
        </dgm:presLayoutVars>
      </dgm:prSet>
      <dgm:spPr/>
    </dgm:pt>
    <dgm:pt modelId="{75D1C2C0-FE74-BA46-BFF8-014725AE4144}" type="pres">
      <dgm:prSet presAssocID="{06BB9B74-3286-2C46-A66C-326686538B53}" presName="ParentShape1" presStyleLbl="alignImgPlace1" presStyleIdx="0" presStyleCnt="2">
        <dgm:presLayoutVars/>
      </dgm:prSet>
      <dgm:spPr/>
    </dgm:pt>
    <dgm:pt modelId="{14322C11-03B7-6B42-9461-3005035FC35F}" type="pres">
      <dgm:prSet presAssocID="{06BB9B74-3286-2C46-A66C-326686538B53}" presName="ParentText2" presStyleLbl="revTx" presStyleIdx="0" presStyleCnt="0">
        <dgm:presLayoutVars>
          <dgm:chMax val="1"/>
          <dgm:chPref val="1"/>
        </dgm:presLayoutVars>
      </dgm:prSet>
      <dgm:spPr/>
    </dgm:pt>
    <dgm:pt modelId="{1E0F9464-6EC8-4541-89CC-5DBF20C5AFD4}" type="pres">
      <dgm:prSet presAssocID="{06BB9B74-3286-2C46-A66C-326686538B53}" presName="ParentShape2" presStyleLbl="alignImgPlace1" presStyleIdx="1" presStyleCnt="2">
        <dgm:presLayoutVars/>
      </dgm:prSet>
      <dgm:spPr/>
    </dgm:pt>
  </dgm:ptLst>
  <dgm:cxnLst>
    <dgm:cxn modelId="{3C57C201-59C2-BE4D-A4F3-A6470D2F845C}" type="presOf" srcId="{CC10D539-3A22-2F4C-A2A1-F3E10AB7472C}" destId="{6BB687B4-6DAF-3547-AD90-5D6660558BEE}" srcOrd="0" destOrd="0" presId="urn:microsoft.com/office/officeart/2009/3/layout/OpposingIdeas"/>
    <dgm:cxn modelId="{F933CC2A-053C-CD47-AB7B-8B7F7C0ADF9E}" type="presOf" srcId="{06BB9B74-3286-2C46-A66C-326686538B53}" destId="{FB195171-11E3-754B-8DFC-98AE58644C68}" srcOrd="0" destOrd="0" presId="urn:microsoft.com/office/officeart/2009/3/layout/OpposingIdeas"/>
    <dgm:cxn modelId="{F493342D-39F1-E245-A857-0FEA5DD8086D}" type="presOf" srcId="{26DB90C3-0D19-6341-9EA0-454387687CF7}" destId="{14322C11-03B7-6B42-9461-3005035FC35F}" srcOrd="0" destOrd="0" presId="urn:microsoft.com/office/officeart/2009/3/layout/OpposingIdeas"/>
    <dgm:cxn modelId="{4997E641-AB38-EB4F-A649-B9EC80651789}" srcId="{06BB9B74-3286-2C46-A66C-326686538B53}" destId="{26DB90C3-0D19-6341-9EA0-454387687CF7}" srcOrd="1" destOrd="0" parTransId="{A57EA872-887C-1B46-AA5D-F7BB74FCF97C}" sibTransId="{402CFBB6-BC7C-094D-95FB-4E1DA8CF1C5F}"/>
    <dgm:cxn modelId="{31CC8050-43E3-CA43-9679-633361555941}" srcId="{06BB9B74-3286-2C46-A66C-326686538B53}" destId="{35BA9344-2965-0F4E-85F2-0F07C1AA9DB2}" srcOrd="0" destOrd="0" parTransId="{0C8A13D8-6840-A540-9A71-E5DEA922F07C}" sibTransId="{7F0E51F9-ACC0-5D4A-BA1D-7314F1E7C5B6}"/>
    <dgm:cxn modelId="{9503E262-B9CB-594D-8557-A8372B15E541}" type="presOf" srcId="{26DB90C3-0D19-6341-9EA0-454387687CF7}" destId="{1E0F9464-6EC8-4541-89CC-5DBF20C5AFD4}" srcOrd="1" destOrd="0" presId="urn:microsoft.com/office/officeart/2009/3/layout/OpposingIdeas"/>
    <dgm:cxn modelId="{22CD448C-5456-4D4C-B37E-EAE08F94A6EA}" type="presOf" srcId="{35BA9344-2965-0F4E-85F2-0F07C1AA9DB2}" destId="{75D1C2C0-FE74-BA46-BFF8-014725AE4144}" srcOrd="1" destOrd="0" presId="urn:microsoft.com/office/officeart/2009/3/layout/OpposingIdeas"/>
    <dgm:cxn modelId="{DEA218B8-5778-F048-BFAC-BB355FA5C95C}" type="presOf" srcId="{35BA9344-2965-0F4E-85F2-0F07C1AA9DB2}" destId="{F4DDE819-C037-0846-9413-0D38F92BB0CD}" srcOrd="0" destOrd="0" presId="urn:microsoft.com/office/officeart/2009/3/layout/OpposingIdeas"/>
    <dgm:cxn modelId="{E67482DB-A103-B442-9CA5-7E0B21F66161}" srcId="{35BA9344-2965-0F4E-85F2-0F07C1AA9DB2}" destId="{CC10D539-3A22-2F4C-A2A1-F3E10AB7472C}" srcOrd="0" destOrd="0" parTransId="{6A59F347-872E-F944-A5E5-CBCB2336C593}" sibTransId="{239C4480-38A8-834E-B8D3-F0E4F9850121}"/>
    <dgm:cxn modelId="{D9CC2A35-50C8-2541-997E-672D363D77DC}" type="presParOf" srcId="{FB195171-11E3-754B-8DFC-98AE58644C68}" destId="{DF7D58B7-83C5-9D4B-99ED-F3976D28429A}" srcOrd="0" destOrd="0" presId="urn:microsoft.com/office/officeart/2009/3/layout/OpposingIdeas"/>
    <dgm:cxn modelId="{D877085D-2F6F-4A49-A635-B618DD5AAB57}" type="presParOf" srcId="{FB195171-11E3-754B-8DFC-98AE58644C68}" destId="{5F06D74D-4418-5844-BE1A-F3FC606857DE}" srcOrd="1" destOrd="0" presId="urn:microsoft.com/office/officeart/2009/3/layout/OpposingIdeas"/>
    <dgm:cxn modelId="{ABBBFEB9-627A-4F4C-BB71-B2DFD2E5B73B}" type="presParOf" srcId="{FB195171-11E3-754B-8DFC-98AE58644C68}" destId="{6BB687B4-6DAF-3547-AD90-5D6660558BEE}" srcOrd="2" destOrd="0" presId="urn:microsoft.com/office/officeart/2009/3/layout/OpposingIdeas"/>
    <dgm:cxn modelId="{45D52C31-A460-2A4E-91F4-59864A1D4CAE}" type="presParOf" srcId="{FB195171-11E3-754B-8DFC-98AE58644C68}" destId="{80A7BF1A-BCF9-044C-B553-954FBD23337D}" srcOrd="3" destOrd="0" presId="urn:microsoft.com/office/officeart/2009/3/layout/OpposingIdeas"/>
    <dgm:cxn modelId="{889F75A5-99CB-2D4C-A5CC-DD48F419EE15}" type="presParOf" srcId="{FB195171-11E3-754B-8DFC-98AE58644C68}" destId="{F4DDE819-C037-0846-9413-0D38F92BB0CD}" srcOrd="4" destOrd="0" presId="urn:microsoft.com/office/officeart/2009/3/layout/OpposingIdeas"/>
    <dgm:cxn modelId="{AC817685-73C6-E141-9E7D-9AC96684BE31}" type="presParOf" srcId="{FB195171-11E3-754B-8DFC-98AE58644C68}" destId="{75D1C2C0-FE74-BA46-BFF8-014725AE4144}" srcOrd="5" destOrd="0" presId="urn:microsoft.com/office/officeart/2009/3/layout/OpposingIdeas"/>
    <dgm:cxn modelId="{EAC8CF43-38ED-B645-BC75-81E892224359}" type="presParOf" srcId="{FB195171-11E3-754B-8DFC-98AE58644C68}" destId="{14322C11-03B7-6B42-9461-3005035FC35F}" srcOrd="6" destOrd="0" presId="urn:microsoft.com/office/officeart/2009/3/layout/OpposingIdeas"/>
    <dgm:cxn modelId="{74EFABA3-1B76-FE4F-AD88-14D152576DA9}" type="presParOf" srcId="{FB195171-11E3-754B-8DFC-98AE58644C68}" destId="{1E0F9464-6EC8-4541-89CC-5DBF20C5AFD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D58B7-83C5-9D4B-99ED-F3976D28429A}">
      <dsp:nvSpPr>
        <dsp:cNvPr id="0" name=""/>
        <dsp:cNvSpPr/>
      </dsp:nvSpPr>
      <dsp:spPr>
        <a:xfrm>
          <a:off x="1016000" y="1070223"/>
          <a:ext cx="6095999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6D74D-4418-5844-BE1A-F3FC606857DE}">
      <dsp:nvSpPr>
        <dsp:cNvPr id="0" name=""/>
        <dsp:cNvSpPr/>
      </dsp:nvSpPr>
      <dsp:spPr>
        <a:xfrm>
          <a:off x="4064000" y="1417913"/>
          <a:ext cx="812" cy="258284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687B4-6DAF-3547-AD90-5D6660558BEE}">
      <dsp:nvSpPr>
        <dsp:cNvPr id="0" name=""/>
        <dsp:cNvSpPr/>
      </dsp:nvSpPr>
      <dsp:spPr>
        <a:xfrm>
          <a:off x="1219200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masis MT Pro" panose="02040504050005020304" pitchFamily="18" charset="77"/>
          </a:endParaRPr>
        </a:p>
      </dsp:txBody>
      <dsp:txXfrm>
        <a:off x="1219200" y="1318573"/>
        <a:ext cx="2641600" cy="2781520"/>
      </dsp:txXfrm>
    </dsp:sp>
    <dsp:sp modelId="{75D1C2C0-FE74-BA46-BFF8-014725AE4144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masis MT Pro" panose="02040504050005020304" pitchFamily="18" charset="77"/>
            </a:rPr>
            <a:t>INCLUSION CRITERIA</a:t>
          </a:r>
        </a:p>
      </dsp:txBody>
      <dsp:txXfrm>
        <a:off x="-1126567" y="1914370"/>
        <a:ext cx="3269135" cy="506272"/>
      </dsp:txXfrm>
    </dsp:sp>
    <dsp:sp modelId="{1E0F9464-6EC8-4541-89CC-5DBF20C5AFD4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masis MT Pro" panose="02040504050005020304" pitchFamily="18" charset="77"/>
            </a:rPr>
            <a:t>EXCLUSION CRITERIA</a:t>
          </a:r>
        </a:p>
      </dsp:txBody>
      <dsp:txXfrm>
        <a:off x="5985432" y="2998025"/>
        <a:ext cx="3269135" cy="50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9FBC1-F05C-054A-974A-2904EBA1CF7B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D386-FE50-7048-AED3-524957AEE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D386-FE50-7048-AED3-524957AEE2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6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D386-FE50-7048-AED3-524957AEE2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CD386-FE50-7048-AED3-524957AEE2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5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8D14-C324-1531-4514-20391495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71442-16E8-FE81-0B4A-5491BA33F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7904-93DB-4A5A-0B7E-E9FE0CE9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D9E88-C8CC-76E4-ADBC-C31CD444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1704-7C9C-1E85-51E5-6A2653D8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6E12-5BEC-1571-C762-DB6EC3D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579FD-F84C-C7C8-C71D-3281C739C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3DFC0-F923-DEB4-E699-36848AF6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B99F-26BC-3B7F-EB6B-E2116CC1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1C8BA-C5E8-CEAE-9160-DEBE35F6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74E25-BC48-9DAB-F711-161FCFF04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75A09-03AE-9B3F-C6C2-EE5D5398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DC54-7987-3743-57B6-4E12E2CD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B89A-7286-0DAA-EE6D-3F16FDD8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A232B-6D0E-1E09-BC8C-23E816CB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086C-1305-389A-852E-A27CDE04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E581-6CC3-5079-2D69-3D623DCA6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837F-EB0B-15FF-E799-DCB7DC65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11931-218B-DE04-977C-701759CD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2B11-101F-C928-980F-5B6812AF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4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F39F-7FD8-5BE8-E53B-EBCE7B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6F6BE-9666-FF45-E6EB-5037D795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D8AF2-1745-7456-0351-D2AD1C8E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A305-808F-910D-0A34-2FE30DCC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DE3CE-E4F1-D0D7-97B6-6671B056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1B33-CC76-8F9D-953F-8023292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24B5-A2E3-F084-C3DF-5608422A6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E6769-B763-C7F3-0233-34178CA6D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9943F-709B-3332-9CE0-CD2A22C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1CEDE-AAAB-30CD-15B0-602F77AC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B6DF2-81AC-32E2-0782-0693A00F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2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C409-C377-D09F-BFFC-2E84076C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9722-C786-D756-B9B4-77AA1381E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42361-C606-4011-D852-7B08AC2B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CEE5A-7668-99C9-BFE1-A08074007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C693D-EBB2-3802-5172-70634BEAD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F9A5F-2CF0-2F43-E0FB-8C09A0B4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70C4D-6827-9F60-81DD-86C7584F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2126F-2CC4-513A-21AD-6558592D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E185-F23E-F5D7-5778-67FB04BE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D8446-CD72-19CE-16BC-602E8D2F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98A84-2812-2859-5F45-2D6EC373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1F643-EF42-B239-A927-3AE7491E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ED998-1267-FA71-57E8-3F5E9863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502BD-F061-58B5-7393-A8A9189D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CC8BC-4515-18C6-D85B-46D967B7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A504-88A9-9C31-C0A9-406E6310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1972-73E2-7764-B937-9A111C6B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FD4A4-262F-596B-3A86-23BDAF483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9F4E4-270B-D303-9AAC-610C578C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73B35-59EA-CD4E-5D94-DBC7ECD0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1BD41-79F6-EC97-C3A3-624A7CBA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B87B-B411-F9B4-73BA-8E294073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8C3B4-20B1-CC5F-5557-0BF7120AB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2D92A-3F23-C536-6847-B9B5FBFE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958C5-1E1E-B5B2-369F-52F097CA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F4F6C-3BA6-605B-F32E-B15E5D8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1A052-3F9A-E2AA-F557-137766E1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2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B8EA6-F6C1-8278-15AF-2BA82FEE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94E6-6A3C-D1A1-C258-0B306E751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4243-F22F-FC27-CB7B-396F5B0DB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9CC7-2C62-EB41-AD81-6E4C49CDAEB4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B8A6B-4944-791D-5704-143455C4B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6868-CA69-CD85-E1DF-C6F427BD1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9479-6720-D243-A1F3-0CE1E0CEE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190D7-8678-AD7A-E299-F8FA6FE4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6" y="409706"/>
            <a:ext cx="5823307" cy="4567137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sz="4400" dirty="0">
                <a:latin typeface="Amasis MT Pro" panose="020F0502020204030204" pitchFamily="34" charset="0"/>
              </a:rPr>
              <a:t>The Effects of Deep Brain Stimulation on Obsessive-Compulsive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DB147-6522-3639-0FFA-91DA57CA6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707" y="4201349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masis MT Pro" panose="02040504050005020304" pitchFamily="18" charset="77"/>
              </a:rPr>
              <a:t>Presentation by Hunter Orr</a:t>
            </a:r>
          </a:p>
          <a:p>
            <a:pPr algn="l"/>
            <a:r>
              <a:rPr lang="en-US" sz="2000" dirty="0">
                <a:latin typeface="Amasis MT Pro" panose="02040504050005020304" pitchFamily="18" charset="77"/>
              </a:rPr>
              <a:t>PURPLE Cohort 2023</a:t>
            </a:r>
          </a:p>
        </p:txBody>
      </p:sp>
      <p:pic>
        <p:nvPicPr>
          <p:cNvPr id="36" name="Picture 25" descr="Computer Generated Lights">
            <a:extLst>
              <a:ext uri="{FF2B5EF4-FFF2-40B4-BE49-F238E27FC236}">
                <a16:creationId xmlns:a16="http://schemas.microsoft.com/office/drawing/2014/main" id="{D7B8A18E-3D31-2C6D-EFFF-0020FCC36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0" r="22679"/>
          <a:stretch/>
        </p:blipFill>
        <p:spPr>
          <a:xfrm>
            <a:off x="6096001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2050" name="Picture 2" descr="Logos | Office of Communications">
            <a:extLst>
              <a:ext uri="{FF2B5EF4-FFF2-40B4-BE49-F238E27FC236}">
                <a16:creationId xmlns:a16="http://schemas.microsoft.com/office/drawing/2014/main" id="{1851A093-F707-5FE1-17F6-D280D262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9" y="5386539"/>
            <a:ext cx="5325997" cy="11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3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aph of a patient's progress&#10;&#10;Description automatically generated with medium confidence">
            <a:extLst>
              <a:ext uri="{FF2B5EF4-FFF2-40B4-BE49-F238E27FC236}">
                <a16:creationId xmlns:a16="http://schemas.microsoft.com/office/drawing/2014/main" id="{4891A44B-0054-A29D-2713-0BA5ADC2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05" y="1207095"/>
            <a:ext cx="6440661" cy="444381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84F532F-E8D6-74AB-E9BC-211EA6218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52" y="1582631"/>
            <a:ext cx="3953337" cy="582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E4EEB1-84DB-E112-D522-11CFE8D12B0A}"/>
              </a:ext>
            </a:extLst>
          </p:cNvPr>
          <p:cNvSpPr txBox="1"/>
          <p:nvPr/>
        </p:nvSpPr>
        <p:spPr>
          <a:xfrm>
            <a:off x="8177020" y="452065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masis MT Pro" panose="02040504050005020304" pitchFamily="18" charset="77"/>
              </a:rPr>
              <a:t>No post-hoc test required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9428B-5CB6-19CF-8F68-3359B5166A5D}"/>
              </a:ext>
            </a:extLst>
          </p:cNvPr>
          <p:cNvSpPr txBox="1"/>
          <p:nvPr/>
        </p:nvSpPr>
        <p:spPr>
          <a:xfrm>
            <a:off x="10925908" y="1579492"/>
            <a:ext cx="597877" cy="378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95FB7-2819-AF7F-C3BC-D50CB0AD4852}"/>
              </a:ext>
            </a:extLst>
          </p:cNvPr>
          <p:cNvSpPr txBox="1"/>
          <p:nvPr/>
        </p:nvSpPr>
        <p:spPr>
          <a:xfrm>
            <a:off x="2446732" y="585483"/>
            <a:ext cx="28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asis MT Pro" panose="02040504050005020304" pitchFamily="18" charset="77"/>
              </a:rPr>
              <a:t>YMRS</a:t>
            </a:r>
          </a:p>
        </p:txBody>
      </p:sp>
    </p:spTree>
    <p:extLst>
      <p:ext uri="{BB962C8B-B14F-4D97-AF65-F5344CB8AC3E}">
        <p14:creationId xmlns:p14="http://schemas.microsoft.com/office/powerpoint/2010/main" val="21739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aph of a patient's progress&#10;&#10;Description automatically generated with medium confidence">
            <a:extLst>
              <a:ext uri="{FF2B5EF4-FFF2-40B4-BE49-F238E27FC236}">
                <a16:creationId xmlns:a16="http://schemas.microsoft.com/office/drawing/2014/main" id="{9C504D8F-B4FB-0276-1F05-6D18C6FB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3" y="1224551"/>
            <a:ext cx="6410084" cy="44229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-up of numbers&#10;&#10;Description automatically generated">
            <a:extLst>
              <a:ext uri="{FF2B5EF4-FFF2-40B4-BE49-F238E27FC236}">
                <a16:creationId xmlns:a16="http://schemas.microsoft.com/office/drawing/2014/main" id="{FEFE099B-BB9D-AF40-6C2C-38326FF08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42" b="34091"/>
          <a:stretch/>
        </p:blipFill>
        <p:spPr>
          <a:xfrm>
            <a:off x="7585861" y="1582438"/>
            <a:ext cx="4045301" cy="612122"/>
          </a:xfrm>
          <a:prstGeom prst="rect">
            <a:avLst/>
          </a:prstGeom>
        </p:spPr>
      </p:pic>
      <p:pic>
        <p:nvPicPr>
          <p:cNvPr id="6" name="Picture 5" descr="A number of numbers i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0F96D68-720F-279A-4B0F-4846A117A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944"/>
          <a:stretch/>
        </p:blipFill>
        <p:spPr>
          <a:xfrm>
            <a:off x="7695872" y="4497761"/>
            <a:ext cx="3854945" cy="999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3725A-5F3C-A6C0-BAC5-E1BD7E2AF805}"/>
              </a:ext>
            </a:extLst>
          </p:cNvPr>
          <p:cNvSpPr txBox="1"/>
          <p:nvPr/>
        </p:nvSpPr>
        <p:spPr>
          <a:xfrm>
            <a:off x="10787294" y="1582438"/>
            <a:ext cx="597877" cy="378262"/>
          </a:xfrm>
          <a:prstGeom prst="rect">
            <a:avLst/>
          </a:prstGeom>
          <a:noFill/>
          <a:ln>
            <a:solidFill>
              <a:srgbClr val="1DAD5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8D8B3-9BFD-6EDE-A9D6-DCFABB227174}"/>
              </a:ext>
            </a:extLst>
          </p:cNvPr>
          <p:cNvSpPr txBox="1"/>
          <p:nvPr/>
        </p:nvSpPr>
        <p:spPr>
          <a:xfrm>
            <a:off x="2445022" y="594211"/>
            <a:ext cx="28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asis MT Pro" panose="02040504050005020304" pitchFamily="18" charset="77"/>
              </a:rPr>
              <a:t>MADRS</a:t>
            </a:r>
          </a:p>
        </p:txBody>
      </p:sp>
    </p:spTree>
    <p:extLst>
      <p:ext uri="{BB962C8B-B14F-4D97-AF65-F5344CB8AC3E}">
        <p14:creationId xmlns:p14="http://schemas.microsoft.com/office/powerpoint/2010/main" val="110158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aph of a patient's progress&#10;&#10;Description automatically generated with medium confidence">
            <a:extLst>
              <a:ext uri="{FF2B5EF4-FFF2-40B4-BE49-F238E27FC236}">
                <a16:creationId xmlns:a16="http://schemas.microsoft.com/office/drawing/2014/main" id="{788CC1CB-A519-BE1D-ED38-8165760B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224551"/>
            <a:ext cx="6410084" cy="44229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-up of numbers&#10;&#10;Description automatically generated">
            <a:extLst>
              <a:ext uri="{FF2B5EF4-FFF2-40B4-BE49-F238E27FC236}">
                <a16:creationId xmlns:a16="http://schemas.microsoft.com/office/drawing/2014/main" id="{F2B4D5A5-819C-2A50-EE5A-228C78C92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50" b="38505"/>
          <a:stretch/>
        </p:blipFill>
        <p:spPr>
          <a:xfrm>
            <a:off x="7630983" y="1610427"/>
            <a:ext cx="3976002" cy="534896"/>
          </a:xfrm>
          <a:prstGeom prst="rect">
            <a:avLst/>
          </a:prstGeom>
        </p:spPr>
      </p:pic>
      <p:pic>
        <p:nvPicPr>
          <p:cNvPr id="6" name="Picture 5" descr="A black and white image of numbers&#10;&#10;Description automatically generated">
            <a:extLst>
              <a:ext uri="{FF2B5EF4-FFF2-40B4-BE49-F238E27FC236}">
                <a16:creationId xmlns:a16="http://schemas.microsoft.com/office/drawing/2014/main" id="{FC8FA0D9-CF9E-22E7-F3F9-B026CC2F1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27"/>
          <a:stretch/>
        </p:blipFill>
        <p:spPr>
          <a:xfrm>
            <a:off x="7697348" y="4472208"/>
            <a:ext cx="3854945" cy="970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549B29-64B4-2F29-CA4C-35F702E5AD6E}"/>
              </a:ext>
            </a:extLst>
          </p:cNvPr>
          <p:cNvSpPr txBox="1"/>
          <p:nvPr/>
        </p:nvSpPr>
        <p:spPr>
          <a:xfrm>
            <a:off x="10679717" y="1610427"/>
            <a:ext cx="691116" cy="379738"/>
          </a:xfrm>
          <a:prstGeom prst="rect">
            <a:avLst/>
          </a:prstGeom>
          <a:noFill/>
          <a:ln>
            <a:solidFill>
              <a:srgbClr val="1DAD5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74724-93A7-92E5-9424-3E4A298C96AD}"/>
              </a:ext>
            </a:extLst>
          </p:cNvPr>
          <p:cNvSpPr/>
          <p:nvPr/>
        </p:nvSpPr>
        <p:spPr>
          <a:xfrm>
            <a:off x="8400585" y="4765288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AB44D2-D0EC-DBA6-516F-A2483B34FA1A}"/>
              </a:ext>
            </a:extLst>
          </p:cNvPr>
          <p:cNvSpPr/>
          <p:nvPr/>
        </p:nvSpPr>
        <p:spPr>
          <a:xfrm>
            <a:off x="8882733" y="4765288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B5590-6F6D-7C96-05FE-561BB4FD6F92}"/>
              </a:ext>
            </a:extLst>
          </p:cNvPr>
          <p:cNvSpPr/>
          <p:nvPr/>
        </p:nvSpPr>
        <p:spPr>
          <a:xfrm>
            <a:off x="9350641" y="4886195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4B2EE9-715E-F872-49F5-26769ED03C3B}"/>
              </a:ext>
            </a:extLst>
          </p:cNvPr>
          <p:cNvSpPr/>
          <p:nvPr/>
        </p:nvSpPr>
        <p:spPr>
          <a:xfrm>
            <a:off x="8882733" y="5005165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D71942-AC8A-0016-A88D-2EABED556FFA}"/>
              </a:ext>
            </a:extLst>
          </p:cNvPr>
          <p:cNvSpPr/>
          <p:nvPr/>
        </p:nvSpPr>
        <p:spPr>
          <a:xfrm>
            <a:off x="8396267" y="5005165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86FF6D-AEA1-786C-333A-122736F85914}"/>
              </a:ext>
            </a:extLst>
          </p:cNvPr>
          <p:cNvSpPr/>
          <p:nvPr/>
        </p:nvSpPr>
        <p:spPr>
          <a:xfrm>
            <a:off x="10005639" y="5005165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04F8C3-191C-AD31-FB62-2F003562AFB7}"/>
              </a:ext>
            </a:extLst>
          </p:cNvPr>
          <p:cNvSpPr/>
          <p:nvPr/>
        </p:nvSpPr>
        <p:spPr>
          <a:xfrm>
            <a:off x="9346067" y="5133530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E4513-9C06-7D52-7C8F-B20863E47ACD}"/>
              </a:ext>
            </a:extLst>
          </p:cNvPr>
          <p:cNvSpPr/>
          <p:nvPr/>
        </p:nvSpPr>
        <p:spPr>
          <a:xfrm>
            <a:off x="10467843" y="5141212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8A548D-C8AF-946A-EE08-C55588754BC9}"/>
              </a:ext>
            </a:extLst>
          </p:cNvPr>
          <p:cNvSpPr/>
          <p:nvPr/>
        </p:nvSpPr>
        <p:spPr>
          <a:xfrm>
            <a:off x="9341493" y="5288188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3A7E3F-B4F7-09A4-C2F5-9F539E33F197}"/>
              </a:ext>
            </a:extLst>
          </p:cNvPr>
          <p:cNvSpPr/>
          <p:nvPr/>
        </p:nvSpPr>
        <p:spPr>
          <a:xfrm>
            <a:off x="10467843" y="5294091"/>
            <a:ext cx="423747" cy="111512"/>
          </a:xfrm>
          <a:prstGeom prst="rect">
            <a:avLst/>
          </a:prstGeom>
          <a:solidFill>
            <a:srgbClr val="FFFF00">
              <a:alpha val="406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B665ED-C5B7-F839-EE6B-CECC8F008A76}"/>
              </a:ext>
            </a:extLst>
          </p:cNvPr>
          <p:cNvSpPr txBox="1"/>
          <p:nvPr/>
        </p:nvSpPr>
        <p:spPr>
          <a:xfrm>
            <a:off x="2445019" y="594211"/>
            <a:ext cx="28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asis MT Pro" panose="02040504050005020304" pitchFamily="18" charset="77"/>
              </a:rPr>
              <a:t>YBOCS</a:t>
            </a:r>
          </a:p>
        </p:txBody>
      </p:sp>
    </p:spTree>
    <p:extLst>
      <p:ext uri="{BB962C8B-B14F-4D97-AF65-F5344CB8AC3E}">
        <p14:creationId xmlns:p14="http://schemas.microsoft.com/office/powerpoint/2010/main" val="74427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33118106-14B8-7513-8329-7104EAC1C215}"/>
              </a:ext>
            </a:extLst>
          </p:cNvPr>
          <p:cNvSpPr/>
          <p:nvPr/>
        </p:nvSpPr>
        <p:spPr>
          <a:xfrm>
            <a:off x="-604218" y="-546164"/>
            <a:ext cx="7936227" cy="7904327"/>
          </a:xfrm>
          <a:custGeom>
            <a:avLst/>
            <a:gdLst>
              <a:gd name="connsiteX0" fmla="*/ 616744 w 7936227"/>
              <a:gd name="connsiteY0" fmla="*/ 533638 h 7904327"/>
              <a:gd name="connsiteX1" fmla="*/ 5902728 w 7936227"/>
              <a:gd name="connsiteY1" fmla="*/ 546164 h 7904327"/>
              <a:gd name="connsiteX2" fmla="*/ 4737807 w 7936227"/>
              <a:gd name="connsiteY2" fmla="*/ 1347830 h 7904327"/>
              <a:gd name="connsiteX3" fmla="*/ 7293117 w 7936227"/>
              <a:gd name="connsiteY3" fmla="*/ 2111917 h 7904327"/>
              <a:gd name="connsiteX4" fmla="*/ 5389160 w 7936227"/>
              <a:gd name="connsiteY4" fmla="*/ 2162022 h 7904327"/>
              <a:gd name="connsiteX5" fmla="*/ 7769106 w 7936227"/>
              <a:gd name="connsiteY5" fmla="*/ 2537802 h 7904327"/>
              <a:gd name="connsiteX6" fmla="*/ 7067648 w 7936227"/>
              <a:gd name="connsiteY6" fmla="*/ 2700641 h 7904327"/>
              <a:gd name="connsiteX7" fmla="*/ 5990410 w 7936227"/>
              <a:gd name="connsiteY7" fmla="*/ 3840509 h 7904327"/>
              <a:gd name="connsiteX8" fmla="*/ 7906892 w 7936227"/>
              <a:gd name="connsiteY8" fmla="*/ 4554493 h 7904327"/>
              <a:gd name="connsiteX9" fmla="*/ 4199188 w 7936227"/>
              <a:gd name="connsiteY9" fmla="*/ 5644257 h 7904327"/>
              <a:gd name="connsiteX10" fmla="*/ 5151166 w 7936227"/>
              <a:gd name="connsiteY10" fmla="*/ 6972016 h 7904327"/>
              <a:gd name="connsiteX11" fmla="*/ 4712755 w 7936227"/>
              <a:gd name="connsiteY11" fmla="*/ 7397901 h 7904327"/>
              <a:gd name="connsiteX12" fmla="*/ 566640 w 7936227"/>
              <a:gd name="connsiteY12" fmla="*/ 7372849 h 7904327"/>
              <a:gd name="connsiteX13" fmla="*/ 616744 w 7936227"/>
              <a:gd name="connsiteY13" fmla="*/ 533638 h 790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36227" h="7904327">
                <a:moveTo>
                  <a:pt x="616744" y="533638"/>
                </a:moveTo>
                <a:cubicBezTo>
                  <a:pt x="1506092" y="-604143"/>
                  <a:pt x="5215884" y="410465"/>
                  <a:pt x="5902728" y="546164"/>
                </a:cubicBezTo>
                <a:cubicBezTo>
                  <a:pt x="6589572" y="681863"/>
                  <a:pt x="4506076" y="1086871"/>
                  <a:pt x="4737807" y="1347830"/>
                </a:cubicBezTo>
                <a:cubicBezTo>
                  <a:pt x="4969538" y="1608789"/>
                  <a:pt x="7184558" y="1976218"/>
                  <a:pt x="7293117" y="2111917"/>
                </a:cubicBezTo>
                <a:cubicBezTo>
                  <a:pt x="7401676" y="2247616"/>
                  <a:pt x="5309829" y="2091041"/>
                  <a:pt x="5389160" y="2162022"/>
                </a:cubicBezTo>
                <a:cubicBezTo>
                  <a:pt x="5468491" y="2233003"/>
                  <a:pt x="7489358" y="2448032"/>
                  <a:pt x="7769106" y="2537802"/>
                </a:cubicBezTo>
                <a:cubicBezTo>
                  <a:pt x="8048854" y="2627572"/>
                  <a:pt x="7364097" y="2483523"/>
                  <a:pt x="7067648" y="2700641"/>
                </a:cubicBezTo>
                <a:cubicBezTo>
                  <a:pt x="6771199" y="2917759"/>
                  <a:pt x="5850536" y="3531534"/>
                  <a:pt x="5990410" y="3840509"/>
                </a:cubicBezTo>
                <a:cubicBezTo>
                  <a:pt x="6130284" y="4149484"/>
                  <a:pt x="8205429" y="4253868"/>
                  <a:pt x="7906892" y="4554493"/>
                </a:cubicBezTo>
                <a:cubicBezTo>
                  <a:pt x="7608355" y="4855118"/>
                  <a:pt x="4658476" y="5241337"/>
                  <a:pt x="4199188" y="5644257"/>
                </a:cubicBezTo>
                <a:cubicBezTo>
                  <a:pt x="3739900" y="6047177"/>
                  <a:pt x="5065572" y="6679742"/>
                  <a:pt x="5151166" y="6972016"/>
                </a:cubicBezTo>
                <a:cubicBezTo>
                  <a:pt x="5236760" y="7264290"/>
                  <a:pt x="5476843" y="7331096"/>
                  <a:pt x="4712755" y="7397901"/>
                </a:cubicBezTo>
                <a:cubicBezTo>
                  <a:pt x="3948667" y="7464707"/>
                  <a:pt x="1253484" y="8518980"/>
                  <a:pt x="566640" y="7372849"/>
                </a:cubicBezTo>
                <a:cubicBezTo>
                  <a:pt x="-120204" y="6226718"/>
                  <a:pt x="-272604" y="1671419"/>
                  <a:pt x="616744" y="533638"/>
                </a:cubicBezTo>
                <a:close/>
              </a:path>
            </a:pathLst>
          </a:cu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2" descr="Silhouette User Person - Silhouette png download - 888*980 - Free  Transparent Silhouette png Download. - Clip Art Library">
            <a:extLst>
              <a:ext uri="{FF2B5EF4-FFF2-40B4-BE49-F238E27FC236}">
                <a16:creationId xmlns:a16="http://schemas.microsoft.com/office/drawing/2014/main" id="{C3FB4B03-7F87-2AF3-32C3-4A240914B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 bwMode="auto">
          <a:xfrm>
            <a:off x="408901" y="803189"/>
            <a:ext cx="6213475" cy="60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51FA02E-5190-EADB-780E-D5E21964BC83}"/>
              </a:ext>
            </a:extLst>
          </p:cNvPr>
          <p:cNvSpPr txBox="1"/>
          <p:nvPr/>
        </p:nvSpPr>
        <p:spPr>
          <a:xfrm>
            <a:off x="1461369" y="5670090"/>
            <a:ext cx="4112713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213139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masis MT Pro" panose="02040504050005020304" pitchFamily="18" charset="77"/>
              </a:rPr>
              <a:t>Discussion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3921E-5891-B44A-84BA-7349F128EEC7}"/>
              </a:ext>
            </a:extLst>
          </p:cNvPr>
          <p:cNvSpPr/>
          <p:nvPr/>
        </p:nvSpPr>
        <p:spPr>
          <a:xfrm>
            <a:off x="7073313" y="1022396"/>
            <a:ext cx="4709786" cy="1376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The only scales that upheld the prediction going into the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YBOCS directly measure OCD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Depression is a prevalent comorbidity with OCD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13387A-C1D5-14D9-3028-273772C7ADA1}"/>
              </a:ext>
            </a:extLst>
          </p:cNvPr>
          <p:cNvSpPr/>
          <p:nvPr/>
        </p:nvSpPr>
        <p:spPr>
          <a:xfrm>
            <a:off x="7073313" y="2923543"/>
            <a:ext cx="4709786" cy="1376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P-values indicate a trend towards </a:t>
            </a:r>
            <a:r>
              <a:rPr lang="en-US" sz="1400" b="1" dirty="0">
                <a:solidFill>
                  <a:schemeClr val="tx1"/>
                </a:solidFill>
                <a:latin typeface="Amasis MT Pro" panose="02040504050005020304" pitchFamily="18" charset="77"/>
              </a:rPr>
              <a:t>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Notable stagnation in </a:t>
            </a:r>
            <a:r>
              <a:rPr lang="en-US" sz="1400" b="1" dirty="0">
                <a:solidFill>
                  <a:schemeClr val="tx1"/>
                </a:solidFill>
                <a:latin typeface="Amasis MT Pro" panose="02040504050005020304" pitchFamily="18" charset="77"/>
              </a:rPr>
              <a:t>social</a:t>
            </a: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 quality of life on scales, could be holding the effect in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This could also be seen in possible remaining </a:t>
            </a:r>
            <a:r>
              <a:rPr lang="en-US" sz="1400" b="1" dirty="0">
                <a:solidFill>
                  <a:schemeClr val="tx1"/>
                </a:solidFill>
                <a:latin typeface="Amasis MT Pro" panose="02040504050005020304" pitchFamily="18" charset="77"/>
              </a:rPr>
              <a:t>social anxiety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25E1BA-D6A3-763C-675D-55FED315F3F4}"/>
              </a:ext>
            </a:extLst>
          </p:cNvPr>
          <p:cNvSpPr/>
          <p:nvPr/>
        </p:nvSpPr>
        <p:spPr>
          <a:xfrm>
            <a:off x="7073313" y="4824690"/>
            <a:ext cx="4709786" cy="1376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YMRS analysis nearly shows instances of increased mania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77"/>
              </a:rPr>
              <a:t>Could possibly provide quantitative proof as to why bipolar disorder remains an exclusion factor for DBS treatment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122B34-2D40-D8C3-8452-55168EB0886F}"/>
              </a:ext>
            </a:extLst>
          </p:cNvPr>
          <p:cNvSpPr/>
          <p:nvPr/>
        </p:nvSpPr>
        <p:spPr>
          <a:xfrm>
            <a:off x="6951943" y="803189"/>
            <a:ext cx="4709786" cy="438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sis MT Pro" panose="02040504050005020304" pitchFamily="18" charset="77"/>
              </a:rPr>
              <a:t>YBOCS/MADRS see significant effects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C4AA66F-B685-83EB-0B3C-F292D8C1DD1B}"/>
              </a:ext>
            </a:extLst>
          </p:cNvPr>
          <p:cNvSpPr/>
          <p:nvPr/>
        </p:nvSpPr>
        <p:spPr>
          <a:xfrm>
            <a:off x="6951943" y="2704337"/>
            <a:ext cx="4709786" cy="438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sis MT Pro" panose="02040504050005020304" pitchFamily="18" charset="77"/>
              </a:rPr>
              <a:t>Q-LES-Q-SF/HAM-A come up as insignificant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320CE30-37D9-C1CB-0C7C-DD544942A3D7}"/>
              </a:ext>
            </a:extLst>
          </p:cNvPr>
          <p:cNvSpPr/>
          <p:nvPr/>
        </p:nvSpPr>
        <p:spPr>
          <a:xfrm>
            <a:off x="6951943" y="4605484"/>
            <a:ext cx="4709786" cy="438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sis MT Pro" panose="02040504050005020304" pitchFamily="18" charset="77"/>
              </a:rPr>
              <a:t>YMRS shows least effects at p = 0.372</a:t>
            </a:r>
          </a:p>
        </p:txBody>
      </p:sp>
    </p:spTree>
    <p:extLst>
      <p:ext uri="{BB962C8B-B14F-4D97-AF65-F5344CB8AC3E}">
        <p14:creationId xmlns:p14="http://schemas.microsoft.com/office/powerpoint/2010/main" val="256770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8A6C1BF-895D-2CCE-52D8-0B281D88551C}"/>
              </a:ext>
            </a:extLst>
          </p:cNvPr>
          <p:cNvSpPr txBox="1"/>
          <p:nvPr/>
        </p:nvSpPr>
        <p:spPr>
          <a:xfrm>
            <a:off x="7308413" y="2697697"/>
            <a:ext cx="4070959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Rejected Claims–Explanation of Codes - Community Care">
            <a:extLst>
              <a:ext uri="{FF2B5EF4-FFF2-40B4-BE49-F238E27FC236}">
                <a16:creationId xmlns:a16="http://schemas.microsoft.com/office/drawing/2014/main" id="{7C362C9A-7247-1914-806B-B19E83007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2253" b="2253"/>
          <a:stretch/>
        </p:blipFill>
        <p:spPr bwMode="auto">
          <a:xfrm>
            <a:off x="-1" y="0"/>
            <a:ext cx="6573553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2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7B86C-3C08-6D4C-A69B-BD8D5F7A4DE5}"/>
              </a:ext>
            </a:extLst>
          </p:cNvPr>
          <p:cNvSpPr txBox="1"/>
          <p:nvPr/>
        </p:nvSpPr>
        <p:spPr>
          <a:xfrm>
            <a:off x="1926656" y="558059"/>
            <a:ext cx="2720237" cy="64633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" panose="02040504050005020304" pitchFamily="18" charset="77"/>
              </a:rPr>
              <a:t>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654AA-ED03-7749-9BF1-DA2D47CC85AD}"/>
              </a:ext>
            </a:extLst>
          </p:cNvPr>
          <p:cNvSpPr txBox="1"/>
          <p:nvPr/>
        </p:nvSpPr>
        <p:spPr>
          <a:xfrm>
            <a:off x="7168016" y="558059"/>
            <a:ext cx="434653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sis MT Pro" panose="02040504050005020304" pitchFamily="18" charset="77"/>
              </a:rPr>
              <a:t>The Federal Parity Act (2008) was passed in order to equalize access to clinical care for mental illness with that of physical illness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10D1F-4CB4-0972-7ECC-D68544550BD9}"/>
              </a:ext>
            </a:extLst>
          </p:cNvPr>
          <p:cNvSpPr txBox="1"/>
          <p:nvPr/>
        </p:nvSpPr>
        <p:spPr>
          <a:xfrm>
            <a:off x="7168016" y="1715746"/>
            <a:ext cx="434653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sis MT Pro" panose="02040504050005020304" pitchFamily="18" charset="77"/>
              </a:rPr>
              <a:t>Insurance companies continuously deny claims related to DBS for OCD, claiming it to be </a:t>
            </a:r>
            <a:r>
              <a:rPr lang="en-US" sz="1400" b="1" dirty="0">
                <a:latin typeface="Amasis MT Pro" panose="02040504050005020304" pitchFamily="18" charset="77"/>
              </a:rPr>
              <a:t>“investigational and not medically necessary”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6E93D-9D1D-BF96-664D-5A10B77F44E7}"/>
              </a:ext>
            </a:extLst>
          </p:cNvPr>
          <p:cNvSpPr txBox="1"/>
          <p:nvPr/>
        </p:nvSpPr>
        <p:spPr>
          <a:xfrm>
            <a:off x="8143740" y="2873433"/>
            <a:ext cx="23950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sis MT Pro" panose="02040504050005020304" pitchFamily="18" charset="77"/>
              </a:rPr>
              <a:t>Lack of available sample size doesn’t allow DBS to shed its HDE status</a:t>
            </a: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DB0E1D5E-DDA4-F05E-823A-9D5DA76D2F08}"/>
              </a:ext>
            </a:extLst>
          </p:cNvPr>
          <p:cNvSpPr/>
          <p:nvPr/>
        </p:nvSpPr>
        <p:spPr>
          <a:xfrm flipH="1">
            <a:off x="10538822" y="3128056"/>
            <a:ext cx="626301" cy="1152395"/>
          </a:xfrm>
          <a:prstGeom prst="curvedRightArrow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B5ED1-1260-CA8C-0533-A882CC7FE0AC}"/>
              </a:ext>
            </a:extLst>
          </p:cNvPr>
          <p:cNvSpPr txBox="1"/>
          <p:nvPr/>
        </p:nvSpPr>
        <p:spPr>
          <a:xfrm>
            <a:off x="8143740" y="3806177"/>
            <a:ext cx="23950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sis MT Pro" panose="02040504050005020304" pitchFamily="18" charset="77"/>
              </a:rPr>
              <a:t>HDE status continues to bother insurance companies</a:t>
            </a: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3A3188C1-D018-A571-9E9A-1E4D9249C0CD}"/>
              </a:ext>
            </a:extLst>
          </p:cNvPr>
          <p:cNvSpPr/>
          <p:nvPr/>
        </p:nvSpPr>
        <p:spPr>
          <a:xfrm rot="10800000" flipH="1">
            <a:off x="7517439" y="3035899"/>
            <a:ext cx="626301" cy="1152395"/>
          </a:xfrm>
          <a:prstGeom prst="curvedRightArrow">
            <a:avLst/>
          </a:prstGeom>
          <a:effectLst>
            <a:outerShdw blurRad="50800" dist="50800" dir="5400000" algn="ctr" rotWithShape="0">
              <a:srgbClr val="000000">
                <a:alpha val="497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AD6A2-92FA-607C-2D62-AFED05836E00}"/>
              </a:ext>
            </a:extLst>
          </p:cNvPr>
          <p:cNvSpPr txBox="1"/>
          <p:nvPr/>
        </p:nvSpPr>
        <p:spPr>
          <a:xfrm>
            <a:off x="6573553" y="4865205"/>
            <a:ext cx="554068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masis MT Pro" panose="02040504050005020304" pitchFamily="18" charset="77"/>
              </a:rPr>
              <a:t>This study suggests: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" panose="02040504050005020304" pitchFamily="18" charset="77"/>
              </a:rPr>
              <a:t>DBS is especially effective in targeting OCD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" panose="02040504050005020304" pitchFamily="18" charset="77"/>
              </a:rPr>
              <a:t>Comorbidities follow suit, which makes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" panose="02040504050005020304" pitchFamily="18" charset="77"/>
              </a:rPr>
              <a:t>Possible quality of life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" panose="02040504050005020304" pitchFamily="18" charset="77"/>
              </a:rPr>
              <a:t>Far more research is required → insurance policies need to change to allow </a:t>
            </a:r>
            <a:r>
              <a:rPr lang="en-US" sz="1600" b="1" dirty="0">
                <a:latin typeface="Amasis MT Pro" panose="02040504050005020304" pitchFamily="18" charset="77"/>
              </a:rPr>
              <a:t>greater sample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masis MT Pro" panose="020405040500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422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4D6328-52C2-DA5D-FA34-97DC24BDEC46}"/>
              </a:ext>
            </a:extLst>
          </p:cNvPr>
          <p:cNvSpPr/>
          <p:nvPr/>
        </p:nvSpPr>
        <p:spPr>
          <a:xfrm>
            <a:off x="675362" y="3879935"/>
            <a:ext cx="4966565" cy="183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F6CE7-CE04-1EFB-3F8C-37440B00E18C}"/>
              </a:ext>
            </a:extLst>
          </p:cNvPr>
          <p:cNvSpPr/>
          <p:nvPr/>
        </p:nvSpPr>
        <p:spPr>
          <a:xfrm>
            <a:off x="675362" y="990032"/>
            <a:ext cx="4966565" cy="2385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F6115BE-6EFE-9FB9-D513-614DED68D960}"/>
              </a:ext>
            </a:extLst>
          </p:cNvPr>
          <p:cNvSpPr/>
          <p:nvPr/>
        </p:nvSpPr>
        <p:spPr>
          <a:xfrm rot="16200000">
            <a:off x="8612898" y="-874322"/>
            <a:ext cx="1473066" cy="3747780"/>
          </a:xfrm>
          <a:prstGeom prst="downArrow">
            <a:avLst/>
          </a:prstGeom>
          <a:solidFill>
            <a:schemeClr val="tx2">
              <a:lumMod val="75000"/>
              <a:alpha val="6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00707-30B9-4C85-9098-B4079162D635}"/>
              </a:ext>
            </a:extLst>
          </p:cNvPr>
          <p:cNvSpPr txBox="1"/>
          <p:nvPr/>
        </p:nvSpPr>
        <p:spPr>
          <a:xfrm>
            <a:off x="736950" y="990032"/>
            <a:ext cx="484339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u="sng" dirty="0">
                <a:latin typeface="Amasis MT Pro" panose="02040504050005020304" pitchFamily="18" charset="77"/>
              </a:rPr>
              <a:t>Strengths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Strong uniformity between patients in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Long duration of study – 7 years for some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Main-focus in clinically treating patients – research comes as a bonus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E42CE-1785-9C6C-CCD6-A2C1C8CE828B}"/>
              </a:ext>
            </a:extLst>
          </p:cNvPr>
          <p:cNvSpPr txBox="1"/>
          <p:nvPr/>
        </p:nvSpPr>
        <p:spPr>
          <a:xfrm>
            <a:off x="675362" y="3879935"/>
            <a:ext cx="484339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u="sng" dirty="0">
                <a:latin typeface="Amasis MT Pro" panose="02040504050005020304" pitchFamily="18" charset="77"/>
              </a:rPr>
              <a:t>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Limited sample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Inconsistent time intervals between patient’s visits – points in time aren’t the same for everyone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D0675D-62F9-C422-C2D7-3616E9330F91}"/>
              </a:ext>
            </a:extLst>
          </p:cNvPr>
          <p:cNvCxnSpPr>
            <a:cxnSpLocks/>
          </p:cNvCxnSpPr>
          <p:nvPr/>
        </p:nvCxnSpPr>
        <p:spPr>
          <a:xfrm>
            <a:off x="6096000" y="441543"/>
            <a:ext cx="0" cy="5974915"/>
          </a:xfrm>
          <a:prstGeom prst="line">
            <a:avLst/>
          </a:prstGeom>
          <a:ln w="57150">
            <a:solidFill>
              <a:srgbClr val="ADA0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D93F2C-A4D7-5C5F-5B3A-82B2F65E6925}"/>
              </a:ext>
            </a:extLst>
          </p:cNvPr>
          <p:cNvSpPr txBox="1"/>
          <p:nvPr/>
        </p:nvSpPr>
        <p:spPr>
          <a:xfrm>
            <a:off x="7252571" y="676404"/>
            <a:ext cx="409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" panose="02040504050005020304" pitchFamily="18" charset="77"/>
              </a:rPr>
              <a:t>Future Directions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E71A8-2985-8752-B188-8925650DE7FC}"/>
              </a:ext>
            </a:extLst>
          </p:cNvPr>
          <p:cNvSpPr/>
          <p:nvPr/>
        </p:nvSpPr>
        <p:spPr>
          <a:xfrm>
            <a:off x="6817291" y="2107018"/>
            <a:ext cx="4966565" cy="1112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A894C-B958-9B6C-F490-34967D84C002}"/>
              </a:ext>
            </a:extLst>
          </p:cNvPr>
          <p:cNvSpPr txBox="1"/>
          <p:nvPr/>
        </p:nvSpPr>
        <p:spPr>
          <a:xfrm>
            <a:off x="6878875" y="2309160"/>
            <a:ext cx="484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masis MT Pro" panose="02040504050005020304" pitchFamily="18" charset="77"/>
              </a:rPr>
              <a:t>Further (and ongoing) exploration into quality-of-life trends among DBS patients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633EC9-46F4-25FE-F64F-8AF6351B2657}"/>
              </a:ext>
            </a:extLst>
          </p:cNvPr>
          <p:cNvSpPr/>
          <p:nvPr/>
        </p:nvSpPr>
        <p:spPr>
          <a:xfrm>
            <a:off x="6817291" y="3586337"/>
            <a:ext cx="4966565" cy="1112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FD77C-09A4-324B-69E9-9F0E49E7D85C}"/>
              </a:ext>
            </a:extLst>
          </p:cNvPr>
          <p:cNvSpPr txBox="1"/>
          <p:nvPr/>
        </p:nvSpPr>
        <p:spPr>
          <a:xfrm>
            <a:off x="6878875" y="3942367"/>
            <a:ext cx="4843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masis MT Pro" panose="02040504050005020304" pitchFamily="18" charset="77"/>
              </a:rPr>
              <a:t>Altruism within OCD patients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4BE96-2792-B9F6-C60D-B36BD7559E94}"/>
              </a:ext>
            </a:extLst>
          </p:cNvPr>
          <p:cNvSpPr/>
          <p:nvPr/>
        </p:nvSpPr>
        <p:spPr>
          <a:xfrm>
            <a:off x="6817291" y="5069425"/>
            <a:ext cx="4966565" cy="1112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6B8D9-3126-AC20-3A1D-81AFDFECF7DC}"/>
              </a:ext>
            </a:extLst>
          </p:cNvPr>
          <p:cNvSpPr txBox="1"/>
          <p:nvPr/>
        </p:nvSpPr>
        <p:spPr>
          <a:xfrm>
            <a:off x="6878875" y="5271567"/>
            <a:ext cx="484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masis MT Pro" panose="02040504050005020304" pitchFamily="18" charset="77"/>
              </a:rPr>
              <a:t>Further research on DBS and obsessions vs. compulsions, types of each</a:t>
            </a:r>
          </a:p>
        </p:txBody>
      </p:sp>
    </p:spTree>
    <p:extLst>
      <p:ext uri="{BB962C8B-B14F-4D97-AF65-F5344CB8AC3E}">
        <p14:creationId xmlns:p14="http://schemas.microsoft.com/office/powerpoint/2010/main" val="77479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1F0D46-7B2B-AC79-0C91-36AF5BAC5E30}"/>
              </a:ext>
            </a:extLst>
          </p:cNvPr>
          <p:cNvSpPr txBox="1"/>
          <p:nvPr/>
        </p:nvSpPr>
        <p:spPr>
          <a:xfrm>
            <a:off x="221776" y="838774"/>
            <a:ext cx="609372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strike="noStrike" dirty="0">
                <a:effectLst/>
                <a:latin typeface="Amasis MT Pro" panose="02040504050005020304" pitchFamily="18" charset="77"/>
              </a:rPr>
              <a:t>https://www.ncbi.nlm.nih.gov/pmc/articles/PMC8387630/</a:t>
            </a:r>
          </a:p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strike="noStrike" dirty="0">
                <a:effectLst/>
                <a:latin typeface="Amasis MT Pro" panose="02040504050005020304" pitchFamily="18" charset="77"/>
              </a:rPr>
              <a:t>https://www.ncbi.nlm.nih.gov/pmc/articles/PMC8631971/</a:t>
            </a:r>
          </a:p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strike="noStrike" dirty="0">
                <a:effectLst/>
                <a:latin typeface="Amasis MT Pro" panose="02040504050005020304" pitchFamily="18" charset="77"/>
              </a:rPr>
              <a:t>https://www.hopkinsmedicine.org/health/treatment-tests-and-therapies/deep-brain-stimulation</a:t>
            </a:r>
          </a:p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strike="noStrike" dirty="0">
                <a:effectLst/>
                <a:latin typeface="Amasis MT Pro" panose="02040504050005020304" pitchFamily="18" charset="77"/>
              </a:rPr>
              <a:t>https://www.ncbi.nlm.nih.gov/pmc/articles/PMC8044872/</a:t>
            </a:r>
          </a:p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strike="noStrike" dirty="0">
                <a:effectLst/>
                <a:latin typeface="Amasis MT Pro" panose="02040504050005020304" pitchFamily="18" charset="77"/>
              </a:rPr>
              <a:t>https://www.ncbi.nlm.nih.gov/pmc/articles/PMC4093791/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688AA-CA19-5AC8-B961-A68E6A2F9A80}"/>
              </a:ext>
            </a:extLst>
          </p:cNvPr>
          <p:cNvSpPr txBox="1"/>
          <p:nvPr/>
        </p:nvSpPr>
        <p:spPr>
          <a:xfrm>
            <a:off x="221776" y="192443"/>
            <a:ext cx="2702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Amasis MT Pro" panose="02040504050005020304" pitchFamily="18" charset="77"/>
              </a:rPr>
              <a:t>References</a:t>
            </a:r>
          </a:p>
        </p:txBody>
      </p:sp>
      <p:pic>
        <p:nvPicPr>
          <p:cNvPr id="5" name="Picture 25" descr="Computer Generated Lights">
            <a:extLst>
              <a:ext uri="{FF2B5EF4-FFF2-40B4-BE49-F238E27FC236}">
                <a16:creationId xmlns:a16="http://schemas.microsoft.com/office/drawing/2014/main" id="{01DBD3A2-DD42-F76F-8675-F80A7D7DD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0" r="22679"/>
          <a:stretch/>
        </p:blipFill>
        <p:spPr>
          <a:xfrm>
            <a:off x="6096001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0E7F2-2BB3-1446-CDE9-CE62277B086E}"/>
              </a:ext>
            </a:extLst>
          </p:cNvPr>
          <p:cNvSpPr txBox="1"/>
          <p:nvPr/>
        </p:nvSpPr>
        <p:spPr>
          <a:xfrm>
            <a:off x="358253" y="6019226"/>
            <a:ext cx="60937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77"/>
              </a:rPr>
              <a:t>Special thanks to Emily Hemendinger, Dr. Rachel Davis, and the entire PURPLE staff for all your help this summer</a:t>
            </a:r>
          </a:p>
        </p:txBody>
      </p:sp>
    </p:spTree>
    <p:extLst>
      <p:ext uri="{BB962C8B-B14F-4D97-AF65-F5344CB8AC3E}">
        <p14:creationId xmlns:p14="http://schemas.microsoft.com/office/powerpoint/2010/main" val="274180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C961-1403-DFF5-ADA8-678FE33F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179388"/>
            <a:ext cx="11706225" cy="1325563"/>
          </a:xfrm>
        </p:spPr>
        <p:txBody>
          <a:bodyPr/>
          <a:lstStyle/>
          <a:p>
            <a:pPr algn="ctr"/>
            <a:r>
              <a:rPr lang="en-US" dirty="0">
                <a:latin typeface="Amasis MT Pro" panose="02040504050005020304" pitchFamily="18" charset="77"/>
              </a:rPr>
              <a:t>Obsessive-Compulsive Disorder: An Overview</a:t>
            </a:r>
          </a:p>
        </p:txBody>
      </p:sp>
      <p:pic>
        <p:nvPicPr>
          <p:cNvPr id="1026" name="Picture 2" descr="Obsessive-Compulsive Disorder: Signs and Symptoms - Newport Beach Christian  Counseling">
            <a:extLst>
              <a:ext uri="{FF2B5EF4-FFF2-40B4-BE49-F238E27FC236}">
                <a16:creationId xmlns:a16="http://schemas.microsoft.com/office/drawing/2014/main" id="{60918E0F-9733-78AA-EF30-1C268285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2" y="1595005"/>
            <a:ext cx="4772025" cy="5262995"/>
          </a:xfrm>
          <a:prstGeom prst="rect">
            <a:avLst/>
          </a:prstGeom>
          <a:noFill/>
          <a:effectLst>
            <a:outerShdw blurRad="119734" dist="106189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4B3CD-F1D8-E154-A762-7D8988FBECFC}"/>
              </a:ext>
            </a:extLst>
          </p:cNvPr>
          <p:cNvSpPr txBox="1"/>
          <p:nvPr/>
        </p:nvSpPr>
        <p:spPr>
          <a:xfrm>
            <a:off x="5014912" y="2178988"/>
            <a:ext cx="681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77"/>
              </a:rPr>
              <a:t>Obsessions – The </a:t>
            </a:r>
            <a:r>
              <a:rPr lang="en-US" b="1" dirty="0">
                <a:latin typeface="Amasis MT Pro" panose="02040504050005020304" pitchFamily="18" charset="77"/>
              </a:rPr>
              <a:t>ego-dystonic </a:t>
            </a:r>
            <a:r>
              <a:rPr lang="en-US" dirty="0">
                <a:latin typeface="Amasis MT Pro" panose="02040504050005020304" pitchFamily="18" charset="77"/>
              </a:rPr>
              <a:t>“intrusive thoughts”, causes distress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336FA-476F-3370-1FA1-9494E90BD558}"/>
              </a:ext>
            </a:extLst>
          </p:cNvPr>
          <p:cNvSpPr txBox="1"/>
          <p:nvPr/>
        </p:nvSpPr>
        <p:spPr>
          <a:xfrm>
            <a:off x="4286248" y="1499756"/>
            <a:ext cx="766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77"/>
              </a:rPr>
              <a:t>Mental disorder that effects </a:t>
            </a:r>
            <a:r>
              <a:rPr lang="en-US" b="1" dirty="0">
                <a:latin typeface="Amasis MT Pro" panose="02040504050005020304" pitchFamily="18" charset="77"/>
              </a:rPr>
              <a:t>2 – 3% </a:t>
            </a:r>
            <a:r>
              <a:rPr lang="en-US" dirty="0">
                <a:latin typeface="Amasis MT Pro" panose="02040504050005020304" pitchFamily="18" charset="77"/>
              </a:rPr>
              <a:t>of the United States, </a:t>
            </a:r>
            <a:r>
              <a:rPr lang="en-US" b="1" dirty="0">
                <a:latin typeface="Amasis MT Pro" panose="02040504050005020304" pitchFamily="18" charset="77"/>
              </a:rPr>
              <a:t>1 – 2% </a:t>
            </a:r>
            <a:r>
              <a:rPr lang="en-US" dirty="0">
                <a:latin typeface="Amasis MT Pro" panose="02040504050005020304" pitchFamily="18" charset="77"/>
              </a:rPr>
              <a:t>of the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D4AB5-0C94-B1CD-75FB-C23D050A044D}"/>
              </a:ext>
            </a:extLst>
          </p:cNvPr>
          <p:cNvSpPr txBox="1"/>
          <p:nvPr/>
        </p:nvSpPr>
        <p:spPr>
          <a:xfrm>
            <a:off x="5253037" y="3135219"/>
            <a:ext cx="681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77"/>
              </a:rPr>
              <a:t>Compulsions – The actions/habits that people will perform to alleviate the distress of the obsessions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8F48B-22C6-39CA-ED44-904B06503A81}"/>
              </a:ext>
            </a:extLst>
          </p:cNvPr>
          <p:cNvSpPr txBox="1"/>
          <p:nvPr/>
        </p:nvSpPr>
        <p:spPr>
          <a:xfrm>
            <a:off x="5153023" y="4032682"/>
            <a:ext cx="681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77"/>
              </a:rPr>
              <a:t>Comorbidities include depression, anxiety, eating disorders, tic disorders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8444D-63F4-571A-03A2-D658D5CDD42F}"/>
              </a:ext>
            </a:extLst>
          </p:cNvPr>
          <p:cNvSpPr txBox="1"/>
          <p:nvPr/>
        </p:nvSpPr>
        <p:spPr>
          <a:xfrm>
            <a:off x="5893207" y="5056821"/>
            <a:ext cx="505444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 with optimal treatment, including therapy (CBT, ERP) and medications, </a:t>
            </a:r>
            <a:r>
              <a:rPr lang="en-US" b="1" dirty="0"/>
              <a:t>only 35% </a:t>
            </a:r>
            <a:r>
              <a:rPr lang="en-US" dirty="0"/>
              <a:t>of patients reach “remission”</a:t>
            </a:r>
          </a:p>
        </p:txBody>
      </p:sp>
    </p:spTree>
    <p:extLst>
      <p:ext uri="{BB962C8B-B14F-4D97-AF65-F5344CB8AC3E}">
        <p14:creationId xmlns:p14="http://schemas.microsoft.com/office/powerpoint/2010/main" val="265067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B7B6B564-C02E-99D4-3501-F80D1983386D}"/>
              </a:ext>
            </a:extLst>
          </p:cNvPr>
          <p:cNvSpPr/>
          <p:nvPr/>
        </p:nvSpPr>
        <p:spPr>
          <a:xfrm>
            <a:off x="3805607" y="-536398"/>
            <a:ext cx="8790874" cy="7996182"/>
          </a:xfrm>
          <a:custGeom>
            <a:avLst/>
            <a:gdLst>
              <a:gd name="connsiteX0" fmla="*/ 8386393 w 8790874"/>
              <a:gd name="connsiteY0" fmla="*/ 536398 h 7996182"/>
              <a:gd name="connsiteX1" fmla="*/ 4512893 w 8790874"/>
              <a:gd name="connsiteY1" fmla="*/ 536398 h 7996182"/>
              <a:gd name="connsiteX2" fmla="*/ 194893 w 8790874"/>
              <a:gd name="connsiteY2" fmla="*/ 1272998 h 7996182"/>
              <a:gd name="connsiteX3" fmla="*/ 715593 w 8790874"/>
              <a:gd name="connsiteY3" fmla="*/ 1374598 h 7996182"/>
              <a:gd name="connsiteX4" fmla="*/ 474293 w 8790874"/>
              <a:gd name="connsiteY4" fmla="*/ 1615898 h 7996182"/>
              <a:gd name="connsiteX5" fmla="*/ 918793 w 8790874"/>
              <a:gd name="connsiteY5" fmla="*/ 1615898 h 7996182"/>
              <a:gd name="connsiteX6" fmla="*/ 232993 w 8790874"/>
              <a:gd name="connsiteY6" fmla="*/ 2123898 h 7996182"/>
              <a:gd name="connsiteX7" fmla="*/ 664793 w 8790874"/>
              <a:gd name="connsiteY7" fmla="*/ 2187398 h 7996182"/>
              <a:gd name="connsiteX8" fmla="*/ 550493 w 8790874"/>
              <a:gd name="connsiteY8" fmla="*/ 2619198 h 7996182"/>
              <a:gd name="connsiteX9" fmla="*/ 4335093 w 8790874"/>
              <a:gd name="connsiteY9" fmla="*/ 4016198 h 7996182"/>
              <a:gd name="connsiteX10" fmla="*/ 3915993 w 8790874"/>
              <a:gd name="connsiteY10" fmla="*/ 4524198 h 7996182"/>
              <a:gd name="connsiteX11" fmla="*/ 4119193 w 8790874"/>
              <a:gd name="connsiteY11" fmla="*/ 4790898 h 7996182"/>
              <a:gd name="connsiteX12" fmla="*/ 4500193 w 8790874"/>
              <a:gd name="connsiteY12" fmla="*/ 4740098 h 7996182"/>
              <a:gd name="connsiteX13" fmla="*/ 3420693 w 8790874"/>
              <a:gd name="connsiteY13" fmla="*/ 5159198 h 7996182"/>
              <a:gd name="connsiteX14" fmla="*/ 271093 w 8790874"/>
              <a:gd name="connsiteY14" fmla="*/ 5413198 h 7996182"/>
              <a:gd name="connsiteX15" fmla="*/ 5744793 w 8790874"/>
              <a:gd name="connsiteY15" fmla="*/ 7419798 h 7996182"/>
              <a:gd name="connsiteX16" fmla="*/ 8373693 w 8790874"/>
              <a:gd name="connsiteY16" fmla="*/ 7394398 h 7996182"/>
              <a:gd name="connsiteX17" fmla="*/ 8386393 w 8790874"/>
              <a:gd name="connsiteY17" fmla="*/ 536398 h 799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90874" h="7996182">
                <a:moveTo>
                  <a:pt x="8386393" y="536398"/>
                </a:moveTo>
                <a:cubicBezTo>
                  <a:pt x="7742926" y="-606602"/>
                  <a:pt x="5878143" y="413631"/>
                  <a:pt x="4512893" y="536398"/>
                </a:cubicBezTo>
                <a:cubicBezTo>
                  <a:pt x="3147643" y="659165"/>
                  <a:pt x="827776" y="1133298"/>
                  <a:pt x="194893" y="1272998"/>
                </a:cubicBezTo>
                <a:cubicBezTo>
                  <a:pt x="-437990" y="1412698"/>
                  <a:pt x="669026" y="1317448"/>
                  <a:pt x="715593" y="1374598"/>
                </a:cubicBezTo>
                <a:cubicBezTo>
                  <a:pt x="762160" y="1431748"/>
                  <a:pt x="440426" y="1575681"/>
                  <a:pt x="474293" y="1615898"/>
                </a:cubicBezTo>
                <a:cubicBezTo>
                  <a:pt x="508160" y="1656115"/>
                  <a:pt x="959010" y="1531231"/>
                  <a:pt x="918793" y="1615898"/>
                </a:cubicBezTo>
                <a:cubicBezTo>
                  <a:pt x="878576" y="1700565"/>
                  <a:pt x="275326" y="2028648"/>
                  <a:pt x="232993" y="2123898"/>
                </a:cubicBezTo>
                <a:cubicBezTo>
                  <a:pt x="190660" y="2219148"/>
                  <a:pt x="611876" y="2104848"/>
                  <a:pt x="664793" y="2187398"/>
                </a:cubicBezTo>
                <a:cubicBezTo>
                  <a:pt x="717710" y="2269948"/>
                  <a:pt x="-61224" y="2314398"/>
                  <a:pt x="550493" y="2619198"/>
                </a:cubicBezTo>
                <a:cubicBezTo>
                  <a:pt x="1162210" y="2923998"/>
                  <a:pt x="3774176" y="3698698"/>
                  <a:pt x="4335093" y="4016198"/>
                </a:cubicBezTo>
                <a:cubicBezTo>
                  <a:pt x="4896010" y="4333698"/>
                  <a:pt x="3951976" y="4395081"/>
                  <a:pt x="3915993" y="4524198"/>
                </a:cubicBezTo>
                <a:cubicBezTo>
                  <a:pt x="3880010" y="4653315"/>
                  <a:pt x="4021826" y="4754915"/>
                  <a:pt x="4119193" y="4790898"/>
                </a:cubicBezTo>
                <a:cubicBezTo>
                  <a:pt x="4216560" y="4826881"/>
                  <a:pt x="4616610" y="4678715"/>
                  <a:pt x="4500193" y="4740098"/>
                </a:cubicBezTo>
                <a:cubicBezTo>
                  <a:pt x="4383776" y="4801481"/>
                  <a:pt x="4125543" y="5047015"/>
                  <a:pt x="3420693" y="5159198"/>
                </a:cubicBezTo>
                <a:cubicBezTo>
                  <a:pt x="2715843" y="5271381"/>
                  <a:pt x="-116257" y="5036431"/>
                  <a:pt x="271093" y="5413198"/>
                </a:cubicBezTo>
                <a:cubicBezTo>
                  <a:pt x="658443" y="5789965"/>
                  <a:pt x="4394360" y="7089598"/>
                  <a:pt x="5744793" y="7419798"/>
                </a:cubicBezTo>
                <a:cubicBezTo>
                  <a:pt x="7095226" y="7749998"/>
                  <a:pt x="7933426" y="8545865"/>
                  <a:pt x="8373693" y="7394398"/>
                </a:cubicBezTo>
                <a:cubicBezTo>
                  <a:pt x="8813960" y="6242931"/>
                  <a:pt x="9029860" y="1679398"/>
                  <a:pt x="8386393" y="53639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ilhouette User Person - Silhouette png download - 888*980 - Free  Transparent Silhouette png Download. - Clip Art Library">
            <a:extLst>
              <a:ext uri="{FF2B5EF4-FFF2-40B4-BE49-F238E27FC236}">
                <a16:creationId xmlns:a16="http://schemas.microsoft.com/office/drawing/2014/main" id="{9115592B-BACE-916A-38FC-B6995BFB2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 bwMode="auto">
          <a:xfrm>
            <a:off x="2989262" y="803189"/>
            <a:ext cx="6213475" cy="60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F9395-5572-AD95-D8E3-E68BAA073866}"/>
              </a:ext>
            </a:extLst>
          </p:cNvPr>
          <p:cNvSpPr txBox="1"/>
          <p:nvPr/>
        </p:nvSpPr>
        <p:spPr>
          <a:xfrm>
            <a:off x="301719" y="242028"/>
            <a:ext cx="337956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masis MT Pro" panose="02040504050005020304" pitchFamily="18" charset="77"/>
              </a:rPr>
              <a:t>Deep Brain Stimulation</a:t>
            </a:r>
          </a:p>
        </p:txBody>
      </p:sp>
      <p:pic>
        <p:nvPicPr>
          <p:cNvPr id="2054" name="Picture 6" descr="Blog - Rocket Fuel Labs">
            <a:extLst>
              <a:ext uri="{FF2B5EF4-FFF2-40B4-BE49-F238E27FC236}">
                <a16:creationId xmlns:a16="http://schemas.microsoft.com/office/drawing/2014/main" id="{39B6B0BA-D71A-C219-D1E4-753DB1BC8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7" b="12219"/>
          <a:stretch/>
        </p:blipFill>
        <p:spPr bwMode="auto">
          <a:xfrm>
            <a:off x="4720443" y="963828"/>
            <a:ext cx="2715661" cy="2167128"/>
          </a:xfrm>
          <a:prstGeom prst="rect">
            <a:avLst/>
          </a:prstGeom>
          <a:noFill/>
          <a:scene3d>
            <a:camera prst="orthographicFront">
              <a:rot lat="6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CF38B9-B8B2-7DB1-CCA4-D38F8C020DAA}"/>
              </a:ext>
            </a:extLst>
          </p:cNvPr>
          <p:cNvSpPr/>
          <p:nvPr/>
        </p:nvSpPr>
        <p:spPr>
          <a:xfrm>
            <a:off x="7218404" y="5140409"/>
            <a:ext cx="473673" cy="75376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D0FA6C-15FA-9118-E92F-141E7E96443D}"/>
              </a:ext>
            </a:extLst>
          </p:cNvPr>
          <p:cNvSpPr/>
          <p:nvPr/>
        </p:nvSpPr>
        <p:spPr>
          <a:xfrm>
            <a:off x="6181481" y="869905"/>
            <a:ext cx="1368498" cy="4702991"/>
          </a:xfrm>
          <a:custGeom>
            <a:avLst/>
            <a:gdLst>
              <a:gd name="connsiteX0" fmla="*/ 1109006 w 1435267"/>
              <a:gd name="connsiteY0" fmla="*/ 4616494 h 4616494"/>
              <a:gd name="connsiteX1" fmla="*/ 602379 w 1435267"/>
              <a:gd name="connsiteY1" fmla="*/ 3887445 h 4616494"/>
              <a:gd name="connsiteX2" fmla="*/ 1356142 w 1435267"/>
              <a:gd name="connsiteY2" fmla="*/ 2392278 h 4616494"/>
              <a:gd name="connsiteX3" fmla="*/ 1319071 w 1435267"/>
              <a:gd name="connsiteY3" fmla="*/ 1057748 h 4616494"/>
              <a:gd name="connsiteX4" fmla="*/ 528239 w 1435267"/>
              <a:gd name="connsiteY4" fmla="*/ 168062 h 4616494"/>
              <a:gd name="connsiteX5" fmla="*/ 33969 w 1435267"/>
              <a:gd name="connsiteY5" fmla="*/ 69208 h 4616494"/>
              <a:gd name="connsiteX6" fmla="*/ 46325 w 1435267"/>
              <a:gd name="connsiteY6" fmla="*/ 946537 h 461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5267" h="4616494">
                <a:moveTo>
                  <a:pt x="1109006" y="4616494"/>
                </a:moveTo>
                <a:cubicBezTo>
                  <a:pt x="835098" y="4437321"/>
                  <a:pt x="561190" y="4258148"/>
                  <a:pt x="602379" y="3887445"/>
                </a:cubicBezTo>
                <a:cubicBezTo>
                  <a:pt x="643568" y="3516742"/>
                  <a:pt x="1236693" y="2863894"/>
                  <a:pt x="1356142" y="2392278"/>
                </a:cubicBezTo>
                <a:cubicBezTo>
                  <a:pt x="1475591" y="1920662"/>
                  <a:pt x="1457055" y="1428451"/>
                  <a:pt x="1319071" y="1057748"/>
                </a:cubicBezTo>
                <a:cubicBezTo>
                  <a:pt x="1181087" y="687045"/>
                  <a:pt x="742423" y="332819"/>
                  <a:pt x="528239" y="168062"/>
                </a:cubicBezTo>
                <a:cubicBezTo>
                  <a:pt x="314055" y="3305"/>
                  <a:pt x="114288" y="-60538"/>
                  <a:pt x="33969" y="69208"/>
                </a:cubicBezTo>
                <a:cubicBezTo>
                  <a:pt x="-46350" y="198954"/>
                  <a:pt x="40147" y="800316"/>
                  <a:pt x="46325" y="946537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D146F-BC4E-5397-89EC-0B803A6B66BE}"/>
              </a:ext>
            </a:extLst>
          </p:cNvPr>
          <p:cNvSpPr/>
          <p:nvPr/>
        </p:nvSpPr>
        <p:spPr>
          <a:xfrm>
            <a:off x="6181481" y="1534160"/>
            <a:ext cx="61839" cy="309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CD58E-CEF2-E67B-561E-906F1212A895}"/>
              </a:ext>
            </a:extLst>
          </p:cNvPr>
          <p:cNvSpPr txBox="1"/>
          <p:nvPr/>
        </p:nvSpPr>
        <p:spPr>
          <a:xfrm>
            <a:off x="261812" y="1706935"/>
            <a:ext cx="3467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masis MT Pro" panose="02040504050005020304" pitchFamily="18" charset="77"/>
              </a:rPr>
              <a:t>Invasive procedure designed in 1987 for essential tremor, used for other illnesses since such as Parkinson’s</a:t>
            </a:r>
          </a:p>
          <a:p>
            <a:pPr marL="285750" indent="-285750">
              <a:buFontTx/>
              <a:buChar char="-"/>
            </a:pPr>
            <a:endParaRPr lang="en-US" dirty="0">
              <a:latin typeface="Amasis MT Pro" panose="02040504050005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asis MT Pro" panose="02040504050005020304" pitchFamily="18" charset="77"/>
              </a:rPr>
              <a:t>Electric stimulation of the ventral internal capsule/ventral striatum (motivated behavior)</a:t>
            </a:r>
          </a:p>
          <a:p>
            <a:pPr marL="285750" indent="-285750">
              <a:buFontTx/>
              <a:buChar char="-"/>
            </a:pPr>
            <a:endParaRPr lang="en-US" dirty="0">
              <a:latin typeface="Amasis MT Pro" panose="02040504050005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asis MT Pro" panose="02040504050005020304" pitchFamily="18" charset="77"/>
              </a:rPr>
              <a:t>Granted </a:t>
            </a:r>
            <a:r>
              <a:rPr lang="en-US" b="1" dirty="0">
                <a:latin typeface="Amasis MT Pro" panose="02040504050005020304" pitchFamily="18" charset="77"/>
              </a:rPr>
              <a:t>Humanitarian Device Exemption</a:t>
            </a:r>
            <a:r>
              <a:rPr lang="en-US" dirty="0">
                <a:latin typeface="Amasis MT Pro" panose="02040504050005020304" pitchFamily="18" charset="77"/>
              </a:rPr>
              <a:t> for OCD in 2009</a:t>
            </a:r>
          </a:p>
          <a:p>
            <a:pPr marL="285750" indent="-285750">
              <a:buFontTx/>
              <a:buChar char="-"/>
            </a:pPr>
            <a:endParaRPr lang="en-US" dirty="0">
              <a:latin typeface="Amasis MT Pro" panose="02040504050005020304" pitchFamily="18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asis MT Pro" panose="02040504050005020304" pitchFamily="18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9359F-47D6-CAD9-0E5F-7AA529302E7C}"/>
              </a:ext>
            </a:extLst>
          </p:cNvPr>
          <p:cNvSpPr txBox="1"/>
          <p:nvPr/>
        </p:nvSpPr>
        <p:spPr>
          <a:xfrm>
            <a:off x="8506110" y="1097741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asis MT Pro" panose="02040504050005020304" pitchFamily="18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asis MT Pro" panose="02040504050005020304" pitchFamily="18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B084E8-4CF9-53C9-A878-E42AE7B3FD58}"/>
              </a:ext>
            </a:extLst>
          </p:cNvPr>
          <p:cNvSpPr txBox="1"/>
          <p:nvPr/>
        </p:nvSpPr>
        <p:spPr>
          <a:xfrm>
            <a:off x="6544705" y="5921990"/>
            <a:ext cx="182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sis MT Pro" panose="02040504050005020304" pitchFamily="18" charset="77"/>
              </a:rPr>
              <a:t>Pulse Generator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1207C-E949-2B69-CF06-B1A9C18216CD}"/>
              </a:ext>
            </a:extLst>
          </p:cNvPr>
          <p:cNvSpPr txBox="1"/>
          <p:nvPr/>
        </p:nvSpPr>
        <p:spPr>
          <a:xfrm>
            <a:off x="5435310" y="3518876"/>
            <a:ext cx="18210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sis MT Pro" panose="02040504050005020304" pitchFamily="18" charset="77"/>
              </a:rPr>
              <a:t>Extension Wire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6540F-12F4-777E-2480-58C0784EF982}"/>
              </a:ext>
            </a:extLst>
          </p:cNvPr>
          <p:cNvSpPr txBox="1"/>
          <p:nvPr/>
        </p:nvSpPr>
        <p:spPr>
          <a:xfrm>
            <a:off x="5634170" y="1104874"/>
            <a:ext cx="182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masis MT Pro" panose="02040504050005020304" pitchFamily="18" charset="77"/>
              </a:rPr>
              <a:t>Lead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59FCD-FFA8-E5D5-D6BC-E9A1E4B7E6FB}"/>
              </a:ext>
            </a:extLst>
          </p:cNvPr>
          <p:cNvSpPr txBox="1"/>
          <p:nvPr/>
        </p:nvSpPr>
        <p:spPr>
          <a:xfrm>
            <a:off x="6065826" y="1561492"/>
            <a:ext cx="150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masis MT Pro" panose="02040504050005020304" pitchFamily="18" charset="77"/>
              </a:rPr>
              <a:t>Electrodes</a:t>
            </a:r>
            <a:endParaRPr lang="en-US" b="1" dirty="0">
              <a:latin typeface="Amasis MT Pro" panose="02040504050005020304" pitchFamily="18" charset="77"/>
            </a:endParaRPr>
          </a:p>
        </p:txBody>
      </p:sp>
      <p:pic>
        <p:nvPicPr>
          <p:cNvPr id="23" name="Picture 2" descr="Boston Scientific – DBS-Elektroden und -Zubehör | Boston Scientific">
            <a:extLst>
              <a:ext uri="{FF2B5EF4-FFF2-40B4-BE49-F238E27FC236}">
                <a16:creationId xmlns:a16="http://schemas.microsoft.com/office/drawing/2014/main" id="{0EA370A4-6355-1347-E036-BA276BD5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5709">
            <a:off x="9663354" y="497280"/>
            <a:ext cx="3344392" cy="33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059F08-C077-FC03-003C-8D337943F8E1}"/>
              </a:ext>
            </a:extLst>
          </p:cNvPr>
          <p:cNvSpPr txBox="1"/>
          <p:nvPr/>
        </p:nvSpPr>
        <p:spPr>
          <a:xfrm>
            <a:off x="7798628" y="869905"/>
            <a:ext cx="343149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latin typeface="Amasis MT Pro" panose="02040504050005020304" pitchFamily="18" charset="77"/>
              </a:rPr>
              <a:t>Example of lead with </a:t>
            </a:r>
            <a:r>
              <a:rPr lang="en-US" b="1" dirty="0">
                <a:latin typeface="Amasis MT Pro" panose="02040504050005020304" pitchFamily="18" charset="77"/>
              </a:rPr>
              <a:t>four</a:t>
            </a:r>
            <a:r>
              <a:rPr lang="en-US" dirty="0">
                <a:latin typeface="Amasis MT Pro" panose="02040504050005020304" pitchFamily="18" charset="77"/>
              </a:rPr>
              <a:t> electrode positions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Multiple positions allows for a large range of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Programming after surgery looks for ideal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Amplitude (V)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Pulse width (T)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Electrode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masis MT Pro" panose="02040504050005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  <a:p>
            <a:endParaRPr lang="en-US" dirty="0">
              <a:latin typeface="Amasis MT Pro" panose="02040504050005020304" pitchFamily="18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E031BA-E5DE-A82A-A9B8-6C2359C03A03}"/>
              </a:ext>
            </a:extLst>
          </p:cNvPr>
          <p:cNvSpPr/>
          <p:nvPr/>
        </p:nvSpPr>
        <p:spPr>
          <a:xfrm>
            <a:off x="11515366" y="3088757"/>
            <a:ext cx="194190" cy="1941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4EAD5A-E14A-99C6-8F31-59E76F04DE6F}"/>
              </a:ext>
            </a:extLst>
          </p:cNvPr>
          <p:cNvSpPr/>
          <p:nvPr/>
        </p:nvSpPr>
        <p:spPr>
          <a:xfrm>
            <a:off x="11513577" y="1975286"/>
            <a:ext cx="194190" cy="1941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4C4DF8-C2D3-FB0F-352C-E15D709B253A}"/>
              </a:ext>
            </a:extLst>
          </p:cNvPr>
          <p:cNvSpPr/>
          <p:nvPr/>
        </p:nvSpPr>
        <p:spPr>
          <a:xfrm>
            <a:off x="11513577" y="2411173"/>
            <a:ext cx="194190" cy="1941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EBDAB1-2CF5-6C47-B5CD-016C134E4591}"/>
              </a:ext>
            </a:extLst>
          </p:cNvPr>
          <p:cNvSpPr/>
          <p:nvPr/>
        </p:nvSpPr>
        <p:spPr>
          <a:xfrm>
            <a:off x="11513577" y="2748127"/>
            <a:ext cx="194190" cy="1941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0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72FF54-A0AC-6839-D60D-AA81C344E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291441"/>
              </p:ext>
            </p:extLst>
          </p:nvPr>
        </p:nvGraphicFramePr>
        <p:xfrm>
          <a:off x="3740569" y="4820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A84530-B6AC-D7C0-9563-FB2A08A13EB1}"/>
              </a:ext>
            </a:extLst>
          </p:cNvPr>
          <p:cNvSpPr txBox="1"/>
          <p:nvPr/>
        </p:nvSpPr>
        <p:spPr>
          <a:xfrm>
            <a:off x="4921326" y="1898703"/>
            <a:ext cx="2792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YBOCS score </a:t>
            </a:r>
            <a:r>
              <a:rPr lang="en-US" b="1" dirty="0">
                <a:latin typeface="Amasis MT Pro" panose="02040504050005020304" pitchFamily="18" charset="77"/>
              </a:rPr>
              <a:t>≥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20+ sessions of 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At least 3 trials of SSRIs, one of which being </a:t>
            </a:r>
            <a:r>
              <a:rPr lang="en-US" b="1" dirty="0">
                <a:latin typeface="Amasis MT Pro" panose="02040504050005020304" pitchFamily="18" charset="77"/>
              </a:rPr>
              <a:t>Clomipramine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At least one month using benzodiazepines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At least one month using an anti-psychotic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64D43-355F-2738-6F15-CCF78CD5FF71}"/>
              </a:ext>
            </a:extLst>
          </p:cNvPr>
          <p:cNvSpPr txBox="1"/>
          <p:nvPr/>
        </p:nvSpPr>
        <p:spPr>
          <a:xfrm>
            <a:off x="7887716" y="2014150"/>
            <a:ext cx="2792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Any previous or current psychotic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Previous or current </a:t>
            </a:r>
            <a:r>
              <a:rPr lang="en-US" b="1" dirty="0">
                <a:latin typeface="Amasis MT Pro" panose="02040504050005020304" pitchFamily="18" charset="77"/>
              </a:rPr>
              <a:t>bipolar </a:t>
            </a:r>
            <a:r>
              <a:rPr lang="en-US" dirty="0">
                <a:latin typeface="Amasis MT Pro" panose="02040504050005020304" pitchFamily="18" charset="77"/>
              </a:rPr>
              <a:t>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Active substance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Active eating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Active and intentional suicidality</a:t>
            </a:r>
          </a:p>
          <a:p>
            <a:endParaRPr lang="en-US" dirty="0">
              <a:latin typeface="Amasis MT Pro" panose="02040504050005020304" pitchFamily="18" charset="77"/>
            </a:endParaRPr>
          </a:p>
        </p:txBody>
      </p:sp>
      <p:pic>
        <p:nvPicPr>
          <p:cNvPr id="3076" name="Picture 4" descr="Get help with Obsessive Compulsive Disorder (OCD) in Miami">
            <a:extLst>
              <a:ext uri="{FF2B5EF4-FFF2-40B4-BE49-F238E27FC236}">
                <a16:creationId xmlns:a16="http://schemas.microsoft.com/office/drawing/2014/main" id="{8666A480-DA30-6FA2-57C2-5E06145A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6" y="2014150"/>
            <a:ext cx="3771456" cy="4843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27E5A-E883-C7D2-2AB9-2DEF8296C62D}"/>
              </a:ext>
            </a:extLst>
          </p:cNvPr>
          <p:cNvSpPr txBox="1"/>
          <p:nvPr/>
        </p:nvSpPr>
        <p:spPr>
          <a:xfrm>
            <a:off x="-98855" y="5900697"/>
            <a:ext cx="6685005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85789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asis MT Pro" panose="02040504050005020304" pitchFamily="18" charset="77"/>
              </a:rPr>
              <a:t>Criteria for DBS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13328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Home Page Panel - CU Anschutz Medical Campus | University of Colorado">
            <a:extLst>
              <a:ext uri="{FF2B5EF4-FFF2-40B4-BE49-F238E27FC236}">
                <a16:creationId xmlns:a16="http://schemas.microsoft.com/office/drawing/2014/main" id="{CBF1CC9E-F4F5-A077-E786-55D47C2BE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r="8766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7D88E-631A-CFEC-580F-EF51E7CD181D}"/>
              </a:ext>
            </a:extLst>
          </p:cNvPr>
          <p:cNvSpPr txBox="1"/>
          <p:nvPr/>
        </p:nvSpPr>
        <p:spPr>
          <a:xfrm>
            <a:off x="8341730" y="285095"/>
            <a:ext cx="3695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77"/>
              </a:rPr>
              <a:t>CU Anschutz Medical Campus has </a:t>
            </a:r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77"/>
              </a:rPr>
              <a:t>nine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77"/>
              </a:rPr>
              <a:t>current patients undergoing DBS programming for their obsessive-compulsive symptoms.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694A5-E048-DE98-E14B-E8AFF42FEE77}"/>
              </a:ext>
            </a:extLst>
          </p:cNvPr>
          <p:cNvSpPr txBox="1"/>
          <p:nvPr/>
        </p:nvSpPr>
        <p:spPr>
          <a:xfrm>
            <a:off x="8341731" y="2870418"/>
            <a:ext cx="3695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masis MT Pro" panose="02040504050005020304" pitchFamily="18" charset="77"/>
              </a:rPr>
              <a:t>Data has been kept for each patient over their time in the program.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A1920-1BB0-580F-C536-9B5B7ED18EC5}"/>
              </a:ext>
            </a:extLst>
          </p:cNvPr>
          <p:cNvSpPr txBox="1"/>
          <p:nvPr/>
        </p:nvSpPr>
        <p:spPr>
          <a:xfrm>
            <a:off x="8438034" y="4163080"/>
            <a:ext cx="35025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77"/>
              </a:rPr>
              <a:t>Scores are taken for multiple scales related to OCD and its comorbidities, including...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YBOCS </a:t>
            </a:r>
            <a:r>
              <a:rPr lang="en-US" b="1" dirty="0">
                <a:latin typeface="Amasis MT Pro" panose="02040504050005020304" pitchFamily="18" charset="77"/>
              </a:rPr>
              <a:t>(OCD)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MADRS </a:t>
            </a:r>
            <a:r>
              <a:rPr lang="en-US" b="1" dirty="0">
                <a:latin typeface="Amasis MT Pro" panose="02040504050005020304" pitchFamily="18" charset="77"/>
              </a:rPr>
              <a:t>(Depression)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HAM-A </a:t>
            </a:r>
            <a:r>
              <a:rPr lang="en-US" b="1" dirty="0">
                <a:latin typeface="Amasis MT Pro" panose="02040504050005020304" pitchFamily="18" charset="77"/>
              </a:rPr>
              <a:t>(Anxiety)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YMRS </a:t>
            </a:r>
            <a:r>
              <a:rPr lang="en-US" b="1" dirty="0">
                <a:latin typeface="Amasis MT Pro" panose="02040504050005020304" pitchFamily="18" charset="77"/>
              </a:rPr>
              <a:t>(Mania)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77"/>
              </a:rPr>
              <a:t>Q-LES-Q-SF </a:t>
            </a:r>
            <a:r>
              <a:rPr lang="en-US" b="1" dirty="0">
                <a:latin typeface="Amasis MT Pro" panose="02040504050005020304" pitchFamily="18" charset="77"/>
              </a:rPr>
              <a:t>(Quality of Life)</a:t>
            </a:r>
          </a:p>
        </p:txBody>
      </p:sp>
    </p:spTree>
    <p:extLst>
      <p:ext uri="{BB962C8B-B14F-4D97-AF65-F5344CB8AC3E}">
        <p14:creationId xmlns:p14="http://schemas.microsoft.com/office/powerpoint/2010/main" val="272276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78465-5045-6C94-847B-C5BDD7AF8D58}"/>
              </a:ext>
            </a:extLst>
          </p:cNvPr>
          <p:cNvSpPr txBox="1"/>
          <p:nvPr/>
        </p:nvSpPr>
        <p:spPr>
          <a:xfrm>
            <a:off x="2725504" y="3742944"/>
            <a:ext cx="6740685" cy="68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2"/>
                </a:solidFill>
                <a:latin typeface="Amasis MT Pro" panose="02040504050005020304" pitchFamily="18" charset="77"/>
              </a:rPr>
              <a:t>Before analysis, it was predicted that each patient would </a:t>
            </a:r>
            <a:r>
              <a:rPr lang="en-US" sz="2400" b="1" kern="1200" dirty="0">
                <a:solidFill>
                  <a:schemeClr val="tx2"/>
                </a:solidFill>
                <a:latin typeface="Amasis MT Pro" panose="02040504050005020304" pitchFamily="18" charset="77"/>
              </a:rPr>
              <a:t>improve</a:t>
            </a:r>
            <a:r>
              <a:rPr lang="en-US" sz="2400" kern="1200" dirty="0">
                <a:solidFill>
                  <a:schemeClr val="tx2"/>
                </a:solidFill>
                <a:latin typeface="Amasis MT Pro" panose="02040504050005020304" pitchFamily="18" charset="77"/>
              </a:rPr>
              <a:t> in their scores on each of the five scales over time.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8A1035-07C4-D8BD-28F1-2ABCAA9FB5A1}"/>
              </a:ext>
            </a:extLst>
          </p:cNvPr>
          <p:cNvSpPr txBox="1"/>
          <p:nvPr/>
        </p:nvSpPr>
        <p:spPr>
          <a:xfrm>
            <a:off x="1711434" y="1524000"/>
            <a:ext cx="8769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latin typeface="Amasis MT Pro" panose="02040504050005020304" pitchFamily="18" charset="77"/>
              </a:rPr>
              <a:t>This study analyzed the collected data, testing for </a:t>
            </a:r>
            <a:r>
              <a:rPr lang="en-US" sz="3600" b="1" dirty="0">
                <a:latin typeface="Amasis MT Pro" panose="02040504050005020304" pitchFamily="18" charset="77"/>
              </a:rPr>
              <a:t>possible significant trends </a:t>
            </a:r>
            <a:r>
              <a:rPr lang="en-US" sz="3600" dirty="0">
                <a:latin typeface="Amasis MT Pro" panose="02040504050005020304" pitchFamily="18" charset="77"/>
              </a:rPr>
              <a:t>in the scores of patients.</a:t>
            </a:r>
          </a:p>
        </p:txBody>
      </p:sp>
      <p:pic>
        <p:nvPicPr>
          <p:cNvPr id="13" name="Graphic 12" descr="Upward trend outline">
            <a:extLst>
              <a:ext uri="{FF2B5EF4-FFF2-40B4-BE49-F238E27FC236}">
                <a16:creationId xmlns:a16="http://schemas.microsoft.com/office/drawing/2014/main" id="{97339A7F-6FD3-458B-114E-1F3F2FD1D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6" t="8955" r="17636" b="18905"/>
          <a:stretch/>
        </p:blipFill>
        <p:spPr>
          <a:xfrm flipH="1">
            <a:off x="-305" y="0"/>
            <a:ext cx="12186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8849E-2610-29B0-8FE7-7033AA64972F}"/>
              </a:ext>
            </a:extLst>
          </p:cNvPr>
          <p:cNvSpPr txBox="1"/>
          <p:nvPr/>
        </p:nvSpPr>
        <p:spPr>
          <a:xfrm>
            <a:off x="4642945" y="349235"/>
            <a:ext cx="290085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asis MT Pro" panose="02040504050005020304" pitchFamily="18" charset="77"/>
              </a:rPr>
              <a:t>Methods</a:t>
            </a:r>
            <a:endParaRPr lang="en-US" sz="3200" b="1" dirty="0">
              <a:latin typeface="Amasis MT Pro" panose="02040504050005020304" pitchFamily="18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732A95-496A-FF09-15CB-9BBB97CB957B}"/>
              </a:ext>
            </a:extLst>
          </p:cNvPr>
          <p:cNvSpPr/>
          <p:nvPr/>
        </p:nvSpPr>
        <p:spPr>
          <a:xfrm>
            <a:off x="462455" y="1418894"/>
            <a:ext cx="2974429" cy="5202621"/>
          </a:xfrm>
          <a:prstGeom prst="rect">
            <a:avLst/>
          </a:prstGeom>
          <a:gradFill>
            <a:gsLst>
              <a:gs pos="19000">
                <a:schemeClr val="accent1">
                  <a:lumMod val="45000"/>
                  <a:lumOff val="55000"/>
                </a:schemeClr>
              </a:gs>
              <a:gs pos="92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39AA7-2968-9A6F-4B10-081A2B8F0644}"/>
              </a:ext>
            </a:extLst>
          </p:cNvPr>
          <p:cNvSpPr/>
          <p:nvPr/>
        </p:nvSpPr>
        <p:spPr>
          <a:xfrm>
            <a:off x="3862553" y="1418895"/>
            <a:ext cx="4461640" cy="5202621"/>
          </a:xfrm>
          <a:prstGeom prst="rect">
            <a:avLst/>
          </a:prstGeom>
          <a:gradFill>
            <a:gsLst>
              <a:gs pos="19000">
                <a:schemeClr val="accent1">
                  <a:lumMod val="45000"/>
                  <a:lumOff val="55000"/>
                </a:schemeClr>
              </a:gs>
              <a:gs pos="92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F71816-8C3D-94D2-4F74-6B8717A93A35}"/>
              </a:ext>
            </a:extLst>
          </p:cNvPr>
          <p:cNvSpPr/>
          <p:nvPr/>
        </p:nvSpPr>
        <p:spPr>
          <a:xfrm>
            <a:off x="8755115" y="1418894"/>
            <a:ext cx="2974429" cy="5202621"/>
          </a:xfrm>
          <a:prstGeom prst="rect">
            <a:avLst/>
          </a:prstGeom>
          <a:gradFill>
            <a:gsLst>
              <a:gs pos="19000">
                <a:schemeClr val="accent1">
                  <a:lumMod val="45000"/>
                  <a:lumOff val="55000"/>
                </a:schemeClr>
              </a:gs>
              <a:gs pos="92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096E5-E73C-AA38-874E-A78FCC2CCBE1}"/>
              </a:ext>
            </a:extLst>
          </p:cNvPr>
          <p:cNvSpPr txBox="1"/>
          <p:nvPr/>
        </p:nvSpPr>
        <p:spPr>
          <a:xfrm>
            <a:off x="499515" y="1434645"/>
            <a:ext cx="2869323" cy="36394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u="sng" dirty="0">
                <a:latin typeface="Amasis MT Pro" panose="02040504050005020304" pitchFamily="18" charset="77"/>
              </a:rPr>
              <a:t>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masis MT Pro" panose="02040504050005020304" pitchFamily="18" charset="77"/>
              </a:rPr>
              <a:t>Eight</a:t>
            </a:r>
            <a:r>
              <a:rPr lang="en-US" sz="2000" dirty="0">
                <a:latin typeface="Amasis MT Pro" panose="02040504050005020304" pitchFamily="18" charset="77"/>
              </a:rPr>
              <a:t>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Participation ranges from 2-7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One patient taken out of data analysis due to insufficient duration of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6 men, 2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masis MT Pro" panose="02040504050005020304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09980-C0A7-1EF3-1129-D6C2DA7482F8}"/>
              </a:ext>
            </a:extLst>
          </p:cNvPr>
          <p:cNvSpPr txBox="1"/>
          <p:nvPr/>
        </p:nvSpPr>
        <p:spPr>
          <a:xfrm>
            <a:off x="3862553" y="1418888"/>
            <a:ext cx="4461640" cy="30239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u="sng" dirty="0">
                <a:latin typeface="Amasis MT Pro" panose="02040504050005020304" pitchFamily="18" charset="77"/>
              </a:rPr>
              <a:t>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Five rater-administered scales given to patients before their programming sessions.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Patients also underwent CBT and ERP therapies while continuing with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Data was taken from the following points in time: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F0558A-ACD2-31D4-1DBD-D31454FE2248}"/>
              </a:ext>
            </a:extLst>
          </p:cNvPr>
          <p:cNvCxnSpPr>
            <a:cxnSpLocks/>
          </p:cNvCxnSpPr>
          <p:nvPr/>
        </p:nvCxnSpPr>
        <p:spPr>
          <a:xfrm>
            <a:off x="3988676" y="5649920"/>
            <a:ext cx="41410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F979D4C-F7F2-DAF7-3A25-5B837965E4E8}"/>
              </a:ext>
            </a:extLst>
          </p:cNvPr>
          <p:cNvSpPr/>
          <p:nvPr/>
        </p:nvSpPr>
        <p:spPr>
          <a:xfrm>
            <a:off x="4190797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AC4EF8-5064-EE3E-7822-918A61E7EFC8}"/>
              </a:ext>
            </a:extLst>
          </p:cNvPr>
          <p:cNvSpPr/>
          <p:nvPr/>
        </p:nvSpPr>
        <p:spPr>
          <a:xfrm>
            <a:off x="4461235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095EFB-DCCF-299F-B348-04FF82C354E2}"/>
              </a:ext>
            </a:extLst>
          </p:cNvPr>
          <p:cNvSpPr/>
          <p:nvPr/>
        </p:nvSpPr>
        <p:spPr>
          <a:xfrm>
            <a:off x="4829098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0D8822-56FF-3114-F26E-F526E10BD206}"/>
              </a:ext>
            </a:extLst>
          </p:cNvPr>
          <p:cNvSpPr/>
          <p:nvPr/>
        </p:nvSpPr>
        <p:spPr>
          <a:xfrm>
            <a:off x="5362497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48ACA2-3D3A-FCF8-B6A3-0DDF41310FB9}"/>
              </a:ext>
            </a:extLst>
          </p:cNvPr>
          <p:cNvSpPr/>
          <p:nvPr/>
        </p:nvSpPr>
        <p:spPr>
          <a:xfrm>
            <a:off x="5988269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821AD2-6E56-2A45-FDFD-A1A2BA4A4EFF}"/>
              </a:ext>
            </a:extLst>
          </p:cNvPr>
          <p:cNvSpPr/>
          <p:nvPr/>
        </p:nvSpPr>
        <p:spPr>
          <a:xfrm>
            <a:off x="6922376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BDCD05-1F61-1295-C190-08B0D5FEE7A3}"/>
              </a:ext>
            </a:extLst>
          </p:cNvPr>
          <p:cNvSpPr/>
          <p:nvPr/>
        </p:nvSpPr>
        <p:spPr>
          <a:xfrm>
            <a:off x="7856483" y="5581603"/>
            <a:ext cx="136634" cy="136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CD260-2B71-D1D6-70B3-1A6B5B7C5664}"/>
              </a:ext>
            </a:extLst>
          </p:cNvPr>
          <p:cNvSpPr txBox="1"/>
          <p:nvPr/>
        </p:nvSpPr>
        <p:spPr>
          <a:xfrm rot="18255311">
            <a:off x="3963870" y="5040661"/>
            <a:ext cx="1022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Before surgery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7F0B38-A5DC-0620-134D-012FB7D5BF6A}"/>
              </a:ext>
            </a:extLst>
          </p:cNvPr>
          <p:cNvSpPr txBox="1"/>
          <p:nvPr/>
        </p:nvSpPr>
        <p:spPr>
          <a:xfrm rot="18255311">
            <a:off x="4225944" y="4879017"/>
            <a:ext cx="1413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Before programming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D690B3-ADC3-4BAB-EB13-11198E6FDE42}"/>
              </a:ext>
            </a:extLst>
          </p:cNvPr>
          <p:cNvSpPr txBox="1"/>
          <p:nvPr/>
        </p:nvSpPr>
        <p:spPr>
          <a:xfrm rot="18255311">
            <a:off x="4586633" y="4873272"/>
            <a:ext cx="1413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One month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CECAEB-9B4C-D3C7-41CD-8F6A5655D830}"/>
              </a:ext>
            </a:extLst>
          </p:cNvPr>
          <p:cNvSpPr txBox="1"/>
          <p:nvPr/>
        </p:nvSpPr>
        <p:spPr>
          <a:xfrm rot="18255311">
            <a:off x="5111961" y="4904472"/>
            <a:ext cx="1413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Three months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C3A6EA-2FF1-6290-0FDC-971B5F02F26B}"/>
              </a:ext>
            </a:extLst>
          </p:cNvPr>
          <p:cNvSpPr txBox="1"/>
          <p:nvPr/>
        </p:nvSpPr>
        <p:spPr>
          <a:xfrm rot="18255311">
            <a:off x="5745526" y="4855695"/>
            <a:ext cx="1413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Six months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CE4E30-F63E-60AA-41D5-C37B5B3676EB}"/>
              </a:ext>
            </a:extLst>
          </p:cNvPr>
          <p:cNvSpPr txBox="1"/>
          <p:nvPr/>
        </p:nvSpPr>
        <p:spPr>
          <a:xfrm rot="18255311">
            <a:off x="6673938" y="4879158"/>
            <a:ext cx="1413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One year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35D848-5FE5-3686-BD51-C0CD34A6DAD4}"/>
              </a:ext>
            </a:extLst>
          </p:cNvPr>
          <p:cNvSpPr txBox="1"/>
          <p:nvPr/>
        </p:nvSpPr>
        <p:spPr>
          <a:xfrm rot="18255311">
            <a:off x="7533597" y="4873273"/>
            <a:ext cx="1413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masis MT Pro" panose="02040504050005020304" pitchFamily="18" charset="77"/>
              </a:rPr>
              <a:t>Two years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B3F9A-8129-9A1C-17A5-E778DF7A052E}"/>
              </a:ext>
            </a:extLst>
          </p:cNvPr>
          <p:cNvSpPr txBox="1"/>
          <p:nvPr/>
        </p:nvSpPr>
        <p:spPr>
          <a:xfrm>
            <a:off x="8692054" y="1434645"/>
            <a:ext cx="2869323" cy="42165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u="sng" dirty="0">
                <a:latin typeface="Amasis MT Pro" panose="02040504050005020304" pitchFamily="18" charset="77"/>
              </a:rPr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One-way ANOVA was used to measure significant </a:t>
            </a:r>
            <a:r>
              <a:rPr lang="en-US" sz="2000" b="1" dirty="0">
                <a:latin typeface="Amasis MT Pro" panose="02040504050005020304" pitchFamily="18" charset="77"/>
              </a:rPr>
              <a:t>effects</a:t>
            </a:r>
            <a:r>
              <a:rPr lang="en-US" sz="2000" dirty="0">
                <a:latin typeface="Amasis MT Pro" panose="02040504050005020304" pitchFamily="18" charset="77"/>
              </a:rPr>
              <a:t> between scores and point in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Time = Independent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Score = 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77"/>
              </a:rPr>
              <a:t>Pairwise T-test was used to check for significant </a:t>
            </a:r>
            <a:r>
              <a:rPr lang="en-US" sz="2000" b="1" dirty="0">
                <a:latin typeface="Amasis MT Pro" panose="02040504050005020304" pitchFamily="18" charset="77"/>
              </a:rPr>
              <a:t>differences</a:t>
            </a:r>
            <a:r>
              <a:rPr lang="en-US" sz="2000" dirty="0">
                <a:latin typeface="Amasis MT Pro" panose="02040504050005020304" pitchFamily="18" charset="77"/>
              </a:rPr>
              <a:t> between each point in time</a:t>
            </a:r>
          </a:p>
        </p:txBody>
      </p:sp>
    </p:spTree>
    <p:extLst>
      <p:ext uri="{BB962C8B-B14F-4D97-AF65-F5344CB8AC3E}">
        <p14:creationId xmlns:p14="http://schemas.microsoft.com/office/powerpoint/2010/main" val="266219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22EEB-55FB-5245-C269-2CF06A0E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06" y="1224551"/>
            <a:ext cx="6390060" cy="4408898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close up of numbers&#10;&#10;Description automatically generated">
            <a:extLst>
              <a:ext uri="{FF2B5EF4-FFF2-40B4-BE49-F238E27FC236}">
                <a16:creationId xmlns:a16="http://schemas.microsoft.com/office/drawing/2014/main" id="{6C751047-C17B-603C-2F21-D94DC7C62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601" y="1579492"/>
            <a:ext cx="4004439" cy="589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C022CC-1BB7-6625-DFC0-A0C274D06482}"/>
              </a:ext>
            </a:extLst>
          </p:cNvPr>
          <p:cNvSpPr txBox="1"/>
          <p:nvPr/>
        </p:nvSpPr>
        <p:spPr>
          <a:xfrm>
            <a:off x="8177020" y="452065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masis MT Pro" panose="02040504050005020304" pitchFamily="18" charset="77"/>
              </a:rPr>
              <a:t>No post-hoc test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FFA56-5928-A85E-8217-B62BFB233294}"/>
              </a:ext>
            </a:extLst>
          </p:cNvPr>
          <p:cNvSpPr txBox="1"/>
          <p:nvPr/>
        </p:nvSpPr>
        <p:spPr>
          <a:xfrm>
            <a:off x="10925908" y="1579492"/>
            <a:ext cx="597877" cy="378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D48C6-CC7E-A13D-E236-534DEB10EDA9}"/>
              </a:ext>
            </a:extLst>
          </p:cNvPr>
          <p:cNvSpPr txBox="1"/>
          <p:nvPr/>
        </p:nvSpPr>
        <p:spPr>
          <a:xfrm>
            <a:off x="2446733" y="587920"/>
            <a:ext cx="28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asis MT Pro" panose="02040504050005020304" pitchFamily="18" charset="77"/>
              </a:rPr>
              <a:t>HAM-A</a:t>
            </a:r>
          </a:p>
        </p:txBody>
      </p:sp>
    </p:spTree>
    <p:extLst>
      <p:ext uri="{BB962C8B-B14F-4D97-AF65-F5344CB8AC3E}">
        <p14:creationId xmlns:p14="http://schemas.microsoft.com/office/powerpoint/2010/main" val="145190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aph of a timeline&#10;&#10;Description automatically generated with medium confidence">
            <a:extLst>
              <a:ext uri="{FF2B5EF4-FFF2-40B4-BE49-F238E27FC236}">
                <a16:creationId xmlns:a16="http://schemas.microsoft.com/office/drawing/2014/main" id="{14425EAF-E806-33A9-2A79-353B4A97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10" y="1196327"/>
            <a:ext cx="6492251" cy="4479406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number and a number&#10;&#10;Description automatically generated with medium confidence">
            <a:extLst>
              <a:ext uri="{FF2B5EF4-FFF2-40B4-BE49-F238E27FC236}">
                <a16:creationId xmlns:a16="http://schemas.microsoft.com/office/drawing/2014/main" id="{3C3331C7-67DD-87B3-0F55-A9A64B4C9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99" y="1570780"/>
            <a:ext cx="4103044" cy="606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3F60B1-274F-7825-5341-7FBA9984EDDB}"/>
              </a:ext>
            </a:extLst>
          </p:cNvPr>
          <p:cNvSpPr txBox="1"/>
          <p:nvPr/>
        </p:nvSpPr>
        <p:spPr>
          <a:xfrm>
            <a:off x="8177021" y="452065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masis MT Pro" panose="02040504050005020304" pitchFamily="18" charset="77"/>
              </a:rPr>
              <a:t>No post-hoc test required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31804-FCA7-6050-F00D-06BF9B42D9D5}"/>
              </a:ext>
            </a:extLst>
          </p:cNvPr>
          <p:cNvSpPr txBox="1"/>
          <p:nvPr/>
        </p:nvSpPr>
        <p:spPr>
          <a:xfrm>
            <a:off x="10925908" y="1579492"/>
            <a:ext cx="597877" cy="378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A8BB2-D055-D38D-0C91-8637B0732300}"/>
              </a:ext>
            </a:extLst>
          </p:cNvPr>
          <p:cNvSpPr txBox="1"/>
          <p:nvPr/>
        </p:nvSpPr>
        <p:spPr>
          <a:xfrm>
            <a:off x="2446732" y="584586"/>
            <a:ext cx="28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asis MT Pro" panose="02040504050005020304" pitchFamily="18" charset="77"/>
              </a:rPr>
              <a:t>Q-LES-Q-SF</a:t>
            </a:r>
          </a:p>
        </p:txBody>
      </p:sp>
    </p:spTree>
    <p:extLst>
      <p:ext uri="{BB962C8B-B14F-4D97-AF65-F5344CB8AC3E}">
        <p14:creationId xmlns:p14="http://schemas.microsoft.com/office/powerpoint/2010/main" val="369732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889</Words>
  <Application>Microsoft Macintosh PowerPoint</Application>
  <PresentationFormat>Widescreen</PresentationFormat>
  <Paragraphs>136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</vt:lpstr>
      <vt:lpstr>Arial</vt:lpstr>
      <vt:lpstr>Calibri</vt:lpstr>
      <vt:lpstr>Calibri Light</vt:lpstr>
      <vt:lpstr>Office Theme</vt:lpstr>
      <vt:lpstr>The Effects of Deep Brain Stimulation on Obsessive-Compulsive Disorder</vt:lpstr>
      <vt:lpstr>Obsessive-Compulsive Disorder: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Orr</dc:creator>
  <cp:lastModifiedBy>Frank Orr</cp:lastModifiedBy>
  <cp:revision>3</cp:revision>
  <dcterms:created xsi:type="dcterms:W3CDTF">2023-08-02T19:27:23Z</dcterms:created>
  <dcterms:modified xsi:type="dcterms:W3CDTF">2023-08-09T21:55:34Z</dcterms:modified>
</cp:coreProperties>
</file>