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13_B1973D8F.xml" ContentType="application/vnd.ms-powerpoint.comment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comments/modernComment_111_ADF7AA9B.xml" ContentType="application/vnd.ms-powerpoint.comments+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075" r:id="rId4"/>
  </p:sldMasterIdLst>
  <p:notesMasterIdLst>
    <p:notesMasterId r:id="rId23"/>
  </p:notesMasterIdLst>
  <p:handoutMasterIdLst>
    <p:handoutMasterId r:id="rId24"/>
  </p:handoutMasterIdLst>
  <p:sldIdLst>
    <p:sldId id="256" r:id="rId5"/>
    <p:sldId id="278" r:id="rId6"/>
    <p:sldId id="258" r:id="rId7"/>
    <p:sldId id="259" r:id="rId8"/>
    <p:sldId id="261" r:id="rId9"/>
    <p:sldId id="260" r:id="rId10"/>
    <p:sldId id="263" r:id="rId11"/>
    <p:sldId id="262" r:id="rId12"/>
    <p:sldId id="271" r:id="rId13"/>
    <p:sldId id="264" r:id="rId14"/>
    <p:sldId id="277" r:id="rId15"/>
    <p:sldId id="275" r:id="rId16"/>
    <p:sldId id="272" r:id="rId17"/>
    <p:sldId id="276" r:id="rId18"/>
    <p:sldId id="273" r:id="rId19"/>
    <p:sldId id="274" r:id="rId20"/>
    <p:sldId id="266" r:id="rId21"/>
    <p:sldId id="265" r:id="rId22"/>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2AFB0A-46BE-7C61-38B3-87B97354A2AF}" name="Nguyen, Jenny" initials="NJ" userId="S::jenny.t2.nguyen@ucdenver.edu::083585ea-a8c4-4969-b6b1-17fa26a8f424" providerId="AD"/>
  <p188:author id="{9DC09C2A-0671-77EE-8065-1C6035BF2136}" name="Talmi, Ayelet" initials="TA" userId="S::ayelet.talmi@cuanschutz.edu::9001472f-1316-4281-b9a5-a4c14066e296" providerId="AD"/>
  <p188:author id="{A1E1AD5D-600A-1875-4BAF-B5409264A9C2}" name="Nguyen, Jenny" initials="NJ" userId="Nguyen, Jenn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829"/>
    <a:srgbClr val="78DEBC"/>
    <a:srgbClr val="954ECA"/>
    <a:srgbClr val="FF9900"/>
    <a:srgbClr val="FFE2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957" autoAdjust="0"/>
  </p:normalViewPr>
  <p:slideViewPr>
    <p:cSldViewPr snapToGrid="0">
      <p:cViewPr varScale="1">
        <p:scale>
          <a:sx n="107" d="100"/>
          <a:sy n="107" d="100"/>
        </p:scale>
        <p:origin x="668" y="68"/>
      </p:cViewPr>
      <p:guideLst>
        <p:guide orient="horz" pos="1620"/>
        <p:guide pos="2880"/>
      </p:guideLst>
    </p:cSldViewPr>
  </p:slideViewPr>
  <p:notesTextViewPr>
    <p:cViewPr>
      <p:scale>
        <a:sx n="1" d="1"/>
        <a:sy n="1" d="1"/>
      </p:scale>
      <p:origin x="0" y="0"/>
    </p:cViewPr>
  </p:notesTextViewPr>
  <p:notesViewPr>
    <p:cSldViewPr snapToGrid="0">
      <p:cViewPr>
        <p:scale>
          <a:sx n="50" d="100"/>
          <a:sy n="50" d="100"/>
        </p:scale>
        <p:origin x="3380" y="6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microsoft.com/office/2018/10/relationships/authors" Target="authors.xml"/><Relationship Id="rId8" Type="http://schemas.openxmlformats.org/officeDocument/2006/relationships/slide" Target="slides/slide4.xml"/></Relationships>
</file>

<file path=ppt/comments/modernComment_111_ADF7AA9B.xml><?xml version="1.0" encoding="utf-8"?>
<p188:cmLst xmlns:a="http://schemas.openxmlformats.org/drawingml/2006/main" xmlns:r="http://schemas.openxmlformats.org/officeDocument/2006/relationships" xmlns:p188="http://schemas.microsoft.com/office/powerpoint/2018/8/main">
  <p188:cm id="{19A2DBD7-1E7D-406B-8B15-34B2351BDC05}" authorId="{9DC09C2A-0671-77EE-8065-1C6035BF2136}" status="resolved" created="2022-08-09T18:10:23.658" complete="100000">
    <ac:txMkLst xmlns:ac="http://schemas.microsoft.com/office/drawing/2013/main/command">
      <pc:docMk xmlns:pc="http://schemas.microsoft.com/office/powerpoint/2013/main/command"/>
      <pc:sldMk xmlns:pc="http://schemas.microsoft.com/office/powerpoint/2013/main/command" cId="2918689435" sldId="273"/>
      <ac:spMk id="3" creationId="{309A2F21-C156-D9D2-195D-617E7EC5355B}"/>
      <ac:txMk cp="92" len="1">
        <ac:context len="142" hash="4086880494"/>
      </ac:txMk>
    </ac:txMkLst>
    <p188:pos x="2857500" y="1293962"/>
    <p188:txBody>
      <a:bodyPr/>
      <a:lstStyle/>
      <a:p>
        <a:r>
          <a:rPr lang="en-US"/>
          <a:t>Not sure what this means or what you plan to say about it. Maybe you and Jessica can discuss it when you meet.</a:t>
        </a:r>
      </a:p>
    </p188:txBody>
  </p188:cm>
</p188:cmLst>
</file>

<file path=ppt/comments/modernComment_113_B1973D8F.xml><?xml version="1.0" encoding="utf-8"?>
<p188:cmLst xmlns:a="http://schemas.openxmlformats.org/drawingml/2006/main" xmlns:r="http://schemas.openxmlformats.org/officeDocument/2006/relationships" xmlns:p188="http://schemas.microsoft.com/office/powerpoint/2018/8/main">
  <p188:cm id="{A7CC2A37-663B-4A50-9596-0F9129FF3F1C}" authorId="{9DC09C2A-0671-77EE-8065-1C6035BF2136}" status="resolved" created="2022-08-09T17:47:29.612" complete="100000">
    <ac:txMkLst xmlns:ac="http://schemas.microsoft.com/office/drawing/2013/main/command">
      <pc:docMk xmlns:pc="http://schemas.microsoft.com/office/powerpoint/2013/main/command"/>
      <pc:sldMk xmlns:pc="http://schemas.microsoft.com/office/powerpoint/2013/main/command" cId="2979478927" sldId="275"/>
      <ac:spMk id="2" creationId="{CE73E941-8CFF-FA3F-875E-A58498A80D2B}"/>
      <ac:txMk cp="19" len="7">
        <ac:context len="27" hash="3856291606"/>
      </ac:txMk>
    </ac:txMkLst>
    <p188:pos x="4690613" y="474452"/>
    <p188:txBody>
      <a:bodyPr/>
      <a:lstStyle/>
      <a:p>
        <a:r>
          <a:rPr lang="en-US"/>
          <a:t>Change "Care Giver" to "Caregiver" in first row of the table.
Change "suicidal thoughts" to "Thoughts of Self-Harm".
Please make sure you emphasize that caregivers are reporting on their depression/anxiety and thoughts of self harm.</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408D21-C520-4BC1-86E3-0B0DA1A2240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73C66B3E-4A80-4BDE-865F-AFD8D0380CEC}">
      <dgm:prSet custT="1"/>
      <dgm:spPr>
        <a:solidFill>
          <a:schemeClr val="accent4">
            <a:lumMod val="20000"/>
            <a:lumOff val="80000"/>
          </a:schemeClr>
        </a:solidFill>
      </dgm:spPr>
      <dgm:t>
        <a:bodyPr/>
        <a:lstStyle/>
        <a:p>
          <a:r>
            <a:rPr lang="en-US" sz="1700" b="1">
              <a:latin typeface="Times New Roman"/>
              <a:cs typeface="Times New Roman"/>
            </a:rPr>
            <a:t>Resource needs </a:t>
          </a:r>
          <a:r>
            <a:rPr lang="en-US" sz="1700">
              <a:latin typeface="Times New Roman"/>
              <a:cs typeface="Times New Roman"/>
            </a:rPr>
            <a:t>items on PSS were </a:t>
          </a:r>
          <a:r>
            <a:rPr lang="en-US" sz="1700" b="1">
              <a:latin typeface="Times New Roman"/>
              <a:cs typeface="Times New Roman"/>
            </a:rPr>
            <a:t>not correlated with PHQ-9A </a:t>
          </a:r>
          <a:r>
            <a:rPr lang="en-US" sz="1700">
              <a:latin typeface="Times New Roman"/>
              <a:cs typeface="Times New Roman"/>
            </a:rPr>
            <a:t>items.</a:t>
          </a:r>
          <a:endParaRPr lang="en-US" sz="1700">
            <a:latin typeface="Times New Roman" panose="02020603050405020304" pitchFamily="18" charset="0"/>
            <a:cs typeface="Times New Roman" panose="02020603050405020304" pitchFamily="18" charset="0"/>
          </a:endParaRPr>
        </a:p>
      </dgm:t>
    </dgm:pt>
    <dgm:pt modelId="{EB0A1D12-0105-4DED-B318-2AD6C477986A}" type="parTrans" cxnId="{FD8861A0-70D9-4C86-BC3B-A7EF5B7A8653}">
      <dgm:prSet/>
      <dgm:spPr/>
      <dgm:t>
        <a:bodyPr/>
        <a:lstStyle/>
        <a:p>
          <a:endParaRPr lang="en-US"/>
        </a:p>
      </dgm:t>
    </dgm:pt>
    <dgm:pt modelId="{330302B4-71A3-4A0E-9167-7F3A1FB3B568}" type="sibTrans" cxnId="{FD8861A0-70D9-4C86-BC3B-A7EF5B7A8653}">
      <dgm:prSet/>
      <dgm:spPr/>
      <dgm:t>
        <a:bodyPr/>
        <a:lstStyle/>
        <a:p>
          <a:endParaRPr lang="en-US"/>
        </a:p>
      </dgm:t>
    </dgm:pt>
    <dgm:pt modelId="{FAD82E68-2771-4689-A688-FEB68C147EAE}">
      <dgm:prSet custT="1"/>
      <dgm:spPr>
        <a:solidFill>
          <a:schemeClr val="accent4">
            <a:lumMod val="20000"/>
            <a:lumOff val="80000"/>
          </a:schemeClr>
        </a:solidFill>
      </dgm:spPr>
      <dgm:t>
        <a:bodyPr/>
        <a:lstStyle/>
        <a:p>
          <a:r>
            <a:rPr lang="en-US" sz="1700" b="1">
              <a:latin typeface="Times New Roman"/>
              <a:cs typeface="Times New Roman"/>
            </a:rPr>
            <a:t>Caregiver mental health </a:t>
          </a:r>
          <a:r>
            <a:rPr lang="en-US" sz="1700">
              <a:latin typeface="Times New Roman"/>
              <a:cs typeface="Times New Roman"/>
            </a:rPr>
            <a:t>and </a:t>
          </a:r>
          <a:r>
            <a:rPr lang="en-US" sz="1700" b="1">
              <a:latin typeface="Times New Roman"/>
              <a:cs typeface="Times New Roman"/>
            </a:rPr>
            <a:t>family well-being</a:t>
          </a:r>
          <a:r>
            <a:rPr lang="en-US" sz="1700">
              <a:latin typeface="Times New Roman"/>
              <a:cs typeface="Times New Roman"/>
            </a:rPr>
            <a:t> have stronger association with adolescent depression.</a:t>
          </a:r>
          <a:endParaRPr lang="en-US" sz="1700">
            <a:latin typeface="Times New Roman" panose="02020603050405020304" pitchFamily="18" charset="0"/>
            <a:cs typeface="Times New Roman" panose="02020603050405020304" pitchFamily="18" charset="0"/>
          </a:endParaRPr>
        </a:p>
      </dgm:t>
    </dgm:pt>
    <dgm:pt modelId="{71F2B2EA-3CB6-4E5C-9D5B-7376A550B51E}" type="parTrans" cxnId="{8429F82A-5DDA-4BD4-8A1C-9A9866D192E4}">
      <dgm:prSet/>
      <dgm:spPr/>
      <dgm:t>
        <a:bodyPr/>
        <a:lstStyle/>
        <a:p>
          <a:endParaRPr lang="en-US"/>
        </a:p>
      </dgm:t>
    </dgm:pt>
    <dgm:pt modelId="{AE7450D5-2481-4310-9977-58332499BE6C}" type="sibTrans" cxnId="{8429F82A-5DDA-4BD4-8A1C-9A9866D192E4}">
      <dgm:prSet/>
      <dgm:spPr/>
      <dgm:t>
        <a:bodyPr/>
        <a:lstStyle/>
        <a:p>
          <a:endParaRPr lang="en-US"/>
        </a:p>
      </dgm:t>
    </dgm:pt>
    <dgm:pt modelId="{EE324E3A-ED17-40D8-A064-1EB9F546B2A4}">
      <dgm:prSet custT="1"/>
      <dgm:spPr>
        <a:solidFill>
          <a:schemeClr val="accent4">
            <a:lumMod val="20000"/>
            <a:lumOff val="80000"/>
          </a:schemeClr>
        </a:solidFill>
      </dgm:spPr>
      <dgm:t>
        <a:bodyPr/>
        <a:lstStyle/>
        <a:p>
          <a:pPr rtl="0"/>
          <a:r>
            <a:rPr lang="en-US" sz="1700">
              <a:latin typeface="Times New Roman"/>
              <a:cs typeface="Times New Roman"/>
            </a:rPr>
            <a:t>Findings are consistent with previous studies on relationship between parental/caregiver mental health &amp; adolescent mental health. </a:t>
          </a:r>
          <a:endParaRPr lang="en-US" sz="1700">
            <a:latin typeface="Times New Roman" panose="02020603050405020304" pitchFamily="18" charset="0"/>
            <a:cs typeface="Times New Roman" panose="02020603050405020304" pitchFamily="18" charset="0"/>
          </a:endParaRPr>
        </a:p>
      </dgm:t>
    </dgm:pt>
    <dgm:pt modelId="{6FD48C96-579B-4BF9-92A2-2AE604AAFB2E}" type="parTrans" cxnId="{81691248-9339-4987-8C3D-C62B3C293DB6}">
      <dgm:prSet/>
      <dgm:spPr/>
      <dgm:t>
        <a:bodyPr/>
        <a:lstStyle/>
        <a:p>
          <a:endParaRPr lang="en-US"/>
        </a:p>
      </dgm:t>
    </dgm:pt>
    <dgm:pt modelId="{F52804C6-58F2-4725-B18B-4E9D7F3E89B7}" type="sibTrans" cxnId="{81691248-9339-4987-8C3D-C62B3C293DB6}">
      <dgm:prSet/>
      <dgm:spPr/>
      <dgm:t>
        <a:bodyPr/>
        <a:lstStyle/>
        <a:p>
          <a:endParaRPr lang="en-US"/>
        </a:p>
      </dgm:t>
    </dgm:pt>
    <dgm:pt modelId="{27B8C5CA-7C2A-4C88-968F-656C120B8D81}" type="pres">
      <dgm:prSet presAssocID="{7C408D21-C520-4BC1-86E3-0B0DA1A22400}" presName="linear" presStyleCnt="0">
        <dgm:presLayoutVars>
          <dgm:animLvl val="lvl"/>
          <dgm:resizeHandles val="exact"/>
        </dgm:presLayoutVars>
      </dgm:prSet>
      <dgm:spPr/>
    </dgm:pt>
    <dgm:pt modelId="{C79BFE24-3008-4E10-8570-3789CFBA9D51}" type="pres">
      <dgm:prSet presAssocID="{73C66B3E-4A80-4BDE-865F-AFD8D0380CEC}" presName="parentText" presStyleLbl="node1" presStyleIdx="0" presStyleCnt="3" custLinFactY="-3940" custLinFactNeighborX="3" custLinFactNeighborY="-100000">
        <dgm:presLayoutVars>
          <dgm:chMax val="0"/>
          <dgm:bulletEnabled val="1"/>
        </dgm:presLayoutVars>
      </dgm:prSet>
      <dgm:spPr/>
    </dgm:pt>
    <dgm:pt modelId="{A66B4985-CF17-4710-9B62-B11295A0A94C}" type="pres">
      <dgm:prSet presAssocID="{330302B4-71A3-4A0E-9167-7F3A1FB3B568}" presName="spacer" presStyleCnt="0"/>
      <dgm:spPr/>
    </dgm:pt>
    <dgm:pt modelId="{BFEB9C3A-323B-4F51-BE84-0A187382D2E1}" type="pres">
      <dgm:prSet presAssocID="{FAD82E68-2771-4689-A688-FEB68C147EAE}" presName="parentText" presStyleLbl="node1" presStyleIdx="1" presStyleCnt="3" custLinFactNeighborY="0">
        <dgm:presLayoutVars>
          <dgm:chMax val="0"/>
          <dgm:bulletEnabled val="1"/>
        </dgm:presLayoutVars>
      </dgm:prSet>
      <dgm:spPr/>
    </dgm:pt>
    <dgm:pt modelId="{3EE5AE77-BD82-4C05-AC6A-2131777153AB}" type="pres">
      <dgm:prSet presAssocID="{AE7450D5-2481-4310-9977-58332499BE6C}" presName="spacer" presStyleCnt="0"/>
      <dgm:spPr/>
    </dgm:pt>
    <dgm:pt modelId="{0B8C2930-D2BF-4778-8513-BD5FA193BC51}" type="pres">
      <dgm:prSet presAssocID="{EE324E3A-ED17-40D8-A064-1EB9F546B2A4}" presName="parentText" presStyleLbl="node1" presStyleIdx="2" presStyleCnt="3" custLinFactY="14933" custLinFactNeighborX="3" custLinFactNeighborY="100000">
        <dgm:presLayoutVars>
          <dgm:chMax val="0"/>
          <dgm:bulletEnabled val="1"/>
        </dgm:presLayoutVars>
      </dgm:prSet>
      <dgm:spPr/>
    </dgm:pt>
  </dgm:ptLst>
  <dgm:cxnLst>
    <dgm:cxn modelId="{8429F82A-5DDA-4BD4-8A1C-9A9866D192E4}" srcId="{7C408D21-C520-4BC1-86E3-0B0DA1A22400}" destId="{FAD82E68-2771-4689-A688-FEB68C147EAE}" srcOrd="1" destOrd="0" parTransId="{71F2B2EA-3CB6-4E5C-9D5B-7376A550B51E}" sibTransId="{AE7450D5-2481-4310-9977-58332499BE6C}"/>
    <dgm:cxn modelId="{C693E33A-EECE-44EE-8C64-740294AA33F7}" type="presOf" srcId="{73C66B3E-4A80-4BDE-865F-AFD8D0380CEC}" destId="{C79BFE24-3008-4E10-8570-3789CFBA9D51}" srcOrd="0" destOrd="0" presId="urn:microsoft.com/office/officeart/2005/8/layout/vList2"/>
    <dgm:cxn modelId="{81691248-9339-4987-8C3D-C62B3C293DB6}" srcId="{7C408D21-C520-4BC1-86E3-0B0DA1A22400}" destId="{EE324E3A-ED17-40D8-A064-1EB9F546B2A4}" srcOrd="2" destOrd="0" parTransId="{6FD48C96-579B-4BF9-92A2-2AE604AAFB2E}" sibTransId="{F52804C6-58F2-4725-B18B-4E9D7F3E89B7}"/>
    <dgm:cxn modelId="{DEA8008D-435D-4E29-8F83-EEC48EF1E0C6}" type="presOf" srcId="{EE324E3A-ED17-40D8-A064-1EB9F546B2A4}" destId="{0B8C2930-D2BF-4778-8513-BD5FA193BC51}" srcOrd="0" destOrd="0" presId="urn:microsoft.com/office/officeart/2005/8/layout/vList2"/>
    <dgm:cxn modelId="{636F1497-B3C2-4935-B235-BCC3779E1480}" type="presOf" srcId="{FAD82E68-2771-4689-A688-FEB68C147EAE}" destId="{BFEB9C3A-323B-4F51-BE84-0A187382D2E1}" srcOrd="0" destOrd="0" presId="urn:microsoft.com/office/officeart/2005/8/layout/vList2"/>
    <dgm:cxn modelId="{FD8861A0-70D9-4C86-BC3B-A7EF5B7A8653}" srcId="{7C408D21-C520-4BC1-86E3-0B0DA1A22400}" destId="{73C66B3E-4A80-4BDE-865F-AFD8D0380CEC}" srcOrd="0" destOrd="0" parTransId="{EB0A1D12-0105-4DED-B318-2AD6C477986A}" sibTransId="{330302B4-71A3-4A0E-9167-7F3A1FB3B568}"/>
    <dgm:cxn modelId="{3B8E0DD4-4E29-4745-B930-DA5845AF9A04}" type="presOf" srcId="{7C408D21-C520-4BC1-86E3-0B0DA1A22400}" destId="{27B8C5CA-7C2A-4C88-968F-656C120B8D81}" srcOrd="0" destOrd="0" presId="urn:microsoft.com/office/officeart/2005/8/layout/vList2"/>
    <dgm:cxn modelId="{4C1C2EAA-725D-4728-B6A5-DF6D77FF46AD}" type="presParOf" srcId="{27B8C5CA-7C2A-4C88-968F-656C120B8D81}" destId="{C79BFE24-3008-4E10-8570-3789CFBA9D51}" srcOrd="0" destOrd="0" presId="urn:microsoft.com/office/officeart/2005/8/layout/vList2"/>
    <dgm:cxn modelId="{87825FC5-AB46-40C4-B284-FC0B18E151E7}" type="presParOf" srcId="{27B8C5CA-7C2A-4C88-968F-656C120B8D81}" destId="{A66B4985-CF17-4710-9B62-B11295A0A94C}" srcOrd="1" destOrd="0" presId="urn:microsoft.com/office/officeart/2005/8/layout/vList2"/>
    <dgm:cxn modelId="{817BEC35-021E-4DE7-BFB9-BEF58D8658F9}" type="presParOf" srcId="{27B8C5CA-7C2A-4C88-968F-656C120B8D81}" destId="{BFEB9C3A-323B-4F51-BE84-0A187382D2E1}" srcOrd="2" destOrd="0" presId="urn:microsoft.com/office/officeart/2005/8/layout/vList2"/>
    <dgm:cxn modelId="{3CF57EBE-7F9C-41E5-AA10-331E07DB453E}" type="presParOf" srcId="{27B8C5CA-7C2A-4C88-968F-656C120B8D81}" destId="{3EE5AE77-BD82-4C05-AC6A-2131777153AB}" srcOrd="3" destOrd="0" presId="urn:microsoft.com/office/officeart/2005/8/layout/vList2"/>
    <dgm:cxn modelId="{251991AD-922D-497B-BFCB-439E7E9E2F03}" type="presParOf" srcId="{27B8C5CA-7C2A-4C88-968F-656C120B8D81}" destId="{0B8C2930-D2BF-4778-8513-BD5FA193BC5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EE1FF2-E513-45AE-813A-A2CC4CE76D5A}"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n-US"/>
        </a:p>
      </dgm:t>
    </dgm:pt>
    <dgm:pt modelId="{93C819FD-0DF3-4F15-9C21-BD6C4451A600}">
      <dgm:prSet custT="1"/>
      <dgm:spPr>
        <a:solidFill>
          <a:schemeClr val="accent4">
            <a:lumMod val="20000"/>
            <a:lumOff val="80000"/>
          </a:schemeClr>
        </a:solidFill>
      </dgm:spPr>
      <dgm:t>
        <a:bodyPr/>
        <a:lstStyle/>
        <a:p>
          <a:r>
            <a:rPr lang="en-US" sz="1800">
              <a:latin typeface="Times New Roman"/>
              <a:cs typeface="Times New Roman"/>
            </a:rPr>
            <a:t>Addressing concerns related to caregivers’ resource needs </a:t>
          </a:r>
          <a:r>
            <a:rPr lang="en-US" sz="1800">
              <a:latin typeface="Times New Roman"/>
              <a:cs typeface="Times New Roman"/>
              <a:sym typeface="Wingdings" panose="05000000000000000000" pitchFamily="2" charset="2"/>
            </a:rPr>
            <a:t></a:t>
          </a:r>
          <a:r>
            <a:rPr lang="en-US" sz="1800">
              <a:latin typeface="Times New Roman"/>
              <a:cs typeface="Times New Roman"/>
            </a:rPr>
            <a:t> improve caregivers’ mental health </a:t>
          </a:r>
          <a:r>
            <a:rPr lang="en-US" sz="1800">
              <a:latin typeface="Times New Roman"/>
              <a:cs typeface="Times New Roman"/>
              <a:sym typeface="Wingdings" panose="05000000000000000000" pitchFamily="2" charset="2"/>
            </a:rPr>
            <a:t></a:t>
          </a:r>
          <a:r>
            <a:rPr lang="en-US" sz="1800">
              <a:latin typeface="Times New Roman"/>
              <a:cs typeface="Times New Roman"/>
            </a:rPr>
            <a:t> decrease adolescent depression symptoms.</a:t>
          </a:r>
        </a:p>
      </dgm:t>
    </dgm:pt>
    <dgm:pt modelId="{628D546B-A5A6-4A84-89C5-8706DC6350AD}" type="parTrans" cxnId="{035C9F62-563D-4576-8245-46EAF3FF692E}">
      <dgm:prSet/>
      <dgm:spPr/>
      <dgm:t>
        <a:bodyPr/>
        <a:lstStyle/>
        <a:p>
          <a:endParaRPr lang="en-US"/>
        </a:p>
      </dgm:t>
    </dgm:pt>
    <dgm:pt modelId="{C921201D-0332-443D-87A9-E53706CC04BF}" type="sibTrans" cxnId="{035C9F62-563D-4576-8245-46EAF3FF692E}">
      <dgm:prSet/>
      <dgm:spPr/>
      <dgm:t>
        <a:bodyPr/>
        <a:lstStyle/>
        <a:p>
          <a:endParaRPr lang="en-US"/>
        </a:p>
      </dgm:t>
    </dgm:pt>
    <dgm:pt modelId="{9E1A1267-FC0A-4747-A6C1-B1F2517BC2E4}">
      <dgm:prSet custT="1"/>
      <dgm:spPr>
        <a:solidFill>
          <a:schemeClr val="accent4">
            <a:lumMod val="20000"/>
            <a:lumOff val="80000"/>
          </a:schemeClr>
        </a:solidFill>
      </dgm:spPr>
      <dgm:t>
        <a:bodyPr/>
        <a:lstStyle/>
        <a:p>
          <a:r>
            <a:rPr lang="en-US" sz="1800" dirty="0">
              <a:latin typeface="Times New Roman"/>
              <a:cs typeface="Times New Roman"/>
            </a:rPr>
            <a:t>Intervention, training, &amp; funding/reimbursement.</a:t>
          </a:r>
        </a:p>
      </dgm:t>
    </dgm:pt>
    <dgm:pt modelId="{621982B5-7A02-4E54-A696-CDE3FA862D09}" type="parTrans" cxnId="{454DB19C-E1EC-4E86-9FBB-66204D817C7E}">
      <dgm:prSet/>
      <dgm:spPr/>
      <dgm:t>
        <a:bodyPr/>
        <a:lstStyle/>
        <a:p>
          <a:endParaRPr lang="en-US"/>
        </a:p>
      </dgm:t>
    </dgm:pt>
    <dgm:pt modelId="{2926DDD8-FE98-47C3-A604-617DA46AE191}" type="sibTrans" cxnId="{454DB19C-E1EC-4E86-9FBB-66204D817C7E}">
      <dgm:prSet/>
      <dgm:spPr/>
      <dgm:t>
        <a:bodyPr/>
        <a:lstStyle/>
        <a:p>
          <a:endParaRPr lang="en-US"/>
        </a:p>
      </dgm:t>
    </dgm:pt>
    <dgm:pt modelId="{588EBFCB-2D10-4283-B0C2-A2FB77FAFF3B}">
      <dgm:prSet custT="1"/>
      <dgm:spPr>
        <a:solidFill>
          <a:schemeClr val="accent4">
            <a:lumMod val="20000"/>
            <a:lumOff val="80000"/>
          </a:schemeClr>
        </a:solidFill>
      </dgm:spPr>
      <dgm:t>
        <a:bodyPr/>
        <a:lstStyle/>
        <a:p>
          <a:r>
            <a:rPr lang="en-US" sz="1800" dirty="0">
              <a:latin typeface="Times New Roman"/>
              <a:cs typeface="Times New Roman"/>
            </a:rPr>
            <a:t>Comfort level in reporting depressive symptoms may vary based on demographic differences.</a:t>
          </a:r>
        </a:p>
      </dgm:t>
    </dgm:pt>
    <dgm:pt modelId="{22B36F39-BB39-462E-A0A7-BD120A3AA179}" type="parTrans" cxnId="{E3B06149-B7A1-4244-B0C3-240D65A144B9}">
      <dgm:prSet/>
      <dgm:spPr/>
      <dgm:t>
        <a:bodyPr/>
        <a:lstStyle/>
        <a:p>
          <a:endParaRPr lang="en-US"/>
        </a:p>
      </dgm:t>
    </dgm:pt>
    <dgm:pt modelId="{0EDF814E-A0B8-447E-906A-84BE4B5336E5}" type="sibTrans" cxnId="{E3B06149-B7A1-4244-B0C3-240D65A144B9}">
      <dgm:prSet/>
      <dgm:spPr/>
      <dgm:t>
        <a:bodyPr/>
        <a:lstStyle/>
        <a:p>
          <a:endParaRPr lang="en-US"/>
        </a:p>
      </dgm:t>
    </dgm:pt>
    <dgm:pt modelId="{E758E5DA-5EB0-4584-B189-52F8E3627D8B}">
      <dgm:prSet custT="1"/>
      <dgm:spPr>
        <a:solidFill>
          <a:schemeClr val="accent4">
            <a:lumMod val="20000"/>
            <a:lumOff val="80000"/>
          </a:schemeClr>
        </a:solidFill>
      </dgm:spPr>
      <dgm:t>
        <a:bodyPr/>
        <a:lstStyle/>
        <a:p>
          <a:r>
            <a:rPr lang="en-US" sz="1800">
              <a:latin typeface="Times New Roman"/>
              <a:cs typeface="Times New Roman"/>
            </a:rPr>
            <a:t>Certain minoritized groups may have more psychosocial needs.</a:t>
          </a:r>
        </a:p>
      </dgm:t>
    </dgm:pt>
    <dgm:pt modelId="{3C4CDEE4-F250-45AC-8DD5-4836D5050955}" type="parTrans" cxnId="{A264C186-77B6-4690-8488-4F7BD5E45D12}">
      <dgm:prSet/>
      <dgm:spPr/>
      <dgm:t>
        <a:bodyPr/>
        <a:lstStyle/>
        <a:p>
          <a:endParaRPr lang="en-US"/>
        </a:p>
      </dgm:t>
    </dgm:pt>
    <dgm:pt modelId="{83128CF8-BCA7-4491-AA23-6A998816152B}" type="sibTrans" cxnId="{A264C186-77B6-4690-8488-4F7BD5E45D12}">
      <dgm:prSet/>
      <dgm:spPr/>
      <dgm:t>
        <a:bodyPr/>
        <a:lstStyle/>
        <a:p>
          <a:endParaRPr lang="en-US"/>
        </a:p>
      </dgm:t>
    </dgm:pt>
    <dgm:pt modelId="{AF040A12-9682-424E-BB96-D51B6FB8859B}" type="pres">
      <dgm:prSet presAssocID="{23EE1FF2-E513-45AE-813A-A2CC4CE76D5A}" presName="linear" presStyleCnt="0">
        <dgm:presLayoutVars>
          <dgm:animLvl val="lvl"/>
          <dgm:resizeHandles val="exact"/>
        </dgm:presLayoutVars>
      </dgm:prSet>
      <dgm:spPr/>
    </dgm:pt>
    <dgm:pt modelId="{95EAD9FE-3688-4696-8E49-13C017A408DC}" type="pres">
      <dgm:prSet presAssocID="{93C819FD-0DF3-4F15-9C21-BD6C4451A600}" presName="parentText" presStyleLbl="node1" presStyleIdx="0" presStyleCnt="4" custScaleX="87850" custScaleY="49706" custLinFactY="-5301" custLinFactNeighborX="-894" custLinFactNeighborY="-100000">
        <dgm:presLayoutVars>
          <dgm:chMax val="0"/>
          <dgm:bulletEnabled val="1"/>
        </dgm:presLayoutVars>
      </dgm:prSet>
      <dgm:spPr/>
    </dgm:pt>
    <dgm:pt modelId="{996A1484-8A1F-41AB-BC5A-FF11F608B959}" type="pres">
      <dgm:prSet presAssocID="{C921201D-0332-443D-87A9-E53706CC04BF}" presName="spacer" presStyleCnt="0"/>
      <dgm:spPr/>
    </dgm:pt>
    <dgm:pt modelId="{8049602E-E72B-4B4B-9BA8-50520191E694}" type="pres">
      <dgm:prSet presAssocID="{9E1A1267-FC0A-4747-A6C1-B1F2517BC2E4}" presName="parentText" presStyleLbl="node1" presStyleIdx="1" presStyleCnt="4" custScaleX="87850" custScaleY="49706" custLinFactY="-5301" custLinFactNeighborX="-894" custLinFactNeighborY="-100000">
        <dgm:presLayoutVars>
          <dgm:chMax val="0"/>
          <dgm:bulletEnabled val="1"/>
        </dgm:presLayoutVars>
      </dgm:prSet>
      <dgm:spPr/>
    </dgm:pt>
    <dgm:pt modelId="{55C5B31E-3F1A-42B7-BA30-03F08611C767}" type="pres">
      <dgm:prSet presAssocID="{2926DDD8-FE98-47C3-A604-617DA46AE191}" presName="spacer" presStyleCnt="0"/>
      <dgm:spPr/>
    </dgm:pt>
    <dgm:pt modelId="{AE13FC4D-B70E-4E12-9FA9-8AC505A08458}" type="pres">
      <dgm:prSet presAssocID="{588EBFCB-2D10-4283-B0C2-A2FB77FAFF3B}" presName="parentText" presStyleLbl="node1" presStyleIdx="2" presStyleCnt="4" custScaleX="87850" custScaleY="49706" custLinFactY="-5301" custLinFactNeighborX="-894" custLinFactNeighborY="-100000">
        <dgm:presLayoutVars>
          <dgm:chMax val="0"/>
          <dgm:bulletEnabled val="1"/>
        </dgm:presLayoutVars>
      </dgm:prSet>
      <dgm:spPr/>
    </dgm:pt>
    <dgm:pt modelId="{EEADEA3E-49C5-45DC-A711-46C973247C56}" type="pres">
      <dgm:prSet presAssocID="{0EDF814E-A0B8-447E-906A-84BE4B5336E5}" presName="spacer" presStyleCnt="0"/>
      <dgm:spPr/>
    </dgm:pt>
    <dgm:pt modelId="{ECC09A45-699E-4284-87BE-4B2D6B812068}" type="pres">
      <dgm:prSet presAssocID="{E758E5DA-5EB0-4584-B189-52F8E3627D8B}" presName="parentText" presStyleLbl="node1" presStyleIdx="3" presStyleCnt="4" custScaleX="87850" custScaleY="49706" custLinFactY="-5301" custLinFactNeighborX="-894" custLinFactNeighborY="-100000">
        <dgm:presLayoutVars>
          <dgm:chMax val="0"/>
          <dgm:bulletEnabled val="1"/>
        </dgm:presLayoutVars>
      </dgm:prSet>
      <dgm:spPr/>
    </dgm:pt>
  </dgm:ptLst>
  <dgm:cxnLst>
    <dgm:cxn modelId="{035C9F62-563D-4576-8245-46EAF3FF692E}" srcId="{23EE1FF2-E513-45AE-813A-A2CC4CE76D5A}" destId="{93C819FD-0DF3-4F15-9C21-BD6C4451A600}" srcOrd="0" destOrd="0" parTransId="{628D546B-A5A6-4A84-89C5-8706DC6350AD}" sibTransId="{C921201D-0332-443D-87A9-E53706CC04BF}"/>
    <dgm:cxn modelId="{E3B06149-B7A1-4244-B0C3-240D65A144B9}" srcId="{23EE1FF2-E513-45AE-813A-A2CC4CE76D5A}" destId="{588EBFCB-2D10-4283-B0C2-A2FB77FAFF3B}" srcOrd="2" destOrd="0" parTransId="{22B36F39-BB39-462E-A0A7-BD120A3AA179}" sibTransId="{0EDF814E-A0B8-447E-906A-84BE4B5336E5}"/>
    <dgm:cxn modelId="{CE96E549-B1F5-483D-B2B3-E6FAC680C921}" type="presOf" srcId="{23EE1FF2-E513-45AE-813A-A2CC4CE76D5A}" destId="{AF040A12-9682-424E-BB96-D51B6FB8859B}" srcOrd="0" destOrd="0" presId="urn:microsoft.com/office/officeart/2005/8/layout/vList2"/>
    <dgm:cxn modelId="{A264C186-77B6-4690-8488-4F7BD5E45D12}" srcId="{23EE1FF2-E513-45AE-813A-A2CC4CE76D5A}" destId="{E758E5DA-5EB0-4584-B189-52F8E3627D8B}" srcOrd="3" destOrd="0" parTransId="{3C4CDEE4-F250-45AC-8DD5-4836D5050955}" sibTransId="{83128CF8-BCA7-4491-AA23-6A998816152B}"/>
    <dgm:cxn modelId="{BA1E7F95-0F4B-4B23-A0D0-A0C4A974D623}" type="presOf" srcId="{588EBFCB-2D10-4283-B0C2-A2FB77FAFF3B}" destId="{AE13FC4D-B70E-4E12-9FA9-8AC505A08458}" srcOrd="0" destOrd="0" presId="urn:microsoft.com/office/officeart/2005/8/layout/vList2"/>
    <dgm:cxn modelId="{454DB19C-E1EC-4E86-9FBB-66204D817C7E}" srcId="{23EE1FF2-E513-45AE-813A-A2CC4CE76D5A}" destId="{9E1A1267-FC0A-4747-A6C1-B1F2517BC2E4}" srcOrd="1" destOrd="0" parTransId="{621982B5-7A02-4E54-A696-CDE3FA862D09}" sibTransId="{2926DDD8-FE98-47C3-A604-617DA46AE191}"/>
    <dgm:cxn modelId="{D6A01FC3-76E4-4FEA-BD41-E759F6F57FF2}" type="presOf" srcId="{93C819FD-0DF3-4F15-9C21-BD6C4451A600}" destId="{95EAD9FE-3688-4696-8E49-13C017A408DC}" srcOrd="0" destOrd="0" presId="urn:microsoft.com/office/officeart/2005/8/layout/vList2"/>
    <dgm:cxn modelId="{7E0022DE-3226-495A-879B-1A558E4E434A}" type="presOf" srcId="{E758E5DA-5EB0-4584-B189-52F8E3627D8B}" destId="{ECC09A45-699E-4284-87BE-4B2D6B812068}" srcOrd="0" destOrd="0" presId="urn:microsoft.com/office/officeart/2005/8/layout/vList2"/>
    <dgm:cxn modelId="{111824F9-DCEF-4787-A03B-77CF2AECA28A}" type="presOf" srcId="{9E1A1267-FC0A-4747-A6C1-B1F2517BC2E4}" destId="{8049602E-E72B-4B4B-9BA8-50520191E694}" srcOrd="0" destOrd="0" presId="urn:microsoft.com/office/officeart/2005/8/layout/vList2"/>
    <dgm:cxn modelId="{67064770-66D3-4C26-9E17-0B9A830A9D97}" type="presParOf" srcId="{AF040A12-9682-424E-BB96-D51B6FB8859B}" destId="{95EAD9FE-3688-4696-8E49-13C017A408DC}" srcOrd="0" destOrd="0" presId="urn:microsoft.com/office/officeart/2005/8/layout/vList2"/>
    <dgm:cxn modelId="{945F416F-8E73-44C4-A4F0-F30C3C0ACFFE}" type="presParOf" srcId="{AF040A12-9682-424E-BB96-D51B6FB8859B}" destId="{996A1484-8A1F-41AB-BC5A-FF11F608B959}" srcOrd="1" destOrd="0" presId="urn:microsoft.com/office/officeart/2005/8/layout/vList2"/>
    <dgm:cxn modelId="{5CB14E32-294C-49C1-BFFE-F730F849F832}" type="presParOf" srcId="{AF040A12-9682-424E-BB96-D51B6FB8859B}" destId="{8049602E-E72B-4B4B-9BA8-50520191E694}" srcOrd="2" destOrd="0" presId="urn:microsoft.com/office/officeart/2005/8/layout/vList2"/>
    <dgm:cxn modelId="{3FB62B1C-5971-468F-BBBE-8232994275D1}" type="presParOf" srcId="{AF040A12-9682-424E-BB96-D51B6FB8859B}" destId="{55C5B31E-3F1A-42B7-BA30-03F08611C767}" srcOrd="3" destOrd="0" presId="urn:microsoft.com/office/officeart/2005/8/layout/vList2"/>
    <dgm:cxn modelId="{01B372A3-9AD7-49C2-A883-A0214AE1DCA2}" type="presParOf" srcId="{AF040A12-9682-424E-BB96-D51B6FB8859B}" destId="{AE13FC4D-B70E-4E12-9FA9-8AC505A08458}" srcOrd="4" destOrd="0" presId="urn:microsoft.com/office/officeart/2005/8/layout/vList2"/>
    <dgm:cxn modelId="{5108F038-8024-4540-B3D6-BBE0A05A3B69}" type="presParOf" srcId="{AF040A12-9682-424E-BB96-D51B6FB8859B}" destId="{EEADEA3E-49C5-45DC-A711-46C973247C56}" srcOrd="5" destOrd="0" presId="urn:microsoft.com/office/officeart/2005/8/layout/vList2"/>
    <dgm:cxn modelId="{671753BA-1E82-4AB1-9FE6-2BFF92A98982}" type="presParOf" srcId="{AF040A12-9682-424E-BB96-D51B6FB8859B}" destId="{ECC09A45-699E-4284-87BE-4B2D6B81206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76E3D6-C3DF-4872-98EC-07193394120E}"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A9FF49DF-281A-44B6-8335-8EED51CE2B30}">
      <dgm:prSet/>
      <dgm:spPr>
        <a:solidFill>
          <a:schemeClr val="bg2">
            <a:lumMod val="20000"/>
            <a:lumOff val="80000"/>
          </a:schemeClr>
        </a:solidFill>
      </dgm:spPr>
      <dgm:t>
        <a:bodyPr/>
        <a:lstStyle/>
        <a:p>
          <a:r>
            <a:rPr lang="en-US" b="0">
              <a:solidFill>
                <a:schemeClr val="tx1"/>
              </a:solidFill>
              <a:latin typeface="Times New Roman" panose="02020603050405020304" pitchFamily="18" charset="0"/>
              <a:cs typeface="Times New Roman" panose="02020603050405020304" pitchFamily="18" charset="0"/>
            </a:rPr>
            <a:t>Longitudinal analyses </a:t>
          </a:r>
        </a:p>
      </dgm:t>
    </dgm:pt>
    <dgm:pt modelId="{FD56CC19-4FEF-46CA-A20A-9F45451FB1D0}" type="parTrans" cxnId="{A396EC69-2C9B-4FE9-9FD2-C2972247C15E}">
      <dgm:prSet/>
      <dgm:spPr/>
      <dgm:t>
        <a:bodyPr/>
        <a:lstStyle/>
        <a:p>
          <a:endParaRPr lang="en-US"/>
        </a:p>
      </dgm:t>
    </dgm:pt>
    <dgm:pt modelId="{6243726F-0E4D-46ED-84B4-1920AE0C0A05}" type="sibTrans" cxnId="{A396EC69-2C9B-4FE9-9FD2-C2972247C15E}">
      <dgm:prSet/>
      <dgm:spPr/>
      <dgm:t>
        <a:bodyPr/>
        <a:lstStyle/>
        <a:p>
          <a:endParaRPr lang="en-US"/>
        </a:p>
      </dgm:t>
    </dgm:pt>
    <dgm:pt modelId="{BF313F1D-CC65-4017-AFD2-0706C8AC52A5}">
      <dgm:prSet custT="1"/>
      <dgm:spPr/>
      <dgm:t>
        <a:bodyPr/>
        <a:lstStyle/>
        <a:p>
          <a:pPr>
            <a:lnSpc>
              <a:spcPct val="100000"/>
            </a:lnSpc>
          </a:pPr>
          <a:r>
            <a:rPr lang="en-US" sz="1600">
              <a:latin typeface="Times New Roman" panose="02020603050405020304" pitchFamily="18" charset="0"/>
              <a:cs typeface="Times New Roman" panose="02020603050405020304" pitchFamily="18" charset="0"/>
            </a:rPr>
            <a:t>resource needs and family-level factors</a:t>
          </a:r>
        </a:p>
      </dgm:t>
    </dgm:pt>
    <dgm:pt modelId="{D6877F11-218E-4882-B0C3-43A43FA8160B}" type="parTrans" cxnId="{5CDB8BB3-8E03-4B7E-8813-38415F80DAEF}">
      <dgm:prSet/>
      <dgm:spPr/>
      <dgm:t>
        <a:bodyPr/>
        <a:lstStyle/>
        <a:p>
          <a:endParaRPr lang="en-US"/>
        </a:p>
      </dgm:t>
    </dgm:pt>
    <dgm:pt modelId="{46E4FF3E-7952-461C-AFD2-3D6569356B6A}" type="sibTrans" cxnId="{5CDB8BB3-8E03-4B7E-8813-38415F80DAEF}">
      <dgm:prSet/>
      <dgm:spPr/>
      <dgm:t>
        <a:bodyPr/>
        <a:lstStyle/>
        <a:p>
          <a:endParaRPr lang="en-US"/>
        </a:p>
      </dgm:t>
    </dgm:pt>
    <dgm:pt modelId="{1FC37691-B716-4C90-9BAD-468445F95EC9}">
      <dgm:prSet/>
      <dgm:spPr>
        <a:solidFill>
          <a:schemeClr val="accent6">
            <a:lumMod val="20000"/>
            <a:lumOff val="80000"/>
          </a:schemeClr>
        </a:solidFill>
      </dgm:spPr>
      <dgm:t>
        <a:bodyPr/>
        <a:lstStyle/>
        <a:p>
          <a:r>
            <a:rPr lang="en-US" dirty="0">
              <a:solidFill>
                <a:schemeClr val="tx1"/>
              </a:solidFill>
              <a:latin typeface="Times New Roman" panose="02020603050405020304" pitchFamily="18" charset="0"/>
              <a:cs typeface="Times New Roman" panose="02020603050405020304" pitchFamily="18" charset="0"/>
            </a:rPr>
            <a:t>Intervention methods &amp; focus</a:t>
          </a:r>
        </a:p>
      </dgm:t>
    </dgm:pt>
    <dgm:pt modelId="{0CB1A76C-97F4-40E0-A8BC-3E95A5E75506}" type="parTrans" cxnId="{045F07EB-210E-425B-8BC9-733A88935E73}">
      <dgm:prSet/>
      <dgm:spPr/>
      <dgm:t>
        <a:bodyPr/>
        <a:lstStyle/>
        <a:p>
          <a:endParaRPr lang="en-US"/>
        </a:p>
      </dgm:t>
    </dgm:pt>
    <dgm:pt modelId="{D506BABB-BF2A-4319-8040-E683592F6B0B}" type="sibTrans" cxnId="{045F07EB-210E-425B-8BC9-733A88935E73}">
      <dgm:prSet/>
      <dgm:spPr/>
      <dgm:t>
        <a:bodyPr/>
        <a:lstStyle/>
        <a:p>
          <a:endParaRPr lang="en-US"/>
        </a:p>
      </dgm:t>
    </dgm:pt>
    <dgm:pt modelId="{D882F5AD-E44C-4664-9D2D-F6F1919C070A}">
      <dgm:prSet custT="1"/>
      <dgm:spPr/>
      <dgm:t>
        <a:bodyPr/>
        <a:lstStyle/>
        <a:p>
          <a:pPr>
            <a:lnSpc>
              <a:spcPct val="100000"/>
            </a:lnSpc>
          </a:pPr>
          <a:r>
            <a:rPr lang="en-US" sz="1600" dirty="0">
              <a:latin typeface="Times New Roman" panose="02020603050405020304" pitchFamily="18" charset="0"/>
              <a:cs typeface="Times New Roman" panose="02020603050405020304" pitchFamily="18" charset="0"/>
            </a:rPr>
            <a:t>adolescent depression or family/parental well-being is more effective for overall family and adolescent mental health</a:t>
          </a:r>
        </a:p>
      </dgm:t>
    </dgm:pt>
    <dgm:pt modelId="{90EC7DC2-EB58-4C18-A6F9-C208D414DE4A}" type="parTrans" cxnId="{8D5D1CCF-80C5-45E0-B7B9-5FE0CE94F304}">
      <dgm:prSet/>
      <dgm:spPr/>
      <dgm:t>
        <a:bodyPr/>
        <a:lstStyle/>
        <a:p>
          <a:endParaRPr lang="en-US"/>
        </a:p>
      </dgm:t>
    </dgm:pt>
    <dgm:pt modelId="{0A608BDB-97D7-4A5F-97F0-28AFA799CE98}" type="sibTrans" cxnId="{8D5D1CCF-80C5-45E0-B7B9-5FE0CE94F304}">
      <dgm:prSet/>
      <dgm:spPr/>
      <dgm:t>
        <a:bodyPr/>
        <a:lstStyle/>
        <a:p>
          <a:endParaRPr lang="en-US"/>
        </a:p>
      </dgm:t>
    </dgm:pt>
    <dgm:pt modelId="{389B6B46-6D5F-4FCC-A084-ED67755ECB83}">
      <dgm:prSet/>
      <dgm:spPr>
        <a:solidFill>
          <a:schemeClr val="accent4">
            <a:lumMod val="20000"/>
            <a:lumOff val="80000"/>
          </a:schemeClr>
        </a:solidFill>
      </dgm:spPr>
      <dgm:t>
        <a:bodyPr/>
        <a:lstStyle/>
        <a:p>
          <a:r>
            <a:rPr lang="en-US" b="0" dirty="0">
              <a:solidFill>
                <a:schemeClr val="tx1"/>
              </a:solidFill>
              <a:latin typeface="Times New Roman" panose="02020603050405020304" pitchFamily="18" charset="0"/>
              <a:cs typeface="Times New Roman" panose="02020603050405020304" pitchFamily="18" charset="0"/>
            </a:rPr>
            <a:t>Identify &amp; examine contributing factors</a:t>
          </a:r>
        </a:p>
      </dgm:t>
    </dgm:pt>
    <dgm:pt modelId="{C7A13AEB-7DCE-465F-A8CE-5BB4689D3897}" type="parTrans" cxnId="{D837C75C-8C48-4FC9-96D1-406F4C23F92E}">
      <dgm:prSet/>
      <dgm:spPr/>
      <dgm:t>
        <a:bodyPr/>
        <a:lstStyle/>
        <a:p>
          <a:endParaRPr lang="en-US"/>
        </a:p>
      </dgm:t>
    </dgm:pt>
    <dgm:pt modelId="{9A5BCFA0-E603-45E8-8AFB-2284A7840C7D}" type="sibTrans" cxnId="{D837C75C-8C48-4FC9-96D1-406F4C23F92E}">
      <dgm:prSet/>
      <dgm:spPr/>
      <dgm:t>
        <a:bodyPr/>
        <a:lstStyle/>
        <a:p>
          <a:endParaRPr lang="en-US"/>
        </a:p>
      </dgm:t>
    </dgm:pt>
    <dgm:pt modelId="{DDC1DF0E-38AF-4CD1-A8C3-2871CF5FE96B}">
      <dgm:prSet custT="1"/>
      <dgm:spPr/>
      <dgm:t>
        <a:bodyPr/>
        <a:lstStyle/>
        <a:p>
          <a:pPr>
            <a:lnSpc>
              <a:spcPct val="100000"/>
            </a:lnSpc>
          </a:pPr>
          <a:r>
            <a:rPr lang="en-US" sz="1600" dirty="0">
              <a:latin typeface="Times New Roman" panose="02020603050405020304" pitchFamily="18" charset="0"/>
              <a:cs typeface="Times New Roman" panose="02020603050405020304" pitchFamily="18" charset="0"/>
            </a:rPr>
            <a:t>caregivers’ psychosocial needs based on demographic differences</a:t>
          </a:r>
        </a:p>
      </dgm:t>
    </dgm:pt>
    <dgm:pt modelId="{EFEF4B09-7230-48E6-AE80-45A266EF36B2}" type="parTrans" cxnId="{5125E0A1-269F-40B2-A42F-9BC84B991E70}">
      <dgm:prSet/>
      <dgm:spPr/>
      <dgm:t>
        <a:bodyPr/>
        <a:lstStyle/>
        <a:p>
          <a:endParaRPr lang="en-US"/>
        </a:p>
      </dgm:t>
    </dgm:pt>
    <dgm:pt modelId="{963509A5-CF27-460F-8326-4ECF179363A2}" type="sibTrans" cxnId="{5125E0A1-269F-40B2-A42F-9BC84B991E70}">
      <dgm:prSet/>
      <dgm:spPr/>
      <dgm:t>
        <a:bodyPr/>
        <a:lstStyle/>
        <a:p>
          <a:endParaRPr lang="en-US"/>
        </a:p>
      </dgm:t>
    </dgm:pt>
    <dgm:pt modelId="{FCC05D22-69E9-4106-ACA1-4E1CB8E28148}" type="pres">
      <dgm:prSet presAssocID="{9276E3D6-C3DF-4872-98EC-07193394120E}" presName="linear" presStyleCnt="0">
        <dgm:presLayoutVars>
          <dgm:animLvl val="lvl"/>
          <dgm:resizeHandles val="exact"/>
        </dgm:presLayoutVars>
      </dgm:prSet>
      <dgm:spPr/>
    </dgm:pt>
    <dgm:pt modelId="{48465400-EAEE-470D-B113-A25AB2304E93}" type="pres">
      <dgm:prSet presAssocID="{A9FF49DF-281A-44B6-8335-8EED51CE2B30}" presName="parentText" presStyleLbl="node1" presStyleIdx="0" presStyleCnt="3">
        <dgm:presLayoutVars>
          <dgm:chMax val="0"/>
          <dgm:bulletEnabled val="1"/>
        </dgm:presLayoutVars>
      </dgm:prSet>
      <dgm:spPr/>
    </dgm:pt>
    <dgm:pt modelId="{C75BF825-CF67-46FA-881E-CB68009FCA8B}" type="pres">
      <dgm:prSet presAssocID="{A9FF49DF-281A-44B6-8335-8EED51CE2B30}" presName="childText" presStyleLbl="revTx" presStyleIdx="0" presStyleCnt="3">
        <dgm:presLayoutVars>
          <dgm:bulletEnabled val="1"/>
        </dgm:presLayoutVars>
      </dgm:prSet>
      <dgm:spPr/>
    </dgm:pt>
    <dgm:pt modelId="{7E97C364-F375-4164-B176-54D3EA4FF01A}" type="pres">
      <dgm:prSet presAssocID="{1FC37691-B716-4C90-9BAD-468445F95EC9}" presName="parentText" presStyleLbl="node1" presStyleIdx="1" presStyleCnt="3">
        <dgm:presLayoutVars>
          <dgm:chMax val="0"/>
          <dgm:bulletEnabled val="1"/>
        </dgm:presLayoutVars>
      </dgm:prSet>
      <dgm:spPr/>
    </dgm:pt>
    <dgm:pt modelId="{3845B191-67FA-4A10-97EF-2199768C969A}" type="pres">
      <dgm:prSet presAssocID="{1FC37691-B716-4C90-9BAD-468445F95EC9}" presName="childText" presStyleLbl="revTx" presStyleIdx="1" presStyleCnt="3">
        <dgm:presLayoutVars>
          <dgm:bulletEnabled val="1"/>
        </dgm:presLayoutVars>
      </dgm:prSet>
      <dgm:spPr/>
    </dgm:pt>
    <dgm:pt modelId="{0DFC9196-2996-4869-A949-42D93B66459F}" type="pres">
      <dgm:prSet presAssocID="{389B6B46-6D5F-4FCC-A084-ED67755ECB83}" presName="parentText" presStyleLbl="node1" presStyleIdx="2" presStyleCnt="3">
        <dgm:presLayoutVars>
          <dgm:chMax val="0"/>
          <dgm:bulletEnabled val="1"/>
        </dgm:presLayoutVars>
      </dgm:prSet>
      <dgm:spPr/>
    </dgm:pt>
    <dgm:pt modelId="{60F57FF6-70A5-474D-A040-C8AA3B7AB687}" type="pres">
      <dgm:prSet presAssocID="{389B6B46-6D5F-4FCC-A084-ED67755ECB83}" presName="childText" presStyleLbl="revTx" presStyleIdx="2" presStyleCnt="3">
        <dgm:presLayoutVars>
          <dgm:bulletEnabled val="1"/>
        </dgm:presLayoutVars>
      </dgm:prSet>
      <dgm:spPr/>
    </dgm:pt>
  </dgm:ptLst>
  <dgm:cxnLst>
    <dgm:cxn modelId="{F1167107-257B-4D99-BEB1-C740EBE942AE}" type="presOf" srcId="{BF313F1D-CC65-4017-AFD2-0706C8AC52A5}" destId="{C75BF825-CF67-46FA-881E-CB68009FCA8B}" srcOrd="0" destOrd="0" presId="urn:microsoft.com/office/officeart/2005/8/layout/vList2"/>
    <dgm:cxn modelId="{3BCEA213-390C-416D-8C38-75AB6B43F2C3}" type="presOf" srcId="{1FC37691-B716-4C90-9BAD-468445F95EC9}" destId="{7E97C364-F375-4164-B176-54D3EA4FF01A}" srcOrd="0" destOrd="0" presId="urn:microsoft.com/office/officeart/2005/8/layout/vList2"/>
    <dgm:cxn modelId="{CEA21F17-06C7-4A66-A660-6C096784A319}" type="presOf" srcId="{D882F5AD-E44C-4664-9D2D-F6F1919C070A}" destId="{3845B191-67FA-4A10-97EF-2199768C969A}" srcOrd="0" destOrd="0" presId="urn:microsoft.com/office/officeart/2005/8/layout/vList2"/>
    <dgm:cxn modelId="{EC4F2930-4551-4494-95B1-8E53FAB1DF9C}" type="presOf" srcId="{A9FF49DF-281A-44B6-8335-8EED51CE2B30}" destId="{48465400-EAEE-470D-B113-A25AB2304E93}" srcOrd="0" destOrd="0" presId="urn:microsoft.com/office/officeart/2005/8/layout/vList2"/>
    <dgm:cxn modelId="{D837C75C-8C48-4FC9-96D1-406F4C23F92E}" srcId="{9276E3D6-C3DF-4872-98EC-07193394120E}" destId="{389B6B46-6D5F-4FCC-A084-ED67755ECB83}" srcOrd="2" destOrd="0" parTransId="{C7A13AEB-7DCE-465F-A8CE-5BB4689D3897}" sibTransId="{9A5BCFA0-E603-45E8-8AFB-2284A7840C7D}"/>
    <dgm:cxn modelId="{A396EC69-2C9B-4FE9-9FD2-C2972247C15E}" srcId="{9276E3D6-C3DF-4872-98EC-07193394120E}" destId="{A9FF49DF-281A-44B6-8335-8EED51CE2B30}" srcOrd="0" destOrd="0" parTransId="{FD56CC19-4FEF-46CA-A20A-9F45451FB1D0}" sibTransId="{6243726F-0E4D-46ED-84B4-1920AE0C0A05}"/>
    <dgm:cxn modelId="{6A08D050-84C4-471C-988E-F37F77B507A3}" type="presOf" srcId="{389B6B46-6D5F-4FCC-A084-ED67755ECB83}" destId="{0DFC9196-2996-4869-A949-42D93B66459F}" srcOrd="0" destOrd="0" presId="urn:microsoft.com/office/officeart/2005/8/layout/vList2"/>
    <dgm:cxn modelId="{9953CA85-C905-4C05-94A9-2364FD5C15D8}" type="presOf" srcId="{9276E3D6-C3DF-4872-98EC-07193394120E}" destId="{FCC05D22-69E9-4106-ACA1-4E1CB8E28148}" srcOrd="0" destOrd="0" presId="urn:microsoft.com/office/officeart/2005/8/layout/vList2"/>
    <dgm:cxn modelId="{B10A7B94-7C1B-43A5-8588-6ED973CAFF65}" type="presOf" srcId="{DDC1DF0E-38AF-4CD1-A8C3-2871CF5FE96B}" destId="{60F57FF6-70A5-474D-A040-C8AA3B7AB687}" srcOrd="0" destOrd="0" presId="urn:microsoft.com/office/officeart/2005/8/layout/vList2"/>
    <dgm:cxn modelId="{5125E0A1-269F-40B2-A42F-9BC84B991E70}" srcId="{389B6B46-6D5F-4FCC-A084-ED67755ECB83}" destId="{DDC1DF0E-38AF-4CD1-A8C3-2871CF5FE96B}" srcOrd="0" destOrd="0" parTransId="{EFEF4B09-7230-48E6-AE80-45A266EF36B2}" sibTransId="{963509A5-CF27-460F-8326-4ECF179363A2}"/>
    <dgm:cxn modelId="{5CDB8BB3-8E03-4B7E-8813-38415F80DAEF}" srcId="{A9FF49DF-281A-44B6-8335-8EED51CE2B30}" destId="{BF313F1D-CC65-4017-AFD2-0706C8AC52A5}" srcOrd="0" destOrd="0" parTransId="{D6877F11-218E-4882-B0C3-43A43FA8160B}" sibTransId="{46E4FF3E-7952-461C-AFD2-3D6569356B6A}"/>
    <dgm:cxn modelId="{8D5D1CCF-80C5-45E0-B7B9-5FE0CE94F304}" srcId="{1FC37691-B716-4C90-9BAD-468445F95EC9}" destId="{D882F5AD-E44C-4664-9D2D-F6F1919C070A}" srcOrd="0" destOrd="0" parTransId="{90EC7DC2-EB58-4C18-A6F9-C208D414DE4A}" sibTransId="{0A608BDB-97D7-4A5F-97F0-28AFA799CE98}"/>
    <dgm:cxn modelId="{045F07EB-210E-425B-8BC9-733A88935E73}" srcId="{9276E3D6-C3DF-4872-98EC-07193394120E}" destId="{1FC37691-B716-4C90-9BAD-468445F95EC9}" srcOrd="1" destOrd="0" parTransId="{0CB1A76C-97F4-40E0-A8BC-3E95A5E75506}" sibTransId="{D506BABB-BF2A-4319-8040-E683592F6B0B}"/>
    <dgm:cxn modelId="{55B64DE4-5383-414F-B009-B41C58CDA5B3}" type="presParOf" srcId="{FCC05D22-69E9-4106-ACA1-4E1CB8E28148}" destId="{48465400-EAEE-470D-B113-A25AB2304E93}" srcOrd="0" destOrd="0" presId="urn:microsoft.com/office/officeart/2005/8/layout/vList2"/>
    <dgm:cxn modelId="{A6B6C131-FAAD-45E3-B191-51023AF1A89A}" type="presParOf" srcId="{FCC05D22-69E9-4106-ACA1-4E1CB8E28148}" destId="{C75BF825-CF67-46FA-881E-CB68009FCA8B}" srcOrd="1" destOrd="0" presId="urn:microsoft.com/office/officeart/2005/8/layout/vList2"/>
    <dgm:cxn modelId="{0245529C-64E4-43A0-A5D8-5E47D5D27F77}" type="presParOf" srcId="{FCC05D22-69E9-4106-ACA1-4E1CB8E28148}" destId="{7E97C364-F375-4164-B176-54D3EA4FF01A}" srcOrd="2" destOrd="0" presId="urn:microsoft.com/office/officeart/2005/8/layout/vList2"/>
    <dgm:cxn modelId="{8895170B-BE2E-47CE-8121-BBE7AB6A2B56}" type="presParOf" srcId="{FCC05D22-69E9-4106-ACA1-4E1CB8E28148}" destId="{3845B191-67FA-4A10-97EF-2199768C969A}" srcOrd="3" destOrd="0" presId="urn:microsoft.com/office/officeart/2005/8/layout/vList2"/>
    <dgm:cxn modelId="{2CDBCA2B-5DCA-4AD6-B901-8C4F3E288AB9}" type="presParOf" srcId="{FCC05D22-69E9-4106-ACA1-4E1CB8E28148}" destId="{0DFC9196-2996-4869-A949-42D93B66459F}" srcOrd="4" destOrd="0" presId="urn:microsoft.com/office/officeart/2005/8/layout/vList2"/>
    <dgm:cxn modelId="{25192BA3-DA1E-4338-98C6-69818B220D3B}" type="presParOf" srcId="{FCC05D22-69E9-4106-ACA1-4E1CB8E28148}" destId="{60F57FF6-70A5-474D-A040-C8AA3B7AB687}" srcOrd="5"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1172E8-4B66-4113-8EBD-2132EF1D7B6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88A3B93-CAA6-4976-8282-83C1F927C406}">
      <dgm:prSet/>
      <dgm:spPr>
        <a:solidFill>
          <a:schemeClr val="accent4">
            <a:lumMod val="20000"/>
            <a:lumOff val="80000"/>
          </a:schemeClr>
        </a:solidFill>
      </dgm:spPr>
      <dgm:t>
        <a:bodyPr/>
        <a:lstStyle/>
        <a:p>
          <a:r>
            <a:rPr lang="en-US">
              <a:solidFill>
                <a:schemeClr val="tx1">
                  <a:lumMod val="85000"/>
                  <a:lumOff val="15000"/>
                </a:schemeClr>
              </a:solidFill>
              <a:latin typeface="Times New Roman" panose="02020603050405020304" pitchFamily="18" charset="0"/>
              <a:cs typeface="Times New Roman" panose="02020603050405020304" pitchFamily="18" charset="0"/>
            </a:rPr>
            <a:t>PURPLE Mentors: Dr. Jessica Kenny  &amp; Dr. Ayelet </a:t>
          </a:r>
          <a:r>
            <a:rPr lang="en-US" err="1">
              <a:solidFill>
                <a:schemeClr val="tx1">
                  <a:lumMod val="85000"/>
                  <a:lumOff val="15000"/>
                </a:schemeClr>
              </a:solidFill>
              <a:latin typeface="Times New Roman" panose="02020603050405020304" pitchFamily="18" charset="0"/>
              <a:cs typeface="Times New Roman" panose="02020603050405020304" pitchFamily="18" charset="0"/>
            </a:rPr>
            <a:t>Talmi</a:t>
          </a:r>
          <a:endParaRPr lang="en-US">
            <a:solidFill>
              <a:schemeClr val="tx1">
                <a:lumMod val="85000"/>
                <a:lumOff val="15000"/>
              </a:schemeClr>
            </a:solidFill>
            <a:latin typeface="Times New Roman" panose="02020603050405020304" pitchFamily="18" charset="0"/>
            <a:cs typeface="Times New Roman" panose="02020603050405020304" pitchFamily="18" charset="0"/>
          </a:endParaRPr>
        </a:p>
      </dgm:t>
    </dgm:pt>
    <dgm:pt modelId="{1570B9BB-989E-459D-93D8-1E5178953DC4}" type="parTrans" cxnId="{2ED91409-350C-4EF6-A800-C3DDB386A5FC}">
      <dgm:prSet/>
      <dgm:spPr/>
      <dgm:t>
        <a:bodyPr/>
        <a:lstStyle/>
        <a:p>
          <a:endParaRPr lang="en-US"/>
        </a:p>
      </dgm:t>
    </dgm:pt>
    <dgm:pt modelId="{0AAD2780-EFBD-4F8B-A3C8-EDAB0EB943A8}" type="sibTrans" cxnId="{2ED91409-350C-4EF6-A800-C3DDB386A5FC}">
      <dgm:prSet/>
      <dgm:spPr/>
      <dgm:t>
        <a:bodyPr/>
        <a:lstStyle/>
        <a:p>
          <a:endParaRPr lang="en-US"/>
        </a:p>
      </dgm:t>
    </dgm:pt>
    <dgm:pt modelId="{A39C902F-EE41-4EC1-BEA6-BF113652F622}">
      <dgm:prSet/>
      <dgm:spPr/>
      <dgm:t>
        <a:bodyPr/>
        <a:lstStyle/>
        <a:p>
          <a:r>
            <a:rPr lang="en-US">
              <a:solidFill>
                <a:schemeClr val="tx1">
                  <a:lumMod val="85000"/>
                  <a:lumOff val="15000"/>
                </a:schemeClr>
              </a:solidFill>
              <a:latin typeface="Times New Roman" panose="02020603050405020304" pitchFamily="18" charset="0"/>
              <a:cs typeface="Times New Roman" panose="02020603050405020304" pitchFamily="18" charset="0"/>
            </a:rPr>
            <a:t>Project CLIMB Team</a:t>
          </a:r>
        </a:p>
      </dgm:t>
    </dgm:pt>
    <dgm:pt modelId="{B5C49C6B-4D39-4023-B130-6ADA811BB605}" type="parTrans" cxnId="{59B646F3-06BA-427C-9B56-349AE7C04561}">
      <dgm:prSet/>
      <dgm:spPr/>
      <dgm:t>
        <a:bodyPr/>
        <a:lstStyle/>
        <a:p>
          <a:endParaRPr lang="en-US"/>
        </a:p>
      </dgm:t>
    </dgm:pt>
    <dgm:pt modelId="{0B7B9383-3318-49EC-9B60-0433E58961BE}" type="sibTrans" cxnId="{59B646F3-06BA-427C-9B56-349AE7C04561}">
      <dgm:prSet/>
      <dgm:spPr/>
      <dgm:t>
        <a:bodyPr/>
        <a:lstStyle/>
        <a:p>
          <a:endParaRPr lang="en-US"/>
        </a:p>
      </dgm:t>
    </dgm:pt>
    <dgm:pt modelId="{DDB742DF-1D0C-4076-A829-469896FF7173}">
      <dgm:prSet/>
      <dgm:spPr/>
      <dgm:t>
        <a:bodyPr/>
        <a:lstStyle/>
        <a:p>
          <a:r>
            <a:rPr lang="en-US">
              <a:solidFill>
                <a:schemeClr val="tx1">
                  <a:lumMod val="85000"/>
                  <a:lumOff val="15000"/>
                </a:schemeClr>
              </a:solidFill>
              <a:latin typeface="Times New Roman" panose="02020603050405020304" pitchFamily="18" charset="0"/>
              <a:cs typeface="Times New Roman" panose="02020603050405020304" pitchFamily="18" charset="0"/>
            </a:rPr>
            <a:t>Amanda Millar, MSS</a:t>
          </a:r>
        </a:p>
      </dgm:t>
    </dgm:pt>
    <dgm:pt modelId="{70827034-524D-4936-8393-7D49A24DC954}" type="parTrans" cxnId="{F9F8FA83-5234-44B9-A98B-F729EE3858BD}">
      <dgm:prSet/>
      <dgm:spPr/>
      <dgm:t>
        <a:bodyPr/>
        <a:lstStyle/>
        <a:p>
          <a:endParaRPr lang="en-US"/>
        </a:p>
      </dgm:t>
    </dgm:pt>
    <dgm:pt modelId="{39DAC932-9364-4BA1-B1C8-41C77DD1D8EC}" type="sibTrans" cxnId="{F9F8FA83-5234-44B9-A98B-F729EE3858BD}">
      <dgm:prSet/>
      <dgm:spPr/>
      <dgm:t>
        <a:bodyPr/>
        <a:lstStyle/>
        <a:p>
          <a:endParaRPr lang="en-US"/>
        </a:p>
      </dgm:t>
    </dgm:pt>
    <dgm:pt modelId="{C4066496-CD6D-4329-9981-750DDC616237}">
      <dgm:prSet/>
      <dgm:spPr/>
      <dgm:t>
        <a:bodyPr/>
        <a:lstStyle/>
        <a:p>
          <a:r>
            <a:rPr lang="en-US">
              <a:solidFill>
                <a:schemeClr val="tx1">
                  <a:lumMod val="85000"/>
                  <a:lumOff val="15000"/>
                </a:schemeClr>
              </a:solidFill>
              <a:latin typeface="Times New Roman" panose="02020603050405020304" pitchFamily="18" charset="0"/>
              <a:cs typeface="Times New Roman" panose="02020603050405020304" pitchFamily="18" charset="0"/>
            </a:rPr>
            <a:t>Dr. Ron-Li Liaw: Chair of PMHI</a:t>
          </a:r>
        </a:p>
      </dgm:t>
    </dgm:pt>
    <dgm:pt modelId="{5999AF28-02C6-4A9D-B865-590898E214C0}" type="parTrans" cxnId="{49372FD4-0837-42C2-BDD1-73E8007970BA}">
      <dgm:prSet/>
      <dgm:spPr/>
      <dgm:t>
        <a:bodyPr/>
        <a:lstStyle/>
        <a:p>
          <a:endParaRPr lang="en-US"/>
        </a:p>
      </dgm:t>
    </dgm:pt>
    <dgm:pt modelId="{2526CCE3-3028-47FD-A7FE-89D2C5975C85}" type="sibTrans" cxnId="{49372FD4-0837-42C2-BDD1-73E8007970BA}">
      <dgm:prSet/>
      <dgm:spPr/>
      <dgm:t>
        <a:bodyPr/>
        <a:lstStyle/>
        <a:p>
          <a:endParaRPr lang="en-US"/>
        </a:p>
      </dgm:t>
    </dgm:pt>
    <dgm:pt modelId="{3989D005-D7C4-41EA-A7C9-0B9D84A939CC}">
      <dgm:prSet/>
      <dgm:spPr>
        <a:solidFill>
          <a:schemeClr val="accent3">
            <a:lumMod val="20000"/>
            <a:lumOff val="80000"/>
          </a:schemeClr>
        </a:solidFill>
      </dgm:spPr>
      <dgm:t>
        <a:bodyPr/>
        <a:lstStyle/>
        <a:p>
          <a:r>
            <a:rPr lang="en-US" dirty="0">
              <a:solidFill>
                <a:schemeClr val="tx1">
                  <a:lumMod val="85000"/>
                  <a:lumOff val="15000"/>
                </a:schemeClr>
              </a:solidFill>
              <a:latin typeface="Times New Roman" panose="02020603050405020304" pitchFamily="18" charset="0"/>
              <a:cs typeface="Times New Roman" panose="02020603050405020304" pitchFamily="18" charset="0"/>
            </a:rPr>
            <a:t>PURPLE mentors, sponsors, &amp; faculty members</a:t>
          </a:r>
        </a:p>
      </dgm:t>
    </dgm:pt>
    <dgm:pt modelId="{3A3190A6-B5ED-41AB-AC4A-BF2DC21C8CB8}" type="parTrans" cxnId="{57A46DB0-F414-4ED0-99FD-C4CA67BBE420}">
      <dgm:prSet/>
      <dgm:spPr/>
      <dgm:t>
        <a:bodyPr/>
        <a:lstStyle/>
        <a:p>
          <a:endParaRPr lang="en-US"/>
        </a:p>
      </dgm:t>
    </dgm:pt>
    <dgm:pt modelId="{5BA097A7-58F3-4124-A8A3-395E44055736}" type="sibTrans" cxnId="{57A46DB0-F414-4ED0-99FD-C4CA67BBE420}">
      <dgm:prSet/>
      <dgm:spPr/>
      <dgm:t>
        <a:bodyPr/>
        <a:lstStyle/>
        <a:p>
          <a:endParaRPr lang="en-US"/>
        </a:p>
      </dgm:t>
    </dgm:pt>
    <dgm:pt modelId="{D0667AAD-A7FB-4599-AAEE-9B176088E71B}">
      <dgm:prSet/>
      <dgm:spPr>
        <a:solidFill>
          <a:schemeClr val="accent3">
            <a:lumMod val="40000"/>
            <a:lumOff val="60000"/>
          </a:schemeClr>
        </a:solidFill>
      </dgm:spPr>
      <dgm:t>
        <a:bodyPr/>
        <a:lstStyle/>
        <a:p>
          <a:r>
            <a:rPr lang="en-US">
              <a:solidFill>
                <a:schemeClr val="tx1">
                  <a:lumMod val="85000"/>
                  <a:lumOff val="15000"/>
                </a:schemeClr>
              </a:solidFill>
              <a:latin typeface="Times New Roman" panose="02020603050405020304" pitchFamily="18" charset="0"/>
              <a:cs typeface="Times New Roman" panose="02020603050405020304" pitchFamily="18" charset="0"/>
            </a:rPr>
            <a:t>Dr. Neill Epperson: Chair of Department of Psychiatry</a:t>
          </a:r>
        </a:p>
      </dgm:t>
    </dgm:pt>
    <dgm:pt modelId="{45130CC8-6E96-4E53-910C-6CE23B5CACEB}" type="parTrans" cxnId="{E5805D7E-6C9F-48BE-A4F9-8569EB65A5B7}">
      <dgm:prSet/>
      <dgm:spPr/>
      <dgm:t>
        <a:bodyPr/>
        <a:lstStyle/>
        <a:p>
          <a:endParaRPr lang="en-US"/>
        </a:p>
      </dgm:t>
    </dgm:pt>
    <dgm:pt modelId="{FC1272A0-C031-4D4C-8F0F-DC03A72A2E16}" type="sibTrans" cxnId="{E5805D7E-6C9F-48BE-A4F9-8569EB65A5B7}">
      <dgm:prSet/>
      <dgm:spPr/>
      <dgm:t>
        <a:bodyPr/>
        <a:lstStyle/>
        <a:p>
          <a:endParaRPr lang="en-US"/>
        </a:p>
      </dgm:t>
    </dgm:pt>
    <dgm:pt modelId="{EE173A4E-BC6E-420C-A925-C8A8614ABCC1}">
      <dgm:prSet/>
      <dgm:spPr>
        <a:solidFill>
          <a:schemeClr val="accent3">
            <a:lumMod val="60000"/>
            <a:lumOff val="40000"/>
          </a:schemeClr>
        </a:solidFill>
      </dgm:spPr>
      <dgm:t>
        <a:bodyPr/>
        <a:lstStyle/>
        <a:p>
          <a:r>
            <a:rPr lang="en-US">
              <a:solidFill>
                <a:schemeClr val="tx1">
                  <a:lumMod val="85000"/>
                  <a:lumOff val="15000"/>
                </a:schemeClr>
              </a:solidFill>
              <a:latin typeface="Times New Roman" panose="02020603050405020304" pitchFamily="18" charset="0"/>
              <a:cs typeface="Times New Roman" panose="02020603050405020304" pitchFamily="18" charset="0"/>
            </a:rPr>
            <a:t>Dr. Dominic Martinez: Director Office of Inclusion and Outreach</a:t>
          </a:r>
        </a:p>
      </dgm:t>
    </dgm:pt>
    <dgm:pt modelId="{B13F27EE-F98F-498D-89ED-D27A82249A42}" type="parTrans" cxnId="{BD8BD44E-4E6C-4A80-91EB-7E46ECE93353}">
      <dgm:prSet/>
      <dgm:spPr/>
      <dgm:t>
        <a:bodyPr/>
        <a:lstStyle/>
        <a:p>
          <a:endParaRPr lang="en-US"/>
        </a:p>
      </dgm:t>
    </dgm:pt>
    <dgm:pt modelId="{7E0523FE-6186-4274-A2D7-6C2C1E09307B}" type="sibTrans" cxnId="{BD8BD44E-4E6C-4A80-91EB-7E46ECE93353}">
      <dgm:prSet/>
      <dgm:spPr/>
      <dgm:t>
        <a:bodyPr/>
        <a:lstStyle/>
        <a:p>
          <a:endParaRPr lang="en-US"/>
        </a:p>
      </dgm:t>
    </dgm:pt>
    <dgm:pt modelId="{EEC2FE06-7919-496C-AC19-396CD78DC05D}">
      <dgm:prSet/>
      <dgm:spPr>
        <a:solidFill>
          <a:srgbClr val="78DEBC"/>
        </a:solidFill>
      </dgm:spPr>
      <dgm:t>
        <a:bodyPr/>
        <a:lstStyle/>
        <a:p>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Emmaly</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Perks, </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Yunliang</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(Lily) Luo,</a:t>
          </a:r>
        </a:p>
        <a:p>
          <a:r>
            <a:rPr lang="en-US" dirty="0">
              <a:solidFill>
                <a:schemeClr val="tx1">
                  <a:lumMod val="85000"/>
                  <a:lumOff val="15000"/>
                </a:schemeClr>
              </a:solidFill>
              <a:latin typeface="Times New Roman" panose="02020603050405020304" pitchFamily="18" charset="0"/>
              <a:cs typeface="Times New Roman" panose="02020603050405020304" pitchFamily="18" charset="0"/>
            </a:rPr>
            <a:t>Shanna Trott</a:t>
          </a:r>
        </a:p>
      </dgm:t>
    </dgm:pt>
    <dgm:pt modelId="{9520C5D3-E7AB-48EF-A271-9ACC4CB20640}" type="parTrans" cxnId="{3E44A72C-17EC-494B-85D1-8801F3D7AA8E}">
      <dgm:prSet/>
      <dgm:spPr/>
      <dgm:t>
        <a:bodyPr/>
        <a:lstStyle/>
        <a:p>
          <a:endParaRPr lang="en-US"/>
        </a:p>
      </dgm:t>
    </dgm:pt>
    <dgm:pt modelId="{08388F20-2ACC-4385-94D6-8B85C0088860}" type="sibTrans" cxnId="{3E44A72C-17EC-494B-85D1-8801F3D7AA8E}">
      <dgm:prSet/>
      <dgm:spPr/>
      <dgm:t>
        <a:bodyPr/>
        <a:lstStyle/>
        <a:p>
          <a:endParaRPr lang="en-US"/>
        </a:p>
      </dgm:t>
    </dgm:pt>
    <dgm:pt modelId="{867A3525-A2D5-448F-9A97-6966C4B4CBEF}" type="pres">
      <dgm:prSet presAssocID="{9F1172E8-4B66-4113-8EBD-2132EF1D7B6C}" presName="diagram" presStyleCnt="0">
        <dgm:presLayoutVars>
          <dgm:dir/>
          <dgm:resizeHandles val="exact"/>
        </dgm:presLayoutVars>
      </dgm:prSet>
      <dgm:spPr/>
    </dgm:pt>
    <dgm:pt modelId="{C6113114-0818-4E3B-85FD-52A980C8E43E}" type="pres">
      <dgm:prSet presAssocID="{488A3B93-CAA6-4976-8282-83C1F927C406}" presName="node" presStyleLbl="node1" presStyleIdx="0" presStyleCnt="8">
        <dgm:presLayoutVars>
          <dgm:bulletEnabled val="1"/>
        </dgm:presLayoutVars>
      </dgm:prSet>
      <dgm:spPr/>
    </dgm:pt>
    <dgm:pt modelId="{43D63352-C98A-40B4-9B72-52BF9BCFC43F}" type="pres">
      <dgm:prSet presAssocID="{0AAD2780-EFBD-4F8B-A3C8-EDAB0EB943A8}" presName="sibTrans" presStyleCnt="0"/>
      <dgm:spPr/>
    </dgm:pt>
    <dgm:pt modelId="{6FC268D6-E5C9-4446-B318-D191A95315AE}" type="pres">
      <dgm:prSet presAssocID="{A39C902F-EE41-4EC1-BEA6-BF113652F622}" presName="node" presStyleLbl="node1" presStyleIdx="1" presStyleCnt="8">
        <dgm:presLayoutVars>
          <dgm:bulletEnabled val="1"/>
        </dgm:presLayoutVars>
      </dgm:prSet>
      <dgm:spPr/>
    </dgm:pt>
    <dgm:pt modelId="{FFEBB259-D473-47E2-A752-9AFF505A6D58}" type="pres">
      <dgm:prSet presAssocID="{0B7B9383-3318-49EC-9B60-0433E58961BE}" presName="sibTrans" presStyleCnt="0"/>
      <dgm:spPr/>
    </dgm:pt>
    <dgm:pt modelId="{E0A9F32F-2634-4EE5-87FA-3FB684B56323}" type="pres">
      <dgm:prSet presAssocID="{DDB742DF-1D0C-4076-A829-469896FF7173}" presName="node" presStyleLbl="node1" presStyleIdx="2" presStyleCnt="8" custAng="0">
        <dgm:presLayoutVars>
          <dgm:bulletEnabled val="1"/>
        </dgm:presLayoutVars>
      </dgm:prSet>
      <dgm:spPr/>
    </dgm:pt>
    <dgm:pt modelId="{EF0B4C1C-F2FB-4781-AA9F-0CE5FD6E9242}" type="pres">
      <dgm:prSet presAssocID="{39DAC932-9364-4BA1-B1C8-41C77DD1D8EC}" presName="sibTrans" presStyleCnt="0"/>
      <dgm:spPr/>
    </dgm:pt>
    <dgm:pt modelId="{2D0E9CB9-1EE8-49DA-AA4A-51FA5BAA217D}" type="pres">
      <dgm:prSet presAssocID="{C4066496-CD6D-4329-9981-750DDC616237}" presName="node" presStyleLbl="node1" presStyleIdx="3" presStyleCnt="8">
        <dgm:presLayoutVars>
          <dgm:bulletEnabled val="1"/>
        </dgm:presLayoutVars>
      </dgm:prSet>
      <dgm:spPr/>
    </dgm:pt>
    <dgm:pt modelId="{0ED799B3-5EC4-48A4-BFE9-DCDE7A9A6D5F}" type="pres">
      <dgm:prSet presAssocID="{2526CCE3-3028-47FD-A7FE-89D2C5975C85}" presName="sibTrans" presStyleCnt="0"/>
      <dgm:spPr/>
    </dgm:pt>
    <dgm:pt modelId="{EEE93300-63E6-4382-A74B-2D2ADF6B81E0}" type="pres">
      <dgm:prSet presAssocID="{3989D005-D7C4-41EA-A7C9-0B9D84A939CC}" presName="node" presStyleLbl="node1" presStyleIdx="4" presStyleCnt="8">
        <dgm:presLayoutVars>
          <dgm:bulletEnabled val="1"/>
        </dgm:presLayoutVars>
      </dgm:prSet>
      <dgm:spPr/>
    </dgm:pt>
    <dgm:pt modelId="{A4CD7A25-DDEE-4D78-82A8-D1909C3DA5CB}" type="pres">
      <dgm:prSet presAssocID="{5BA097A7-58F3-4124-A8A3-395E44055736}" presName="sibTrans" presStyleCnt="0"/>
      <dgm:spPr/>
    </dgm:pt>
    <dgm:pt modelId="{84D3C145-4A68-43FD-A10F-EC5335324741}" type="pres">
      <dgm:prSet presAssocID="{D0667AAD-A7FB-4599-AAEE-9B176088E71B}" presName="node" presStyleLbl="node1" presStyleIdx="5" presStyleCnt="8">
        <dgm:presLayoutVars>
          <dgm:bulletEnabled val="1"/>
        </dgm:presLayoutVars>
      </dgm:prSet>
      <dgm:spPr/>
    </dgm:pt>
    <dgm:pt modelId="{440FACD1-529A-44D3-A92A-1567AB6333BD}" type="pres">
      <dgm:prSet presAssocID="{FC1272A0-C031-4D4C-8F0F-DC03A72A2E16}" presName="sibTrans" presStyleCnt="0"/>
      <dgm:spPr/>
    </dgm:pt>
    <dgm:pt modelId="{55979599-14A2-4265-9022-7EE54B2AF286}" type="pres">
      <dgm:prSet presAssocID="{EE173A4E-BC6E-420C-A925-C8A8614ABCC1}" presName="node" presStyleLbl="node1" presStyleIdx="6" presStyleCnt="8" custAng="0">
        <dgm:presLayoutVars>
          <dgm:bulletEnabled val="1"/>
        </dgm:presLayoutVars>
      </dgm:prSet>
      <dgm:spPr/>
    </dgm:pt>
    <dgm:pt modelId="{B33116D8-7D8C-4762-8AE9-A5C6B92C13D2}" type="pres">
      <dgm:prSet presAssocID="{7E0523FE-6186-4274-A2D7-6C2C1E09307B}" presName="sibTrans" presStyleCnt="0"/>
      <dgm:spPr/>
    </dgm:pt>
    <dgm:pt modelId="{7B11197C-98FB-470B-99BC-B8503042C8CD}" type="pres">
      <dgm:prSet presAssocID="{EEC2FE06-7919-496C-AC19-396CD78DC05D}" presName="node" presStyleLbl="node1" presStyleIdx="7" presStyleCnt="8" custAng="0">
        <dgm:presLayoutVars>
          <dgm:bulletEnabled val="1"/>
        </dgm:presLayoutVars>
      </dgm:prSet>
      <dgm:spPr/>
    </dgm:pt>
  </dgm:ptLst>
  <dgm:cxnLst>
    <dgm:cxn modelId="{2ED91409-350C-4EF6-A800-C3DDB386A5FC}" srcId="{9F1172E8-4B66-4113-8EBD-2132EF1D7B6C}" destId="{488A3B93-CAA6-4976-8282-83C1F927C406}" srcOrd="0" destOrd="0" parTransId="{1570B9BB-989E-459D-93D8-1E5178953DC4}" sibTransId="{0AAD2780-EFBD-4F8B-A3C8-EDAB0EB943A8}"/>
    <dgm:cxn modelId="{3E44A72C-17EC-494B-85D1-8801F3D7AA8E}" srcId="{9F1172E8-4B66-4113-8EBD-2132EF1D7B6C}" destId="{EEC2FE06-7919-496C-AC19-396CD78DC05D}" srcOrd="7" destOrd="0" parTransId="{9520C5D3-E7AB-48EF-A271-9ACC4CB20640}" sibTransId="{08388F20-2ACC-4385-94D6-8B85C0088860}"/>
    <dgm:cxn modelId="{43FFC62C-6B93-42F9-8028-88CF006F64C6}" type="presOf" srcId="{9F1172E8-4B66-4113-8EBD-2132EF1D7B6C}" destId="{867A3525-A2D5-448F-9A97-6966C4B4CBEF}" srcOrd="0" destOrd="0" presId="urn:microsoft.com/office/officeart/2005/8/layout/default"/>
    <dgm:cxn modelId="{9B0CBF45-9217-486F-985E-7CD77F76A88A}" type="presOf" srcId="{488A3B93-CAA6-4976-8282-83C1F927C406}" destId="{C6113114-0818-4E3B-85FD-52A980C8E43E}" srcOrd="0" destOrd="0" presId="urn:microsoft.com/office/officeart/2005/8/layout/default"/>
    <dgm:cxn modelId="{BD8BD44E-4E6C-4A80-91EB-7E46ECE93353}" srcId="{9F1172E8-4B66-4113-8EBD-2132EF1D7B6C}" destId="{EE173A4E-BC6E-420C-A925-C8A8614ABCC1}" srcOrd="6" destOrd="0" parTransId="{B13F27EE-F98F-498D-89ED-D27A82249A42}" sibTransId="{7E0523FE-6186-4274-A2D7-6C2C1E09307B}"/>
    <dgm:cxn modelId="{C196D77A-BDFC-4258-AB9E-82B4926B8998}" type="presOf" srcId="{EE173A4E-BC6E-420C-A925-C8A8614ABCC1}" destId="{55979599-14A2-4265-9022-7EE54B2AF286}" srcOrd="0" destOrd="0" presId="urn:microsoft.com/office/officeart/2005/8/layout/default"/>
    <dgm:cxn modelId="{E5805D7E-6C9F-48BE-A4F9-8569EB65A5B7}" srcId="{9F1172E8-4B66-4113-8EBD-2132EF1D7B6C}" destId="{D0667AAD-A7FB-4599-AAEE-9B176088E71B}" srcOrd="5" destOrd="0" parTransId="{45130CC8-6E96-4E53-910C-6CE23B5CACEB}" sibTransId="{FC1272A0-C031-4D4C-8F0F-DC03A72A2E16}"/>
    <dgm:cxn modelId="{F9F8FA83-5234-44B9-A98B-F729EE3858BD}" srcId="{9F1172E8-4B66-4113-8EBD-2132EF1D7B6C}" destId="{DDB742DF-1D0C-4076-A829-469896FF7173}" srcOrd="2" destOrd="0" parTransId="{70827034-524D-4936-8393-7D49A24DC954}" sibTransId="{39DAC932-9364-4BA1-B1C8-41C77DD1D8EC}"/>
    <dgm:cxn modelId="{3EB3AD8A-D1BF-402A-95EA-85670D967093}" type="presOf" srcId="{EEC2FE06-7919-496C-AC19-396CD78DC05D}" destId="{7B11197C-98FB-470B-99BC-B8503042C8CD}" srcOrd="0" destOrd="0" presId="urn:microsoft.com/office/officeart/2005/8/layout/default"/>
    <dgm:cxn modelId="{AB7B43AE-30BD-493C-9745-195420E6FA59}" type="presOf" srcId="{DDB742DF-1D0C-4076-A829-469896FF7173}" destId="{E0A9F32F-2634-4EE5-87FA-3FB684B56323}" srcOrd="0" destOrd="0" presId="urn:microsoft.com/office/officeart/2005/8/layout/default"/>
    <dgm:cxn modelId="{57A46DB0-F414-4ED0-99FD-C4CA67BBE420}" srcId="{9F1172E8-4B66-4113-8EBD-2132EF1D7B6C}" destId="{3989D005-D7C4-41EA-A7C9-0B9D84A939CC}" srcOrd="4" destOrd="0" parTransId="{3A3190A6-B5ED-41AB-AC4A-BF2DC21C8CB8}" sibTransId="{5BA097A7-58F3-4124-A8A3-395E44055736}"/>
    <dgm:cxn modelId="{3FAD2AB4-DECA-4BAC-A74D-51457240D28F}" type="presOf" srcId="{3989D005-D7C4-41EA-A7C9-0B9D84A939CC}" destId="{EEE93300-63E6-4382-A74B-2D2ADF6B81E0}" srcOrd="0" destOrd="0" presId="urn:microsoft.com/office/officeart/2005/8/layout/default"/>
    <dgm:cxn modelId="{97F7C1C0-73CC-4FE7-973C-729CE53187D0}" type="presOf" srcId="{C4066496-CD6D-4329-9981-750DDC616237}" destId="{2D0E9CB9-1EE8-49DA-AA4A-51FA5BAA217D}" srcOrd="0" destOrd="0" presId="urn:microsoft.com/office/officeart/2005/8/layout/default"/>
    <dgm:cxn modelId="{390583C6-DD5E-4852-8D92-0ECC03BEE9B5}" type="presOf" srcId="{D0667AAD-A7FB-4599-AAEE-9B176088E71B}" destId="{84D3C145-4A68-43FD-A10F-EC5335324741}" srcOrd="0" destOrd="0" presId="urn:microsoft.com/office/officeart/2005/8/layout/default"/>
    <dgm:cxn modelId="{49372FD4-0837-42C2-BDD1-73E8007970BA}" srcId="{9F1172E8-4B66-4113-8EBD-2132EF1D7B6C}" destId="{C4066496-CD6D-4329-9981-750DDC616237}" srcOrd="3" destOrd="0" parTransId="{5999AF28-02C6-4A9D-B865-590898E214C0}" sibTransId="{2526CCE3-3028-47FD-A7FE-89D2C5975C85}"/>
    <dgm:cxn modelId="{59B646F3-06BA-427C-9B56-349AE7C04561}" srcId="{9F1172E8-4B66-4113-8EBD-2132EF1D7B6C}" destId="{A39C902F-EE41-4EC1-BEA6-BF113652F622}" srcOrd="1" destOrd="0" parTransId="{B5C49C6B-4D39-4023-B130-6ADA811BB605}" sibTransId="{0B7B9383-3318-49EC-9B60-0433E58961BE}"/>
    <dgm:cxn modelId="{4366A6FB-77E7-4A3E-A6F5-6C9FD09F0C9F}" type="presOf" srcId="{A39C902F-EE41-4EC1-BEA6-BF113652F622}" destId="{6FC268D6-E5C9-4446-B318-D191A95315AE}" srcOrd="0" destOrd="0" presId="urn:microsoft.com/office/officeart/2005/8/layout/default"/>
    <dgm:cxn modelId="{9D50BAC5-1421-4DDB-8BCF-88D7ED94C768}" type="presParOf" srcId="{867A3525-A2D5-448F-9A97-6966C4B4CBEF}" destId="{C6113114-0818-4E3B-85FD-52A980C8E43E}" srcOrd="0" destOrd="0" presId="urn:microsoft.com/office/officeart/2005/8/layout/default"/>
    <dgm:cxn modelId="{B07F27C1-79FA-498C-A3E4-CAA17143BA7B}" type="presParOf" srcId="{867A3525-A2D5-448F-9A97-6966C4B4CBEF}" destId="{43D63352-C98A-40B4-9B72-52BF9BCFC43F}" srcOrd="1" destOrd="0" presId="urn:microsoft.com/office/officeart/2005/8/layout/default"/>
    <dgm:cxn modelId="{887F219F-A3F0-42AB-AF11-66BC8B8081BB}" type="presParOf" srcId="{867A3525-A2D5-448F-9A97-6966C4B4CBEF}" destId="{6FC268D6-E5C9-4446-B318-D191A95315AE}" srcOrd="2" destOrd="0" presId="urn:microsoft.com/office/officeart/2005/8/layout/default"/>
    <dgm:cxn modelId="{9C22FD88-CA34-4D99-8D42-B99B4B26C495}" type="presParOf" srcId="{867A3525-A2D5-448F-9A97-6966C4B4CBEF}" destId="{FFEBB259-D473-47E2-A752-9AFF505A6D58}" srcOrd="3" destOrd="0" presId="urn:microsoft.com/office/officeart/2005/8/layout/default"/>
    <dgm:cxn modelId="{D319910A-24DF-4F92-9B2A-82FAE5A38112}" type="presParOf" srcId="{867A3525-A2D5-448F-9A97-6966C4B4CBEF}" destId="{E0A9F32F-2634-4EE5-87FA-3FB684B56323}" srcOrd="4" destOrd="0" presId="urn:microsoft.com/office/officeart/2005/8/layout/default"/>
    <dgm:cxn modelId="{0F4CC908-83D6-4964-999F-AB21F45820BA}" type="presParOf" srcId="{867A3525-A2D5-448F-9A97-6966C4B4CBEF}" destId="{EF0B4C1C-F2FB-4781-AA9F-0CE5FD6E9242}" srcOrd="5" destOrd="0" presId="urn:microsoft.com/office/officeart/2005/8/layout/default"/>
    <dgm:cxn modelId="{28A5D34A-F10F-421C-957D-E527B290CE3D}" type="presParOf" srcId="{867A3525-A2D5-448F-9A97-6966C4B4CBEF}" destId="{2D0E9CB9-1EE8-49DA-AA4A-51FA5BAA217D}" srcOrd="6" destOrd="0" presId="urn:microsoft.com/office/officeart/2005/8/layout/default"/>
    <dgm:cxn modelId="{CA056E05-7BC0-455A-8404-773BB3D5B353}" type="presParOf" srcId="{867A3525-A2D5-448F-9A97-6966C4B4CBEF}" destId="{0ED799B3-5EC4-48A4-BFE9-DCDE7A9A6D5F}" srcOrd="7" destOrd="0" presId="urn:microsoft.com/office/officeart/2005/8/layout/default"/>
    <dgm:cxn modelId="{06A4E2AB-8D0B-439C-9D7B-7FCAAEBFF624}" type="presParOf" srcId="{867A3525-A2D5-448F-9A97-6966C4B4CBEF}" destId="{EEE93300-63E6-4382-A74B-2D2ADF6B81E0}" srcOrd="8" destOrd="0" presId="urn:microsoft.com/office/officeart/2005/8/layout/default"/>
    <dgm:cxn modelId="{1525F039-1E18-4BB7-A833-84A4ED94D38F}" type="presParOf" srcId="{867A3525-A2D5-448F-9A97-6966C4B4CBEF}" destId="{A4CD7A25-DDEE-4D78-82A8-D1909C3DA5CB}" srcOrd="9" destOrd="0" presId="urn:microsoft.com/office/officeart/2005/8/layout/default"/>
    <dgm:cxn modelId="{A5FECAEC-3798-4F5E-ACCF-86EFE84A80A5}" type="presParOf" srcId="{867A3525-A2D5-448F-9A97-6966C4B4CBEF}" destId="{84D3C145-4A68-43FD-A10F-EC5335324741}" srcOrd="10" destOrd="0" presId="urn:microsoft.com/office/officeart/2005/8/layout/default"/>
    <dgm:cxn modelId="{0E7F8097-91CA-4207-9CF3-80DAADC21005}" type="presParOf" srcId="{867A3525-A2D5-448F-9A97-6966C4B4CBEF}" destId="{440FACD1-529A-44D3-A92A-1567AB6333BD}" srcOrd="11" destOrd="0" presId="urn:microsoft.com/office/officeart/2005/8/layout/default"/>
    <dgm:cxn modelId="{BE1E61CE-A06F-49BE-A49C-48BE9856F2AE}" type="presParOf" srcId="{867A3525-A2D5-448F-9A97-6966C4B4CBEF}" destId="{55979599-14A2-4265-9022-7EE54B2AF286}" srcOrd="12" destOrd="0" presId="urn:microsoft.com/office/officeart/2005/8/layout/default"/>
    <dgm:cxn modelId="{2718BCAF-B289-4E33-B63F-202325EDBD96}" type="presParOf" srcId="{867A3525-A2D5-448F-9A97-6966C4B4CBEF}" destId="{B33116D8-7D8C-4762-8AE9-A5C6B92C13D2}" srcOrd="13" destOrd="0" presId="urn:microsoft.com/office/officeart/2005/8/layout/default"/>
    <dgm:cxn modelId="{D51B38AB-FC60-4026-877C-86AAE25C0407}" type="presParOf" srcId="{867A3525-A2D5-448F-9A97-6966C4B4CBEF}" destId="{7B11197C-98FB-470B-99BC-B8503042C8CD}"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BFE24-3008-4E10-8570-3789CFBA9D51}">
      <dsp:nvSpPr>
        <dsp:cNvPr id="0" name=""/>
        <dsp:cNvSpPr/>
      </dsp:nvSpPr>
      <dsp:spPr>
        <a:xfrm>
          <a:off x="0" y="0"/>
          <a:ext cx="7543800" cy="842400"/>
        </a:xfrm>
        <a:prstGeom prst="round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latin typeface="Times New Roman"/>
              <a:cs typeface="Times New Roman"/>
            </a:rPr>
            <a:t>Resource needs </a:t>
          </a:r>
          <a:r>
            <a:rPr lang="en-US" sz="1700" kern="1200">
              <a:latin typeface="Times New Roman"/>
              <a:cs typeface="Times New Roman"/>
            </a:rPr>
            <a:t>items on PSS were </a:t>
          </a:r>
          <a:r>
            <a:rPr lang="en-US" sz="1700" b="1" kern="1200">
              <a:latin typeface="Times New Roman"/>
              <a:cs typeface="Times New Roman"/>
            </a:rPr>
            <a:t>not correlated with PHQ-9A </a:t>
          </a:r>
          <a:r>
            <a:rPr lang="en-US" sz="1700" kern="1200">
              <a:latin typeface="Times New Roman"/>
              <a:cs typeface="Times New Roman"/>
            </a:rPr>
            <a:t>items.</a:t>
          </a:r>
          <a:endParaRPr lang="en-US" sz="1700" kern="1200">
            <a:latin typeface="Times New Roman" panose="02020603050405020304" pitchFamily="18" charset="0"/>
            <a:cs typeface="Times New Roman" panose="02020603050405020304" pitchFamily="18" charset="0"/>
          </a:endParaRPr>
        </a:p>
      </dsp:txBody>
      <dsp:txXfrm>
        <a:off x="41123" y="41123"/>
        <a:ext cx="7461554" cy="760154"/>
      </dsp:txXfrm>
    </dsp:sp>
    <dsp:sp modelId="{BFEB9C3A-323B-4F51-BE84-0A187382D2E1}">
      <dsp:nvSpPr>
        <dsp:cNvPr id="0" name=""/>
        <dsp:cNvSpPr/>
      </dsp:nvSpPr>
      <dsp:spPr>
        <a:xfrm>
          <a:off x="0" y="998580"/>
          <a:ext cx="7543800" cy="842400"/>
        </a:xfrm>
        <a:prstGeom prst="round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latin typeface="Times New Roman"/>
              <a:cs typeface="Times New Roman"/>
            </a:rPr>
            <a:t>Caregiver mental health </a:t>
          </a:r>
          <a:r>
            <a:rPr lang="en-US" sz="1700" kern="1200">
              <a:latin typeface="Times New Roman"/>
              <a:cs typeface="Times New Roman"/>
            </a:rPr>
            <a:t>and </a:t>
          </a:r>
          <a:r>
            <a:rPr lang="en-US" sz="1700" b="1" kern="1200">
              <a:latin typeface="Times New Roman"/>
              <a:cs typeface="Times New Roman"/>
            </a:rPr>
            <a:t>family well-being</a:t>
          </a:r>
          <a:r>
            <a:rPr lang="en-US" sz="1700" kern="1200">
              <a:latin typeface="Times New Roman"/>
              <a:cs typeface="Times New Roman"/>
            </a:rPr>
            <a:t> have stronger association with adolescent depression.</a:t>
          </a:r>
          <a:endParaRPr lang="en-US" sz="1700" kern="1200">
            <a:latin typeface="Times New Roman" panose="02020603050405020304" pitchFamily="18" charset="0"/>
            <a:cs typeface="Times New Roman" panose="02020603050405020304" pitchFamily="18" charset="0"/>
          </a:endParaRPr>
        </a:p>
      </dsp:txBody>
      <dsp:txXfrm>
        <a:off x="41123" y="1039703"/>
        <a:ext cx="7461554" cy="760154"/>
      </dsp:txXfrm>
    </dsp:sp>
    <dsp:sp modelId="{0B8C2930-D2BF-4778-8513-BD5FA193BC51}">
      <dsp:nvSpPr>
        <dsp:cNvPr id="0" name=""/>
        <dsp:cNvSpPr/>
      </dsp:nvSpPr>
      <dsp:spPr>
        <a:xfrm>
          <a:off x="0" y="1997160"/>
          <a:ext cx="7543800" cy="842400"/>
        </a:xfrm>
        <a:prstGeom prst="round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latin typeface="Times New Roman"/>
              <a:cs typeface="Times New Roman"/>
            </a:rPr>
            <a:t>Findings are consistent with previous studies on relationship between parental/caregiver mental health &amp; adolescent mental health. </a:t>
          </a:r>
          <a:endParaRPr lang="en-US" sz="1700" kern="1200">
            <a:latin typeface="Times New Roman" panose="02020603050405020304" pitchFamily="18" charset="0"/>
            <a:cs typeface="Times New Roman" panose="02020603050405020304" pitchFamily="18" charset="0"/>
          </a:endParaRPr>
        </a:p>
      </dsp:txBody>
      <dsp:txXfrm>
        <a:off x="41123" y="2038283"/>
        <a:ext cx="7461554" cy="760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AD9FE-3688-4696-8E49-13C017A408DC}">
      <dsp:nvSpPr>
        <dsp:cNvPr id="0" name=""/>
        <dsp:cNvSpPr/>
      </dsp:nvSpPr>
      <dsp:spPr>
        <a:xfrm>
          <a:off x="441452" y="196320"/>
          <a:ext cx="7485347" cy="595517"/>
        </a:xfrm>
        <a:prstGeom prst="round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Times New Roman"/>
              <a:cs typeface="Times New Roman"/>
            </a:rPr>
            <a:t>Addressing concerns related to caregivers’ resource needs </a:t>
          </a:r>
          <a:r>
            <a:rPr lang="en-US" sz="1800" kern="1200">
              <a:latin typeface="Times New Roman"/>
              <a:cs typeface="Times New Roman"/>
              <a:sym typeface="Wingdings" panose="05000000000000000000" pitchFamily="2" charset="2"/>
            </a:rPr>
            <a:t></a:t>
          </a:r>
          <a:r>
            <a:rPr lang="en-US" sz="1800" kern="1200">
              <a:latin typeface="Times New Roman"/>
              <a:cs typeface="Times New Roman"/>
            </a:rPr>
            <a:t> improve caregivers’ mental health </a:t>
          </a:r>
          <a:r>
            <a:rPr lang="en-US" sz="1800" kern="1200">
              <a:latin typeface="Times New Roman"/>
              <a:cs typeface="Times New Roman"/>
              <a:sym typeface="Wingdings" panose="05000000000000000000" pitchFamily="2" charset="2"/>
            </a:rPr>
            <a:t></a:t>
          </a:r>
          <a:r>
            <a:rPr lang="en-US" sz="1800" kern="1200">
              <a:latin typeface="Times New Roman"/>
              <a:cs typeface="Times New Roman"/>
            </a:rPr>
            <a:t> decrease adolescent depression symptoms.</a:t>
          </a:r>
        </a:p>
      </dsp:txBody>
      <dsp:txXfrm>
        <a:off x="470523" y="225391"/>
        <a:ext cx="7427205" cy="537375"/>
      </dsp:txXfrm>
    </dsp:sp>
    <dsp:sp modelId="{8049602E-E72B-4B4B-9BA8-50520191E694}">
      <dsp:nvSpPr>
        <dsp:cNvPr id="0" name=""/>
        <dsp:cNvSpPr/>
      </dsp:nvSpPr>
      <dsp:spPr>
        <a:xfrm>
          <a:off x="441452" y="976158"/>
          <a:ext cx="7485347" cy="595517"/>
        </a:xfrm>
        <a:prstGeom prst="round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imes New Roman"/>
              <a:cs typeface="Times New Roman"/>
            </a:rPr>
            <a:t>Intervention, training, &amp; funding/reimbursement.</a:t>
          </a:r>
        </a:p>
      </dsp:txBody>
      <dsp:txXfrm>
        <a:off x="470523" y="1005229"/>
        <a:ext cx="7427205" cy="537375"/>
      </dsp:txXfrm>
    </dsp:sp>
    <dsp:sp modelId="{AE13FC4D-B70E-4E12-9FA9-8AC505A08458}">
      <dsp:nvSpPr>
        <dsp:cNvPr id="0" name=""/>
        <dsp:cNvSpPr/>
      </dsp:nvSpPr>
      <dsp:spPr>
        <a:xfrm>
          <a:off x="441452" y="1755996"/>
          <a:ext cx="7485347" cy="595517"/>
        </a:xfrm>
        <a:prstGeom prst="round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imes New Roman"/>
              <a:cs typeface="Times New Roman"/>
            </a:rPr>
            <a:t>Comfort level in reporting depressive symptoms may vary based on demographic differences.</a:t>
          </a:r>
        </a:p>
      </dsp:txBody>
      <dsp:txXfrm>
        <a:off x="470523" y="1785067"/>
        <a:ext cx="7427205" cy="537375"/>
      </dsp:txXfrm>
    </dsp:sp>
    <dsp:sp modelId="{ECC09A45-699E-4284-87BE-4B2D6B812068}">
      <dsp:nvSpPr>
        <dsp:cNvPr id="0" name=""/>
        <dsp:cNvSpPr/>
      </dsp:nvSpPr>
      <dsp:spPr>
        <a:xfrm>
          <a:off x="441452" y="2535833"/>
          <a:ext cx="7485347" cy="595517"/>
        </a:xfrm>
        <a:prstGeom prst="round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Times New Roman"/>
              <a:cs typeface="Times New Roman"/>
            </a:rPr>
            <a:t>Certain minoritized groups may have more psychosocial needs.</a:t>
          </a:r>
        </a:p>
      </dsp:txBody>
      <dsp:txXfrm>
        <a:off x="470523" y="2564904"/>
        <a:ext cx="7427205" cy="537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65400-EAEE-470D-B113-A25AB2304E93}">
      <dsp:nvSpPr>
        <dsp:cNvPr id="0" name=""/>
        <dsp:cNvSpPr/>
      </dsp:nvSpPr>
      <dsp:spPr>
        <a:xfrm>
          <a:off x="0" y="16113"/>
          <a:ext cx="5408864" cy="538200"/>
        </a:xfrm>
        <a:prstGeom prst="roundRect">
          <a:avLst/>
        </a:prstGeom>
        <a:solidFill>
          <a:schemeClr val="bg2">
            <a:lumMod val="20000"/>
            <a:lumOff val="8000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solidFill>
                <a:schemeClr val="tx1"/>
              </a:solidFill>
              <a:latin typeface="Times New Roman" panose="02020603050405020304" pitchFamily="18" charset="0"/>
              <a:cs typeface="Times New Roman" panose="02020603050405020304" pitchFamily="18" charset="0"/>
            </a:rPr>
            <a:t>Longitudinal analyses </a:t>
          </a:r>
        </a:p>
      </dsp:txBody>
      <dsp:txXfrm>
        <a:off x="26273" y="42386"/>
        <a:ext cx="5356318" cy="485654"/>
      </dsp:txXfrm>
    </dsp:sp>
    <dsp:sp modelId="{C75BF825-CF67-46FA-881E-CB68009FCA8B}">
      <dsp:nvSpPr>
        <dsp:cNvPr id="0" name=""/>
        <dsp:cNvSpPr/>
      </dsp:nvSpPr>
      <dsp:spPr>
        <a:xfrm>
          <a:off x="0" y="554313"/>
          <a:ext cx="5408864"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31" tIns="20320" rIns="113792" bIns="20320" numCol="1" spcCol="1270" anchor="t" anchorCtr="0">
          <a:noAutofit/>
        </a:bodyPr>
        <a:lstStyle/>
        <a:p>
          <a:pPr marL="171450" lvl="1" indent="-171450" algn="l" defTabSz="711200">
            <a:lnSpc>
              <a:spcPct val="100000"/>
            </a:lnSpc>
            <a:spcBef>
              <a:spcPct val="0"/>
            </a:spcBef>
            <a:spcAft>
              <a:spcPct val="20000"/>
            </a:spcAft>
            <a:buChar char="•"/>
          </a:pPr>
          <a:r>
            <a:rPr lang="en-US" sz="1600" kern="1200">
              <a:latin typeface="Times New Roman" panose="02020603050405020304" pitchFamily="18" charset="0"/>
              <a:cs typeface="Times New Roman" panose="02020603050405020304" pitchFamily="18" charset="0"/>
            </a:rPr>
            <a:t>resource needs and family-level factors</a:t>
          </a:r>
        </a:p>
      </dsp:txBody>
      <dsp:txXfrm>
        <a:off x="0" y="554313"/>
        <a:ext cx="5408864" cy="380880"/>
      </dsp:txXfrm>
    </dsp:sp>
    <dsp:sp modelId="{7E97C364-F375-4164-B176-54D3EA4FF01A}">
      <dsp:nvSpPr>
        <dsp:cNvPr id="0" name=""/>
        <dsp:cNvSpPr/>
      </dsp:nvSpPr>
      <dsp:spPr>
        <a:xfrm>
          <a:off x="0" y="935193"/>
          <a:ext cx="5408864" cy="538200"/>
        </a:xfrm>
        <a:prstGeom prst="roundRect">
          <a:avLst/>
        </a:prstGeom>
        <a:solidFill>
          <a:schemeClr val="accent6">
            <a:lumMod val="20000"/>
            <a:lumOff val="8000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latin typeface="Times New Roman" panose="02020603050405020304" pitchFamily="18" charset="0"/>
              <a:cs typeface="Times New Roman" panose="02020603050405020304" pitchFamily="18" charset="0"/>
            </a:rPr>
            <a:t>Intervention methods &amp; focus</a:t>
          </a:r>
        </a:p>
      </dsp:txBody>
      <dsp:txXfrm>
        <a:off x="26273" y="961466"/>
        <a:ext cx="5356318" cy="485654"/>
      </dsp:txXfrm>
    </dsp:sp>
    <dsp:sp modelId="{3845B191-67FA-4A10-97EF-2199768C969A}">
      <dsp:nvSpPr>
        <dsp:cNvPr id="0" name=""/>
        <dsp:cNvSpPr/>
      </dsp:nvSpPr>
      <dsp:spPr>
        <a:xfrm>
          <a:off x="0" y="1473393"/>
          <a:ext cx="5408864" cy="511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31" tIns="20320" rIns="113792" bIns="20320" numCol="1" spcCol="1270" anchor="t" anchorCtr="0">
          <a:noAutofit/>
        </a:bodyPr>
        <a:lstStyle/>
        <a:p>
          <a:pPr marL="171450" lvl="1" indent="-171450" algn="l" defTabSz="711200">
            <a:lnSpc>
              <a:spcPct val="100000"/>
            </a:lnSpc>
            <a:spcBef>
              <a:spcPct val="0"/>
            </a:spcBef>
            <a:spcAft>
              <a:spcPct val="20000"/>
            </a:spcAft>
            <a:buChar char="•"/>
          </a:pPr>
          <a:r>
            <a:rPr lang="en-US" sz="1600" kern="1200" dirty="0">
              <a:latin typeface="Times New Roman" panose="02020603050405020304" pitchFamily="18" charset="0"/>
              <a:cs typeface="Times New Roman" panose="02020603050405020304" pitchFamily="18" charset="0"/>
            </a:rPr>
            <a:t>adolescent depression or family/parental well-being is more effective for overall family and adolescent mental health</a:t>
          </a:r>
        </a:p>
      </dsp:txBody>
      <dsp:txXfrm>
        <a:off x="0" y="1473393"/>
        <a:ext cx="5408864" cy="511807"/>
      </dsp:txXfrm>
    </dsp:sp>
    <dsp:sp modelId="{0DFC9196-2996-4869-A949-42D93B66459F}">
      <dsp:nvSpPr>
        <dsp:cNvPr id="0" name=""/>
        <dsp:cNvSpPr/>
      </dsp:nvSpPr>
      <dsp:spPr>
        <a:xfrm>
          <a:off x="0" y="1985201"/>
          <a:ext cx="5408864" cy="538200"/>
        </a:xfrm>
        <a:prstGeom prst="roundRect">
          <a:avLst/>
        </a:prstGeom>
        <a:solidFill>
          <a:schemeClr val="accent4">
            <a:lumMod val="20000"/>
            <a:lumOff val="80000"/>
          </a:schemeClr>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solidFill>
                <a:schemeClr val="tx1"/>
              </a:solidFill>
              <a:latin typeface="Times New Roman" panose="02020603050405020304" pitchFamily="18" charset="0"/>
              <a:cs typeface="Times New Roman" panose="02020603050405020304" pitchFamily="18" charset="0"/>
            </a:rPr>
            <a:t>Identify &amp; examine contributing factors</a:t>
          </a:r>
        </a:p>
      </dsp:txBody>
      <dsp:txXfrm>
        <a:off x="26273" y="2011474"/>
        <a:ext cx="5356318" cy="485654"/>
      </dsp:txXfrm>
    </dsp:sp>
    <dsp:sp modelId="{60F57FF6-70A5-474D-A040-C8AA3B7AB687}">
      <dsp:nvSpPr>
        <dsp:cNvPr id="0" name=""/>
        <dsp:cNvSpPr/>
      </dsp:nvSpPr>
      <dsp:spPr>
        <a:xfrm>
          <a:off x="0" y="2523401"/>
          <a:ext cx="5408864" cy="511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31" tIns="20320" rIns="113792" bIns="20320" numCol="1" spcCol="1270" anchor="t" anchorCtr="0">
          <a:noAutofit/>
        </a:bodyPr>
        <a:lstStyle/>
        <a:p>
          <a:pPr marL="171450" lvl="1" indent="-171450" algn="l" defTabSz="711200">
            <a:lnSpc>
              <a:spcPct val="100000"/>
            </a:lnSpc>
            <a:spcBef>
              <a:spcPct val="0"/>
            </a:spcBef>
            <a:spcAft>
              <a:spcPct val="20000"/>
            </a:spcAft>
            <a:buChar char="•"/>
          </a:pPr>
          <a:r>
            <a:rPr lang="en-US" sz="1600" kern="1200" dirty="0">
              <a:latin typeface="Times New Roman" panose="02020603050405020304" pitchFamily="18" charset="0"/>
              <a:cs typeface="Times New Roman" panose="02020603050405020304" pitchFamily="18" charset="0"/>
            </a:rPr>
            <a:t>caregivers’ psychosocial needs based on demographic differences</a:t>
          </a:r>
        </a:p>
      </dsp:txBody>
      <dsp:txXfrm>
        <a:off x="0" y="2523401"/>
        <a:ext cx="5408864" cy="5118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13114-0818-4E3B-85FD-52A980C8E43E}">
      <dsp:nvSpPr>
        <dsp:cNvPr id="0" name=""/>
        <dsp:cNvSpPr/>
      </dsp:nvSpPr>
      <dsp:spPr>
        <a:xfrm>
          <a:off x="2210" y="280106"/>
          <a:ext cx="1753344" cy="1052006"/>
        </a:xfrm>
        <a:prstGeom prst="rect">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lumMod val="85000"/>
                  <a:lumOff val="15000"/>
                </a:schemeClr>
              </a:solidFill>
              <a:latin typeface="Times New Roman" panose="02020603050405020304" pitchFamily="18" charset="0"/>
              <a:cs typeface="Times New Roman" panose="02020603050405020304" pitchFamily="18" charset="0"/>
            </a:rPr>
            <a:t>PURPLE Mentors: Dr. Jessica Kenny  &amp; Dr. Ayelet </a:t>
          </a:r>
          <a:r>
            <a:rPr lang="en-US" sz="1600" kern="1200" err="1">
              <a:solidFill>
                <a:schemeClr val="tx1">
                  <a:lumMod val="85000"/>
                  <a:lumOff val="15000"/>
                </a:schemeClr>
              </a:solidFill>
              <a:latin typeface="Times New Roman" panose="02020603050405020304" pitchFamily="18" charset="0"/>
              <a:cs typeface="Times New Roman" panose="02020603050405020304" pitchFamily="18" charset="0"/>
            </a:rPr>
            <a:t>Talmi</a:t>
          </a:r>
          <a:endParaRPr lang="en-US" sz="1600" kern="1200">
            <a:solidFill>
              <a:schemeClr val="tx1">
                <a:lumMod val="85000"/>
                <a:lumOff val="15000"/>
              </a:schemeClr>
            </a:solidFill>
            <a:latin typeface="Times New Roman" panose="02020603050405020304" pitchFamily="18" charset="0"/>
            <a:cs typeface="Times New Roman" panose="02020603050405020304" pitchFamily="18" charset="0"/>
          </a:endParaRPr>
        </a:p>
      </dsp:txBody>
      <dsp:txXfrm>
        <a:off x="2210" y="280106"/>
        <a:ext cx="1753344" cy="1052006"/>
      </dsp:txXfrm>
    </dsp:sp>
    <dsp:sp modelId="{6FC268D6-E5C9-4446-B318-D191A95315AE}">
      <dsp:nvSpPr>
        <dsp:cNvPr id="0" name=""/>
        <dsp:cNvSpPr/>
      </dsp:nvSpPr>
      <dsp:spPr>
        <a:xfrm>
          <a:off x="1930888" y="280106"/>
          <a:ext cx="1753344" cy="1052006"/>
        </a:xfrm>
        <a:prstGeom prst="rect">
          <a:avLst/>
        </a:prstGeom>
        <a:solidFill>
          <a:schemeClr val="accent2">
            <a:hueOff val="-292914"/>
            <a:satOff val="-2873"/>
            <a:lumOff val="-46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lumMod val="85000"/>
                  <a:lumOff val="15000"/>
                </a:schemeClr>
              </a:solidFill>
              <a:latin typeface="Times New Roman" panose="02020603050405020304" pitchFamily="18" charset="0"/>
              <a:cs typeface="Times New Roman" panose="02020603050405020304" pitchFamily="18" charset="0"/>
            </a:rPr>
            <a:t>Project CLIMB Team</a:t>
          </a:r>
        </a:p>
      </dsp:txBody>
      <dsp:txXfrm>
        <a:off x="1930888" y="280106"/>
        <a:ext cx="1753344" cy="1052006"/>
      </dsp:txXfrm>
    </dsp:sp>
    <dsp:sp modelId="{E0A9F32F-2634-4EE5-87FA-3FB684B56323}">
      <dsp:nvSpPr>
        <dsp:cNvPr id="0" name=""/>
        <dsp:cNvSpPr/>
      </dsp:nvSpPr>
      <dsp:spPr>
        <a:xfrm>
          <a:off x="3859567" y="280106"/>
          <a:ext cx="1753344" cy="1052006"/>
        </a:xfrm>
        <a:prstGeom prst="rect">
          <a:avLst/>
        </a:prstGeom>
        <a:solidFill>
          <a:schemeClr val="accent2">
            <a:hueOff val="-585828"/>
            <a:satOff val="-5747"/>
            <a:lumOff val="-92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lumMod val="85000"/>
                  <a:lumOff val="15000"/>
                </a:schemeClr>
              </a:solidFill>
              <a:latin typeface="Times New Roman" panose="02020603050405020304" pitchFamily="18" charset="0"/>
              <a:cs typeface="Times New Roman" panose="02020603050405020304" pitchFamily="18" charset="0"/>
            </a:rPr>
            <a:t>Amanda Millar, MSS</a:t>
          </a:r>
        </a:p>
      </dsp:txBody>
      <dsp:txXfrm>
        <a:off x="3859567" y="280106"/>
        <a:ext cx="1753344" cy="1052006"/>
      </dsp:txXfrm>
    </dsp:sp>
    <dsp:sp modelId="{2D0E9CB9-1EE8-49DA-AA4A-51FA5BAA217D}">
      <dsp:nvSpPr>
        <dsp:cNvPr id="0" name=""/>
        <dsp:cNvSpPr/>
      </dsp:nvSpPr>
      <dsp:spPr>
        <a:xfrm>
          <a:off x="5788245" y="280106"/>
          <a:ext cx="1753344" cy="1052006"/>
        </a:xfrm>
        <a:prstGeom prst="rect">
          <a:avLst/>
        </a:prstGeom>
        <a:solidFill>
          <a:schemeClr val="accent2">
            <a:hueOff val="-878741"/>
            <a:satOff val="-8620"/>
            <a:lumOff val="-138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lumMod val="85000"/>
                  <a:lumOff val="15000"/>
                </a:schemeClr>
              </a:solidFill>
              <a:latin typeface="Times New Roman" panose="02020603050405020304" pitchFamily="18" charset="0"/>
              <a:cs typeface="Times New Roman" panose="02020603050405020304" pitchFamily="18" charset="0"/>
            </a:rPr>
            <a:t>Dr. Ron-Li Liaw: Chair of PMHI</a:t>
          </a:r>
        </a:p>
      </dsp:txBody>
      <dsp:txXfrm>
        <a:off x="5788245" y="280106"/>
        <a:ext cx="1753344" cy="1052006"/>
      </dsp:txXfrm>
    </dsp:sp>
    <dsp:sp modelId="{EEE93300-63E6-4382-A74B-2D2ADF6B81E0}">
      <dsp:nvSpPr>
        <dsp:cNvPr id="0" name=""/>
        <dsp:cNvSpPr/>
      </dsp:nvSpPr>
      <dsp:spPr>
        <a:xfrm>
          <a:off x="2210" y="1507447"/>
          <a:ext cx="1753344" cy="1052006"/>
        </a:xfrm>
        <a:prstGeom prst="rect">
          <a:avLst/>
        </a:prstGeom>
        <a:solidFill>
          <a:schemeClr val="accent3">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lumMod val="85000"/>
                  <a:lumOff val="15000"/>
                </a:schemeClr>
              </a:solidFill>
              <a:latin typeface="Times New Roman" panose="02020603050405020304" pitchFamily="18" charset="0"/>
              <a:cs typeface="Times New Roman" panose="02020603050405020304" pitchFamily="18" charset="0"/>
            </a:rPr>
            <a:t>PURPLE mentors, sponsors, &amp; faculty members</a:t>
          </a:r>
        </a:p>
      </dsp:txBody>
      <dsp:txXfrm>
        <a:off x="2210" y="1507447"/>
        <a:ext cx="1753344" cy="1052006"/>
      </dsp:txXfrm>
    </dsp:sp>
    <dsp:sp modelId="{84D3C145-4A68-43FD-A10F-EC5335324741}">
      <dsp:nvSpPr>
        <dsp:cNvPr id="0" name=""/>
        <dsp:cNvSpPr/>
      </dsp:nvSpPr>
      <dsp:spPr>
        <a:xfrm>
          <a:off x="1930888" y="1507447"/>
          <a:ext cx="1753344" cy="1052006"/>
        </a:xfrm>
        <a:prstGeom prst="rect">
          <a:avLst/>
        </a:prstGeom>
        <a:solidFill>
          <a:schemeClr val="accent3">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lumMod val="85000"/>
                  <a:lumOff val="15000"/>
                </a:schemeClr>
              </a:solidFill>
              <a:latin typeface="Times New Roman" panose="02020603050405020304" pitchFamily="18" charset="0"/>
              <a:cs typeface="Times New Roman" panose="02020603050405020304" pitchFamily="18" charset="0"/>
            </a:rPr>
            <a:t>Dr. Neill Epperson: Chair of Department of Psychiatry</a:t>
          </a:r>
        </a:p>
      </dsp:txBody>
      <dsp:txXfrm>
        <a:off x="1930888" y="1507447"/>
        <a:ext cx="1753344" cy="1052006"/>
      </dsp:txXfrm>
    </dsp:sp>
    <dsp:sp modelId="{55979599-14A2-4265-9022-7EE54B2AF286}">
      <dsp:nvSpPr>
        <dsp:cNvPr id="0" name=""/>
        <dsp:cNvSpPr/>
      </dsp:nvSpPr>
      <dsp:spPr>
        <a:xfrm>
          <a:off x="3859567" y="1507447"/>
          <a:ext cx="1753344" cy="1052006"/>
        </a:xfrm>
        <a:prstGeom prst="rect">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lumMod val="85000"/>
                  <a:lumOff val="15000"/>
                </a:schemeClr>
              </a:solidFill>
              <a:latin typeface="Times New Roman" panose="02020603050405020304" pitchFamily="18" charset="0"/>
              <a:cs typeface="Times New Roman" panose="02020603050405020304" pitchFamily="18" charset="0"/>
            </a:rPr>
            <a:t>Dr. Dominic Martinez: Director Office of Inclusion and Outreach</a:t>
          </a:r>
        </a:p>
      </dsp:txBody>
      <dsp:txXfrm>
        <a:off x="3859567" y="1507447"/>
        <a:ext cx="1753344" cy="1052006"/>
      </dsp:txXfrm>
    </dsp:sp>
    <dsp:sp modelId="{7B11197C-98FB-470B-99BC-B8503042C8CD}">
      <dsp:nvSpPr>
        <dsp:cNvPr id="0" name=""/>
        <dsp:cNvSpPr/>
      </dsp:nvSpPr>
      <dsp:spPr>
        <a:xfrm>
          <a:off x="5788245" y="1507447"/>
          <a:ext cx="1753344" cy="1052006"/>
        </a:xfrm>
        <a:prstGeom prst="rect">
          <a:avLst/>
        </a:prstGeom>
        <a:solidFill>
          <a:srgbClr val="78DEB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lumMod val="85000"/>
                  <a:lumOff val="15000"/>
                </a:schemeClr>
              </a:solidFill>
              <a:latin typeface="Times New Roman" panose="02020603050405020304" pitchFamily="18" charset="0"/>
              <a:cs typeface="Times New Roman" panose="02020603050405020304" pitchFamily="18" charset="0"/>
            </a:rPr>
            <a:t>Emmaly</a:t>
          </a:r>
          <a:r>
            <a:rPr lang="en-US" sz="1600" kern="1200" dirty="0">
              <a:solidFill>
                <a:schemeClr val="tx1">
                  <a:lumMod val="85000"/>
                  <a:lumOff val="15000"/>
                </a:schemeClr>
              </a:solidFill>
              <a:latin typeface="Times New Roman" panose="02020603050405020304" pitchFamily="18" charset="0"/>
              <a:cs typeface="Times New Roman" panose="02020603050405020304" pitchFamily="18" charset="0"/>
            </a:rPr>
            <a:t> Perks, </a:t>
          </a:r>
          <a:r>
            <a:rPr lang="en-US" sz="1600" kern="1200" dirty="0" err="1">
              <a:solidFill>
                <a:schemeClr val="tx1">
                  <a:lumMod val="85000"/>
                  <a:lumOff val="15000"/>
                </a:schemeClr>
              </a:solidFill>
              <a:latin typeface="Times New Roman" panose="02020603050405020304" pitchFamily="18" charset="0"/>
              <a:cs typeface="Times New Roman" panose="02020603050405020304" pitchFamily="18" charset="0"/>
            </a:rPr>
            <a:t>Yunliang</a:t>
          </a:r>
          <a:r>
            <a:rPr lang="en-US" sz="1600" kern="1200" dirty="0">
              <a:solidFill>
                <a:schemeClr val="tx1">
                  <a:lumMod val="85000"/>
                  <a:lumOff val="15000"/>
                </a:schemeClr>
              </a:solidFill>
              <a:latin typeface="Times New Roman" panose="02020603050405020304" pitchFamily="18" charset="0"/>
              <a:cs typeface="Times New Roman" panose="02020603050405020304" pitchFamily="18" charset="0"/>
            </a:rPr>
            <a:t> (Lily) Luo,</a:t>
          </a:r>
        </a:p>
        <a:p>
          <a:pPr marL="0" lvl="0" indent="0" algn="ctr" defTabSz="711200">
            <a:lnSpc>
              <a:spcPct val="90000"/>
            </a:lnSpc>
            <a:spcBef>
              <a:spcPct val="0"/>
            </a:spcBef>
            <a:spcAft>
              <a:spcPct val="35000"/>
            </a:spcAft>
            <a:buNone/>
          </a:pPr>
          <a:r>
            <a:rPr lang="en-US" sz="1600" kern="1200" dirty="0">
              <a:solidFill>
                <a:schemeClr val="tx1">
                  <a:lumMod val="85000"/>
                  <a:lumOff val="15000"/>
                </a:schemeClr>
              </a:solidFill>
              <a:latin typeface="Times New Roman" panose="02020603050405020304" pitchFamily="18" charset="0"/>
              <a:cs typeface="Times New Roman" panose="02020603050405020304" pitchFamily="18" charset="0"/>
            </a:rPr>
            <a:t>Shanna Trott</a:t>
          </a:r>
        </a:p>
      </dsp:txBody>
      <dsp:txXfrm>
        <a:off x="5788245" y="1507447"/>
        <a:ext cx="1753344" cy="10520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3050F1-AEC8-691F-D2F8-14DA2721E7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27B884E-4C94-7199-6952-11F1A58D29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081F2A-1992-4DFB-9578-86062D319A98}" type="datetimeFigureOut">
              <a:rPr lang="en-US" smtClean="0"/>
              <a:t>8/11/2022</a:t>
            </a:fld>
            <a:endParaRPr lang="en-US"/>
          </a:p>
        </p:txBody>
      </p:sp>
      <p:sp>
        <p:nvSpPr>
          <p:cNvPr id="4" name="Footer Placeholder 3">
            <a:extLst>
              <a:ext uri="{FF2B5EF4-FFF2-40B4-BE49-F238E27FC236}">
                <a16:creationId xmlns:a16="http://schemas.microsoft.com/office/drawing/2014/main" id="{271B4834-7C33-680F-6107-E93CFA5B80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699CD6-4799-AD59-F0D2-AA196E1577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B3547F-3F94-4B03-AC7A-784C8761F1EF}" type="slidenum">
              <a:rPr lang="en-US" smtClean="0"/>
              <a:t>‹#›</a:t>
            </a:fld>
            <a:endParaRPr lang="en-US"/>
          </a:p>
        </p:txBody>
      </p:sp>
    </p:spTree>
    <p:extLst>
      <p:ext uri="{BB962C8B-B14F-4D97-AF65-F5344CB8AC3E}">
        <p14:creationId xmlns:p14="http://schemas.microsoft.com/office/powerpoint/2010/main" val="850647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4e0f8cf4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4e0f8cf4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100" dirty="0"/>
              <a:t>The demographic tables show elevated vs. non-elevated patients at Visit 1, based on variables such as age, gender, ethnicity, race, primary language spoken, and type of health insurance used.</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This table, Table 1 compares demographic data for those with an elevated PHQ-9A score vs. those with non-elevated scores. </a:t>
            </a:r>
          </a:p>
          <a:p>
            <a:pPr marL="628650" lvl="1" indent="-171450" algn="l" rtl="0">
              <a:spcBef>
                <a:spcPts val="0"/>
              </a:spcBef>
              <a:spcAft>
                <a:spcPts val="0"/>
              </a:spcAft>
            </a:pPr>
            <a:r>
              <a:rPr lang="en-US" sz="1100" dirty="0"/>
              <a:t>This table showed that gender, race, and language had significant results. </a:t>
            </a:r>
          </a:p>
          <a:p>
            <a:pPr marL="457200" lvl="1" indent="0" algn="l" rtl="0">
              <a:spcBef>
                <a:spcPts val="0"/>
              </a:spcBef>
              <a:spcAft>
                <a:spcPts val="0"/>
              </a:spcAft>
              <a:buNone/>
            </a:pPr>
            <a:endParaRPr lang="en-US" sz="1100" dirty="0"/>
          </a:p>
          <a:p>
            <a:pPr marL="628650" lvl="1" indent="-171450" algn="l" rtl="0">
              <a:spcBef>
                <a:spcPts val="0"/>
              </a:spcBef>
              <a:spcAft>
                <a:spcPts val="0"/>
              </a:spcAft>
            </a:pPr>
            <a:endParaRPr lang="en-US" sz="1100" dirty="0"/>
          </a:p>
          <a:p>
            <a:pPr marL="0" lvl="0" indent="0" algn="l" rtl="0">
              <a:spcBef>
                <a:spcPts val="0"/>
              </a:spcBef>
              <a:spcAft>
                <a:spcPts val="0"/>
              </a:spcAft>
              <a:buNone/>
            </a:pPr>
            <a:endParaRPr lang="en-US" sz="11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4e0f8cf4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4e0f8cf4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100" dirty="0"/>
              <a:t>Table 2 compares demographic data for those with an elevated PSS score &amp; those with non-elevated PSS score. </a:t>
            </a:r>
          </a:p>
          <a:p>
            <a:pPr marL="171450" lvl="0" indent="-171450" algn="l" rtl="0">
              <a:spcBef>
                <a:spcPts val="0"/>
              </a:spcBef>
              <a:spcAft>
                <a:spcPts val="0"/>
              </a:spcAft>
            </a:pPr>
            <a:r>
              <a:rPr lang="en-US" sz="1100" b="0" dirty="0"/>
              <a:t>For the elevated psychosocial screener scores, gender and language had significant results. </a:t>
            </a:r>
            <a:endParaRPr lang="en-US" sz="1100" dirty="0"/>
          </a:p>
        </p:txBody>
      </p:sp>
    </p:spTree>
    <p:extLst>
      <p:ext uri="{BB962C8B-B14F-4D97-AF65-F5344CB8AC3E}">
        <p14:creationId xmlns:p14="http://schemas.microsoft.com/office/powerpoint/2010/main" val="2406947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lgn="l"/>
            <a:r>
              <a:rPr lang="en-US" sz="1100" dirty="0"/>
              <a:t>Table 3 shows the Correlation Matrix derived from the Pearson’s correlation tests between items on both screeners. </a:t>
            </a:r>
          </a:p>
          <a:p>
            <a:pPr marL="171450" indent="-171450" algn="l"/>
            <a:r>
              <a:rPr lang="en-US" sz="1100" dirty="0"/>
              <a:t>The psychosocial questions that caregivers filled out are listed across at the top, and the PHQ-9A questions that the adolescents reported to are listed on the left-hand side. </a:t>
            </a:r>
          </a:p>
          <a:p>
            <a:pPr marL="171450" indent="-171450" algn="l"/>
            <a:r>
              <a:rPr lang="en-US" sz="1100" dirty="0"/>
              <a:t>The correlation matrix shown only includes the significant relationships, which were between family well-being and adolescent PHQ-9A items. </a:t>
            </a:r>
          </a:p>
          <a:p>
            <a:pPr marL="171450" indent="-171450" algn="l"/>
            <a:r>
              <a:rPr lang="en-US" sz="1100" dirty="0"/>
              <a:t>There were no significant relationships between resource needs items on psychosocial screener and items on the PHQ-9A screener, therefore they were not shown in the correlation matrix.</a:t>
            </a:r>
          </a:p>
          <a:p>
            <a:pPr marL="171450" indent="-171450" algn="l"/>
            <a:endParaRPr lang="en-US" sz="1100" dirty="0"/>
          </a:p>
          <a:p>
            <a:pPr marL="171450" indent="-171450" algn="l"/>
            <a:r>
              <a:rPr lang="en-US" sz="1100" dirty="0"/>
              <a:t>Other results show that almost all PHQ-9A items were significantly correlated with caregiver psychosocial item “Depression &amp; Anxiety”. </a:t>
            </a:r>
          </a:p>
          <a:p>
            <a:pPr marL="171450" indent="-171450" algn="l"/>
            <a:r>
              <a:rPr lang="en-US" sz="1100" dirty="0"/>
              <a:t>And the strongest relationship seen in the matrix was between PHQ-9A item 9: Adolescent Suicidal ideation and Psychosocial item: Caregiver thoughts of self-harm</a:t>
            </a:r>
          </a:p>
        </p:txBody>
      </p:sp>
    </p:spTree>
    <p:extLst>
      <p:ext uri="{BB962C8B-B14F-4D97-AF65-F5344CB8AC3E}">
        <p14:creationId xmlns:p14="http://schemas.microsoft.com/office/powerpoint/2010/main" val="215674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lgn="l">
              <a:spcAft>
                <a:spcPts val="2057"/>
              </a:spcAft>
              <a:defRPr/>
            </a:pPr>
            <a:r>
              <a:rPr lang="en-US" sz="1100" b="1" dirty="0">
                <a:latin typeface="Arial" panose="020B0604020202020204" pitchFamily="34" charset="0"/>
                <a:cs typeface="Arial" panose="020B0604020202020204" pitchFamily="34" charset="0"/>
              </a:rPr>
              <a:t>The hypothesis was not supported by results because resource needs </a:t>
            </a:r>
            <a:r>
              <a:rPr lang="en-US" sz="1100" dirty="0">
                <a:latin typeface="Arial" panose="020B0604020202020204" pitchFamily="34" charset="0"/>
                <a:cs typeface="Arial" panose="020B0604020202020204" pitchFamily="34" charset="0"/>
              </a:rPr>
              <a:t>items on the psychosocial screener were </a:t>
            </a:r>
            <a:r>
              <a:rPr lang="en-US" sz="1100" b="1" dirty="0">
                <a:latin typeface="Arial" panose="020B0604020202020204" pitchFamily="34" charset="0"/>
                <a:cs typeface="Arial" panose="020B0604020202020204" pitchFamily="34" charset="0"/>
              </a:rPr>
              <a:t>not correlated with PHQ-9A </a:t>
            </a:r>
            <a:r>
              <a:rPr lang="en-US" sz="1100" dirty="0">
                <a:latin typeface="Arial" panose="020B0604020202020204" pitchFamily="34" charset="0"/>
                <a:cs typeface="Arial" panose="020B0604020202020204" pitchFamily="34" charset="0"/>
              </a:rPr>
              <a:t>items.</a:t>
            </a:r>
            <a:endParaRPr lang="en-US" sz="1100" b="0" strike="sngStrike" dirty="0">
              <a:latin typeface="Arial" panose="020B0604020202020204" pitchFamily="34" charset="0"/>
              <a:cs typeface="Arial" panose="020B0604020202020204" pitchFamily="34" charset="0"/>
            </a:endParaRPr>
          </a:p>
          <a:p>
            <a:pPr marL="628650" lvl="1" indent="-171450" algn="l">
              <a:spcAft>
                <a:spcPts val="2057"/>
              </a:spcAft>
              <a:defRPr/>
            </a:pPr>
            <a:r>
              <a:rPr lang="en-US" sz="1100" b="1" dirty="0">
                <a:latin typeface="Arial" panose="020B0604020202020204" pitchFamily="34" charset="0"/>
                <a:cs typeface="Arial" panose="020B0604020202020204" pitchFamily="34" charset="0"/>
              </a:rPr>
              <a:t>Caregiver mental health and family well-being</a:t>
            </a:r>
            <a:r>
              <a:rPr lang="en-US" sz="1100" dirty="0">
                <a:latin typeface="Arial" panose="020B0604020202020204" pitchFamily="34" charset="0"/>
                <a:cs typeface="Arial" panose="020B0604020202020204" pitchFamily="34" charset="0"/>
              </a:rPr>
              <a:t> had a </a:t>
            </a:r>
            <a:r>
              <a:rPr lang="en-US" sz="1100" b="1" dirty="0">
                <a:latin typeface="Arial" panose="020B0604020202020204" pitchFamily="34" charset="0"/>
                <a:cs typeface="Arial" panose="020B0604020202020204" pitchFamily="34" charset="0"/>
              </a:rPr>
              <a:t>stronger association </a:t>
            </a:r>
            <a:r>
              <a:rPr lang="en-US" sz="1100" dirty="0">
                <a:latin typeface="Arial" panose="020B0604020202020204" pitchFamily="34" charset="0"/>
                <a:cs typeface="Arial" panose="020B0604020202020204" pitchFamily="34" charset="0"/>
              </a:rPr>
              <a:t>with </a:t>
            </a:r>
            <a:r>
              <a:rPr lang="en-US" sz="1100" b="1" dirty="0">
                <a:latin typeface="Arial" panose="020B0604020202020204" pitchFamily="34" charset="0"/>
                <a:cs typeface="Arial" panose="020B0604020202020204" pitchFamily="34" charset="0"/>
              </a:rPr>
              <a:t>adolescent depression </a:t>
            </a:r>
            <a:r>
              <a:rPr lang="en-US" sz="1100" dirty="0">
                <a:latin typeface="Arial" panose="020B0604020202020204" pitchFamily="34" charset="0"/>
                <a:cs typeface="Arial" panose="020B0604020202020204" pitchFamily="34" charset="0"/>
              </a:rPr>
              <a:t>and overall mental health.</a:t>
            </a:r>
          </a:p>
          <a:p>
            <a:pPr marL="457200" lvl="1" indent="0" algn="l">
              <a:spcAft>
                <a:spcPts val="2057"/>
              </a:spcAft>
              <a:buNone/>
              <a:defRPr/>
            </a:pPr>
            <a:endParaRPr lang="en-US" sz="1100" dirty="0">
              <a:latin typeface="Arial" panose="020B0604020202020204" pitchFamily="34" charset="0"/>
              <a:cs typeface="Arial" panose="020B0604020202020204" pitchFamily="34" charset="0"/>
            </a:endParaRPr>
          </a:p>
          <a:p>
            <a:pPr marL="171450" indent="-171450" algn="l">
              <a:spcAft>
                <a:spcPts val="2057"/>
              </a:spcAft>
              <a:defRPr/>
            </a:pPr>
            <a:r>
              <a:rPr lang="en-US" sz="1100" dirty="0">
                <a:latin typeface="Arial" panose="020B0604020202020204" pitchFamily="34" charset="0"/>
                <a:cs typeface="Arial" panose="020B0604020202020204" pitchFamily="34" charset="0"/>
              </a:rPr>
              <a:t>This may mean that resource needs may be a contributor to family well-being by causing distress and affecting family mental health, which affects adolescent mental health. </a:t>
            </a:r>
          </a:p>
          <a:p>
            <a:pPr marL="171450" indent="-171450" algn="l">
              <a:spcAft>
                <a:spcPts val="2057"/>
              </a:spcAft>
              <a:defRPr/>
            </a:pPr>
            <a:r>
              <a:rPr lang="en-US" sz="1100" dirty="0">
                <a:latin typeface="Arial" panose="020B0604020202020204" pitchFamily="34" charset="0"/>
                <a:cs typeface="Arial" panose="020B0604020202020204" pitchFamily="34" charset="0"/>
              </a:rPr>
              <a:t>Findings are also consistent with previous studies on the relationship between parental and caregiver mental health and adolescent mental health. </a:t>
            </a:r>
          </a:p>
          <a:p>
            <a:endParaRPr lang="en-US" dirty="0"/>
          </a:p>
        </p:txBody>
      </p:sp>
    </p:spTree>
    <p:extLst>
      <p:ext uri="{BB962C8B-B14F-4D97-AF65-F5344CB8AC3E}">
        <p14:creationId xmlns:p14="http://schemas.microsoft.com/office/powerpoint/2010/main" val="2995105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lgn="l">
              <a:spcAft>
                <a:spcPts val="2057"/>
              </a:spcAft>
              <a:defRPr/>
            </a:pPr>
            <a:r>
              <a:rPr lang="en-US" sz="1100" dirty="0">
                <a:latin typeface="Arial" panose="020B0604020202020204" pitchFamily="34" charset="0"/>
                <a:cs typeface="Arial" panose="020B0604020202020204" pitchFamily="34" charset="0"/>
              </a:rPr>
              <a:t>Further discussion may be that addressing the concerns related to a caregiver’s resource needs may improve the caregiver’s mental health, which may, in turn, decrease adolescent</a:t>
            </a:r>
            <a:r>
              <a:rPr lang="en-US" sz="1100" strike="sngStrike"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depression symptoms.</a:t>
            </a:r>
          </a:p>
          <a:p>
            <a:pPr marL="628650" lvl="1" indent="-171450" algn="l">
              <a:spcAft>
                <a:spcPts val="2057"/>
              </a:spcAft>
              <a:defRPr/>
            </a:pPr>
            <a:r>
              <a:rPr lang="en-US" sz="1100" dirty="0">
                <a:latin typeface="Arial" panose="020B0604020202020204" pitchFamily="34" charset="0"/>
                <a:cs typeface="Arial" panose="020B0604020202020204" pitchFamily="34" charset="0"/>
              </a:rPr>
              <a:t>Care coordination and behavioral health navigator involvement for resources to address caregiver mental health and well-being are especially important areas for intervention, training, and funding/reimbursement in addressing adolescent and family mental health.</a:t>
            </a:r>
          </a:p>
          <a:p>
            <a:pPr marL="171450" marR="0" lvl="0" indent="-171450" algn="l" defTabSz="914400" rtl="0" eaLnBrk="1" fontAlgn="auto" latinLnBrk="0" hangingPunct="1">
              <a:lnSpc>
                <a:spcPct val="100000"/>
              </a:lnSpc>
              <a:spcBef>
                <a:spcPts val="0"/>
              </a:spcBef>
              <a:spcAft>
                <a:spcPts val="2057"/>
              </a:spcAft>
              <a:buClr>
                <a:srgbClr val="000000"/>
              </a:buClr>
              <a:buSzPts val="1100"/>
              <a:tabLst/>
              <a:defRPr/>
            </a:pPr>
            <a:r>
              <a:rPr lang="en-US" sz="1100" dirty="0">
                <a:latin typeface="Arial" panose="020B0604020202020204" pitchFamily="34" charset="0"/>
                <a:cs typeface="Arial" panose="020B0604020202020204" pitchFamily="34" charset="0"/>
              </a:rPr>
              <a:t>It is also important to look at the demographic results. The demographic differences could suggest: Certain groups of individuals may feel more or less comfortable reporting depressive symptoms than others, and certain minoritized groups may have more psychosocial needs.</a:t>
            </a:r>
          </a:p>
          <a:p>
            <a:pPr marL="342900" indent="-342900" algn="l">
              <a:spcAft>
                <a:spcPts val="2057"/>
              </a:spcAft>
              <a:buFont typeface="Wingdings" panose="05000000000000000000" pitchFamily="2" charset="2"/>
              <a:buChar char="v"/>
              <a:defRPr/>
            </a:pPr>
            <a:endParaRPr lang="en-US" dirty="0"/>
          </a:p>
          <a:p>
            <a:endParaRPr lang="en-US" dirty="0"/>
          </a:p>
        </p:txBody>
      </p:sp>
    </p:spTree>
    <p:extLst>
      <p:ext uri="{BB962C8B-B14F-4D97-AF65-F5344CB8AC3E}">
        <p14:creationId xmlns:p14="http://schemas.microsoft.com/office/powerpoint/2010/main" val="2596474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l">
              <a:spcAft>
                <a:spcPts val="2057"/>
              </a:spcAft>
              <a:buClr>
                <a:schemeClr val="tx1"/>
              </a:buClr>
              <a:buFont typeface="Wingdings" panose="05000000000000000000" pitchFamily="2" charset="2"/>
              <a:buNone/>
              <a:defRPr/>
            </a:pPr>
            <a:r>
              <a:rPr lang="en-US" sz="1100" b="0" u="none" dirty="0">
                <a:latin typeface="Arial" panose="020B0604020202020204" pitchFamily="34" charset="0"/>
                <a:cs typeface="Arial" panose="020B0604020202020204" pitchFamily="34" charset="0"/>
              </a:rPr>
              <a:t>For the limitations of this study, the data </a:t>
            </a:r>
            <a:r>
              <a:rPr lang="en-US" sz="1100" dirty="0">
                <a:latin typeface="Arial" panose="020B0604020202020204" pitchFamily="34" charset="0"/>
                <a:cs typeface="Arial" panose="020B0604020202020204" pitchFamily="34" charset="0"/>
              </a:rPr>
              <a:t>are based</a:t>
            </a:r>
            <a:r>
              <a:rPr lang="en-US" sz="1100" dirty="0">
                <a:solidFill>
                  <a:srgbClr val="FF0000"/>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on self-reports from adolescents (PHQ-9A) &amp; caregivers (PSS) on the screeners. Additionally, since the data was manually inputted into the electronic system by hand, it may contain some human error. To address this, reviewing raw screening data and conducting an integrity check will help to ensure accuracy.</a:t>
            </a:r>
          </a:p>
          <a:p>
            <a:pPr marL="158750" indent="0">
              <a:buNone/>
            </a:pPr>
            <a:endParaRPr lang="en-US" dirty="0"/>
          </a:p>
        </p:txBody>
      </p:sp>
    </p:spTree>
    <p:extLst>
      <p:ext uri="{BB962C8B-B14F-4D97-AF65-F5344CB8AC3E}">
        <p14:creationId xmlns:p14="http://schemas.microsoft.com/office/powerpoint/2010/main" val="959967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lgn="l">
              <a:spcAft>
                <a:spcPts val="2057"/>
              </a:spcAft>
              <a:defRPr/>
            </a:pPr>
            <a:r>
              <a:rPr lang="en-US" sz="1100" dirty="0"/>
              <a:t>Future research could focus on longitudinal analyses that examine resource needs and family-level factors that may impact adolescent depression scores.</a:t>
            </a:r>
          </a:p>
          <a:p>
            <a:pPr marL="171450" indent="-171450" algn="l">
              <a:spcAft>
                <a:spcPts val="2057"/>
              </a:spcAft>
              <a:defRPr/>
            </a:pPr>
            <a:r>
              <a:rPr lang="en-US" sz="1100" dirty="0"/>
              <a:t>Examining which intervention method or focus (intervening on adolescent depression or intervening on family/parental well-being) is more effective for overall family and adolescent mental health could be another future implication. </a:t>
            </a:r>
          </a:p>
          <a:p>
            <a:pPr marL="171450" indent="-171450" algn="l">
              <a:spcAft>
                <a:spcPts val="2057"/>
              </a:spcAft>
              <a:defRPr/>
            </a:pPr>
            <a:r>
              <a:rPr lang="en-US" sz="1100" dirty="0"/>
              <a:t>Identifying and examining factors that may contribute to caregivers’ psychosocial needs based on demographical differences may be helpful as well. </a:t>
            </a:r>
            <a:endParaRPr lang="en-US" dirty="0"/>
          </a:p>
        </p:txBody>
      </p:sp>
    </p:spTree>
    <p:extLst>
      <p:ext uri="{BB962C8B-B14F-4D97-AF65-F5344CB8AC3E}">
        <p14:creationId xmlns:p14="http://schemas.microsoft.com/office/powerpoint/2010/main" val="126080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34e0f8cf4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34e0f8cf4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600" dirty="0"/>
          </a:p>
          <a:p>
            <a:pPr marL="171450" lvl="0" indent="-171450" algn="l" rtl="0">
              <a:spcBef>
                <a:spcPts val="0"/>
              </a:spcBef>
              <a:spcAft>
                <a:spcPts val="0"/>
              </a:spcAft>
            </a:pPr>
            <a:r>
              <a:rPr lang="en-US" sz="1600" dirty="0"/>
              <a:t>Thank you Dr. Jessica Kenny and Dr. Ayelet </a:t>
            </a:r>
            <a:r>
              <a:rPr lang="en-US" sz="1600" dirty="0" err="1"/>
              <a:t>Talmi</a:t>
            </a:r>
            <a:r>
              <a:rPr lang="en-US" sz="1600" dirty="0"/>
              <a:t> for the opportunity to work alongside them for this research, their mentorship, and their amazing support. </a:t>
            </a:r>
          </a:p>
          <a:p>
            <a:pPr marL="171450" lvl="0" indent="-171450" algn="l" rtl="0">
              <a:spcBef>
                <a:spcPts val="0"/>
              </a:spcBef>
              <a:spcAft>
                <a:spcPts val="0"/>
              </a:spcAft>
            </a:pPr>
            <a:r>
              <a:rPr lang="en-US" sz="1600" dirty="0"/>
              <a:t>Thank you to the project CLIMB team for the inclusivity and support.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600" dirty="0"/>
              <a:t>Thank you Amanda Millar, MSS for helping with the data and results tables. </a:t>
            </a:r>
          </a:p>
          <a:p>
            <a:pPr marL="171450" lvl="0" indent="-171450" algn="l" rtl="0">
              <a:spcBef>
                <a:spcPts val="0"/>
              </a:spcBef>
              <a:spcAft>
                <a:spcPts val="0"/>
              </a:spcAft>
            </a:pPr>
            <a:r>
              <a:rPr lang="en-US" sz="1600" dirty="0"/>
              <a:t>Thank you to all of the faculty members, sponsors, and mentors that contributed to the program. </a:t>
            </a:r>
          </a:p>
          <a:p>
            <a:pPr marL="171450" lvl="0" indent="-171450" algn="l" rtl="0">
              <a:spcBef>
                <a:spcPts val="0"/>
              </a:spcBef>
              <a:spcAft>
                <a:spcPts val="0"/>
              </a:spcAft>
            </a:pPr>
            <a:r>
              <a:rPr lang="en-US" sz="1600" dirty="0"/>
              <a:t>Lastly, thank you to </a:t>
            </a:r>
            <a:r>
              <a:rPr lang="en-US" sz="1600" dirty="0" err="1"/>
              <a:t>Emmaly</a:t>
            </a:r>
            <a:r>
              <a:rPr lang="en-US" sz="1600" dirty="0"/>
              <a:t>, Lily, and Shanna for all their support throughout the entirety of the PURPLE program. </a:t>
            </a:r>
          </a:p>
          <a:p>
            <a:pPr marL="0" lvl="0" indent="0" algn="l" rtl="0">
              <a:spcBef>
                <a:spcPts val="0"/>
              </a:spcBef>
              <a:spcAft>
                <a:spcPts val="0"/>
              </a:spcAft>
              <a:buNone/>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3050d4d74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3050d4d74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would like to take a few minutes at the end for questions or comments that you may have.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3042c974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3042c974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dirty="0">
                <a:highlight>
                  <a:srgbClr val="FFFFFF"/>
                </a:highlight>
              </a:rPr>
              <a:t>Psychological problems are often undertreated in adolescents, specifically in low-income, ethnically-diverse and racially-diverse youth. </a:t>
            </a:r>
          </a:p>
          <a:p>
            <a:pPr marL="0" lvl="0" indent="0" algn="l" rtl="0">
              <a:lnSpc>
                <a:spcPct val="115000"/>
              </a:lnSpc>
              <a:spcBef>
                <a:spcPts val="0"/>
              </a:spcBef>
              <a:spcAft>
                <a:spcPts val="0"/>
              </a:spcAft>
              <a:buNone/>
            </a:pPr>
            <a:endParaRPr lang="en" sz="1000" dirty="0">
              <a:highlight>
                <a:srgbClr val="FFFFFF"/>
              </a:highlight>
            </a:endParaRPr>
          </a:p>
          <a:p>
            <a:pPr marL="0" lvl="0" indent="0" algn="l" rtl="0">
              <a:lnSpc>
                <a:spcPct val="115000"/>
              </a:lnSpc>
              <a:spcBef>
                <a:spcPts val="0"/>
              </a:spcBef>
              <a:spcAft>
                <a:spcPts val="0"/>
              </a:spcAft>
              <a:buNone/>
            </a:pPr>
            <a:r>
              <a:rPr lang="en" sz="1000" b="1" dirty="0"/>
              <a:t>Click for this: </a:t>
            </a:r>
            <a:r>
              <a:rPr lang="en" sz="1000" dirty="0"/>
              <a:t>Mental health treatment disparities that impact an individual’s ability to obtain mental health care and maintain optimal mental health (Kenny et al., 2021) may be impacted by factors of social determinants of health. </a:t>
            </a:r>
            <a:endParaRPr lang="en" sz="1000" dirty="0">
              <a:highlight>
                <a:srgbClr val="FFFFFF"/>
              </a:highlight>
            </a:endParaRPr>
          </a:p>
          <a:p>
            <a:pPr marL="171450" lvl="0" indent="-171450" algn="l" rtl="0">
              <a:lnSpc>
                <a:spcPct val="115000"/>
              </a:lnSpc>
              <a:spcBef>
                <a:spcPts val="0"/>
              </a:spcBef>
              <a:spcAft>
                <a:spcPts val="0"/>
              </a:spcAft>
            </a:pPr>
            <a:r>
              <a:rPr lang="en" sz="1000" dirty="0"/>
              <a:t>Social determinants of health are complex circumstances such as political, socioeconomic, &amp; cultural, in which individuals are born and live in. </a:t>
            </a:r>
            <a:endParaRPr sz="1000" dirty="0"/>
          </a:p>
          <a:p>
            <a:pPr marL="0" lvl="0" indent="0" algn="l" rtl="0">
              <a:lnSpc>
                <a:spcPct val="115000"/>
              </a:lnSpc>
              <a:spcBef>
                <a:spcPts val="1200"/>
              </a:spcBef>
              <a:spcAft>
                <a:spcPts val="0"/>
              </a:spcAft>
              <a:buNone/>
            </a:pPr>
            <a:r>
              <a:rPr lang="en" sz="1000" dirty="0"/>
              <a:t>Some aspects of social determinants of health include access to healthcare and education, having safe and adequate housing environments, access to nutritious food and water, and other resources. </a:t>
            </a:r>
          </a:p>
          <a:p>
            <a:pPr marL="0" lvl="0" indent="0" algn="l" rtl="0">
              <a:lnSpc>
                <a:spcPct val="115000"/>
              </a:lnSpc>
              <a:spcBef>
                <a:spcPts val="1200"/>
              </a:spcBef>
              <a:spcAft>
                <a:spcPts val="0"/>
              </a:spcAft>
              <a:buNone/>
            </a:pPr>
            <a:endParaRPr lang="en" sz="1000" dirty="0"/>
          </a:p>
          <a:p>
            <a:pPr marL="0" lvl="0" indent="0" algn="l" rtl="0">
              <a:lnSpc>
                <a:spcPct val="115000"/>
              </a:lnSpc>
              <a:spcBef>
                <a:spcPts val="1200"/>
              </a:spcBef>
              <a:spcAft>
                <a:spcPts val="0"/>
              </a:spcAft>
              <a:buNone/>
            </a:pPr>
            <a:r>
              <a:rPr lang="en" sz="1000" b="1" dirty="0"/>
              <a:t>Click for this: </a:t>
            </a:r>
            <a:r>
              <a:rPr lang="en" sz="1000" dirty="0"/>
              <a:t>Previous studies have shown that economical variables related to income may impact parental and caregiver mental health. Since adolescents can be affected by parental mental health, the parental distress from psychosocial concerns is related to the likelihood of adolescents developing mental health concerns as well. </a:t>
            </a:r>
            <a:endParaRPr sz="1000" dirty="0"/>
          </a:p>
          <a:p>
            <a:pPr marL="0" lvl="0" indent="0" algn="l" rtl="0">
              <a:lnSpc>
                <a:spcPct val="115000"/>
              </a:lnSpc>
              <a:spcBef>
                <a:spcPts val="1200"/>
              </a:spcBef>
              <a:spcAft>
                <a:spcPts val="1200"/>
              </a:spcAft>
              <a:buNone/>
            </a:pPr>
            <a:endParaRPr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3042c9745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3042c9745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dirty="0">
                <a:solidFill>
                  <a:schemeClr val="dk1"/>
                </a:solidFill>
              </a:rPr>
              <a:t>Addressing social determinants of health in adolescent depression is important because of the increasing problems that minoritized communities are facing. Additionally, SDoH that disproportionately affect minoritized populations are specificially magnified during times of crisis, such as the Covid-19 pandemic (Islam &amp; Matiz, 2020). </a:t>
            </a:r>
            <a:r>
              <a:rPr lang="en-US" sz="1000" dirty="0">
                <a:solidFill>
                  <a:schemeClr val="dk1"/>
                </a:solidFill>
              </a:rPr>
              <a:t>R</a:t>
            </a:r>
            <a:r>
              <a:rPr lang="en" sz="1000" dirty="0">
                <a:solidFill>
                  <a:schemeClr val="dk1"/>
                </a:solidFill>
              </a:rPr>
              <a:t>educed access to care and inadequate supplies are examples of barriers that families may have faced that could’ve impacted their ability to obtain mental health care. </a:t>
            </a:r>
            <a:endParaRPr sz="1000" dirty="0">
              <a:solidFill>
                <a:schemeClr val="dk1"/>
              </a:solidFill>
            </a:endParaRPr>
          </a:p>
          <a:p>
            <a:pPr marL="0" lvl="0" indent="0" algn="l" rtl="0">
              <a:lnSpc>
                <a:spcPct val="115000"/>
              </a:lnSpc>
              <a:spcBef>
                <a:spcPts val="0"/>
              </a:spcBef>
              <a:spcAft>
                <a:spcPts val="0"/>
              </a:spcAft>
              <a:buNone/>
            </a:pPr>
            <a:endParaRPr sz="1000" dirty="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000" b="1" dirty="0">
                <a:solidFill>
                  <a:schemeClr val="dk1"/>
                </a:solidFill>
              </a:rPr>
              <a:t>*C</a:t>
            </a:r>
            <a:r>
              <a:rPr lang="en-US" sz="1000" b="1" dirty="0">
                <a:solidFill>
                  <a:schemeClr val="dk1"/>
                </a:solidFill>
              </a:rPr>
              <a:t>l</a:t>
            </a:r>
            <a:r>
              <a:rPr lang="en" sz="1000" b="1" dirty="0">
                <a:solidFill>
                  <a:schemeClr val="dk1"/>
                </a:solidFill>
              </a:rPr>
              <a:t>ick for this*: </a:t>
            </a:r>
            <a:r>
              <a:rPr lang="en" sz="1000" dirty="0">
                <a:solidFill>
                  <a:schemeClr val="dk1"/>
                </a:solidFill>
              </a:rPr>
              <a:t>Increased understanding of the relationship between SDoH and adolescent depression is important for healthcare policy reform, funding, and care delivery to address the ongoing mental health crisis.</a:t>
            </a:r>
            <a:endParaRPr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3050d4d74d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3050d4d74d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600"/>
              </a:spcAft>
              <a:buNone/>
            </a:pPr>
            <a:r>
              <a:rPr lang="en" sz="1000" dirty="0">
                <a:solidFill>
                  <a:schemeClr val="dk1"/>
                </a:solidFill>
              </a:rPr>
              <a:t>I am specifically interested in this research topic due to my own experiences throughout the years with </a:t>
            </a:r>
            <a:r>
              <a:rPr lang="en-US" sz="1000" dirty="0">
                <a:solidFill>
                  <a:schemeClr val="dk1"/>
                </a:solidFill>
              </a:rPr>
              <a:t>socioeconomic and cultural barriers such as finding affordable care, economic instability, and language barriers </a:t>
            </a:r>
            <a:r>
              <a:rPr lang="en" sz="1000" dirty="0">
                <a:solidFill>
                  <a:schemeClr val="dk1"/>
                </a:solidFill>
              </a:rPr>
              <a:t>that impacted my own family’s well-being and overall mental health. </a:t>
            </a:r>
          </a:p>
          <a:p>
            <a:pPr marL="0" lvl="0" indent="0" algn="l" rtl="0">
              <a:lnSpc>
                <a:spcPct val="115000"/>
              </a:lnSpc>
              <a:spcBef>
                <a:spcPts val="1200"/>
              </a:spcBef>
              <a:spcAft>
                <a:spcPts val="1600"/>
              </a:spcAft>
              <a:buNone/>
            </a:pPr>
            <a:endParaRPr lang="en" sz="1000"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3050d4d7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3050d4d7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 provide some context, the two screeners used for the study are the Patient Health Questionaire for Adolescents or PHQ-9A screener shown on the left, and the psychosocial screener is pictured on the right in gray. The PHQ-9A is a validated screening tool that is widely used to assess depression symptoms for adolescents aged 11-older, particularly in medical and primary care settings. </a:t>
            </a:r>
          </a:p>
          <a:p>
            <a:pPr marL="0" lvl="0" indent="0" algn="l" rtl="0">
              <a:spcBef>
                <a:spcPts val="0"/>
              </a:spcBef>
              <a:spcAft>
                <a:spcPts val="0"/>
              </a:spcAft>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000000"/>
                </a:solidFill>
                <a:latin typeface="Times New Roman" panose="02020603050405020304" pitchFamily="18" charset="0"/>
                <a:ea typeface="Times New Roman"/>
                <a:cs typeface="Times New Roman" panose="02020603050405020304" pitchFamily="18" charset="0"/>
                <a:sym typeface="Times New Roman"/>
              </a:rPr>
              <a:t>The psychosocial screener is given to parents or caregivers and are used to assess </a:t>
            </a:r>
            <a:r>
              <a:rPr lang="en-US" sz="1100" dirty="0" err="1">
                <a:solidFill>
                  <a:srgbClr val="000000"/>
                </a:solidFill>
                <a:latin typeface="Times New Roman" panose="02020603050405020304" pitchFamily="18" charset="0"/>
                <a:ea typeface="Times New Roman"/>
                <a:cs typeface="Times New Roman" panose="02020603050405020304" pitchFamily="18" charset="0"/>
                <a:sym typeface="Times New Roman"/>
              </a:rPr>
              <a:t>SDoH</a:t>
            </a:r>
            <a:r>
              <a:rPr lang="en-US" sz="1100" dirty="0">
                <a:solidFill>
                  <a:srgbClr val="000000"/>
                </a:solidFill>
                <a:latin typeface="Times New Roman" panose="02020603050405020304" pitchFamily="18" charset="0"/>
                <a:ea typeface="Times New Roman"/>
                <a:cs typeface="Times New Roman" panose="02020603050405020304" pitchFamily="18" charset="0"/>
                <a:sym typeface="Times New Roman"/>
              </a:rPr>
              <a:t> needs related to: transportation, food, housing, education, caregiver well-being, &amp; safety. </a:t>
            </a:r>
          </a:p>
          <a:p>
            <a:pPr marL="0" lvl="0" indent="0" algn="l" rtl="0">
              <a:spcBef>
                <a:spcPts val="0"/>
              </a:spcBef>
              <a:spcAft>
                <a:spcPts val="0"/>
              </a:spcAft>
              <a:buNone/>
            </a:pPr>
            <a:endParaRPr lang="e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3042c9745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3042c9745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000" dirty="0"/>
              <a:t>For this research project, the primary aim and what I was most interested in looking at for the study were the associations between items on the PHQ-9A and psychosocial screener. I </a:t>
            </a:r>
            <a:r>
              <a:rPr lang="en-US" sz="1000" dirty="0">
                <a:solidFill>
                  <a:schemeClr val="dk1"/>
                </a:solidFill>
              </a:rPr>
              <a:t>examined which items on the PHQ-9A and psychosocial screener were associated with one another in the context of family well-being and adolescent depression </a:t>
            </a:r>
            <a:r>
              <a:rPr lang="en-US" sz="1000" dirty="0">
                <a:latin typeface="Times New Roman" panose="02020603050405020304" pitchFamily="18" charset="0"/>
                <a:cs typeface="Times New Roman" panose="02020603050405020304" pitchFamily="18" charset="0"/>
              </a:rPr>
              <a:t>to better understand the relationship between family well-being and adolescent depression in pediatric primary care.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0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dirty="0">
                <a:latin typeface="Times New Roman" panose="02020603050405020304" pitchFamily="18" charset="0"/>
                <a:cs typeface="Times New Roman" panose="02020603050405020304" pitchFamily="18" charset="0"/>
              </a:rPr>
              <a:t>The supporting objectives were to examine the prevalence rates of adolescent depression symptoms seen in the clinic and the prevalence rates of psychosocial needs related to social determinants of health for families of adolescents.</a:t>
            </a:r>
            <a:endParaRPr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042c97458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3042c9745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dirty="0"/>
          </a:p>
          <a:p>
            <a:pPr marL="0" lvl="0" indent="0" algn="l" rtl="0">
              <a:spcBef>
                <a:spcPts val="0"/>
              </a:spcBef>
              <a:spcAft>
                <a:spcPts val="0"/>
              </a:spcAft>
              <a:buNone/>
            </a:pPr>
            <a:r>
              <a:rPr lang="en-US" sz="1000" dirty="0"/>
              <a:t>My hypothesis was that psychosocial screener items related to resource needs such as food, housing, and educational resources will be positively correlated with elevated PHQ-9A items. </a:t>
            </a:r>
            <a:endParaRPr sz="1000"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3042c9745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3042c9745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dirty="0">
                <a:solidFill>
                  <a:schemeClr val="dk1"/>
                </a:solidFill>
                <a:latin typeface="+mn-lt"/>
              </a:rPr>
              <a:t>The setting of this research is in an urban residency training pediatric primary care clinic. In this clinic, there are fully integrated behavioral health clinicians that address elevated PHQ-9 scores, and community health navigators that address needs identified on the psychosocial screener. </a:t>
            </a:r>
            <a:endParaRPr sz="1000" dirty="0">
              <a:solidFill>
                <a:schemeClr val="dk1"/>
              </a:solidFill>
              <a:latin typeface="+mn-lt"/>
            </a:endParaRPr>
          </a:p>
          <a:p>
            <a:pPr marL="0" lvl="0" indent="0" algn="l" rtl="0">
              <a:lnSpc>
                <a:spcPct val="115000"/>
              </a:lnSpc>
              <a:spcBef>
                <a:spcPts val="1200"/>
              </a:spcBef>
              <a:spcAft>
                <a:spcPts val="0"/>
              </a:spcAft>
              <a:buNone/>
            </a:pPr>
            <a:endParaRPr lang="en" sz="1000" dirty="0">
              <a:solidFill>
                <a:schemeClr val="dk1"/>
              </a:solidFill>
              <a:latin typeface="+mn-lt"/>
            </a:endParaRPr>
          </a:p>
          <a:p>
            <a:pPr marL="137319" lvl="0" indent="0" algn="l" rtl="0">
              <a:lnSpc>
                <a:spcPct val="115000"/>
              </a:lnSpc>
              <a:spcBef>
                <a:spcPts val="1000"/>
              </a:spcBef>
              <a:spcAft>
                <a:spcPts val="0"/>
              </a:spcAft>
              <a:buClr>
                <a:srgbClr val="000000"/>
              </a:buClr>
              <a:buSzPct val="100000"/>
              <a:buNone/>
            </a:pPr>
            <a:r>
              <a:rPr lang="en-US" sz="1000" b="1" u="none" dirty="0">
                <a:solidFill>
                  <a:srgbClr val="000000"/>
                </a:solidFill>
                <a:latin typeface="+mn-lt"/>
                <a:ea typeface="Times New Roman"/>
                <a:cs typeface="Times New Roman"/>
                <a:sym typeface="Times New Roman"/>
              </a:rPr>
              <a:t>*Click for data collection*: </a:t>
            </a:r>
          </a:p>
          <a:p>
            <a:pPr marL="137319" lvl="0" indent="0" algn="l" rtl="0">
              <a:lnSpc>
                <a:spcPct val="115000"/>
              </a:lnSpc>
              <a:spcBef>
                <a:spcPts val="1000"/>
              </a:spcBef>
              <a:spcAft>
                <a:spcPts val="0"/>
              </a:spcAft>
              <a:buClr>
                <a:srgbClr val="000000"/>
              </a:buClr>
              <a:buSzPct val="100000"/>
              <a:buNone/>
            </a:pPr>
            <a:r>
              <a:rPr lang="en-US" sz="1000" b="1" u="sng" dirty="0">
                <a:solidFill>
                  <a:srgbClr val="000000"/>
                </a:solidFill>
                <a:latin typeface="+mn-lt"/>
                <a:ea typeface="Times New Roman"/>
                <a:cs typeface="Times New Roman"/>
                <a:sym typeface="Times New Roman"/>
              </a:rPr>
              <a:t>For the Data Collection</a:t>
            </a:r>
            <a:r>
              <a:rPr lang="en-US" sz="1000" b="1" dirty="0">
                <a:solidFill>
                  <a:srgbClr val="000000"/>
                </a:solidFill>
                <a:latin typeface="+mn-lt"/>
                <a:ea typeface="Times New Roman"/>
                <a:cs typeface="Times New Roman"/>
                <a:sym typeface="Times New Roman"/>
              </a:rPr>
              <a:t>: </a:t>
            </a:r>
          </a:p>
          <a:p>
            <a:pPr indent="-319881">
              <a:lnSpc>
                <a:spcPct val="115000"/>
              </a:lnSpc>
              <a:spcBef>
                <a:spcPts val="1000"/>
              </a:spcBef>
              <a:buClr>
                <a:srgbClr val="000000"/>
              </a:buClr>
              <a:buSzPct val="100000"/>
              <a:buFont typeface="Times New Roman"/>
              <a:buChar char="●"/>
            </a:pPr>
            <a:r>
              <a:rPr lang="en-US" sz="1000" dirty="0">
                <a:solidFill>
                  <a:srgbClr val="000000"/>
                </a:solidFill>
                <a:latin typeface="+mn-lt"/>
                <a:ea typeface="Times New Roman"/>
                <a:cs typeface="Times New Roman"/>
                <a:sym typeface="Times New Roman"/>
              </a:rPr>
              <a:t>Adolescents aged 11 and older (except those with Autism, developmental, and intellectual disabilities) complete the PHQ-9A at every clinic visit.</a:t>
            </a:r>
          </a:p>
          <a:p>
            <a:pPr marL="457200" lvl="0" indent="-319881" algn="l" rtl="0">
              <a:lnSpc>
                <a:spcPct val="115000"/>
              </a:lnSpc>
              <a:spcBef>
                <a:spcPts val="1000"/>
              </a:spcBef>
              <a:spcAft>
                <a:spcPts val="0"/>
              </a:spcAft>
              <a:buClr>
                <a:srgbClr val="000000"/>
              </a:buClr>
              <a:buSzPct val="100000"/>
              <a:buFont typeface="Times New Roman"/>
              <a:buChar char="●"/>
            </a:pPr>
            <a:r>
              <a:rPr lang="en-US" sz="1000" dirty="0">
                <a:solidFill>
                  <a:srgbClr val="000000"/>
                </a:solidFill>
                <a:latin typeface="+mn-lt"/>
                <a:ea typeface="Times New Roman"/>
                <a:cs typeface="Times New Roman"/>
                <a:sym typeface="Times New Roman"/>
              </a:rPr>
              <a:t>All families complete the PSS to assess social determinants of health needs.</a:t>
            </a:r>
          </a:p>
          <a:p>
            <a:pPr marL="457200" lvl="0" indent="-319881" algn="l" rtl="0">
              <a:lnSpc>
                <a:spcPct val="115000"/>
              </a:lnSpc>
              <a:spcBef>
                <a:spcPts val="1000"/>
              </a:spcBef>
              <a:spcAft>
                <a:spcPts val="0"/>
              </a:spcAft>
              <a:buClr>
                <a:srgbClr val="000000"/>
              </a:buClr>
              <a:buSzPct val="100000"/>
              <a:buFont typeface="Times New Roman"/>
              <a:buChar char="●"/>
            </a:pPr>
            <a:r>
              <a:rPr lang="en-US" sz="1000" dirty="0">
                <a:solidFill>
                  <a:srgbClr val="000000"/>
                </a:solidFill>
                <a:latin typeface="+mn-lt"/>
                <a:ea typeface="Times New Roman"/>
                <a:cs typeface="Times New Roman"/>
                <a:sym typeface="Times New Roman"/>
              </a:rPr>
              <a:t>Data was gathered from electronic medical records that consisted of visit data, demographics, and both screener results from 2019 to 2022. </a:t>
            </a:r>
          </a:p>
          <a:p>
            <a:pPr marL="137319" lvl="0" indent="0" algn="l" rtl="0">
              <a:lnSpc>
                <a:spcPct val="115000"/>
              </a:lnSpc>
              <a:spcBef>
                <a:spcPts val="1000"/>
              </a:spcBef>
              <a:spcAft>
                <a:spcPts val="0"/>
              </a:spcAft>
              <a:buClr>
                <a:srgbClr val="000000"/>
              </a:buClr>
              <a:buSzPct val="100000"/>
              <a:buFont typeface="Times New Roman"/>
              <a:buNone/>
            </a:pPr>
            <a:endParaRPr lang="en-US" sz="1000" dirty="0">
              <a:solidFill>
                <a:srgbClr val="000000"/>
              </a:solidFill>
              <a:latin typeface="+mn-lt"/>
              <a:ea typeface="Times New Roman"/>
              <a:cs typeface="Times New Roman"/>
              <a:sym typeface="Times New Roman"/>
            </a:endParaRPr>
          </a:p>
          <a:p>
            <a:pPr marL="0" lvl="0" indent="0" algn="l" rtl="0">
              <a:lnSpc>
                <a:spcPct val="115000"/>
              </a:lnSpc>
              <a:spcBef>
                <a:spcPts val="1200"/>
              </a:spcBef>
              <a:spcAft>
                <a:spcPts val="1200"/>
              </a:spcAft>
              <a:buClr>
                <a:schemeClr val="dk1"/>
              </a:buClr>
              <a:buSzPts val="1100"/>
              <a:buFont typeface="Arial"/>
              <a:buNone/>
            </a:pPr>
            <a:endParaRPr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3042c9745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3042c9745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319" lvl="0" indent="0" algn="l" rtl="0">
              <a:lnSpc>
                <a:spcPct val="115000"/>
              </a:lnSpc>
              <a:spcBef>
                <a:spcPts val="1000"/>
              </a:spcBef>
              <a:spcAft>
                <a:spcPts val="0"/>
              </a:spcAft>
              <a:buClr>
                <a:srgbClr val="000000"/>
              </a:buClr>
              <a:buSzPct val="100000"/>
              <a:buNone/>
            </a:pPr>
            <a:r>
              <a:rPr lang="en-US" sz="1000" b="1" u="sng" dirty="0">
                <a:solidFill>
                  <a:srgbClr val="000000"/>
                </a:solidFill>
                <a:latin typeface="+mn-lt"/>
                <a:ea typeface="Times New Roman"/>
                <a:cs typeface="Times New Roman"/>
                <a:sym typeface="Times New Roman"/>
              </a:rPr>
              <a:t>Statistical Methods</a:t>
            </a:r>
            <a:r>
              <a:rPr lang="en-US" sz="1000" b="1" dirty="0">
                <a:solidFill>
                  <a:srgbClr val="000000"/>
                </a:solidFill>
                <a:latin typeface="+mn-lt"/>
                <a:ea typeface="Times New Roman"/>
                <a:cs typeface="Times New Roman"/>
                <a:sym typeface="Times New Roman"/>
              </a:rPr>
              <a:t>: </a:t>
            </a:r>
          </a:p>
          <a:p>
            <a:pPr marL="457200" lvl="0" indent="-319881" algn="l" rtl="0">
              <a:lnSpc>
                <a:spcPct val="115000"/>
              </a:lnSpc>
              <a:spcBef>
                <a:spcPts val="1000"/>
              </a:spcBef>
              <a:spcAft>
                <a:spcPts val="0"/>
              </a:spcAft>
              <a:buClr>
                <a:srgbClr val="000000"/>
              </a:buClr>
              <a:buSzPct val="100000"/>
              <a:buFont typeface="Times New Roman"/>
              <a:buChar char="●"/>
            </a:pPr>
            <a:r>
              <a:rPr lang="en-US" sz="1000" dirty="0">
                <a:solidFill>
                  <a:srgbClr val="000000"/>
                </a:solidFill>
                <a:latin typeface="+mn-lt"/>
                <a:ea typeface="Times New Roman"/>
                <a:cs typeface="Times New Roman"/>
                <a:sym typeface="Times New Roman"/>
              </a:rPr>
              <a:t>Chi square tests were run to examine prevalence rates of elevated screener scores within different demographical variables.</a:t>
            </a:r>
          </a:p>
          <a:p>
            <a:pPr marL="457200" lvl="0" indent="-319881" algn="l" rtl="0">
              <a:lnSpc>
                <a:spcPct val="115000"/>
              </a:lnSpc>
              <a:spcBef>
                <a:spcPts val="1000"/>
              </a:spcBef>
              <a:spcAft>
                <a:spcPts val="0"/>
              </a:spcAft>
              <a:buClr>
                <a:srgbClr val="000000"/>
              </a:buClr>
              <a:buSzPct val="100000"/>
              <a:buFont typeface="Times New Roman"/>
              <a:buChar char="●"/>
            </a:pPr>
            <a:r>
              <a:rPr lang="en-US" sz="1000" dirty="0">
                <a:solidFill>
                  <a:srgbClr val="000000"/>
                </a:solidFill>
                <a:latin typeface="+mn-lt"/>
                <a:ea typeface="Times New Roman"/>
                <a:cs typeface="Times New Roman"/>
                <a:sym typeface="Times New Roman"/>
              </a:rPr>
              <a:t>Pearson’s correlations were run between individual PHQ-9A and psychosocial items based on data from the first visit where elevated scores (either for the PHQ-9A screener or the psychosocial screener) were reported. </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endParaRPr lang="en-US" sz="1000" dirty="0">
              <a:solidFill>
                <a:schemeClr val="dk1"/>
              </a:solidFill>
            </a:endParaRP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000" dirty="0">
                <a:solidFill>
                  <a:schemeClr val="dk1"/>
                </a:solidFill>
              </a:rPr>
              <a:t>For the Sample at Visit 1: </a:t>
            </a:r>
            <a:r>
              <a:rPr lang="en-US" sz="1000" dirty="0">
                <a:latin typeface="Arial"/>
                <a:cs typeface="Arial"/>
                <a:sym typeface="Wingdings" pitchFamily="2" charset="2"/>
              </a:rPr>
              <a:t>4,226 PHQs completed with 610 elevated; 3,565 </a:t>
            </a:r>
            <a:r>
              <a:rPr lang="en-US" sz="1000" dirty="0" err="1">
                <a:latin typeface="Arial"/>
                <a:cs typeface="Arial"/>
                <a:sym typeface="Wingdings" pitchFamily="2" charset="2"/>
              </a:rPr>
              <a:t>Psychosocials</a:t>
            </a:r>
            <a:r>
              <a:rPr lang="en-US" sz="1000" dirty="0">
                <a:latin typeface="Arial"/>
                <a:cs typeface="Arial"/>
                <a:sym typeface="Wingdings" pitchFamily="2" charset="2"/>
              </a:rPr>
              <a:t> completed with 821 elevated. </a:t>
            </a:r>
            <a:r>
              <a:rPr lang="en-US" sz="1050" dirty="0"/>
              <a:t> </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050" dirty="0"/>
              <a:t>Then overall, throughout the 3 year study period, 1,340 had either an elevated PHQ-9A or psychosocial score </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endParaRPr lang="en-US" sz="1000" dirty="0">
              <a:solidFill>
                <a:schemeClr val="dk1"/>
              </a:solidFill>
            </a:endParaRPr>
          </a:p>
          <a:p>
            <a:pPr marL="457200" marR="0" lvl="1"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sz="1000" dirty="0"/>
          </a:p>
          <a:p>
            <a:pPr marL="0" lvl="0" indent="0" algn="l" rtl="0">
              <a:lnSpc>
                <a:spcPct val="115000"/>
              </a:lnSpc>
              <a:spcBef>
                <a:spcPts val="1200"/>
              </a:spcBef>
              <a:spcAft>
                <a:spcPts val="1200"/>
              </a:spcAft>
              <a:buClr>
                <a:schemeClr val="dk1"/>
              </a:buClr>
              <a:buSzPts val="1100"/>
              <a:buFont typeface="Arial"/>
              <a:buNone/>
            </a:pPr>
            <a:endParaRPr lang="en-US" sz="1000" dirty="0"/>
          </a:p>
        </p:txBody>
      </p:sp>
    </p:spTree>
    <p:extLst>
      <p:ext uri="{BB962C8B-B14F-4D97-AF65-F5344CB8AC3E}">
        <p14:creationId xmlns:p14="http://schemas.microsoft.com/office/powerpoint/2010/main" val="333094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4" name="Date Placeholder 3"/>
          <p:cNvSpPr>
            <a:spLocks noGrp="1"/>
          </p:cNvSpPr>
          <p:nvPr>
            <p:ph type="dt" sz="half" idx="10"/>
          </p:nvPr>
        </p:nvSpPr>
        <p:spPr/>
        <p:txBody>
          <a:bodyPr/>
          <a:lstStyle/>
          <a:p>
            <a:fld id="{DDA51639-B2D6-4652-B8C3-1B4C224A7BAF}"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487209"/>
      </p:ext>
    </p:extLst>
  </p:cSld>
  <p:clrMapOvr>
    <a:masterClrMapping/>
  </p:clrMapOvr>
  <p:transition spd="slow">
    <p:wip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A6AA8-A04B-4104-9AE2-BD48D340E27F}"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42559515"/>
      </p:ext>
    </p:extLst>
  </p:cSld>
  <p:clrMapOvr>
    <a:masterClrMapping/>
  </p:clrMapOvr>
  <p:transition spd="slow">
    <p:wip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0BF79-FAC6-4A96-8DE1-F7B82E2E1652}"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81174805"/>
      </p:ext>
    </p:extLst>
  </p:cSld>
  <p:clrMapOvr>
    <a:masterClrMapping/>
  </p:clrMapOvr>
  <p:transition spd="slow">
    <p:wip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8590315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E57CC-5233-E370-5639-66253E2DB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387EF8-98FF-24FB-66AD-8D59E290B8B8}"/>
              </a:ext>
            </a:extLst>
          </p:cNvPr>
          <p:cNvSpPr>
            <a:spLocks noGrp="1"/>
          </p:cNvSpPr>
          <p:nvPr>
            <p:ph type="dt" sz="half" idx="10"/>
          </p:nvPr>
        </p:nvSpPr>
        <p:spPr/>
        <p:txBody>
          <a:bodyPr/>
          <a:lstStyle/>
          <a:p>
            <a:fld id="{CBC48EC7-AF6A-48D3-8284-14BACBEBDD84}" type="datetimeFigureOut">
              <a:rPr lang="en-US" smtClean="0"/>
              <a:t>8/10/2022</a:t>
            </a:fld>
            <a:endParaRPr lang="en-US"/>
          </a:p>
        </p:txBody>
      </p:sp>
      <p:sp>
        <p:nvSpPr>
          <p:cNvPr id="4" name="Footer Placeholder 3">
            <a:extLst>
              <a:ext uri="{FF2B5EF4-FFF2-40B4-BE49-F238E27FC236}">
                <a16:creationId xmlns:a16="http://schemas.microsoft.com/office/drawing/2014/main" id="{9EC652B2-42F3-9FFD-6519-A3DCF79F15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DD5623-6E17-84D0-14B6-75905A1C2E8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7691500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F5DD9-2C52-442D-92E2-8072C0C3D7CD}"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23345386"/>
      </p:ext>
    </p:extLst>
  </p:cSld>
  <p:clrMapOvr>
    <a:masterClrMapping/>
  </p:clrMapOvr>
  <p:transition spd="slow">
    <p:wip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012829"/>
      </p:ext>
    </p:extLst>
  </p:cSld>
  <p:clrMapOvr>
    <a:masterClrMapping/>
  </p:clrMapOvr>
  <p:transition spd="slow">
    <p:wip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D3D6FB-79CC-4683-A046-BBE785BA1BED}"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94870295"/>
      </p:ext>
    </p:extLst>
  </p:cSld>
  <p:clrMapOvr>
    <a:masterClrMapping/>
  </p:clrMapOvr>
  <p:transition spd="slow">
    <p:wip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C48EC7-AF6A-48D3-8284-14BACBEBDD84}" type="datetimeFigureOut">
              <a:rPr lang="en-US" smtClean="0"/>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81682047"/>
      </p:ext>
    </p:extLst>
  </p:cSld>
  <p:clrMapOvr>
    <a:masterClrMapping/>
  </p:clrMapOvr>
  <p:transition spd="slow">
    <p:wip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B90D90-AA62-404D-A741-635B4370F9CB}" type="datetimeFigureOut">
              <a:rPr lang="en-US" smtClean="0"/>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99068597"/>
      </p:ext>
    </p:extLst>
  </p:cSld>
  <p:clrMapOvr>
    <a:masterClrMapping/>
  </p:clrMapOvr>
  <p:transition spd="slow">
    <p:wip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57002E4-6836-46D1-9DBB-3C27C0DD3A89}" type="datetimeFigureOut">
              <a:rPr lang="en-US" smtClean="0"/>
              <a:t>8/10/2022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4214600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1CF131DD-A141-4471-BCF9-C6073EDD7E20}" type="datetimeFigureOut">
              <a:rPr lang="en-US" smtClean="0"/>
              <a:t>8/10/2022</a:t>
            </a:fld>
            <a:endParaRPr lang="en-US"/>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0374796"/>
      </p:ext>
    </p:extLst>
  </p:cSld>
  <p:clrMapOvr>
    <a:masterClrMapping/>
  </p:clrMapOvr>
  <p:transition spd="slow">
    <p:wip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lIns="91440" tIns="0" rIns="91440" bIns="0" anchor="b">
            <a:noAutofit/>
          </a:bodyPr>
          <a:lstStyle>
            <a:lvl1pPr>
              <a:defRPr sz="27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44037623"/>
      </p:ext>
    </p:extLst>
  </p:cSld>
  <p:clrMapOvr>
    <a:masterClrMapping/>
  </p:clrMapOvr>
  <p:transition spd="slow">
    <p:wip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121775"/>
            <a:ext cx="7543800" cy="1088068"/>
          </a:xfrm>
          <a:prstGeom prst="rect">
            <a:avLst/>
          </a:prstGeom>
        </p:spPr>
        <p:txBody>
          <a:bodyPr vert="horz" lIns="91440" tIns="45720" rIns="91440" bIns="45720" rtlCol="0" anchor="b">
            <a:normAutofit/>
          </a:bodyPr>
          <a:lstStyle/>
          <a:p>
            <a:r>
              <a:rPr lang="en-US"/>
              <a:t>Title</a:t>
            </a:r>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endParaRPr lang="en-US"/>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CBC48EC7-AF6A-48D3-8284-14BACBEBDD84}" type="datetimeFigureOut">
              <a:rPr lang="en-US" smtClean="0"/>
              <a:t>8/10/2022</a:t>
            </a:fld>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686972"/>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Lst>
  <p:transition spd="slow">
    <p:wipe/>
  </p:transition>
  <p:hf sldNum="0" hdr="0" ftr="0" dt="0"/>
  <p:txStyles>
    <p:titleStyle>
      <a:lvl1pPr algn="l" defTabSz="685800" rtl="0" eaLnBrk="1" latinLnBrk="0" hangingPunct="1">
        <a:lnSpc>
          <a:spcPct val="85000"/>
        </a:lnSpc>
        <a:spcBef>
          <a:spcPct val="0"/>
        </a:spcBef>
        <a:buNone/>
        <a:defRPr sz="3400" kern="1200" spc="-38" baseline="0">
          <a:solidFill>
            <a:schemeClr val="tx1">
              <a:lumMod val="75000"/>
              <a:lumOff val="25000"/>
            </a:schemeClr>
          </a:solidFill>
          <a:latin typeface="Times New Roman" panose="02020603050405020304" pitchFamily="18" charset="0"/>
          <a:ea typeface="+mj-ea"/>
          <a:cs typeface="Times New Roman" panose="02020603050405020304" pitchFamily="18" charset="0"/>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6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6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6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6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6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13_B1973D8F.xm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33.svg"/><Relationship Id="rId5" Type="http://schemas.openxmlformats.org/officeDocument/2006/relationships/diagramQuickStyle" Target="../diagrams/quickStyle1.xml"/><Relationship Id="rId10" Type="http://schemas.openxmlformats.org/officeDocument/2006/relationships/image" Target="../media/image32.png"/><Relationship Id="rId4" Type="http://schemas.openxmlformats.org/officeDocument/2006/relationships/diagramLayout" Target="../diagrams/layout1.xml"/><Relationship Id="rId9" Type="http://schemas.openxmlformats.org/officeDocument/2006/relationships/image" Target="../media/image31.sv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image" Target="../media/image33.svg"/><Relationship Id="rId5" Type="http://schemas.openxmlformats.org/officeDocument/2006/relationships/diagramQuickStyle" Target="../diagrams/quickStyle2.xml"/><Relationship Id="rId10" Type="http://schemas.openxmlformats.org/officeDocument/2006/relationships/image" Target="../media/image32.png"/><Relationship Id="rId4" Type="http://schemas.openxmlformats.org/officeDocument/2006/relationships/diagramLayout" Target="../diagrams/layout2.xml"/><Relationship Id="rId9" Type="http://schemas.openxmlformats.org/officeDocument/2006/relationships/image" Target="../media/image31.svg"/></Relationships>
</file>

<file path=ppt/slides/_rels/slide15.xml.rels><?xml version="1.0" encoding="UTF-8" standalone="yes"?>
<Relationships xmlns="http://schemas.openxmlformats.org/package/2006/relationships"><Relationship Id="rId3" Type="http://schemas.microsoft.com/office/2018/10/relationships/comments" Target="../comments/modernComment_111_ADF7AA9B.xm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5.sv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6.png"/><Relationship Id="rId7" Type="http://schemas.openxmlformats.org/officeDocument/2006/relationships/diagramLayout" Target="../diagrams/layout3.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Data" Target="../diagrams/data3.xml"/><Relationship Id="rId5" Type="http://schemas.openxmlformats.org/officeDocument/2006/relationships/image" Target="../media/image38.svg"/><Relationship Id="rId10" Type="http://schemas.microsoft.com/office/2007/relationships/diagramDrawing" Target="../diagrams/drawing3.xml"/><Relationship Id="rId4" Type="http://schemas.openxmlformats.org/officeDocument/2006/relationships/image" Target="../media/image37.png"/><Relationship Id="rId9" Type="http://schemas.openxmlformats.org/officeDocument/2006/relationships/diagramColors" Target="../diagrams/colors3.xml"/></Relationships>
</file>

<file path=ppt/slides/_rels/slide1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4.png"/><Relationship Id="rId4" Type="http://schemas.openxmlformats.org/officeDocument/2006/relationships/diagramLayout" Target="../diagrams/layout4.xml"/><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52557" y="1979850"/>
            <a:ext cx="8520600" cy="118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891"/>
              <a:buNone/>
            </a:pPr>
            <a:r>
              <a:rPr lang="en" sz="3400" dirty="0">
                <a:latin typeface="Times New Roman"/>
                <a:ea typeface="Times New Roman"/>
                <a:cs typeface="Times New Roman"/>
                <a:sym typeface="Times New Roman"/>
              </a:rPr>
              <a:t>Social Determinants of Health and Adolescent Depression in Pediatric P</a:t>
            </a:r>
            <a:r>
              <a:rPr lang="en-US" sz="3400" dirty="0">
                <a:latin typeface="Times New Roman"/>
                <a:ea typeface="Times New Roman"/>
                <a:cs typeface="Times New Roman"/>
                <a:sym typeface="Times New Roman"/>
              </a:rPr>
              <a:t>r</a:t>
            </a:r>
            <a:r>
              <a:rPr lang="en" sz="3400" dirty="0">
                <a:latin typeface="Times New Roman"/>
                <a:ea typeface="Times New Roman"/>
                <a:cs typeface="Times New Roman"/>
                <a:sym typeface="Times New Roman"/>
              </a:rPr>
              <a:t>imary Care</a:t>
            </a:r>
            <a:endParaRPr sz="3400" dirty="0">
              <a:latin typeface="Times New Roman"/>
              <a:ea typeface="Times New Roman"/>
              <a:cs typeface="Times New Roman"/>
              <a:sym typeface="Times New Roman"/>
            </a:endParaRPr>
          </a:p>
        </p:txBody>
      </p:sp>
      <p:sp>
        <p:nvSpPr>
          <p:cNvPr id="63" name="Google Shape;63;p13"/>
          <p:cNvSpPr txBox="1">
            <a:spLocks noGrp="1"/>
          </p:cNvSpPr>
          <p:nvPr>
            <p:ph type="subTitle" idx="1"/>
          </p:nvPr>
        </p:nvSpPr>
        <p:spPr>
          <a:xfrm>
            <a:off x="366129" y="3278763"/>
            <a:ext cx="8293457" cy="1183799"/>
          </a:xfrm>
          <a:prstGeom prst="rect">
            <a:avLst/>
          </a:prstGeom>
        </p:spPr>
        <p:txBody>
          <a:bodyPr spcFirstLastPara="1" wrap="square" lIns="91425" tIns="91425" rIns="91425" bIns="91425" anchor="t"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ＭＳ Ｐゴシック" charset="0"/>
              </a:rPr>
              <a:t>Jenny Nguyen</a:t>
            </a:r>
            <a:r>
              <a:rPr kumimoji="0" lang="en-US" sz="1600" i="0" u="none" strike="noStrike" kern="1200" cap="none" spc="0" normalizeH="0" baseline="30000" noProof="0" dirty="0">
                <a:ln>
                  <a:noFill/>
                </a:ln>
                <a:solidFill>
                  <a:schemeClr val="tx1">
                    <a:lumMod val="75000"/>
                    <a:lumOff val="25000"/>
                  </a:schemeClr>
                </a:solidFill>
                <a:effectLst/>
                <a:uLnTx/>
                <a:uFillTx/>
                <a:latin typeface="Times New Roman" panose="02020603050405020304" pitchFamily="18" charset="0"/>
                <a:ea typeface="ＭＳ Ｐゴシック" charset="0"/>
              </a:rPr>
              <a:t>1</a:t>
            </a:r>
            <a:r>
              <a:rPr kumimoji="0" lang="en-US" sz="160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ＭＳ Ｐゴシック" charset="0"/>
              </a:rPr>
              <a:t>, Ayelet </a:t>
            </a:r>
            <a:r>
              <a:rPr kumimoji="0" lang="en-US" sz="1600" i="0" u="none" strike="noStrike" kern="1200" cap="none" spc="0" normalizeH="0" baseline="0" noProof="0" dirty="0" err="1">
                <a:ln>
                  <a:noFill/>
                </a:ln>
                <a:solidFill>
                  <a:schemeClr val="tx1">
                    <a:lumMod val="75000"/>
                    <a:lumOff val="25000"/>
                  </a:schemeClr>
                </a:solidFill>
                <a:effectLst/>
                <a:uLnTx/>
                <a:uFillTx/>
                <a:latin typeface="Times New Roman" panose="02020603050405020304" pitchFamily="18" charset="0"/>
                <a:ea typeface="ＭＳ Ｐゴシック" charset="0"/>
              </a:rPr>
              <a:t>Talmi</a:t>
            </a:r>
            <a:r>
              <a:rPr kumimoji="0" lang="en-US" sz="160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ＭＳ Ｐゴシック" charset="0"/>
              </a:rPr>
              <a:t>, PhD</a:t>
            </a:r>
            <a:r>
              <a:rPr kumimoji="0" lang="en-US" sz="1600" i="0" u="none" strike="noStrike" kern="1200" cap="none" spc="0" normalizeH="0" baseline="30000" noProof="0" dirty="0">
                <a:ln>
                  <a:noFill/>
                </a:ln>
                <a:solidFill>
                  <a:schemeClr val="tx1">
                    <a:lumMod val="75000"/>
                    <a:lumOff val="25000"/>
                  </a:schemeClr>
                </a:solidFill>
                <a:effectLst/>
                <a:uLnTx/>
                <a:uFillTx/>
                <a:latin typeface="Times New Roman" panose="02020603050405020304" pitchFamily="18" charset="0"/>
                <a:ea typeface="ＭＳ Ｐゴシック" charset="0"/>
              </a:rPr>
              <a:t>2,3</a:t>
            </a:r>
            <a:r>
              <a:rPr kumimoji="0" lang="en-US" sz="160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ＭＳ Ｐゴシック" charset="0"/>
              </a:rPr>
              <a:t>, &amp; Jessica Kenny, PhD</a:t>
            </a:r>
            <a:r>
              <a:rPr kumimoji="0" lang="en-US" sz="1600" i="0" u="none" strike="noStrike" kern="1200" cap="none" spc="0" normalizeH="0" baseline="30000" noProof="0" dirty="0">
                <a:ln>
                  <a:noFill/>
                </a:ln>
                <a:solidFill>
                  <a:schemeClr val="tx1">
                    <a:lumMod val="75000"/>
                    <a:lumOff val="25000"/>
                  </a:schemeClr>
                </a:solidFill>
                <a:effectLst/>
                <a:uLnTx/>
                <a:uFillTx/>
                <a:latin typeface="Times New Roman" panose="02020603050405020304" pitchFamily="18" charset="0"/>
                <a:ea typeface="ＭＳ Ｐゴシック" charset="0"/>
              </a:rPr>
              <a:t>2,3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30000" noProof="0" dirty="0">
              <a:ln>
                <a:noFill/>
              </a:ln>
              <a:solidFill>
                <a:schemeClr val="tx1">
                  <a:lumMod val="75000"/>
                  <a:lumOff val="25000"/>
                </a:schemeClr>
              </a:solidFill>
              <a:effectLst/>
              <a:uLnTx/>
              <a:uFillTx/>
              <a:latin typeface="Times New Roman" panose="02020603050405020304" pitchFamily="18"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ＭＳ Ｐゴシック" charset="0"/>
              </a:rPr>
              <a:t>The Psychiatry Undergraduate Research Program and Learning Experience</a:t>
            </a:r>
            <a:r>
              <a:rPr kumimoji="0" lang="en-US" altLang="ja-JP" sz="1200" b="0" i="0" u="none" strike="noStrike" kern="1200" cap="none" spc="0" normalizeH="0" baseline="30000" noProof="0" dirty="0">
                <a:ln>
                  <a:noFill/>
                </a:ln>
                <a:solidFill>
                  <a:schemeClr val="tx1">
                    <a:lumMod val="75000"/>
                    <a:lumOff val="25000"/>
                  </a:schemeClr>
                </a:solidFill>
                <a:effectLst/>
                <a:uLnTx/>
                <a:uFillTx/>
                <a:latin typeface="Times New Roman" panose="02020603050405020304" pitchFamily="18" charset="0"/>
                <a:ea typeface="ＭＳ Ｐゴシック" charset="0"/>
              </a:rPr>
              <a:t>1</a:t>
            </a:r>
            <a:r>
              <a:rPr kumimoji="0" lang="en-US" sz="12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ＭＳ Ｐゴシック" charset="0"/>
              </a:rPr>
              <a:t>, Children’</a:t>
            </a:r>
            <a:r>
              <a:rPr kumimoji="0" lang="en-US" altLang="ja-JP" sz="12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ＭＳ Ｐゴシック" charset="0"/>
              </a:rPr>
              <a:t>s Hospital Colorado</a:t>
            </a:r>
            <a:r>
              <a:rPr kumimoji="0" lang="en-US" altLang="ja-JP" sz="1200" b="0" i="0" u="none" strike="noStrike" kern="1200" cap="none" spc="0" normalizeH="0" baseline="30000" noProof="0" dirty="0">
                <a:ln>
                  <a:noFill/>
                </a:ln>
                <a:solidFill>
                  <a:schemeClr val="tx1">
                    <a:lumMod val="75000"/>
                    <a:lumOff val="25000"/>
                  </a:schemeClr>
                </a:solidFill>
                <a:effectLst/>
                <a:uLnTx/>
                <a:uFillTx/>
                <a:latin typeface="Times New Roman" panose="02020603050405020304" pitchFamily="18" charset="0"/>
                <a:ea typeface="ＭＳ Ｐゴシック" charset="0"/>
              </a:rPr>
              <a:t>2</a:t>
            </a:r>
            <a:r>
              <a:rPr kumimoji="0" lang="en-US" altLang="ja-JP" sz="12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ＭＳ Ｐゴシック" charset="0"/>
              </a:rPr>
              <a:t>, University of Colorado School of Medicine</a:t>
            </a:r>
            <a:r>
              <a:rPr kumimoji="0" lang="en-US" altLang="ja-JP" sz="1200" b="0" i="0" u="none" strike="noStrike" kern="1200" cap="none" spc="0" normalizeH="0" baseline="30000" noProof="0" dirty="0">
                <a:ln>
                  <a:noFill/>
                </a:ln>
                <a:solidFill>
                  <a:schemeClr val="tx1">
                    <a:lumMod val="75000"/>
                    <a:lumOff val="25000"/>
                  </a:schemeClr>
                </a:solidFill>
                <a:effectLst/>
                <a:uLnTx/>
                <a:uFillTx/>
                <a:latin typeface="Times New Roman" panose="02020603050405020304" pitchFamily="18" charset="0"/>
                <a:ea typeface="ＭＳ Ｐゴシック" charset="0"/>
              </a:rPr>
              <a:t>3</a:t>
            </a:r>
            <a:endParaRPr kumimoji="0" lang="en-US" sz="1200" b="0"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ＭＳ Ｐゴシック" charset="0"/>
            </a:endParaRPr>
          </a:p>
        </p:txBody>
      </p:sp>
      <p:pic>
        <p:nvPicPr>
          <p:cNvPr id="4" name="Graphic 3" descr="Brain in head outline">
            <a:extLst>
              <a:ext uri="{FF2B5EF4-FFF2-40B4-BE49-F238E27FC236}">
                <a16:creationId xmlns:a16="http://schemas.microsoft.com/office/drawing/2014/main" id="{63197F70-2BC3-8276-67FD-313EC58A48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5544" y="4060860"/>
            <a:ext cx="685800" cy="685800"/>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22F328BA-A81E-7400-4735-329C7EF5582D}"/>
              </a:ext>
            </a:extLst>
          </p:cNvPr>
          <p:cNvPicPr>
            <a:picLocks noChangeAspect="1"/>
          </p:cNvPicPr>
          <p:nvPr/>
        </p:nvPicPr>
        <p:blipFill>
          <a:blip r:embed="rId5"/>
          <a:stretch>
            <a:fillRect/>
          </a:stretch>
        </p:blipFill>
        <p:spPr>
          <a:xfrm>
            <a:off x="6732814" y="97291"/>
            <a:ext cx="2411186" cy="842225"/>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3A2FFB3E-6E7A-EB1F-013F-1E48B8A71DAB}"/>
              </a:ext>
            </a:extLst>
          </p:cNvPr>
          <p:cNvPicPr>
            <a:picLocks noChangeAspect="1"/>
          </p:cNvPicPr>
          <p:nvPr/>
        </p:nvPicPr>
        <p:blipFill rotWithShape="1">
          <a:blip r:embed="rId6"/>
          <a:srcRect b="34651"/>
          <a:stretch/>
        </p:blipFill>
        <p:spPr>
          <a:xfrm>
            <a:off x="0" y="32836"/>
            <a:ext cx="3479163" cy="891071"/>
          </a:xfrm>
          <a:prstGeom prst="rect">
            <a:avLst/>
          </a:prstGeom>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17"/>
        <p:cNvGrpSpPr/>
        <p:nvPr/>
      </p:nvGrpSpPr>
      <p:grpSpPr>
        <a:xfrm>
          <a:off x="0" y="0"/>
          <a:ext cx="0" cy="0"/>
          <a:chOff x="0" y="0"/>
          <a:chExt cx="0" cy="0"/>
        </a:xfrm>
      </p:grpSpPr>
      <p:sp>
        <p:nvSpPr>
          <p:cNvPr id="5" name="Google Shape;91;p17">
            <a:extLst>
              <a:ext uri="{FF2B5EF4-FFF2-40B4-BE49-F238E27FC236}">
                <a16:creationId xmlns:a16="http://schemas.microsoft.com/office/drawing/2014/main" id="{10A44A0E-B075-4351-694C-F50F6FA31FB8}"/>
              </a:ext>
            </a:extLst>
          </p:cNvPr>
          <p:cNvSpPr txBox="1">
            <a:spLocks/>
          </p:cNvSpPr>
          <p:nvPr/>
        </p:nvSpPr>
        <p:spPr>
          <a:xfrm>
            <a:off x="-79908" y="209550"/>
            <a:ext cx="5712708" cy="514663"/>
          </a:xfrm>
          <a:prstGeom prst="rect">
            <a:avLst/>
          </a:prstGeom>
          <a:ln w="19050">
            <a:noFill/>
          </a:ln>
        </p:spPr>
        <p:txBody>
          <a:bodyPr spcFirstLastPara="1" vert="horz" wrap="square" lIns="91425" tIns="91425" rIns="91425" bIns="91425" rtlCol="0" anchor="b" anchorCtr="0">
            <a:noAutofit/>
          </a:bodyPr>
          <a:lstStyle>
            <a:lvl1pPr lvl="0" algn="l" defTabSz="685800" rtl="0" eaLnBrk="1" latinLnBrk="0" hangingPunct="1">
              <a:lnSpc>
                <a:spcPct val="85000"/>
              </a:lnSpc>
              <a:spcBef>
                <a:spcPts val="0"/>
              </a:spcBef>
              <a:spcAft>
                <a:spcPts val="0"/>
              </a:spcAft>
              <a:buSzPts val="4200"/>
              <a:buNone/>
              <a:defRPr sz="3600" kern="1200" spc="-38" baseline="0">
                <a:solidFill>
                  <a:schemeClr val="tx1">
                    <a:lumMod val="75000"/>
                    <a:lumOff val="25000"/>
                  </a:schemeClr>
                </a:solidFill>
                <a:latin typeface="+mj-lt"/>
                <a:ea typeface="+mj-ea"/>
                <a:cs typeface="+mj-cs"/>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pPr algn="ctr"/>
            <a:r>
              <a:rPr lang="en-US" sz="3400">
                <a:latin typeface="Times New Roman"/>
                <a:ea typeface="Times New Roman"/>
                <a:cs typeface="Times New Roman"/>
                <a:sym typeface="Times New Roman"/>
              </a:rPr>
              <a:t>Demographic Results</a:t>
            </a:r>
          </a:p>
        </p:txBody>
      </p:sp>
      <p:pic>
        <p:nvPicPr>
          <p:cNvPr id="19" name="Picture 18">
            <a:extLst>
              <a:ext uri="{FF2B5EF4-FFF2-40B4-BE49-F238E27FC236}">
                <a16:creationId xmlns:a16="http://schemas.microsoft.com/office/drawing/2014/main" id="{61AA6788-6AC9-DD16-3203-7750467CA09D}"/>
              </a:ext>
            </a:extLst>
          </p:cNvPr>
          <p:cNvPicPr>
            <a:picLocks noChangeAspect="1"/>
          </p:cNvPicPr>
          <p:nvPr/>
        </p:nvPicPr>
        <p:blipFill>
          <a:blip r:embed="rId3"/>
          <a:srcRect/>
          <a:stretch/>
        </p:blipFill>
        <p:spPr>
          <a:xfrm>
            <a:off x="962457" y="627258"/>
            <a:ext cx="3627978" cy="4459092"/>
          </a:xfrm>
          <a:prstGeom prst="rect">
            <a:avLst/>
          </a:prstGeom>
        </p:spPr>
      </p:pic>
      <p:sp>
        <p:nvSpPr>
          <p:cNvPr id="10" name="TextBox 9">
            <a:extLst>
              <a:ext uri="{FF2B5EF4-FFF2-40B4-BE49-F238E27FC236}">
                <a16:creationId xmlns:a16="http://schemas.microsoft.com/office/drawing/2014/main" id="{CF65DA76-36C8-1886-7CAF-0E26B2B0239F}"/>
              </a:ext>
            </a:extLst>
          </p:cNvPr>
          <p:cNvSpPr txBox="1"/>
          <p:nvPr/>
        </p:nvSpPr>
        <p:spPr>
          <a:xfrm>
            <a:off x="4531180" y="2048530"/>
            <a:ext cx="4612820" cy="523220"/>
          </a:xfrm>
          <a:prstGeom prst="rect">
            <a:avLst/>
          </a:prstGeom>
          <a:noFill/>
        </p:spPr>
        <p:txBody>
          <a:bodyPr wrap="square">
            <a:spAutoFit/>
          </a:bodyPr>
          <a:lstStyle/>
          <a:p>
            <a:pPr marL="285750" indent="-2857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Gender</a:t>
            </a:r>
            <a:r>
              <a:rPr lang="en-US" sz="1400" dirty="0">
                <a:latin typeface="Times New Roman" panose="02020603050405020304" pitchFamily="18" charset="0"/>
                <a:cs typeface="Times New Roman" panose="02020603050405020304" pitchFamily="18" charset="0"/>
              </a:rPr>
              <a:t>: More females and fewer males than statistically expected </a:t>
            </a:r>
          </a:p>
        </p:txBody>
      </p:sp>
      <p:sp>
        <p:nvSpPr>
          <p:cNvPr id="12" name="TextBox 11">
            <a:extLst>
              <a:ext uri="{FF2B5EF4-FFF2-40B4-BE49-F238E27FC236}">
                <a16:creationId xmlns:a16="http://schemas.microsoft.com/office/drawing/2014/main" id="{29A6A64D-5BC3-A0AC-A829-4DC5C088A858}"/>
              </a:ext>
            </a:extLst>
          </p:cNvPr>
          <p:cNvSpPr txBox="1"/>
          <p:nvPr/>
        </p:nvSpPr>
        <p:spPr>
          <a:xfrm>
            <a:off x="4560808" y="2986241"/>
            <a:ext cx="4612820" cy="307777"/>
          </a:xfrm>
          <a:prstGeom prst="rect">
            <a:avLst/>
          </a:prstGeom>
          <a:noFill/>
        </p:spPr>
        <p:txBody>
          <a:bodyPr wrap="square">
            <a:spAutoFit/>
          </a:bodyPr>
          <a:lstStyle/>
          <a:p>
            <a:pPr marL="285750" indent="-2857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Race</a:t>
            </a:r>
            <a:r>
              <a:rPr lang="en-US" sz="1400" dirty="0">
                <a:latin typeface="Times New Roman" panose="02020603050405020304" pitchFamily="18" charset="0"/>
                <a:cs typeface="Times New Roman" panose="02020603050405020304" pitchFamily="18" charset="0"/>
              </a:rPr>
              <a:t>: More white patients than statistically expected</a:t>
            </a:r>
          </a:p>
        </p:txBody>
      </p:sp>
      <p:sp>
        <p:nvSpPr>
          <p:cNvPr id="14" name="TextBox 13">
            <a:extLst>
              <a:ext uri="{FF2B5EF4-FFF2-40B4-BE49-F238E27FC236}">
                <a16:creationId xmlns:a16="http://schemas.microsoft.com/office/drawing/2014/main" id="{0D9E0795-EB42-4E90-BD8D-364A43B88F44}"/>
              </a:ext>
            </a:extLst>
          </p:cNvPr>
          <p:cNvSpPr txBox="1"/>
          <p:nvPr/>
        </p:nvSpPr>
        <p:spPr>
          <a:xfrm>
            <a:off x="4565942" y="3944368"/>
            <a:ext cx="4661806" cy="523220"/>
          </a:xfrm>
          <a:prstGeom prst="rect">
            <a:avLst/>
          </a:prstGeom>
          <a:noFill/>
        </p:spPr>
        <p:txBody>
          <a:bodyPr wrap="square">
            <a:spAutoFit/>
          </a:bodyPr>
          <a:lstStyle/>
          <a:p>
            <a:pPr marL="285750" indent="-2857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Language</a:t>
            </a:r>
            <a:r>
              <a:rPr lang="en-US" sz="1400" dirty="0">
                <a:latin typeface="Times New Roman" panose="02020603050405020304" pitchFamily="18" charset="0"/>
                <a:cs typeface="Times New Roman" panose="02020603050405020304" pitchFamily="18" charset="0"/>
              </a:rPr>
              <a:t>: More English-speaking and fewer Spanish-speaking patients than statistically expected</a:t>
            </a:r>
          </a:p>
        </p:txBody>
      </p:sp>
      <p:sp>
        <p:nvSpPr>
          <p:cNvPr id="15" name="TextBox 14">
            <a:extLst>
              <a:ext uri="{FF2B5EF4-FFF2-40B4-BE49-F238E27FC236}">
                <a16:creationId xmlns:a16="http://schemas.microsoft.com/office/drawing/2014/main" id="{70C9AAF5-453A-87B0-6F26-CB967BA076EE}"/>
              </a:ext>
            </a:extLst>
          </p:cNvPr>
          <p:cNvSpPr txBox="1"/>
          <p:nvPr/>
        </p:nvSpPr>
        <p:spPr>
          <a:xfrm>
            <a:off x="3339193" y="2065564"/>
            <a:ext cx="595993" cy="394234"/>
          </a:xfrm>
          <a:prstGeom prst="rect">
            <a:avLst/>
          </a:prstGeom>
          <a:noFill/>
          <a:ln w="19050">
            <a:solidFill>
              <a:schemeClr val="tx1"/>
            </a:solidFill>
          </a:ln>
        </p:spPr>
        <p:txBody>
          <a:bodyPr wrap="square" rtlCol="0">
            <a:noAutofit/>
          </a:bodyPr>
          <a:lstStyle/>
          <a:p>
            <a:endParaRPr lang="en-US" dirty="0"/>
          </a:p>
        </p:txBody>
      </p:sp>
      <p:sp>
        <p:nvSpPr>
          <p:cNvPr id="16" name="TextBox 15">
            <a:extLst>
              <a:ext uri="{FF2B5EF4-FFF2-40B4-BE49-F238E27FC236}">
                <a16:creationId xmlns:a16="http://schemas.microsoft.com/office/drawing/2014/main" id="{6DAC6C78-1C4C-FFDB-ABF1-38916567EB2D}"/>
              </a:ext>
            </a:extLst>
          </p:cNvPr>
          <p:cNvSpPr txBox="1"/>
          <p:nvPr/>
        </p:nvSpPr>
        <p:spPr>
          <a:xfrm>
            <a:off x="3339192" y="2959740"/>
            <a:ext cx="595993" cy="1005840"/>
          </a:xfrm>
          <a:prstGeom prst="rect">
            <a:avLst/>
          </a:prstGeom>
          <a:noFill/>
          <a:ln w="19050">
            <a:solidFill>
              <a:schemeClr val="tx1"/>
            </a:solidFill>
          </a:ln>
        </p:spPr>
        <p:txBody>
          <a:bodyPr wrap="square" rtlCol="0">
            <a:noAutofit/>
          </a:bodyPr>
          <a:lstStyle/>
          <a:p>
            <a:endParaRPr lang="en-US" dirty="0"/>
          </a:p>
        </p:txBody>
      </p:sp>
      <p:sp>
        <p:nvSpPr>
          <p:cNvPr id="17" name="TextBox 16">
            <a:extLst>
              <a:ext uri="{FF2B5EF4-FFF2-40B4-BE49-F238E27FC236}">
                <a16:creationId xmlns:a16="http://schemas.microsoft.com/office/drawing/2014/main" id="{9A15CE72-DDC3-0B19-10DF-724A81A4F7D1}"/>
              </a:ext>
            </a:extLst>
          </p:cNvPr>
          <p:cNvSpPr txBox="1"/>
          <p:nvPr/>
        </p:nvSpPr>
        <p:spPr>
          <a:xfrm>
            <a:off x="3339191" y="3989054"/>
            <a:ext cx="595993" cy="527188"/>
          </a:xfrm>
          <a:prstGeom prst="rect">
            <a:avLst/>
          </a:prstGeom>
          <a:noFill/>
          <a:ln w="19050">
            <a:solidFill>
              <a:schemeClr val="tx1"/>
            </a:solidFill>
          </a:ln>
        </p:spPr>
        <p:txBody>
          <a:bodyPr wrap="square" rtlCol="0">
            <a:noAutofit/>
          </a:bodyPr>
          <a:lstStyle/>
          <a:p>
            <a:endParaRPr lang="en-US" dirty="0"/>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17"/>
        <p:cNvGrpSpPr/>
        <p:nvPr/>
      </p:nvGrpSpPr>
      <p:grpSpPr>
        <a:xfrm>
          <a:off x="0" y="0"/>
          <a:ext cx="0" cy="0"/>
          <a:chOff x="0" y="0"/>
          <a:chExt cx="0" cy="0"/>
        </a:xfrm>
      </p:grpSpPr>
      <p:sp>
        <p:nvSpPr>
          <p:cNvPr id="5" name="Google Shape;91;p17">
            <a:extLst>
              <a:ext uri="{FF2B5EF4-FFF2-40B4-BE49-F238E27FC236}">
                <a16:creationId xmlns:a16="http://schemas.microsoft.com/office/drawing/2014/main" id="{10A44A0E-B075-4351-694C-F50F6FA31FB8}"/>
              </a:ext>
            </a:extLst>
          </p:cNvPr>
          <p:cNvSpPr txBox="1">
            <a:spLocks/>
          </p:cNvSpPr>
          <p:nvPr/>
        </p:nvSpPr>
        <p:spPr>
          <a:xfrm>
            <a:off x="-79908" y="209550"/>
            <a:ext cx="5712708" cy="514663"/>
          </a:xfrm>
          <a:prstGeom prst="rect">
            <a:avLst/>
          </a:prstGeom>
          <a:ln w="19050">
            <a:noFill/>
          </a:ln>
        </p:spPr>
        <p:txBody>
          <a:bodyPr spcFirstLastPara="1" vert="horz" wrap="square" lIns="91425" tIns="91425" rIns="91425" bIns="91425" rtlCol="0" anchor="b" anchorCtr="0">
            <a:noAutofit/>
          </a:bodyPr>
          <a:lstStyle>
            <a:lvl1pPr lvl="0" algn="l" defTabSz="685800" rtl="0" eaLnBrk="1" latinLnBrk="0" hangingPunct="1">
              <a:lnSpc>
                <a:spcPct val="85000"/>
              </a:lnSpc>
              <a:spcBef>
                <a:spcPts val="0"/>
              </a:spcBef>
              <a:spcAft>
                <a:spcPts val="0"/>
              </a:spcAft>
              <a:buSzPts val="4200"/>
              <a:buNone/>
              <a:defRPr sz="3600" kern="1200" spc="-38" baseline="0">
                <a:solidFill>
                  <a:schemeClr val="tx1">
                    <a:lumMod val="75000"/>
                    <a:lumOff val="25000"/>
                  </a:schemeClr>
                </a:solidFill>
                <a:latin typeface="+mj-lt"/>
                <a:ea typeface="+mj-ea"/>
                <a:cs typeface="+mj-cs"/>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pPr algn="ctr"/>
            <a:r>
              <a:rPr lang="en-US" sz="3400">
                <a:latin typeface="Times New Roman"/>
                <a:ea typeface="Times New Roman"/>
                <a:cs typeface="Times New Roman"/>
                <a:sym typeface="Times New Roman"/>
              </a:rPr>
              <a:t>Demographic Results</a:t>
            </a:r>
          </a:p>
        </p:txBody>
      </p:sp>
      <p:pic>
        <p:nvPicPr>
          <p:cNvPr id="3" name="Picture 2" descr="Table&#10;&#10;Description automatically generated">
            <a:extLst>
              <a:ext uri="{FF2B5EF4-FFF2-40B4-BE49-F238E27FC236}">
                <a16:creationId xmlns:a16="http://schemas.microsoft.com/office/drawing/2014/main" id="{58239B75-3AAD-A8DD-5C93-75DC74F8CECB}"/>
              </a:ext>
            </a:extLst>
          </p:cNvPr>
          <p:cNvPicPr>
            <a:picLocks noChangeAspect="1"/>
          </p:cNvPicPr>
          <p:nvPr/>
        </p:nvPicPr>
        <p:blipFill>
          <a:blip r:embed="rId3"/>
          <a:stretch>
            <a:fillRect/>
          </a:stretch>
        </p:blipFill>
        <p:spPr>
          <a:xfrm>
            <a:off x="943493" y="634997"/>
            <a:ext cx="3775464" cy="4508503"/>
          </a:xfrm>
          <a:prstGeom prst="rect">
            <a:avLst/>
          </a:prstGeom>
        </p:spPr>
      </p:pic>
      <p:sp>
        <p:nvSpPr>
          <p:cNvPr id="6" name="TextBox 5">
            <a:extLst>
              <a:ext uri="{FF2B5EF4-FFF2-40B4-BE49-F238E27FC236}">
                <a16:creationId xmlns:a16="http://schemas.microsoft.com/office/drawing/2014/main" id="{77800D2E-B638-51F1-0FE2-37612ED4E21E}"/>
              </a:ext>
            </a:extLst>
          </p:cNvPr>
          <p:cNvSpPr txBox="1"/>
          <p:nvPr/>
        </p:nvSpPr>
        <p:spPr>
          <a:xfrm>
            <a:off x="3412672" y="2098222"/>
            <a:ext cx="628649" cy="394234"/>
          </a:xfrm>
          <a:prstGeom prst="rect">
            <a:avLst/>
          </a:prstGeom>
          <a:noFill/>
          <a:ln w="19050">
            <a:solidFill>
              <a:schemeClr val="tx1"/>
            </a:solidFill>
          </a:ln>
        </p:spPr>
        <p:txBody>
          <a:bodyPr wrap="square" rtlCol="0">
            <a:noAutofit/>
          </a:bodyPr>
          <a:lstStyle/>
          <a:p>
            <a:endParaRPr lang="en-US" dirty="0"/>
          </a:p>
        </p:txBody>
      </p:sp>
      <p:sp>
        <p:nvSpPr>
          <p:cNvPr id="7" name="TextBox 6">
            <a:extLst>
              <a:ext uri="{FF2B5EF4-FFF2-40B4-BE49-F238E27FC236}">
                <a16:creationId xmlns:a16="http://schemas.microsoft.com/office/drawing/2014/main" id="{9FD8613D-028C-43ED-6EBB-8B4D3EB443ED}"/>
              </a:ext>
            </a:extLst>
          </p:cNvPr>
          <p:cNvSpPr txBox="1"/>
          <p:nvPr/>
        </p:nvSpPr>
        <p:spPr>
          <a:xfrm>
            <a:off x="3412672" y="4050988"/>
            <a:ext cx="628648" cy="522515"/>
          </a:xfrm>
          <a:prstGeom prst="rect">
            <a:avLst/>
          </a:prstGeom>
          <a:noFill/>
          <a:ln w="19050">
            <a:solidFill>
              <a:schemeClr val="tx1"/>
            </a:solidFill>
          </a:ln>
        </p:spPr>
        <p:txBody>
          <a:bodyPr wrap="square" rtlCol="0">
            <a:noAutofit/>
          </a:bodyPr>
          <a:lstStyle/>
          <a:p>
            <a:endParaRPr lang="en-US" dirty="0"/>
          </a:p>
        </p:txBody>
      </p:sp>
      <p:sp>
        <p:nvSpPr>
          <p:cNvPr id="9" name="TextBox 8">
            <a:extLst>
              <a:ext uri="{FF2B5EF4-FFF2-40B4-BE49-F238E27FC236}">
                <a16:creationId xmlns:a16="http://schemas.microsoft.com/office/drawing/2014/main" id="{4B393EB1-8A41-3B4F-B3C4-F4F56B48CA9A}"/>
              </a:ext>
            </a:extLst>
          </p:cNvPr>
          <p:cNvSpPr txBox="1"/>
          <p:nvPr/>
        </p:nvSpPr>
        <p:spPr>
          <a:xfrm>
            <a:off x="4718957" y="2098222"/>
            <a:ext cx="4385849" cy="523220"/>
          </a:xfrm>
          <a:prstGeom prst="rect">
            <a:avLst/>
          </a:prstGeom>
          <a:noFill/>
        </p:spPr>
        <p:txBody>
          <a:bodyPr wrap="square">
            <a:spAutoFit/>
          </a:bodyPr>
          <a:lstStyle/>
          <a:p>
            <a:pPr marL="285750" indent="-285750" algn="l">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Gender</a:t>
            </a:r>
            <a:r>
              <a:rPr lang="en-US" sz="1400" dirty="0">
                <a:latin typeface="Times New Roman" panose="02020603050405020304" pitchFamily="18" charset="0"/>
                <a:cs typeface="Times New Roman" panose="02020603050405020304" pitchFamily="18" charset="0"/>
              </a:rPr>
              <a:t>: Fewer females and more males than statistically expected</a:t>
            </a:r>
          </a:p>
        </p:txBody>
      </p:sp>
      <p:sp>
        <p:nvSpPr>
          <p:cNvPr id="11" name="TextBox 10">
            <a:extLst>
              <a:ext uri="{FF2B5EF4-FFF2-40B4-BE49-F238E27FC236}">
                <a16:creationId xmlns:a16="http://schemas.microsoft.com/office/drawing/2014/main" id="{67CA9757-18AF-7779-BDEF-CD4A303EF856}"/>
              </a:ext>
            </a:extLst>
          </p:cNvPr>
          <p:cNvSpPr txBox="1"/>
          <p:nvPr/>
        </p:nvSpPr>
        <p:spPr>
          <a:xfrm>
            <a:off x="4758151" y="4050988"/>
            <a:ext cx="4633232" cy="5232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Language</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Fewer English-speaking and more Spanish-speaking patients than statistically expected</a:t>
            </a:r>
          </a:p>
        </p:txBody>
      </p:sp>
    </p:spTree>
    <p:extLst>
      <p:ext uri="{BB962C8B-B14F-4D97-AF65-F5344CB8AC3E}">
        <p14:creationId xmlns:p14="http://schemas.microsoft.com/office/powerpoint/2010/main" val="263509035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E941-8CFF-FA3F-875E-A58498A80D2B}"/>
              </a:ext>
            </a:extLst>
          </p:cNvPr>
          <p:cNvSpPr>
            <a:spLocks noGrp="1"/>
          </p:cNvSpPr>
          <p:nvPr>
            <p:ph type="title"/>
          </p:nvPr>
        </p:nvSpPr>
        <p:spPr>
          <a:xfrm>
            <a:off x="39549" y="320700"/>
            <a:ext cx="8520600" cy="831300"/>
          </a:xfrm>
        </p:spPr>
        <p:txBody>
          <a:bodyPr>
            <a:normAutofit/>
          </a:bodyPr>
          <a:lstStyle/>
          <a:p>
            <a:r>
              <a:rPr lang="en-US" sz="3400">
                <a:latin typeface="Times New Roman" panose="02020603050405020304" pitchFamily="18" charset="0"/>
                <a:cs typeface="Times New Roman" panose="02020603050405020304" pitchFamily="18" charset="0"/>
              </a:rPr>
              <a:t>Correlation Matrix Results</a:t>
            </a:r>
          </a:p>
        </p:txBody>
      </p:sp>
      <p:pic>
        <p:nvPicPr>
          <p:cNvPr id="5" name="Picture 4">
            <a:extLst>
              <a:ext uri="{FF2B5EF4-FFF2-40B4-BE49-F238E27FC236}">
                <a16:creationId xmlns:a16="http://schemas.microsoft.com/office/drawing/2014/main" id="{26EF3799-E5BA-5CFD-438C-C6269E4E4CAA}"/>
              </a:ext>
            </a:extLst>
          </p:cNvPr>
          <p:cNvPicPr>
            <a:picLocks noChangeAspect="1"/>
          </p:cNvPicPr>
          <p:nvPr/>
        </p:nvPicPr>
        <p:blipFill>
          <a:blip r:embed="rId4"/>
          <a:srcRect/>
          <a:stretch/>
        </p:blipFill>
        <p:spPr>
          <a:xfrm>
            <a:off x="56804" y="1289267"/>
            <a:ext cx="9030391" cy="3538308"/>
          </a:xfrm>
          <a:prstGeom prst="rect">
            <a:avLst/>
          </a:prstGeom>
        </p:spPr>
      </p:pic>
    </p:spTree>
    <p:extLst>
      <p:ext uri="{BB962C8B-B14F-4D97-AF65-F5344CB8AC3E}">
        <p14:creationId xmlns:p14="http://schemas.microsoft.com/office/powerpoint/2010/main" val="2979478927"/>
      </p:ext>
    </p:extLst>
  </p:cSld>
  <p:clrMapOvr>
    <a:masterClrMapping/>
  </p:clrMapOvr>
  <p:transition spd="slow">
    <p:wipe/>
  </p:transition>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8">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10">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6452"/>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9" name="Straight Connector 12">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E7B8B64-C2A9-167D-BD61-98611CA65D37}"/>
              </a:ext>
            </a:extLst>
          </p:cNvPr>
          <p:cNvSpPr>
            <a:spLocks noGrp="1"/>
          </p:cNvSpPr>
          <p:nvPr>
            <p:ph type="title"/>
          </p:nvPr>
        </p:nvSpPr>
        <p:spPr>
          <a:xfrm>
            <a:off x="895149" y="215315"/>
            <a:ext cx="7543800" cy="1088068"/>
          </a:xfrm>
        </p:spPr>
        <p:txBody>
          <a:bodyPr vert="horz" lIns="91440" tIns="45720" rIns="91440" bIns="45720" rtlCol="0" anchor="b">
            <a:normAutofit/>
          </a:bodyPr>
          <a:lstStyle/>
          <a:p>
            <a:pPr defTabSz="914400">
              <a:spcBef>
                <a:spcPct val="0"/>
              </a:spcBef>
            </a:pPr>
            <a:r>
              <a:rPr lang="en-US" sz="3400" spc="-50">
                <a:latin typeface="Times New Roman" panose="02020603050405020304" pitchFamily="18" charset="0"/>
                <a:cs typeface="Times New Roman" panose="02020603050405020304" pitchFamily="18" charset="0"/>
              </a:rPr>
              <a:t>Discussion</a:t>
            </a:r>
          </a:p>
        </p:txBody>
      </p:sp>
      <p:graphicFrame>
        <p:nvGraphicFramePr>
          <p:cNvPr id="71" name="Text Placeholder 2">
            <a:extLst>
              <a:ext uri="{FF2B5EF4-FFF2-40B4-BE49-F238E27FC236}">
                <a16:creationId xmlns:a16="http://schemas.microsoft.com/office/drawing/2014/main" id="{A74253C9-5A00-4DE6-E8B7-7225260CBB75}"/>
              </a:ext>
            </a:extLst>
          </p:cNvPr>
          <p:cNvGraphicFramePr/>
          <p:nvPr>
            <p:extLst>
              <p:ext uri="{D42A27DB-BD31-4B8C-83A1-F6EECF244321}">
                <p14:modId xmlns:p14="http://schemas.microsoft.com/office/powerpoint/2010/main" val="2208920585"/>
              </p:ext>
            </p:extLst>
          </p:nvPr>
        </p:nvGraphicFramePr>
        <p:xfrm>
          <a:off x="895149" y="1610137"/>
          <a:ext cx="7543800" cy="2839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Graphic 13" descr="Boardroom outline">
            <a:extLst>
              <a:ext uri="{FF2B5EF4-FFF2-40B4-BE49-F238E27FC236}">
                <a16:creationId xmlns:a16="http://schemas.microsoft.com/office/drawing/2014/main" id="{C3D0E9CD-B057-3828-3735-C323E599FC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0" y="3981614"/>
            <a:ext cx="914400" cy="914400"/>
          </a:xfrm>
          <a:prstGeom prst="rect">
            <a:avLst/>
          </a:prstGeom>
        </p:spPr>
      </p:pic>
      <p:pic>
        <p:nvPicPr>
          <p:cNvPr id="18" name="Graphic 17" descr="Meeting outline">
            <a:extLst>
              <a:ext uri="{FF2B5EF4-FFF2-40B4-BE49-F238E27FC236}">
                <a16:creationId xmlns:a16="http://schemas.microsoft.com/office/drawing/2014/main" id="{0FDADC42-7B0A-EF97-C6AC-926D725B9A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55969" y="286244"/>
            <a:ext cx="914400" cy="914400"/>
          </a:xfrm>
          <a:prstGeom prst="rect">
            <a:avLst/>
          </a:prstGeom>
        </p:spPr>
      </p:pic>
    </p:spTree>
    <p:extLst>
      <p:ext uri="{BB962C8B-B14F-4D97-AF65-F5344CB8AC3E}">
        <p14:creationId xmlns:p14="http://schemas.microsoft.com/office/powerpoint/2010/main" val="36989091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B8B64-C2A9-167D-BD61-98611CA65D37}"/>
              </a:ext>
            </a:extLst>
          </p:cNvPr>
          <p:cNvSpPr>
            <a:spLocks noGrp="1"/>
          </p:cNvSpPr>
          <p:nvPr>
            <p:ph type="title"/>
          </p:nvPr>
        </p:nvSpPr>
        <p:spPr>
          <a:xfrm>
            <a:off x="851450" y="488867"/>
            <a:ext cx="8520600" cy="831300"/>
          </a:xfrm>
        </p:spPr>
        <p:txBody>
          <a:bodyPr>
            <a:normAutofit/>
          </a:bodyPr>
          <a:lstStyle/>
          <a:p>
            <a:r>
              <a:rPr lang="en-US" sz="3400">
                <a:latin typeface="Times New Roman" panose="02020603050405020304" pitchFamily="18" charset="0"/>
                <a:cs typeface="Times New Roman" panose="02020603050405020304" pitchFamily="18" charset="0"/>
              </a:rPr>
              <a:t>Discussion</a:t>
            </a:r>
          </a:p>
        </p:txBody>
      </p:sp>
      <p:graphicFrame>
        <p:nvGraphicFramePr>
          <p:cNvPr id="5" name="Text Placeholder 2">
            <a:extLst>
              <a:ext uri="{FF2B5EF4-FFF2-40B4-BE49-F238E27FC236}">
                <a16:creationId xmlns:a16="http://schemas.microsoft.com/office/drawing/2014/main" id="{89EB20EE-487F-955D-118E-3E3B7BA2776D}"/>
              </a:ext>
            </a:extLst>
          </p:cNvPr>
          <p:cNvGraphicFramePr/>
          <p:nvPr>
            <p:extLst>
              <p:ext uri="{D42A27DB-BD31-4B8C-83A1-F6EECF244321}">
                <p14:modId xmlns:p14="http://schemas.microsoft.com/office/powerpoint/2010/main" val="1258136447"/>
              </p:ext>
            </p:extLst>
          </p:nvPr>
        </p:nvGraphicFramePr>
        <p:xfrm>
          <a:off x="461576" y="1320167"/>
          <a:ext cx="8520601" cy="3823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Boardroom outline">
            <a:extLst>
              <a:ext uri="{FF2B5EF4-FFF2-40B4-BE49-F238E27FC236}">
                <a16:creationId xmlns:a16="http://schemas.microsoft.com/office/drawing/2014/main" id="{B351CAF6-EAB5-DFF8-0DAE-AF6864B484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0" y="3981614"/>
            <a:ext cx="914400" cy="914400"/>
          </a:xfrm>
          <a:prstGeom prst="rect">
            <a:avLst/>
          </a:prstGeom>
        </p:spPr>
      </p:pic>
      <p:pic>
        <p:nvPicPr>
          <p:cNvPr id="6" name="Graphic 5" descr="Meeting outline">
            <a:extLst>
              <a:ext uri="{FF2B5EF4-FFF2-40B4-BE49-F238E27FC236}">
                <a16:creationId xmlns:a16="http://schemas.microsoft.com/office/drawing/2014/main" id="{B9D020F6-0DC5-7FBF-CBB1-7DF4036AFBE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55969" y="286244"/>
            <a:ext cx="914400" cy="914400"/>
          </a:xfrm>
          <a:prstGeom prst="rect">
            <a:avLst/>
          </a:prstGeom>
        </p:spPr>
      </p:pic>
    </p:spTree>
    <p:extLst>
      <p:ext uri="{BB962C8B-B14F-4D97-AF65-F5344CB8AC3E}">
        <p14:creationId xmlns:p14="http://schemas.microsoft.com/office/powerpoint/2010/main" val="109434200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B9D3A0FC-5D74-4BAC-9DDB-68A942650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AB575F-F2E2-1F10-9FED-360889953822}"/>
              </a:ext>
            </a:extLst>
          </p:cNvPr>
          <p:cNvSpPr>
            <a:spLocks noGrp="1"/>
          </p:cNvSpPr>
          <p:nvPr>
            <p:ph type="title"/>
          </p:nvPr>
        </p:nvSpPr>
        <p:spPr>
          <a:xfrm>
            <a:off x="3731078" y="476209"/>
            <a:ext cx="4931229" cy="1088068"/>
          </a:xfrm>
        </p:spPr>
        <p:txBody>
          <a:bodyPr vert="horz" lIns="91440" tIns="45720" rIns="91440" bIns="45720" rtlCol="0" anchor="b">
            <a:normAutofit/>
          </a:bodyPr>
          <a:lstStyle/>
          <a:p>
            <a:pPr defTabSz="914400">
              <a:spcBef>
                <a:spcPct val="0"/>
              </a:spcBef>
            </a:pPr>
            <a:r>
              <a:rPr lang="en-US" sz="3400" spc="-50">
                <a:latin typeface="Times New Roman" panose="02020603050405020304" pitchFamily="18" charset="0"/>
                <a:cs typeface="Times New Roman" panose="02020603050405020304" pitchFamily="18" charset="0"/>
              </a:rPr>
              <a:t>Limitations</a:t>
            </a:r>
          </a:p>
        </p:txBody>
      </p:sp>
      <p:pic>
        <p:nvPicPr>
          <p:cNvPr id="8" name="Graphic 7" descr="Head with gears with solid fill">
            <a:extLst>
              <a:ext uri="{FF2B5EF4-FFF2-40B4-BE49-F238E27FC236}">
                <a16:creationId xmlns:a16="http://schemas.microsoft.com/office/drawing/2014/main" id="{4E809B38-2033-80B3-9836-3C8830F2DD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5499" y="972469"/>
            <a:ext cx="3000986" cy="3000986"/>
          </a:xfrm>
          <a:prstGeom prst="rect">
            <a:avLst/>
          </a:prstGeom>
        </p:spPr>
      </p:pic>
      <p:cxnSp>
        <p:nvCxnSpPr>
          <p:cNvPr id="21" name="Straight Connector 20">
            <a:extLst>
              <a:ext uri="{FF2B5EF4-FFF2-40B4-BE49-F238E27FC236}">
                <a16:creationId xmlns:a16="http://schemas.microsoft.com/office/drawing/2014/main" id="{69B36A11-4FA0-4989-A465-037DF52469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1564641"/>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09A2F21-C156-D9D2-195D-617E7EC5355B}"/>
              </a:ext>
            </a:extLst>
          </p:cNvPr>
          <p:cNvSpPr>
            <a:spLocks noGrp="1"/>
          </p:cNvSpPr>
          <p:nvPr>
            <p:ph type="body" idx="1"/>
          </p:nvPr>
        </p:nvSpPr>
        <p:spPr>
          <a:xfrm>
            <a:off x="3731076" y="1736844"/>
            <a:ext cx="5154305" cy="2752635"/>
          </a:xfrm>
        </p:spPr>
        <p:txBody>
          <a:bodyPr vert="horz" lIns="0" tIns="45720" rIns="0" bIns="45720" rtlCol="0">
            <a:normAutofit/>
          </a:bodyPr>
          <a:lstStyle/>
          <a:p>
            <a:pPr marL="114300" indent="0" defTabSz="914400">
              <a:buFont typeface="Calibri" panose="020F0502020204030204" pitchFamily="34" charset="0"/>
              <a:buNone/>
            </a:pPr>
            <a:endParaRPr lang="en-US" sz="2400" dirty="0">
              <a:latin typeface="Times New Roman" panose="02020603050405020304" pitchFamily="18" charset="0"/>
              <a:cs typeface="Times New Roman" panose="02020603050405020304" pitchFamily="18" charset="0"/>
            </a:endParaRPr>
          </a:p>
          <a:p>
            <a:pPr defTabSz="914400">
              <a:spcAft>
                <a:spcPts val="1200"/>
              </a:spcAft>
              <a:buClrTx/>
              <a:buSzPct val="1000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Self-reports from adolescents (PHQ-9A) &amp; caregivers (PSS) </a:t>
            </a:r>
          </a:p>
          <a:p>
            <a:pPr defTabSz="914400">
              <a:spcAft>
                <a:spcPts val="1200"/>
              </a:spcAft>
              <a:buClrTx/>
              <a:buSzPct val="100000"/>
              <a:buFont typeface="Wingdings" panose="05000000000000000000" pitchFamily="2" charset="2"/>
              <a:buChar char="Ø"/>
            </a:pPr>
            <a:r>
              <a:rPr lang="en-US" sz="2000" dirty="0"/>
              <a:t>Human error may be present when raw paper data is manually inputted into datasets</a:t>
            </a:r>
            <a:endParaRPr lang="en-US" sz="2000" dirty="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B8DB8C60-3B7D-46C5-B1A9-A295D8A48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7B7006A8-EB46-45ED-977F-BC489E2B7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8689435"/>
      </p:ext>
    </p:extLst>
  </p:cSld>
  <p:clrMapOvr>
    <a:masterClrMapping/>
  </p:clrMapOvr>
  <p:transition spd="slow">
    <p:wipe/>
  </p:transition>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30511CB-2556-40C9-9975-93D0D2EF2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Rectangle 1032">
            <a:extLst>
              <a:ext uri="{FF2B5EF4-FFF2-40B4-BE49-F238E27FC236}">
                <a16:creationId xmlns:a16="http://schemas.microsoft.com/office/drawing/2014/main" id="{0137E738-AFAB-48B2-97F9-5C4BF3934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5" name="Straight Connector 1034">
            <a:extLst>
              <a:ext uri="{FF2B5EF4-FFF2-40B4-BE49-F238E27FC236}">
                <a16:creationId xmlns:a16="http://schemas.microsoft.com/office/drawing/2014/main" id="{0703A2A2-0F14-45FC-8CB4-D5DEEC49AC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37" name="Rectangle 1036">
            <a:extLst>
              <a:ext uri="{FF2B5EF4-FFF2-40B4-BE49-F238E27FC236}">
                <a16:creationId xmlns:a16="http://schemas.microsoft.com/office/drawing/2014/main" id="{1AD4E35D-A118-48D3-A2D3-3CEE5A0C74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1;p17">
            <a:extLst>
              <a:ext uri="{FF2B5EF4-FFF2-40B4-BE49-F238E27FC236}">
                <a16:creationId xmlns:a16="http://schemas.microsoft.com/office/drawing/2014/main" id="{4DAE2468-99ED-7644-D8C5-669E155E76C2}"/>
              </a:ext>
            </a:extLst>
          </p:cNvPr>
          <p:cNvSpPr txBox="1">
            <a:spLocks/>
          </p:cNvSpPr>
          <p:nvPr/>
        </p:nvSpPr>
        <p:spPr>
          <a:xfrm>
            <a:off x="3858509" y="476209"/>
            <a:ext cx="4803797" cy="1088068"/>
          </a:xfrm>
          <a:prstGeom prst="rect">
            <a:avLst/>
          </a:prstGeom>
        </p:spPr>
        <p:txBody>
          <a:bodyPr spcFirstLastPara="1" vert="horz" lIns="91440" tIns="45720" rIns="91440" bIns="45720" rtlCol="0" anchor="b" anchorCtr="0">
            <a:normAutofit/>
          </a:bodyPr>
          <a:lstStyle>
            <a:lvl1pPr lvl="0" algn="l" defTabSz="685800" rtl="0" eaLnBrk="1" latinLnBrk="0" hangingPunct="1">
              <a:lnSpc>
                <a:spcPct val="85000"/>
              </a:lnSpc>
              <a:spcBef>
                <a:spcPts val="0"/>
              </a:spcBef>
              <a:spcAft>
                <a:spcPts val="0"/>
              </a:spcAft>
              <a:buSzPts val="4200"/>
              <a:buNone/>
              <a:defRPr sz="3600" kern="1200" spc="-38" baseline="0">
                <a:solidFill>
                  <a:schemeClr val="tx1">
                    <a:lumMod val="75000"/>
                    <a:lumOff val="25000"/>
                  </a:schemeClr>
                </a:solidFill>
                <a:latin typeface="+mj-lt"/>
                <a:ea typeface="+mj-ea"/>
                <a:cs typeface="+mj-cs"/>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pPr defTabSz="914400">
              <a:spcBef>
                <a:spcPct val="0"/>
              </a:spcBef>
              <a:spcAft>
                <a:spcPts val="600"/>
              </a:spcAft>
            </a:pPr>
            <a:r>
              <a:rPr lang="en-US" sz="3400" spc="-50">
                <a:latin typeface="Times New Roman" panose="02020603050405020304" pitchFamily="18" charset="0"/>
                <a:cs typeface="Times New Roman" panose="02020603050405020304" pitchFamily="18" charset="0"/>
                <a:sym typeface="Times New Roman"/>
              </a:rPr>
              <a:t>Future Implications  </a:t>
            </a:r>
          </a:p>
        </p:txBody>
      </p:sp>
      <p:pic>
        <p:nvPicPr>
          <p:cNvPr id="1026" name="Picture 2" descr="How to become a licensed mental health counselor- Grace College Online">
            <a:extLst>
              <a:ext uri="{FF2B5EF4-FFF2-40B4-BE49-F238E27FC236}">
                <a16:creationId xmlns:a16="http://schemas.microsoft.com/office/drawing/2014/main" id="{6F159BA3-3067-EF50-5C0D-5FC3B999E4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3422" y="975543"/>
            <a:ext cx="2782175" cy="1857102"/>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8">
            <a:extLst>
              <a:ext uri="{FF2B5EF4-FFF2-40B4-BE49-F238E27FC236}">
                <a16:creationId xmlns:a16="http://schemas.microsoft.com/office/drawing/2014/main" id="{8A1FC8F0-6475-4788-9B10-7CF183FC51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5935" y="1564641"/>
            <a:ext cx="43891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7" name="Graphic 56" descr="Left Brain outline">
            <a:extLst>
              <a:ext uri="{FF2B5EF4-FFF2-40B4-BE49-F238E27FC236}">
                <a16:creationId xmlns:a16="http://schemas.microsoft.com/office/drawing/2014/main" id="{3E72B101-A880-4ACF-9319-73152A911C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5959" y="2832645"/>
            <a:ext cx="1857102" cy="1857102"/>
          </a:xfrm>
          <a:prstGeom prst="rect">
            <a:avLst/>
          </a:prstGeom>
        </p:spPr>
      </p:pic>
      <p:sp>
        <p:nvSpPr>
          <p:cNvPr id="1041" name="Rectangle 1040">
            <a:extLst>
              <a:ext uri="{FF2B5EF4-FFF2-40B4-BE49-F238E27FC236}">
                <a16:creationId xmlns:a16="http://schemas.microsoft.com/office/drawing/2014/main" id="{30F84B10-5D81-46AE-920D-E07497CDB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3" name="Rectangle 1042">
            <a:extLst>
              <a:ext uri="{FF2B5EF4-FFF2-40B4-BE49-F238E27FC236}">
                <a16:creationId xmlns:a16="http://schemas.microsoft.com/office/drawing/2014/main" id="{F68DC746-DF72-4A62-B759-3115310161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1" name="Text Placeholder 2">
            <a:extLst>
              <a:ext uri="{FF2B5EF4-FFF2-40B4-BE49-F238E27FC236}">
                <a16:creationId xmlns:a16="http://schemas.microsoft.com/office/drawing/2014/main" id="{9F7AFEDE-8792-22D3-D2C8-EBDAFE3E968C}"/>
              </a:ext>
            </a:extLst>
          </p:cNvPr>
          <p:cNvGraphicFramePr/>
          <p:nvPr>
            <p:extLst>
              <p:ext uri="{D42A27DB-BD31-4B8C-83A1-F6EECF244321}">
                <p14:modId xmlns:p14="http://schemas.microsoft.com/office/powerpoint/2010/main" val="1423179511"/>
              </p:ext>
            </p:extLst>
          </p:nvPr>
        </p:nvGraphicFramePr>
        <p:xfrm>
          <a:off x="3609950" y="1716081"/>
          <a:ext cx="5408864" cy="30513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73967245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0"/>
        <p:cNvGrpSpPr/>
        <p:nvPr/>
      </p:nvGrpSpPr>
      <p:grpSpPr>
        <a:xfrm>
          <a:off x="0" y="0"/>
          <a:ext cx="0" cy="0"/>
          <a:chOff x="0" y="0"/>
          <a:chExt cx="0" cy="0"/>
        </a:xfrm>
      </p:grpSpPr>
      <p:sp>
        <p:nvSpPr>
          <p:cNvPr id="45" name="Rectangle 9">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11">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6452"/>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7" name="Straight Connector 13">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909302DB-90C7-1DF4-56EE-86B21B16117A}"/>
              </a:ext>
            </a:extLst>
          </p:cNvPr>
          <p:cNvSpPr>
            <a:spLocks noGrp="1"/>
          </p:cNvSpPr>
          <p:nvPr>
            <p:ph type="title"/>
          </p:nvPr>
        </p:nvSpPr>
        <p:spPr>
          <a:xfrm>
            <a:off x="895149" y="605926"/>
            <a:ext cx="7543800" cy="697457"/>
          </a:xfrm>
        </p:spPr>
        <p:txBody>
          <a:bodyPr vert="horz" lIns="91440" tIns="45720" rIns="91440" bIns="45720" rtlCol="0" anchor="b">
            <a:normAutofit/>
          </a:bodyPr>
          <a:lstStyle/>
          <a:p>
            <a:pPr defTabSz="914400">
              <a:spcBef>
                <a:spcPct val="0"/>
              </a:spcBef>
            </a:pPr>
            <a:r>
              <a:rPr lang="en-US" sz="4000" spc="-50">
                <a:latin typeface="Times New Roman" panose="02020603050405020304" pitchFamily="18" charset="0"/>
                <a:cs typeface="Times New Roman" panose="02020603050405020304" pitchFamily="18" charset="0"/>
              </a:rPr>
              <a:t>Thank You!</a:t>
            </a:r>
          </a:p>
        </p:txBody>
      </p:sp>
      <p:graphicFrame>
        <p:nvGraphicFramePr>
          <p:cNvPr id="48" name="TextBox 3">
            <a:extLst>
              <a:ext uri="{FF2B5EF4-FFF2-40B4-BE49-F238E27FC236}">
                <a16:creationId xmlns:a16="http://schemas.microsoft.com/office/drawing/2014/main" id="{0FC2A84E-FF6B-8C54-F77B-E794A3E27328}"/>
              </a:ext>
            </a:extLst>
          </p:cNvPr>
          <p:cNvGraphicFramePr/>
          <p:nvPr>
            <p:extLst>
              <p:ext uri="{D42A27DB-BD31-4B8C-83A1-F6EECF244321}">
                <p14:modId xmlns:p14="http://schemas.microsoft.com/office/powerpoint/2010/main" val="177564475"/>
              </p:ext>
            </p:extLst>
          </p:nvPr>
        </p:nvGraphicFramePr>
        <p:xfrm>
          <a:off x="822722" y="1573886"/>
          <a:ext cx="7543800" cy="2839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picture containing graphical user interface&#10;&#10;Description automatically generated">
            <a:extLst>
              <a:ext uri="{FF2B5EF4-FFF2-40B4-BE49-F238E27FC236}">
                <a16:creationId xmlns:a16="http://schemas.microsoft.com/office/drawing/2014/main" id="{C027367D-F972-D69A-3B1E-2053916A347D}"/>
              </a:ext>
            </a:extLst>
          </p:cNvPr>
          <p:cNvPicPr>
            <a:picLocks noChangeAspect="1"/>
          </p:cNvPicPr>
          <p:nvPr/>
        </p:nvPicPr>
        <p:blipFill>
          <a:blip r:embed="rId8"/>
          <a:stretch>
            <a:fillRect/>
          </a:stretch>
        </p:blipFill>
        <p:spPr>
          <a:xfrm>
            <a:off x="6844605" y="72736"/>
            <a:ext cx="2276787" cy="795280"/>
          </a:xfrm>
          <a:prstGeom prst="rect">
            <a:avLst/>
          </a:prstGeom>
        </p:spPr>
      </p:pic>
      <p:pic>
        <p:nvPicPr>
          <p:cNvPr id="6" name="Picture 5" descr="Text&#10;&#10;Description automatically generated">
            <a:extLst>
              <a:ext uri="{FF2B5EF4-FFF2-40B4-BE49-F238E27FC236}">
                <a16:creationId xmlns:a16="http://schemas.microsoft.com/office/drawing/2014/main" id="{D915EB5F-9F84-E2DB-2B93-D87597535C78}"/>
              </a:ext>
            </a:extLst>
          </p:cNvPr>
          <p:cNvPicPr>
            <a:picLocks noChangeAspect="1"/>
          </p:cNvPicPr>
          <p:nvPr/>
        </p:nvPicPr>
        <p:blipFill>
          <a:blip r:embed="rId9"/>
          <a:stretch>
            <a:fillRect/>
          </a:stretch>
        </p:blipFill>
        <p:spPr>
          <a:xfrm>
            <a:off x="112629" y="4370130"/>
            <a:ext cx="2657785" cy="364247"/>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C577F271-7CA0-0A40-A178-8197A9AB6FB4}"/>
              </a:ext>
            </a:extLst>
          </p:cNvPr>
          <p:cNvPicPr>
            <a:picLocks noChangeAspect="1"/>
          </p:cNvPicPr>
          <p:nvPr/>
        </p:nvPicPr>
        <p:blipFill rotWithShape="1">
          <a:blip r:embed="rId10"/>
          <a:srcRect b="34651"/>
          <a:stretch/>
        </p:blipFill>
        <p:spPr>
          <a:xfrm>
            <a:off x="0" y="15819"/>
            <a:ext cx="2841171" cy="727671"/>
          </a:xfrm>
          <a:prstGeom prst="rect">
            <a:avLst/>
          </a:prstGeom>
        </p:spPr>
      </p:pic>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24"/>
        <p:cNvGrpSpPr/>
        <p:nvPr/>
      </p:nvGrpSpPr>
      <p:grpSpPr>
        <a:xfrm>
          <a:off x="0" y="0"/>
          <a:ext cx="0" cy="0"/>
          <a:chOff x="0" y="0"/>
          <a:chExt cx="0" cy="0"/>
        </a:xfrm>
      </p:grpSpPr>
      <p:pic>
        <p:nvPicPr>
          <p:cNvPr id="126" name="Google Shape;126;p22"/>
          <p:cNvPicPr preferRelativeResize="0"/>
          <p:nvPr/>
        </p:nvPicPr>
        <p:blipFill>
          <a:blip r:embed="rId3">
            <a:alphaModFix amt="98000"/>
          </a:blip>
          <a:stretch>
            <a:fillRect/>
          </a:stretch>
        </p:blipFill>
        <p:spPr>
          <a:xfrm>
            <a:off x="2831624" y="1136341"/>
            <a:ext cx="3480751" cy="3352181"/>
          </a:xfrm>
          <a:prstGeom prst="rect">
            <a:avLst/>
          </a:prstGeom>
          <a:noFill/>
          <a:ln>
            <a:noFill/>
          </a:ln>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787304" y="592631"/>
            <a:ext cx="3646550" cy="660856"/>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Background</a:t>
            </a:r>
            <a:r>
              <a:rPr lang="en" sz="3600">
                <a:latin typeface="Times New Roman"/>
                <a:ea typeface="Times New Roman"/>
                <a:cs typeface="Times New Roman"/>
                <a:sym typeface="Times New Roman"/>
              </a:rPr>
              <a:t> </a:t>
            </a:r>
            <a:endParaRPr sz="3600">
              <a:latin typeface="Times New Roman"/>
              <a:ea typeface="Times New Roman"/>
              <a:cs typeface="Times New Roman"/>
              <a:sym typeface="Times New Roman"/>
            </a:endParaRPr>
          </a:p>
        </p:txBody>
      </p:sp>
      <p:sp>
        <p:nvSpPr>
          <p:cNvPr id="69" name="Google Shape;69;p14"/>
          <p:cNvSpPr txBox="1">
            <a:spLocks noGrp="1"/>
          </p:cNvSpPr>
          <p:nvPr>
            <p:ph type="body" idx="1"/>
          </p:nvPr>
        </p:nvSpPr>
        <p:spPr>
          <a:xfrm>
            <a:off x="651153" y="1297097"/>
            <a:ext cx="4912948" cy="1140482"/>
          </a:xfrm>
          <a:prstGeom prst="rect">
            <a:avLst/>
          </a:prstGeom>
        </p:spPr>
        <p:txBody>
          <a:bodyPr spcFirstLastPara="1" wrap="square" lIns="91425" tIns="91425" rIns="91425" bIns="91425" anchor="t" anchorCtr="0">
            <a:normAutofit fontScale="85000" lnSpcReduction="20000"/>
          </a:bodyPr>
          <a:lstStyle/>
          <a:p>
            <a:pPr>
              <a:lnSpc>
                <a:spcPct val="120000"/>
              </a:lnSpc>
              <a:buClr>
                <a:srgbClr val="000000"/>
              </a:buClr>
              <a:buFont typeface="Arial" panose="020B0604020202020204" pitchFamily="34" charset="0"/>
              <a:buChar char="•"/>
            </a:pPr>
            <a:r>
              <a:rPr lang="en" sz="2000" dirty="0">
                <a:solidFill>
                  <a:schemeClr val="tx1">
                    <a:lumMod val="85000"/>
                    <a:lumOff val="15000"/>
                  </a:schemeClr>
                </a:solidFill>
                <a:highlight>
                  <a:srgbClr val="FFFFFF"/>
                </a:highlight>
                <a:latin typeface="Times New Roman"/>
                <a:ea typeface="Times New Roman"/>
                <a:cs typeface="Times New Roman"/>
                <a:sym typeface="Times New Roman"/>
              </a:rPr>
              <a:t>Psychological problems are under-identified &amp; under-treated in adolescents; specifically in low-income, ethnically-diverse &amp; racially-diverse youth </a:t>
            </a:r>
            <a:r>
              <a:rPr lang="en" sz="1400" dirty="0">
                <a:solidFill>
                  <a:schemeClr val="tx1">
                    <a:lumMod val="85000"/>
                    <a:lumOff val="15000"/>
                  </a:schemeClr>
                </a:solidFill>
                <a:highlight>
                  <a:srgbClr val="FFFFFF"/>
                </a:highlight>
                <a:latin typeface="Times New Roman"/>
                <a:ea typeface="Times New Roman"/>
                <a:cs typeface="Times New Roman"/>
                <a:sym typeface="Times New Roman"/>
              </a:rPr>
              <a:t>(Thomas et al, 2011). </a:t>
            </a:r>
            <a:endParaRPr lang="en-US" sz="2000" dirty="0">
              <a:highlight>
                <a:srgbClr val="FFFFFF"/>
              </a:highlight>
              <a:latin typeface="Times New Roman"/>
              <a:ea typeface="Times New Roman"/>
              <a:cs typeface="Times New Roman"/>
            </a:endParaRPr>
          </a:p>
          <a:p>
            <a:pPr>
              <a:spcBef>
                <a:spcPts val="1000"/>
              </a:spcBef>
              <a:buClr>
                <a:srgbClr val="000000"/>
              </a:buClr>
              <a:buFont typeface="Times New Roman"/>
              <a:buChar char="●"/>
            </a:pPr>
            <a:endParaRPr lang="en" dirty="0">
              <a:solidFill>
                <a:srgbClr val="000000"/>
              </a:solidFill>
              <a:highlight>
                <a:srgbClr val="FFFFFF"/>
              </a:highlight>
              <a:latin typeface="Times New Roman"/>
              <a:ea typeface="Times New Roman"/>
              <a:cs typeface="Times New Roman"/>
            </a:endParaRPr>
          </a:p>
          <a:p>
            <a:pPr marL="114300" indent="0">
              <a:lnSpc>
                <a:spcPct val="120000"/>
              </a:lnSpc>
              <a:spcBef>
                <a:spcPts val="1000"/>
              </a:spcBef>
              <a:buClr>
                <a:srgbClr val="000000"/>
              </a:buClr>
              <a:buNone/>
            </a:pPr>
            <a:endParaRPr lang="en" dirty="0">
              <a:solidFill>
                <a:srgbClr val="000000"/>
              </a:solidFill>
              <a:highlight>
                <a:srgbClr val="FFFFFF"/>
              </a:highlight>
              <a:latin typeface="Times New Roman"/>
              <a:ea typeface="Times New Roman"/>
              <a:cs typeface="Times New Roman"/>
            </a:endParaRPr>
          </a:p>
          <a:p>
            <a:pPr marL="0" lvl="0" indent="0" algn="l" rtl="0">
              <a:spcBef>
                <a:spcPts val="1000"/>
              </a:spcBef>
              <a:spcAft>
                <a:spcPts val="1000"/>
              </a:spcAft>
              <a:buNone/>
            </a:pPr>
            <a:endParaRPr lang="en" dirty="0">
              <a:solidFill>
                <a:srgbClr val="404040"/>
              </a:solidFill>
              <a:ea typeface="Times New Roman"/>
            </a:endParaRPr>
          </a:p>
        </p:txBody>
      </p:sp>
      <p:pic>
        <p:nvPicPr>
          <p:cNvPr id="70" name="Google Shape;70;p14"/>
          <p:cNvPicPr preferRelativeResize="0"/>
          <p:nvPr/>
        </p:nvPicPr>
        <p:blipFill>
          <a:blip r:embed="rId3">
            <a:alphaModFix/>
          </a:blip>
          <a:stretch>
            <a:fillRect/>
          </a:stretch>
        </p:blipFill>
        <p:spPr>
          <a:xfrm>
            <a:off x="4738816" y="1891430"/>
            <a:ext cx="4250724" cy="2344086"/>
          </a:xfrm>
          <a:prstGeom prst="rect">
            <a:avLst/>
          </a:prstGeom>
          <a:noFill/>
          <a:ln>
            <a:noFill/>
          </a:ln>
        </p:spPr>
      </p:pic>
      <p:sp>
        <p:nvSpPr>
          <p:cNvPr id="3" name="TextBox 2">
            <a:extLst>
              <a:ext uri="{FF2B5EF4-FFF2-40B4-BE49-F238E27FC236}">
                <a16:creationId xmlns:a16="http://schemas.microsoft.com/office/drawing/2014/main" id="{99820F68-AB40-16D5-0ABF-B0CC3E4994A6}"/>
              </a:ext>
            </a:extLst>
          </p:cNvPr>
          <p:cNvSpPr txBox="1"/>
          <p:nvPr/>
        </p:nvSpPr>
        <p:spPr>
          <a:xfrm>
            <a:off x="787303" y="3916836"/>
            <a:ext cx="6165757" cy="759182"/>
          </a:xfrm>
          <a:prstGeom prst="rect">
            <a:avLst/>
          </a:prstGeom>
          <a:noFill/>
        </p:spPr>
        <p:txBody>
          <a:bodyPr wrap="square">
            <a:spAutoFit/>
          </a:bodyPr>
          <a:lstStyle/>
          <a:p>
            <a:pPr marL="114300" indent="0">
              <a:spcBef>
                <a:spcPts val="1000"/>
              </a:spcBef>
              <a:buClr>
                <a:srgbClr val="000000"/>
              </a:buClr>
              <a:buNone/>
            </a:pPr>
            <a:endParaRPr lang="en-US" sz="1800" dirty="0">
              <a:solidFill>
                <a:schemeClr val="tx1">
                  <a:lumMod val="85000"/>
                  <a:lumOff val="15000"/>
                </a:schemeClr>
              </a:solidFill>
              <a:highlight>
                <a:srgbClr val="FFFFFF"/>
              </a:highlight>
              <a:latin typeface="Times New Roman"/>
              <a:ea typeface="Times New Roman"/>
              <a:cs typeface="Times New Roman"/>
            </a:endParaRPr>
          </a:p>
          <a:p>
            <a:pPr marL="285750" indent="-285750">
              <a:spcBef>
                <a:spcPts val="1000"/>
              </a:spcBef>
              <a:buClr>
                <a:srgbClr val="000000"/>
              </a:buClr>
              <a:buFont typeface="Arial" panose="020B0604020202020204" pitchFamily="34" charset="0"/>
              <a:buChar char="•"/>
            </a:pPr>
            <a:r>
              <a:rPr lang="en-US" sz="1700" dirty="0">
                <a:solidFill>
                  <a:schemeClr val="tx1">
                    <a:lumMod val="85000"/>
                    <a:lumOff val="15000"/>
                  </a:schemeClr>
                </a:solidFill>
                <a:highlight>
                  <a:srgbClr val="FFFFFF"/>
                </a:highlight>
                <a:latin typeface="Times New Roman"/>
                <a:ea typeface="Times New Roman"/>
                <a:cs typeface="Times New Roman"/>
              </a:rPr>
              <a:t>Parental/caregiver mental health ↔ adolescent mental health</a:t>
            </a:r>
            <a:endParaRPr lang="en-US" sz="1700" dirty="0">
              <a:solidFill>
                <a:schemeClr val="tx1">
                  <a:lumMod val="85000"/>
                  <a:lumOff val="15000"/>
                </a:schemeClr>
              </a:solidFill>
            </a:endParaRPr>
          </a:p>
        </p:txBody>
      </p:sp>
      <p:sp>
        <p:nvSpPr>
          <p:cNvPr id="4" name="TextBox 3">
            <a:extLst>
              <a:ext uri="{FF2B5EF4-FFF2-40B4-BE49-F238E27FC236}">
                <a16:creationId xmlns:a16="http://schemas.microsoft.com/office/drawing/2014/main" id="{A87A57D4-317A-5595-45C6-AEE70A115098}"/>
              </a:ext>
            </a:extLst>
          </p:cNvPr>
          <p:cNvSpPr txBox="1"/>
          <p:nvPr/>
        </p:nvSpPr>
        <p:spPr>
          <a:xfrm>
            <a:off x="651153" y="2481190"/>
            <a:ext cx="4421220" cy="877163"/>
          </a:xfrm>
          <a:prstGeom prst="rect">
            <a:avLst/>
          </a:prstGeom>
          <a:noFill/>
        </p:spPr>
        <p:txBody>
          <a:bodyPr wrap="square" rtlCol="0">
            <a:spAutoFit/>
          </a:bodyPr>
          <a:lstStyle/>
          <a:p>
            <a:pPr marL="457200" marR="0" lvl="0" indent="-342900" algn="l" defTabSz="685800" rtl="0" eaLnBrk="1" fontAlgn="auto" latinLnBrk="0" hangingPunct="1">
              <a:spcBef>
                <a:spcPts val="1000"/>
              </a:spcBef>
              <a:spcAft>
                <a:spcPts val="0"/>
              </a:spcAft>
              <a:buClr>
                <a:srgbClr val="000000"/>
              </a:buClr>
              <a:buSzPts val="1800"/>
              <a:buFont typeface="Arial" panose="020B0604020202020204" pitchFamily="34" charset="0"/>
              <a:buChar char="•"/>
              <a:tabLst/>
              <a:defRPr/>
            </a:pPr>
            <a:r>
              <a:rPr kumimoji="0" lang="en" sz="1700" b="0" i="0" u="none" strike="noStrike" kern="1200" cap="none" spc="0" normalizeH="0" baseline="0" noProof="0" dirty="0">
                <a:ln>
                  <a:noFill/>
                </a:ln>
                <a:solidFill>
                  <a:prstClr val="black">
                    <a:lumMod val="85000"/>
                    <a:lumOff val="15000"/>
                  </a:prstClr>
                </a:solidFill>
                <a:effectLst/>
                <a:highlight>
                  <a:srgbClr val="FFFFFF"/>
                </a:highlight>
                <a:uLnTx/>
                <a:uFillTx/>
                <a:latin typeface="Times New Roman"/>
                <a:ea typeface="Times New Roman"/>
                <a:cs typeface="Times New Roman"/>
                <a:sym typeface="Times New Roman"/>
              </a:rPr>
              <a:t>Social determinants of health (SDoH) can affect access to mental health care for adolescents</a:t>
            </a:r>
            <a:endParaRPr kumimoji="0" lang="en-US" sz="1700" b="0" i="0" u="none" strike="noStrike" kern="1200" cap="none" spc="0" normalizeH="0" baseline="0" noProof="0" dirty="0">
              <a:ln>
                <a:noFill/>
              </a:ln>
              <a:solidFill>
                <a:prstClr val="black">
                  <a:lumMod val="85000"/>
                  <a:lumOff val="15000"/>
                </a:prstClr>
              </a:solidFill>
              <a:effectLst/>
              <a:highlight>
                <a:srgbClr val="FFFFFF"/>
              </a:highlight>
              <a:uLnTx/>
              <a:uFillTx/>
              <a:latin typeface="Times New Roman"/>
              <a:ea typeface="Times New Roman"/>
              <a:cs typeface="Times New Roman"/>
            </a:endParaRPr>
          </a:p>
        </p:txBody>
      </p:sp>
      <p:sp>
        <p:nvSpPr>
          <p:cNvPr id="6" name="TextBox 5">
            <a:extLst>
              <a:ext uri="{FF2B5EF4-FFF2-40B4-BE49-F238E27FC236}">
                <a16:creationId xmlns:a16="http://schemas.microsoft.com/office/drawing/2014/main" id="{07D501A8-286E-A712-A6B7-6B53C3E0E2A7}"/>
              </a:ext>
            </a:extLst>
          </p:cNvPr>
          <p:cNvSpPr txBox="1"/>
          <p:nvPr/>
        </p:nvSpPr>
        <p:spPr>
          <a:xfrm>
            <a:off x="787304" y="3358353"/>
            <a:ext cx="4520052" cy="877163"/>
          </a:xfrm>
          <a:prstGeom prst="rect">
            <a:avLst/>
          </a:prstGeom>
          <a:noFill/>
        </p:spPr>
        <p:txBody>
          <a:bodyPr wrap="square">
            <a:spAutoFit/>
          </a:bodyPr>
          <a:lstStyle/>
          <a:p>
            <a:pPr marL="285750" indent="-285750">
              <a:spcBef>
                <a:spcPts val="1000"/>
              </a:spcBef>
              <a:buClr>
                <a:srgbClr val="000000"/>
              </a:buClr>
              <a:buFont typeface="Arial" panose="020B0604020202020204" pitchFamily="34" charset="0"/>
              <a:buChar char="•"/>
            </a:pPr>
            <a:r>
              <a:rPr lang="en" sz="1700" dirty="0">
                <a:solidFill>
                  <a:schemeClr val="tx1">
                    <a:lumMod val="85000"/>
                    <a:lumOff val="15000"/>
                  </a:schemeClr>
                </a:solidFill>
                <a:highlight>
                  <a:srgbClr val="FFFFFF"/>
                </a:highlight>
                <a:latin typeface="Times New Roman"/>
                <a:ea typeface="Times New Roman"/>
                <a:cs typeface="Times New Roman"/>
                <a:sym typeface="Times New Roman"/>
              </a:rPr>
              <a:t>Economic</a:t>
            </a:r>
            <a:r>
              <a:rPr lang="en" sz="1700" dirty="0">
                <a:solidFill>
                  <a:schemeClr val="tx1">
                    <a:lumMod val="85000"/>
                    <a:lumOff val="15000"/>
                  </a:schemeClr>
                </a:solidFill>
                <a:highlight>
                  <a:srgbClr val="FFFFFF"/>
                </a:highlight>
                <a:latin typeface="Times New Roman"/>
                <a:ea typeface="Times New Roman"/>
                <a:cs typeface="Times New Roman"/>
              </a:rPr>
              <a:t> variables related to income may contribute to parental/caregiver mental health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fade">
                                      <p:cBhvr>
                                        <p:cTn id="7" dur="500"/>
                                        <p:tgtEl>
                                          <p:spTgt spid="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uild="p"/>
      <p:bldP spid="3"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914400" y="428626"/>
            <a:ext cx="3578511"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Importance of Issue </a:t>
            </a:r>
            <a:endParaRPr sz="3200">
              <a:latin typeface="Times New Roman"/>
              <a:ea typeface="Times New Roman"/>
              <a:cs typeface="Times New Roman"/>
              <a:sym typeface="Times New Roman"/>
            </a:endParaRPr>
          </a:p>
        </p:txBody>
      </p:sp>
      <p:sp>
        <p:nvSpPr>
          <p:cNvPr id="77" name="Google Shape;77;p15"/>
          <p:cNvSpPr txBox="1">
            <a:spLocks noGrp="1"/>
          </p:cNvSpPr>
          <p:nvPr>
            <p:ph type="body" idx="1"/>
          </p:nvPr>
        </p:nvSpPr>
        <p:spPr>
          <a:xfrm>
            <a:off x="887555" y="1317224"/>
            <a:ext cx="7027563" cy="3896400"/>
          </a:xfrm>
          <a:prstGeom prst="rect">
            <a:avLst/>
          </a:prstGeom>
        </p:spPr>
        <p:txBody>
          <a:bodyPr spcFirstLastPara="1" wrap="square" lIns="91425" tIns="91425" rIns="91425" bIns="91425" anchor="t" anchorCtr="0">
            <a:noAutofit/>
          </a:bodyPr>
          <a:lstStyle/>
          <a:p>
            <a:pPr marL="450850">
              <a:spcBef>
                <a:spcPts val="1200"/>
              </a:spcBef>
              <a:buClrTx/>
              <a:buSzPct val="110000"/>
              <a:buFont typeface="Arial" panose="020B0604020202020204" pitchFamily="34" charset="0"/>
              <a:buChar char="•"/>
            </a:pPr>
            <a:r>
              <a:rPr lang="en" sz="1800" dirty="0">
                <a:solidFill>
                  <a:schemeClr val="tx1">
                    <a:lumMod val="85000"/>
                    <a:lumOff val="15000"/>
                  </a:schemeClr>
                </a:solidFill>
                <a:highlight>
                  <a:srgbClr val="FFFFFF"/>
                </a:highlight>
                <a:latin typeface="Times New Roman"/>
                <a:ea typeface="Times New Roman"/>
                <a:cs typeface="Times New Roman"/>
                <a:sym typeface="Times New Roman"/>
              </a:rPr>
              <a:t>SDoH are </a:t>
            </a:r>
            <a:r>
              <a:rPr lang="en" sz="1800" b="1" dirty="0">
                <a:solidFill>
                  <a:schemeClr val="tx1">
                    <a:lumMod val="85000"/>
                    <a:lumOff val="15000"/>
                  </a:schemeClr>
                </a:solidFill>
                <a:highlight>
                  <a:srgbClr val="FFFFFF"/>
                </a:highlight>
                <a:latin typeface="Times New Roman"/>
                <a:ea typeface="Times New Roman"/>
                <a:cs typeface="Times New Roman"/>
                <a:sym typeface="Times New Roman"/>
              </a:rPr>
              <a:t>magnified </a:t>
            </a:r>
            <a:r>
              <a:rPr lang="en" sz="1800" dirty="0">
                <a:solidFill>
                  <a:schemeClr val="tx1">
                    <a:lumMod val="85000"/>
                    <a:lumOff val="15000"/>
                  </a:schemeClr>
                </a:solidFill>
                <a:highlight>
                  <a:srgbClr val="FFFFFF"/>
                </a:highlight>
                <a:latin typeface="Times New Roman"/>
                <a:ea typeface="Times New Roman"/>
                <a:cs typeface="Times New Roman"/>
                <a:sym typeface="Times New Roman"/>
              </a:rPr>
              <a:t>during times of crisis, such as the COVID-19 pandemic </a:t>
            </a:r>
            <a:r>
              <a:rPr lang="en" sz="1200" dirty="0">
                <a:solidFill>
                  <a:schemeClr val="tx1">
                    <a:lumMod val="85000"/>
                    <a:lumOff val="15000"/>
                  </a:schemeClr>
                </a:solidFill>
                <a:highlight>
                  <a:srgbClr val="FFFFFF"/>
                </a:highlight>
                <a:latin typeface="Times New Roman"/>
                <a:ea typeface="Times New Roman"/>
                <a:cs typeface="Times New Roman"/>
                <a:sym typeface="Times New Roman"/>
              </a:rPr>
              <a:t>(Islam &amp; Matiz, 2020)</a:t>
            </a:r>
          </a:p>
          <a:p>
            <a:pPr marL="450850">
              <a:lnSpc>
                <a:spcPct val="100000"/>
              </a:lnSpc>
              <a:spcBef>
                <a:spcPts val="1200"/>
              </a:spcBef>
              <a:spcAft>
                <a:spcPts val="600"/>
              </a:spcAft>
              <a:buClrTx/>
              <a:buSzPct val="110000"/>
              <a:buFont typeface="Arial" panose="020B0604020202020204" pitchFamily="34" charset="0"/>
              <a:buChar char="•"/>
            </a:pPr>
            <a:r>
              <a:rPr lang="en" sz="1800" dirty="0">
                <a:solidFill>
                  <a:schemeClr val="tx1">
                    <a:lumMod val="85000"/>
                    <a:lumOff val="15000"/>
                  </a:schemeClr>
                </a:solidFill>
                <a:latin typeface="Times New Roman"/>
                <a:ea typeface="Times New Roman"/>
                <a:cs typeface="Times New Roman"/>
                <a:sym typeface="Times New Roman"/>
              </a:rPr>
              <a:t>During COVID-19, minoritized</a:t>
            </a:r>
            <a:r>
              <a:rPr lang="en" sz="1800" dirty="0">
                <a:solidFill>
                  <a:schemeClr val="tx1">
                    <a:lumMod val="85000"/>
                    <a:lumOff val="15000"/>
                  </a:schemeClr>
                </a:solidFill>
                <a:highlight>
                  <a:srgbClr val="FFFFFF"/>
                </a:highlight>
                <a:latin typeface="Times New Roman"/>
                <a:ea typeface="Times New Roman"/>
                <a:cs typeface="Times New Roman"/>
                <a:sym typeface="Times New Roman"/>
              </a:rPr>
              <a:t> communities were faced with:</a:t>
            </a:r>
            <a:endParaRPr lang="en-US" sz="1800" dirty="0">
              <a:solidFill>
                <a:schemeClr val="tx1">
                  <a:lumMod val="85000"/>
                  <a:lumOff val="15000"/>
                </a:schemeClr>
              </a:solidFill>
              <a:highlight>
                <a:srgbClr val="FFFFFF"/>
              </a:highlight>
              <a:latin typeface="Times New Roman"/>
              <a:ea typeface="Times New Roman"/>
              <a:cs typeface="Times New Roman"/>
              <a:sym typeface="Times New Roman"/>
            </a:endParaRPr>
          </a:p>
          <a:p>
            <a:pPr marL="863600" lvl="1" indent="-285750">
              <a:lnSpc>
                <a:spcPct val="100000"/>
              </a:lnSpc>
              <a:spcAft>
                <a:spcPts val="600"/>
              </a:spcAft>
              <a:buClrTx/>
              <a:buSzPct val="110000"/>
              <a:buFont typeface="Arial" panose="020B0604020202020204" pitchFamily="34" charset="0"/>
              <a:buChar char="•"/>
            </a:pPr>
            <a:r>
              <a:rPr lang="en" sz="1800" dirty="0">
                <a:solidFill>
                  <a:schemeClr val="tx1">
                    <a:lumMod val="85000"/>
                    <a:lumOff val="15000"/>
                  </a:schemeClr>
                </a:solidFill>
                <a:highlight>
                  <a:srgbClr val="FFFFFF"/>
                </a:highlight>
                <a:latin typeface="Times New Roman"/>
                <a:ea typeface="Times New Roman"/>
                <a:cs typeface="Times New Roman"/>
                <a:sym typeface="Times New Roman"/>
              </a:rPr>
              <a:t>reduced access to care</a:t>
            </a:r>
            <a:endParaRPr sz="1800" dirty="0">
              <a:solidFill>
                <a:schemeClr val="tx1">
                  <a:lumMod val="85000"/>
                  <a:lumOff val="15000"/>
                </a:schemeClr>
              </a:solidFill>
              <a:highlight>
                <a:srgbClr val="FFFFFF"/>
              </a:highlight>
              <a:latin typeface="Times New Roman"/>
              <a:ea typeface="Times New Roman"/>
              <a:cs typeface="Times New Roman"/>
              <a:sym typeface="Times New Roman"/>
            </a:endParaRPr>
          </a:p>
          <a:p>
            <a:pPr marL="850900" lvl="1" indent="-285750">
              <a:lnSpc>
                <a:spcPct val="100000"/>
              </a:lnSpc>
              <a:spcAft>
                <a:spcPts val="600"/>
              </a:spcAft>
              <a:buClrTx/>
              <a:buSzPct val="110000"/>
              <a:buFont typeface="Arial" panose="020B0604020202020204" pitchFamily="34" charset="0"/>
              <a:buChar char="•"/>
            </a:pPr>
            <a:r>
              <a:rPr lang="en" sz="1800" dirty="0">
                <a:solidFill>
                  <a:schemeClr val="tx1">
                    <a:lumMod val="85000"/>
                    <a:lumOff val="15000"/>
                  </a:schemeClr>
                </a:solidFill>
                <a:highlight>
                  <a:srgbClr val="FFFFFF"/>
                </a:highlight>
                <a:latin typeface="Times New Roman"/>
                <a:ea typeface="Times New Roman"/>
                <a:cs typeface="Times New Roman"/>
                <a:sym typeface="Times New Roman"/>
              </a:rPr>
              <a:t>inadequate supplies (food, water, medications) </a:t>
            </a:r>
            <a:r>
              <a:rPr lang="en" sz="1200" dirty="0">
                <a:solidFill>
                  <a:schemeClr val="tx1">
                    <a:lumMod val="85000"/>
                    <a:lumOff val="15000"/>
                  </a:schemeClr>
                </a:solidFill>
                <a:highlight>
                  <a:schemeClr val="lt1"/>
                </a:highlight>
                <a:latin typeface="Times New Roman"/>
                <a:ea typeface="Times New Roman"/>
                <a:cs typeface="Times New Roman"/>
                <a:sym typeface="Times New Roman"/>
              </a:rPr>
              <a:t>(Islam and Matiz, 2020)</a:t>
            </a:r>
          </a:p>
          <a:p>
            <a:pPr marL="450850" marR="0" lvl="0" indent="-342900" algn="l" defTabSz="685800" rtl="0" eaLnBrk="1" fontAlgn="auto" latinLnBrk="0" hangingPunct="1">
              <a:lnSpc>
                <a:spcPct val="90000"/>
              </a:lnSpc>
              <a:spcBef>
                <a:spcPts val="1000"/>
              </a:spcBef>
              <a:spcAft>
                <a:spcPts val="1200"/>
              </a:spcAft>
              <a:buClrTx/>
              <a:buSzPct val="110000"/>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Times New Roman"/>
                <a:ea typeface="Times New Roman"/>
                <a:cs typeface="Times New Roman"/>
                <a:sym typeface="Times New Roman"/>
              </a:rPr>
              <a:t>Healthcare policy reform, funding, &amp; care delivery </a:t>
            </a:r>
            <a:r>
              <a:rPr kumimoji="0" lang="en-US" sz="1800" b="0" i="0" u="none" strike="noStrike" kern="1200" cap="none" spc="0" normalizeH="0" baseline="0" noProof="0" dirty="0">
                <a:ln>
                  <a:noFill/>
                </a:ln>
                <a:solidFill>
                  <a:schemeClr val="tx1">
                    <a:lumMod val="85000"/>
                    <a:lumOff val="15000"/>
                  </a:schemeClr>
                </a:solidFill>
                <a:effectLst/>
                <a:uLnTx/>
                <a:uFillTx/>
                <a:latin typeface="Times New Roman"/>
                <a:ea typeface="Times New Roman"/>
                <a:cs typeface="Times New Roman"/>
                <a:sym typeface="Wingdings" panose="05000000000000000000" pitchFamily="2" charset="2"/>
              </a:rPr>
              <a:t></a:t>
            </a:r>
            <a:r>
              <a:rPr kumimoji="0" lang="en-US" sz="1800" b="0" i="0" u="none" strike="noStrike" kern="1200" cap="none" spc="0" normalizeH="0" baseline="0" noProof="0" dirty="0">
                <a:ln>
                  <a:noFill/>
                </a:ln>
                <a:solidFill>
                  <a:schemeClr val="tx1">
                    <a:lumMod val="85000"/>
                    <a:lumOff val="15000"/>
                  </a:schemeClr>
                </a:solidFill>
                <a:effectLst/>
                <a:uLnTx/>
                <a:uFillTx/>
                <a:latin typeface="Times New Roman"/>
                <a:ea typeface="Times New Roman"/>
                <a:cs typeface="Times New Roman"/>
                <a:sym typeface="Times New Roman"/>
              </a:rPr>
              <a:t> ongoing mental health crisis </a:t>
            </a:r>
          </a:p>
          <a:p>
            <a:pPr marL="850900" lvl="1" indent="-285750">
              <a:lnSpc>
                <a:spcPct val="100000"/>
              </a:lnSpc>
              <a:spcAft>
                <a:spcPts val="600"/>
              </a:spcAft>
              <a:buClrTx/>
              <a:buSzPct val="110000"/>
              <a:buFont typeface="Arial" panose="020B0604020202020204" pitchFamily="34" charset="0"/>
              <a:buChar char="•"/>
            </a:pPr>
            <a:endParaRPr lang="en" sz="1200" dirty="0">
              <a:solidFill>
                <a:schemeClr val="dk1"/>
              </a:solidFill>
              <a:highlight>
                <a:schemeClr val="lt1"/>
              </a:highlight>
              <a:latin typeface="Times New Roman"/>
              <a:ea typeface="Times New Roman"/>
              <a:cs typeface="Times New Roman"/>
              <a:sym typeface="Times New Roman"/>
            </a:endParaRPr>
          </a:p>
          <a:p>
            <a:pPr marL="565150" lvl="1" indent="0">
              <a:buClrTx/>
              <a:buSzPct val="110000"/>
              <a:buNone/>
            </a:pPr>
            <a:endParaRPr lang="en" sz="1200" dirty="0">
              <a:solidFill>
                <a:schemeClr val="dk1"/>
              </a:solidFill>
              <a:highlight>
                <a:schemeClr val="lt1"/>
              </a:highlight>
              <a:latin typeface="Times New Roman"/>
              <a:ea typeface="Times New Roman"/>
              <a:cs typeface="Times New Roman"/>
              <a:sym typeface="Times New Roman"/>
            </a:endParaRPr>
          </a:p>
          <a:p>
            <a:pPr marL="565150" lvl="1" indent="0">
              <a:buClrTx/>
              <a:buSzPct val="110000"/>
              <a:buNone/>
            </a:pPr>
            <a:endParaRPr lang="en" sz="1200" dirty="0">
              <a:solidFill>
                <a:schemeClr val="dk1"/>
              </a:solidFill>
              <a:highlight>
                <a:schemeClr val="lt1"/>
              </a:highlight>
              <a:latin typeface="Times New Roman"/>
              <a:ea typeface="Times New Roman"/>
              <a:cs typeface="Times New Roman"/>
              <a:sym typeface="Times New Roman"/>
            </a:endParaRPr>
          </a:p>
          <a:p>
            <a:pPr marL="565150" lvl="1" indent="0">
              <a:buClrTx/>
              <a:buSzPct val="110000"/>
              <a:buNone/>
            </a:pPr>
            <a:endParaRPr sz="1200" dirty="0">
              <a:solidFill>
                <a:schemeClr val="dk1"/>
              </a:solidFill>
              <a:highlight>
                <a:schemeClr val="lt1"/>
              </a:highlight>
              <a:latin typeface="Times New Roman"/>
              <a:ea typeface="Times New Roman"/>
              <a:cs typeface="Times New Roman"/>
              <a:sym typeface="Times New Roman"/>
            </a:endParaRPr>
          </a:p>
          <a:p>
            <a:pPr marL="0" lvl="0" indent="0" algn="l" rtl="0">
              <a:spcBef>
                <a:spcPts val="0"/>
              </a:spcBef>
              <a:spcAft>
                <a:spcPts val="0"/>
              </a:spcAft>
              <a:buNone/>
            </a:pPr>
            <a:endParaRPr sz="1300" dirty="0">
              <a:highlight>
                <a:schemeClr val="lt1"/>
              </a:highlight>
              <a:latin typeface="Times New Roman"/>
              <a:ea typeface="Times New Roman"/>
              <a:cs typeface="Times New Roman"/>
              <a:sym typeface="Times New Roman"/>
            </a:endParaRPr>
          </a:p>
        </p:txBody>
      </p:sp>
      <p:pic>
        <p:nvPicPr>
          <p:cNvPr id="3" name="Graphic 2" descr="Magnifying glass with solid fill">
            <a:extLst>
              <a:ext uri="{FF2B5EF4-FFF2-40B4-BE49-F238E27FC236}">
                <a16:creationId xmlns:a16="http://schemas.microsoft.com/office/drawing/2014/main" id="{1054AA27-D216-9913-52C6-141133439B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3512" y="274375"/>
            <a:ext cx="914400" cy="914400"/>
          </a:xfrm>
          <a:prstGeom prst="rect">
            <a:avLst/>
          </a:prstGeom>
        </p:spPr>
      </p:pic>
      <p:pic>
        <p:nvPicPr>
          <p:cNvPr id="4" name="Picture 3">
            <a:extLst>
              <a:ext uri="{FF2B5EF4-FFF2-40B4-BE49-F238E27FC236}">
                <a16:creationId xmlns:a16="http://schemas.microsoft.com/office/drawing/2014/main" id="{C2BFF248-989A-EA46-C9CF-AB1979B3194E}"/>
              </a:ext>
            </a:extLst>
          </p:cNvPr>
          <p:cNvPicPr>
            <a:picLocks noChangeAspect="1"/>
          </p:cNvPicPr>
          <p:nvPr/>
        </p:nvPicPr>
        <p:blipFill>
          <a:blip r:embed="rId5"/>
          <a:stretch>
            <a:fillRect/>
          </a:stretch>
        </p:blipFill>
        <p:spPr>
          <a:xfrm>
            <a:off x="7689850" y="3775290"/>
            <a:ext cx="1454150" cy="965385"/>
          </a:xfrm>
          <a:prstGeom prst="rect">
            <a:avLst/>
          </a:prstGeom>
        </p:spPr>
      </p:pic>
      <p:pic>
        <p:nvPicPr>
          <p:cNvPr id="7" name="Graphic 6" descr="Research outline">
            <a:extLst>
              <a:ext uri="{FF2B5EF4-FFF2-40B4-BE49-F238E27FC236}">
                <a16:creationId xmlns:a16="http://schemas.microsoft.com/office/drawing/2014/main" id="{9614610C-DC3F-F3AE-1C88-3B42AE7C2B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3826276"/>
            <a:ext cx="914400" cy="9144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xEl>
                                              <p:pRg st="4" end="4"/>
                                            </p:txEl>
                                          </p:spTgt>
                                        </p:tgtEl>
                                        <p:attrNameLst>
                                          <p:attrName>style.visibility</p:attrName>
                                        </p:attrNameLst>
                                      </p:cBhvr>
                                      <p:to>
                                        <p:strVal val="visible"/>
                                      </p:to>
                                    </p:set>
                                    <p:animEffect transition="in" filter="fade">
                                      <p:cBhvr>
                                        <p:cTn id="7" dur="500"/>
                                        <p:tgtEl>
                                          <p:spTgt spid="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902250" y="692149"/>
            <a:ext cx="8520600" cy="60747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Why I Am Interested</a:t>
            </a:r>
            <a:endParaRPr>
              <a:latin typeface="Times New Roman"/>
              <a:ea typeface="Times New Roman"/>
              <a:cs typeface="Times New Roman"/>
              <a:sym typeface="Times New Roman"/>
            </a:endParaRPr>
          </a:p>
        </p:txBody>
      </p:sp>
      <p:sp>
        <p:nvSpPr>
          <p:cNvPr id="84" name="Google Shape;84;p16"/>
          <p:cNvSpPr txBox="1">
            <a:spLocks noGrp="1"/>
          </p:cNvSpPr>
          <p:nvPr>
            <p:ph type="body" idx="1"/>
          </p:nvPr>
        </p:nvSpPr>
        <p:spPr>
          <a:xfrm>
            <a:off x="897155" y="1303848"/>
            <a:ext cx="6963395" cy="3896400"/>
          </a:xfrm>
          <a:prstGeom prst="rect">
            <a:avLst/>
          </a:prstGeom>
        </p:spPr>
        <p:txBody>
          <a:bodyPr spcFirstLastPara="1" wrap="square" lIns="91425" tIns="91425" rIns="91425" bIns="91425" anchor="t" anchorCtr="0">
            <a:noAutofit/>
          </a:bodyPr>
          <a:lstStyle/>
          <a:p>
            <a:pPr marL="457200" lvl="0" indent="-349250" algn="l" rtl="0">
              <a:spcBef>
                <a:spcPts val="1200"/>
              </a:spcBef>
              <a:spcAft>
                <a:spcPts val="0"/>
              </a:spcAft>
              <a:buClr>
                <a:schemeClr val="dk1"/>
              </a:buClr>
              <a:buSzPts val="1900"/>
              <a:buFont typeface="Arial" panose="020B0604020202020204" pitchFamily="34" charset="0"/>
              <a:buChar char="•"/>
            </a:pPr>
            <a:r>
              <a:rPr lang="en" sz="1900">
                <a:latin typeface="Times New Roman"/>
                <a:ea typeface="Times New Roman"/>
                <a:cs typeface="Times New Roman"/>
                <a:sym typeface="Times New Roman"/>
              </a:rPr>
              <a:t>My own experiences with social determinants of health &amp; mental health; directly and indirectly </a:t>
            </a:r>
            <a:endParaRPr sz="1300"/>
          </a:p>
        </p:txBody>
      </p:sp>
      <p:pic>
        <p:nvPicPr>
          <p:cNvPr id="86" name="Google Shape;86;p16"/>
          <p:cNvPicPr preferRelativeResize="0"/>
          <p:nvPr/>
        </p:nvPicPr>
        <p:blipFill rotWithShape="1">
          <a:blip r:embed="rId3">
            <a:alphaModFix/>
            <a:duotone>
              <a:schemeClr val="accent4">
                <a:shade val="45000"/>
                <a:satMod val="135000"/>
              </a:schemeClr>
              <a:prstClr val="white"/>
            </a:duotone>
          </a:blip>
          <a:srcRect l="1153" t="11570" r="1521" b="3926"/>
          <a:stretch/>
        </p:blipFill>
        <p:spPr>
          <a:xfrm>
            <a:off x="2134855" y="2379864"/>
            <a:ext cx="5064790" cy="2313249"/>
          </a:xfrm>
          <a:prstGeom prst="rect">
            <a:avLst/>
          </a:prstGeom>
          <a:noFill/>
          <a:ln>
            <a:noFill/>
          </a:ln>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pic>
        <p:nvPicPr>
          <p:cNvPr id="98" name="Google Shape;98;p18"/>
          <p:cNvPicPr preferRelativeResize="0"/>
          <p:nvPr/>
        </p:nvPicPr>
        <p:blipFill>
          <a:blip r:embed="rId3">
            <a:alphaModFix/>
          </a:blip>
          <a:stretch>
            <a:fillRect/>
          </a:stretch>
        </p:blipFill>
        <p:spPr>
          <a:xfrm>
            <a:off x="6579" y="0"/>
            <a:ext cx="4703569" cy="4697224"/>
          </a:xfrm>
          <a:prstGeom prst="rect">
            <a:avLst/>
          </a:prstGeom>
          <a:noFill/>
          <a:ln>
            <a:solidFill>
              <a:schemeClr val="accent1">
                <a:lumMod val="10000"/>
              </a:schemeClr>
            </a:solidFill>
          </a:ln>
        </p:spPr>
      </p:pic>
      <p:pic>
        <p:nvPicPr>
          <p:cNvPr id="99" name="Google Shape;99;p18"/>
          <p:cNvPicPr preferRelativeResize="0"/>
          <p:nvPr/>
        </p:nvPicPr>
        <p:blipFill>
          <a:blip r:embed="rId4">
            <a:alphaModFix/>
          </a:blip>
          <a:stretch>
            <a:fillRect/>
          </a:stretch>
        </p:blipFill>
        <p:spPr>
          <a:xfrm>
            <a:off x="4909456" y="0"/>
            <a:ext cx="4227965" cy="4807944"/>
          </a:xfrm>
          <a:prstGeom prst="rect">
            <a:avLst/>
          </a:prstGeom>
          <a:noFill/>
          <a:ln>
            <a:solidFill>
              <a:schemeClr val="accent1">
                <a:lumMod val="10000"/>
              </a:schemeClr>
            </a:solidFill>
          </a:ln>
        </p:spPr>
      </p:pic>
      <p:sp>
        <p:nvSpPr>
          <p:cNvPr id="2" name="TextBox 1">
            <a:extLst>
              <a:ext uri="{FF2B5EF4-FFF2-40B4-BE49-F238E27FC236}">
                <a16:creationId xmlns:a16="http://schemas.microsoft.com/office/drawing/2014/main" id="{62AE31C4-8761-B85A-3076-AF607B36CC72}"/>
              </a:ext>
            </a:extLst>
          </p:cNvPr>
          <p:cNvSpPr txBox="1"/>
          <p:nvPr/>
        </p:nvSpPr>
        <p:spPr>
          <a:xfrm>
            <a:off x="0" y="4697224"/>
            <a:ext cx="4703569" cy="446276"/>
          </a:xfrm>
          <a:prstGeom prst="rect">
            <a:avLst/>
          </a:prstGeom>
          <a:solidFill>
            <a:schemeClr val="bg2">
              <a:lumMod val="20000"/>
              <a:lumOff val="80000"/>
            </a:schemeClr>
          </a:solidFill>
          <a:ln>
            <a:solidFill>
              <a:schemeClr val="accent1">
                <a:lumMod val="25000"/>
              </a:schemeClr>
            </a:solidFill>
          </a:ln>
        </p:spPr>
        <p:txBody>
          <a:bodyPr wrap="square" rtlCol="0">
            <a:spAutoFit/>
          </a:bodyPr>
          <a:lstStyle/>
          <a:p>
            <a:r>
              <a:rPr lang="en-US" sz="1400" dirty="0">
                <a:solidFill>
                  <a:srgbClr val="000000"/>
                </a:solidFill>
                <a:latin typeface="Times New Roman" panose="02020603050405020304" pitchFamily="18" charset="0"/>
                <a:ea typeface="Times New Roman"/>
                <a:cs typeface="Times New Roman" panose="02020603050405020304" pitchFamily="18" charset="0"/>
                <a:sym typeface="Times New Roman"/>
              </a:rPr>
              <a:t>Patient Health Questionnaire for Adolescents </a:t>
            </a:r>
            <a:r>
              <a:rPr lang="en-US" sz="900" dirty="0">
                <a:solidFill>
                  <a:srgbClr val="000000"/>
                </a:solidFill>
                <a:latin typeface="Times New Roman" panose="02020603050405020304" pitchFamily="18" charset="0"/>
                <a:ea typeface="Times New Roman"/>
                <a:cs typeface="Times New Roman" panose="02020603050405020304" pitchFamily="18" charset="0"/>
                <a:sym typeface="Times New Roman"/>
              </a:rPr>
              <a:t>(PHQ-9A; Johnson et al., 2002)</a:t>
            </a:r>
            <a:endParaRPr lang="en-US" sz="1000" dirty="0"/>
          </a:p>
        </p:txBody>
      </p:sp>
      <p:sp>
        <p:nvSpPr>
          <p:cNvPr id="5" name="TextBox 4">
            <a:extLst>
              <a:ext uri="{FF2B5EF4-FFF2-40B4-BE49-F238E27FC236}">
                <a16:creationId xmlns:a16="http://schemas.microsoft.com/office/drawing/2014/main" id="{AA964EAC-981A-A58A-1B74-A6AAD0AF6316}"/>
              </a:ext>
            </a:extLst>
          </p:cNvPr>
          <p:cNvSpPr txBox="1"/>
          <p:nvPr/>
        </p:nvSpPr>
        <p:spPr>
          <a:xfrm>
            <a:off x="4909456" y="4807944"/>
            <a:ext cx="4234544" cy="335556"/>
          </a:xfrm>
          <a:prstGeom prst="rect">
            <a:avLst/>
          </a:prstGeom>
          <a:solidFill>
            <a:schemeClr val="bg2">
              <a:lumMod val="20000"/>
              <a:lumOff val="80000"/>
            </a:schemeClr>
          </a:solidFill>
          <a:ln>
            <a:solidFill>
              <a:schemeClr val="accent1">
                <a:lumMod val="25000"/>
              </a:schemeClr>
            </a:solidFill>
          </a:ln>
        </p:spPr>
        <p:txBody>
          <a:bodyPr wrap="square" rtlCol="0">
            <a:noAutofit/>
          </a:bodyPr>
          <a:lstStyle/>
          <a:p>
            <a:r>
              <a:rPr lang="en-US" sz="1500" dirty="0">
                <a:latin typeface="Times New Roman" panose="02020603050405020304" pitchFamily="18" charset="0"/>
                <a:cs typeface="Times New Roman" panose="02020603050405020304" pitchFamily="18" charset="0"/>
              </a:rPr>
              <a:t>Psychosocial Screener (</a:t>
            </a:r>
            <a:r>
              <a:rPr lang="en-US" sz="1500" dirty="0">
                <a:solidFill>
                  <a:srgbClr val="000000"/>
                </a:solidFill>
                <a:latin typeface="Times New Roman" panose="02020603050405020304" pitchFamily="18" charset="0"/>
                <a:ea typeface="Times New Roman"/>
                <a:cs typeface="Times New Roman" panose="02020603050405020304" pitchFamily="18" charset="0"/>
                <a:sym typeface="Times New Roman"/>
              </a:rPr>
              <a:t>PSS) </a:t>
            </a:r>
            <a:r>
              <a:rPr lang="en-US" sz="1000" dirty="0">
                <a:solidFill>
                  <a:srgbClr val="000000"/>
                </a:solidFill>
                <a:latin typeface="Times New Roman" panose="02020603050405020304" pitchFamily="18" charset="0"/>
                <a:ea typeface="Times New Roman"/>
                <a:cs typeface="Times New Roman" panose="02020603050405020304" pitchFamily="18" charset="0"/>
                <a:sym typeface="Times New Roman"/>
              </a:rPr>
              <a:t>(</a:t>
            </a:r>
            <a:r>
              <a:rPr lang="en-US" sz="1000" dirty="0" err="1">
                <a:solidFill>
                  <a:srgbClr val="000000"/>
                </a:solidFill>
                <a:latin typeface="Times New Roman" panose="02020603050405020304" pitchFamily="18" charset="0"/>
                <a:ea typeface="Times New Roman"/>
                <a:cs typeface="Times New Roman" panose="02020603050405020304" pitchFamily="18" charset="0"/>
                <a:sym typeface="Times New Roman"/>
              </a:rPr>
              <a:t>Talmi</a:t>
            </a:r>
            <a:r>
              <a:rPr lang="en-US" sz="1000" dirty="0">
                <a:solidFill>
                  <a:srgbClr val="000000"/>
                </a:solidFill>
                <a:latin typeface="Times New Roman" panose="02020603050405020304" pitchFamily="18" charset="0"/>
                <a:ea typeface="Times New Roman"/>
                <a:cs typeface="Times New Roman" panose="02020603050405020304" pitchFamily="18" charset="0"/>
                <a:sym typeface="Times New Roman"/>
              </a:rPr>
              <a:t> &amp; Poole, 2010) </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870152" y="653243"/>
            <a:ext cx="2203248" cy="660325"/>
          </a:xfrm>
          <a:prstGeom prst="rect">
            <a:avLst/>
          </a:prstGeom>
          <a:ln w="19050">
            <a:solidFill>
              <a:schemeClr val="tx1">
                <a:lumMod val="95000"/>
                <a:lumOff val="5000"/>
              </a:schemeClr>
            </a:solidFill>
          </a:ln>
        </p:spPr>
        <p:txBody>
          <a:bodyPr spcFirstLastPara="1" wrap="square" lIns="91425" tIns="91425" rIns="91425" bIns="91425" anchor="b" anchorCtr="0">
            <a:normAutofit/>
          </a:bodyPr>
          <a:lstStyle/>
          <a:p>
            <a:pPr marL="0" lvl="0" indent="0" algn="ctr" rtl="0">
              <a:spcBef>
                <a:spcPts val="0"/>
              </a:spcBef>
              <a:spcAft>
                <a:spcPts val="0"/>
              </a:spcAft>
              <a:buNone/>
            </a:pPr>
            <a:r>
              <a:rPr lang="en">
                <a:latin typeface="Times New Roman"/>
                <a:ea typeface="Times New Roman"/>
                <a:cs typeface="Times New Roman"/>
                <a:sym typeface="Times New Roman"/>
              </a:rPr>
              <a:t>Objectives</a:t>
            </a:r>
            <a:r>
              <a:rPr lang="en" sz="3500">
                <a:latin typeface="Times New Roman"/>
                <a:ea typeface="Times New Roman"/>
                <a:cs typeface="Times New Roman"/>
                <a:sym typeface="Times New Roman"/>
              </a:rPr>
              <a:t> </a:t>
            </a:r>
            <a:r>
              <a:rPr lang="en" sz="3600">
                <a:latin typeface="Times New Roman"/>
                <a:ea typeface="Times New Roman"/>
                <a:cs typeface="Times New Roman"/>
                <a:sym typeface="Times New Roman"/>
              </a:rPr>
              <a:t> </a:t>
            </a:r>
            <a:endParaRPr sz="3600">
              <a:latin typeface="Times New Roman"/>
              <a:ea typeface="Times New Roman"/>
              <a:cs typeface="Times New Roman"/>
              <a:sym typeface="Times New Roman"/>
            </a:endParaRPr>
          </a:p>
        </p:txBody>
      </p:sp>
      <p:sp>
        <p:nvSpPr>
          <p:cNvPr id="5" name="TextBox 4">
            <a:extLst>
              <a:ext uri="{FF2B5EF4-FFF2-40B4-BE49-F238E27FC236}">
                <a16:creationId xmlns:a16="http://schemas.microsoft.com/office/drawing/2014/main" id="{9257819E-E1D9-2310-5A84-FE600ADD4EB1}"/>
              </a:ext>
            </a:extLst>
          </p:cNvPr>
          <p:cNvSpPr txBox="1"/>
          <p:nvPr/>
        </p:nvSpPr>
        <p:spPr>
          <a:xfrm>
            <a:off x="813002" y="1627614"/>
            <a:ext cx="590174" cy="523220"/>
          </a:xfrm>
          <a:prstGeom prst="rect">
            <a:avLst/>
          </a:prstGeom>
          <a:solidFill>
            <a:schemeClr val="accent1">
              <a:lumMod val="40000"/>
              <a:lumOff val="60000"/>
            </a:schemeClr>
          </a:solidFill>
        </p:spPr>
        <p:txBody>
          <a:bodyPr wrap="square" rtlCol="0">
            <a:spAutoFit/>
          </a:bodyPr>
          <a:lstStyle/>
          <a:p>
            <a:pPr algn="ctr"/>
            <a:r>
              <a:rPr lang="en-US" sz="2800"/>
              <a:t>1</a:t>
            </a:r>
          </a:p>
        </p:txBody>
      </p:sp>
      <p:sp>
        <p:nvSpPr>
          <p:cNvPr id="9" name="TextBox 8">
            <a:extLst>
              <a:ext uri="{FF2B5EF4-FFF2-40B4-BE49-F238E27FC236}">
                <a16:creationId xmlns:a16="http://schemas.microsoft.com/office/drawing/2014/main" id="{A2C55242-9855-1D56-5D83-CC0986B18D9A}"/>
              </a:ext>
            </a:extLst>
          </p:cNvPr>
          <p:cNvSpPr txBox="1"/>
          <p:nvPr/>
        </p:nvSpPr>
        <p:spPr>
          <a:xfrm>
            <a:off x="813002" y="2685017"/>
            <a:ext cx="590174" cy="523220"/>
          </a:xfrm>
          <a:prstGeom prst="rect">
            <a:avLst/>
          </a:prstGeom>
          <a:solidFill>
            <a:schemeClr val="accent1">
              <a:lumMod val="40000"/>
              <a:lumOff val="60000"/>
            </a:schemeClr>
          </a:solidFill>
        </p:spPr>
        <p:txBody>
          <a:bodyPr wrap="square" rtlCol="0">
            <a:spAutoFit/>
          </a:bodyPr>
          <a:lstStyle/>
          <a:p>
            <a:pPr algn="ctr"/>
            <a:r>
              <a:rPr lang="en-US" sz="2800"/>
              <a:t>2</a:t>
            </a:r>
          </a:p>
        </p:txBody>
      </p:sp>
      <p:sp>
        <p:nvSpPr>
          <p:cNvPr id="10" name="TextBox 9">
            <a:extLst>
              <a:ext uri="{FF2B5EF4-FFF2-40B4-BE49-F238E27FC236}">
                <a16:creationId xmlns:a16="http://schemas.microsoft.com/office/drawing/2014/main" id="{47145B84-E6EB-E46E-CF03-A72F9D741263}"/>
              </a:ext>
            </a:extLst>
          </p:cNvPr>
          <p:cNvSpPr txBox="1"/>
          <p:nvPr/>
        </p:nvSpPr>
        <p:spPr>
          <a:xfrm>
            <a:off x="813002" y="3785316"/>
            <a:ext cx="590174" cy="523220"/>
          </a:xfrm>
          <a:prstGeom prst="rect">
            <a:avLst/>
          </a:prstGeom>
          <a:solidFill>
            <a:schemeClr val="accent1">
              <a:lumMod val="40000"/>
              <a:lumOff val="60000"/>
            </a:schemeClr>
          </a:solidFill>
        </p:spPr>
        <p:txBody>
          <a:bodyPr wrap="square" rtlCol="0">
            <a:spAutoFit/>
          </a:bodyPr>
          <a:lstStyle/>
          <a:p>
            <a:pPr algn="ctr"/>
            <a:r>
              <a:rPr lang="en-US" sz="2800"/>
              <a:t>3</a:t>
            </a:r>
          </a:p>
        </p:txBody>
      </p:sp>
      <p:sp>
        <p:nvSpPr>
          <p:cNvPr id="6" name="TextBox 5">
            <a:extLst>
              <a:ext uri="{FF2B5EF4-FFF2-40B4-BE49-F238E27FC236}">
                <a16:creationId xmlns:a16="http://schemas.microsoft.com/office/drawing/2014/main" id="{8577D5C4-B459-77CB-0DE6-F170390218D7}"/>
              </a:ext>
            </a:extLst>
          </p:cNvPr>
          <p:cNvSpPr txBox="1"/>
          <p:nvPr/>
        </p:nvSpPr>
        <p:spPr>
          <a:xfrm>
            <a:off x="1790191" y="2667845"/>
            <a:ext cx="6713951" cy="449575"/>
          </a:xfrm>
          <a:prstGeom prst="rect">
            <a:avLst/>
          </a:prstGeom>
          <a:noFill/>
        </p:spPr>
        <p:txBody>
          <a:bodyPr wrap="square" rtlCol="0">
            <a:noAutofit/>
          </a:bodyPr>
          <a:lstStyle/>
          <a:p>
            <a:r>
              <a:rPr lang="en-US">
                <a:solidFill>
                  <a:srgbClr val="000000"/>
                </a:solidFill>
                <a:latin typeface="Times New Roman" panose="02020603050405020304" pitchFamily="18" charset="0"/>
                <a:ea typeface="Times New Roman"/>
                <a:cs typeface="Times New Roman" panose="02020603050405020304" pitchFamily="18" charset="0"/>
                <a:sym typeface="Times New Roman"/>
              </a:rPr>
              <a:t>Prevalence rates of adolescent depression symptoms</a:t>
            </a:r>
          </a:p>
          <a:p>
            <a:endParaRPr lang="en-US"/>
          </a:p>
        </p:txBody>
      </p:sp>
      <p:sp>
        <p:nvSpPr>
          <p:cNvPr id="12" name="TextBox 11">
            <a:extLst>
              <a:ext uri="{FF2B5EF4-FFF2-40B4-BE49-F238E27FC236}">
                <a16:creationId xmlns:a16="http://schemas.microsoft.com/office/drawing/2014/main" id="{5780BB70-9C89-D608-85EC-0E65FC0D4335}"/>
              </a:ext>
            </a:extLst>
          </p:cNvPr>
          <p:cNvSpPr txBox="1"/>
          <p:nvPr/>
        </p:nvSpPr>
        <p:spPr>
          <a:xfrm>
            <a:off x="1748233" y="3710119"/>
            <a:ext cx="7185258" cy="660325"/>
          </a:xfrm>
          <a:prstGeom prst="rect">
            <a:avLst/>
          </a:prstGeom>
          <a:noFill/>
        </p:spPr>
        <p:txBody>
          <a:bodyPr wrap="square" rtlCol="0">
            <a:noAutofit/>
          </a:bodyPr>
          <a:lstStyle/>
          <a:p>
            <a:r>
              <a:rPr lang="en-US">
                <a:solidFill>
                  <a:srgbClr val="000000"/>
                </a:solidFill>
                <a:latin typeface="Times New Roman" panose="02020603050405020304" pitchFamily="18" charset="0"/>
                <a:ea typeface="Times New Roman"/>
                <a:cs typeface="Times New Roman" panose="02020603050405020304" pitchFamily="18" charset="0"/>
                <a:sym typeface="Times New Roman"/>
              </a:rPr>
              <a:t>Prevalence rates of needs related to social determinants of health for families of adolescents </a:t>
            </a:r>
          </a:p>
          <a:p>
            <a:endParaRPr lang="en-US"/>
          </a:p>
        </p:txBody>
      </p:sp>
      <p:sp>
        <p:nvSpPr>
          <p:cNvPr id="15" name="TextBox 14">
            <a:extLst>
              <a:ext uri="{FF2B5EF4-FFF2-40B4-BE49-F238E27FC236}">
                <a16:creationId xmlns:a16="http://schemas.microsoft.com/office/drawing/2014/main" id="{4C40FD9B-1F96-7F15-69D2-9C218BA4E2B1}"/>
              </a:ext>
            </a:extLst>
          </p:cNvPr>
          <p:cNvSpPr txBox="1"/>
          <p:nvPr/>
        </p:nvSpPr>
        <p:spPr>
          <a:xfrm>
            <a:off x="1748233" y="1627614"/>
            <a:ext cx="7395767" cy="660324"/>
          </a:xfrm>
          <a:prstGeom prst="rect">
            <a:avLst/>
          </a:prstGeom>
          <a:noFill/>
        </p:spPr>
        <p:txBody>
          <a:bodyPr wrap="square" rtlCol="0">
            <a:noAutofit/>
          </a:bodyPr>
          <a:lstStyle/>
          <a:p>
            <a:r>
              <a:rPr lang="en-US" dirty="0">
                <a:solidFill>
                  <a:srgbClr val="000000"/>
                </a:solidFill>
                <a:latin typeface="Times New Roman" panose="02020603050405020304" pitchFamily="18" charset="0"/>
                <a:ea typeface="Times New Roman"/>
                <a:cs typeface="Times New Roman" panose="02020603050405020304" pitchFamily="18" charset="0"/>
                <a:sym typeface="Times New Roman"/>
              </a:rPr>
              <a:t>Associations between items on the PHQ-9A and psychosocial screener (PSS)</a:t>
            </a:r>
          </a:p>
          <a:p>
            <a:endParaRPr lang="en-US" dirty="0"/>
          </a:p>
        </p:txBody>
      </p:sp>
      <p:pic>
        <p:nvPicPr>
          <p:cNvPr id="11" name="Graphic 10" descr="Checklist outline">
            <a:extLst>
              <a:ext uri="{FF2B5EF4-FFF2-40B4-BE49-F238E27FC236}">
                <a16:creationId xmlns:a16="http://schemas.microsoft.com/office/drawing/2014/main" id="{8FA576B6-B9C3-0EBA-2E07-792B9A0D77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56426" y="169606"/>
            <a:ext cx="1069208" cy="1069208"/>
          </a:xfrm>
          <a:prstGeom prst="rect">
            <a:avLst/>
          </a:prstGeom>
        </p:spPr>
      </p:pic>
      <p:pic>
        <p:nvPicPr>
          <p:cNvPr id="14" name="Graphic 13" descr="Presentation with checklist outline">
            <a:extLst>
              <a:ext uri="{FF2B5EF4-FFF2-40B4-BE49-F238E27FC236}">
                <a16:creationId xmlns:a16="http://schemas.microsoft.com/office/drawing/2014/main" id="{5BC96A46-881F-EA99-FA5E-FE40577956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0357" y="4030949"/>
            <a:ext cx="829384" cy="829384"/>
          </a:xfrm>
          <a:prstGeom prst="rect">
            <a:avLst/>
          </a:prstGeom>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p:cNvGrpSpPr/>
        <p:nvPr/>
      </p:nvGrpSpPr>
      <p:grpSpPr>
        <a:xfrm>
          <a:off x="0" y="0"/>
          <a:ext cx="0" cy="0"/>
          <a:chOff x="0" y="0"/>
          <a:chExt cx="0" cy="0"/>
        </a:xfrm>
      </p:grpSpPr>
      <p:sp>
        <p:nvSpPr>
          <p:cNvPr id="118" name="Rectangle 117">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 name="Rectangle 119">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2" name="Straight Connector 121">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4" name="Rectangle 123">
            <a:extLst>
              <a:ext uri="{FF2B5EF4-FFF2-40B4-BE49-F238E27FC236}">
                <a16:creationId xmlns:a16="http://schemas.microsoft.com/office/drawing/2014/main" id="{038B8727-D318-4B70-B353-C390602FF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1B0C8367-28B6-4EF1-B182-01BEC9872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1" name="Google Shape;111;p20"/>
          <p:cNvSpPr txBox="1">
            <a:spLocks noGrp="1"/>
          </p:cNvSpPr>
          <p:nvPr>
            <p:ph type="title"/>
          </p:nvPr>
        </p:nvSpPr>
        <p:spPr>
          <a:xfrm>
            <a:off x="195310" y="521574"/>
            <a:ext cx="2487601" cy="612285"/>
          </a:xfrm>
          <a:prstGeom prst="rect">
            <a:avLst/>
          </a:prstGeom>
          <a:ln w="19050">
            <a:solidFill>
              <a:schemeClr val="accent1">
                <a:lumMod val="25000"/>
              </a:schemeClr>
            </a:solidFill>
          </a:ln>
        </p:spPr>
        <p:txBody>
          <a:bodyPr spcFirstLastPara="1" vert="horz" lIns="91440" tIns="45720" rIns="91440" bIns="45720" rtlCol="0" anchor="b" anchorCtr="0">
            <a:normAutofit/>
          </a:bodyPr>
          <a:lstStyle/>
          <a:p>
            <a:pPr marL="0" lvl="0" indent="0" algn="ctr" defTabSz="914400">
              <a:spcBef>
                <a:spcPct val="0"/>
              </a:spcBef>
              <a:spcAft>
                <a:spcPts val="0"/>
              </a:spcAft>
            </a:pPr>
            <a:r>
              <a:rPr lang="en-US" sz="3500" spc="-50">
                <a:solidFill>
                  <a:schemeClr val="accent1">
                    <a:lumMod val="10000"/>
                  </a:schemeClr>
                </a:solidFill>
                <a:latin typeface="Times New Roman" panose="02020603050405020304" pitchFamily="18" charset="0"/>
                <a:cs typeface="Times New Roman" panose="02020603050405020304" pitchFamily="18" charset="0"/>
                <a:sym typeface="Times New Roman"/>
              </a:rPr>
              <a:t>Hypothesis</a:t>
            </a:r>
            <a:r>
              <a:rPr lang="en-US" sz="2700" spc="-50">
                <a:solidFill>
                  <a:srgbClr val="FFFFFF"/>
                </a:solidFill>
                <a:sym typeface="Times New Roman"/>
              </a:rPr>
              <a:t> </a:t>
            </a:r>
          </a:p>
        </p:txBody>
      </p:sp>
      <p:sp>
        <p:nvSpPr>
          <p:cNvPr id="112" name="Google Shape;112;p20"/>
          <p:cNvSpPr txBox="1">
            <a:spLocks noGrp="1"/>
          </p:cNvSpPr>
          <p:nvPr>
            <p:ph type="body" idx="1"/>
          </p:nvPr>
        </p:nvSpPr>
        <p:spPr>
          <a:xfrm>
            <a:off x="56002" y="1389551"/>
            <a:ext cx="2766215" cy="3411049"/>
          </a:xfrm>
          <a:prstGeom prst="rect">
            <a:avLst/>
          </a:prstGeom>
        </p:spPr>
        <p:txBody>
          <a:bodyPr spcFirstLastPara="1" vert="horz" lIns="0" tIns="45720" rIns="0" bIns="45720" rtlCol="0" anchorCtr="0">
            <a:noAutofit/>
          </a:bodyPr>
          <a:lstStyle/>
          <a:p>
            <a:pPr marL="457200" lvl="0" indent="-361950" defTabSz="914400">
              <a:lnSpc>
                <a:spcPct val="150000"/>
              </a:lnSpc>
              <a:spcBef>
                <a:spcPts val="0"/>
              </a:spcBef>
              <a:spcAft>
                <a:spcPts val="600"/>
              </a:spcAft>
              <a:buClrTx/>
              <a:buSzPct val="110000"/>
              <a:buFont typeface="Calibri" panose="020F0502020204030204" pitchFamily="34" charset="0"/>
              <a:buChar char="❖"/>
            </a:pPr>
            <a:r>
              <a:rPr lang="en-US" sz="2200">
                <a:solidFill>
                  <a:schemeClr val="tx2">
                    <a:lumMod val="75000"/>
                  </a:schemeClr>
                </a:solidFill>
                <a:latin typeface="Times New Roman" panose="02020603050405020304" pitchFamily="18" charset="0"/>
                <a:cs typeface="Times New Roman" panose="02020603050405020304" pitchFamily="18" charset="0"/>
                <a:sym typeface="Times New Roman"/>
              </a:rPr>
              <a:t>PSS items related to resource needs will be positively correlated with elevated PHQ-9A items.</a:t>
            </a:r>
          </a:p>
        </p:txBody>
      </p:sp>
      <p:sp>
        <p:nvSpPr>
          <p:cNvPr id="128" name="Rectangle 127">
            <a:extLst>
              <a:ext uri="{FF2B5EF4-FFF2-40B4-BE49-F238E27FC236}">
                <a16:creationId xmlns:a16="http://schemas.microsoft.com/office/drawing/2014/main" id="{649E3F4C-17F5-49E4-B05F-80C6B348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3" name="Google Shape;113;p20"/>
          <p:cNvPicPr preferRelativeResize="0"/>
          <p:nvPr/>
        </p:nvPicPr>
        <p:blipFill rotWithShape="1">
          <a:blip r:embed="rId3"/>
          <a:srcRect b="9461"/>
          <a:stretch/>
        </p:blipFill>
        <p:spPr>
          <a:xfrm>
            <a:off x="3556512" y="552169"/>
            <a:ext cx="5098562" cy="4039161"/>
          </a:xfrm>
          <a:prstGeom prst="rect">
            <a:avLst/>
          </a:prstGeom>
          <a:noFill/>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902585" y="687341"/>
            <a:ext cx="2391740" cy="616732"/>
          </a:xfrm>
          <a:prstGeom prst="rect">
            <a:avLst/>
          </a:prstGeom>
          <a:ln w="19050">
            <a:solidFill>
              <a:schemeClr val="accent1">
                <a:lumMod val="10000"/>
              </a:schemeClr>
            </a:solidFill>
          </a:ln>
        </p:spPr>
        <p:txBody>
          <a:bodyPr spcFirstLastPara="1" wrap="square" lIns="91425" tIns="91425" rIns="91425" bIns="91425" anchor="b" anchorCtr="0">
            <a:normAutofit/>
          </a:bodyPr>
          <a:lstStyle/>
          <a:p>
            <a:pPr marL="0" lvl="0" indent="0" algn="ctr" rtl="0">
              <a:spcBef>
                <a:spcPts val="0"/>
              </a:spcBef>
              <a:spcAft>
                <a:spcPts val="0"/>
              </a:spcAft>
              <a:buNone/>
            </a:pPr>
            <a:r>
              <a:rPr lang="en" sz="3400">
                <a:latin typeface="Times New Roman" panose="02020603050405020304" pitchFamily="18" charset="0"/>
                <a:ea typeface="Times New Roman"/>
                <a:cs typeface="Times New Roman" panose="02020603050405020304" pitchFamily="18" charset="0"/>
                <a:sym typeface="Times New Roman"/>
              </a:rPr>
              <a:t>Methods </a:t>
            </a:r>
            <a:r>
              <a:rPr lang="en" sz="3400">
                <a:latin typeface="Times New Roman" panose="02020603050405020304" pitchFamily="18" charset="0"/>
                <a:cs typeface="Times New Roman" panose="02020603050405020304" pitchFamily="18" charset="0"/>
              </a:rPr>
              <a:t> </a:t>
            </a:r>
            <a:endParaRPr sz="3400">
              <a:latin typeface="Times New Roman" panose="02020603050405020304" pitchFamily="18" charset="0"/>
              <a:cs typeface="Times New Roman" panose="02020603050405020304" pitchFamily="18" charset="0"/>
            </a:endParaRPr>
          </a:p>
        </p:txBody>
      </p:sp>
      <p:sp>
        <p:nvSpPr>
          <p:cNvPr id="105" name="Google Shape;105;p19"/>
          <p:cNvSpPr txBox="1">
            <a:spLocks noGrp="1"/>
          </p:cNvSpPr>
          <p:nvPr>
            <p:ph type="body" idx="1"/>
          </p:nvPr>
        </p:nvSpPr>
        <p:spPr>
          <a:xfrm>
            <a:off x="695019" y="1411407"/>
            <a:ext cx="4094751" cy="2693492"/>
          </a:xfrm>
          <a:prstGeom prst="rect">
            <a:avLst/>
          </a:prstGeom>
        </p:spPr>
        <p:txBody>
          <a:bodyPr spcFirstLastPara="1" wrap="square" lIns="91425" tIns="91425" rIns="91425" bIns="91425" numCol="1" anchor="t" anchorCtr="0">
            <a:noAutofit/>
          </a:bodyPr>
          <a:lstStyle/>
          <a:p>
            <a:pPr marL="137319" lvl="0" indent="0" algn="l" rtl="0">
              <a:lnSpc>
                <a:spcPct val="115000"/>
              </a:lnSpc>
              <a:spcBef>
                <a:spcPts val="0"/>
              </a:spcBef>
              <a:spcAft>
                <a:spcPts val="0"/>
              </a:spcAft>
              <a:buClr>
                <a:srgbClr val="000000"/>
              </a:buClr>
              <a:buSzPct val="100000"/>
              <a:buNone/>
            </a:pPr>
            <a:r>
              <a:rPr lang="en" sz="1600" b="1" dirty="0">
                <a:solidFill>
                  <a:srgbClr val="000000"/>
                </a:solidFill>
                <a:latin typeface="Times New Roman" panose="02020603050405020304" pitchFamily="18" charset="0"/>
                <a:ea typeface="Times New Roman"/>
                <a:cs typeface="Times New Roman" panose="02020603050405020304" pitchFamily="18" charset="0"/>
                <a:sym typeface="Times New Roman"/>
              </a:rPr>
              <a:t>Setting: </a:t>
            </a:r>
          </a:p>
          <a:p>
            <a:pPr marL="480219">
              <a:lnSpc>
                <a:spcPct val="115000"/>
              </a:lnSpc>
              <a:buClr>
                <a:srgbClr val="000000"/>
              </a:buClr>
              <a:buSzPct val="110000"/>
              <a:buFont typeface="Arial" panose="020B0604020202020204" pitchFamily="34" charset="0"/>
              <a:buChar char="•"/>
            </a:pPr>
            <a:r>
              <a:rPr lang="en" sz="1600" b="1" dirty="0">
                <a:solidFill>
                  <a:srgbClr val="000000"/>
                </a:solidFill>
                <a:latin typeface="Times New Roman" panose="02020603050405020304" pitchFamily="18" charset="0"/>
                <a:ea typeface="Times New Roman"/>
                <a:cs typeface="Times New Roman" panose="02020603050405020304" pitchFamily="18" charset="0"/>
                <a:sym typeface="Times New Roman"/>
              </a:rPr>
              <a:t>urban residency training pediatric primary care clinic </a:t>
            </a:r>
            <a:endParaRPr sz="1600" b="1"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937419" lvl="1" indent="-342900" algn="l" rtl="0">
              <a:lnSpc>
                <a:spcPct val="115000"/>
              </a:lnSpc>
              <a:spcBef>
                <a:spcPts val="0"/>
              </a:spcBef>
              <a:spcAft>
                <a:spcPts val="0"/>
              </a:spcAft>
              <a:buClr>
                <a:srgbClr val="000000"/>
              </a:buClr>
              <a:buSzPct val="110000"/>
              <a:buFont typeface="Arial" panose="020B0604020202020204" pitchFamily="34" charset="0"/>
              <a:buChar char="•"/>
            </a:pPr>
            <a:r>
              <a:rPr lang="en-US" sz="1600" dirty="0">
                <a:solidFill>
                  <a:srgbClr val="000000"/>
                </a:solidFill>
                <a:latin typeface="Times New Roman" panose="02020603050405020304" pitchFamily="18" charset="0"/>
                <a:ea typeface="Times New Roman"/>
                <a:cs typeface="Times New Roman" panose="02020603050405020304" pitchFamily="18" charset="0"/>
                <a:sym typeface="Times New Roman"/>
              </a:rPr>
              <a:t>fully integrated behavioral health clinicians (respond to elevated PHQ-9) </a:t>
            </a:r>
          </a:p>
          <a:p>
            <a:pPr marL="937419" lvl="1" indent="-342900" algn="l" rtl="0">
              <a:lnSpc>
                <a:spcPct val="115000"/>
              </a:lnSpc>
              <a:spcBef>
                <a:spcPts val="0"/>
              </a:spcBef>
              <a:spcAft>
                <a:spcPts val="0"/>
              </a:spcAft>
              <a:buClr>
                <a:srgbClr val="000000"/>
              </a:buClr>
              <a:buSzPct val="110000"/>
              <a:buFont typeface="Arial" panose="020B0604020202020204" pitchFamily="34" charset="0"/>
              <a:buChar char="•"/>
            </a:pPr>
            <a:r>
              <a:rPr lang="en-US" sz="1600" dirty="0">
                <a:solidFill>
                  <a:srgbClr val="000000"/>
                </a:solidFill>
                <a:latin typeface="Times New Roman" panose="02020603050405020304" pitchFamily="18" charset="0"/>
                <a:ea typeface="Times New Roman"/>
                <a:cs typeface="Times New Roman" panose="02020603050405020304" pitchFamily="18" charset="0"/>
                <a:sym typeface="Times New Roman"/>
              </a:rPr>
              <a:t>community health navigators (respond to psychosocial screener needs)</a:t>
            </a:r>
          </a:p>
        </p:txBody>
      </p:sp>
      <p:sp>
        <p:nvSpPr>
          <p:cNvPr id="2" name="TextBox 1">
            <a:extLst>
              <a:ext uri="{FF2B5EF4-FFF2-40B4-BE49-F238E27FC236}">
                <a16:creationId xmlns:a16="http://schemas.microsoft.com/office/drawing/2014/main" id="{54E3078F-EDE1-C410-AA8D-23368A159FAD}"/>
              </a:ext>
            </a:extLst>
          </p:cNvPr>
          <p:cNvSpPr txBox="1"/>
          <p:nvPr/>
        </p:nvSpPr>
        <p:spPr>
          <a:xfrm>
            <a:off x="4578352" y="1379358"/>
            <a:ext cx="4410152" cy="3208955"/>
          </a:xfrm>
          <a:prstGeom prst="rect">
            <a:avLst/>
          </a:prstGeom>
          <a:noFill/>
        </p:spPr>
        <p:txBody>
          <a:bodyPr wrap="square" lIns="91440" tIns="45720" rIns="91440" bIns="45720" rtlCol="0" anchor="t">
            <a:spAutoFit/>
          </a:bodyPr>
          <a:lstStyle/>
          <a:p>
            <a:pPr marL="137160" lvl="0" indent="0" algn="l" rtl="0">
              <a:lnSpc>
                <a:spcPct val="115000"/>
              </a:lnSpc>
              <a:spcBef>
                <a:spcPts val="600"/>
              </a:spcBef>
              <a:spcAft>
                <a:spcPts val="0"/>
              </a:spcAft>
              <a:buClr>
                <a:srgbClr val="000000"/>
              </a:buClr>
              <a:buSzPct val="100000"/>
              <a:buNone/>
            </a:pPr>
            <a:r>
              <a:rPr lang="en-US" sz="1600" b="1" dirty="0">
                <a:solidFill>
                  <a:srgbClr val="000000"/>
                </a:solidFill>
                <a:latin typeface="Times New Roman" panose="02020603050405020304" pitchFamily="18" charset="0"/>
                <a:ea typeface="Times New Roman"/>
                <a:cs typeface="Times New Roman" panose="02020603050405020304" pitchFamily="18" charset="0"/>
                <a:sym typeface="Times New Roman"/>
              </a:rPr>
              <a:t>Data Collection: </a:t>
            </a:r>
            <a:endParaRPr lang="en-US" dirty="0"/>
          </a:p>
          <a:p>
            <a:pPr indent="-319405">
              <a:lnSpc>
                <a:spcPct val="115000"/>
              </a:lnSpc>
              <a:buClr>
                <a:srgbClr val="000000"/>
              </a:buClr>
              <a:buSzPct val="110000"/>
              <a:buFont typeface="Arial" panose="020B0604020202020204" pitchFamily="34" charset="0"/>
              <a:buChar char="•"/>
            </a:pPr>
            <a:r>
              <a:rPr lang="en-US" sz="1600" dirty="0">
                <a:solidFill>
                  <a:srgbClr val="000000"/>
                </a:solidFill>
                <a:latin typeface="Times New Roman" panose="02020603050405020304" pitchFamily="18" charset="0"/>
                <a:ea typeface="Times New Roman"/>
                <a:cs typeface="Times New Roman" panose="02020603050405020304" pitchFamily="18" charset="0"/>
                <a:sym typeface="Times New Roman"/>
              </a:rPr>
              <a:t>Adolescents aged 11 and older (except those with Autism, developmental, and intellectual disabilities) complete the PHQ-9A at every clinic visit</a:t>
            </a:r>
            <a:endParaRPr lang="en-US" sz="1600" dirty="0">
              <a:solidFill>
                <a:srgbClr val="000000"/>
              </a:solidFill>
              <a:latin typeface="Times New Roman" panose="02020603050405020304" pitchFamily="18" charset="0"/>
              <a:ea typeface="Times New Roman"/>
              <a:cs typeface="Times New Roman" panose="02020603050405020304" pitchFamily="18" charset="0"/>
            </a:endParaRPr>
          </a:p>
          <a:p>
            <a:pPr marL="457200" indent="-319405">
              <a:lnSpc>
                <a:spcPct val="115000"/>
              </a:lnSpc>
              <a:spcBef>
                <a:spcPts val="1200"/>
              </a:spcBef>
              <a:buClr>
                <a:srgbClr val="000000"/>
              </a:buClr>
              <a:buSzPct val="110000"/>
              <a:buFont typeface="Arial" panose="020B0604020202020204" pitchFamily="34" charset="0"/>
              <a:buChar char="•"/>
            </a:pPr>
            <a:r>
              <a:rPr lang="en-US" sz="1600" dirty="0">
                <a:solidFill>
                  <a:srgbClr val="000000"/>
                </a:solidFill>
                <a:latin typeface="Times New Roman"/>
                <a:ea typeface="Times New Roman"/>
                <a:cs typeface="Times New Roman"/>
                <a:sym typeface="Times New Roman"/>
              </a:rPr>
              <a:t>All families complete the PSS </a:t>
            </a:r>
            <a:r>
              <a:rPr lang="en-US" sz="1200" dirty="0">
                <a:solidFill>
                  <a:srgbClr val="000000"/>
                </a:solidFill>
                <a:latin typeface="Times New Roman"/>
                <a:ea typeface="Times New Roman"/>
                <a:cs typeface="Times New Roman"/>
                <a:sym typeface="Times New Roman"/>
              </a:rPr>
              <a:t>(</a:t>
            </a:r>
            <a:r>
              <a:rPr lang="en-US" sz="1200" dirty="0" err="1">
                <a:solidFill>
                  <a:srgbClr val="000000"/>
                </a:solidFill>
                <a:latin typeface="Times New Roman"/>
                <a:ea typeface="Times New Roman"/>
                <a:cs typeface="Times New Roman"/>
                <a:sym typeface="Times New Roman"/>
              </a:rPr>
              <a:t>Talmi</a:t>
            </a:r>
            <a:r>
              <a:rPr lang="en-US" sz="1200" dirty="0">
                <a:solidFill>
                  <a:srgbClr val="000000"/>
                </a:solidFill>
                <a:latin typeface="Times New Roman"/>
                <a:ea typeface="Times New Roman"/>
                <a:cs typeface="Times New Roman"/>
                <a:sym typeface="Times New Roman"/>
              </a:rPr>
              <a:t> &amp; Poole, 2010)</a:t>
            </a:r>
            <a:r>
              <a:rPr lang="en-US" sz="1600" dirty="0">
                <a:solidFill>
                  <a:srgbClr val="000000"/>
                </a:solidFill>
                <a:latin typeface="Times New Roman"/>
                <a:ea typeface="Times New Roman"/>
                <a:cs typeface="Times New Roman"/>
                <a:sym typeface="Times New Roman"/>
              </a:rPr>
              <a:t> to assess </a:t>
            </a:r>
            <a:r>
              <a:rPr lang="en-US" sz="1600" dirty="0" err="1">
                <a:solidFill>
                  <a:srgbClr val="000000"/>
                </a:solidFill>
                <a:latin typeface="Times New Roman"/>
                <a:ea typeface="Times New Roman"/>
                <a:cs typeface="Times New Roman"/>
                <a:sym typeface="Times New Roman"/>
              </a:rPr>
              <a:t>SDoH</a:t>
            </a:r>
            <a:r>
              <a:rPr lang="en-US" sz="1600" dirty="0">
                <a:solidFill>
                  <a:srgbClr val="000000"/>
                </a:solidFill>
                <a:latin typeface="Times New Roman"/>
                <a:ea typeface="Times New Roman"/>
                <a:cs typeface="Times New Roman"/>
                <a:sym typeface="Times New Roman"/>
              </a:rPr>
              <a:t> needs </a:t>
            </a:r>
            <a:endParaRPr lang="en-US" sz="1600" dirty="0">
              <a:solidFill>
                <a:srgbClr val="000000"/>
              </a:solidFill>
              <a:latin typeface="Times New Roman" panose="02020603050405020304" pitchFamily="18" charset="0"/>
              <a:ea typeface="Times New Roman"/>
              <a:cs typeface="Times New Roman" panose="02020603050405020304" pitchFamily="18" charset="0"/>
            </a:endParaRPr>
          </a:p>
          <a:p>
            <a:pPr marL="457200" lvl="0" indent="-319405" algn="l" rtl="0">
              <a:lnSpc>
                <a:spcPct val="115000"/>
              </a:lnSpc>
              <a:spcBef>
                <a:spcPts val="1200"/>
              </a:spcBef>
              <a:spcAft>
                <a:spcPts val="0"/>
              </a:spcAft>
              <a:buClr>
                <a:srgbClr val="000000"/>
              </a:buClr>
              <a:buSzPct val="110000"/>
              <a:buFont typeface="Arial" panose="020B0604020202020204" pitchFamily="34" charset="0"/>
              <a:buChar char="•"/>
            </a:pPr>
            <a:r>
              <a:rPr lang="en-US" sz="1600" dirty="0">
                <a:solidFill>
                  <a:srgbClr val="000000"/>
                </a:solidFill>
                <a:latin typeface="Times New Roman"/>
                <a:ea typeface="Times New Roman"/>
                <a:cs typeface="Times New Roman"/>
                <a:sym typeface="Times New Roman"/>
              </a:rPr>
              <a:t>Electronic medical records and flowsheets yielded visit data, demographics, and PHQ-9A and PSS results from 1/1/19 - 4/30/22</a:t>
            </a:r>
            <a:endParaRPr lang="en-US" sz="1600" dirty="0">
              <a:solidFill>
                <a:srgbClr val="000000"/>
              </a:solidFill>
              <a:latin typeface="Times New Roman"/>
              <a:ea typeface="Times New Roman"/>
              <a:cs typeface="Times New Roman"/>
            </a:endParaRPr>
          </a:p>
        </p:txBody>
      </p:sp>
      <p:cxnSp>
        <p:nvCxnSpPr>
          <p:cNvPr id="4" name="Straight Connector 3">
            <a:extLst>
              <a:ext uri="{FF2B5EF4-FFF2-40B4-BE49-F238E27FC236}">
                <a16:creationId xmlns:a16="http://schemas.microsoft.com/office/drawing/2014/main" id="{1FEA3310-F246-48F5-E75A-C462D7743F7B}"/>
              </a:ext>
            </a:extLst>
          </p:cNvPr>
          <p:cNvCxnSpPr>
            <a:cxnSpLocks/>
          </p:cNvCxnSpPr>
          <p:nvPr/>
        </p:nvCxnSpPr>
        <p:spPr>
          <a:xfrm>
            <a:off x="4578350" y="1309917"/>
            <a:ext cx="0" cy="3463742"/>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Document outline">
            <a:extLst>
              <a:ext uri="{FF2B5EF4-FFF2-40B4-BE49-F238E27FC236}">
                <a16:creationId xmlns:a16="http://schemas.microsoft.com/office/drawing/2014/main" id="{8F5B448C-9EDD-4156-3C7E-F1E16F8F00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3938" y="389673"/>
            <a:ext cx="914400" cy="914400"/>
          </a:xfrm>
          <a:prstGeom prst="rect">
            <a:avLst/>
          </a:prstGeom>
        </p:spPr>
      </p:pic>
      <p:pic>
        <p:nvPicPr>
          <p:cNvPr id="5" name="Graphic 4" descr="Man with kid outline">
            <a:extLst>
              <a:ext uri="{FF2B5EF4-FFF2-40B4-BE49-F238E27FC236}">
                <a16:creationId xmlns:a16="http://schemas.microsoft.com/office/drawing/2014/main" id="{709AFF23-10F3-7693-BF2D-A143D047FB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697" y="4004087"/>
            <a:ext cx="685038" cy="68503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Text Placeholder 2">
            <a:extLst>
              <a:ext uri="{FF2B5EF4-FFF2-40B4-BE49-F238E27FC236}">
                <a16:creationId xmlns:a16="http://schemas.microsoft.com/office/drawing/2014/main" id="{574F6180-6CB9-C4FF-6C05-65D6BB63897B}"/>
              </a:ext>
            </a:extLst>
          </p:cNvPr>
          <p:cNvSpPr>
            <a:spLocks noGrp="1"/>
          </p:cNvSpPr>
          <p:nvPr>
            <p:ph type="body" idx="1"/>
          </p:nvPr>
        </p:nvSpPr>
        <p:spPr>
          <a:xfrm>
            <a:off x="802215" y="2877414"/>
            <a:ext cx="7056995" cy="3354000"/>
          </a:xfrm>
        </p:spPr>
        <p:txBody>
          <a:bodyPr/>
          <a:lstStyle/>
          <a:p>
            <a:pPr marL="114300" indent="0">
              <a:buNone/>
            </a:pPr>
            <a:r>
              <a:rPr lang="en-US" sz="1800" b="1" dirty="0">
                <a:solidFill>
                  <a:srgbClr val="000000"/>
                </a:solidFill>
                <a:latin typeface="Times New Roman"/>
                <a:ea typeface="Times New Roman"/>
                <a:cs typeface="Times New Roman"/>
                <a:sym typeface="Times New Roman"/>
              </a:rPr>
              <a:t>Sample</a:t>
            </a:r>
          </a:p>
          <a:p>
            <a:pPr>
              <a:buClrTx/>
              <a:buSzPct val="110000"/>
              <a:buFont typeface="Arial" panose="020B0604020202020204" pitchFamily="34" charset="0"/>
              <a:buChar char="•"/>
            </a:pPr>
            <a:r>
              <a:rPr lang="en-US" sz="1800" dirty="0">
                <a:solidFill>
                  <a:srgbClr val="000000"/>
                </a:solidFill>
                <a:latin typeface="Times New Roman"/>
                <a:ea typeface="Times New Roman"/>
                <a:cs typeface="Times New Roman"/>
                <a:sym typeface="Times New Roman"/>
              </a:rPr>
              <a:t>Patients Screened: </a:t>
            </a:r>
            <a:endParaRPr lang="en-US" sz="1800" dirty="0">
              <a:solidFill>
                <a:srgbClr val="000000"/>
              </a:solidFill>
              <a:latin typeface="Times New Roman"/>
              <a:ea typeface="Times New Roman"/>
              <a:cs typeface="Times New Roman"/>
            </a:endParaRPr>
          </a:p>
          <a:p>
            <a:pPr lvl="1">
              <a:buClrTx/>
              <a:buSzPct val="110000"/>
              <a:buFont typeface="Arial" panose="020B0604020202020204" pitchFamily="34" charset="0"/>
              <a:buChar char="•"/>
            </a:pPr>
            <a:r>
              <a:rPr lang="en-US" sz="1800" dirty="0">
                <a:solidFill>
                  <a:srgbClr val="000000"/>
                </a:solidFill>
                <a:latin typeface="Times New Roman"/>
                <a:ea typeface="Times New Roman"/>
                <a:cs typeface="Times New Roman"/>
                <a:sym typeface="Times New Roman"/>
              </a:rPr>
              <a:t>PHQ-9A: N= 4,226 </a:t>
            </a:r>
            <a:r>
              <a:rPr lang="en-US" sz="1800" dirty="0">
                <a:solidFill>
                  <a:srgbClr val="000000"/>
                </a:solidFill>
                <a:latin typeface="Times New Roman"/>
                <a:ea typeface="Times New Roman"/>
                <a:cs typeface="Times New Roman"/>
                <a:sym typeface="Wingdings" panose="05000000000000000000" pitchFamily="2" charset="2"/>
              </a:rPr>
              <a:t></a:t>
            </a:r>
            <a:r>
              <a:rPr lang="en-US" sz="1800" dirty="0">
                <a:solidFill>
                  <a:srgbClr val="000000"/>
                </a:solidFill>
                <a:latin typeface="Times New Roman"/>
                <a:ea typeface="Times New Roman"/>
                <a:cs typeface="Times New Roman"/>
                <a:sym typeface="Times New Roman"/>
              </a:rPr>
              <a:t> 610 elevated </a:t>
            </a:r>
            <a:endParaRPr lang="en-US" sz="1800" dirty="0">
              <a:solidFill>
                <a:srgbClr val="000000"/>
              </a:solidFill>
              <a:latin typeface="Times New Roman"/>
              <a:ea typeface="Times New Roman"/>
              <a:cs typeface="Times New Roman"/>
            </a:endParaRPr>
          </a:p>
          <a:p>
            <a:pPr lvl="1">
              <a:buClrTx/>
              <a:buSzPct val="110000"/>
              <a:buFont typeface="Arial" panose="020B0604020202020204" pitchFamily="34" charset="0"/>
              <a:buChar char="•"/>
            </a:pPr>
            <a:r>
              <a:rPr lang="en-US" sz="1800" dirty="0">
                <a:solidFill>
                  <a:srgbClr val="000000"/>
                </a:solidFill>
                <a:latin typeface="Times New Roman"/>
                <a:ea typeface="Times New Roman"/>
                <a:cs typeface="Times New Roman"/>
                <a:sym typeface="Times New Roman"/>
              </a:rPr>
              <a:t>PSS: N= 3,565 </a:t>
            </a:r>
            <a:r>
              <a:rPr lang="en-US" sz="1800" dirty="0">
                <a:solidFill>
                  <a:srgbClr val="000000"/>
                </a:solidFill>
                <a:latin typeface="Times New Roman"/>
                <a:ea typeface="Times New Roman"/>
                <a:cs typeface="Times New Roman"/>
                <a:sym typeface="Wingdings" panose="05000000000000000000" pitchFamily="2" charset="2"/>
              </a:rPr>
              <a:t> 821 elevated </a:t>
            </a:r>
            <a:endParaRPr lang="en-US" sz="1800" dirty="0">
              <a:solidFill>
                <a:srgbClr val="000000"/>
              </a:solidFill>
              <a:latin typeface="Times New Roman"/>
              <a:ea typeface="Times New Roman"/>
              <a:cs typeface="Times New Roman"/>
              <a:sym typeface="Times New Roman"/>
            </a:endParaRPr>
          </a:p>
          <a:p>
            <a:pPr>
              <a:spcBef>
                <a:spcPts val="1800"/>
              </a:spcBef>
              <a:spcAft>
                <a:spcPts val="1200"/>
              </a:spcAft>
              <a:buClrTx/>
              <a:buSzPct val="110000"/>
              <a:buFont typeface="Arial" panose="020B0604020202020204" pitchFamily="34" charset="0"/>
              <a:buChar char="•"/>
            </a:pPr>
            <a:r>
              <a:rPr lang="en-US" sz="1800" dirty="0">
                <a:solidFill>
                  <a:srgbClr val="000000"/>
                </a:solidFill>
                <a:latin typeface="Times New Roman"/>
                <a:ea typeface="Times New Roman"/>
                <a:cs typeface="Times New Roman"/>
                <a:sym typeface="Times New Roman"/>
              </a:rPr>
              <a:t>Overall throughout 3-year study period: N= 1,340 had </a:t>
            </a:r>
            <a:r>
              <a:rPr lang="en-US" sz="1800" dirty="0">
                <a:solidFill>
                  <a:schemeClr val="tx1">
                    <a:lumMod val="85000"/>
                    <a:lumOff val="15000"/>
                  </a:schemeClr>
                </a:solidFill>
                <a:latin typeface="Times New Roman"/>
                <a:ea typeface="Times New Roman"/>
                <a:cs typeface="Times New Roman"/>
                <a:sym typeface="Times New Roman"/>
              </a:rPr>
              <a:t>either</a:t>
            </a:r>
            <a:r>
              <a:rPr lang="en-US" sz="1800" dirty="0">
                <a:solidFill>
                  <a:srgbClr val="FF0000"/>
                </a:solidFill>
                <a:latin typeface="Times New Roman"/>
                <a:ea typeface="Times New Roman"/>
                <a:cs typeface="Times New Roman"/>
                <a:sym typeface="Times New Roman"/>
              </a:rPr>
              <a:t> </a:t>
            </a:r>
            <a:r>
              <a:rPr lang="en-US" sz="1800" dirty="0">
                <a:solidFill>
                  <a:srgbClr val="000000"/>
                </a:solidFill>
                <a:latin typeface="Times New Roman"/>
                <a:ea typeface="Times New Roman"/>
                <a:cs typeface="Times New Roman"/>
                <a:sym typeface="Times New Roman"/>
              </a:rPr>
              <a:t>an elevated PHQ-9A </a:t>
            </a:r>
            <a:r>
              <a:rPr lang="en-US" sz="1800" dirty="0">
                <a:solidFill>
                  <a:schemeClr val="tx1">
                    <a:lumMod val="85000"/>
                    <a:lumOff val="15000"/>
                  </a:schemeClr>
                </a:solidFill>
                <a:latin typeface="Times New Roman"/>
                <a:ea typeface="Times New Roman"/>
                <a:cs typeface="Times New Roman"/>
                <a:sym typeface="Times New Roman"/>
              </a:rPr>
              <a:t>or</a:t>
            </a:r>
            <a:r>
              <a:rPr lang="en-US" sz="1800" dirty="0">
                <a:solidFill>
                  <a:srgbClr val="000000"/>
                </a:solidFill>
                <a:latin typeface="Times New Roman"/>
                <a:ea typeface="Times New Roman"/>
                <a:cs typeface="Times New Roman"/>
                <a:sym typeface="Times New Roman"/>
              </a:rPr>
              <a:t> PSS</a:t>
            </a:r>
            <a:endParaRPr lang="en-US" sz="1800" dirty="0">
              <a:solidFill>
                <a:srgbClr val="000000"/>
              </a:solidFill>
              <a:latin typeface="Times New Roman"/>
              <a:ea typeface="Times New Roman"/>
              <a:cs typeface="Times New Roman"/>
            </a:endParaRPr>
          </a:p>
          <a:p>
            <a:pPr marL="114300" indent="0">
              <a:buNone/>
            </a:pPr>
            <a:endParaRPr lang="en-US" sz="1400" b="1" dirty="0">
              <a:solidFill>
                <a:srgbClr val="000000"/>
              </a:solidFill>
              <a:latin typeface="Times New Roman"/>
              <a:ea typeface="Times New Roman"/>
              <a:cs typeface="Times New Roman"/>
              <a:sym typeface="Times New Roman"/>
            </a:endParaRPr>
          </a:p>
          <a:p>
            <a:endParaRPr lang="en-US" sz="1400" b="1" dirty="0">
              <a:solidFill>
                <a:srgbClr val="000000"/>
              </a:solidFill>
              <a:latin typeface="Times New Roman"/>
              <a:ea typeface="Times New Roman"/>
              <a:cs typeface="Times New Roman"/>
              <a:sym typeface="Times New Roman"/>
            </a:endParaRPr>
          </a:p>
          <a:p>
            <a:endParaRPr lang="en-US" sz="1400" b="1" dirty="0">
              <a:solidFill>
                <a:srgbClr val="000000"/>
              </a:solidFill>
              <a:latin typeface="Times New Roman"/>
              <a:ea typeface="Times New Roman"/>
              <a:cs typeface="Times New Roman"/>
              <a:sym typeface="Times New Roman"/>
            </a:endParaRPr>
          </a:p>
          <a:p>
            <a:endParaRPr lang="en-US" sz="1400" b="1" dirty="0">
              <a:solidFill>
                <a:srgbClr val="000000"/>
              </a:solidFill>
              <a:latin typeface="Times New Roman"/>
              <a:ea typeface="Times New Roman"/>
              <a:cs typeface="Times New Roman"/>
              <a:sym typeface="Times New Roman"/>
            </a:endParaRPr>
          </a:p>
          <a:p>
            <a:endParaRPr lang="en-US" dirty="0"/>
          </a:p>
        </p:txBody>
      </p:sp>
      <p:sp>
        <p:nvSpPr>
          <p:cNvPr id="4" name="TextBox 3">
            <a:extLst>
              <a:ext uri="{FF2B5EF4-FFF2-40B4-BE49-F238E27FC236}">
                <a16:creationId xmlns:a16="http://schemas.microsoft.com/office/drawing/2014/main" id="{3FED34DB-D95F-005A-0039-4C8F8829FC20}"/>
              </a:ext>
            </a:extLst>
          </p:cNvPr>
          <p:cNvSpPr txBox="1"/>
          <p:nvPr/>
        </p:nvSpPr>
        <p:spPr>
          <a:xfrm>
            <a:off x="802215" y="1465745"/>
            <a:ext cx="7128621" cy="1411669"/>
          </a:xfrm>
          <a:prstGeom prst="rect">
            <a:avLst/>
          </a:prstGeom>
          <a:noFill/>
        </p:spPr>
        <p:txBody>
          <a:bodyPr wrap="square" lIns="91440" tIns="45720" rIns="91440" bIns="45720" rtlCol="0" anchor="t">
            <a:spAutoFit/>
          </a:bodyPr>
          <a:lstStyle/>
          <a:p>
            <a:pPr marL="137160" lvl="0" indent="0" algn="l" rtl="0">
              <a:lnSpc>
                <a:spcPct val="115000"/>
              </a:lnSpc>
              <a:spcBef>
                <a:spcPts val="1000"/>
              </a:spcBef>
              <a:spcAft>
                <a:spcPts val="0"/>
              </a:spcAft>
              <a:buClr>
                <a:srgbClr val="000000"/>
              </a:buClr>
              <a:buSzPct val="100000"/>
              <a:buNone/>
            </a:pPr>
            <a:r>
              <a:rPr lang="en-US" b="1" dirty="0">
                <a:solidFill>
                  <a:srgbClr val="000000"/>
                </a:solidFill>
                <a:latin typeface="Times New Roman"/>
                <a:ea typeface="Times New Roman"/>
                <a:cs typeface="Times New Roman"/>
                <a:sym typeface="Times New Roman"/>
              </a:rPr>
              <a:t>Chi Square Tests: </a:t>
            </a:r>
            <a:r>
              <a:rPr lang="en-US" dirty="0">
                <a:solidFill>
                  <a:srgbClr val="000000"/>
                </a:solidFill>
                <a:latin typeface="Times New Roman"/>
                <a:ea typeface="Times New Roman"/>
                <a:cs typeface="Times New Roman"/>
                <a:sym typeface="Times New Roman"/>
              </a:rPr>
              <a:t>demographics</a:t>
            </a:r>
          </a:p>
          <a:p>
            <a:pPr marL="137160" lvl="0" indent="0" algn="l" rtl="0">
              <a:lnSpc>
                <a:spcPct val="115000"/>
              </a:lnSpc>
              <a:spcBef>
                <a:spcPts val="1000"/>
              </a:spcBef>
              <a:spcAft>
                <a:spcPts val="0"/>
              </a:spcAft>
              <a:buClr>
                <a:srgbClr val="000000"/>
              </a:buClr>
              <a:buSzPct val="100000"/>
              <a:buNone/>
            </a:pPr>
            <a:r>
              <a:rPr lang="en-US" b="1" dirty="0">
                <a:solidFill>
                  <a:srgbClr val="000000"/>
                </a:solidFill>
                <a:latin typeface="Times New Roman"/>
                <a:cs typeface="Times New Roman"/>
                <a:sym typeface="Times New Roman"/>
              </a:rPr>
              <a:t>Pearson’s Correlations: </a:t>
            </a:r>
            <a:r>
              <a:rPr lang="en-US" dirty="0">
                <a:solidFill>
                  <a:srgbClr val="000000"/>
                </a:solidFill>
                <a:latin typeface="Times New Roman"/>
                <a:cs typeface="Times New Roman"/>
                <a:sym typeface="Times New Roman"/>
              </a:rPr>
              <a:t>associations</a:t>
            </a:r>
            <a:endParaRPr lang="en-US" dirty="0"/>
          </a:p>
          <a:p>
            <a:pPr marL="457200" indent="-319405">
              <a:buClr>
                <a:srgbClr val="000000"/>
              </a:buClr>
              <a:buSzPct val="100000"/>
              <a:buFont typeface="Arial" panose="020B0604020202020204" pitchFamily="34" charset="0"/>
              <a:buChar char="•"/>
            </a:pPr>
            <a:r>
              <a:rPr lang="en-US" dirty="0">
                <a:solidFill>
                  <a:srgbClr val="000000"/>
                </a:solidFill>
                <a:latin typeface="Times New Roman"/>
                <a:ea typeface="Times New Roman"/>
                <a:cs typeface="Times New Roman"/>
                <a:sym typeface="Times New Roman"/>
              </a:rPr>
              <a:t>Data from the first visit with an elevated screener (either PHQ-9A or psychosocial screener) were used (Visit 1) </a:t>
            </a:r>
          </a:p>
        </p:txBody>
      </p:sp>
      <p:sp>
        <p:nvSpPr>
          <p:cNvPr id="8" name="Google Shape;104;p19">
            <a:extLst>
              <a:ext uri="{FF2B5EF4-FFF2-40B4-BE49-F238E27FC236}">
                <a16:creationId xmlns:a16="http://schemas.microsoft.com/office/drawing/2014/main" id="{2B58EDA0-247D-483F-2E3F-21D525C756B9}"/>
              </a:ext>
            </a:extLst>
          </p:cNvPr>
          <p:cNvSpPr txBox="1">
            <a:spLocks noGrp="1"/>
          </p:cNvSpPr>
          <p:nvPr>
            <p:ph type="title"/>
          </p:nvPr>
        </p:nvSpPr>
        <p:spPr>
          <a:xfrm>
            <a:off x="924069" y="678640"/>
            <a:ext cx="3492810" cy="628387"/>
          </a:xfrm>
          <a:prstGeom prst="rect">
            <a:avLst/>
          </a:prstGeom>
          <a:ln w="19050">
            <a:solidFill>
              <a:schemeClr val="accent1">
                <a:lumMod val="10000"/>
              </a:schemeClr>
            </a:solidFill>
          </a:ln>
        </p:spPr>
        <p:txBody>
          <a:bodyPr spcFirstLastPara="1" wrap="square" lIns="91425" tIns="91425" rIns="91425" bIns="91425" anchor="b" anchorCtr="0">
            <a:normAutofit/>
          </a:bodyPr>
          <a:lstStyle/>
          <a:p>
            <a:pPr marL="0" lvl="0" indent="0" algn="ctr" rtl="0">
              <a:spcBef>
                <a:spcPts val="0"/>
              </a:spcBef>
              <a:spcAft>
                <a:spcPts val="0"/>
              </a:spcAft>
              <a:buNone/>
            </a:pPr>
            <a:r>
              <a:rPr lang="en" sz="3400">
                <a:latin typeface="Times New Roman" panose="02020603050405020304" pitchFamily="18" charset="0"/>
                <a:ea typeface="Times New Roman"/>
                <a:cs typeface="Times New Roman" panose="02020603050405020304" pitchFamily="18" charset="0"/>
                <a:sym typeface="Times New Roman"/>
              </a:rPr>
              <a:t>Statistical Methods </a:t>
            </a:r>
            <a:r>
              <a:rPr lang="en" sz="3400">
                <a:latin typeface="Times New Roman" panose="02020603050405020304" pitchFamily="18" charset="0"/>
                <a:cs typeface="Times New Roman" panose="02020603050405020304" pitchFamily="18" charset="0"/>
              </a:rPr>
              <a:t> </a:t>
            </a:r>
            <a:endParaRPr sz="3400">
              <a:latin typeface="Times New Roman" panose="02020603050405020304" pitchFamily="18" charset="0"/>
              <a:cs typeface="Times New Roman" panose="02020603050405020304" pitchFamily="18" charset="0"/>
            </a:endParaRPr>
          </a:p>
        </p:txBody>
      </p:sp>
      <p:pic>
        <p:nvPicPr>
          <p:cNvPr id="9" name="Graphic 8" descr="Bar chart outline">
            <a:extLst>
              <a:ext uri="{FF2B5EF4-FFF2-40B4-BE49-F238E27FC236}">
                <a16:creationId xmlns:a16="http://schemas.microsoft.com/office/drawing/2014/main" id="{0AC4ECCF-50D0-B9E6-CAB9-A7F19938A1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5578" y="3582237"/>
            <a:ext cx="1132414" cy="1132414"/>
          </a:xfrm>
          <a:prstGeom prst="rect">
            <a:avLst/>
          </a:prstGeom>
        </p:spPr>
      </p:pic>
      <p:pic>
        <p:nvPicPr>
          <p:cNvPr id="13" name="Graphic 12" descr="Laptop outline">
            <a:extLst>
              <a:ext uri="{FF2B5EF4-FFF2-40B4-BE49-F238E27FC236}">
                <a16:creationId xmlns:a16="http://schemas.microsoft.com/office/drawing/2014/main" id="{AB44E21B-FA20-E690-6C67-2959A37E38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41623" y="1310783"/>
            <a:ext cx="914400" cy="914400"/>
          </a:xfrm>
          <a:prstGeom prst="rect">
            <a:avLst/>
          </a:prstGeom>
        </p:spPr>
      </p:pic>
    </p:spTree>
    <p:extLst>
      <p:ext uri="{BB962C8B-B14F-4D97-AF65-F5344CB8AC3E}">
        <p14:creationId xmlns:p14="http://schemas.microsoft.com/office/powerpoint/2010/main" val="2339998660"/>
      </p:ext>
    </p:extLst>
  </p:cSld>
  <p:clrMapOvr>
    <a:masterClrMapping/>
  </p:clrMapOvr>
  <p:transition spd="slow">
    <p:wipe/>
  </p:transition>
</p:sld>
</file>

<file path=ppt/theme/theme1.xml><?xml version="1.0" encoding="utf-8"?>
<a:theme xmlns:a="http://schemas.openxmlformats.org/drawingml/2006/main" name="Retrospect">
  <a:themeElements>
    <a:clrScheme name="Custom 7">
      <a:dk1>
        <a:sysClr val="windowText" lastClr="000000"/>
      </a:dk1>
      <a:lt1>
        <a:sysClr val="window" lastClr="FFFFFF"/>
      </a:lt1>
      <a:dk2>
        <a:srgbClr val="2C3C43"/>
      </a:dk2>
      <a:lt2>
        <a:srgbClr val="79B9D0"/>
      </a:lt2>
      <a:accent1>
        <a:srgbClr val="CBE4ED"/>
      </a:accent1>
      <a:accent2>
        <a:srgbClr val="BFEAF8"/>
      </a:accent2>
      <a:accent3>
        <a:srgbClr val="42D0A2"/>
      </a:accent3>
      <a:accent4>
        <a:srgbClr val="00B0F0"/>
      </a:accent4>
      <a:accent5>
        <a:srgbClr val="42B051"/>
      </a:accent5>
      <a:accent6>
        <a:srgbClr val="96D141"/>
      </a:accent6>
      <a:hlink>
        <a:srgbClr val="159AC5"/>
      </a:hlink>
      <a:folHlink>
        <a:srgbClr val="A9D3E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62864A589D894EA153CEE577779EF9" ma:contentTypeVersion="7" ma:contentTypeDescription="Create a new document." ma:contentTypeScope="" ma:versionID="f3751cf950a2c722fea4df6b07712096">
  <xsd:schema xmlns:xsd="http://www.w3.org/2001/XMLSchema" xmlns:xs="http://www.w3.org/2001/XMLSchema" xmlns:p="http://schemas.microsoft.com/office/2006/metadata/properties" xmlns:ns3="c72a31a7-c1e8-452c-a618-3d3b802d22a2" xmlns:ns4="ce02cbfd-4bbf-4c9d-b5a3-b524c3ace30c" targetNamespace="http://schemas.microsoft.com/office/2006/metadata/properties" ma:root="true" ma:fieldsID="042323c0a2934bce8f4176d764e829f9" ns3:_="" ns4:_="">
    <xsd:import namespace="c72a31a7-c1e8-452c-a618-3d3b802d22a2"/>
    <xsd:import namespace="ce02cbfd-4bbf-4c9d-b5a3-b524c3ace30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a31a7-c1e8-452c-a618-3d3b802d2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02cbfd-4bbf-4c9d-b5a3-b524c3ace30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CB4A14-59BB-403A-AA11-C50D5AFE5166}">
  <ds:schemaRefs>
    <ds:schemaRef ds:uri="http://schemas.microsoft.com/sharepoint/v3/contenttype/forms"/>
  </ds:schemaRefs>
</ds:datastoreItem>
</file>

<file path=customXml/itemProps2.xml><?xml version="1.0" encoding="utf-8"?>
<ds:datastoreItem xmlns:ds="http://schemas.openxmlformats.org/officeDocument/2006/customXml" ds:itemID="{D58F828E-1F34-44C5-A2C3-68F7E3D5AE78}">
  <ds:schemaRefs>
    <ds:schemaRef ds:uri="c72a31a7-c1e8-452c-a618-3d3b802d22a2"/>
    <ds:schemaRef ds:uri="ce02cbfd-4bbf-4c9d-b5a3-b524c3ace3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9C902B2F-A019-4351-9514-BC48022F8086}">
  <ds:schemaRefs>
    <ds:schemaRef ds:uri="http://schemas.openxmlformats.org/package/2006/metadata/core-properties"/>
    <ds:schemaRef ds:uri="ce02cbfd-4bbf-4c9d-b5a3-b524c3ace30c"/>
    <ds:schemaRef ds:uri="http://purl.org/dc/elements/1.1/"/>
    <ds:schemaRef ds:uri="http://purl.org/dc/terms/"/>
    <ds:schemaRef ds:uri="http://schemas.microsoft.com/office/infopath/2007/PartnerControls"/>
    <ds:schemaRef ds:uri="c72a31a7-c1e8-452c-a618-3d3b802d22a2"/>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1392</TotalTime>
  <Words>2217</Words>
  <Application>Microsoft Office PowerPoint</Application>
  <PresentationFormat>On-screen Show (16:9)</PresentationFormat>
  <Paragraphs>157</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Wingdings</vt:lpstr>
      <vt:lpstr>Calibri Light</vt:lpstr>
      <vt:lpstr>Times New Roman</vt:lpstr>
      <vt:lpstr>Calibri</vt:lpstr>
      <vt:lpstr>Arial</vt:lpstr>
      <vt:lpstr>Retrospect</vt:lpstr>
      <vt:lpstr>Social Determinants of Health and Adolescent Depression in Pediatric Primary Care</vt:lpstr>
      <vt:lpstr>Background </vt:lpstr>
      <vt:lpstr>Importance of Issue </vt:lpstr>
      <vt:lpstr>Why I Am Interested</vt:lpstr>
      <vt:lpstr>PowerPoint Presentation</vt:lpstr>
      <vt:lpstr>Objectives  </vt:lpstr>
      <vt:lpstr>Hypothesis </vt:lpstr>
      <vt:lpstr>Methods  </vt:lpstr>
      <vt:lpstr>Statistical Methods  </vt:lpstr>
      <vt:lpstr>PowerPoint Presentation</vt:lpstr>
      <vt:lpstr>PowerPoint Presentation</vt:lpstr>
      <vt:lpstr>Correlation Matrix Results</vt:lpstr>
      <vt:lpstr>Discussion</vt:lpstr>
      <vt:lpstr>Discussion</vt:lpstr>
      <vt:lpstr>Limitations</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Determinants of Health and Adolescent Depression</dc:title>
  <dc:creator>Jenny Nguyen</dc:creator>
  <cp:lastModifiedBy>Nguyen, Jenny</cp:lastModifiedBy>
  <cp:revision>3</cp:revision>
  <dcterms:modified xsi:type="dcterms:W3CDTF">2022-08-11T19:55:21Z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0x010100D662864A589D894EA153CEE577779EF9</vt:lpwstr>
  </property>
</Properties>
</file>