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1"/>
  </p:sldMasterIdLst>
  <p:notesMasterIdLst>
    <p:notesMasterId r:id="rId16"/>
  </p:notesMasterIdLst>
  <p:sldIdLst>
    <p:sldId id="256" r:id="rId2"/>
    <p:sldId id="257" r:id="rId3"/>
    <p:sldId id="262" r:id="rId4"/>
    <p:sldId id="269" r:id="rId5"/>
    <p:sldId id="259" r:id="rId6"/>
    <p:sldId id="258" r:id="rId7"/>
    <p:sldId id="266" r:id="rId8"/>
    <p:sldId id="273" r:id="rId9"/>
    <p:sldId id="267" r:id="rId10"/>
    <p:sldId id="270" r:id="rId11"/>
    <p:sldId id="272" r:id="rId12"/>
    <p:sldId id="264" r:id="rId13"/>
    <p:sldId id="260" r:id="rId14"/>
    <p:sldId id="271" r:id="rId15"/>
  </p:sldIdLst>
  <p:sldSz cx="12192000" cy="6858000"/>
  <p:notesSz cx="6858000" cy="9144000"/>
  <p:defaultTextStyle>
    <a:defPPr>
      <a:defRPr lang="en-US"/>
    </a:defPPr>
    <a:lvl1pPr marL="0" algn="l" defTabSz="457083" rtl="0" eaLnBrk="1" latinLnBrk="0" hangingPunct="1">
      <a:defRPr sz="1800" kern="1200">
        <a:solidFill>
          <a:schemeClr val="tx1"/>
        </a:solidFill>
        <a:latin typeface="+mn-lt"/>
        <a:ea typeface="+mn-ea"/>
        <a:cs typeface="+mn-cs"/>
      </a:defRPr>
    </a:lvl1pPr>
    <a:lvl2pPr marL="457083" algn="l" defTabSz="457083" rtl="0" eaLnBrk="1" latinLnBrk="0" hangingPunct="1">
      <a:defRPr sz="1800" kern="1200">
        <a:solidFill>
          <a:schemeClr val="tx1"/>
        </a:solidFill>
        <a:latin typeface="+mn-lt"/>
        <a:ea typeface="+mn-ea"/>
        <a:cs typeface="+mn-cs"/>
      </a:defRPr>
    </a:lvl2pPr>
    <a:lvl3pPr marL="914166" algn="l" defTabSz="457083" rtl="0" eaLnBrk="1" latinLnBrk="0" hangingPunct="1">
      <a:defRPr sz="1800" kern="1200">
        <a:solidFill>
          <a:schemeClr val="tx1"/>
        </a:solidFill>
        <a:latin typeface="+mn-lt"/>
        <a:ea typeface="+mn-ea"/>
        <a:cs typeface="+mn-cs"/>
      </a:defRPr>
    </a:lvl3pPr>
    <a:lvl4pPr marL="1371249" algn="l" defTabSz="457083" rtl="0" eaLnBrk="1" latinLnBrk="0" hangingPunct="1">
      <a:defRPr sz="1800" kern="1200">
        <a:solidFill>
          <a:schemeClr val="tx1"/>
        </a:solidFill>
        <a:latin typeface="+mn-lt"/>
        <a:ea typeface="+mn-ea"/>
        <a:cs typeface="+mn-cs"/>
      </a:defRPr>
    </a:lvl4pPr>
    <a:lvl5pPr marL="1828332" algn="l" defTabSz="457083" rtl="0" eaLnBrk="1" latinLnBrk="0" hangingPunct="1">
      <a:defRPr sz="1800" kern="1200">
        <a:solidFill>
          <a:schemeClr val="tx1"/>
        </a:solidFill>
        <a:latin typeface="+mn-lt"/>
        <a:ea typeface="+mn-ea"/>
        <a:cs typeface="+mn-cs"/>
      </a:defRPr>
    </a:lvl5pPr>
    <a:lvl6pPr marL="2285415" algn="l" defTabSz="457083" rtl="0" eaLnBrk="1" latinLnBrk="0" hangingPunct="1">
      <a:defRPr sz="1800" kern="1200">
        <a:solidFill>
          <a:schemeClr val="tx1"/>
        </a:solidFill>
        <a:latin typeface="+mn-lt"/>
        <a:ea typeface="+mn-ea"/>
        <a:cs typeface="+mn-cs"/>
      </a:defRPr>
    </a:lvl6pPr>
    <a:lvl7pPr marL="2742498" algn="l" defTabSz="457083" rtl="0" eaLnBrk="1" latinLnBrk="0" hangingPunct="1">
      <a:defRPr sz="1800" kern="1200">
        <a:solidFill>
          <a:schemeClr val="tx1"/>
        </a:solidFill>
        <a:latin typeface="+mn-lt"/>
        <a:ea typeface="+mn-ea"/>
        <a:cs typeface="+mn-cs"/>
      </a:defRPr>
    </a:lvl7pPr>
    <a:lvl8pPr marL="3199581" algn="l" defTabSz="457083" rtl="0" eaLnBrk="1" latinLnBrk="0" hangingPunct="1">
      <a:defRPr sz="1800" kern="1200">
        <a:solidFill>
          <a:schemeClr val="tx1"/>
        </a:solidFill>
        <a:latin typeface="+mn-lt"/>
        <a:ea typeface="+mn-ea"/>
        <a:cs typeface="+mn-cs"/>
      </a:defRPr>
    </a:lvl8pPr>
    <a:lvl9pPr marL="3656664" algn="l" defTabSz="45708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Martinez" initials="AM" lastIdx="1" clrIdx="0">
    <p:extLst>
      <p:ext uri="{19B8F6BF-5375-455C-9EA6-DF929625EA0E}">
        <p15:presenceInfo xmlns:p15="http://schemas.microsoft.com/office/powerpoint/2012/main" userId="cb68d0e03b6c5d7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5B74"/>
    <a:srgbClr val="688598"/>
    <a:srgbClr val="000000"/>
    <a:srgbClr val="067690"/>
    <a:srgbClr val="E6E9EA"/>
    <a:srgbClr val="BFBFBF"/>
    <a:srgbClr val="AEED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792" autoAdjust="0"/>
  </p:normalViewPr>
  <p:slideViewPr>
    <p:cSldViewPr>
      <p:cViewPr>
        <p:scale>
          <a:sx n="55" d="100"/>
          <a:sy n="55" d="100"/>
        </p:scale>
        <p:origin x="1020"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4AD54-4DE2-4A9B-BA6B-1465B1BCD32B}" type="datetimeFigureOut">
              <a:rPr lang="en-US" smtClean="0"/>
              <a:t>8/13/2021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A018DB-228E-42CB-B89D-79990478A637}" type="slidenum">
              <a:rPr lang="en-US" smtClean="0"/>
              <a:t>‹#›</a:t>
            </a:fld>
            <a:endParaRPr lang="en-US"/>
          </a:p>
        </p:txBody>
      </p:sp>
    </p:spTree>
    <p:extLst>
      <p:ext uri="{BB962C8B-B14F-4D97-AF65-F5344CB8AC3E}">
        <p14:creationId xmlns:p14="http://schemas.microsoft.com/office/powerpoint/2010/main" val="1629263779"/>
      </p:ext>
    </p:extLst>
  </p:cSld>
  <p:clrMap bg1="lt1" tx1="dk1" bg2="lt2" tx2="dk2" accent1="accent1" accent2="accent2" accent3="accent3" accent4="accent4" accent5="accent5" accent6="accent6" hlink="hlink" folHlink="folHlink"/>
  <p:notesStyle>
    <a:lvl1pPr marL="0" algn="l" defTabSz="914166" rtl="0" eaLnBrk="1" latinLnBrk="0" hangingPunct="1">
      <a:defRPr sz="1200" kern="1200">
        <a:solidFill>
          <a:schemeClr val="tx1"/>
        </a:solidFill>
        <a:latin typeface="+mn-lt"/>
        <a:ea typeface="+mn-ea"/>
        <a:cs typeface="+mn-cs"/>
      </a:defRPr>
    </a:lvl1pPr>
    <a:lvl2pPr marL="457083" algn="l" defTabSz="914166" rtl="0" eaLnBrk="1" latinLnBrk="0" hangingPunct="1">
      <a:defRPr sz="1200" kern="1200">
        <a:solidFill>
          <a:schemeClr val="tx1"/>
        </a:solidFill>
        <a:latin typeface="+mn-lt"/>
        <a:ea typeface="+mn-ea"/>
        <a:cs typeface="+mn-cs"/>
      </a:defRPr>
    </a:lvl2pPr>
    <a:lvl3pPr marL="914166" algn="l" defTabSz="914166" rtl="0" eaLnBrk="1" latinLnBrk="0" hangingPunct="1">
      <a:defRPr sz="1200" kern="1200">
        <a:solidFill>
          <a:schemeClr val="tx1"/>
        </a:solidFill>
        <a:latin typeface="+mn-lt"/>
        <a:ea typeface="+mn-ea"/>
        <a:cs typeface="+mn-cs"/>
      </a:defRPr>
    </a:lvl3pPr>
    <a:lvl4pPr marL="1371249" algn="l" defTabSz="914166" rtl="0" eaLnBrk="1" latinLnBrk="0" hangingPunct="1">
      <a:defRPr sz="1200" kern="1200">
        <a:solidFill>
          <a:schemeClr val="tx1"/>
        </a:solidFill>
        <a:latin typeface="+mn-lt"/>
        <a:ea typeface="+mn-ea"/>
        <a:cs typeface="+mn-cs"/>
      </a:defRPr>
    </a:lvl4pPr>
    <a:lvl5pPr marL="1828332" algn="l" defTabSz="914166" rtl="0" eaLnBrk="1" latinLnBrk="0" hangingPunct="1">
      <a:defRPr sz="1200" kern="1200">
        <a:solidFill>
          <a:schemeClr val="tx1"/>
        </a:solidFill>
        <a:latin typeface="+mn-lt"/>
        <a:ea typeface="+mn-ea"/>
        <a:cs typeface="+mn-cs"/>
      </a:defRPr>
    </a:lvl5pPr>
    <a:lvl6pPr marL="2285415" algn="l" defTabSz="914166" rtl="0" eaLnBrk="1" latinLnBrk="0" hangingPunct="1">
      <a:defRPr sz="1200" kern="1200">
        <a:solidFill>
          <a:schemeClr val="tx1"/>
        </a:solidFill>
        <a:latin typeface="+mn-lt"/>
        <a:ea typeface="+mn-ea"/>
        <a:cs typeface="+mn-cs"/>
      </a:defRPr>
    </a:lvl6pPr>
    <a:lvl7pPr marL="2742498" algn="l" defTabSz="914166" rtl="0" eaLnBrk="1" latinLnBrk="0" hangingPunct="1">
      <a:defRPr sz="1200" kern="1200">
        <a:solidFill>
          <a:schemeClr val="tx1"/>
        </a:solidFill>
        <a:latin typeface="+mn-lt"/>
        <a:ea typeface="+mn-ea"/>
        <a:cs typeface="+mn-cs"/>
      </a:defRPr>
    </a:lvl7pPr>
    <a:lvl8pPr marL="3199581" algn="l" defTabSz="914166" rtl="0" eaLnBrk="1" latinLnBrk="0" hangingPunct="1">
      <a:defRPr sz="1200" kern="1200">
        <a:solidFill>
          <a:schemeClr val="tx1"/>
        </a:solidFill>
        <a:latin typeface="+mn-lt"/>
        <a:ea typeface="+mn-ea"/>
        <a:cs typeface="+mn-cs"/>
      </a:defRPr>
    </a:lvl8pPr>
    <a:lvl9pPr marL="3656664" algn="l" defTabSz="9141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018DB-228E-42CB-B89D-79990478A637}" type="slidenum">
              <a:rPr lang="en-US" smtClean="0"/>
              <a:t>2</a:t>
            </a:fld>
            <a:endParaRPr lang="en-US"/>
          </a:p>
        </p:txBody>
      </p:sp>
    </p:spTree>
    <p:extLst>
      <p:ext uri="{BB962C8B-B14F-4D97-AF65-F5344CB8AC3E}">
        <p14:creationId xmlns:p14="http://schemas.microsoft.com/office/powerpoint/2010/main" val="2407307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018DB-228E-42CB-B89D-79990478A637}" type="slidenum">
              <a:rPr lang="en-US" smtClean="0"/>
              <a:t>3</a:t>
            </a:fld>
            <a:endParaRPr lang="en-US"/>
          </a:p>
        </p:txBody>
      </p:sp>
    </p:spTree>
    <p:extLst>
      <p:ext uri="{BB962C8B-B14F-4D97-AF65-F5344CB8AC3E}">
        <p14:creationId xmlns:p14="http://schemas.microsoft.com/office/powerpoint/2010/main" val="3817324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A018DB-228E-42CB-B89D-79990478A637}" type="slidenum">
              <a:rPr lang="en-US" smtClean="0"/>
              <a:t>4</a:t>
            </a:fld>
            <a:endParaRPr lang="en-US"/>
          </a:p>
        </p:txBody>
      </p:sp>
    </p:spTree>
    <p:extLst>
      <p:ext uri="{BB962C8B-B14F-4D97-AF65-F5344CB8AC3E}">
        <p14:creationId xmlns:p14="http://schemas.microsoft.com/office/powerpoint/2010/main" val="1349973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1" b="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71" indent="0" algn="ctr">
              <a:buNone/>
              <a:defRPr sz="2200"/>
            </a:lvl2pPr>
            <a:lvl3pPr marL="914542" indent="0" algn="ctr">
              <a:buNone/>
              <a:defRPr sz="2200"/>
            </a:lvl3pPr>
            <a:lvl4pPr marL="1371813" indent="0" algn="ctr">
              <a:buNone/>
              <a:defRPr sz="2000"/>
            </a:lvl4pPr>
            <a:lvl5pPr marL="1829083" indent="0" algn="ctr">
              <a:buNone/>
              <a:defRPr sz="2000"/>
            </a:lvl5pPr>
            <a:lvl6pPr marL="2286354" indent="0" algn="ctr">
              <a:buNone/>
              <a:defRPr sz="2000"/>
            </a:lvl6pPr>
            <a:lvl7pPr marL="2743625" indent="0" algn="ctr">
              <a:buNone/>
              <a:defRPr sz="2000"/>
            </a:lvl7pPr>
            <a:lvl8pPr marL="3200896" indent="0" algn="ctr">
              <a:buNone/>
              <a:defRPr sz="2000"/>
            </a:lvl8pPr>
            <a:lvl9pPr marL="3658167"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11EAACC7-3B3F-47D1-959A-EF58926E955E}" type="datetimeFigureOut">
              <a:rPr lang="en-US" smtClean="0"/>
              <a:t>8/13/2021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12CC964-A50B-4C29-B4E4-2C30BB34CCF3}" type="slidenum">
              <a:rPr lang="en-US" smtClean="0"/>
              <a:t>‹#›</a:t>
            </a:fld>
            <a:endParaRPr lang="en-US"/>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23667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8694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998989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671893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1"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71" indent="0">
              <a:buNone/>
              <a:defRPr sz="1800">
                <a:solidFill>
                  <a:schemeClr val="tx1">
                    <a:tint val="75000"/>
                  </a:schemeClr>
                </a:solidFill>
              </a:defRPr>
            </a:lvl2pPr>
            <a:lvl3pPr marL="914542" indent="0">
              <a:buNone/>
              <a:defRPr sz="1600">
                <a:solidFill>
                  <a:schemeClr val="tx1">
                    <a:tint val="75000"/>
                  </a:schemeClr>
                </a:solidFill>
              </a:defRPr>
            </a:lvl3pPr>
            <a:lvl4pPr marL="1371813" indent="0">
              <a:buNone/>
              <a:defRPr sz="1400">
                <a:solidFill>
                  <a:schemeClr val="tx1">
                    <a:tint val="75000"/>
                  </a:schemeClr>
                </a:solidFill>
              </a:defRPr>
            </a:lvl4pPr>
            <a:lvl5pPr marL="1829083" indent="0">
              <a:buNone/>
              <a:defRPr sz="1400">
                <a:solidFill>
                  <a:schemeClr val="tx1">
                    <a:tint val="75000"/>
                  </a:schemeClr>
                </a:solidFill>
              </a:defRPr>
            </a:lvl5pPr>
            <a:lvl6pPr marL="2286354" indent="0">
              <a:buNone/>
              <a:defRPr sz="1400">
                <a:solidFill>
                  <a:schemeClr val="tx1">
                    <a:tint val="75000"/>
                  </a:schemeClr>
                </a:solidFill>
              </a:defRPr>
            </a:lvl6pPr>
            <a:lvl7pPr marL="2743625" indent="0">
              <a:buNone/>
              <a:defRPr sz="1400">
                <a:solidFill>
                  <a:schemeClr val="tx1">
                    <a:tint val="75000"/>
                  </a:schemeClr>
                </a:solidFill>
              </a:defRPr>
            </a:lvl7pPr>
            <a:lvl8pPr marL="3200896" indent="0">
              <a:buNone/>
              <a:defRPr sz="1400">
                <a:solidFill>
                  <a:schemeClr val="tx1">
                    <a:tint val="75000"/>
                  </a:schemeClr>
                </a:solidFill>
              </a:defRPr>
            </a:lvl8pPr>
            <a:lvl9pPr marL="365816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3491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AACC7-3B3F-47D1-959A-EF58926E955E}"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8786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71" indent="0">
              <a:buNone/>
              <a:defRPr sz="2000" b="1"/>
            </a:lvl2pPr>
            <a:lvl3pPr marL="914542" indent="0">
              <a:buNone/>
              <a:defRPr sz="1800" b="1"/>
            </a:lvl3pPr>
            <a:lvl4pPr marL="1371813" indent="0">
              <a:buNone/>
              <a:defRPr sz="1600" b="1"/>
            </a:lvl4pPr>
            <a:lvl5pPr marL="1829083" indent="0">
              <a:buNone/>
              <a:defRPr sz="1600" b="1"/>
            </a:lvl5pPr>
            <a:lvl6pPr marL="2286354" indent="0">
              <a:buNone/>
              <a:defRPr sz="1600" b="1"/>
            </a:lvl6pPr>
            <a:lvl7pPr marL="2743625" indent="0">
              <a:buNone/>
              <a:defRPr sz="1600" b="1"/>
            </a:lvl7pPr>
            <a:lvl8pPr marL="3200896" indent="0">
              <a:buNone/>
              <a:defRPr sz="1600" b="1"/>
            </a:lvl8pPr>
            <a:lvl9pPr marL="3658167"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71" indent="0">
              <a:buNone/>
              <a:defRPr sz="2000" b="1"/>
            </a:lvl2pPr>
            <a:lvl3pPr marL="914542" indent="0">
              <a:buNone/>
              <a:defRPr sz="1800" b="1"/>
            </a:lvl3pPr>
            <a:lvl4pPr marL="1371813" indent="0">
              <a:buNone/>
              <a:defRPr sz="1600" b="1"/>
            </a:lvl4pPr>
            <a:lvl5pPr marL="1829083" indent="0">
              <a:buNone/>
              <a:defRPr sz="1600" b="1"/>
            </a:lvl5pPr>
            <a:lvl6pPr marL="2286354" indent="0">
              <a:buNone/>
              <a:defRPr sz="1600" b="1"/>
            </a:lvl6pPr>
            <a:lvl7pPr marL="2743625" indent="0">
              <a:buNone/>
              <a:defRPr sz="1600" b="1"/>
            </a:lvl7pPr>
            <a:lvl8pPr marL="3200896" indent="0">
              <a:buNone/>
              <a:defRPr sz="1600" b="1"/>
            </a:lvl8pPr>
            <a:lvl9pPr marL="3658167" indent="0">
              <a:buNone/>
              <a:defRPr sz="1600" b="1"/>
            </a:lvl9pPr>
          </a:lstStyle>
          <a:p>
            <a:pPr marL="0" lvl="0" indent="0" algn="l" defTabSz="914542"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AACC7-3B3F-47D1-959A-EF58926E955E}"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5274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AACC7-3B3F-47D1-959A-EF58926E955E}"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1548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AACC7-3B3F-47D1-959A-EF58926E955E}"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12815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5"/>
            <a:ext cx="3200400" cy="3810001"/>
          </a:xfrm>
        </p:spPr>
        <p:txBody>
          <a:bodyPr>
            <a:normAutofit/>
          </a:bodyPr>
          <a:lstStyle>
            <a:lvl1pPr marL="0" indent="0">
              <a:lnSpc>
                <a:spcPct val="114000"/>
              </a:lnSpc>
              <a:spcBef>
                <a:spcPts val="800"/>
              </a:spcBef>
              <a:buNone/>
              <a:defRPr sz="1400"/>
            </a:lvl1pPr>
            <a:lvl2pPr marL="457271" indent="0">
              <a:buNone/>
              <a:defRPr sz="1200"/>
            </a:lvl2pPr>
            <a:lvl3pPr marL="914542" indent="0">
              <a:buNone/>
              <a:defRPr sz="1000"/>
            </a:lvl3pPr>
            <a:lvl4pPr marL="1371813" indent="0">
              <a:buNone/>
              <a:defRPr sz="900"/>
            </a:lvl4pPr>
            <a:lvl5pPr marL="1829083" indent="0">
              <a:buNone/>
              <a:defRPr sz="900"/>
            </a:lvl5pPr>
            <a:lvl6pPr marL="2286354" indent="0">
              <a:buNone/>
              <a:defRPr sz="900"/>
            </a:lvl6pPr>
            <a:lvl7pPr marL="2743625" indent="0">
              <a:buNone/>
              <a:defRPr sz="900"/>
            </a:lvl7pPr>
            <a:lvl8pPr marL="3200896" indent="0">
              <a:buNone/>
              <a:defRPr sz="900"/>
            </a:lvl8pPr>
            <a:lvl9pPr marL="365816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AACC7-3B3F-47D1-959A-EF58926E955E}"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9431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1292840" cy="5128923"/>
          </a:xfrm>
        </p:spPr>
        <p:txBody>
          <a:bodyPr anchor="t"/>
          <a:lstStyle>
            <a:lvl1pPr marL="0" indent="0">
              <a:buNone/>
              <a:defRPr sz="3200"/>
            </a:lvl1pPr>
            <a:lvl2pPr marL="457271" indent="0">
              <a:buNone/>
              <a:defRPr sz="2800"/>
            </a:lvl2pPr>
            <a:lvl3pPr marL="914542" indent="0">
              <a:buNone/>
              <a:defRPr sz="2400"/>
            </a:lvl3pPr>
            <a:lvl4pPr marL="1371813" indent="0">
              <a:buNone/>
              <a:defRPr sz="2000"/>
            </a:lvl4pPr>
            <a:lvl5pPr marL="1829083" indent="0">
              <a:buNone/>
              <a:defRPr sz="2000"/>
            </a:lvl5pPr>
            <a:lvl6pPr marL="2286354" indent="0">
              <a:buNone/>
              <a:defRPr sz="2000"/>
            </a:lvl6pPr>
            <a:lvl7pPr marL="2743625" indent="0">
              <a:buNone/>
              <a:defRPr sz="2000"/>
            </a:lvl7pPr>
            <a:lvl8pPr marL="3200896" indent="0">
              <a:buNone/>
              <a:defRPr sz="2000"/>
            </a:lvl8pPr>
            <a:lvl9pPr marL="3658167"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90"/>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71" indent="0">
              <a:buNone/>
              <a:defRPr sz="1200"/>
            </a:lvl2pPr>
            <a:lvl3pPr marL="914542" indent="0">
              <a:buNone/>
              <a:defRPr sz="1000"/>
            </a:lvl3pPr>
            <a:lvl4pPr marL="1371813" indent="0">
              <a:buNone/>
              <a:defRPr sz="900"/>
            </a:lvl4pPr>
            <a:lvl5pPr marL="1829083" indent="0">
              <a:buNone/>
              <a:defRPr sz="900"/>
            </a:lvl5pPr>
            <a:lvl6pPr marL="2286354" indent="0">
              <a:buNone/>
              <a:defRPr sz="900"/>
            </a:lvl6pPr>
            <a:lvl7pPr marL="2743625" indent="0">
              <a:buNone/>
              <a:defRPr sz="900"/>
            </a:lvl7pPr>
            <a:lvl8pPr marL="3200896" indent="0">
              <a:buNone/>
              <a:defRPr sz="900"/>
            </a:lvl8pPr>
            <a:lvl9pPr marL="365816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AACC7-3B3F-47D1-959A-EF58926E955E}"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0296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4"/>
            <a:ext cx="9692640" cy="1428929"/>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3" y="998538"/>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11EAACC7-3B3F-47D1-959A-EF58926E955E}" type="datetimeFigureOut">
              <a:rPr lang="en-US" smtClean="0"/>
              <a:t>8/13/2021</a:t>
            </a:fld>
            <a:endParaRPr lang="en-US"/>
          </a:p>
        </p:txBody>
      </p:sp>
      <p:sp>
        <p:nvSpPr>
          <p:cNvPr id="5" name="Footer Placeholder 4"/>
          <p:cNvSpPr>
            <a:spLocks noGrp="1"/>
          </p:cNvSpPr>
          <p:nvPr>
            <p:ph type="ftr" sz="quarter" idx="3"/>
          </p:nvPr>
        </p:nvSpPr>
        <p:spPr>
          <a:xfrm rot="16200000">
            <a:off x="9959341" y="4046538"/>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1">
                <a:solidFill>
                  <a:schemeClr val="tx2">
                    <a:lumMod val="60000"/>
                    <a:lumOff val="40000"/>
                  </a:schemeClr>
                </a:solidFill>
                <a:latin typeface="+mj-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191430899"/>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defTabSz="914542" rtl="0" eaLnBrk="1" latinLnBrk="0" hangingPunct="1">
        <a:lnSpc>
          <a:spcPct val="90000"/>
        </a:lnSpc>
        <a:spcBef>
          <a:spcPct val="0"/>
        </a:spcBef>
        <a:buNone/>
        <a:defRPr sz="4401" b="1" kern="1200" spc="-50" baseline="0">
          <a:solidFill>
            <a:schemeClr val="accent1"/>
          </a:solidFill>
          <a:latin typeface="+mj-lt"/>
          <a:ea typeface="+mj-ea"/>
          <a:cs typeface="+mj-cs"/>
        </a:defRPr>
      </a:lvl1pPr>
    </p:titleStyle>
    <p:bodyStyle>
      <a:lvl1pPr marL="182908" indent="-182908" algn="l" defTabSz="914542"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71" indent="-182908" algn="l" defTabSz="914542"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633" indent="-182908" algn="l" defTabSz="914542"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996" indent="-182908"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358" indent="-182908"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248" indent="-228635"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295" indent="-228635"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341" indent="-228635"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388" indent="-228635" algn="l" defTabSz="914542"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542" rtl="0" eaLnBrk="1" latinLnBrk="0" hangingPunct="1">
        <a:defRPr sz="1800" kern="1200">
          <a:solidFill>
            <a:schemeClr val="tx1"/>
          </a:solidFill>
          <a:latin typeface="+mn-lt"/>
          <a:ea typeface="+mn-ea"/>
          <a:cs typeface="+mn-cs"/>
        </a:defRPr>
      </a:lvl1pPr>
      <a:lvl2pPr marL="457271" algn="l" defTabSz="914542" rtl="0" eaLnBrk="1" latinLnBrk="0" hangingPunct="1">
        <a:defRPr sz="1800" kern="1200">
          <a:solidFill>
            <a:schemeClr val="tx1"/>
          </a:solidFill>
          <a:latin typeface="+mn-lt"/>
          <a:ea typeface="+mn-ea"/>
          <a:cs typeface="+mn-cs"/>
        </a:defRPr>
      </a:lvl2pPr>
      <a:lvl3pPr marL="914542" algn="l" defTabSz="914542" rtl="0" eaLnBrk="1" latinLnBrk="0" hangingPunct="1">
        <a:defRPr sz="1800" kern="1200">
          <a:solidFill>
            <a:schemeClr val="tx1"/>
          </a:solidFill>
          <a:latin typeface="+mn-lt"/>
          <a:ea typeface="+mn-ea"/>
          <a:cs typeface="+mn-cs"/>
        </a:defRPr>
      </a:lvl3pPr>
      <a:lvl4pPr marL="1371813" algn="l" defTabSz="914542" rtl="0" eaLnBrk="1" latinLnBrk="0" hangingPunct="1">
        <a:defRPr sz="1800" kern="1200">
          <a:solidFill>
            <a:schemeClr val="tx1"/>
          </a:solidFill>
          <a:latin typeface="+mn-lt"/>
          <a:ea typeface="+mn-ea"/>
          <a:cs typeface="+mn-cs"/>
        </a:defRPr>
      </a:lvl4pPr>
      <a:lvl5pPr marL="1829083" algn="l" defTabSz="914542" rtl="0" eaLnBrk="1" latinLnBrk="0" hangingPunct="1">
        <a:defRPr sz="1800" kern="1200">
          <a:solidFill>
            <a:schemeClr val="tx1"/>
          </a:solidFill>
          <a:latin typeface="+mn-lt"/>
          <a:ea typeface="+mn-ea"/>
          <a:cs typeface="+mn-cs"/>
        </a:defRPr>
      </a:lvl5pPr>
      <a:lvl6pPr marL="2286354" algn="l" defTabSz="914542" rtl="0" eaLnBrk="1" latinLnBrk="0" hangingPunct="1">
        <a:defRPr sz="1800" kern="1200">
          <a:solidFill>
            <a:schemeClr val="tx1"/>
          </a:solidFill>
          <a:latin typeface="+mn-lt"/>
          <a:ea typeface="+mn-ea"/>
          <a:cs typeface="+mn-cs"/>
        </a:defRPr>
      </a:lvl6pPr>
      <a:lvl7pPr marL="2743625" algn="l" defTabSz="914542" rtl="0" eaLnBrk="1" latinLnBrk="0" hangingPunct="1">
        <a:defRPr sz="1800" kern="1200">
          <a:solidFill>
            <a:schemeClr val="tx1"/>
          </a:solidFill>
          <a:latin typeface="+mn-lt"/>
          <a:ea typeface="+mn-ea"/>
          <a:cs typeface="+mn-cs"/>
        </a:defRPr>
      </a:lvl7pPr>
      <a:lvl8pPr marL="3200896" algn="l" defTabSz="914542" rtl="0" eaLnBrk="1" latinLnBrk="0" hangingPunct="1">
        <a:defRPr sz="1800" kern="1200">
          <a:solidFill>
            <a:schemeClr val="tx1"/>
          </a:solidFill>
          <a:latin typeface="+mn-lt"/>
          <a:ea typeface="+mn-ea"/>
          <a:cs typeface="+mn-cs"/>
        </a:defRPr>
      </a:lvl8pPr>
      <a:lvl9pPr marL="3658167" algn="l" defTabSz="9145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1.png"/><Relationship Id="rId2" Type="http://schemas.openxmlformats.org/officeDocument/2006/relationships/image" Target="../media/image28.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30.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EB935-1A81-4340-92C5-A1F4BB6195F2}"/>
              </a:ext>
            </a:extLst>
          </p:cNvPr>
          <p:cNvSpPr>
            <a:spLocks noGrp="1"/>
          </p:cNvSpPr>
          <p:nvPr>
            <p:ph type="ctrTitle"/>
          </p:nvPr>
        </p:nvSpPr>
        <p:spPr>
          <a:xfrm>
            <a:off x="1442595" y="1277015"/>
            <a:ext cx="9056876" cy="1888998"/>
          </a:xfrm>
        </p:spPr>
        <p:txBody>
          <a:bodyPr vert="horz" lIns="91440" tIns="27432" rIns="91440" bIns="45720" rtlCol="0" anchor="b">
            <a:normAutofit fontScale="90000"/>
          </a:bodyPr>
          <a:lstStyle/>
          <a:p>
            <a:r>
              <a:rPr lang="en-US" sz="4801" dirty="0">
                <a:solidFill>
                  <a:schemeClr val="accent2">
                    <a:lumMod val="10000"/>
                  </a:schemeClr>
                </a:solidFill>
                <a:latin typeface="Times New Roman" panose="02020603050405020304" pitchFamily="18" charset="0"/>
                <a:cs typeface="Times New Roman" panose="02020603050405020304" pitchFamily="18" charset="0"/>
              </a:rPr>
              <a:t>Relationships Between Early Life Experiences and Health Risk Behaviors in Adulthood</a:t>
            </a:r>
          </a:p>
        </p:txBody>
      </p:sp>
      <p:cxnSp>
        <p:nvCxnSpPr>
          <p:cNvPr id="6" name="Straight Connector 5">
            <a:extLst>
              <a:ext uri="{FF2B5EF4-FFF2-40B4-BE49-F238E27FC236}">
                <a16:creationId xmlns:a16="http://schemas.microsoft.com/office/drawing/2014/main" id="{7CD1C0D5-4899-42D3-803E-4C00FBC0BCFC}"/>
              </a:ext>
            </a:extLst>
          </p:cNvPr>
          <p:cNvCxnSpPr>
            <a:cxnSpLocks/>
          </p:cNvCxnSpPr>
          <p:nvPr/>
        </p:nvCxnSpPr>
        <p:spPr>
          <a:xfrm flipH="1">
            <a:off x="457200" y="3177345"/>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94DDBB-993E-4553-971D-BD8C2B7B3207}"/>
              </a:ext>
            </a:extLst>
          </p:cNvPr>
          <p:cNvSpPr txBox="1"/>
          <p:nvPr/>
        </p:nvSpPr>
        <p:spPr>
          <a:xfrm>
            <a:off x="1442595" y="3243072"/>
            <a:ext cx="5749315" cy="830997"/>
          </a:xfrm>
          <a:prstGeom prst="rect">
            <a:avLst/>
          </a:prstGeom>
          <a:noFill/>
        </p:spPr>
        <p:txBody>
          <a:bodyPr wrap="square" rtlCol="0">
            <a:spAutoFit/>
          </a:bodyPr>
          <a:lstStyle/>
          <a:p>
            <a:r>
              <a:rPr lang="en-US" sz="2400" dirty="0">
                <a:solidFill>
                  <a:srgbClr val="000000"/>
                </a:solidFill>
                <a:latin typeface="Times New Roman" panose="02020603050405020304" pitchFamily="18" charset="0"/>
                <a:cs typeface="Times New Roman" panose="02020603050405020304" pitchFamily="18" charset="0"/>
              </a:rPr>
              <a:t>Mentee: Luis Alan Martinez</a:t>
            </a:r>
          </a:p>
          <a:p>
            <a:r>
              <a:rPr lang="en-US" sz="2400" dirty="0">
                <a:solidFill>
                  <a:srgbClr val="000000"/>
                </a:solidFill>
                <a:latin typeface="Times New Roman" panose="02020603050405020304" pitchFamily="18" charset="0"/>
                <a:cs typeface="Times New Roman" panose="02020603050405020304" pitchFamily="18" charset="0"/>
              </a:rPr>
              <a:t>Mentor: Christine Garver-Apgar, PhD</a:t>
            </a:r>
          </a:p>
        </p:txBody>
      </p:sp>
      <p:sp>
        <p:nvSpPr>
          <p:cNvPr id="14" name="Right Triangle 13">
            <a:extLst>
              <a:ext uri="{FF2B5EF4-FFF2-40B4-BE49-F238E27FC236}">
                <a16:creationId xmlns:a16="http://schemas.microsoft.com/office/drawing/2014/main" id="{B515DAA4-5D66-4BDB-8917-4861C34EA92B}"/>
              </a:ext>
            </a:extLst>
          </p:cNvPr>
          <p:cNvSpPr/>
          <p:nvPr/>
        </p:nvSpPr>
        <p:spPr>
          <a:xfrm rot="10800000">
            <a:off x="4393914" y="-1"/>
            <a:ext cx="7798086" cy="1535987"/>
          </a:xfrm>
          <a:prstGeom prst="rtTriangl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sp>
        <p:nvSpPr>
          <p:cNvPr id="15" name="Right Triangle 14">
            <a:extLst>
              <a:ext uri="{FF2B5EF4-FFF2-40B4-BE49-F238E27FC236}">
                <a16:creationId xmlns:a16="http://schemas.microsoft.com/office/drawing/2014/main" id="{0F7BE2B8-D86F-4850-A37E-6D5711F37FC6}"/>
              </a:ext>
            </a:extLst>
          </p:cNvPr>
          <p:cNvSpPr/>
          <p:nvPr/>
        </p:nvSpPr>
        <p:spPr>
          <a:xfrm>
            <a:off x="0" y="5322013"/>
            <a:ext cx="7798086" cy="1535987"/>
          </a:xfrm>
          <a:prstGeom prst="rtTriangle">
            <a:avLst/>
          </a:prstGeom>
          <a:solidFill>
            <a:schemeClr val="tx2">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spTree>
    <p:extLst>
      <p:ext uri="{BB962C8B-B14F-4D97-AF65-F5344CB8AC3E}">
        <p14:creationId xmlns:p14="http://schemas.microsoft.com/office/powerpoint/2010/main" val="74689293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Limitations</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372"/>
            <a:ext cx="7315200" cy="2123658"/>
          </a:xfrm>
          <a:prstGeom prst="rect">
            <a:avLst/>
          </a:prstGeom>
          <a:noFill/>
        </p:spPr>
        <p:txBody>
          <a:bodyPr wrap="square"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Limitations</a:t>
            </a:r>
          </a:p>
          <a:p>
            <a:pPr marL="799983" lvl="1" indent="-342900">
              <a:buFont typeface="Arial" panose="020B0604020202020204" pitchFamily="34" charset="0"/>
              <a:buChar char="•"/>
            </a:pPr>
            <a:r>
              <a:rPr lang="en-US" sz="2200" b="1" dirty="0">
                <a:solidFill>
                  <a:schemeClr val="accent2">
                    <a:lumMod val="10000"/>
                  </a:schemeClr>
                </a:solidFill>
                <a:latin typeface="Times New Roman" panose="02020603050405020304" pitchFamily="18" charset="0"/>
                <a:cs typeface="Times New Roman" panose="02020603050405020304" pitchFamily="18" charset="0"/>
              </a:rPr>
              <a:t>Limited generalizability</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Small sample size (N=161)</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Highly educated sample (70% held 4-year degrees)</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Primarily white sample (91% White)</a:t>
            </a: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Self-selected and self-reported format</a:t>
            </a: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3" name="Graphic 2" descr="Tools outline">
            <a:extLst>
              <a:ext uri="{FF2B5EF4-FFF2-40B4-BE49-F238E27FC236}">
                <a16:creationId xmlns:a16="http://schemas.microsoft.com/office/drawing/2014/main" id="{4497416C-71A7-4613-AC5D-4828AACB460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93914" y="3810000"/>
            <a:ext cx="2532510" cy="2532510"/>
          </a:xfrm>
          <a:prstGeom prst="rect">
            <a:avLst/>
          </a:prstGeom>
        </p:spPr>
      </p:pic>
    </p:spTree>
    <p:extLst>
      <p:ext uri="{BB962C8B-B14F-4D97-AF65-F5344CB8AC3E}">
        <p14:creationId xmlns:p14="http://schemas.microsoft.com/office/powerpoint/2010/main" val="587298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Future Directions</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372"/>
            <a:ext cx="10835640" cy="2462213"/>
          </a:xfrm>
          <a:prstGeom prst="rect">
            <a:avLst/>
          </a:prstGeom>
          <a:noFill/>
        </p:spPr>
        <p:txBody>
          <a:bodyPr wrap="square"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Future Directions </a:t>
            </a: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Further exploration of unique childhood experiences</a:t>
            </a: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Neurodevelopmental mechanisms (stress functioning, emotional regulation, cognitive adaptations) </a:t>
            </a:r>
            <a:r>
              <a:rPr lang="en-US" sz="2200" b="1" dirty="0">
                <a:solidFill>
                  <a:schemeClr val="accent2">
                    <a:lumMod val="10000"/>
                  </a:schemeClr>
                </a:solidFill>
                <a:latin typeface="Times New Roman" panose="02020603050405020304" pitchFamily="18" charset="0"/>
                <a:cs typeface="Times New Roman" panose="02020603050405020304" pitchFamily="18" charset="0"/>
              </a:rPr>
              <a:t> </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Figuring out the </a:t>
            </a:r>
            <a:r>
              <a:rPr lang="en-US" sz="2200" b="1" dirty="0">
                <a:solidFill>
                  <a:schemeClr val="accent2">
                    <a:lumMod val="10000"/>
                  </a:schemeClr>
                </a:solidFill>
                <a:latin typeface="Times New Roman" panose="02020603050405020304" pitchFamily="18" charset="0"/>
                <a:cs typeface="Times New Roman" panose="02020603050405020304" pitchFamily="18" charset="0"/>
              </a:rPr>
              <a:t>WHY</a:t>
            </a:r>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Further exploration of potential sex differences </a:t>
            </a:r>
          </a:p>
          <a:p>
            <a:pPr marL="342900" indent="-342900">
              <a:buFont typeface="Arial" panose="020B0604020202020204" pitchFamily="34" charset="0"/>
              <a:buChar char="•"/>
            </a:pPr>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7" name="Graphic 6" descr="Future outline">
            <a:extLst>
              <a:ext uri="{FF2B5EF4-FFF2-40B4-BE49-F238E27FC236}">
                <a16:creationId xmlns:a16="http://schemas.microsoft.com/office/drawing/2014/main" id="{3E217AC4-4211-43ED-A9DB-DE62093D4F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14800" y="3626585"/>
            <a:ext cx="3048000" cy="3048000"/>
          </a:xfrm>
          <a:prstGeom prst="rect">
            <a:avLst/>
          </a:prstGeom>
        </p:spPr>
      </p:pic>
    </p:spTree>
    <p:extLst>
      <p:ext uri="{BB962C8B-B14F-4D97-AF65-F5344CB8AC3E}">
        <p14:creationId xmlns:p14="http://schemas.microsoft.com/office/powerpoint/2010/main" val="2279998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33116"/>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Acknowledgements and Affiliations</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241"/>
            <a:ext cx="10835640" cy="4154984"/>
          </a:xfrm>
          <a:prstGeom prst="rect">
            <a:avLst/>
          </a:prstGeom>
          <a:noFill/>
        </p:spPr>
        <p:txBody>
          <a:bodyPr wrap="square" rtlCol="0">
            <a:spAutoFit/>
          </a:bodyPr>
          <a:lstStyle/>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Dr. Christine Garver-Apgar</a:t>
            </a:r>
          </a:p>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Dr. Douglas Novins, Chair of PMHI</a:t>
            </a:r>
          </a:p>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Dr. Neill Epperson, Chair of Department of Psychiatry</a:t>
            </a:r>
          </a:p>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Dr. Dominic Martinez, Dir. Office of Inclusion and Outreach, CCTSI</a:t>
            </a:r>
          </a:p>
          <a:p>
            <a:pPr marL="342900" marR="0" indent="-342900" algn="l">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Lily Luo</a:t>
            </a:r>
          </a:p>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Emmaly Perks</a:t>
            </a:r>
            <a:endParaRPr lang="en-US" sz="2200" dirty="0">
              <a:solidFill>
                <a:srgbClr val="000000"/>
              </a:solidFill>
              <a:latin typeface="Times New Roman" panose="02020603050405020304" pitchFamily="18" charset="0"/>
              <a:cs typeface="Times New Roman" panose="02020603050405020304" pitchFamily="18" charset="0"/>
            </a:endParaRPr>
          </a:p>
          <a:p>
            <a:pPr marL="342900" marR="0" indent="-342900" algn="l">
              <a:spcBef>
                <a:spcPts val="0"/>
              </a:spcBef>
              <a:spcAft>
                <a:spcPts val="0"/>
              </a:spcAft>
              <a:buFont typeface="Arial" panose="020B0604020202020204" pitchFamily="34" charset="0"/>
              <a:buChar char="•"/>
            </a:pPr>
            <a:r>
              <a:rPr lang="en-US" sz="2200" b="0" i="0" dirty="0">
                <a:solidFill>
                  <a:srgbClr val="000000"/>
                </a:solidFill>
                <a:effectLst/>
                <a:latin typeface="Times New Roman" panose="02020603050405020304" pitchFamily="18" charset="0"/>
                <a:cs typeface="Times New Roman" panose="02020603050405020304" pitchFamily="18" charset="0"/>
              </a:rPr>
              <a:t>The Psychiatry Undergraduate Research Program and Learning Experience (PURPLE), Research Education Core, Psychiatry Research Innovations (PRI)</a:t>
            </a:r>
          </a:p>
          <a:p>
            <a:pPr marL="342900" marR="0" indent="-342900" algn="l">
              <a:spcBef>
                <a:spcPts val="0"/>
              </a:spcBef>
              <a:spcAft>
                <a:spcPts val="0"/>
              </a:spcAft>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Department of Psychiatry, University of Colorado Anschutz Medical Campus </a:t>
            </a:r>
            <a:endParaRPr lang="en-US" sz="2200" b="0" i="0" dirty="0">
              <a:solidFill>
                <a:srgbClr val="000000"/>
              </a:solidFill>
              <a:effectLst/>
              <a:latin typeface="Times New Roman" panose="02020603050405020304" pitchFamily="18" charset="0"/>
              <a:cs typeface="Times New Roman" panose="02020603050405020304" pitchFamily="18" charset="0"/>
            </a:endParaRPr>
          </a:p>
          <a:p>
            <a:pPr lvl="1"/>
            <a:endParaRPr lang="en-US" sz="2200" b="0" i="0" dirty="0">
              <a:solidFill>
                <a:srgbClr val="000000"/>
              </a:solidFill>
              <a:effectLst/>
              <a:latin typeface="Times New Roman" panose="02020603050405020304" pitchFamily="18" charset="0"/>
              <a:cs typeface="Times New Roman" panose="02020603050405020304" pitchFamily="18" charset="0"/>
            </a:endParaRPr>
          </a:p>
          <a:p>
            <a:pPr marL="0" marR="0" algn="l">
              <a:spcBef>
                <a:spcPts val="0"/>
              </a:spcBef>
              <a:spcAft>
                <a:spcPts val="0"/>
              </a:spcAft>
            </a:pPr>
            <a:r>
              <a:rPr lang="en-US" sz="2200" dirty="0">
                <a:solidFill>
                  <a:srgbClr val="000000"/>
                </a:solidFill>
                <a:latin typeface="Times New Roman" panose="02020603050405020304" pitchFamily="18" charset="0"/>
                <a:cs typeface="Times New Roman" panose="02020603050405020304" pitchFamily="18" charset="0"/>
              </a:rPr>
              <a:t>	</a:t>
            </a:r>
            <a:endParaRPr lang="en-US" sz="2200" b="0" i="0" dirty="0">
              <a:solidFill>
                <a:srgbClr val="000000"/>
              </a:solidFill>
              <a:effectLst/>
              <a:latin typeface="Times New Roman" panose="02020603050405020304" pitchFamily="18" charset="0"/>
              <a:cs typeface="Times New Roman" panose="02020603050405020304" pitchFamily="18" charset="0"/>
            </a:endParaRPr>
          </a:p>
          <a:p>
            <a:endParaRPr lang="en-US" sz="2200" b="1" dirty="0">
              <a:solidFill>
                <a:srgbClr val="000000"/>
              </a:solidFill>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7D132CC8-A05A-413D-B9D6-4D58BDD90735}"/>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953F566E-78AD-455C-A1AF-9EB41294B25B}"/>
              </a:ext>
            </a:extLst>
          </p:cNvPr>
          <p:cNvSpPr/>
          <p:nvPr/>
        </p:nvSpPr>
        <p:spPr>
          <a:xfrm rot="10800000">
            <a:off x="3593814" y="-1"/>
            <a:ext cx="7699026" cy="1164241"/>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7" name="Picture 6" descr="Shape&#10;&#10;Description automatically generated with medium confidence">
            <a:extLst>
              <a:ext uri="{FF2B5EF4-FFF2-40B4-BE49-F238E27FC236}">
                <a16:creationId xmlns:a16="http://schemas.microsoft.com/office/drawing/2014/main" id="{07564166-BCD6-45E9-A716-624B725D7D5C}"/>
              </a:ext>
            </a:extLst>
          </p:cNvPr>
          <p:cNvPicPr>
            <a:picLocks noChangeAspect="1"/>
          </p:cNvPicPr>
          <p:nvPr/>
        </p:nvPicPr>
        <p:blipFill rotWithShape="1">
          <a:blip r:embed="rId2">
            <a:extLst>
              <a:ext uri="{28A0092B-C50C-407E-A947-70E740481C1C}">
                <a14:useLocalDpi xmlns:a14="http://schemas.microsoft.com/office/drawing/2010/main" val="0"/>
              </a:ext>
            </a:extLst>
          </a:blip>
          <a:srcRect r="77663"/>
          <a:stretch/>
        </p:blipFill>
        <p:spPr>
          <a:xfrm>
            <a:off x="548622" y="4792227"/>
            <a:ext cx="1227740" cy="1233884"/>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F074DE9D-0A75-4488-AF5E-1150759671A2}"/>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
                    </a14:imgEffect>
                    <a14:imgEffect>
                      <a14:brightnessContrast bright="-100000" contrast="100000"/>
                    </a14:imgEffect>
                  </a14:imgLayer>
                </a14:imgProps>
              </a:ext>
              <a:ext uri="{28A0092B-C50C-407E-A947-70E740481C1C}">
                <a14:useLocalDpi xmlns:a14="http://schemas.microsoft.com/office/drawing/2010/main" val="0"/>
              </a:ext>
            </a:extLst>
          </a:blip>
          <a:srcRect l="15767" t="-12592"/>
          <a:stretch/>
        </p:blipFill>
        <p:spPr>
          <a:xfrm>
            <a:off x="690286" y="5815278"/>
            <a:ext cx="2576790" cy="561444"/>
          </a:xfrm>
          <a:prstGeom prst="rect">
            <a:avLst/>
          </a:prstGeom>
        </p:spPr>
      </p:pic>
      <p:pic>
        <p:nvPicPr>
          <p:cNvPr id="10" name="Picture 9" descr="A picture containing graphical user interface&#10;&#10;Description automatically generated">
            <a:extLst>
              <a:ext uri="{FF2B5EF4-FFF2-40B4-BE49-F238E27FC236}">
                <a16:creationId xmlns:a16="http://schemas.microsoft.com/office/drawing/2014/main" id="{90E20D5D-E1C0-43AC-9ADE-487848EE678B}"/>
              </a:ext>
            </a:extLst>
          </p:cNvPr>
          <p:cNvPicPr>
            <a:picLocks noChangeAspect="1"/>
          </p:cNvPicPr>
          <p:nvPr/>
        </p:nvPicPr>
        <p:blipFill rotWithShape="1">
          <a:blip r:embed="rId5">
            <a:extLst>
              <a:ext uri="{BEBA8EAE-BF5A-486C-A8C5-ECC9F3942E4B}">
                <a14:imgProps xmlns:a14="http://schemas.microsoft.com/office/drawing/2010/main">
                  <a14:imgLayer r:embed="rId6">
                    <a14:imgEffect>
                      <a14:brightnessContrast bright="-100000" contrast="-62000"/>
                    </a14:imgEffect>
                  </a14:imgLayer>
                </a14:imgProps>
              </a:ext>
              <a:ext uri="{28A0092B-C50C-407E-A947-70E740481C1C}">
                <a14:useLocalDpi xmlns:a14="http://schemas.microsoft.com/office/drawing/2010/main" val="0"/>
              </a:ext>
            </a:extLst>
          </a:blip>
          <a:srcRect t="66592"/>
          <a:stretch/>
        </p:blipFill>
        <p:spPr>
          <a:xfrm>
            <a:off x="8534400" y="5907201"/>
            <a:ext cx="2438400" cy="488571"/>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B597214B-AEE5-4893-BCC8-3DCB88C1498B}"/>
              </a:ext>
            </a:extLst>
          </p:cNvPr>
          <p:cNvPicPr>
            <a:picLocks noChangeAspect="1"/>
          </p:cNvPicPr>
          <p:nvPr/>
        </p:nvPicPr>
        <p:blipFill rotWithShape="1">
          <a:blip r:embed="rId7">
            <a:extLst>
              <a:ext uri="{28A0092B-C50C-407E-A947-70E740481C1C}">
                <a14:useLocalDpi xmlns:a14="http://schemas.microsoft.com/office/drawing/2010/main" val="0"/>
              </a:ext>
            </a:extLst>
          </a:blip>
          <a:srcRect b="32798"/>
          <a:stretch/>
        </p:blipFill>
        <p:spPr>
          <a:xfrm>
            <a:off x="8961818" y="4615218"/>
            <a:ext cx="3128165" cy="1260805"/>
          </a:xfrm>
          <a:prstGeom prst="rect">
            <a:avLst/>
          </a:prstGeom>
        </p:spPr>
      </p:pic>
    </p:spTree>
    <p:extLst>
      <p:ext uri="{BB962C8B-B14F-4D97-AF65-F5344CB8AC3E}">
        <p14:creationId xmlns:p14="http://schemas.microsoft.com/office/powerpoint/2010/main" val="285033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609600" y="375200"/>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References</a:t>
            </a:r>
          </a:p>
        </p:txBody>
      </p:sp>
      <p:sp>
        <p:nvSpPr>
          <p:cNvPr id="5" name="TextBox 4">
            <a:extLst>
              <a:ext uri="{FF2B5EF4-FFF2-40B4-BE49-F238E27FC236}">
                <a16:creationId xmlns:a16="http://schemas.microsoft.com/office/drawing/2014/main" id="{889105ED-C081-4CF9-940C-79285FFF7E1F}"/>
              </a:ext>
            </a:extLst>
          </p:cNvPr>
          <p:cNvSpPr txBox="1"/>
          <p:nvPr/>
        </p:nvSpPr>
        <p:spPr>
          <a:xfrm>
            <a:off x="609600" y="1447800"/>
            <a:ext cx="9655420" cy="5016758"/>
          </a:xfrm>
          <a:prstGeom prst="rect">
            <a:avLst/>
          </a:prstGeom>
          <a:noFill/>
        </p:spPr>
        <p:txBody>
          <a:bodyPr wrap="square" rtlCol="0">
            <a:spAutoFit/>
          </a:bodyPr>
          <a:lstStyle/>
          <a:p>
            <a:r>
              <a:rPr lang="en-US" sz="1600" baseline="30000" dirty="0">
                <a:solidFill>
                  <a:srgbClr val="000000"/>
                </a:solidFill>
                <a:latin typeface="Times New Roman" panose="02020603050405020304" pitchFamily="18" charset="0"/>
                <a:cs typeface="Times New Roman" panose="02020603050405020304" pitchFamily="18" charset="0"/>
              </a:rPr>
              <a:t>1</a:t>
            </a:r>
            <a:r>
              <a:rPr lang="en-US" sz="1600" dirty="0">
                <a:solidFill>
                  <a:srgbClr val="000000"/>
                </a:solidFill>
                <a:latin typeface="Times New Roman" panose="02020603050405020304" pitchFamily="18" charset="0"/>
                <a:cs typeface="Times New Roman" panose="02020603050405020304" pitchFamily="18" charset="0"/>
              </a:rPr>
              <a:t> Duffy, K. A., McLaughlin, K. A., &amp; Green, P. A. (2018). Early life adversity and health-risk 	behaviors: Proposed psychological and neural mechanisms: Early life adversity and health-risk 	behaviors. </a:t>
            </a:r>
            <a:r>
              <a:rPr lang="en-US" sz="1600" i="1" dirty="0">
                <a:solidFill>
                  <a:srgbClr val="000000"/>
                </a:solidFill>
                <a:latin typeface="Times New Roman" panose="02020603050405020304" pitchFamily="18" charset="0"/>
                <a:cs typeface="Times New Roman" panose="02020603050405020304" pitchFamily="18" charset="0"/>
              </a:rPr>
              <a:t>Annals of the New York 	Academy of Sciences</a:t>
            </a:r>
            <a:r>
              <a:rPr lang="en-US" sz="1600" dirty="0">
                <a:solidFill>
                  <a:srgbClr val="000000"/>
                </a:solidFill>
                <a:latin typeface="Times New Roman" panose="02020603050405020304" pitchFamily="18" charset="0"/>
                <a:cs typeface="Times New Roman" panose="02020603050405020304" pitchFamily="18" charset="0"/>
              </a:rPr>
              <a:t>, </a:t>
            </a:r>
            <a:r>
              <a:rPr lang="en-US" sz="1600" i="1" dirty="0">
                <a:solidFill>
                  <a:srgbClr val="000000"/>
                </a:solidFill>
                <a:latin typeface="Times New Roman" panose="02020603050405020304" pitchFamily="18" charset="0"/>
                <a:cs typeface="Times New Roman" panose="02020603050405020304" pitchFamily="18" charset="0"/>
              </a:rPr>
              <a:t>1428</a:t>
            </a:r>
            <a:r>
              <a:rPr lang="en-US" sz="1600" dirty="0">
                <a:solidFill>
                  <a:srgbClr val="000000"/>
                </a:solidFill>
                <a:latin typeface="Times New Roman" panose="02020603050405020304" pitchFamily="18" charset="0"/>
                <a:cs typeface="Times New Roman" panose="02020603050405020304" pitchFamily="18" charset="0"/>
              </a:rPr>
              <a:t>(1), 151-169</a:t>
            </a:r>
            <a:endParaRPr lang="en-US" sz="1600" baseline="30000" dirty="0">
              <a:solidFill>
                <a:srgbClr val="000000"/>
              </a:solidFill>
              <a:latin typeface="Times New Roman" panose="02020603050405020304" pitchFamily="18" charset="0"/>
              <a:cs typeface="Times New Roman" panose="02020603050405020304" pitchFamily="18" charset="0"/>
            </a:endParaRPr>
          </a:p>
          <a:p>
            <a:r>
              <a:rPr lang="en-US" sz="1600" baseline="30000" dirty="0">
                <a:solidFill>
                  <a:srgbClr val="000000"/>
                </a:solidFill>
                <a:latin typeface="Times New Roman" panose="02020603050405020304" pitchFamily="18" charset="0"/>
                <a:cs typeface="Times New Roman" panose="02020603050405020304" pitchFamily="18" charset="0"/>
              </a:rPr>
              <a:t>2</a:t>
            </a:r>
            <a:r>
              <a:rPr lang="en-US" sz="1600" dirty="0">
                <a:solidFill>
                  <a:srgbClr val="000000"/>
                </a:solidFill>
                <a:latin typeface="Times New Roman" panose="02020603050405020304" pitchFamily="18" charset="0"/>
                <a:cs typeface="Times New Roman" panose="02020603050405020304" pitchFamily="18" charset="0"/>
              </a:rPr>
              <a:t> McLaughlin, K.A. (2016). Future directions in childhood adversity. </a:t>
            </a:r>
            <a:r>
              <a:rPr lang="en-US" sz="1600" i="1" dirty="0">
                <a:solidFill>
                  <a:srgbClr val="000000"/>
                </a:solidFill>
                <a:latin typeface="Times New Roman" panose="02020603050405020304" pitchFamily="18" charset="0"/>
                <a:cs typeface="Times New Roman" panose="02020603050405020304" pitchFamily="18" charset="0"/>
              </a:rPr>
              <a:t>Journal of Clinical Child 	Adolescent 	Psychology</a:t>
            </a:r>
            <a:r>
              <a:rPr lang="en-US" sz="1600" dirty="0">
                <a:solidFill>
                  <a:srgbClr val="000000"/>
                </a:solidFill>
                <a:latin typeface="Times New Roman" panose="02020603050405020304" pitchFamily="18" charset="0"/>
                <a:cs typeface="Times New Roman" panose="02020603050405020304" pitchFamily="18" charset="0"/>
              </a:rPr>
              <a:t> and Youth Psychopathology. </a:t>
            </a:r>
            <a:r>
              <a:rPr lang="en-US" sz="1600" i="1" dirty="0">
                <a:solidFill>
                  <a:srgbClr val="000000"/>
                </a:solidFill>
                <a:latin typeface="Times New Roman" panose="02020603050405020304" pitchFamily="18" charset="0"/>
                <a:cs typeface="Times New Roman" panose="02020603050405020304" pitchFamily="18" charset="0"/>
              </a:rPr>
              <a:t>45</a:t>
            </a:r>
            <a:r>
              <a:rPr lang="en-US" sz="1600" dirty="0">
                <a:solidFill>
                  <a:srgbClr val="000000"/>
                </a:solidFill>
                <a:latin typeface="Times New Roman" panose="02020603050405020304" pitchFamily="18" charset="0"/>
                <a:cs typeface="Times New Roman" panose="02020603050405020304" pitchFamily="18" charset="0"/>
              </a:rPr>
              <a:t>, 361–382.</a:t>
            </a:r>
          </a:p>
          <a:p>
            <a:r>
              <a:rPr lang="en-US" sz="1600" baseline="30000" dirty="0">
                <a:solidFill>
                  <a:srgbClr val="000000"/>
                </a:solidFill>
                <a:latin typeface="Times New Roman" panose="02020603050405020304" pitchFamily="18" charset="0"/>
                <a:cs typeface="Times New Roman" panose="02020603050405020304" pitchFamily="18" charset="0"/>
              </a:rPr>
              <a:t>3 </a:t>
            </a:r>
            <a:r>
              <a:rPr lang="en-US" sz="1600" dirty="0">
                <a:solidFill>
                  <a:srgbClr val="000000"/>
                </a:solidFill>
                <a:latin typeface="Times New Roman" panose="02020603050405020304" pitchFamily="18" charset="0"/>
                <a:cs typeface="Times New Roman" panose="02020603050405020304" pitchFamily="18" charset="0"/>
              </a:rPr>
              <a:t>Campbell, J. A., Walker, R. J., &amp; </a:t>
            </a:r>
            <a:r>
              <a:rPr lang="en-US" sz="1600" dirty="0" err="1">
                <a:solidFill>
                  <a:srgbClr val="000000"/>
                </a:solidFill>
                <a:latin typeface="Times New Roman" panose="02020603050405020304" pitchFamily="18" charset="0"/>
                <a:cs typeface="Times New Roman" panose="02020603050405020304" pitchFamily="18" charset="0"/>
              </a:rPr>
              <a:t>Egede</a:t>
            </a:r>
            <a:r>
              <a:rPr lang="en-US" sz="1600" dirty="0">
                <a:solidFill>
                  <a:srgbClr val="000000"/>
                </a:solidFill>
                <a:latin typeface="Times New Roman" panose="02020603050405020304" pitchFamily="18" charset="0"/>
                <a:cs typeface="Times New Roman" panose="02020603050405020304" pitchFamily="18" charset="0"/>
              </a:rPr>
              <a:t>, L.E. (2016). Associations between adverse childhood 	experiences, 	high-risk behaviors, and morbidity in adulthood. </a:t>
            </a:r>
            <a:r>
              <a:rPr lang="en-US" sz="1600" i="1" dirty="0">
                <a:solidFill>
                  <a:srgbClr val="000000"/>
                </a:solidFill>
                <a:latin typeface="Times New Roman" panose="02020603050405020304" pitchFamily="18" charset="0"/>
                <a:cs typeface="Times New Roman" panose="02020603050405020304" pitchFamily="18" charset="0"/>
              </a:rPr>
              <a:t>American Journal of Preventive 	Medicine, 50(3</a:t>
            </a:r>
            <a:r>
              <a:rPr lang="en-US" sz="1600" dirty="0">
                <a:solidFill>
                  <a:srgbClr val="000000"/>
                </a:solidFill>
                <a:latin typeface="Times New Roman" panose="02020603050405020304" pitchFamily="18" charset="0"/>
                <a:cs typeface="Times New Roman" panose="02020603050405020304" pitchFamily="18" charset="0"/>
              </a:rPr>
              <a:t>), 344-352.</a:t>
            </a:r>
          </a:p>
          <a:p>
            <a:r>
              <a:rPr lang="en-US" sz="1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Lovallo</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W.R. (2013). Early life adversity reduced stress reactivity and enhances impulsive behavior: implications 	for health behaviors. </a:t>
            </a: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International Journal of Psychophysiology</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90,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8-16.</a:t>
            </a:r>
          </a:p>
          <a:p>
            <a:r>
              <a:rPr lang="en-US" sz="1600" dirty="0">
                <a:solidFill>
                  <a:srgbClr val="000000"/>
                </a:solidFill>
                <a:latin typeface="Times New Roman" panose="02020603050405020304" pitchFamily="18" charset="0"/>
                <a:cs typeface="Times New Roman" panose="02020603050405020304" pitchFamily="18" charset="0"/>
              </a:rPr>
              <a:t>5 Del Giudice, M., Ellis, B.J., </a:t>
            </a:r>
            <a:r>
              <a:rPr lang="en-US" sz="1600" dirty="0" err="1">
                <a:solidFill>
                  <a:srgbClr val="000000"/>
                </a:solidFill>
                <a:latin typeface="Times New Roman" panose="02020603050405020304" pitchFamily="18" charset="0"/>
                <a:cs typeface="Times New Roman" panose="02020603050405020304" pitchFamily="18" charset="0"/>
              </a:rPr>
              <a:t>Shirtcliff</a:t>
            </a:r>
            <a:r>
              <a:rPr lang="en-US" sz="1600" dirty="0">
                <a:solidFill>
                  <a:srgbClr val="000000"/>
                </a:solidFill>
                <a:latin typeface="Times New Roman" panose="02020603050405020304" pitchFamily="18" charset="0"/>
                <a:cs typeface="Times New Roman" panose="02020603050405020304" pitchFamily="18" charset="0"/>
              </a:rPr>
              <a:t>, E.A. (2011). The adaptive calibration model of stress responsivity. 	Neuroscience Biobehavioral Rev, 35:1562-92.</a:t>
            </a:r>
          </a:p>
          <a:p>
            <a:r>
              <a:rPr lang="en-US" sz="1600" dirty="0">
                <a:solidFill>
                  <a:srgbClr val="000000"/>
                </a:solidFill>
                <a:latin typeface="Times New Roman" panose="02020603050405020304" pitchFamily="18" charset="0"/>
                <a:cs typeface="Times New Roman" panose="02020603050405020304" pitchFamily="18" charset="0"/>
              </a:rPr>
              <a:t>6 Trickett, P.K., </a:t>
            </a:r>
            <a:r>
              <a:rPr lang="en-US" sz="1600" dirty="0" err="1">
                <a:solidFill>
                  <a:srgbClr val="000000"/>
                </a:solidFill>
                <a:latin typeface="Times New Roman" panose="02020603050405020304" pitchFamily="18" charset="0"/>
                <a:cs typeface="Times New Roman" panose="02020603050405020304" pitchFamily="18" charset="0"/>
              </a:rPr>
              <a:t>Gordis</a:t>
            </a:r>
            <a:r>
              <a:rPr lang="en-US" sz="1600" dirty="0">
                <a:solidFill>
                  <a:srgbClr val="000000"/>
                </a:solidFill>
                <a:latin typeface="Times New Roman" panose="02020603050405020304" pitchFamily="18" charset="0"/>
                <a:cs typeface="Times New Roman" panose="02020603050405020304" pitchFamily="18" charset="0"/>
              </a:rPr>
              <a:t>, E., </a:t>
            </a:r>
            <a:r>
              <a:rPr lang="en-US" sz="1600" dirty="0" err="1">
                <a:solidFill>
                  <a:srgbClr val="000000"/>
                </a:solidFill>
                <a:latin typeface="Times New Roman" panose="02020603050405020304" pitchFamily="18" charset="0"/>
                <a:cs typeface="Times New Roman" panose="02020603050405020304" pitchFamily="18" charset="0"/>
              </a:rPr>
              <a:t>Peckins</a:t>
            </a:r>
            <a:r>
              <a:rPr lang="en-US" sz="1600" dirty="0">
                <a:solidFill>
                  <a:srgbClr val="000000"/>
                </a:solidFill>
                <a:latin typeface="Times New Roman" panose="02020603050405020304" pitchFamily="18" charset="0"/>
                <a:cs typeface="Times New Roman" panose="02020603050405020304" pitchFamily="18" charset="0"/>
              </a:rPr>
              <a:t>, M.K., Susman, E.J. (2014). Stress reactivity in maltreated and comparison 	male and female young adolescents. Child Maltreatment, 19:27-</a:t>
            </a:r>
          </a:p>
          <a:p>
            <a:r>
              <a:rPr lang="en-US" sz="1600" dirty="0">
                <a:solidFill>
                  <a:srgbClr val="000000"/>
                </a:solidFill>
                <a:latin typeface="Times New Roman" panose="02020603050405020304" pitchFamily="18" charset="0"/>
                <a:cs typeface="Times New Roman" panose="02020603050405020304" pitchFamily="18" charset="0"/>
              </a:rPr>
              <a:t>7 O’Leary, M.M., </a:t>
            </a:r>
            <a:r>
              <a:rPr lang="en-US" sz="1600" dirty="0" err="1">
                <a:solidFill>
                  <a:srgbClr val="000000"/>
                </a:solidFill>
                <a:latin typeface="Times New Roman" panose="02020603050405020304" pitchFamily="18" charset="0"/>
                <a:cs typeface="Times New Roman" panose="02020603050405020304" pitchFamily="18" charset="0"/>
              </a:rPr>
              <a:t>Loney</a:t>
            </a:r>
            <a:r>
              <a:rPr lang="en-US" sz="1600" dirty="0">
                <a:solidFill>
                  <a:srgbClr val="000000"/>
                </a:solidFill>
                <a:latin typeface="Times New Roman" panose="02020603050405020304" pitchFamily="18" charset="0"/>
                <a:cs typeface="Times New Roman" panose="02020603050405020304" pitchFamily="18" charset="0"/>
              </a:rPr>
              <a:t>, B.R., Eckel, L.A. (2007). Gender differences in the association between psychopathic 	personality traits and cortisol response to induced stress. </a:t>
            </a:r>
            <a:r>
              <a:rPr lang="en-US" sz="1600" dirty="0" err="1">
                <a:solidFill>
                  <a:srgbClr val="000000"/>
                </a:solidFill>
                <a:latin typeface="Times New Roman" panose="02020603050405020304" pitchFamily="18" charset="0"/>
                <a:cs typeface="Times New Roman" panose="02020603050405020304" pitchFamily="18" charset="0"/>
              </a:rPr>
              <a:t>Psychoneuroendocrinology</a:t>
            </a:r>
            <a:r>
              <a:rPr lang="en-US" sz="1600" dirty="0">
                <a:solidFill>
                  <a:srgbClr val="000000"/>
                </a:solidFill>
                <a:latin typeface="Times New Roman" panose="02020603050405020304" pitchFamily="18" charset="0"/>
                <a:cs typeface="Times New Roman" panose="02020603050405020304" pitchFamily="18" charset="0"/>
              </a:rPr>
              <a:t>, 32:183-191. </a:t>
            </a:r>
          </a:p>
          <a:p>
            <a:r>
              <a:rPr lang="en-US" sz="1600" dirty="0">
                <a:solidFill>
                  <a:srgbClr val="000000"/>
                </a:solidFill>
                <a:latin typeface="Times New Roman" panose="02020603050405020304" pitchFamily="18" charset="0"/>
                <a:cs typeface="Times New Roman" panose="02020603050405020304" pitchFamily="18" charset="0"/>
              </a:rPr>
              <a:t>8 Lee, R. D., &amp; Chen, J. (2017). Adverse childhood experiences, mental health, and excessive alcohol use: 	Examination of race/ethnicity and sex differences. Child Abuse &amp; Neglect, 69, 40-48</a:t>
            </a:r>
          </a:p>
          <a:p>
            <a:r>
              <a:rPr lang="en-US" sz="1600" dirty="0">
                <a:solidFill>
                  <a:srgbClr val="000000"/>
                </a:solidFill>
                <a:latin typeface="Times New Roman" panose="02020603050405020304" pitchFamily="18" charset="0"/>
                <a:cs typeface="Times New Roman" panose="02020603050405020304" pitchFamily="18" charset="0"/>
              </a:rPr>
              <a:t>9 Merrick, J. S., Narayan, A. J., DePasquale, C. E., &amp; </a:t>
            </a:r>
            <a:r>
              <a:rPr lang="en-US" sz="1600" dirty="0" err="1">
                <a:solidFill>
                  <a:srgbClr val="000000"/>
                </a:solidFill>
                <a:latin typeface="Times New Roman" panose="02020603050405020304" pitchFamily="18" charset="0"/>
                <a:cs typeface="Times New Roman" panose="02020603050405020304" pitchFamily="18" charset="0"/>
              </a:rPr>
              <a:t>Masten</a:t>
            </a:r>
            <a:r>
              <a:rPr lang="en-US" sz="1600" dirty="0">
                <a:solidFill>
                  <a:srgbClr val="000000"/>
                </a:solidFill>
                <a:latin typeface="Times New Roman" panose="02020603050405020304" pitchFamily="18" charset="0"/>
                <a:cs typeface="Times New Roman" panose="02020603050405020304" pitchFamily="18" charset="0"/>
              </a:rPr>
              <a:t>, A. S. (2019). Benevolent childhood experiences 	(BCEs) in homeless parents: A validation and replication study. Journal of Family Psychology, 33(4), 493-498.</a:t>
            </a:r>
          </a:p>
        </p:txBody>
      </p:sp>
    </p:spTree>
    <p:extLst>
      <p:ext uri="{BB962C8B-B14F-4D97-AF65-F5344CB8AC3E}">
        <p14:creationId xmlns:p14="http://schemas.microsoft.com/office/powerpoint/2010/main" val="147126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609600" y="375200"/>
            <a:ext cx="9847642" cy="831125"/>
          </a:xfrm>
          <a:prstGeom prst="rect">
            <a:avLst/>
          </a:prstGeom>
          <a:noFill/>
        </p:spPr>
        <p:txBody>
          <a:bodyPr wrap="square" rtlCol="0">
            <a:spAutoFit/>
          </a:bodyPr>
          <a:lstStyle/>
          <a:p>
            <a:pPr algn="ctr"/>
            <a:r>
              <a:rPr lang="en-US" sz="4801" dirty="0">
                <a:solidFill>
                  <a:srgbClr val="335B74"/>
                </a:solidFill>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382872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50353"/>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Background Information</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74646"/>
            <a:ext cx="9677400" cy="3477875"/>
          </a:xfrm>
          <a:prstGeom prst="rect">
            <a:avLst/>
          </a:prstGeom>
          <a:noFill/>
        </p:spPr>
        <p:txBody>
          <a:bodyPr wrap="square" numCol="2"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Adverse Childhood Experiences (ACEs)</a:t>
            </a:r>
          </a:p>
          <a:p>
            <a:pPr marL="342900"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Linked to higher prevalence of a range of chronic diseases, as well as mental disorders</a:t>
            </a: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4C583805-91BE-4516-9AF3-877C04D722E8}"/>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32933DA0-B9BE-47D0-B838-38D7E93AA548}"/>
              </a:ext>
            </a:extLst>
          </p:cNvPr>
          <p:cNvSpPr/>
          <p:nvPr/>
        </p:nvSpPr>
        <p:spPr>
          <a:xfrm rot="10800000">
            <a:off x="4393914" y="-3"/>
            <a:ext cx="6898926" cy="1154083"/>
          </a:xfrm>
          <a:prstGeom prst="rtTriangle">
            <a:avLst/>
          </a:prstGeom>
          <a:solidFill>
            <a:srgbClr val="BFBFB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sp>
        <p:nvSpPr>
          <p:cNvPr id="14" name="TextBox 13">
            <a:extLst>
              <a:ext uri="{FF2B5EF4-FFF2-40B4-BE49-F238E27FC236}">
                <a16:creationId xmlns:a16="http://schemas.microsoft.com/office/drawing/2014/main" id="{B4FEA341-E241-4DED-BEC1-A7DD5E03BA8F}"/>
              </a:ext>
            </a:extLst>
          </p:cNvPr>
          <p:cNvSpPr txBox="1"/>
          <p:nvPr/>
        </p:nvSpPr>
        <p:spPr>
          <a:xfrm>
            <a:off x="5860883" y="1186633"/>
            <a:ext cx="8716507" cy="4154984"/>
          </a:xfrm>
          <a:prstGeom prst="rect">
            <a:avLst/>
          </a:prstGeom>
          <a:noFill/>
        </p:spPr>
        <p:txBody>
          <a:bodyPr wrap="square" numCol="2"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Benevolent Childhood Experiences (BCEs)</a:t>
            </a:r>
          </a:p>
          <a:p>
            <a:pPr marL="342900"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May act as a protective factor during development, and are associated with more favorable developmental trajectories</a:t>
            </a:r>
          </a:p>
          <a:p>
            <a:pPr marL="342900" indent="-342900">
              <a:buFont typeface="Arial" panose="020B0604020202020204" pitchFamily="34" charset="0"/>
              <a:buChar char="•"/>
            </a:pPr>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p:txBody>
      </p:sp>
      <p:pic>
        <p:nvPicPr>
          <p:cNvPr id="7" name="Graphic 6" descr="Family with boy outline">
            <a:extLst>
              <a:ext uri="{FF2B5EF4-FFF2-40B4-BE49-F238E27FC236}">
                <a16:creationId xmlns:a16="http://schemas.microsoft.com/office/drawing/2014/main" id="{04019A29-A404-4387-9302-391CCB4088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93914" y="3886200"/>
            <a:ext cx="2430007" cy="2430007"/>
          </a:xfrm>
          <a:prstGeom prst="rect">
            <a:avLst/>
          </a:prstGeom>
        </p:spPr>
      </p:pic>
      <p:sp>
        <p:nvSpPr>
          <p:cNvPr id="17" name="Plus Sign 16">
            <a:extLst>
              <a:ext uri="{FF2B5EF4-FFF2-40B4-BE49-F238E27FC236}">
                <a16:creationId xmlns:a16="http://schemas.microsoft.com/office/drawing/2014/main" id="{692EDA80-AB97-4DC4-AAEF-2C74F61FA1F5}"/>
              </a:ext>
            </a:extLst>
          </p:cNvPr>
          <p:cNvSpPr/>
          <p:nvPr/>
        </p:nvSpPr>
        <p:spPr>
          <a:xfrm>
            <a:off x="7843377" y="4191000"/>
            <a:ext cx="1371600" cy="1295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inus Sign 17">
            <a:extLst>
              <a:ext uri="{FF2B5EF4-FFF2-40B4-BE49-F238E27FC236}">
                <a16:creationId xmlns:a16="http://schemas.microsoft.com/office/drawing/2014/main" id="{F67224EC-1BC9-41C9-939D-4377B53F6B4C}"/>
              </a:ext>
            </a:extLst>
          </p:cNvPr>
          <p:cNvSpPr/>
          <p:nvPr/>
        </p:nvSpPr>
        <p:spPr>
          <a:xfrm>
            <a:off x="1989593" y="4191000"/>
            <a:ext cx="1371600" cy="12573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424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Right Triangle 29">
            <a:extLst>
              <a:ext uri="{FF2B5EF4-FFF2-40B4-BE49-F238E27FC236}">
                <a16:creationId xmlns:a16="http://schemas.microsoft.com/office/drawing/2014/main" id="{5EBC9C07-BB96-446E-9FF5-2F86ABC78B2B}"/>
              </a:ext>
            </a:extLst>
          </p:cNvPr>
          <p:cNvSpPr/>
          <p:nvPr/>
        </p:nvSpPr>
        <p:spPr>
          <a:xfrm rot="10800000">
            <a:off x="4393914" y="-3"/>
            <a:ext cx="6898926" cy="1134735"/>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sp>
        <p:nvSpPr>
          <p:cNvPr id="5" name="TextBox 4">
            <a:extLst>
              <a:ext uri="{FF2B5EF4-FFF2-40B4-BE49-F238E27FC236}">
                <a16:creationId xmlns:a16="http://schemas.microsoft.com/office/drawing/2014/main" id="{7E333BD7-D5F0-4C36-8AEC-AD57C71C0186}"/>
              </a:ext>
            </a:extLst>
          </p:cNvPr>
          <p:cNvSpPr txBox="1"/>
          <p:nvPr/>
        </p:nvSpPr>
        <p:spPr>
          <a:xfrm>
            <a:off x="2558491" y="718613"/>
            <a:ext cx="2674927" cy="1015663"/>
          </a:xfrm>
          <a:prstGeom prst="rect">
            <a:avLst/>
          </a:prstGeom>
          <a:noFill/>
        </p:spPr>
        <p:txBody>
          <a:bodyPr wrap="square" rtlCol="0">
            <a:spAutoFit/>
          </a:bodyPr>
          <a:lstStyle/>
          <a:p>
            <a:pPr algn="ctr"/>
            <a:r>
              <a:rPr lang="en-US" sz="6000" dirty="0">
                <a:solidFill>
                  <a:srgbClr val="335B74"/>
                </a:solidFill>
                <a:latin typeface="Times New Roman" panose="02020603050405020304" pitchFamily="18" charset="0"/>
                <a:cs typeface="Times New Roman" panose="02020603050405020304" pitchFamily="18" charset="0"/>
              </a:rPr>
              <a:t>ACEs</a:t>
            </a:r>
          </a:p>
        </p:txBody>
      </p:sp>
      <p:sp>
        <p:nvSpPr>
          <p:cNvPr id="32" name="TextBox 31">
            <a:extLst>
              <a:ext uri="{FF2B5EF4-FFF2-40B4-BE49-F238E27FC236}">
                <a16:creationId xmlns:a16="http://schemas.microsoft.com/office/drawing/2014/main" id="{5FBE0526-0B83-4B7F-9080-C0E269DD4D65}"/>
              </a:ext>
            </a:extLst>
          </p:cNvPr>
          <p:cNvSpPr txBox="1"/>
          <p:nvPr/>
        </p:nvSpPr>
        <p:spPr>
          <a:xfrm>
            <a:off x="6170407" y="718612"/>
            <a:ext cx="2406639" cy="1015663"/>
          </a:xfrm>
          <a:prstGeom prst="rect">
            <a:avLst/>
          </a:prstGeom>
          <a:noFill/>
        </p:spPr>
        <p:txBody>
          <a:bodyPr wrap="square" rtlCol="0">
            <a:spAutoFit/>
          </a:bodyPr>
          <a:lstStyle/>
          <a:p>
            <a:pPr algn="ctr"/>
            <a:r>
              <a:rPr lang="en-US" sz="6000" dirty="0">
                <a:solidFill>
                  <a:srgbClr val="335B74"/>
                </a:solidFill>
                <a:latin typeface="Times New Roman" panose="02020603050405020304" pitchFamily="18" charset="0"/>
                <a:cs typeface="Times New Roman" panose="02020603050405020304" pitchFamily="18" charset="0"/>
              </a:rPr>
              <a:t>BCEs</a:t>
            </a:r>
          </a:p>
        </p:txBody>
      </p:sp>
      <p:pic>
        <p:nvPicPr>
          <p:cNvPr id="20" name="Graphic 19" descr="Run outline">
            <a:extLst>
              <a:ext uri="{FF2B5EF4-FFF2-40B4-BE49-F238E27FC236}">
                <a16:creationId xmlns:a16="http://schemas.microsoft.com/office/drawing/2014/main" id="{ADCF144D-288D-4E9F-BDF0-77CE65CB0A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0408" y="4382400"/>
            <a:ext cx="1640254" cy="1494912"/>
          </a:xfrm>
          <a:prstGeom prst="rect">
            <a:avLst/>
          </a:prstGeom>
        </p:spPr>
      </p:pic>
      <p:pic>
        <p:nvPicPr>
          <p:cNvPr id="21" name="Graphic 20" descr="Smoking outline">
            <a:extLst>
              <a:ext uri="{FF2B5EF4-FFF2-40B4-BE49-F238E27FC236}">
                <a16:creationId xmlns:a16="http://schemas.microsoft.com/office/drawing/2014/main" id="{C62316C8-6DC5-4669-97A7-47B8C9FEA4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068453">
            <a:off x="8986429" y="4442861"/>
            <a:ext cx="1229543" cy="1229543"/>
          </a:xfrm>
          <a:prstGeom prst="rect">
            <a:avLst/>
          </a:prstGeom>
        </p:spPr>
      </p:pic>
      <p:pic>
        <p:nvPicPr>
          <p:cNvPr id="22" name="Graphic 21" descr="Sleep outline">
            <a:extLst>
              <a:ext uri="{FF2B5EF4-FFF2-40B4-BE49-F238E27FC236}">
                <a16:creationId xmlns:a16="http://schemas.microsoft.com/office/drawing/2014/main" id="{9B4E77D8-D622-4E6A-A245-24DF3D82214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6974" y="4213888"/>
            <a:ext cx="1882112" cy="1882112"/>
          </a:xfrm>
          <a:prstGeom prst="rect">
            <a:avLst/>
          </a:prstGeom>
        </p:spPr>
      </p:pic>
      <p:pic>
        <p:nvPicPr>
          <p:cNvPr id="23" name="Graphic 22" descr="Food Safety outline">
            <a:extLst>
              <a:ext uri="{FF2B5EF4-FFF2-40B4-BE49-F238E27FC236}">
                <a16:creationId xmlns:a16="http://schemas.microsoft.com/office/drawing/2014/main" id="{A8FA2B7A-FD4D-401D-B5AA-F88B45A4255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30119" y="4334817"/>
            <a:ext cx="1640254" cy="1640254"/>
          </a:xfrm>
          <a:prstGeom prst="rect">
            <a:avLst/>
          </a:prstGeom>
        </p:spPr>
      </p:pic>
      <p:grpSp>
        <p:nvGrpSpPr>
          <p:cNvPr id="3" name="Group 2">
            <a:extLst>
              <a:ext uri="{FF2B5EF4-FFF2-40B4-BE49-F238E27FC236}">
                <a16:creationId xmlns:a16="http://schemas.microsoft.com/office/drawing/2014/main" id="{3106A288-C3D1-4CF1-8A28-6E335BFDFC1B}"/>
              </a:ext>
            </a:extLst>
          </p:cNvPr>
          <p:cNvGrpSpPr/>
          <p:nvPr/>
        </p:nvGrpSpPr>
        <p:grpSpPr>
          <a:xfrm flipH="1">
            <a:off x="3391818" y="1828800"/>
            <a:ext cx="4486046" cy="1410986"/>
            <a:chOff x="3391818" y="2133600"/>
            <a:chExt cx="4486046" cy="1410986"/>
          </a:xfrm>
        </p:grpSpPr>
        <p:sp>
          <p:nvSpPr>
            <p:cNvPr id="24" name="Plus Sign 23">
              <a:extLst>
                <a:ext uri="{FF2B5EF4-FFF2-40B4-BE49-F238E27FC236}">
                  <a16:creationId xmlns:a16="http://schemas.microsoft.com/office/drawing/2014/main" id="{3CAF80DB-766B-405F-BDA9-F1E46D98CF2F}"/>
                </a:ext>
              </a:extLst>
            </p:cNvPr>
            <p:cNvSpPr/>
            <p:nvPr/>
          </p:nvSpPr>
          <p:spPr>
            <a:xfrm>
              <a:off x="3391818" y="2331262"/>
              <a:ext cx="1008273" cy="1015663"/>
            </a:xfrm>
            <a:prstGeom prst="mathPlus">
              <a:avLst/>
            </a:prstGeom>
            <a:noFill/>
            <a:ln w="47625">
              <a:solidFill>
                <a:srgbClr val="335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Minus Sign 24">
              <a:extLst>
                <a:ext uri="{FF2B5EF4-FFF2-40B4-BE49-F238E27FC236}">
                  <a16:creationId xmlns:a16="http://schemas.microsoft.com/office/drawing/2014/main" id="{206C3AAC-5556-4A25-8FFA-FDA9ABFB6EDE}"/>
                </a:ext>
              </a:extLst>
            </p:cNvPr>
            <p:cNvSpPr/>
            <p:nvPr/>
          </p:nvSpPr>
          <p:spPr>
            <a:xfrm>
              <a:off x="6869590" y="2133600"/>
              <a:ext cx="1008274" cy="1410986"/>
            </a:xfrm>
            <a:prstGeom prst="mathMinus">
              <a:avLst/>
            </a:prstGeom>
            <a:noFill/>
            <a:ln w="47625" cap="flat" cmpd="sng">
              <a:solidFill>
                <a:srgbClr val="335B74"/>
              </a:solidFill>
              <a:extLst>
                <a:ext uri="{C807C97D-BFC1-408E-A445-0C87EB9F89A2}">
                  <ask:lineSketchStyleProps xmlns:ask="http://schemas.microsoft.com/office/drawing/2018/sketchyshapes" sd="1219033472">
                    <a:custGeom>
                      <a:avLst/>
                      <a:gdLst>
                        <a:gd name="connsiteX0" fmla="*/ 133647 w 1008274"/>
                        <a:gd name="connsiteY0" fmla="*/ 539561 h 1410986"/>
                        <a:gd name="connsiteX1" fmla="*/ 874627 w 1008274"/>
                        <a:gd name="connsiteY1" fmla="*/ 539561 h 1410986"/>
                        <a:gd name="connsiteX2" fmla="*/ 874627 w 1008274"/>
                        <a:gd name="connsiteY2" fmla="*/ 871425 h 1410986"/>
                        <a:gd name="connsiteX3" fmla="*/ 133647 w 1008274"/>
                        <a:gd name="connsiteY3" fmla="*/ 871425 h 1410986"/>
                        <a:gd name="connsiteX4" fmla="*/ 133647 w 1008274"/>
                        <a:gd name="connsiteY4" fmla="*/ 539561 h 1410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274" h="1410986" extrusionOk="0">
                          <a:moveTo>
                            <a:pt x="133647" y="539561"/>
                          </a:moveTo>
                          <a:cubicBezTo>
                            <a:pt x="303287" y="485296"/>
                            <a:pt x="668647" y="563024"/>
                            <a:pt x="874627" y="539561"/>
                          </a:cubicBezTo>
                          <a:cubicBezTo>
                            <a:pt x="888671" y="699807"/>
                            <a:pt x="853023" y="783017"/>
                            <a:pt x="874627" y="871425"/>
                          </a:cubicBezTo>
                          <a:cubicBezTo>
                            <a:pt x="710193" y="850280"/>
                            <a:pt x="429138" y="837569"/>
                            <a:pt x="133647" y="871425"/>
                          </a:cubicBezTo>
                          <a:cubicBezTo>
                            <a:pt x="160670" y="809717"/>
                            <a:pt x="123378" y="610459"/>
                            <a:pt x="133647" y="539561"/>
                          </a:cubicBezTo>
                          <a:close/>
                        </a:path>
                      </a:pathLst>
                    </a:custGeom>
                    <ask:type>
                      <ask:lineSketchNone/>
                    </ask:type>
                  </ask:lineSketchStyleProps>
                </a:ext>
              </a:extLst>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Left Brace 1">
            <a:extLst>
              <a:ext uri="{FF2B5EF4-FFF2-40B4-BE49-F238E27FC236}">
                <a16:creationId xmlns:a16="http://schemas.microsoft.com/office/drawing/2014/main" id="{DEF87D42-93BB-413D-96C2-F76B67941F45}"/>
              </a:ext>
            </a:extLst>
          </p:cNvPr>
          <p:cNvSpPr/>
          <p:nvPr/>
        </p:nvSpPr>
        <p:spPr>
          <a:xfrm rot="5400000">
            <a:off x="5153346" y="28254"/>
            <a:ext cx="970908" cy="79248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21363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50353"/>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The Current Project</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74646"/>
            <a:ext cx="10835640" cy="7540526"/>
          </a:xfrm>
          <a:prstGeom prst="rect">
            <a:avLst/>
          </a:prstGeom>
          <a:noFill/>
        </p:spPr>
        <p:txBody>
          <a:bodyPr wrap="square"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Hypothesis: </a:t>
            </a:r>
            <a:r>
              <a:rPr lang="en-US" sz="2200" dirty="0">
                <a:solidFill>
                  <a:srgbClr val="000000"/>
                </a:solidFill>
                <a:latin typeface="Times New Roman" panose="02020603050405020304" pitchFamily="18" charset="0"/>
                <a:cs typeface="Times New Roman" panose="02020603050405020304" pitchFamily="18" charset="0"/>
              </a:rPr>
              <a:t>As exposure to ACEs and other adverse experiences increases and exposure to BCEs decreases, sleep quality, healthy dietary behaviors, and physical activity will significantly decrease, additionally, the age of first reported nicotine use will also decrease.</a:t>
            </a: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r>
              <a:rPr lang="en-US" sz="2200" b="1" dirty="0">
                <a:solidFill>
                  <a:schemeClr val="accent2">
                    <a:lumMod val="10000"/>
                  </a:schemeClr>
                </a:solidFill>
                <a:latin typeface="Times New Roman" panose="02020603050405020304" pitchFamily="18" charset="0"/>
                <a:cs typeface="Times New Roman" panose="02020603050405020304" pitchFamily="18" charset="0"/>
              </a:rPr>
              <a:t>Significance: </a:t>
            </a:r>
          </a:p>
          <a:p>
            <a:pPr marL="799983" lvl="1" indent="-342900">
              <a:buFont typeface="Arial" panose="020B0604020202020204" pitchFamily="34" charset="0"/>
              <a:buChar char="•"/>
            </a:pPr>
            <a:r>
              <a:rPr lang="en-US" sz="2200" b="1" dirty="0">
                <a:solidFill>
                  <a:schemeClr val="accent2">
                    <a:lumMod val="10000"/>
                  </a:schemeClr>
                </a:solidFill>
                <a:latin typeface="Times New Roman" panose="02020603050405020304" pitchFamily="18" charset="0"/>
                <a:cs typeface="Times New Roman" panose="02020603050405020304" pitchFamily="18" charset="0"/>
              </a:rPr>
              <a:t>Gaps in the literature </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BCEs and health behaviors</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Expanding on broader range of adverse childhood experiences</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Sex differences </a:t>
            </a:r>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pPr marL="799983" lvl="1" indent="-342900">
              <a:buFont typeface="Arial" panose="020B0604020202020204" pitchFamily="34" charset="0"/>
              <a:buChar char="•"/>
            </a:pPr>
            <a:r>
              <a:rPr lang="en-US" sz="2200" b="1" dirty="0">
                <a:solidFill>
                  <a:schemeClr val="accent2">
                    <a:lumMod val="10000"/>
                  </a:schemeClr>
                </a:solidFill>
                <a:latin typeface="Times New Roman" panose="02020603050405020304" pitchFamily="18" charset="0"/>
                <a:cs typeface="Times New Roman" panose="02020603050405020304" pitchFamily="18" charset="0"/>
              </a:rPr>
              <a:t>Future Interventions</a:t>
            </a: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4C583805-91BE-4516-9AF3-877C04D722E8}"/>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32933DA0-B9BE-47D0-B838-38D7E93AA548}"/>
              </a:ext>
            </a:extLst>
          </p:cNvPr>
          <p:cNvSpPr/>
          <p:nvPr/>
        </p:nvSpPr>
        <p:spPr>
          <a:xfrm rot="10800000">
            <a:off x="4393914" y="-3"/>
            <a:ext cx="6898926" cy="1154083"/>
          </a:xfrm>
          <a:prstGeom prst="rtTriangle">
            <a:avLst/>
          </a:prstGeom>
          <a:solidFill>
            <a:srgbClr val="BFBFB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7" name="Graphic 6" descr="Open book outline">
            <a:extLst>
              <a:ext uri="{FF2B5EF4-FFF2-40B4-BE49-F238E27FC236}">
                <a16:creationId xmlns:a16="http://schemas.microsoft.com/office/drawing/2014/main" id="{498FD8EF-BCB8-43D4-A6C3-F04CCC51CC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4000" y="4419600"/>
            <a:ext cx="1708047" cy="1708047"/>
          </a:xfrm>
          <a:prstGeom prst="rect">
            <a:avLst/>
          </a:prstGeom>
        </p:spPr>
      </p:pic>
      <p:sp>
        <p:nvSpPr>
          <p:cNvPr id="14" name="Rectangle 13">
            <a:extLst>
              <a:ext uri="{FF2B5EF4-FFF2-40B4-BE49-F238E27FC236}">
                <a16:creationId xmlns:a16="http://schemas.microsoft.com/office/drawing/2014/main" id="{2807DBB0-FA5A-4B4B-9D3A-51D0517C2F2F}"/>
              </a:ext>
            </a:extLst>
          </p:cNvPr>
          <p:cNvSpPr/>
          <p:nvPr/>
        </p:nvSpPr>
        <p:spPr>
          <a:xfrm>
            <a:off x="1426795" y="2425273"/>
            <a:ext cx="7908452" cy="1450565"/>
          </a:xfrm>
          <a:prstGeom prst="rect">
            <a:avLst/>
          </a:prstGeom>
          <a:noFill/>
        </p:spPr>
        <p:txBody>
          <a:bodyPr wrap="square" lIns="95416" tIns="47708" rIns="95416" bIns="47708" numCol="1">
            <a:spAutoFit/>
          </a:bodyPr>
          <a:lstStyle/>
          <a:p>
            <a:pPr algn="ctr"/>
            <a:r>
              <a:rPr lang="en-US" sz="2200" b="1" dirty="0">
                <a:ln w="0"/>
                <a:solidFill>
                  <a:srgbClr val="C0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ACEs</a:t>
            </a:r>
            <a:r>
              <a:rPr lang="en-US" sz="2200" b="1" dirty="0">
                <a:ln w="0"/>
                <a:solidFill>
                  <a:srgbClr val="3B495B"/>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2200" b="1" dirty="0">
                <a:ln w="0"/>
                <a:solidFill>
                  <a:srgbClr val="00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Healthy Behaviors</a:t>
            </a:r>
          </a:p>
          <a:p>
            <a:pPr algn="ctr"/>
            <a:endParaRPr lang="en-US" sz="2200" b="1" dirty="0">
              <a:ln w="0"/>
              <a:solidFill>
                <a:srgbClr val="3B495B"/>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endParaRPr lang="en-US" sz="2200" b="1" dirty="0">
              <a:ln w="0"/>
              <a:solidFill>
                <a:srgbClr val="3B495B"/>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r>
              <a:rPr lang="en-US" sz="2200" b="1" dirty="0">
                <a:ln w="0"/>
                <a:solidFill>
                  <a:srgbClr val="269A5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BCEs</a:t>
            </a:r>
            <a:r>
              <a:rPr lang="en-US" sz="2200" b="1" dirty="0">
                <a:ln w="0"/>
                <a:solidFill>
                  <a:srgbClr val="3B495B"/>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2200" b="1" dirty="0">
                <a:ln w="0"/>
                <a:solidFill>
                  <a:srgbClr val="0000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Healthy Behaviors </a:t>
            </a:r>
          </a:p>
        </p:txBody>
      </p:sp>
      <p:grpSp>
        <p:nvGrpSpPr>
          <p:cNvPr id="15" name="Group 14">
            <a:extLst>
              <a:ext uri="{FF2B5EF4-FFF2-40B4-BE49-F238E27FC236}">
                <a16:creationId xmlns:a16="http://schemas.microsoft.com/office/drawing/2014/main" id="{4D5DB3B5-56B5-497B-A70D-1C7C9ADE4B25}"/>
              </a:ext>
            </a:extLst>
          </p:cNvPr>
          <p:cNvGrpSpPr/>
          <p:nvPr/>
        </p:nvGrpSpPr>
        <p:grpSpPr>
          <a:xfrm>
            <a:off x="4422810" y="2425273"/>
            <a:ext cx="3346379" cy="1460838"/>
            <a:chOff x="32785744" y="12443876"/>
            <a:chExt cx="10016949" cy="3923637"/>
          </a:xfrm>
        </p:grpSpPr>
        <p:sp>
          <p:nvSpPr>
            <p:cNvPr id="16" name="Arrow: Up 15">
              <a:extLst>
                <a:ext uri="{FF2B5EF4-FFF2-40B4-BE49-F238E27FC236}">
                  <a16:creationId xmlns:a16="http://schemas.microsoft.com/office/drawing/2014/main" id="{9CC568C9-8111-424C-91FE-1CEACD77D6DA}"/>
                </a:ext>
              </a:extLst>
            </p:cNvPr>
            <p:cNvSpPr/>
            <p:nvPr/>
          </p:nvSpPr>
          <p:spPr>
            <a:xfrm>
              <a:off x="32785745" y="14832566"/>
              <a:ext cx="1161581" cy="1534947"/>
            </a:xfrm>
            <a:prstGeom prst="upArrow">
              <a:avLst/>
            </a:prstGeom>
            <a:solidFill>
              <a:srgbClr val="269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8"/>
            </a:p>
          </p:txBody>
        </p:sp>
        <p:sp>
          <p:nvSpPr>
            <p:cNvPr id="17" name="Arrow: Up 16">
              <a:extLst>
                <a:ext uri="{FF2B5EF4-FFF2-40B4-BE49-F238E27FC236}">
                  <a16:creationId xmlns:a16="http://schemas.microsoft.com/office/drawing/2014/main" id="{D35ACE07-9D9B-493D-8F8A-46C8B835BFC2}"/>
                </a:ext>
              </a:extLst>
            </p:cNvPr>
            <p:cNvSpPr/>
            <p:nvPr/>
          </p:nvSpPr>
          <p:spPr>
            <a:xfrm>
              <a:off x="32785744" y="12443876"/>
              <a:ext cx="1161581" cy="1534947"/>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8" dirty="0">
                <a:solidFill>
                  <a:srgbClr val="C00000"/>
                </a:solidFill>
              </a:endParaRPr>
            </a:p>
          </p:txBody>
        </p:sp>
        <p:sp>
          <p:nvSpPr>
            <p:cNvPr id="18" name="Arrow: Up 17">
              <a:extLst>
                <a:ext uri="{FF2B5EF4-FFF2-40B4-BE49-F238E27FC236}">
                  <a16:creationId xmlns:a16="http://schemas.microsoft.com/office/drawing/2014/main" id="{295F9A08-4CD7-4A91-8522-881E56EB701A}"/>
                </a:ext>
              </a:extLst>
            </p:cNvPr>
            <p:cNvSpPr/>
            <p:nvPr/>
          </p:nvSpPr>
          <p:spPr>
            <a:xfrm rot="10800000">
              <a:off x="41641112" y="12491019"/>
              <a:ext cx="1161581" cy="1534947"/>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8"/>
            </a:p>
          </p:txBody>
        </p:sp>
        <p:sp>
          <p:nvSpPr>
            <p:cNvPr id="19" name="Arrow: Up 18">
              <a:extLst>
                <a:ext uri="{FF2B5EF4-FFF2-40B4-BE49-F238E27FC236}">
                  <a16:creationId xmlns:a16="http://schemas.microsoft.com/office/drawing/2014/main" id="{F6032DF1-9C88-4C79-AF43-F80E821C120F}"/>
                </a:ext>
              </a:extLst>
            </p:cNvPr>
            <p:cNvSpPr/>
            <p:nvPr/>
          </p:nvSpPr>
          <p:spPr>
            <a:xfrm>
              <a:off x="41641112" y="14804856"/>
              <a:ext cx="1161581" cy="1534947"/>
            </a:xfrm>
            <a:prstGeom prst="upArrow">
              <a:avLst/>
            </a:prstGeom>
            <a:solidFill>
              <a:srgbClr val="269A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8"/>
            </a:p>
          </p:txBody>
        </p:sp>
      </p:grpSp>
    </p:spTree>
    <p:extLst>
      <p:ext uri="{BB962C8B-B14F-4D97-AF65-F5344CB8AC3E}">
        <p14:creationId xmlns:p14="http://schemas.microsoft.com/office/powerpoint/2010/main" val="309140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What are we asking?</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372"/>
            <a:ext cx="10835640" cy="1446550"/>
          </a:xfrm>
          <a:prstGeom prst="rect">
            <a:avLst/>
          </a:prstGeom>
          <a:noFill/>
        </p:spPr>
        <p:txBody>
          <a:bodyPr wrap="square"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Question 1: </a:t>
            </a:r>
            <a:r>
              <a:rPr lang="en-US" sz="2200" dirty="0">
                <a:solidFill>
                  <a:schemeClr val="accent2">
                    <a:lumMod val="10000"/>
                  </a:schemeClr>
                </a:solidFill>
                <a:latin typeface="Times New Roman" panose="02020603050405020304" pitchFamily="18" charset="0"/>
                <a:cs typeface="Times New Roman" panose="02020603050405020304" pitchFamily="18" charset="0"/>
              </a:rPr>
              <a:t>How, and to what extent, are different types of childhood experiences (both favorable and adverse) associated with adult health behaviors?</a:t>
            </a:r>
          </a:p>
          <a:p>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a:p>
            <a:r>
              <a:rPr lang="en-US" sz="2200" b="1" dirty="0">
                <a:solidFill>
                  <a:schemeClr val="accent2">
                    <a:lumMod val="10000"/>
                  </a:schemeClr>
                </a:solidFill>
                <a:latin typeface="Times New Roman" panose="02020603050405020304" pitchFamily="18" charset="0"/>
                <a:cs typeface="Times New Roman" panose="02020603050405020304" pitchFamily="18" charset="0"/>
              </a:rPr>
              <a:t>Question 2: </a:t>
            </a:r>
            <a:r>
              <a:rPr lang="en-US" sz="2200" dirty="0">
                <a:solidFill>
                  <a:schemeClr val="accent2">
                    <a:lumMod val="10000"/>
                  </a:schemeClr>
                </a:solidFill>
                <a:latin typeface="Times New Roman" panose="02020603050405020304" pitchFamily="18" charset="0"/>
                <a:cs typeface="Times New Roman" panose="02020603050405020304" pitchFamily="18" charset="0"/>
              </a:rPr>
              <a:t>Do the above relationships differ between men and women?</a:t>
            </a:r>
            <a:endParaRPr lang="en-US" sz="2200" b="1" dirty="0">
              <a:solidFill>
                <a:schemeClr val="accent2">
                  <a:lumMod val="1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3" name="Graphic 2" descr="Questions outline">
            <a:extLst>
              <a:ext uri="{FF2B5EF4-FFF2-40B4-BE49-F238E27FC236}">
                <a16:creationId xmlns:a16="http://schemas.microsoft.com/office/drawing/2014/main" id="{C8524B3E-3439-406C-B3ED-2A399AC218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86200" y="2971800"/>
            <a:ext cx="3414401" cy="3414401"/>
          </a:xfrm>
          <a:prstGeom prst="rect">
            <a:avLst/>
          </a:prstGeom>
        </p:spPr>
      </p:pic>
    </p:spTree>
    <p:extLst>
      <p:ext uri="{BB962C8B-B14F-4D97-AF65-F5344CB8AC3E}">
        <p14:creationId xmlns:p14="http://schemas.microsoft.com/office/powerpoint/2010/main" val="139517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33050"/>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Methods/Measures</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373"/>
            <a:ext cx="10744200" cy="4832092"/>
          </a:xfrm>
          <a:prstGeom prst="rect">
            <a:avLst/>
          </a:prstGeom>
          <a:noFill/>
        </p:spPr>
        <p:txBody>
          <a:bodyPr wrap="square" rtlCol="0">
            <a:spAutoFit/>
          </a:bodyPr>
          <a:lstStyle/>
          <a:p>
            <a:r>
              <a:rPr lang="en-US" sz="2200" b="1" dirty="0">
                <a:solidFill>
                  <a:srgbClr val="000000"/>
                </a:solidFill>
                <a:latin typeface="Times New Roman" panose="02020603050405020304" pitchFamily="18" charset="0"/>
                <a:cs typeface="Times New Roman" panose="02020603050405020304" pitchFamily="18" charset="0"/>
              </a:rPr>
              <a:t>Procedure: </a:t>
            </a:r>
            <a:r>
              <a:rPr lang="en-US" sz="2200" dirty="0">
                <a:solidFill>
                  <a:srgbClr val="000000"/>
                </a:solidFill>
                <a:latin typeface="Times New Roman" panose="02020603050405020304" pitchFamily="18" charset="0"/>
                <a:cs typeface="Times New Roman" panose="02020603050405020304" pitchFamily="18" charset="0"/>
              </a:rPr>
              <a:t>Online surveys (Research Match)</a:t>
            </a:r>
          </a:p>
          <a:p>
            <a:r>
              <a:rPr lang="en-US" sz="2200" b="1" dirty="0">
                <a:solidFill>
                  <a:schemeClr val="accent2">
                    <a:lumMod val="10000"/>
                  </a:schemeClr>
                </a:solidFill>
                <a:latin typeface="Times New Roman" panose="02020603050405020304" pitchFamily="18" charset="0"/>
                <a:cs typeface="Times New Roman" panose="02020603050405020304" pitchFamily="18" charset="0"/>
              </a:rPr>
              <a:t>Measures:</a:t>
            </a:r>
          </a:p>
          <a:p>
            <a:r>
              <a:rPr lang="en-US" sz="2200" b="1" dirty="0">
                <a:solidFill>
                  <a:schemeClr val="accent2">
                    <a:lumMod val="10000"/>
                  </a:schemeClr>
                </a:solidFill>
                <a:latin typeface="Times New Roman" panose="02020603050405020304" pitchFamily="18" charset="0"/>
                <a:cs typeface="Times New Roman" panose="02020603050405020304" pitchFamily="18" charset="0"/>
              </a:rPr>
              <a:t>Early Life Experiences</a:t>
            </a:r>
          </a:p>
          <a:p>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Adverse Childhood Experiences Survey (ACE)</a:t>
            </a:r>
          </a:p>
          <a:p>
            <a:r>
              <a:rPr lang="en-US" sz="2200" dirty="0">
                <a:solidFill>
                  <a:srgbClr val="000000"/>
                </a:solidFill>
                <a:latin typeface="Times New Roman" panose="02020603050405020304" pitchFamily="18" charset="0"/>
                <a:cs typeface="Times New Roman" panose="02020603050405020304" pitchFamily="18" charset="0"/>
              </a:rPr>
              <a:t>	Childhood Unpredictability (QUIC)</a:t>
            </a:r>
          </a:p>
          <a:p>
            <a:r>
              <a:rPr lang="en-US" sz="2200" dirty="0">
                <a:solidFill>
                  <a:srgbClr val="000000"/>
                </a:solidFill>
                <a:latin typeface="Times New Roman" panose="02020603050405020304" pitchFamily="18" charset="0"/>
                <a:cs typeface="Times New Roman" panose="02020603050405020304" pitchFamily="18" charset="0"/>
              </a:rPr>
              <a:t>	Childhood SES</a:t>
            </a:r>
          </a:p>
          <a:p>
            <a:r>
              <a:rPr lang="en-US" sz="2200" dirty="0">
                <a:solidFill>
                  <a:srgbClr val="000000"/>
                </a:solidFill>
                <a:latin typeface="Times New Roman" panose="02020603050405020304" pitchFamily="18" charset="0"/>
                <a:cs typeface="Times New Roman" panose="02020603050405020304" pitchFamily="18" charset="0"/>
              </a:rPr>
              <a:t>	Childhood Violence</a:t>
            </a:r>
          </a:p>
          <a:p>
            <a:r>
              <a:rPr lang="en-US" sz="2200" dirty="0">
                <a:solidFill>
                  <a:srgbClr val="000000"/>
                </a:solidFill>
                <a:latin typeface="Times New Roman" panose="02020603050405020304" pitchFamily="18" charset="0"/>
                <a:cs typeface="Times New Roman" panose="02020603050405020304" pitchFamily="18" charset="0"/>
              </a:rPr>
              <a:t>	Benevolent Child Experiences (BCE)</a:t>
            </a:r>
          </a:p>
          <a:p>
            <a:r>
              <a:rPr lang="en-US" sz="2200" b="1" dirty="0">
                <a:solidFill>
                  <a:srgbClr val="000000"/>
                </a:solidFill>
                <a:latin typeface="Times New Roman" panose="02020603050405020304" pitchFamily="18" charset="0"/>
                <a:cs typeface="Times New Roman" panose="02020603050405020304" pitchFamily="18" charset="0"/>
              </a:rPr>
              <a:t>Health Behaviors</a:t>
            </a:r>
          </a:p>
          <a:p>
            <a:r>
              <a:rPr lang="en-US" sz="2200" b="1" dirty="0">
                <a:solidFill>
                  <a:srgbClr val="000000"/>
                </a:solidFill>
                <a:latin typeface="Times New Roman" panose="02020603050405020304" pitchFamily="18" charset="0"/>
                <a:cs typeface="Times New Roman" panose="02020603050405020304" pitchFamily="18" charset="0"/>
              </a:rPr>
              <a:t>	Physical Activity: </a:t>
            </a:r>
            <a:r>
              <a:rPr lang="en-US" sz="2200" dirty="0">
                <a:solidFill>
                  <a:srgbClr val="000000"/>
                </a:solidFill>
                <a:latin typeface="Times New Roman" panose="02020603050405020304" pitchFamily="18" charset="0"/>
                <a:cs typeface="Times New Roman" panose="02020603050405020304" pitchFamily="18" charset="0"/>
              </a:rPr>
              <a:t>International Physical Activity Questionnaire (IPAQ)</a:t>
            </a:r>
          </a:p>
          <a:p>
            <a:r>
              <a:rPr lang="en-US" sz="2200" dirty="0">
                <a:solidFill>
                  <a:srgbClr val="000000"/>
                </a:solidFill>
                <a:latin typeface="Times New Roman" panose="02020603050405020304" pitchFamily="18" charset="0"/>
                <a:cs typeface="Times New Roman" panose="02020603050405020304" pitchFamily="18" charset="0"/>
              </a:rPr>
              <a:t>	</a:t>
            </a:r>
            <a:r>
              <a:rPr lang="en-US" sz="2200" b="1" dirty="0">
                <a:solidFill>
                  <a:srgbClr val="000000"/>
                </a:solidFill>
                <a:latin typeface="Times New Roman" panose="02020603050405020304" pitchFamily="18" charset="0"/>
                <a:cs typeface="Times New Roman" panose="02020603050405020304" pitchFamily="18" charset="0"/>
              </a:rPr>
              <a:t>Sleep:</a:t>
            </a:r>
            <a:r>
              <a:rPr lang="en-US" sz="2200" dirty="0">
                <a:solidFill>
                  <a:srgbClr val="000000"/>
                </a:solidFill>
                <a:latin typeface="Times New Roman" panose="02020603050405020304" pitchFamily="18" charset="0"/>
                <a:cs typeface="Times New Roman" panose="02020603050405020304" pitchFamily="18" charset="0"/>
              </a:rPr>
              <a:t> Pittsburgh Sleep Quality Index (PSQI), Sleep Related Impairment (PROMIS-SF)</a:t>
            </a:r>
          </a:p>
          <a:p>
            <a:r>
              <a:rPr lang="en-US" sz="2200" dirty="0">
                <a:solidFill>
                  <a:srgbClr val="000000"/>
                </a:solidFill>
                <a:latin typeface="Times New Roman" panose="02020603050405020304" pitchFamily="18" charset="0"/>
                <a:cs typeface="Times New Roman" panose="02020603050405020304" pitchFamily="18" charset="0"/>
              </a:rPr>
              <a:t>	</a:t>
            </a:r>
            <a:r>
              <a:rPr lang="en-US" sz="2200" b="1" dirty="0">
                <a:solidFill>
                  <a:srgbClr val="000000"/>
                </a:solidFill>
                <a:latin typeface="Times New Roman" panose="02020603050405020304" pitchFamily="18" charset="0"/>
                <a:cs typeface="Times New Roman" panose="02020603050405020304" pitchFamily="18" charset="0"/>
              </a:rPr>
              <a:t>Dietary Behaviors: </a:t>
            </a:r>
            <a:r>
              <a:rPr lang="en-US" sz="2200" dirty="0">
                <a:solidFill>
                  <a:srgbClr val="000000"/>
                </a:solidFill>
                <a:latin typeface="Times New Roman" panose="02020603050405020304" pitchFamily="18" charset="0"/>
                <a:cs typeface="Times New Roman" panose="02020603050405020304" pitchFamily="18" charset="0"/>
              </a:rPr>
              <a:t>Adapted from the Family Nutrition and Physical Activity survey 	(FNPA)</a:t>
            </a:r>
          </a:p>
          <a:p>
            <a:r>
              <a:rPr lang="en-US" sz="2200" dirty="0">
                <a:solidFill>
                  <a:srgbClr val="000000"/>
                </a:solidFill>
                <a:latin typeface="Times New Roman" panose="02020603050405020304" pitchFamily="18" charset="0"/>
                <a:cs typeface="Times New Roman" panose="02020603050405020304" pitchFamily="18" charset="0"/>
              </a:rPr>
              <a:t>	</a:t>
            </a:r>
            <a:r>
              <a:rPr lang="en-US" sz="2200" b="1" dirty="0">
                <a:solidFill>
                  <a:srgbClr val="000000"/>
                </a:solidFill>
                <a:latin typeface="Times New Roman" panose="02020603050405020304" pitchFamily="18" charset="0"/>
                <a:cs typeface="Times New Roman" panose="02020603050405020304" pitchFamily="18" charset="0"/>
              </a:rPr>
              <a:t>Tobacco: </a:t>
            </a:r>
            <a:r>
              <a:rPr lang="en-US" sz="2200" dirty="0">
                <a:solidFill>
                  <a:srgbClr val="000000"/>
                </a:solidFill>
                <a:latin typeface="Times New Roman" panose="02020603050405020304" pitchFamily="18" charset="0"/>
                <a:cs typeface="Times New Roman" panose="02020603050405020304" pitchFamily="18" charset="0"/>
              </a:rPr>
              <a:t>(Lifetime user Yes/No, Age of first use)</a:t>
            </a:r>
            <a:endParaRPr lang="en-US" sz="2200" b="1" dirty="0">
              <a:solidFill>
                <a:srgbClr val="000000"/>
              </a:solidFill>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7D132CC8-A05A-413D-B9D6-4D58BDD90735}"/>
              </a:ext>
            </a:extLst>
          </p:cNvPr>
          <p:cNvCxnSpPr>
            <a:cxnSpLocks/>
          </p:cNvCxnSpPr>
          <p:nvPr/>
        </p:nvCxnSpPr>
        <p:spPr>
          <a:xfrm flipH="1">
            <a:off x="457200" y="1164241"/>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953F566E-78AD-455C-A1AF-9EB41294B25B}"/>
              </a:ext>
            </a:extLst>
          </p:cNvPr>
          <p:cNvSpPr/>
          <p:nvPr/>
        </p:nvSpPr>
        <p:spPr>
          <a:xfrm rot="10800000">
            <a:off x="3593814" y="-1"/>
            <a:ext cx="7699026" cy="1164241"/>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3" name="Graphic 2" descr="Internet outline">
            <a:extLst>
              <a:ext uri="{FF2B5EF4-FFF2-40B4-BE49-F238E27FC236}">
                <a16:creationId xmlns:a16="http://schemas.microsoft.com/office/drawing/2014/main" id="{A4FBA75C-BF3C-4592-94AF-FE9AC18D4B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90242" y="1497227"/>
            <a:ext cx="2514600" cy="2514600"/>
          </a:xfrm>
          <a:prstGeom prst="rect">
            <a:avLst/>
          </a:prstGeom>
        </p:spPr>
      </p:pic>
    </p:spTree>
    <p:extLst>
      <p:ext uri="{BB962C8B-B14F-4D97-AF65-F5344CB8AC3E}">
        <p14:creationId xmlns:p14="http://schemas.microsoft.com/office/powerpoint/2010/main" val="74266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Participant Demographics</a:t>
            </a: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graphicFrame>
        <p:nvGraphicFramePr>
          <p:cNvPr id="18" name="Table 17">
            <a:extLst>
              <a:ext uri="{FF2B5EF4-FFF2-40B4-BE49-F238E27FC236}">
                <a16:creationId xmlns:a16="http://schemas.microsoft.com/office/drawing/2014/main" id="{C9606559-7F7B-488D-B93C-7788E042F1A6}"/>
              </a:ext>
            </a:extLst>
          </p:cNvPr>
          <p:cNvGraphicFramePr>
            <a:graphicFrameLocks noGrp="1"/>
          </p:cNvGraphicFramePr>
          <p:nvPr>
            <p:extLst>
              <p:ext uri="{D42A27DB-BD31-4B8C-83A1-F6EECF244321}">
                <p14:modId xmlns:p14="http://schemas.microsoft.com/office/powerpoint/2010/main" val="4145006881"/>
              </p:ext>
            </p:extLst>
          </p:nvPr>
        </p:nvGraphicFramePr>
        <p:xfrm>
          <a:off x="457200" y="1178074"/>
          <a:ext cx="10835640" cy="3224667"/>
        </p:xfrm>
        <a:graphic>
          <a:graphicData uri="http://schemas.openxmlformats.org/drawingml/2006/table">
            <a:tbl>
              <a:tblPr firstRow="1" firstCol="1" bandRow="1">
                <a:tableStyleId>{3B4B98B0-60AC-42C2-AFA5-B58CD77FA1E5}</a:tableStyleId>
              </a:tblPr>
              <a:tblGrid>
                <a:gridCol w="7386020">
                  <a:extLst>
                    <a:ext uri="{9D8B030D-6E8A-4147-A177-3AD203B41FA5}">
                      <a16:colId xmlns:a16="http://schemas.microsoft.com/office/drawing/2014/main" val="748747402"/>
                    </a:ext>
                  </a:extLst>
                </a:gridCol>
                <a:gridCol w="1761687">
                  <a:extLst>
                    <a:ext uri="{9D8B030D-6E8A-4147-A177-3AD203B41FA5}">
                      <a16:colId xmlns:a16="http://schemas.microsoft.com/office/drawing/2014/main" val="2513815203"/>
                    </a:ext>
                  </a:extLst>
                </a:gridCol>
                <a:gridCol w="1687933">
                  <a:extLst>
                    <a:ext uri="{9D8B030D-6E8A-4147-A177-3AD203B41FA5}">
                      <a16:colId xmlns:a16="http://schemas.microsoft.com/office/drawing/2014/main" val="2988791402"/>
                    </a:ext>
                  </a:extLst>
                </a:gridCol>
              </a:tblGrid>
              <a:tr h="467439">
                <a:tc>
                  <a:txBody>
                    <a:bodyPr/>
                    <a:lstStyle/>
                    <a:p>
                      <a:pPr marL="0" marR="0" algn="l">
                        <a:lnSpc>
                          <a:spcPct val="200000"/>
                        </a:lnSpc>
                        <a:spcBef>
                          <a:spcPts val="0"/>
                        </a:spcBef>
                        <a:spcAft>
                          <a:spcPts val="0"/>
                        </a:spcAft>
                      </a:pPr>
                      <a:r>
                        <a:rPr lang="en-US" sz="2200">
                          <a:effectLst/>
                          <a:latin typeface="Times New Roman" panose="02020603050405020304" pitchFamily="18" charset="0"/>
                          <a:cs typeface="Times New Roman" panose="02020603050405020304" pitchFamily="18" charset="0"/>
                        </a:rPr>
                        <a:t>Number of Participants</a:t>
                      </a:r>
                      <a:endParaRPr lang="en-US" sz="2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pPr marL="0" marR="0" algn="l">
                        <a:lnSpc>
                          <a:spcPct val="200000"/>
                        </a:lnSpc>
                        <a:spcBef>
                          <a:spcPts val="0"/>
                        </a:spcBef>
                        <a:spcAft>
                          <a:spcPts val="0"/>
                        </a:spcAft>
                      </a:pPr>
                      <a:r>
                        <a:rPr lang="en-US" sz="2200">
                          <a:effectLst/>
                          <a:latin typeface="Times New Roman" panose="02020603050405020304" pitchFamily="18" charset="0"/>
                          <a:cs typeface="Times New Roman" panose="02020603050405020304" pitchFamily="18" charset="0"/>
                        </a:rPr>
                        <a:t>161</a:t>
                      </a:r>
                      <a:endParaRPr lang="en-US" sz="2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55323194"/>
                  </a:ext>
                </a:extLst>
              </a:tr>
              <a:tr h="1724145">
                <a:tc>
                  <a:txBody>
                    <a:bodyPr/>
                    <a:lstStyle/>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Male</a:t>
                      </a:r>
                    </a:p>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Female</a:t>
                      </a:r>
                    </a:p>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Not Listed/Not Disclosed </a:t>
                      </a:r>
                      <a:endPar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l">
                        <a:lnSpc>
                          <a:spcPct val="200000"/>
                        </a:lnSpc>
                        <a:spcBef>
                          <a:spcPts val="0"/>
                        </a:spcBef>
                        <a:spcAft>
                          <a:spcPts val="0"/>
                        </a:spcAft>
                      </a:pPr>
                      <a:r>
                        <a:rPr lang="en-US" sz="2200">
                          <a:effectLst/>
                          <a:latin typeface="Times New Roman" panose="02020603050405020304" pitchFamily="18" charset="0"/>
                          <a:cs typeface="Times New Roman" panose="02020603050405020304" pitchFamily="18" charset="0"/>
                        </a:rPr>
                        <a:t>44.7%</a:t>
                      </a:r>
                    </a:p>
                    <a:p>
                      <a:pPr marL="0" marR="0" algn="l">
                        <a:lnSpc>
                          <a:spcPct val="200000"/>
                        </a:lnSpc>
                        <a:spcBef>
                          <a:spcPts val="0"/>
                        </a:spcBef>
                        <a:spcAft>
                          <a:spcPts val="0"/>
                        </a:spcAft>
                      </a:pPr>
                      <a:r>
                        <a:rPr lang="en-US" sz="2200">
                          <a:effectLst/>
                          <a:latin typeface="Times New Roman" panose="02020603050405020304" pitchFamily="18" charset="0"/>
                          <a:cs typeface="Times New Roman" panose="02020603050405020304" pitchFamily="18" charset="0"/>
                        </a:rPr>
                        <a:t>54.8%</a:t>
                      </a:r>
                    </a:p>
                    <a:p>
                      <a:pPr marL="0" marR="0" algn="l">
                        <a:lnSpc>
                          <a:spcPct val="200000"/>
                        </a:lnSpc>
                        <a:spcBef>
                          <a:spcPts val="0"/>
                        </a:spcBef>
                        <a:spcAft>
                          <a:spcPts val="0"/>
                        </a:spcAft>
                      </a:pPr>
                      <a:r>
                        <a:rPr lang="en-US" sz="2200">
                          <a:effectLst/>
                          <a:latin typeface="Times New Roman" panose="02020603050405020304" pitchFamily="18" charset="0"/>
                          <a:cs typeface="Times New Roman" panose="02020603050405020304" pitchFamily="18" charset="0"/>
                        </a:rPr>
                        <a:t>1.8%</a:t>
                      </a:r>
                      <a:endParaRPr lang="en-US" sz="2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746063314"/>
                  </a:ext>
                </a:extLst>
              </a:tr>
              <a:tr h="746643">
                <a:tc>
                  <a:txBody>
                    <a:bodyPr/>
                    <a:lstStyle/>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White/Non-Hispanic </a:t>
                      </a:r>
                      <a:endPar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 90.7%</a:t>
                      </a:r>
                      <a:endPar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l">
                        <a:lnSpc>
                          <a:spcPct val="200000"/>
                        </a:lnSpc>
                        <a:spcBef>
                          <a:spcPts val="0"/>
                        </a:spcBef>
                        <a:spcAft>
                          <a:spcPts val="0"/>
                        </a:spcAft>
                      </a:pPr>
                      <a:r>
                        <a:rPr lang="en-US" sz="2200" dirty="0">
                          <a:effectLst/>
                          <a:latin typeface="Times New Roman" panose="02020603050405020304" pitchFamily="18" charset="0"/>
                          <a:cs typeface="Times New Roman" panose="02020603050405020304" pitchFamily="18" charset="0"/>
                        </a:rPr>
                        <a:t> 146</a:t>
                      </a:r>
                      <a:endParaRPr lang="en-US" sz="2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02471039"/>
                  </a:ext>
                </a:extLst>
              </a:tr>
            </a:tbl>
          </a:graphicData>
        </a:graphic>
      </p:graphicFrame>
      <p:pic>
        <p:nvPicPr>
          <p:cNvPr id="20" name="Graphic 19" descr="Group of people outline">
            <a:extLst>
              <a:ext uri="{FF2B5EF4-FFF2-40B4-BE49-F238E27FC236}">
                <a16:creationId xmlns:a16="http://schemas.microsoft.com/office/drawing/2014/main" id="{15F3D734-82E7-4182-B954-BB2C6ABAB0A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8220" y="4613126"/>
            <a:ext cx="2133600" cy="2133600"/>
          </a:xfrm>
          <a:prstGeom prst="rect">
            <a:avLst/>
          </a:prstGeom>
        </p:spPr>
      </p:pic>
    </p:spTree>
    <p:extLst>
      <p:ext uri="{BB962C8B-B14F-4D97-AF65-F5344CB8AC3E}">
        <p14:creationId xmlns:p14="http://schemas.microsoft.com/office/powerpoint/2010/main" val="1896384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ACE/BCE Associations</a:t>
            </a: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6" name="Picture 5" descr="Graphical user interface, table&#10;&#10;Description automatically generated">
            <a:extLst>
              <a:ext uri="{FF2B5EF4-FFF2-40B4-BE49-F238E27FC236}">
                <a16:creationId xmlns:a16="http://schemas.microsoft.com/office/drawing/2014/main" id="{DE7E052A-7DDF-4B5F-9E6D-C6930F13ADCE}"/>
              </a:ext>
            </a:extLst>
          </p:cNvPr>
          <p:cNvPicPr>
            <a:picLocks noChangeAspect="1"/>
          </p:cNvPicPr>
          <p:nvPr/>
        </p:nvPicPr>
        <p:blipFill>
          <a:blip r:embed="rId2"/>
          <a:stretch>
            <a:fillRect/>
          </a:stretch>
        </p:blipFill>
        <p:spPr>
          <a:xfrm>
            <a:off x="457200" y="1178071"/>
            <a:ext cx="10826335" cy="5029183"/>
          </a:xfrm>
          <a:prstGeom prst="rect">
            <a:avLst/>
          </a:prstGeom>
        </p:spPr>
      </p:pic>
    </p:spTree>
    <p:extLst>
      <p:ext uri="{BB962C8B-B14F-4D97-AF65-F5344CB8AC3E}">
        <p14:creationId xmlns:p14="http://schemas.microsoft.com/office/powerpoint/2010/main" val="114785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E3A650A-9052-4ED7-8159-16A3D578D5EA}"/>
              </a:ext>
            </a:extLst>
          </p:cNvPr>
          <p:cNvSpPr txBox="1"/>
          <p:nvPr/>
        </p:nvSpPr>
        <p:spPr>
          <a:xfrm>
            <a:off x="457200" y="319399"/>
            <a:ext cx="9847642" cy="831125"/>
          </a:xfrm>
          <a:prstGeom prst="rect">
            <a:avLst/>
          </a:prstGeom>
          <a:noFill/>
        </p:spPr>
        <p:txBody>
          <a:bodyPr wrap="square" rtlCol="0">
            <a:spAutoFit/>
          </a:bodyPr>
          <a:lstStyle/>
          <a:p>
            <a:r>
              <a:rPr lang="en-US" sz="4801" dirty="0">
                <a:solidFill>
                  <a:srgbClr val="335B74"/>
                </a:solidFill>
                <a:latin typeface="Times New Roman" panose="02020603050405020304" pitchFamily="18" charset="0"/>
                <a:cs typeface="Times New Roman" panose="02020603050405020304" pitchFamily="18" charset="0"/>
              </a:rPr>
              <a:t>Sex Differences</a:t>
            </a:r>
          </a:p>
        </p:txBody>
      </p:sp>
      <p:sp>
        <p:nvSpPr>
          <p:cNvPr id="5" name="TextBox 4">
            <a:extLst>
              <a:ext uri="{FF2B5EF4-FFF2-40B4-BE49-F238E27FC236}">
                <a16:creationId xmlns:a16="http://schemas.microsoft.com/office/drawing/2014/main" id="{889105ED-C081-4CF9-940C-79285FFF7E1F}"/>
              </a:ext>
            </a:extLst>
          </p:cNvPr>
          <p:cNvSpPr txBox="1"/>
          <p:nvPr/>
        </p:nvSpPr>
        <p:spPr>
          <a:xfrm>
            <a:off x="457200" y="1164372"/>
            <a:ext cx="10835640" cy="2800767"/>
          </a:xfrm>
          <a:prstGeom prst="rect">
            <a:avLst/>
          </a:prstGeom>
          <a:noFill/>
        </p:spPr>
        <p:txBody>
          <a:bodyPr wrap="square" rtlCol="0">
            <a:spAutoFit/>
          </a:bodyPr>
          <a:lstStyle/>
          <a:p>
            <a:r>
              <a:rPr lang="en-US" sz="2200" b="1" dirty="0">
                <a:solidFill>
                  <a:schemeClr val="accent2">
                    <a:lumMod val="10000"/>
                  </a:schemeClr>
                </a:solidFill>
                <a:latin typeface="Times New Roman" panose="02020603050405020304" pitchFamily="18" charset="0"/>
                <a:cs typeface="Times New Roman" panose="02020603050405020304" pitchFamily="18" charset="0"/>
              </a:rPr>
              <a:t>Sex differences: </a:t>
            </a: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Main Effects</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Compared to men, women reported higher levels of unpredictability during childhood, poorer sleep quality and more sleep impairment. </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Men reported marginally higher levels of nicotine use</a:t>
            </a:r>
          </a:p>
          <a:p>
            <a:pPr marL="799983" lvl="1"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No other statistically significant findings for childhood experiences or health behaviors</a:t>
            </a:r>
          </a:p>
          <a:p>
            <a:pPr marL="1257066" lvl="2" indent="-342900">
              <a:buFont typeface="Arial" panose="020B0604020202020204" pitchFamily="34" charset="0"/>
              <a:buChar char="•"/>
            </a:pPr>
            <a:r>
              <a:rPr lang="en-US" sz="2200" dirty="0">
                <a:solidFill>
                  <a:schemeClr val="accent2">
                    <a:lumMod val="10000"/>
                  </a:schemeClr>
                </a:solidFill>
                <a:latin typeface="Times New Roman" panose="02020603050405020304" pitchFamily="18" charset="0"/>
                <a:cs typeface="Times New Roman" panose="02020603050405020304" pitchFamily="18" charset="0"/>
              </a:rPr>
              <a:t>No evidence of sex differences </a:t>
            </a:r>
          </a:p>
          <a:p>
            <a:endParaRPr lang="en-US" sz="2200" dirty="0">
              <a:solidFill>
                <a:schemeClr val="accent2">
                  <a:lumMod val="10000"/>
                </a:schemeClr>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0223157A-7845-4C90-A4B6-FB4A4EA41CF7}"/>
              </a:ext>
            </a:extLst>
          </p:cNvPr>
          <p:cNvCxnSpPr>
            <a:cxnSpLocks/>
          </p:cNvCxnSpPr>
          <p:nvPr/>
        </p:nvCxnSpPr>
        <p:spPr>
          <a:xfrm flipH="1">
            <a:off x="457200" y="1164372"/>
            <a:ext cx="10835640"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1" name="Right Triangle 10">
            <a:extLst>
              <a:ext uri="{FF2B5EF4-FFF2-40B4-BE49-F238E27FC236}">
                <a16:creationId xmlns:a16="http://schemas.microsoft.com/office/drawing/2014/main" id="{DA302DB4-802E-4B05-8FC3-BA1390C80AED}"/>
              </a:ext>
            </a:extLst>
          </p:cNvPr>
          <p:cNvSpPr/>
          <p:nvPr/>
        </p:nvSpPr>
        <p:spPr>
          <a:xfrm rot="10800000">
            <a:off x="4393914" y="-2"/>
            <a:ext cx="6898926" cy="1164224"/>
          </a:xfrm>
          <a:prstGeom prst="rtTriangle">
            <a:avLst/>
          </a:prstGeom>
          <a:solidFill>
            <a:srgbClr val="BFBFBF">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86"/>
          </a:p>
        </p:txBody>
      </p:sp>
      <p:pic>
        <p:nvPicPr>
          <p:cNvPr id="10" name="Graphic 9" descr="Male outline">
            <a:extLst>
              <a:ext uri="{FF2B5EF4-FFF2-40B4-BE49-F238E27FC236}">
                <a16:creationId xmlns:a16="http://schemas.microsoft.com/office/drawing/2014/main" id="{57DA8588-9EFE-44D1-8F48-F21C9B12B8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14600" y="3563213"/>
            <a:ext cx="2971800" cy="2971800"/>
          </a:xfrm>
          <a:prstGeom prst="rect">
            <a:avLst/>
          </a:prstGeom>
        </p:spPr>
      </p:pic>
      <p:pic>
        <p:nvPicPr>
          <p:cNvPr id="13" name="Graphic 12" descr="Female outline">
            <a:extLst>
              <a:ext uri="{FF2B5EF4-FFF2-40B4-BE49-F238E27FC236}">
                <a16:creationId xmlns:a16="http://schemas.microsoft.com/office/drawing/2014/main" id="{17DA6387-8CC3-4A39-BC1B-2EEE013053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5000" y="3563213"/>
            <a:ext cx="2971800" cy="2971800"/>
          </a:xfrm>
          <a:prstGeom prst="rect">
            <a:avLst/>
          </a:prstGeom>
        </p:spPr>
      </p:pic>
    </p:spTree>
    <p:extLst>
      <p:ext uri="{BB962C8B-B14F-4D97-AF65-F5344CB8AC3E}">
        <p14:creationId xmlns:p14="http://schemas.microsoft.com/office/powerpoint/2010/main" val="4109330191"/>
      </p:ext>
    </p:extLst>
  </p:cSld>
  <p:clrMapOvr>
    <a:masterClrMapping/>
  </p:clrMapOvr>
</p:sld>
</file>

<file path=ppt/theme/theme1.xml><?xml version="1.0" encoding="utf-8"?>
<a:theme xmlns:a="http://schemas.openxmlformats.org/drawingml/2006/main" name="View">
  <a:themeElements>
    <a:clrScheme name="Custom 32">
      <a:dk1>
        <a:sysClr val="windowText" lastClr="000000"/>
      </a:dk1>
      <a:lt1>
        <a:srgbClr val="A5A5A5"/>
      </a:lt1>
      <a:dk2>
        <a:srgbClr val="335B74"/>
      </a:dk2>
      <a:lt2>
        <a:srgbClr val="E6E9EA"/>
      </a:lt2>
      <a:accent1>
        <a:srgbClr val="335B7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F4D360F85661468B9B23CC78D0CBAF" ma:contentTypeVersion="18" ma:contentTypeDescription="Create a new document." ma:contentTypeScope="" ma:versionID="f39e63fe1a22b1bedbcf6fb692222841">
  <xsd:schema xmlns:xsd="http://www.w3.org/2001/XMLSchema" xmlns:xs="http://www.w3.org/2001/XMLSchema" xmlns:p="http://schemas.microsoft.com/office/2006/metadata/properties" xmlns:ns2="b10b96fc-3cac-4f39-8741-761b5c694de7" xmlns:ns3="cd07119f-ec39-461f-9d35-e9dde5481e50" targetNamespace="http://schemas.microsoft.com/office/2006/metadata/properties" ma:root="true" ma:fieldsID="1bc355f65d7d3abee87d101411c176a8" ns2:_="" ns3:_="">
    <xsd:import namespace="b10b96fc-3cac-4f39-8741-761b5c694de7"/>
    <xsd:import namespace="cd07119f-ec39-461f-9d35-e9dde5481e5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b96fc-3cac-4f39-8741-761b5c694d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7310ada-04f1-49d1-83c9-5a60708465d1"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07119f-ec39-461f-9d35-e9dde5481e5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575d1d3-11ac-4cfd-9924-75d384c3cee9}" ma:internalName="TaxCatchAll" ma:showField="CatchAllData" ma:web="cd07119f-ec39-461f-9d35-e9dde5481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10b96fc-3cac-4f39-8741-761b5c694de7">
      <Terms xmlns="http://schemas.microsoft.com/office/infopath/2007/PartnerControls"/>
    </lcf76f155ced4ddcb4097134ff3c332f>
    <TaxCatchAll xmlns="cd07119f-ec39-461f-9d35-e9dde5481e50" xsi:nil="true"/>
  </documentManagement>
</p:properties>
</file>

<file path=customXml/itemProps1.xml><?xml version="1.0" encoding="utf-8"?>
<ds:datastoreItem xmlns:ds="http://schemas.openxmlformats.org/officeDocument/2006/customXml" ds:itemID="{2F2CE8CE-10B2-4AD8-8A90-585FE35251ED}"/>
</file>

<file path=customXml/itemProps2.xml><?xml version="1.0" encoding="utf-8"?>
<ds:datastoreItem xmlns:ds="http://schemas.openxmlformats.org/officeDocument/2006/customXml" ds:itemID="{953086FD-E96F-4730-8B86-572278C5069C}"/>
</file>

<file path=customXml/itemProps3.xml><?xml version="1.0" encoding="utf-8"?>
<ds:datastoreItem xmlns:ds="http://schemas.openxmlformats.org/officeDocument/2006/customXml" ds:itemID="{4DFD2ACD-5A58-4B5F-986C-640C29D2F4CE}"/>
</file>

<file path=docProps/app.xml><?xml version="1.0" encoding="utf-8"?>
<Properties xmlns="http://schemas.openxmlformats.org/officeDocument/2006/extended-properties" xmlns:vt="http://schemas.openxmlformats.org/officeDocument/2006/docPropsVTypes">
  <Template/>
  <TotalTime>5036</TotalTime>
  <Words>928</Words>
  <Application>Microsoft Office PowerPoint</Application>
  <PresentationFormat>Widescreen</PresentationFormat>
  <Paragraphs>117</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Schoolbook</vt:lpstr>
      <vt:lpstr>Times New Roman</vt:lpstr>
      <vt:lpstr>Wingdings 2</vt:lpstr>
      <vt:lpstr>View</vt:lpstr>
      <vt:lpstr>Relationships Between Early Life Experiences and Health Risk Behaviors in Adulthood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Martinez</dc:creator>
  <cp:lastModifiedBy>Martinez, Luis</cp:lastModifiedBy>
  <cp:revision>106</cp:revision>
  <dcterms:created xsi:type="dcterms:W3CDTF">2021-06-03T23:15:41Z</dcterms:created>
  <dcterms:modified xsi:type="dcterms:W3CDTF">2021-08-13T13:53:56Z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0x010100C8F4D360F85661468B9B23CC78D0CBAF</vt:lpwstr>
  </property>
</Properties>
</file>