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9" r:id="rId3"/>
  </p:sldMasterIdLst>
  <p:notesMasterIdLst>
    <p:notesMasterId r:id="rId31"/>
  </p:notesMasterIdLst>
  <p:handoutMasterIdLst>
    <p:handoutMasterId r:id="rId32"/>
  </p:handoutMasterIdLst>
  <p:sldIdLst>
    <p:sldId id="256" r:id="rId4"/>
    <p:sldId id="411" r:id="rId5"/>
    <p:sldId id="462" r:id="rId6"/>
    <p:sldId id="452" r:id="rId7"/>
    <p:sldId id="463" r:id="rId8"/>
    <p:sldId id="454" r:id="rId9"/>
    <p:sldId id="464" r:id="rId10"/>
    <p:sldId id="456" r:id="rId11"/>
    <p:sldId id="458" r:id="rId12"/>
    <p:sldId id="457" r:id="rId13"/>
    <p:sldId id="447" r:id="rId14"/>
    <p:sldId id="430" r:id="rId15"/>
    <p:sldId id="439" r:id="rId16"/>
    <p:sldId id="429" r:id="rId17"/>
    <p:sldId id="440" r:id="rId18"/>
    <p:sldId id="441" r:id="rId19"/>
    <p:sldId id="434" r:id="rId20"/>
    <p:sldId id="431" r:id="rId21"/>
    <p:sldId id="432" r:id="rId22"/>
    <p:sldId id="433" r:id="rId23"/>
    <p:sldId id="435" r:id="rId24"/>
    <p:sldId id="448" r:id="rId25"/>
    <p:sldId id="436" r:id="rId26"/>
    <p:sldId id="459" r:id="rId27"/>
    <p:sldId id="449" r:id="rId28"/>
    <p:sldId id="461" r:id="rId29"/>
    <p:sldId id="45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5"/>
    <a:srgbClr val="CBB379"/>
    <a:srgbClr val="9BBF71"/>
    <a:srgbClr val="7DE5CB"/>
    <a:srgbClr val="BFC2C9"/>
    <a:srgbClr val="AAACB2"/>
    <a:srgbClr val="55D6E8"/>
    <a:srgbClr val="5AD6E7"/>
    <a:srgbClr val="EE7874"/>
    <a:srgbClr val="91BA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41" autoAdjust="0"/>
    <p:restoredTop sz="95097" autoAdjust="0"/>
  </p:normalViewPr>
  <p:slideViewPr>
    <p:cSldViewPr snapToGrid="0">
      <p:cViewPr varScale="1">
        <p:scale>
          <a:sx n="51" d="100"/>
          <a:sy n="51" d="100"/>
        </p:scale>
        <p:origin x="53" y="763"/>
      </p:cViewPr>
      <p:guideLst/>
    </p:cSldViewPr>
  </p:slideViewPr>
  <p:notesTextViewPr>
    <p:cViewPr>
      <p:scale>
        <a:sx n="1" d="1"/>
        <a:sy n="1" d="1"/>
      </p:scale>
      <p:origin x="0" y="0"/>
    </p:cViewPr>
  </p:notesTextViewPr>
  <p:notesViewPr>
    <p:cSldViewPr snapToGrid="0">
      <p:cViewPr varScale="1">
        <p:scale>
          <a:sx n="107" d="100"/>
          <a:sy n="107" d="100"/>
        </p:scale>
        <p:origin x="3200"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https://olucdenver.sharepoint.com/sites/BCBANeedsAssessmentProject/Shared%20Documents/General/Romani_BCBASurvey_Ag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olucdenver.sharepoint.com/sites/BCBANeedsAssessmentProject/Shared%20Documents/General/Romani_BCBASurvey_Ag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olucdenver.sharepoint.com/sites/BCBANeedsAssessmentProject/Shared%20Documents/General/Romani_BCBASurvey_Ag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'Q13-19'!$F$13</c:f>
              <c:strCache>
                <c:ptCount val="1"/>
                <c:pt idx="0">
                  <c:v>Average Experimental FBA</c:v>
                </c:pt>
              </c:strCache>
            </c:strRef>
          </c:tx>
          <c:spPr>
            <a:ln w="50800" cap="rnd">
              <a:solidFill>
                <a:schemeClr val="accent1"/>
              </a:solidFill>
              <a:round/>
            </a:ln>
            <a:effectLst/>
          </c:spPr>
          <c:marker>
            <c:symbol val="circle"/>
            <c:size val="5"/>
            <c:spPr>
              <a:solidFill>
                <a:schemeClr val="accent1"/>
              </a:solidFill>
              <a:ln w="101600">
                <a:solidFill>
                  <a:schemeClr val="accent1"/>
                </a:solidFill>
              </a:ln>
              <a:effectLst/>
            </c:spPr>
          </c:marker>
          <c:cat>
            <c:strRef>
              <c:f>'Q13-19'!$B$14:$B$19</c:f>
              <c:strCache>
                <c:ptCount val="6"/>
                <c:pt idx="0">
                  <c:v>14+ years</c:v>
                </c:pt>
                <c:pt idx="1">
                  <c:v>12-14 years</c:v>
                </c:pt>
                <c:pt idx="2">
                  <c:v>9-11 years</c:v>
                </c:pt>
                <c:pt idx="3">
                  <c:v>6-8 years</c:v>
                </c:pt>
                <c:pt idx="4">
                  <c:v>3-5 years</c:v>
                </c:pt>
                <c:pt idx="5">
                  <c:v>0-2 years</c:v>
                </c:pt>
              </c:strCache>
            </c:strRef>
          </c:cat>
          <c:val>
            <c:numRef>
              <c:f>'Q13-19'!$F$14:$F$19</c:f>
              <c:numCache>
                <c:formatCode>0</c:formatCode>
                <c:ptCount val="6"/>
                <c:pt idx="0">
                  <c:v>6.1893518518518524</c:v>
                </c:pt>
                <c:pt idx="1">
                  <c:v>4.5370370370370372</c:v>
                </c:pt>
                <c:pt idx="2">
                  <c:v>4.6296296296296298</c:v>
                </c:pt>
                <c:pt idx="3">
                  <c:v>5.4278258778258781</c:v>
                </c:pt>
                <c:pt idx="4">
                  <c:v>4.5008870758870758</c:v>
                </c:pt>
                <c:pt idx="5">
                  <c:v>3.6972999222999228</c:v>
                </c:pt>
              </c:numCache>
            </c:numRef>
          </c:val>
          <c:smooth val="0"/>
          <c:extLst>
            <c:ext xmlns:c16="http://schemas.microsoft.com/office/drawing/2014/chart" uri="{C3380CC4-5D6E-409C-BE32-E72D297353CC}">
              <c16:uniqueId val="{00000000-45A9-430D-9C98-F7C4F1591421}"/>
            </c:ext>
          </c:extLst>
        </c:ser>
        <c:ser>
          <c:idx val="1"/>
          <c:order val="1"/>
          <c:tx>
            <c:strRef>
              <c:f>'Q13-19'!$I$13</c:f>
              <c:strCache>
                <c:ptCount val="1"/>
                <c:pt idx="0">
                  <c:v>Average Descriptive FBA </c:v>
                </c:pt>
              </c:strCache>
            </c:strRef>
          </c:tx>
          <c:spPr>
            <a:ln w="50800" cap="rnd">
              <a:solidFill>
                <a:schemeClr val="accent2"/>
              </a:solidFill>
              <a:round/>
            </a:ln>
            <a:effectLst/>
          </c:spPr>
          <c:marker>
            <c:symbol val="triangle"/>
            <c:size val="13"/>
            <c:spPr>
              <a:solidFill>
                <a:schemeClr val="accent2"/>
              </a:solidFill>
              <a:ln w="9525">
                <a:solidFill>
                  <a:schemeClr val="accent2"/>
                </a:solidFill>
              </a:ln>
              <a:effectLst/>
            </c:spPr>
          </c:marker>
          <c:cat>
            <c:strRef>
              <c:f>'Q13-19'!$B$14:$B$19</c:f>
              <c:strCache>
                <c:ptCount val="6"/>
                <c:pt idx="0">
                  <c:v>14+ years</c:v>
                </c:pt>
                <c:pt idx="1">
                  <c:v>12-14 years</c:v>
                </c:pt>
                <c:pt idx="2">
                  <c:v>9-11 years</c:v>
                </c:pt>
                <c:pt idx="3">
                  <c:v>6-8 years</c:v>
                </c:pt>
                <c:pt idx="4">
                  <c:v>3-5 years</c:v>
                </c:pt>
                <c:pt idx="5">
                  <c:v>0-2 years</c:v>
                </c:pt>
              </c:strCache>
            </c:strRef>
          </c:cat>
          <c:val>
            <c:numRef>
              <c:f>'Q13-19'!$I$14:$I$19</c:f>
              <c:numCache>
                <c:formatCode>0</c:formatCode>
                <c:ptCount val="6"/>
                <c:pt idx="0">
                  <c:v>7.6</c:v>
                </c:pt>
                <c:pt idx="1">
                  <c:v>9.3333333333333339</c:v>
                </c:pt>
                <c:pt idx="2">
                  <c:v>9.0222222222222221</c:v>
                </c:pt>
                <c:pt idx="3">
                  <c:v>8.3325396825396822</c:v>
                </c:pt>
                <c:pt idx="4">
                  <c:v>8.6517094017094021</c:v>
                </c:pt>
                <c:pt idx="5">
                  <c:v>8.6696428571428577</c:v>
                </c:pt>
              </c:numCache>
            </c:numRef>
          </c:val>
          <c:smooth val="0"/>
          <c:extLst>
            <c:ext xmlns:c16="http://schemas.microsoft.com/office/drawing/2014/chart" uri="{C3380CC4-5D6E-409C-BE32-E72D297353CC}">
              <c16:uniqueId val="{00000001-45A9-430D-9C98-F7C4F1591421}"/>
            </c:ext>
          </c:extLst>
        </c:ser>
        <c:ser>
          <c:idx val="2"/>
          <c:order val="2"/>
          <c:tx>
            <c:strRef>
              <c:f>'Q13-19'!$K$13</c:f>
              <c:strCache>
                <c:ptCount val="1"/>
                <c:pt idx="0">
                  <c:v>Average Indirect FBA</c:v>
                </c:pt>
              </c:strCache>
            </c:strRef>
          </c:tx>
          <c:spPr>
            <a:ln w="50800" cap="rnd">
              <a:solidFill>
                <a:schemeClr val="accent3"/>
              </a:solidFill>
              <a:round/>
            </a:ln>
            <a:effectLst/>
          </c:spPr>
          <c:marker>
            <c:symbol val="circle"/>
            <c:size val="5"/>
            <c:spPr>
              <a:solidFill>
                <a:schemeClr val="accent3"/>
              </a:solidFill>
              <a:ln w="101600">
                <a:solidFill>
                  <a:schemeClr val="accent3"/>
                </a:solidFill>
              </a:ln>
              <a:effectLst/>
            </c:spPr>
          </c:marker>
          <c:cat>
            <c:strRef>
              <c:f>'Q13-19'!$B$14:$B$19</c:f>
              <c:strCache>
                <c:ptCount val="6"/>
                <c:pt idx="0">
                  <c:v>14+ years</c:v>
                </c:pt>
                <c:pt idx="1">
                  <c:v>12-14 years</c:v>
                </c:pt>
                <c:pt idx="2">
                  <c:v>9-11 years</c:v>
                </c:pt>
                <c:pt idx="3">
                  <c:v>6-8 years</c:v>
                </c:pt>
                <c:pt idx="4">
                  <c:v>3-5 years</c:v>
                </c:pt>
                <c:pt idx="5">
                  <c:v>0-2 years</c:v>
                </c:pt>
              </c:strCache>
            </c:strRef>
          </c:cat>
          <c:val>
            <c:numRef>
              <c:f>'Q13-19'!$K$14:$K$19</c:f>
              <c:numCache>
                <c:formatCode>0</c:formatCode>
                <c:ptCount val="6"/>
                <c:pt idx="0">
                  <c:v>7.5916666666666668</c:v>
                </c:pt>
                <c:pt idx="1">
                  <c:v>6.4166666666666661</c:v>
                </c:pt>
                <c:pt idx="2">
                  <c:v>8.0833333333333339</c:v>
                </c:pt>
                <c:pt idx="3">
                  <c:v>7.3228438228438222</c:v>
                </c:pt>
                <c:pt idx="4">
                  <c:v>7.2494560994560997</c:v>
                </c:pt>
                <c:pt idx="5">
                  <c:v>8.2305506993006983</c:v>
                </c:pt>
              </c:numCache>
            </c:numRef>
          </c:val>
          <c:smooth val="0"/>
          <c:extLst>
            <c:ext xmlns:c16="http://schemas.microsoft.com/office/drawing/2014/chart" uri="{C3380CC4-5D6E-409C-BE32-E72D297353CC}">
              <c16:uniqueId val="{00000002-45A9-430D-9C98-F7C4F1591421}"/>
            </c:ext>
          </c:extLst>
        </c:ser>
        <c:dLbls>
          <c:showLegendKey val="0"/>
          <c:showVal val="0"/>
          <c:showCatName val="0"/>
          <c:showSerName val="0"/>
          <c:showPercent val="0"/>
          <c:showBubbleSize val="0"/>
        </c:dLbls>
        <c:marker val="1"/>
        <c:smooth val="0"/>
        <c:axId val="628512496"/>
        <c:axId val="628512080"/>
      </c:lineChart>
      <c:catAx>
        <c:axId val="6285124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28512080"/>
        <c:crosses val="autoZero"/>
        <c:auto val="1"/>
        <c:lblAlgn val="ctr"/>
        <c:lblOffset val="100"/>
        <c:noMultiLvlLbl val="0"/>
      </c:catAx>
      <c:valAx>
        <c:axId val="628512080"/>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b="0" i="0" baseline="0" dirty="0">
                    <a:solidFill>
                      <a:schemeClr val="tx1"/>
                    </a:solidFill>
                    <a:effectLst/>
                  </a:rPr>
                  <a:t>Reported frequency with using different FBAs</a:t>
                </a:r>
                <a:endParaRPr lang="en-US" sz="1800" dirty="0">
                  <a:solidFill>
                    <a:schemeClr val="tx1"/>
                  </a:solidFill>
                  <a:effectLs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8512496"/>
        <c:crosses val="autoZero"/>
        <c:crossBetween val="between"/>
      </c:valAx>
      <c:spPr>
        <a:noFill/>
        <a:ln>
          <a:noFill/>
        </a:ln>
        <a:effectLst/>
      </c:spPr>
    </c:plotArea>
    <c:legend>
      <c:legendPos val="b"/>
      <c:legendEntry>
        <c:idx val="0"/>
        <c:txPr>
          <a:bodyPr rot="0" spcFirstLastPara="1" vertOverflow="ellipsis" vert="horz" wrap="square" anchor="ctr" anchorCtr="1"/>
          <a:lstStyle/>
          <a:p>
            <a:pPr algn="just">
              <a:defRPr sz="1600" b="0" i="0" u="none" strike="noStrike" kern="1200" baseline="0">
                <a:solidFill>
                  <a:schemeClr val="tx1"/>
                </a:solidFill>
                <a:latin typeface="+mn-lt"/>
                <a:ea typeface="+mn-ea"/>
                <a:cs typeface="+mn-cs"/>
              </a:defRPr>
            </a:pPr>
            <a:endParaRPr lang="en-US"/>
          </a:p>
        </c:txPr>
      </c:legendEntry>
      <c:layout>
        <c:manualLayout>
          <c:xMode val="edge"/>
          <c:yMode val="edge"/>
          <c:x val="0.28040693792383109"/>
          <c:y val="0.56926112232103221"/>
          <c:w val="0.56415387594136812"/>
          <c:h val="0.22999302517342168"/>
        </c:manualLayout>
      </c:layout>
      <c:overlay val="1"/>
      <c:spPr>
        <a:solidFill>
          <a:schemeClr val="bg1"/>
        </a:solidFill>
        <a:ln>
          <a:noFill/>
        </a:ln>
        <a:effectLst/>
      </c:spPr>
      <c:txPr>
        <a:bodyPr rot="0" spcFirstLastPara="1" vertOverflow="ellipsis" vert="horz" wrap="square" anchor="ctr" anchorCtr="1"/>
        <a:lstStyle/>
        <a:p>
          <a:pPr algn="just">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'Q13-19'!$F$24</c:f>
              <c:strCache>
                <c:ptCount val="1"/>
                <c:pt idx="0">
                  <c:v>Average Experimental FBA </c:v>
                </c:pt>
              </c:strCache>
            </c:strRef>
          </c:tx>
          <c:spPr>
            <a:ln w="50800" cap="rnd">
              <a:solidFill>
                <a:schemeClr val="accent1"/>
              </a:solidFill>
              <a:round/>
            </a:ln>
            <a:effectLst/>
          </c:spPr>
          <c:marker>
            <c:symbol val="circle"/>
            <c:size val="5"/>
            <c:spPr>
              <a:solidFill>
                <a:schemeClr val="accent1"/>
              </a:solidFill>
              <a:ln w="101600">
                <a:solidFill>
                  <a:schemeClr val="accent1"/>
                </a:solidFill>
              </a:ln>
              <a:effectLst/>
            </c:spPr>
          </c:marker>
          <c:cat>
            <c:strRef>
              <c:f>'Q13-19'!$B$25:$B$30</c:f>
              <c:strCache>
                <c:ptCount val="6"/>
                <c:pt idx="0">
                  <c:v>14+ years</c:v>
                </c:pt>
                <c:pt idx="1">
                  <c:v>12-14 years</c:v>
                </c:pt>
                <c:pt idx="2">
                  <c:v>9-11 years</c:v>
                </c:pt>
                <c:pt idx="3">
                  <c:v>6-8 years</c:v>
                </c:pt>
                <c:pt idx="4">
                  <c:v>3-5 years</c:v>
                </c:pt>
                <c:pt idx="5">
                  <c:v>0-2 years</c:v>
                </c:pt>
              </c:strCache>
            </c:strRef>
          </c:cat>
          <c:val>
            <c:numRef>
              <c:f>'Q13-19'!$F$25:$F$30</c:f>
              <c:numCache>
                <c:formatCode>0</c:formatCode>
                <c:ptCount val="6"/>
                <c:pt idx="0">
                  <c:v>8.2583333333333346</c:v>
                </c:pt>
                <c:pt idx="1">
                  <c:v>8.7388888888888889</c:v>
                </c:pt>
                <c:pt idx="2">
                  <c:v>7.3888888888888884</c:v>
                </c:pt>
                <c:pt idx="3">
                  <c:v>7.433760683760684</c:v>
                </c:pt>
                <c:pt idx="4">
                  <c:v>7.7112393779060442</c:v>
                </c:pt>
                <c:pt idx="5">
                  <c:v>6.8865239698573033</c:v>
                </c:pt>
              </c:numCache>
            </c:numRef>
          </c:val>
          <c:smooth val="0"/>
          <c:extLst>
            <c:ext xmlns:c16="http://schemas.microsoft.com/office/drawing/2014/chart" uri="{C3380CC4-5D6E-409C-BE32-E72D297353CC}">
              <c16:uniqueId val="{00000000-2B1C-47C2-85B8-7695AA016157}"/>
            </c:ext>
          </c:extLst>
        </c:ser>
        <c:ser>
          <c:idx val="1"/>
          <c:order val="1"/>
          <c:tx>
            <c:strRef>
              <c:f>'Q13-19'!$I$24</c:f>
              <c:strCache>
                <c:ptCount val="1"/>
                <c:pt idx="0">
                  <c:v>Average Descriptive FBA </c:v>
                </c:pt>
              </c:strCache>
            </c:strRef>
          </c:tx>
          <c:spPr>
            <a:ln w="50800" cap="rnd">
              <a:solidFill>
                <a:schemeClr val="accent2"/>
              </a:solidFill>
              <a:round/>
            </a:ln>
            <a:effectLst/>
          </c:spPr>
          <c:marker>
            <c:symbol val="triangle"/>
            <c:size val="13"/>
            <c:spPr>
              <a:solidFill>
                <a:schemeClr val="accent2"/>
              </a:solidFill>
              <a:ln w="9525">
                <a:solidFill>
                  <a:schemeClr val="accent2"/>
                </a:solidFill>
              </a:ln>
              <a:effectLst/>
            </c:spPr>
          </c:marker>
          <c:cat>
            <c:strRef>
              <c:f>'Q13-19'!$B$25:$B$30</c:f>
              <c:strCache>
                <c:ptCount val="6"/>
                <c:pt idx="0">
                  <c:v>14+ years</c:v>
                </c:pt>
                <c:pt idx="1">
                  <c:v>12-14 years</c:v>
                </c:pt>
                <c:pt idx="2">
                  <c:v>9-11 years</c:v>
                </c:pt>
                <c:pt idx="3">
                  <c:v>6-8 years</c:v>
                </c:pt>
                <c:pt idx="4">
                  <c:v>3-5 years</c:v>
                </c:pt>
                <c:pt idx="5">
                  <c:v>0-2 years</c:v>
                </c:pt>
              </c:strCache>
            </c:strRef>
          </c:cat>
          <c:val>
            <c:numRef>
              <c:f>'Q13-19'!$I$25:$I$30</c:f>
              <c:numCache>
                <c:formatCode>0</c:formatCode>
                <c:ptCount val="6"/>
                <c:pt idx="0">
                  <c:v>8.2666666666666675</c:v>
                </c:pt>
                <c:pt idx="1">
                  <c:v>9.8666666666666671</c:v>
                </c:pt>
                <c:pt idx="2">
                  <c:v>9.2666666666666657</c:v>
                </c:pt>
                <c:pt idx="3">
                  <c:v>9.5555555555555554</c:v>
                </c:pt>
                <c:pt idx="4">
                  <c:v>9.573759573759574</c:v>
                </c:pt>
                <c:pt idx="5">
                  <c:v>9.4924242424242422</c:v>
                </c:pt>
              </c:numCache>
            </c:numRef>
          </c:val>
          <c:smooth val="0"/>
          <c:extLst>
            <c:ext xmlns:c16="http://schemas.microsoft.com/office/drawing/2014/chart" uri="{C3380CC4-5D6E-409C-BE32-E72D297353CC}">
              <c16:uniqueId val="{00000001-2B1C-47C2-85B8-7695AA016157}"/>
            </c:ext>
          </c:extLst>
        </c:ser>
        <c:ser>
          <c:idx val="2"/>
          <c:order val="2"/>
          <c:tx>
            <c:strRef>
              <c:f>'Q13-19'!$K$24</c:f>
              <c:strCache>
                <c:ptCount val="1"/>
                <c:pt idx="0">
                  <c:v>Average Indirect FBA</c:v>
                </c:pt>
              </c:strCache>
            </c:strRef>
          </c:tx>
          <c:spPr>
            <a:ln w="50800" cap="rnd">
              <a:solidFill>
                <a:schemeClr val="accent3"/>
              </a:solidFill>
              <a:round/>
            </a:ln>
            <a:effectLst/>
          </c:spPr>
          <c:marker>
            <c:symbol val="circle"/>
            <c:size val="5"/>
            <c:spPr>
              <a:solidFill>
                <a:schemeClr val="accent3"/>
              </a:solidFill>
              <a:ln w="101600">
                <a:solidFill>
                  <a:schemeClr val="accent3"/>
                </a:solidFill>
              </a:ln>
              <a:effectLst/>
            </c:spPr>
          </c:marker>
          <c:cat>
            <c:strRef>
              <c:f>'Q13-19'!$B$25:$B$30</c:f>
              <c:strCache>
                <c:ptCount val="6"/>
                <c:pt idx="0">
                  <c:v>14+ years</c:v>
                </c:pt>
                <c:pt idx="1">
                  <c:v>12-14 years</c:v>
                </c:pt>
                <c:pt idx="2">
                  <c:v>9-11 years</c:v>
                </c:pt>
                <c:pt idx="3">
                  <c:v>6-8 years</c:v>
                </c:pt>
                <c:pt idx="4">
                  <c:v>3-5 years</c:v>
                </c:pt>
                <c:pt idx="5">
                  <c:v>0-2 years</c:v>
                </c:pt>
              </c:strCache>
            </c:strRef>
          </c:cat>
          <c:val>
            <c:numRef>
              <c:f>'Q13-19'!$K$25:$K$30</c:f>
              <c:numCache>
                <c:formatCode>0</c:formatCode>
                <c:ptCount val="6"/>
                <c:pt idx="0">
                  <c:v>8.5791666666666675</c:v>
                </c:pt>
                <c:pt idx="1">
                  <c:v>9.8249999999999993</c:v>
                </c:pt>
                <c:pt idx="2">
                  <c:v>8.5888888888888886</c:v>
                </c:pt>
                <c:pt idx="3">
                  <c:v>9.3452075702075703</c:v>
                </c:pt>
                <c:pt idx="4">
                  <c:v>8.9369796869796865</c:v>
                </c:pt>
                <c:pt idx="5">
                  <c:v>9.1915584415584419</c:v>
                </c:pt>
              </c:numCache>
            </c:numRef>
          </c:val>
          <c:smooth val="0"/>
          <c:extLst>
            <c:ext xmlns:c16="http://schemas.microsoft.com/office/drawing/2014/chart" uri="{C3380CC4-5D6E-409C-BE32-E72D297353CC}">
              <c16:uniqueId val="{00000002-2B1C-47C2-85B8-7695AA016157}"/>
            </c:ext>
          </c:extLst>
        </c:ser>
        <c:dLbls>
          <c:showLegendKey val="0"/>
          <c:showVal val="0"/>
          <c:showCatName val="0"/>
          <c:showSerName val="0"/>
          <c:showPercent val="0"/>
          <c:showBubbleSize val="0"/>
        </c:dLbls>
        <c:marker val="1"/>
        <c:smooth val="0"/>
        <c:axId val="896936896"/>
        <c:axId val="896937312"/>
      </c:lineChart>
      <c:catAx>
        <c:axId val="8969368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96937312"/>
        <c:crosses val="autoZero"/>
        <c:auto val="1"/>
        <c:lblAlgn val="ctr"/>
        <c:lblOffset val="100"/>
        <c:noMultiLvlLbl val="0"/>
      </c:catAx>
      <c:valAx>
        <c:axId val="896937312"/>
        <c:scaling>
          <c:orientation val="minMax"/>
          <c:max val="10"/>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b="0" i="0" baseline="0" dirty="0">
                    <a:solidFill>
                      <a:schemeClr val="tx1"/>
                    </a:solidFill>
                    <a:effectLst/>
                  </a:rPr>
                  <a:t>Reported confidence using the FBAs</a:t>
                </a:r>
                <a:endParaRPr lang="en-US" sz="1800" dirty="0">
                  <a:solidFill>
                    <a:schemeClr val="tx1"/>
                  </a:solidFill>
                  <a:effectLs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96936896"/>
        <c:crosses val="autoZero"/>
        <c:crossBetween val="between"/>
      </c:valAx>
      <c:spPr>
        <a:noFill/>
        <a:ln>
          <a:noFill/>
        </a:ln>
        <a:effectLst/>
      </c:spPr>
    </c:plotArea>
    <c:legend>
      <c:legendPos val="b"/>
      <c:layout>
        <c:manualLayout>
          <c:xMode val="edge"/>
          <c:yMode val="edge"/>
          <c:x val="0.27739155519121855"/>
          <c:y val="0.45011445122776206"/>
          <c:w val="0.56183271657969935"/>
          <c:h val="0.33820299542264104"/>
        </c:manualLayout>
      </c:layout>
      <c:overlay val="1"/>
      <c:spPr>
        <a:solidFill>
          <a:schemeClr val="bg1"/>
        </a:solid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22892367826531"/>
          <c:y val="3.3539848346509617E-2"/>
          <c:w val="0.81130537912007172"/>
          <c:h val="0.83816644093172998"/>
        </c:manualLayout>
      </c:layout>
      <c:lineChart>
        <c:grouping val="standard"/>
        <c:varyColors val="0"/>
        <c:ser>
          <c:idx val="0"/>
          <c:order val="0"/>
          <c:tx>
            <c:strRef>
              <c:f>'[Romani_BCBASurvey_Ages.xlsx]Q19'!$K$25</c:f>
              <c:strCache>
                <c:ptCount val="1"/>
                <c:pt idx="0">
                  <c:v>without extinction</c:v>
                </c:pt>
              </c:strCache>
            </c:strRef>
          </c:tx>
          <c:spPr>
            <a:ln w="50800" cap="rnd">
              <a:solidFill>
                <a:schemeClr val="accent6"/>
              </a:solidFill>
              <a:round/>
            </a:ln>
            <a:effectLst/>
          </c:spPr>
          <c:marker>
            <c:symbol val="circle"/>
            <c:size val="8"/>
            <c:spPr>
              <a:solidFill>
                <a:schemeClr val="accent6"/>
              </a:solidFill>
              <a:ln w="101600">
                <a:solidFill>
                  <a:schemeClr val="accent6"/>
                </a:solidFill>
              </a:ln>
              <a:effectLst/>
            </c:spPr>
          </c:marker>
          <c:cat>
            <c:strRef>
              <c:f>'[Romani_BCBASurvey_Ages.xlsx]Q19'!$J$26:$J$31</c:f>
              <c:strCache>
                <c:ptCount val="6"/>
                <c:pt idx="0">
                  <c:v>14+ years</c:v>
                </c:pt>
                <c:pt idx="1">
                  <c:v>12-14 years</c:v>
                </c:pt>
                <c:pt idx="2">
                  <c:v>9-11 years</c:v>
                </c:pt>
                <c:pt idx="3">
                  <c:v>6-8 years</c:v>
                </c:pt>
                <c:pt idx="4">
                  <c:v>3-5 years</c:v>
                </c:pt>
                <c:pt idx="5">
                  <c:v>0-2 years</c:v>
                </c:pt>
              </c:strCache>
            </c:strRef>
          </c:cat>
          <c:val>
            <c:numRef>
              <c:f>'[Romani_BCBASurvey_Ages.xlsx]Q19'!$K$26:$K$31</c:f>
              <c:numCache>
                <c:formatCode>0</c:formatCode>
                <c:ptCount val="6"/>
                <c:pt idx="0">
                  <c:v>80</c:v>
                </c:pt>
                <c:pt idx="1">
                  <c:v>87.5</c:v>
                </c:pt>
                <c:pt idx="2">
                  <c:v>100</c:v>
                </c:pt>
                <c:pt idx="3">
                  <c:v>93.939393939393938</c:v>
                </c:pt>
                <c:pt idx="4">
                  <c:v>97.058823529411768</c:v>
                </c:pt>
                <c:pt idx="5">
                  <c:v>82.142857142857139</c:v>
                </c:pt>
              </c:numCache>
            </c:numRef>
          </c:val>
          <c:smooth val="0"/>
          <c:extLst>
            <c:ext xmlns:c16="http://schemas.microsoft.com/office/drawing/2014/chart" uri="{C3380CC4-5D6E-409C-BE32-E72D297353CC}">
              <c16:uniqueId val="{00000000-19B6-43B1-B5EA-0B5CC9E8A0D3}"/>
            </c:ext>
          </c:extLst>
        </c:ser>
        <c:ser>
          <c:idx val="1"/>
          <c:order val="1"/>
          <c:tx>
            <c:strRef>
              <c:f>'[Romani_BCBASurvey_Ages.xlsx]Q19'!$L$25</c:f>
              <c:strCache>
                <c:ptCount val="1"/>
                <c:pt idx="0">
                  <c:v>with extinction</c:v>
                </c:pt>
              </c:strCache>
            </c:strRef>
          </c:tx>
          <c:spPr>
            <a:ln w="50800" cap="rnd">
              <a:solidFill>
                <a:schemeClr val="accent5"/>
              </a:solidFill>
              <a:round/>
            </a:ln>
            <a:effectLst/>
          </c:spPr>
          <c:marker>
            <c:symbol val="circle"/>
            <c:size val="8"/>
            <c:spPr>
              <a:solidFill>
                <a:schemeClr val="accent5"/>
              </a:solidFill>
              <a:ln w="101600">
                <a:solidFill>
                  <a:schemeClr val="accent5"/>
                </a:solidFill>
              </a:ln>
              <a:effectLst/>
            </c:spPr>
          </c:marker>
          <c:cat>
            <c:strRef>
              <c:f>'[Romani_BCBASurvey_Ages.xlsx]Q19'!$J$26:$J$31</c:f>
              <c:strCache>
                <c:ptCount val="6"/>
                <c:pt idx="0">
                  <c:v>14+ years</c:v>
                </c:pt>
                <c:pt idx="1">
                  <c:v>12-14 years</c:v>
                </c:pt>
                <c:pt idx="2">
                  <c:v>9-11 years</c:v>
                </c:pt>
                <c:pt idx="3">
                  <c:v>6-8 years</c:v>
                </c:pt>
                <c:pt idx="4">
                  <c:v>3-5 years</c:v>
                </c:pt>
                <c:pt idx="5">
                  <c:v>0-2 years</c:v>
                </c:pt>
              </c:strCache>
            </c:strRef>
          </c:cat>
          <c:val>
            <c:numRef>
              <c:f>'[Romani_BCBASurvey_Ages.xlsx]Q19'!$L$26:$L$31</c:f>
              <c:numCache>
                <c:formatCode>0</c:formatCode>
                <c:ptCount val="6"/>
                <c:pt idx="0">
                  <c:v>100</c:v>
                </c:pt>
                <c:pt idx="1">
                  <c:v>87.5</c:v>
                </c:pt>
                <c:pt idx="2">
                  <c:v>63.636363636363633</c:v>
                </c:pt>
                <c:pt idx="3">
                  <c:v>75.757575757575751</c:v>
                </c:pt>
                <c:pt idx="4">
                  <c:v>70.588235294117652</c:v>
                </c:pt>
                <c:pt idx="5">
                  <c:v>67.857142857142861</c:v>
                </c:pt>
              </c:numCache>
            </c:numRef>
          </c:val>
          <c:smooth val="0"/>
          <c:extLst>
            <c:ext xmlns:c16="http://schemas.microsoft.com/office/drawing/2014/chart" uri="{C3380CC4-5D6E-409C-BE32-E72D297353CC}">
              <c16:uniqueId val="{00000001-19B6-43B1-B5EA-0B5CC9E8A0D3}"/>
            </c:ext>
          </c:extLst>
        </c:ser>
        <c:ser>
          <c:idx val="4"/>
          <c:order val="4"/>
          <c:tx>
            <c:strRef>
              <c:f>'[Romani_BCBASurvey_Ages.xlsx]Q19'!$O$25</c:f>
              <c:strCache>
                <c:ptCount val="1"/>
                <c:pt idx="0">
                  <c:v>Punishment procedures</c:v>
                </c:pt>
              </c:strCache>
            </c:strRef>
          </c:tx>
          <c:spPr>
            <a:ln w="50800" cap="rnd">
              <a:solidFill>
                <a:schemeClr val="accent5">
                  <a:lumMod val="60000"/>
                </a:schemeClr>
              </a:solidFill>
              <a:round/>
            </a:ln>
            <a:effectLst/>
          </c:spPr>
          <c:marker>
            <c:symbol val="circle"/>
            <c:size val="13"/>
            <c:spPr>
              <a:solidFill>
                <a:schemeClr val="accent5">
                  <a:lumMod val="60000"/>
                </a:schemeClr>
              </a:solidFill>
              <a:ln w="9525">
                <a:solidFill>
                  <a:schemeClr val="accent5">
                    <a:lumMod val="60000"/>
                  </a:schemeClr>
                </a:solidFill>
              </a:ln>
              <a:effectLst/>
            </c:spPr>
          </c:marker>
          <c:cat>
            <c:strRef>
              <c:f>'[Romani_BCBASurvey_Ages.xlsx]Q19'!$J$26:$J$31</c:f>
              <c:strCache>
                <c:ptCount val="6"/>
                <c:pt idx="0">
                  <c:v>14+ years</c:v>
                </c:pt>
                <c:pt idx="1">
                  <c:v>12-14 years</c:v>
                </c:pt>
                <c:pt idx="2">
                  <c:v>9-11 years</c:v>
                </c:pt>
                <c:pt idx="3">
                  <c:v>6-8 years</c:v>
                </c:pt>
                <c:pt idx="4">
                  <c:v>3-5 years</c:v>
                </c:pt>
                <c:pt idx="5">
                  <c:v>0-2 years</c:v>
                </c:pt>
              </c:strCache>
            </c:strRef>
          </c:cat>
          <c:val>
            <c:numRef>
              <c:f>'[Romani_BCBASurvey_Ages.xlsx]Q19'!$O$26:$O$31</c:f>
              <c:numCache>
                <c:formatCode>General</c:formatCode>
                <c:ptCount val="6"/>
                <c:pt idx="0">
                  <c:v>100</c:v>
                </c:pt>
                <c:pt idx="1">
                  <c:v>37.5</c:v>
                </c:pt>
                <c:pt idx="2">
                  <c:v>27.27272727272727</c:v>
                </c:pt>
                <c:pt idx="3">
                  <c:v>48.484848484848484</c:v>
                </c:pt>
                <c:pt idx="4">
                  <c:v>27.27272727272727</c:v>
                </c:pt>
                <c:pt idx="5">
                  <c:v>21.428571428571427</c:v>
                </c:pt>
              </c:numCache>
            </c:numRef>
          </c:val>
          <c:smooth val="0"/>
          <c:extLst>
            <c:ext xmlns:c16="http://schemas.microsoft.com/office/drawing/2014/chart" uri="{C3380CC4-5D6E-409C-BE32-E72D297353CC}">
              <c16:uniqueId val="{00000002-19B6-43B1-B5EA-0B5CC9E8A0D3}"/>
            </c:ext>
          </c:extLst>
        </c:ser>
        <c:dLbls>
          <c:showLegendKey val="0"/>
          <c:showVal val="0"/>
          <c:showCatName val="0"/>
          <c:showSerName val="0"/>
          <c:showPercent val="0"/>
          <c:showBubbleSize val="0"/>
        </c:dLbls>
        <c:marker val="1"/>
        <c:smooth val="0"/>
        <c:axId val="852432304"/>
        <c:axId val="852429392"/>
        <c:extLst>
          <c:ext xmlns:c15="http://schemas.microsoft.com/office/drawing/2012/chart" uri="{02D57815-91ED-43cb-92C2-25804820EDAC}">
            <c15:filteredLineSeries>
              <c15:ser>
                <c:idx val="2"/>
                <c:order val="2"/>
                <c:tx>
                  <c:strRef>
                    <c:extLst>
                      <c:ext uri="{02D57815-91ED-43cb-92C2-25804820EDAC}">
                        <c15:formulaRef>
                          <c15:sqref>'[Romani_BCBASurvey_Ages.xlsx]Q19'!$M$25</c15:sqref>
                        </c15:formulaRef>
                      </c:ext>
                    </c:extLst>
                    <c:strCache>
                      <c:ptCount val="1"/>
                      <c:pt idx="0">
                        <c:v>Non-contingent reinforcement procedures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extLst>
                      <c:ext uri="{02D57815-91ED-43cb-92C2-25804820EDAC}">
                        <c15:formulaRef>
                          <c15:sqref>'[Romani_BCBASurvey_Ages.xlsx]Q19'!$J$26:$J$31</c15:sqref>
                        </c15:formulaRef>
                      </c:ext>
                    </c:extLst>
                    <c:strCache>
                      <c:ptCount val="6"/>
                      <c:pt idx="0">
                        <c:v>14+ years</c:v>
                      </c:pt>
                      <c:pt idx="1">
                        <c:v>12-14 years</c:v>
                      </c:pt>
                      <c:pt idx="2">
                        <c:v>9-11 years</c:v>
                      </c:pt>
                      <c:pt idx="3">
                        <c:v>6-8 years</c:v>
                      </c:pt>
                      <c:pt idx="4">
                        <c:v>3-5 years</c:v>
                      </c:pt>
                      <c:pt idx="5">
                        <c:v>0-2 years</c:v>
                      </c:pt>
                    </c:strCache>
                  </c:strRef>
                </c:cat>
                <c:val>
                  <c:numRef>
                    <c:extLst>
                      <c:ext uri="{02D57815-91ED-43cb-92C2-25804820EDAC}">
                        <c15:formulaRef>
                          <c15:sqref>'[Romani_BCBASurvey_Ages.xlsx]Q19'!$M$26:$M$31</c15:sqref>
                        </c15:formulaRef>
                      </c:ext>
                    </c:extLst>
                    <c:numCache>
                      <c:formatCode>0%</c:formatCode>
                      <c:ptCount val="6"/>
                      <c:pt idx="0">
                        <c:v>0.8</c:v>
                      </c:pt>
                      <c:pt idx="1">
                        <c:v>1</c:v>
                      </c:pt>
                      <c:pt idx="2">
                        <c:v>1</c:v>
                      </c:pt>
                      <c:pt idx="3">
                        <c:v>0.93939393939393945</c:v>
                      </c:pt>
                      <c:pt idx="4">
                        <c:v>0.93939393939393945</c:v>
                      </c:pt>
                      <c:pt idx="5">
                        <c:v>0.75</c:v>
                      </c:pt>
                    </c:numCache>
                  </c:numRef>
                </c:val>
                <c:smooth val="0"/>
                <c:extLst>
                  <c:ext xmlns:c16="http://schemas.microsoft.com/office/drawing/2014/chart" uri="{C3380CC4-5D6E-409C-BE32-E72D297353CC}">
                    <c16:uniqueId val="{00000003-19B6-43B1-B5EA-0B5CC9E8A0D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'[Romani_BCBASurvey_Ages.xlsx]Q19'!$N$25</c15:sqref>
                        </c15:formulaRef>
                      </c:ext>
                    </c:extLst>
                    <c:strCache>
                      <c:ptCount val="1"/>
                      <c:pt idx="0">
                        <c:v>Token economies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extLst xmlns:c15="http://schemas.microsoft.com/office/drawing/2012/chart">
                      <c:ext xmlns:c15="http://schemas.microsoft.com/office/drawing/2012/chart" uri="{02D57815-91ED-43cb-92C2-25804820EDAC}">
                        <c15:formulaRef>
                          <c15:sqref>'[Romani_BCBASurvey_Ages.xlsx]Q19'!$J$26:$J$31</c15:sqref>
                        </c15:formulaRef>
                      </c:ext>
                    </c:extLst>
                    <c:strCache>
                      <c:ptCount val="6"/>
                      <c:pt idx="0">
                        <c:v>14+ years</c:v>
                      </c:pt>
                      <c:pt idx="1">
                        <c:v>12-14 years</c:v>
                      </c:pt>
                      <c:pt idx="2">
                        <c:v>9-11 years</c:v>
                      </c:pt>
                      <c:pt idx="3">
                        <c:v>6-8 years</c:v>
                      </c:pt>
                      <c:pt idx="4">
                        <c:v>3-5 years</c:v>
                      </c:pt>
                      <c:pt idx="5">
                        <c:v>0-2 years</c:v>
                      </c:pt>
                    </c:strCache>
                  </c:strRef>
                </c:cat>
                <c:val>
                  <c:numRef>
                    <c:extLst xmlns:c15="http://schemas.microsoft.com/office/drawing/2012/chart">
                      <c:ext xmlns:c15="http://schemas.microsoft.com/office/drawing/2012/chart" uri="{02D57815-91ED-43cb-92C2-25804820EDAC}">
                        <c15:formulaRef>
                          <c15:sqref>'[Romani_BCBASurvey_Ages.xlsx]Q19'!$N$26:$N$31</c15:sqref>
                        </c15:formulaRef>
                      </c:ext>
                    </c:extLst>
                    <c:numCache>
                      <c:formatCode>0%</c:formatCode>
                      <c:ptCount val="6"/>
                      <c:pt idx="0">
                        <c:v>0.8</c:v>
                      </c:pt>
                      <c:pt idx="1">
                        <c:v>0.625</c:v>
                      </c:pt>
                      <c:pt idx="2">
                        <c:v>1</c:v>
                      </c:pt>
                      <c:pt idx="3">
                        <c:v>0.75757575757575757</c:v>
                      </c:pt>
                      <c:pt idx="4">
                        <c:v>0.81818181818181823</c:v>
                      </c:pt>
                      <c:pt idx="5">
                        <c:v>0.8928571428571429</c:v>
                      </c:pt>
                    </c:numCache>
                  </c:numRef>
                </c:val>
                <c:smooth val="0"/>
                <c:extLst xmlns:c15="http://schemas.microsoft.com/office/drawing/2012/chart">
                  <c:ext xmlns:c16="http://schemas.microsoft.com/office/drawing/2014/chart" uri="{C3380CC4-5D6E-409C-BE32-E72D297353CC}">
                    <c16:uniqueId val="{00000004-19B6-43B1-B5EA-0B5CC9E8A0D3}"/>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'[Romani_BCBASurvey_Ages.xlsx]Q19'!$P$25</c15:sqref>
                        </c15:formulaRef>
                      </c:ext>
                    </c:extLst>
                    <c:strCache>
                      <c:ptCount val="1"/>
                      <c:pt idx="0">
                        <c:v>Multiple schedules of reinforcement</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extLst xmlns:c15="http://schemas.microsoft.com/office/drawing/2012/chart">
                      <c:ext xmlns:c15="http://schemas.microsoft.com/office/drawing/2012/chart" uri="{02D57815-91ED-43cb-92C2-25804820EDAC}">
                        <c15:formulaRef>
                          <c15:sqref>'[Romani_BCBASurvey_Ages.xlsx]Q19'!$J$26:$J$31</c15:sqref>
                        </c15:formulaRef>
                      </c:ext>
                    </c:extLst>
                    <c:strCache>
                      <c:ptCount val="6"/>
                      <c:pt idx="0">
                        <c:v>14+ years</c:v>
                      </c:pt>
                      <c:pt idx="1">
                        <c:v>12-14 years</c:v>
                      </c:pt>
                      <c:pt idx="2">
                        <c:v>9-11 years</c:v>
                      </c:pt>
                      <c:pt idx="3">
                        <c:v>6-8 years</c:v>
                      </c:pt>
                      <c:pt idx="4">
                        <c:v>3-5 years</c:v>
                      </c:pt>
                      <c:pt idx="5">
                        <c:v>0-2 years</c:v>
                      </c:pt>
                    </c:strCache>
                  </c:strRef>
                </c:cat>
                <c:val>
                  <c:numRef>
                    <c:extLst xmlns:c15="http://schemas.microsoft.com/office/drawing/2012/chart">
                      <c:ext xmlns:c15="http://schemas.microsoft.com/office/drawing/2012/chart" uri="{02D57815-91ED-43cb-92C2-25804820EDAC}">
                        <c15:formulaRef>
                          <c15:sqref>'[Romani_BCBASurvey_Ages.xlsx]Q19'!$P$26:$P$31</c15:sqref>
                        </c15:formulaRef>
                      </c:ext>
                    </c:extLst>
                    <c:numCache>
                      <c:formatCode>0%</c:formatCode>
                      <c:ptCount val="6"/>
                      <c:pt idx="0">
                        <c:v>0.8</c:v>
                      </c:pt>
                      <c:pt idx="1">
                        <c:v>0.875</c:v>
                      </c:pt>
                      <c:pt idx="2">
                        <c:v>1</c:v>
                      </c:pt>
                      <c:pt idx="3">
                        <c:v>0.78787878787878785</c:v>
                      </c:pt>
                      <c:pt idx="4">
                        <c:v>0.84848484848484851</c:v>
                      </c:pt>
                      <c:pt idx="5">
                        <c:v>0.5714285714285714</c:v>
                      </c:pt>
                    </c:numCache>
                  </c:numRef>
                </c:val>
                <c:smooth val="0"/>
                <c:extLst xmlns:c15="http://schemas.microsoft.com/office/drawing/2012/chart">
                  <c:ext xmlns:c16="http://schemas.microsoft.com/office/drawing/2014/chart" uri="{C3380CC4-5D6E-409C-BE32-E72D297353CC}">
                    <c16:uniqueId val="{00000005-19B6-43B1-B5EA-0B5CC9E8A0D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'[Romani_BCBASurvey_Ages.xlsx]Q19'!$Q$25</c15:sqref>
                        </c15:formulaRef>
                      </c:ext>
                    </c:extLst>
                    <c:strCache>
                      <c:ptCount val="1"/>
                      <c:pt idx="0">
                        <c:v>Other</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extLst xmlns:c15="http://schemas.microsoft.com/office/drawing/2012/chart">
                      <c:ext xmlns:c15="http://schemas.microsoft.com/office/drawing/2012/chart" uri="{02D57815-91ED-43cb-92C2-25804820EDAC}">
                        <c15:formulaRef>
                          <c15:sqref>'[Romani_BCBASurvey_Ages.xlsx]Q19'!$J$26:$J$31</c15:sqref>
                        </c15:formulaRef>
                      </c:ext>
                    </c:extLst>
                    <c:strCache>
                      <c:ptCount val="6"/>
                      <c:pt idx="0">
                        <c:v>14+ years</c:v>
                      </c:pt>
                      <c:pt idx="1">
                        <c:v>12-14 years</c:v>
                      </c:pt>
                      <c:pt idx="2">
                        <c:v>9-11 years</c:v>
                      </c:pt>
                      <c:pt idx="3">
                        <c:v>6-8 years</c:v>
                      </c:pt>
                      <c:pt idx="4">
                        <c:v>3-5 years</c:v>
                      </c:pt>
                      <c:pt idx="5">
                        <c:v>0-2 years</c:v>
                      </c:pt>
                    </c:strCache>
                  </c:strRef>
                </c:cat>
                <c:val>
                  <c:numRef>
                    <c:extLst xmlns:c15="http://schemas.microsoft.com/office/drawing/2012/chart">
                      <c:ext xmlns:c15="http://schemas.microsoft.com/office/drawing/2012/chart" uri="{02D57815-91ED-43cb-92C2-25804820EDAC}">
                        <c15:formulaRef>
                          <c15:sqref>'[Romani_BCBASurvey_Ages.xlsx]Q19'!$Q$26:$Q$31</c15:sqref>
                        </c15:formulaRef>
                      </c:ext>
                    </c:extLst>
                    <c:numCache>
                      <c:formatCode>0%</c:formatCode>
                      <c:ptCount val="6"/>
                      <c:pt idx="0">
                        <c:v>0.4</c:v>
                      </c:pt>
                      <c:pt idx="1">
                        <c:v>0.125</c:v>
                      </c:pt>
                      <c:pt idx="2">
                        <c:v>0</c:v>
                      </c:pt>
                      <c:pt idx="3">
                        <c:v>0.15151515151515152</c:v>
                      </c:pt>
                      <c:pt idx="4">
                        <c:v>9.0909090909090912E-2</c:v>
                      </c:pt>
                      <c:pt idx="5">
                        <c:v>7.1428571428571425E-2</c:v>
                      </c:pt>
                    </c:numCache>
                  </c:numRef>
                </c:val>
                <c:smooth val="0"/>
                <c:extLst xmlns:c15="http://schemas.microsoft.com/office/drawing/2012/chart">
                  <c:ext xmlns:c16="http://schemas.microsoft.com/office/drawing/2014/chart" uri="{C3380CC4-5D6E-409C-BE32-E72D297353CC}">
                    <c16:uniqueId val="{00000006-19B6-43B1-B5EA-0B5CC9E8A0D3}"/>
                  </c:ext>
                </c:extLst>
              </c15:ser>
            </c15:filteredLineSeries>
          </c:ext>
        </c:extLst>
      </c:lineChart>
      <c:catAx>
        <c:axId val="8524323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52429392"/>
        <c:crosses val="autoZero"/>
        <c:auto val="1"/>
        <c:lblAlgn val="ctr"/>
        <c:lblOffset val="100"/>
        <c:noMultiLvlLbl val="0"/>
      </c:catAx>
      <c:valAx>
        <c:axId val="852429392"/>
        <c:scaling>
          <c:orientation val="minMax"/>
          <c:max val="100"/>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dirty="0">
                    <a:solidFill>
                      <a:schemeClr val="tx1"/>
                    </a:solidFill>
                  </a:rPr>
                  <a:t>Reported likelihood of using different treatment approaches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52432304"/>
        <c:crosses val="autoZero"/>
        <c:crossBetween val="between"/>
      </c:valAx>
      <c:spPr>
        <a:noFill/>
        <a:ln>
          <a:noFill/>
        </a:ln>
        <a:effectLst/>
      </c:spPr>
    </c:plotArea>
    <c:legend>
      <c:legendPos val="b"/>
      <c:layout>
        <c:manualLayout>
          <c:xMode val="edge"/>
          <c:yMode val="edge"/>
          <c:x val="0.19124359700437141"/>
          <c:y val="0.72321975909105984"/>
          <c:w val="0.7747469898913657"/>
          <c:h val="0.14617671367434454"/>
        </c:manualLayout>
      </c:layout>
      <c:overlay val="1"/>
      <c:spPr>
        <a:solidFill>
          <a:schemeClr val="bg1"/>
        </a:solid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1857E2-31E1-4390-A6E5-B42E83E6534A}" type="doc">
      <dgm:prSet loTypeId="urn:microsoft.com/office/officeart/2005/8/layout/hierarchy3" loCatId="hierarchy" qsTypeId="urn:microsoft.com/office/officeart/2005/8/quickstyle/simple4" qsCatId="simple" csTypeId="urn:microsoft.com/office/officeart/2005/8/colors/colorful2" csCatId="colorful" phldr="1"/>
      <dgm:spPr/>
      <dgm:t>
        <a:bodyPr/>
        <a:lstStyle/>
        <a:p>
          <a:endParaRPr lang="en-US"/>
        </a:p>
      </dgm:t>
    </dgm:pt>
    <dgm:pt modelId="{13570235-3D33-4562-A12A-A3C989186C60}">
      <dgm:prSet/>
      <dgm:spPr/>
      <dgm:t>
        <a:bodyPr/>
        <a:lstStyle/>
        <a:p>
          <a:r>
            <a:rPr lang="en-US" b="1" dirty="0"/>
            <a:t>Differential reinforcement (DR) </a:t>
          </a:r>
        </a:p>
        <a:p>
          <a:r>
            <a:rPr lang="en-US" b="1" u="sng" dirty="0"/>
            <a:t>with extinction </a:t>
          </a:r>
          <a:endParaRPr lang="en-US" u="sng" dirty="0"/>
        </a:p>
      </dgm:t>
    </dgm:pt>
    <dgm:pt modelId="{B32AA282-F625-4B5B-AD26-1F67EAC90E11}" type="parTrans" cxnId="{8DC95720-03CC-4910-B973-FF0E85A8FE88}">
      <dgm:prSet/>
      <dgm:spPr/>
      <dgm:t>
        <a:bodyPr/>
        <a:lstStyle/>
        <a:p>
          <a:endParaRPr lang="en-US"/>
        </a:p>
      </dgm:t>
    </dgm:pt>
    <dgm:pt modelId="{22EB7473-D7F8-4611-83A5-CBDAC23994F5}" type="sibTrans" cxnId="{8DC95720-03CC-4910-B973-FF0E85A8FE88}">
      <dgm:prSet/>
      <dgm:spPr/>
      <dgm:t>
        <a:bodyPr/>
        <a:lstStyle/>
        <a:p>
          <a:endParaRPr lang="en-US"/>
        </a:p>
      </dgm:t>
    </dgm:pt>
    <dgm:pt modelId="{3C566904-11B5-45D3-B8DA-BA40F2CAC87F}">
      <dgm:prSet/>
      <dgm:spPr/>
      <dgm:t>
        <a:bodyPr/>
        <a:lstStyle/>
        <a:p>
          <a:r>
            <a:rPr lang="en-US" dirty="0"/>
            <a:t>T</a:t>
          </a:r>
          <a:r>
            <a:rPr lang="en-US" baseline="0" dirty="0"/>
            <a:t>eaching and reinforcing appropriate behaviors, like communication, conducted and planed ignoring </a:t>
          </a:r>
          <a:endParaRPr lang="en-US" dirty="0"/>
        </a:p>
      </dgm:t>
    </dgm:pt>
    <dgm:pt modelId="{B49C8B99-9914-434E-8B55-54BBB2968D4E}" type="parTrans" cxnId="{D4189973-B834-4223-8DF8-78496B174098}">
      <dgm:prSet/>
      <dgm:spPr/>
      <dgm:t>
        <a:bodyPr/>
        <a:lstStyle/>
        <a:p>
          <a:endParaRPr lang="en-US"/>
        </a:p>
      </dgm:t>
    </dgm:pt>
    <dgm:pt modelId="{BC23C616-57B3-477F-BE19-3890A816E202}" type="sibTrans" cxnId="{D4189973-B834-4223-8DF8-78496B174098}">
      <dgm:prSet/>
      <dgm:spPr/>
      <dgm:t>
        <a:bodyPr/>
        <a:lstStyle/>
        <a:p>
          <a:endParaRPr lang="en-US"/>
        </a:p>
      </dgm:t>
    </dgm:pt>
    <dgm:pt modelId="{39E2C058-D036-4812-B088-637BCEDC2455}">
      <dgm:prSet/>
      <dgm:spPr/>
      <dgm:t>
        <a:bodyPr/>
        <a:lstStyle/>
        <a:p>
          <a:r>
            <a:rPr lang="en-US" b="1" dirty="0"/>
            <a:t>Differential reinforcement (DR) </a:t>
          </a:r>
          <a:r>
            <a:rPr lang="en-US" b="1" u="sng" dirty="0"/>
            <a:t>Without extinction</a:t>
          </a:r>
          <a:endParaRPr lang="en-US" u="sng" dirty="0"/>
        </a:p>
      </dgm:t>
    </dgm:pt>
    <dgm:pt modelId="{C2535D9D-4A8D-44ED-8D86-EB99154F325B}" type="parTrans" cxnId="{A7B7F028-26DE-497B-8DF6-7F7692F972FF}">
      <dgm:prSet/>
      <dgm:spPr/>
      <dgm:t>
        <a:bodyPr/>
        <a:lstStyle/>
        <a:p>
          <a:endParaRPr lang="en-US"/>
        </a:p>
      </dgm:t>
    </dgm:pt>
    <dgm:pt modelId="{359B3EE6-6A5B-4B87-839E-4A13459A7F8E}" type="sibTrans" cxnId="{A7B7F028-26DE-497B-8DF6-7F7692F972FF}">
      <dgm:prSet/>
      <dgm:spPr/>
      <dgm:t>
        <a:bodyPr/>
        <a:lstStyle/>
        <a:p>
          <a:endParaRPr lang="en-US"/>
        </a:p>
      </dgm:t>
    </dgm:pt>
    <dgm:pt modelId="{9780F11C-F14A-44B6-A685-F88EE7C8FF77}">
      <dgm:prSet/>
      <dgm:spPr/>
      <dgm:t>
        <a:bodyPr/>
        <a:lstStyle/>
        <a:p>
          <a:r>
            <a:rPr lang="en-US" dirty="0"/>
            <a:t>Reinforcing problem behaviors and also appropriate behaviors</a:t>
          </a:r>
        </a:p>
      </dgm:t>
    </dgm:pt>
    <dgm:pt modelId="{F2F8224D-736A-43B2-83C8-208C515F62AE}" type="parTrans" cxnId="{53E4B0B6-4FA4-46ED-BAC5-D8ADB9AAA562}">
      <dgm:prSet/>
      <dgm:spPr/>
      <dgm:t>
        <a:bodyPr/>
        <a:lstStyle/>
        <a:p>
          <a:endParaRPr lang="en-US"/>
        </a:p>
      </dgm:t>
    </dgm:pt>
    <dgm:pt modelId="{C61AF020-F883-4548-9783-1196E9583E79}" type="sibTrans" cxnId="{53E4B0B6-4FA4-46ED-BAC5-D8ADB9AAA562}">
      <dgm:prSet/>
      <dgm:spPr/>
      <dgm:t>
        <a:bodyPr/>
        <a:lstStyle/>
        <a:p>
          <a:endParaRPr lang="en-US"/>
        </a:p>
      </dgm:t>
    </dgm:pt>
    <dgm:pt modelId="{D2EF6C1D-5102-4FB7-8963-406052F74DD9}">
      <dgm:prSet/>
      <dgm:spPr/>
      <dgm:t>
        <a:bodyPr/>
        <a:lstStyle/>
        <a:p>
          <a:r>
            <a:rPr lang="en-US" b="1"/>
            <a:t>Punishment</a:t>
          </a:r>
          <a:endParaRPr lang="en-US"/>
        </a:p>
      </dgm:t>
    </dgm:pt>
    <dgm:pt modelId="{4635828A-BCFA-48C7-9DE5-95581FAA9C02}" type="parTrans" cxnId="{85C1DE04-3AF3-4BD2-B6CE-E753EB0835FE}">
      <dgm:prSet/>
      <dgm:spPr/>
      <dgm:t>
        <a:bodyPr/>
        <a:lstStyle/>
        <a:p>
          <a:endParaRPr lang="en-US"/>
        </a:p>
      </dgm:t>
    </dgm:pt>
    <dgm:pt modelId="{CBCA7A01-251E-4D82-8AA1-CBDF1DE3EC4F}" type="sibTrans" cxnId="{85C1DE04-3AF3-4BD2-B6CE-E753EB0835FE}">
      <dgm:prSet/>
      <dgm:spPr/>
      <dgm:t>
        <a:bodyPr/>
        <a:lstStyle/>
        <a:p>
          <a:endParaRPr lang="en-US"/>
        </a:p>
      </dgm:t>
    </dgm:pt>
    <dgm:pt modelId="{C29B7E88-7BF7-44C0-B074-007F64A34012}">
      <dgm:prSet/>
      <dgm:spPr/>
      <dgm:t>
        <a:bodyPr/>
        <a:lstStyle/>
        <a:p>
          <a:r>
            <a:rPr lang="en-US"/>
            <a:t>I</a:t>
          </a:r>
          <a:r>
            <a:rPr lang="en-US" baseline="0"/>
            <a:t>ndividuals with highly treatment resistant problem behavior.</a:t>
          </a:r>
          <a:endParaRPr lang="en-US"/>
        </a:p>
      </dgm:t>
    </dgm:pt>
    <dgm:pt modelId="{E395FB56-3548-4870-96B8-477077130214}" type="parTrans" cxnId="{4BEB3303-3CAC-43D9-9E8E-B3FC12713100}">
      <dgm:prSet/>
      <dgm:spPr/>
      <dgm:t>
        <a:bodyPr/>
        <a:lstStyle/>
        <a:p>
          <a:endParaRPr lang="en-US"/>
        </a:p>
      </dgm:t>
    </dgm:pt>
    <dgm:pt modelId="{D210F15D-E5B3-459F-B6F6-AF1D30A110AB}" type="sibTrans" cxnId="{4BEB3303-3CAC-43D9-9E8E-B3FC12713100}">
      <dgm:prSet/>
      <dgm:spPr/>
      <dgm:t>
        <a:bodyPr/>
        <a:lstStyle/>
        <a:p>
          <a:endParaRPr lang="en-US"/>
        </a:p>
      </dgm:t>
    </dgm:pt>
    <dgm:pt modelId="{E7ACE4B6-D076-4D77-9C79-3E3212A0F671}" type="pres">
      <dgm:prSet presAssocID="{331857E2-31E1-4390-A6E5-B42E83E6534A}" presName="diagram" presStyleCnt="0">
        <dgm:presLayoutVars>
          <dgm:chPref val="1"/>
          <dgm:dir/>
          <dgm:animOne val="branch"/>
          <dgm:animLvl val="lvl"/>
          <dgm:resizeHandles/>
        </dgm:presLayoutVars>
      </dgm:prSet>
      <dgm:spPr/>
    </dgm:pt>
    <dgm:pt modelId="{A83D204E-D309-4E75-A20A-187023509DA2}" type="pres">
      <dgm:prSet presAssocID="{13570235-3D33-4562-A12A-A3C989186C60}" presName="root" presStyleCnt="0"/>
      <dgm:spPr/>
    </dgm:pt>
    <dgm:pt modelId="{D5FDF918-A488-41BC-8587-A5932F7D300F}" type="pres">
      <dgm:prSet presAssocID="{13570235-3D33-4562-A12A-A3C989186C60}" presName="rootComposite" presStyleCnt="0"/>
      <dgm:spPr/>
    </dgm:pt>
    <dgm:pt modelId="{6C67534C-3A49-4E28-9AE2-5C7E96D39176}" type="pres">
      <dgm:prSet presAssocID="{13570235-3D33-4562-A12A-A3C989186C60}" presName="rootText" presStyleLbl="node1" presStyleIdx="0" presStyleCnt="3"/>
      <dgm:spPr/>
    </dgm:pt>
    <dgm:pt modelId="{153CEE41-E4E2-4C59-AD70-BAE46066F4EA}" type="pres">
      <dgm:prSet presAssocID="{13570235-3D33-4562-A12A-A3C989186C60}" presName="rootConnector" presStyleLbl="node1" presStyleIdx="0" presStyleCnt="3"/>
      <dgm:spPr/>
    </dgm:pt>
    <dgm:pt modelId="{3DBA15F9-009E-4C83-B4DD-263484895C9E}" type="pres">
      <dgm:prSet presAssocID="{13570235-3D33-4562-A12A-A3C989186C60}" presName="childShape" presStyleCnt="0"/>
      <dgm:spPr/>
    </dgm:pt>
    <dgm:pt modelId="{B1391017-B911-4071-89E1-33CD4D0C5D06}" type="pres">
      <dgm:prSet presAssocID="{B49C8B99-9914-434E-8B55-54BBB2968D4E}" presName="Name13" presStyleLbl="parChTrans1D2" presStyleIdx="0" presStyleCnt="3"/>
      <dgm:spPr/>
    </dgm:pt>
    <dgm:pt modelId="{834ACCE3-4618-4D3B-9BFD-9FFACBDE7C91}" type="pres">
      <dgm:prSet presAssocID="{3C566904-11B5-45D3-B8DA-BA40F2CAC87F}" presName="childText" presStyleLbl="bgAcc1" presStyleIdx="0" presStyleCnt="3">
        <dgm:presLayoutVars>
          <dgm:bulletEnabled val="1"/>
        </dgm:presLayoutVars>
      </dgm:prSet>
      <dgm:spPr/>
    </dgm:pt>
    <dgm:pt modelId="{9BE42A5C-50BD-4394-8862-87CE24D5BC62}" type="pres">
      <dgm:prSet presAssocID="{39E2C058-D036-4812-B088-637BCEDC2455}" presName="root" presStyleCnt="0"/>
      <dgm:spPr/>
    </dgm:pt>
    <dgm:pt modelId="{CAC736AB-4AE8-4AC1-A40E-16BC781F55C3}" type="pres">
      <dgm:prSet presAssocID="{39E2C058-D036-4812-B088-637BCEDC2455}" presName="rootComposite" presStyleCnt="0"/>
      <dgm:spPr/>
    </dgm:pt>
    <dgm:pt modelId="{62133AA5-1859-4B76-A32C-AE4C2CDEED87}" type="pres">
      <dgm:prSet presAssocID="{39E2C058-D036-4812-B088-637BCEDC2455}" presName="rootText" presStyleLbl="node1" presStyleIdx="1" presStyleCnt="3"/>
      <dgm:spPr/>
    </dgm:pt>
    <dgm:pt modelId="{7A72D34E-9C97-48CD-860F-30F688DC4D81}" type="pres">
      <dgm:prSet presAssocID="{39E2C058-D036-4812-B088-637BCEDC2455}" presName="rootConnector" presStyleLbl="node1" presStyleIdx="1" presStyleCnt="3"/>
      <dgm:spPr/>
    </dgm:pt>
    <dgm:pt modelId="{4EAE1201-F716-4355-A8DF-A4A9B0013636}" type="pres">
      <dgm:prSet presAssocID="{39E2C058-D036-4812-B088-637BCEDC2455}" presName="childShape" presStyleCnt="0"/>
      <dgm:spPr/>
    </dgm:pt>
    <dgm:pt modelId="{A4B46B78-7DE3-410D-A1E5-5D765B86EA00}" type="pres">
      <dgm:prSet presAssocID="{F2F8224D-736A-43B2-83C8-208C515F62AE}" presName="Name13" presStyleLbl="parChTrans1D2" presStyleIdx="1" presStyleCnt="3"/>
      <dgm:spPr/>
    </dgm:pt>
    <dgm:pt modelId="{12438066-F195-4CA0-8B2E-1263E81A1226}" type="pres">
      <dgm:prSet presAssocID="{9780F11C-F14A-44B6-A685-F88EE7C8FF77}" presName="childText" presStyleLbl="bgAcc1" presStyleIdx="1" presStyleCnt="3" custLinFactNeighborX="-1312" custLinFactNeighborY="-700">
        <dgm:presLayoutVars>
          <dgm:bulletEnabled val="1"/>
        </dgm:presLayoutVars>
      </dgm:prSet>
      <dgm:spPr/>
    </dgm:pt>
    <dgm:pt modelId="{13ECFC9E-4675-428C-BCA9-275B5F43E318}" type="pres">
      <dgm:prSet presAssocID="{D2EF6C1D-5102-4FB7-8963-406052F74DD9}" presName="root" presStyleCnt="0"/>
      <dgm:spPr/>
    </dgm:pt>
    <dgm:pt modelId="{66B6B80A-F62E-4564-8954-DC510C892E36}" type="pres">
      <dgm:prSet presAssocID="{D2EF6C1D-5102-4FB7-8963-406052F74DD9}" presName="rootComposite" presStyleCnt="0"/>
      <dgm:spPr/>
    </dgm:pt>
    <dgm:pt modelId="{873C5267-5085-4317-9405-23EB61E5C4BE}" type="pres">
      <dgm:prSet presAssocID="{D2EF6C1D-5102-4FB7-8963-406052F74DD9}" presName="rootText" presStyleLbl="node1" presStyleIdx="2" presStyleCnt="3"/>
      <dgm:spPr/>
    </dgm:pt>
    <dgm:pt modelId="{4FFCB978-5B40-4AEC-9A86-BEBA49D391F8}" type="pres">
      <dgm:prSet presAssocID="{D2EF6C1D-5102-4FB7-8963-406052F74DD9}" presName="rootConnector" presStyleLbl="node1" presStyleIdx="2" presStyleCnt="3"/>
      <dgm:spPr/>
    </dgm:pt>
    <dgm:pt modelId="{095F1908-D062-4112-9ED8-942BDDF25B4C}" type="pres">
      <dgm:prSet presAssocID="{D2EF6C1D-5102-4FB7-8963-406052F74DD9}" presName="childShape" presStyleCnt="0"/>
      <dgm:spPr/>
    </dgm:pt>
    <dgm:pt modelId="{E5BBD73E-F8CA-416B-9AB1-DFECCF510D3E}" type="pres">
      <dgm:prSet presAssocID="{E395FB56-3548-4870-96B8-477077130214}" presName="Name13" presStyleLbl="parChTrans1D2" presStyleIdx="2" presStyleCnt="3"/>
      <dgm:spPr/>
    </dgm:pt>
    <dgm:pt modelId="{63B6D3B1-5F0B-4891-B647-1EF4CB710752}" type="pres">
      <dgm:prSet presAssocID="{C29B7E88-7BF7-44C0-B074-007F64A34012}" presName="childText" presStyleLbl="bgAcc1" presStyleIdx="2" presStyleCnt="3">
        <dgm:presLayoutVars>
          <dgm:bulletEnabled val="1"/>
        </dgm:presLayoutVars>
      </dgm:prSet>
      <dgm:spPr/>
    </dgm:pt>
  </dgm:ptLst>
  <dgm:cxnLst>
    <dgm:cxn modelId="{4BEB3303-3CAC-43D9-9E8E-B3FC12713100}" srcId="{D2EF6C1D-5102-4FB7-8963-406052F74DD9}" destId="{C29B7E88-7BF7-44C0-B074-007F64A34012}" srcOrd="0" destOrd="0" parTransId="{E395FB56-3548-4870-96B8-477077130214}" sibTransId="{D210F15D-E5B3-459F-B6F6-AF1D30A110AB}"/>
    <dgm:cxn modelId="{85C1DE04-3AF3-4BD2-B6CE-E753EB0835FE}" srcId="{331857E2-31E1-4390-A6E5-B42E83E6534A}" destId="{D2EF6C1D-5102-4FB7-8963-406052F74DD9}" srcOrd="2" destOrd="0" parTransId="{4635828A-BCFA-48C7-9DE5-95581FAA9C02}" sibTransId="{CBCA7A01-251E-4D82-8AA1-CBDF1DE3EC4F}"/>
    <dgm:cxn modelId="{3D4C2F09-6D37-4FCD-8884-4F70F54B4C3F}" type="presOf" srcId="{13570235-3D33-4562-A12A-A3C989186C60}" destId="{153CEE41-E4E2-4C59-AD70-BAE46066F4EA}" srcOrd="1" destOrd="0" presId="urn:microsoft.com/office/officeart/2005/8/layout/hierarchy3"/>
    <dgm:cxn modelId="{04ACCB0C-79DE-4E8A-8AE2-2AD8AC314B76}" type="presOf" srcId="{C29B7E88-7BF7-44C0-B074-007F64A34012}" destId="{63B6D3B1-5F0B-4891-B647-1EF4CB710752}" srcOrd="0" destOrd="0" presId="urn:microsoft.com/office/officeart/2005/8/layout/hierarchy3"/>
    <dgm:cxn modelId="{1C23311F-F2D4-4FCB-9534-B8C67EA4F429}" type="presOf" srcId="{3C566904-11B5-45D3-B8DA-BA40F2CAC87F}" destId="{834ACCE3-4618-4D3B-9BFD-9FFACBDE7C91}" srcOrd="0" destOrd="0" presId="urn:microsoft.com/office/officeart/2005/8/layout/hierarchy3"/>
    <dgm:cxn modelId="{8DC95720-03CC-4910-B973-FF0E85A8FE88}" srcId="{331857E2-31E1-4390-A6E5-B42E83E6534A}" destId="{13570235-3D33-4562-A12A-A3C989186C60}" srcOrd="0" destOrd="0" parTransId="{B32AA282-F625-4B5B-AD26-1F67EAC90E11}" sibTransId="{22EB7473-D7F8-4611-83A5-CBDAC23994F5}"/>
    <dgm:cxn modelId="{A7B7F028-26DE-497B-8DF6-7F7692F972FF}" srcId="{331857E2-31E1-4390-A6E5-B42E83E6534A}" destId="{39E2C058-D036-4812-B088-637BCEDC2455}" srcOrd="1" destOrd="0" parTransId="{C2535D9D-4A8D-44ED-8D86-EB99154F325B}" sibTransId="{359B3EE6-6A5B-4B87-839E-4A13459A7F8E}"/>
    <dgm:cxn modelId="{FCE44E32-E9DE-400C-A3CC-078E15BC0C4C}" type="presOf" srcId="{F2F8224D-736A-43B2-83C8-208C515F62AE}" destId="{A4B46B78-7DE3-410D-A1E5-5D765B86EA00}" srcOrd="0" destOrd="0" presId="urn:microsoft.com/office/officeart/2005/8/layout/hierarchy3"/>
    <dgm:cxn modelId="{D4189973-B834-4223-8DF8-78496B174098}" srcId="{13570235-3D33-4562-A12A-A3C989186C60}" destId="{3C566904-11B5-45D3-B8DA-BA40F2CAC87F}" srcOrd="0" destOrd="0" parTransId="{B49C8B99-9914-434E-8B55-54BBB2968D4E}" sibTransId="{BC23C616-57B3-477F-BE19-3890A816E202}"/>
    <dgm:cxn modelId="{0A9E705A-8CF2-4B6C-BAA7-0AF54D7B0500}" type="presOf" srcId="{9780F11C-F14A-44B6-A685-F88EE7C8FF77}" destId="{12438066-F195-4CA0-8B2E-1263E81A1226}" srcOrd="0" destOrd="0" presId="urn:microsoft.com/office/officeart/2005/8/layout/hierarchy3"/>
    <dgm:cxn modelId="{481EA481-2EFC-45F8-BB5F-9A6D158F7F57}" type="presOf" srcId="{39E2C058-D036-4812-B088-637BCEDC2455}" destId="{62133AA5-1859-4B76-A32C-AE4C2CDEED87}" srcOrd="0" destOrd="0" presId="urn:microsoft.com/office/officeart/2005/8/layout/hierarchy3"/>
    <dgm:cxn modelId="{ABDFBE96-B856-48C4-9F06-FCCD133AC8B8}" type="presOf" srcId="{D2EF6C1D-5102-4FB7-8963-406052F74DD9}" destId="{873C5267-5085-4317-9405-23EB61E5C4BE}" srcOrd="0" destOrd="0" presId="urn:microsoft.com/office/officeart/2005/8/layout/hierarchy3"/>
    <dgm:cxn modelId="{B2D7339A-5025-414D-99EB-69D3A86FD446}" type="presOf" srcId="{E395FB56-3548-4870-96B8-477077130214}" destId="{E5BBD73E-F8CA-416B-9AB1-DFECCF510D3E}" srcOrd="0" destOrd="0" presId="urn:microsoft.com/office/officeart/2005/8/layout/hierarchy3"/>
    <dgm:cxn modelId="{93C11A9C-5F17-4FA1-B9B0-3486BCDDDFF4}" type="presOf" srcId="{39E2C058-D036-4812-B088-637BCEDC2455}" destId="{7A72D34E-9C97-48CD-860F-30F688DC4D81}" srcOrd="1" destOrd="0" presId="urn:microsoft.com/office/officeart/2005/8/layout/hierarchy3"/>
    <dgm:cxn modelId="{D904E79F-7FD4-4D8C-A467-48C3E5A4774C}" type="presOf" srcId="{13570235-3D33-4562-A12A-A3C989186C60}" destId="{6C67534C-3A49-4E28-9AE2-5C7E96D39176}" srcOrd="0" destOrd="0" presId="urn:microsoft.com/office/officeart/2005/8/layout/hierarchy3"/>
    <dgm:cxn modelId="{AEB667AF-91B3-4035-9363-CAA44B0D025D}" type="presOf" srcId="{D2EF6C1D-5102-4FB7-8963-406052F74DD9}" destId="{4FFCB978-5B40-4AEC-9A86-BEBA49D391F8}" srcOrd="1" destOrd="0" presId="urn:microsoft.com/office/officeart/2005/8/layout/hierarchy3"/>
    <dgm:cxn modelId="{53E4B0B6-4FA4-46ED-BAC5-D8ADB9AAA562}" srcId="{39E2C058-D036-4812-B088-637BCEDC2455}" destId="{9780F11C-F14A-44B6-A685-F88EE7C8FF77}" srcOrd="0" destOrd="0" parTransId="{F2F8224D-736A-43B2-83C8-208C515F62AE}" sibTransId="{C61AF020-F883-4548-9783-1196E9583E79}"/>
    <dgm:cxn modelId="{E27B8ADB-6730-4120-AAAC-AC7DDA23A206}" type="presOf" srcId="{331857E2-31E1-4390-A6E5-B42E83E6534A}" destId="{E7ACE4B6-D076-4D77-9C79-3E3212A0F671}" srcOrd="0" destOrd="0" presId="urn:microsoft.com/office/officeart/2005/8/layout/hierarchy3"/>
    <dgm:cxn modelId="{E49C9FDF-D84F-47B2-8CE6-48EBBD0B920C}" type="presOf" srcId="{B49C8B99-9914-434E-8B55-54BBB2968D4E}" destId="{B1391017-B911-4071-89E1-33CD4D0C5D06}" srcOrd="0" destOrd="0" presId="urn:microsoft.com/office/officeart/2005/8/layout/hierarchy3"/>
    <dgm:cxn modelId="{155CC22E-5C5E-4FA9-A570-61F92A652DEB}" type="presParOf" srcId="{E7ACE4B6-D076-4D77-9C79-3E3212A0F671}" destId="{A83D204E-D309-4E75-A20A-187023509DA2}" srcOrd="0" destOrd="0" presId="urn:microsoft.com/office/officeart/2005/8/layout/hierarchy3"/>
    <dgm:cxn modelId="{A3186429-B333-4635-8959-7EB555224203}" type="presParOf" srcId="{A83D204E-D309-4E75-A20A-187023509DA2}" destId="{D5FDF918-A488-41BC-8587-A5932F7D300F}" srcOrd="0" destOrd="0" presId="urn:microsoft.com/office/officeart/2005/8/layout/hierarchy3"/>
    <dgm:cxn modelId="{B2F9585C-BBE6-4046-A15E-B745B78097FC}" type="presParOf" srcId="{D5FDF918-A488-41BC-8587-A5932F7D300F}" destId="{6C67534C-3A49-4E28-9AE2-5C7E96D39176}" srcOrd="0" destOrd="0" presId="urn:microsoft.com/office/officeart/2005/8/layout/hierarchy3"/>
    <dgm:cxn modelId="{190178FC-440C-4D3C-9807-9A0AAA1C7E6E}" type="presParOf" srcId="{D5FDF918-A488-41BC-8587-A5932F7D300F}" destId="{153CEE41-E4E2-4C59-AD70-BAE46066F4EA}" srcOrd="1" destOrd="0" presId="urn:microsoft.com/office/officeart/2005/8/layout/hierarchy3"/>
    <dgm:cxn modelId="{8FC3E654-9D61-4CFA-BB94-C526815BFDD1}" type="presParOf" srcId="{A83D204E-D309-4E75-A20A-187023509DA2}" destId="{3DBA15F9-009E-4C83-B4DD-263484895C9E}" srcOrd="1" destOrd="0" presId="urn:microsoft.com/office/officeart/2005/8/layout/hierarchy3"/>
    <dgm:cxn modelId="{B4969A5A-866C-498F-8E31-67333AFAE4B9}" type="presParOf" srcId="{3DBA15F9-009E-4C83-B4DD-263484895C9E}" destId="{B1391017-B911-4071-89E1-33CD4D0C5D06}" srcOrd="0" destOrd="0" presId="urn:microsoft.com/office/officeart/2005/8/layout/hierarchy3"/>
    <dgm:cxn modelId="{CCB29153-7D36-4076-B307-013CE5730C0C}" type="presParOf" srcId="{3DBA15F9-009E-4C83-B4DD-263484895C9E}" destId="{834ACCE3-4618-4D3B-9BFD-9FFACBDE7C91}" srcOrd="1" destOrd="0" presId="urn:microsoft.com/office/officeart/2005/8/layout/hierarchy3"/>
    <dgm:cxn modelId="{735E27AC-EC2E-4553-BD0D-31D7ED011202}" type="presParOf" srcId="{E7ACE4B6-D076-4D77-9C79-3E3212A0F671}" destId="{9BE42A5C-50BD-4394-8862-87CE24D5BC62}" srcOrd="1" destOrd="0" presId="urn:microsoft.com/office/officeart/2005/8/layout/hierarchy3"/>
    <dgm:cxn modelId="{1A374FB4-D0BE-4A9C-89CD-C80596D3CED6}" type="presParOf" srcId="{9BE42A5C-50BD-4394-8862-87CE24D5BC62}" destId="{CAC736AB-4AE8-4AC1-A40E-16BC781F55C3}" srcOrd="0" destOrd="0" presId="urn:microsoft.com/office/officeart/2005/8/layout/hierarchy3"/>
    <dgm:cxn modelId="{1864053E-42FD-4225-90EB-6647A8D818A8}" type="presParOf" srcId="{CAC736AB-4AE8-4AC1-A40E-16BC781F55C3}" destId="{62133AA5-1859-4B76-A32C-AE4C2CDEED87}" srcOrd="0" destOrd="0" presId="urn:microsoft.com/office/officeart/2005/8/layout/hierarchy3"/>
    <dgm:cxn modelId="{AAE5FA08-DEDE-4034-91A0-3458C584F4BC}" type="presParOf" srcId="{CAC736AB-4AE8-4AC1-A40E-16BC781F55C3}" destId="{7A72D34E-9C97-48CD-860F-30F688DC4D81}" srcOrd="1" destOrd="0" presId="urn:microsoft.com/office/officeart/2005/8/layout/hierarchy3"/>
    <dgm:cxn modelId="{876E5044-4B04-4D1F-9A54-9F8143DF39F7}" type="presParOf" srcId="{9BE42A5C-50BD-4394-8862-87CE24D5BC62}" destId="{4EAE1201-F716-4355-A8DF-A4A9B0013636}" srcOrd="1" destOrd="0" presId="urn:microsoft.com/office/officeart/2005/8/layout/hierarchy3"/>
    <dgm:cxn modelId="{CEE39B41-91CC-4659-BD1A-735D9228A177}" type="presParOf" srcId="{4EAE1201-F716-4355-A8DF-A4A9B0013636}" destId="{A4B46B78-7DE3-410D-A1E5-5D765B86EA00}" srcOrd="0" destOrd="0" presId="urn:microsoft.com/office/officeart/2005/8/layout/hierarchy3"/>
    <dgm:cxn modelId="{A202507B-5468-4BD8-BA1D-CDECD8E6938F}" type="presParOf" srcId="{4EAE1201-F716-4355-A8DF-A4A9B0013636}" destId="{12438066-F195-4CA0-8B2E-1263E81A1226}" srcOrd="1" destOrd="0" presId="urn:microsoft.com/office/officeart/2005/8/layout/hierarchy3"/>
    <dgm:cxn modelId="{0E40196F-A9BB-4B0B-A8D3-1C879DD58204}" type="presParOf" srcId="{E7ACE4B6-D076-4D77-9C79-3E3212A0F671}" destId="{13ECFC9E-4675-428C-BCA9-275B5F43E318}" srcOrd="2" destOrd="0" presId="urn:microsoft.com/office/officeart/2005/8/layout/hierarchy3"/>
    <dgm:cxn modelId="{8E6D1826-C404-433D-8954-6D0031D10002}" type="presParOf" srcId="{13ECFC9E-4675-428C-BCA9-275B5F43E318}" destId="{66B6B80A-F62E-4564-8954-DC510C892E36}" srcOrd="0" destOrd="0" presId="urn:microsoft.com/office/officeart/2005/8/layout/hierarchy3"/>
    <dgm:cxn modelId="{0F89E774-0F51-4AC2-9BC2-2460C5F05ED5}" type="presParOf" srcId="{66B6B80A-F62E-4564-8954-DC510C892E36}" destId="{873C5267-5085-4317-9405-23EB61E5C4BE}" srcOrd="0" destOrd="0" presId="urn:microsoft.com/office/officeart/2005/8/layout/hierarchy3"/>
    <dgm:cxn modelId="{D3109794-C131-4941-8CA6-DAE9E7799C77}" type="presParOf" srcId="{66B6B80A-F62E-4564-8954-DC510C892E36}" destId="{4FFCB978-5B40-4AEC-9A86-BEBA49D391F8}" srcOrd="1" destOrd="0" presId="urn:microsoft.com/office/officeart/2005/8/layout/hierarchy3"/>
    <dgm:cxn modelId="{B5836814-0CD1-46CE-900E-6B5CAE61D099}" type="presParOf" srcId="{13ECFC9E-4675-428C-BCA9-275B5F43E318}" destId="{095F1908-D062-4112-9ED8-942BDDF25B4C}" srcOrd="1" destOrd="0" presId="urn:microsoft.com/office/officeart/2005/8/layout/hierarchy3"/>
    <dgm:cxn modelId="{6A01C834-0926-4704-B0A3-85DC6ADDE09C}" type="presParOf" srcId="{095F1908-D062-4112-9ED8-942BDDF25B4C}" destId="{E5BBD73E-F8CA-416B-9AB1-DFECCF510D3E}" srcOrd="0" destOrd="0" presId="urn:microsoft.com/office/officeart/2005/8/layout/hierarchy3"/>
    <dgm:cxn modelId="{BB272098-9EE2-4BCA-B090-0DF30C66E260}" type="presParOf" srcId="{095F1908-D062-4112-9ED8-942BDDF25B4C}" destId="{63B6D3B1-5F0B-4891-B647-1EF4CB710752}"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E7E80A-6DA4-42CA-9C77-F03A30A16CF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27B87FEC-F842-42DC-99EF-71284916FD87}">
      <dgm:prSet phldrT="[Text]"/>
      <dgm:spPr/>
      <dgm:t>
        <a:bodyPr/>
        <a:lstStyle/>
        <a:p>
          <a:r>
            <a:rPr lang="en-US"/>
            <a:t>Use of Functional Assessment</a:t>
          </a:r>
        </a:p>
      </dgm:t>
    </dgm:pt>
    <dgm:pt modelId="{28A1489C-F633-44D6-AF5E-1F774F745B18}" type="parTrans" cxnId="{D0088955-22A5-4A10-A22F-81555549E1E6}">
      <dgm:prSet/>
      <dgm:spPr/>
      <dgm:t>
        <a:bodyPr/>
        <a:lstStyle/>
        <a:p>
          <a:endParaRPr lang="en-US"/>
        </a:p>
      </dgm:t>
    </dgm:pt>
    <dgm:pt modelId="{BD48EFBB-7C19-4C82-BFEE-D9B1E7CA744F}" type="sibTrans" cxnId="{D0088955-22A5-4A10-A22F-81555549E1E6}">
      <dgm:prSet/>
      <dgm:spPr/>
      <dgm:t>
        <a:bodyPr/>
        <a:lstStyle/>
        <a:p>
          <a:endParaRPr lang="en-US"/>
        </a:p>
      </dgm:t>
    </dgm:pt>
    <dgm:pt modelId="{CA4D8787-5FAE-4FD7-ACA2-A5533D375A2C}">
      <dgm:prSet phldrT="[Text]" custT="1"/>
      <dgm:spPr/>
      <dgm:t>
        <a:bodyPr/>
        <a:lstStyle/>
        <a:p>
          <a:r>
            <a:rPr lang="en-US" sz="2800"/>
            <a:t>Treatments Selections</a:t>
          </a:r>
        </a:p>
      </dgm:t>
    </dgm:pt>
    <dgm:pt modelId="{C9DA288A-018B-45DD-ABD5-5D72C45D5AFE}" type="parTrans" cxnId="{E72A47FF-4C89-48ED-846D-B6F3C0DFC75A}">
      <dgm:prSet/>
      <dgm:spPr/>
      <dgm:t>
        <a:bodyPr/>
        <a:lstStyle/>
        <a:p>
          <a:endParaRPr lang="en-US"/>
        </a:p>
      </dgm:t>
    </dgm:pt>
    <dgm:pt modelId="{D927E0FE-CC9E-4EF6-B4BD-E13661BDBB22}" type="sibTrans" cxnId="{E72A47FF-4C89-48ED-846D-B6F3C0DFC75A}">
      <dgm:prSet/>
      <dgm:spPr/>
      <dgm:t>
        <a:bodyPr/>
        <a:lstStyle/>
        <a:p>
          <a:endParaRPr lang="en-US"/>
        </a:p>
      </dgm:t>
    </dgm:pt>
    <dgm:pt modelId="{D4CDBEAF-6D48-419C-9165-9F5BEF4C8EEB}">
      <dgm:prSet custT="1"/>
      <dgm:spPr/>
      <dgm:t>
        <a:bodyPr/>
        <a:lstStyle/>
        <a:p>
          <a:r>
            <a:rPr lang="en-US" sz="2000" dirty="0">
              <a:cs typeface="Times New Roman" panose="02020603050405020304" pitchFamily="18" charset="0"/>
            </a:rPr>
            <a:t>Evaluate BCBA reported frequency and confidence using indirect, descriptive, and experimental assessment methods depending on year of credentialing</a:t>
          </a:r>
          <a:endParaRPr lang="en-US" sz="2000" dirty="0"/>
        </a:p>
      </dgm:t>
    </dgm:pt>
    <dgm:pt modelId="{7C71F4FD-A1F6-45A2-A0FF-68EE9FA9C177}" type="parTrans" cxnId="{311D946C-0D10-4710-AE62-6C14C1F9DE67}">
      <dgm:prSet/>
      <dgm:spPr/>
      <dgm:t>
        <a:bodyPr/>
        <a:lstStyle/>
        <a:p>
          <a:endParaRPr lang="en-US"/>
        </a:p>
      </dgm:t>
    </dgm:pt>
    <dgm:pt modelId="{AC1BFBF3-862E-4142-981B-B0E8E04353A0}" type="sibTrans" cxnId="{311D946C-0D10-4710-AE62-6C14C1F9DE67}">
      <dgm:prSet/>
      <dgm:spPr/>
      <dgm:t>
        <a:bodyPr/>
        <a:lstStyle/>
        <a:p>
          <a:endParaRPr lang="en-US"/>
        </a:p>
      </dgm:t>
    </dgm:pt>
    <dgm:pt modelId="{DAC148D5-60C6-4D02-A1A7-777A32500E2A}">
      <dgm:prSet custT="1"/>
      <dgm:spPr/>
      <dgm:t>
        <a:bodyPr/>
        <a:lstStyle/>
        <a:p>
          <a:r>
            <a:rPr lang="en-US" sz="2000" dirty="0">
              <a:cs typeface="Times New Roman" panose="02020603050405020304" pitchFamily="18" charset="0"/>
            </a:rPr>
            <a:t>Evaluate treatment selections chosen by the BCBA after doing an FBA</a:t>
          </a:r>
          <a:endParaRPr lang="en-US" sz="2000" dirty="0"/>
        </a:p>
      </dgm:t>
    </dgm:pt>
    <dgm:pt modelId="{63F4D7A8-19A5-466A-BE8D-1EA207886C6A}" type="parTrans" cxnId="{87CE072A-2478-4EF5-8E3E-7DC6C9D642BC}">
      <dgm:prSet/>
      <dgm:spPr/>
      <dgm:t>
        <a:bodyPr/>
        <a:lstStyle/>
        <a:p>
          <a:endParaRPr lang="en-US"/>
        </a:p>
      </dgm:t>
    </dgm:pt>
    <dgm:pt modelId="{47D3282B-E1A7-40C5-A13C-1D65CF3D8B65}" type="sibTrans" cxnId="{87CE072A-2478-4EF5-8E3E-7DC6C9D642BC}">
      <dgm:prSet/>
      <dgm:spPr/>
      <dgm:t>
        <a:bodyPr/>
        <a:lstStyle/>
        <a:p>
          <a:endParaRPr lang="en-US"/>
        </a:p>
      </dgm:t>
    </dgm:pt>
    <dgm:pt modelId="{6E0C8018-A749-4B7E-8DEF-CF02831C56E9}" type="pres">
      <dgm:prSet presAssocID="{9FE7E80A-6DA4-42CA-9C77-F03A30A16CF9}" presName="linear" presStyleCnt="0">
        <dgm:presLayoutVars>
          <dgm:dir/>
          <dgm:animLvl val="lvl"/>
          <dgm:resizeHandles val="exact"/>
        </dgm:presLayoutVars>
      </dgm:prSet>
      <dgm:spPr/>
    </dgm:pt>
    <dgm:pt modelId="{55961D51-E87B-4785-8871-DB61F62BE0B7}" type="pres">
      <dgm:prSet presAssocID="{27B87FEC-F842-42DC-99EF-71284916FD87}" presName="parentLin" presStyleCnt="0"/>
      <dgm:spPr/>
    </dgm:pt>
    <dgm:pt modelId="{829511B9-D364-4E32-B94F-E0AD067C5F70}" type="pres">
      <dgm:prSet presAssocID="{27B87FEC-F842-42DC-99EF-71284916FD87}" presName="parentLeftMargin" presStyleLbl="node1" presStyleIdx="0" presStyleCnt="2"/>
      <dgm:spPr/>
    </dgm:pt>
    <dgm:pt modelId="{1BDA1CEE-6FC3-49A8-8B7A-E99004C7A85D}" type="pres">
      <dgm:prSet presAssocID="{27B87FEC-F842-42DC-99EF-71284916FD87}" presName="parentText" presStyleLbl="node1" presStyleIdx="0" presStyleCnt="2">
        <dgm:presLayoutVars>
          <dgm:chMax val="0"/>
          <dgm:bulletEnabled val="1"/>
        </dgm:presLayoutVars>
      </dgm:prSet>
      <dgm:spPr/>
    </dgm:pt>
    <dgm:pt modelId="{1FB0F70B-3B19-46C3-BD1A-379B9AE40520}" type="pres">
      <dgm:prSet presAssocID="{27B87FEC-F842-42DC-99EF-71284916FD87}" presName="negativeSpace" presStyleCnt="0"/>
      <dgm:spPr/>
    </dgm:pt>
    <dgm:pt modelId="{8EEDC26E-19CF-4A01-8997-BA99B6503BB8}" type="pres">
      <dgm:prSet presAssocID="{27B87FEC-F842-42DC-99EF-71284916FD87}" presName="childText" presStyleLbl="conFgAcc1" presStyleIdx="0" presStyleCnt="2">
        <dgm:presLayoutVars>
          <dgm:bulletEnabled val="1"/>
        </dgm:presLayoutVars>
      </dgm:prSet>
      <dgm:spPr/>
    </dgm:pt>
    <dgm:pt modelId="{28AC1E59-237D-46DC-B791-62F0A4CE0E20}" type="pres">
      <dgm:prSet presAssocID="{BD48EFBB-7C19-4C82-BFEE-D9B1E7CA744F}" presName="spaceBetweenRectangles" presStyleCnt="0"/>
      <dgm:spPr/>
    </dgm:pt>
    <dgm:pt modelId="{D596A522-FFA1-455C-AC59-BF6ADC7F9949}" type="pres">
      <dgm:prSet presAssocID="{CA4D8787-5FAE-4FD7-ACA2-A5533D375A2C}" presName="parentLin" presStyleCnt="0"/>
      <dgm:spPr/>
    </dgm:pt>
    <dgm:pt modelId="{62AD49C5-E1A4-44A8-A9FD-C99AC0838527}" type="pres">
      <dgm:prSet presAssocID="{CA4D8787-5FAE-4FD7-ACA2-A5533D375A2C}" presName="parentLeftMargin" presStyleLbl="node1" presStyleIdx="0" presStyleCnt="2"/>
      <dgm:spPr/>
    </dgm:pt>
    <dgm:pt modelId="{65E175B3-16C8-45FD-AD93-801B191D46E4}" type="pres">
      <dgm:prSet presAssocID="{CA4D8787-5FAE-4FD7-ACA2-A5533D375A2C}" presName="parentText" presStyleLbl="node1" presStyleIdx="1" presStyleCnt="2">
        <dgm:presLayoutVars>
          <dgm:chMax val="0"/>
          <dgm:bulletEnabled val="1"/>
        </dgm:presLayoutVars>
      </dgm:prSet>
      <dgm:spPr/>
    </dgm:pt>
    <dgm:pt modelId="{03E8E61C-D4C8-4638-BDF8-137C6ACE0669}" type="pres">
      <dgm:prSet presAssocID="{CA4D8787-5FAE-4FD7-ACA2-A5533D375A2C}" presName="negativeSpace" presStyleCnt="0"/>
      <dgm:spPr/>
    </dgm:pt>
    <dgm:pt modelId="{3BB481FA-0D43-4A55-BBD3-39347A9B9E02}" type="pres">
      <dgm:prSet presAssocID="{CA4D8787-5FAE-4FD7-ACA2-A5533D375A2C}" presName="childText" presStyleLbl="conFgAcc1" presStyleIdx="1" presStyleCnt="2">
        <dgm:presLayoutVars>
          <dgm:bulletEnabled val="1"/>
        </dgm:presLayoutVars>
      </dgm:prSet>
      <dgm:spPr/>
    </dgm:pt>
  </dgm:ptLst>
  <dgm:cxnLst>
    <dgm:cxn modelId="{87CE072A-2478-4EF5-8E3E-7DC6C9D642BC}" srcId="{CA4D8787-5FAE-4FD7-ACA2-A5533D375A2C}" destId="{DAC148D5-60C6-4D02-A1A7-777A32500E2A}" srcOrd="0" destOrd="0" parTransId="{63F4D7A8-19A5-466A-BE8D-1EA207886C6A}" sibTransId="{47D3282B-E1A7-40C5-A13C-1D65CF3D8B65}"/>
    <dgm:cxn modelId="{421DA249-A759-44F3-9628-D7D123ABE491}" type="presOf" srcId="{27B87FEC-F842-42DC-99EF-71284916FD87}" destId="{829511B9-D364-4E32-B94F-E0AD067C5F70}" srcOrd="0" destOrd="0" presId="urn:microsoft.com/office/officeart/2005/8/layout/list1"/>
    <dgm:cxn modelId="{311D946C-0D10-4710-AE62-6C14C1F9DE67}" srcId="{27B87FEC-F842-42DC-99EF-71284916FD87}" destId="{D4CDBEAF-6D48-419C-9165-9F5BEF4C8EEB}" srcOrd="0" destOrd="0" parTransId="{7C71F4FD-A1F6-45A2-A0FF-68EE9FA9C177}" sibTransId="{AC1BFBF3-862E-4142-981B-B0E8E04353A0}"/>
    <dgm:cxn modelId="{3E01D273-71E0-49CA-8960-3893CBDB7076}" type="presOf" srcId="{9FE7E80A-6DA4-42CA-9C77-F03A30A16CF9}" destId="{6E0C8018-A749-4B7E-8DEF-CF02831C56E9}" srcOrd="0" destOrd="0" presId="urn:microsoft.com/office/officeart/2005/8/layout/list1"/>
    <dgm:cxn modelId="{D0088955-22A5-4A10-A22F-81555549E1E6}" srcId="{9FE7E80A-6DA4-42CA-9C77-F03A30A16CF9}" destId="{27B87FEC-F842-42DC-99EF-71284916FD87}" srcOrd="0" destOrd="0" parTransId="{28A1489C-F633-44D6-AF5E-1F774F745B18}" sibTransId="{BD48EFBB-7C19-4C82-BFEE-D9B1E7CA744F}"/>
    <dgm:cxn modelId="{5D3C7B92-6F79-4F81-9D75-0C8B45ECF16F}" type="presOf" srcId="{CA4D8787-5FAE-4FD7-ACA2-A5533D375A2C}" destId="{62AD49C5-E1A4-44A8-A9FD-C99AC0838527}" srcOrd="0" destOrd="0" presId="urn:microsoft.com/office/officeart/2005/8/layout/list1"/>
    <dgm:cxn modelId="{B1107EA8-7B40-472A-8178-0A7B4C4831E4}" type="presOf" srcId="{D4CDBEAF-6D48-419C-9165-9F5BEF4C8EEB}" destId="{8EEDC26E-19CF-4A01-8997-BA99B6503BB8}" srcOrd="0" destOrd="0" presId="urn:microsoft.com/office/officeart/2005/8/layout/list1"/>
    <dgm:cxn modelId="{F6EDE5BD-77CA-427D-BAD3-D35DEABEED5E}" type="presOf" srcId="{CA4D8787-5FAE-4FD7-ACA2-A5533D375A2C}" destId="{65E175B3-16C8-45FD-AD93-801B191D46E4}" srcOrd="1" destOrd="0" presId="urn:microsoft.com/office/officeart/2005/8/layout/list1"/>
    <dgm:cxn modelId="{C594AAF3-F2AE-442E-9534-396C2FDA4BA0}" type="presOf" srcId="{27B87FEC-F842-42DC-99EF-71284916FD87}" destId="{1BDA1CEE-6FC3-49A8-8B7A-E99004C7A85D}" srcOrd="1" destOrd="0" presId="urn:microsoft.com/office/officeart/2005/8/layout/list1"/>
    <dgm:cxn modelId="{3CD0E9F3-BF84-431E-88EA-D737E9082D3C}" type="presOf" srcId="{DAC148D5-60C6-4D02-A1A7-777A32500E2A}" destId="{3BB481FA-0D43-4A55-BBD3-39347A9B9E02}" srcOrd="0" destOrd="0" presId="urn:microsoft.com/office/officeart/2005/8/layout/list1"/>
    <dgm:cxn modelId="{E72A47FF-4C89-48ED-846D-B6F3C0DFC75A}" srcId="{9FE7E80A-6DA4-42CA-9C77-F03A30A16CF9}" destId="{CA4D8787-5FAE-4FD7-ACA2-A5533D375A2C}" srcOrd="1" destOrd="0" parTransId="{C9DA288A-018B-45DD-ABD5-5D72C45D5AFE}" sibTransId="{D927E0FE-CC9E-4EF6-B4BD-E13661BDBB22}"/>
    <dgm:cxn modelId="{B24ABB39-0454-4E62-A45C-1EC9DFCA1F23}" type="presParOf" srcId="{6E0C8018-A749-4B7E-8DEF-CF02831C56E9}" destId="{55961D51-E87B-4785-8871-DB61F62BE0B7}" srcOrd="0" destOrd="0" presId="urn:microsoft.com/office/officeart/2005/8/layout/list1"/>
    <dgm:cxn modelId="{238F364B-4AB8-45B7-BDE0-E256B855B957}" type="presParOf" srcId="{55961D51-E87B-4785-8871-DB61F62BE0B7}" destId="{829511B9-D364-4E32-B94F-E0AD067C5F70}" srcOrd="0" destOrd="0" presId="urn:microsoft.com/office/officeart/2005/8/layout/list1"/>
    <dgm:cxn modelId="{A7B48BCF-3ED1-4685-A3AF-4163146ACB21}" type="presParOf" srcId="{55961D51-E87B-4785-8871-DB61F62BE0B7}" destId="{1BDA1CEE-6FC3-49A8-8B7A-E99004C7A85D}" srcOrd="1" destOrd="0" presId="urn:microsoft.com/office/officeart/2005/8/layout/list1"/>
    <dgm:cxn modelId="{B437F8B3-01F3-46AE-B4B1-93ACC8D3EB24}" type="presParOf" srcId="{6E0C8018-A749-4B7E-8DEF-CF02831C56E9}" destId="{1FB0F70B-3B19-46C3-BD1A-379B9AE40520}" srcOrd="1" destOrd="0" presId="urn:microsoft.com/office/officeart/2005/8/layout/list1"/>
    <dgm:cxn modelId="{CA2BDED3-29DF-438B-A3F6-FC972515A203}" type="presParOf" srcId="{6E0C8018-A749-4B7E-8DEF-CF02831C56E9}" destId="{8EEDC26E-19CF-4A01-8997-BA99B6503BB8}" srcOrd="2" destOrd="0" presId="urn:microsoft.com/office/officeart/2005/8/layout/list1"/>
    <dgm:cxn modelId="{F3BC3BE1-1C0D-4813-9F8C-1F56F8C54F3B}" type="presParOf" srcId="{6E0C8018-A749-4B7E-8DEF-CF02831C56E9}" destId="{28AC1E59-237D-46DC-B791-62F0A4CE0E20}" srcOrd="3" destOrd="0" presId="urn:microsoft.com/office/officeart/2005/8/layout/list1"/>
    <dgm:cxn modelId="{56389C93-977C-4D30-8425-9A98758C25A4}" type="presParOf" srcId="{6E0C8018-A749-4B7E-8DEF-CF02831C56E9}" destId="{D596A522-FFA1-455C-AC59-BF6ADC7F9949}" srcOrd="4" destOrd="0" presId="urn:microsoft.com/office/officeart/2005/8/layout/list1"/>
    <dgm:cxn modelId="{2B82283E-84D2-4548-B84D-E1C7A951981F}" type="presParOf" srcId="{D596A522-FFA1-455C-AC59-BF6ADC7F9949}" destId="{62AD49C5-E1A4-44A8-A9FD-C99AC0838527}" srcOrd="0" destOrd="0" presId="urn:microsoft.com/office/officeart/2005/8/layout/list1"/>
    <dgm:cxn modelId="{D0137F41-E817-428F-91F8-C41F29BB3018}" type="presParOf" srcId="{D596A522-FFA1-455C-AC59-BF6ADC7F9949}" destId="{65E175B3-16C8-45FD-AD93-801B191D46E4}" srcOrd="1" destOrd="0" presId="urn:microsoft.com/office/officeart/2005/8/layout/list1"/>
    <dgm:cxn modelId="{7FEC5F1C-0DF9-407D-8311-98F9ECCBCCD0}" type="presParOf" srcId="{6E0C8018-A749-4B7E-8DEF-CF02831C56E9}" destId="{03E8E61C-D4C8-4638-BDF8-137C6ACE0669}" srcOrd="5" destOrd="0" presId="urn:microsoft.com/office/officeart/2005/8/layout/list1"/>
    <dgm:cxn modelId="{C9F7CA3A-33B0-4426-A639-B94D05FA356C}" type="presParOf" srcId="{6E0C8018-A749-4B7E-8DEF-CF02831C56E9}" destId="{3BB481FA-0D43-4A55-BBD3-39347A9B9E0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B1E73B-C7D4-4A3E-AF23-C3A75DF96B3F}" type="doc">
      <dgm:prSet loTypeId="urn:microsoft.com/office/officeart/2005/8/layout/list1" loCatId="list" qsTypeId="urn:microsoft.com/office/officeart/2005/8/quickstyle/simple1" qsCatId="simple" csTypeId="urn:microsoft.com/office/officeart/2005/8/colors/accent2_2" csCatId="accent2"/>
      <dgm:spPr/>
      <dgm:t>
        <a:bodyPr/>
        <a:lstStyle/>
        <a:p>
          <a:endParaRPr lang="en-US"/>
        </a:p>
      </dgm:t>
    </dgm:pt>
    <dgm:pt modelId="{323F3CAE-283C-4C0D-BF3D-F0AD945AFF5D}">
      <dgm:prSet/>
      <dgm:spPr/>
      <dgm:t>
        <a:bodyPr/>
        <a:lstStyle/>
        <a:p>
          <a:r>
            <a:rPr lang="en-US"/>
            <a:t>Frequency</a:t>
          </a:r>
        </a:p>
      </dgm:t>
    </dgm:pt>
    <dgm:pt modelId="{46549DE1-C29D-485B-BEA4-0037093184B4}" type="parTrans" cxnId="{51DB9172-836D-498B-8103-01A322B31264}">
      <dgm:prSet/>
      <dgm:spPr/>
      <dgm:t>
        <a:bodyPr/>
        <a:lstStyle/>
        <a:p>
          <a:endParaRPr lang="en-US"/>
        </a:p>
      </dgm:t>
    </dgm:pt>
    <dgm:pt modelId="{2C03102B-510F-4C58-A01A-D551AA13E911}" type="sibTrans" cxnId="{51DB9172-836D-498B-8103-01A322B31264}">
      <dgm:prSet/>
      <dgm:spPr/>
      <dgm:t>
        <a:bodyPr/>
        <a:lstStyle/>
        <a:p>
          <a:endParaRPr lang="en-US"/>
        </a:p>
      </dgm:t>
    </dgm:pt>
    <dgm:pt modelId="{8CB48EB2-D696-4E85-BBEE-B82E46459B07}">
      <dgm:prSet/>
      <dgm:spPr/>
      <dgm:t>
        <a:bodyPr/>
        <a:lstStyle/>
        <a:p>
          <a:r>
            <a:rPr lang="en-US"/>
            <a:t>Self reported likelihood of using different Functional Behavioral Assessments </a:t>
          </a:r>
        </a:p>
      </dgm:t>
    </dgm:pt>
    <dgm:pt modelId="{8F80CC06-B8CF-4178-A3F4-F85F99D8BC80}" type="parTrans" cxnId="{A89BD153-D758-4707-8830-F70760D2F8DB}">
      <dgm:prSet/>
      <dgm:spPr/>
      <dgm:t>
        <a:bodyPr/>
        <a:lstStyle/>
        <a:p>
          <a:endParaRPr lang="en-US"/>
        </a:p>
      </dgm:t>
    </dgm:pt>
    <dgm:pt modelId="{EA172149-856B-4279-8895-ABD3A5A3F73B}" type="sibTrans" cxnId="{A89BD153-D758-4707-8830-F70760D2F8DB}">
      <dgm:prSet/>
      <dgm:spPr/>
      <dgm:t>
        <a:bodyPr/>
        <a:lstStyle/>
        <a:p>
          <a:endParaRPr lang="en-US"/>
        </a:p>
      </dgm:t>
    </dgm:pt>
    <dgm:pt modelId="{4596B91B-3296-4BBD-9450-139C5E74E6A5}">
      <dgm:prSet/>
      <dgm:spPr/>
      <dgm:t>
        <a:bodyPr/>
        <a:lstStyle/>
        <a:p>
          <a:r>
            <a:rPr lang="en-US"/>
            <a:t>Scale of 1 (never uses the assessment) to 10 (always uses the assessment)</a:t>
          </a:r>
        </a:p>
      </dgm:t>
    </dgm:pt>
    <dgm:pt modelId="{9CE67A3D-2A84-45C1-9D37-100BF0789D1A}" type="parTrans" cxnId="{88D567A5-D9AA-43D1-9549-F0B77B1D6B07}">
      <dgm:prSet/>
      <dgm:spPr/>
      <dgm:t>
        <a:bodyPr/>
        <a:lstStyle/>
        <a:p>
          <a:endParaRPr lang="en-US"/>
        </a:p>
      </dgm:t>
    </dgm:pt>
    <dgm:pt modelId="{346E274D-2503-40F9-A6C6-116FDE698328}" type="sibTrans" cxnId="{88D567A5-D9AA-43D1-9549-F0B77B1D6B07}">
      <dgm:prSet/>
      <dgm:spPr/>
      <dgm:t>
        <a:bodyPr/>
        <a:lstStyle/>
        <a:p>
          <a:endParaRPr lang="en-US"/>
        </a:p>
      </dgm:t>
    </dgm:pt>
    <dgm:pt modelId="{11AB62FC-A5FE-4454-87ED-48A48C70C864}">
      <dgm:prSet/>
      <dgm:spPr/>
      <dgm:t>
        <a:bodyPr/>
        <a:lstStyle/>
        <a:p>
          <a:r>
            <a:rPr lang="en-US"/>
            <a:t>Confidence</a:t>
          </a:r>
        </a:p>
      </dgm:t>
    </dgm:pt>
    <dgm:pt modelId="{ABBDC26A-2BB9-4C38-BB6B-1D2433C8CA97}" type="parTrans" cxnId="{CB3C9B66-3782-4958-B1BE-3828DD6228F1}">
      <dgm:prSet/>
      <dgm:spPr/>
      <dgm:t>
        <a:bodyPr/>
        <a:lstStyle/>
        <a:p>
          <a:endParaRPr lang="en-US"/>
        </a:p>
      </dgm:t>
    </dgm:pt>
    <dgm:pt modelId="{6E8C973B-8E35-497A-981E-BCC510F2E414}" type="sibTrans" cxnId="{CB3C9B66-3782-4958-B1BE-3828DD6228F1}">
      <dgm:prSet/>
      <dgm:spPr/>
      <dgm:t>
        <a:bodyPr/>
        <a:lstStyle/>
        <a:p>
          <a:endParaRPr lang="en-US"/>
        </a:p>
      </dgm:t>
    </dgm:pt>
    <dgm:pt modelId="{96DEBA29-6A9A-4F86-A984-C0488ED5ED98}">
      <dgm:prSet/>
      <dgm:spPr/>
      <dgm:t>
        <a:bodyPr/>
        <a:lstStyle/>
        <a:p>
          <a:r>
            <a:rPr lang="en-US"/>
            <a:t>Self-reported confidence using different Functional Behavioral Assessments </a:t>
          </a:r>
        </a:p>
      </dgm:t>
    </dgm:pt>
    <dgm:pt modelId="{2D37AB9A-B871-4F64-B498-822BE22E5734}" type="parTrans" cxnId="{1AF0CE24-DBFD-4284-9D14-C59F23BB4282}">
      <dgm:prSet/>
      <dgm:spPr/>
      <dgm:t>
        <a:bodyPr/>
        <a:lstStyle/>
        <a:p>
          <a:endParaRPr lang="en-US"/>
        </a:p>
      </dgm:t>
    </dgm:pt>
    <dgm:pt modelId="{7689422C-8612-416B-8F36-D9778303C51E}" type="sibTrans" cxnId="{1AF0CE24-DBFD-4284-9D14-C59F23BB4282}">
      <dgm:prSet/>
      <dgm:spPr/>
      <dgm:t>
        <a:bodyPr/>
        <a:lstStyle/>
        <a:p>
          <a:endParaRPr lang="en-US"/>
        </a:p>
      </dgm:t>
    </dgm:pt>
    <dgm:pt modelId="{D0DE0454-D72D-44E8-AE04-9D0A936765B6}">
      <dgm:prSet/>
      <dgm:spPr/>
      <dgm:t>
        <a:bodyPr/>
        <a:lstStyle/>
        <a:p>
          <a:r>
            <a:rPr lang="en-US"/>
            <a:t>Scale of 1 (never uses the assessment) to 10 (always uses the assessment)</a:t>
          </a:r>
        </a:p>
      </dgm:t>
    </dgm:pt>
    <dgm:pt modelId="{B92B7979-932B-4DBD-81AC-1DFB00E95C4A}" type="parTrans" cxnId="{E6BE3352-321D-4BBB-B11E-F1CE804D6D46}">
      <dgm:prSet/>
      <dgm:spPr/>
      <dgm:t>
        <a:bodyPr/>
        <a:lstStyle/>
        <a:p>
          <a:endParaRPr lang="en-US"/>
        </a:p>
      </dgm:t>
    </dgm:pt>
    <dgm:pt modelId="{3D1CA5CD-3761-4DCC-8D50-0DE818B9FDFE}" type="sibTrans" cxnId="{E6BE3352-321D-4BBB-B11E-F1CE804D6D46}">
      <dgm:prSet/>
      <dgm:spPr/>
      <dgm:t>
        <a:bodyPr/>
        <a:lstStyle/>
        <a:p>
          <a:endParaRPr lang="en-US"/>
        </a:p>
      </dgm:t>
    </dgm:pt>
    <dgm:pt modelId="{EC333F0E-A222-49C6-BED3-89710ADC1C68}">
      <dgm:prSet/>
      <dgm:spPr/>
      <dgm:t>
        <a:bodyPr/>
        <a:lstStyle/>
        <a:p>
          <a:r>
            <a:rPr lang="en-US"/>
            <a:t>Treatment Approaches</a:t>
          </a:r>
        </a:p>
      </dgm:t>
    </dgm:pt>
    <dgm:pt modelId="{CB5BB352-6F98-41C0-BD13-0BB642219DD3}" type="parTrans" cxnId="{33A2F090-812A-44AB-84CE-30C14D0E9E03}">
      <dgm:prSet/>
      <dgm:spPr/>
      <dgm:t>
        <a:bodyPr/>
        <a:lstStyle/>
        <a:p>
          <a:endParaRPr lang="en-US"/>
        </a:p>
      </dgm:t>
    </dgm:pt>
    <dgm:pt modelId="{1110C974-2B19-42DD-89B8-A264AB24ABC3}" type="sibTrans" cxnId="{33A2F090-812A-44AB-84CE-30C14D0E9E03}">
      <dgm:prSet/>
      <dgm:spPr/>
      <dgm:t>
        <a:bodyPr/>
        <a:lstStyle/>
        <a:p>
          <a:endParaRPr lang="en-US"/>
        </a:p>
      </dgm:t>
    </dgm:pt>
    <dgm:pt modelId="{0B2C8260-80D0-46D7-8CE9-53ACE9ED50A2}">
      <dgm:prSet/>
      <dgm:spPr/>
      <dgm:t>
        <a:bodyPr/>
        <a:lstStyle/>
        <a:p>
          <a:r>
            <a:rPr lang="en-US"/>
            <a:t>Self-reported likelihood of using DR procedures with and without extinction and punishment-based approaches</a:t>
          </a:r>
        </a:p>
      </dgm:t>
    </dgm:pt>
    <dgm:pt modelId="{114CB2EC-F2DB-47D6-840F-5CE3BF779ADC}" type="parTrans" cxnId="{064DFCB0-879D-4BDE-80D2-D0F4484D79A4}">
      <dgm:prSet/>
      <dgm:spPr/>
      <dgm:t>
        <a:bodyPr/>
        <a:lstStyle/>
        <a:p>
          <a:endParaRPr lang="en-US"/>
        </a:p>
      </dgm:t>
    </dgm:pt>
    <dgm:pt modelId="{E6D7E915-C5AE-4CA6-8115-28147E71B8D4}" type="sibTrans" cxnId="{064DFCB0-879D-4BDE-80D2-D0F4484D79A4}">
      <dgm:prSet/>
      <dgm:spPr/>
      <dgm:t>
        <a:bodyPr/>
        <a:lstStyle/>
        <a:p>
          <a:endParaRPr lang="en-US"/>
        </a:p>
      </dgm:t>
    </dgm:pt>
    <dgm:pt modelId="{D6032551-A832-42FC-AE67-04E819E92531}">
      <dgm:prSet/>
      <dgm:spPr/>
      <dgm:t>
        <a:bodyPr/>
        <a:lstStyle/>
        <a:p>
          <a:r>
            <a:rPr lang="en-US"/>
            <a:t>Score of 1 (never uses the treatment) to 100 (always uses the treatment)</a:t>
          </a:r>
        </a:p>
      </dgm:t>
    </dgm:pt>
    <dgm:pt modelId="{B338812A-48EF-4D81-A4B6-245CEC831918}" type="parTrans" cxnId="{79B56318-6151-43EB-8D64-CFFAB96C9063}">
      <dgm:prSet/>
      <dgm:spPr/>
      <dgm:t>
        <a:bodyPr/>
        <a:lstStyle/>
        <a:p>
          <a:endParaRPr lang="en-US"/>
        </a:p>
      </dgm:t>
    </dgm:pt>
    <dgm:pt modelId="{CFC0C4B4-FE46-4D97-81CC-A2917EE87F07}" type="sibTrans" cxnId="{79B56318-6151-43EB-8D64-CFFAB96C9063}">
      <dgm:prSet/>
      <dgm:spPr/>
      <dgm:t>
        <a:bodyPr/>
        <a:lstStyle/>
        <a:p>
          <a:endParaRPr lang="en-US"/>
        </a:p>
      </dgm:t>
    </dgm:pt>
    <dgm:pt modelId="{76059140-9617-4A9A-951B-69B5790DA07C}" type="pres">
      <dgm:prSet presAssocID="{63B1E73B-C7D4-4A3E-AF23-C3A75DF96B3F}" presName="linear" presStyleCnt="0">
        <dgm:presLayoutVars>
          <dgm:dir/>
          <dgm:animLvl val="lvl"/>
          <dgm:resizeHandles val="exact"/>
        </dgm:presLayoutVars>
      </dgm:prSet>
      <dgm:spPr/>
    </dgm:pt>
    <dgm:pt modelId="{85553555-A3B1-41C4-809C-67E0BC5B806E}" type="pres">
      <dgm:prSet presAssocID="{323F3CAE-283C-4C0D-BF3D-F0AD945AFF5D}" presName="parentLin" presStyleCnt="0"/>
      <dgm:spPr/>
    </dgm:pt>
    <dgm:pt modelId="{C41DA72C-954D-4A69-9E17-7A40C5C0F82A}" type="pres">
      <dgm:prSet presAssocID="{323F3CAE-283C-4C0D-BF3D-F0AD945AFF5D}" presName="parentLeftMargin" presStyleLbl="node1" presStyleIdx="0" presStyleCnt="3"/>
      <dgm:spPr/>
    </dgm:pt>
    <dgm:pt modelId="{E85943AF-F93C-4418-883E-FA4122222870}" type="pres">
      <dgm:prSet presAssocID="{323F3CAE-283C-4C0D-BF3D-F0AD945AFF5D}" presName="parentText" presStyleLbl="node1" presStyleIdx="0" presStyleCnt="3">
        <dgm:presLayoutVars>
          <dgm:chMax val="0"/>
          <dgm:bulletEnabled val="1"/>
        </dgm:presLayoutVars>
      </dgm:prSet>
      <dgm:spPr/>
    </dgm:pt>
    <dgm:pt modelId="{6E848485-3575-486F-AC84-112A70EE3589}" type="pres">
      <dgm:prSet presAssocID="{323F3CAE-283C-4C0D-BF3D-F0AD945AFF5D}" presName="negativeSpace" presStyleCnt="0"/>
      <dgm:spPr/>
    </dgm:pt>
    <dgm:pt modelId="{332CBDD0-4D92-44B4-9959-6AB1560BC96B}" type="pres">
      <dgm:prSet presAssocID="{323F3CAE-283C-4C0D-BF3D-F0AD945AFF5D}" presName="childText" presStyleLbl="conFgAcc1" presStyleIdx="0" presStyleCnt="3">
        <dgm:presLayoutVars>
          <dgm:bulletEnabled val="1"/>
        </dgm:presLayoutVars>
      </dgm:prSet>
      <dgm:spPr/>
    </dgm:pt>
    <dgm:pt modelId="{883E301D-E468-44D9-9617-24869E184486}" type="pres">
      <dgm:prSet presAssocID="{2C03102B-510F-4C58-A01A-D551AA13E911}" presName="spaceBetweenRectangles" presStyleCnt="0"/>
      <dgm:spPr/>
    </dgm:pt>
    <dgm:pt modelId="{8E45BF6B-D33D-43CD-B28C-07F6893069A6}" type="pres">
      <dgm:prSet presAssocID="{11AB62FC-A5FE-4454-87ED-48A48C70C864}" presName="parentLin" presStyleCnt="0"/>
      <dgm:spPr/>
    </dgm:pt>
    <dgm:pt modelId="{A77C11BD-04B0-4C62-8784-57C1C5B3E99D}" type="pres">
      <dgm:prSet presAssocID="{11AB62FC-A5FE-4454-87ED-48A48C70C864}" presName="parentLeftMargin" presStyleLbl="node1" presStyleIdx="0" presStyleCnt="3"/>
      <dgm:spPr/>
    </dgm:pt>
    <dgm:pt modelId="{CE13556E-96D4-462C-8ECC-B2A8562A7327}" type="pres">
      <dgm:prSet presAssocID="{11AB62FC-A5FE-4454-87ED-48A48C70C864}" presName="parentText" presStyleLbl="node1" presStyleIdx="1" presStyleCnt="3">
        <dgm:presLayoutVars>
          <dgm:chMax val="0"/>
          <dgm:bulletEnabled val="1"/>
        </dgm:presLayoutVars>
      </dgm:prSet>
      <dgm:spPr/>
    </dgm:pt>
    <dgm:pt modelId="{8FC2BD9A-F71A-4634-9EEF-674C0FC30A84}" type="pres">
      <dgm:prSet presAssocID="{11AB62FC-A5FE-4454-87ED-48A48C70C864}" presName="negativeSpace" presStyleCnt="0"/>
      <dgm:spPr/>
    </dgm:pt>
    <dgm:pt modelId="{193738DF-0589-44F7-BE2C-64868BDAB814}" type="pres">
      <dgm:prSet presAssocID="{11AB62FC-A5FE-4454-87ED-48A48C70C864}" presName="childText" presStyleLbl="conFgAcc1" presStyleIdx="1" presStyleCnt="3">
        <dgm:presLayoutVars>
          <dgm:bulletEnabled val="1"/>
        </dgm:presLayoutVars>
      </dgm:prSet>
      <dgm:spPr/>
    </dgm:pt>
    <dgm:pt modelId="{38CB9BE7-8F9B-4986-B3C1-A31F7CBABA83}" type="pres">
      <dgm:prSet presAssocID="{6E8C973B-8E35-497A-981E-BCC510F2E414}" presName="spaceBetweenRectangles" presStyleCnt="0"/>
      <dgm:spPr/>
    </dgm:pt>
    <dgm:pt modelId="{5EEC4EF5-E8B2-4473-AED7-B5BFE100B0CC}" type="pres">
      <dgm:prSet presAssocID="{EC333F0E-A222-49C6-BED3-89710ADC1C68}" presName="parentLin" presStyleCnt="0"/>
      <dgm:spPr/>
    </dgm:pt>
    <dgm:pt modelId="{91E61269-626C-4A1E-B3CA-E916B368F422}" type="pres">
      <dgm:prSet presAssocID="{EC333F0E-A222-49C6-BED3-89710ADC1C68}" presName="parentLeftMargin" presStyleLbl="node1" presStyleIdx="1" presStyleCnt="3"/>
      <dgm:spPr/>
    </dgm:pt>
    <dgm:pt modelId="{27337849-C34E-4136-83C8-C24A9DD26433}" type="pres">
      <dgm:prSet presAssocID="{EC333F0E-A222-49C6-BED3-89710ADC1C68}" presName="parentText" presStyleLbl="node1" presStyleIdx="2" presStyleCnt="3">
        <dgm:presLayoutVars>
          <dgm:chMax val="0"/>
          <dgm:bulletEnabled val="1"/>
        </dgm:presLayoutVars>
      </dgm:prSet>
      <dgm:spPr/>
    </dgm:pt>
    <dgm:pt modelId="{A62CD4A5-F2EC-412C-955A-AC0E55C413BD}" type="pres">
      <dgm:prSet presAssocID="{EC333F0E-A222-49C6-BED3-89710ADC1C68}" presName="negativeSpace" presStyleCnt="0"/>
      <dgm:spPr/>
    </dgm:pt>
    <dgm:pt modelId="{6B47116C-5395-4AEA-912A-A8924896597D}" type="pres">
      <dgm:prSet presAssocID="{EC333F0E-A222-49C6-BED3-89710ADC1C68}" presName="childText" presStyleLbl="conFgAcc1" presStyleIdx="2" presStyleCnt="3">
        <dgm:presLayoutVars>
          <dgm:bulletEnabled val="1"/>
        </dgm:presLayoutVars>
      </dgm:prSet>
      <dgm:spPr/>
    </dgm:pt>
  </dgm:ptLst>
  <dgm:cxnLst>
    <dgm:cxn modelId="{5275C017-CD57-4386-9AA2-C1E2F258AA32}" type="presOf" srcId="{EC333F0E-A222-49C6-BED3-89710ADC1C68}" destId="{91E61269-626C-4A1E-B3CA-E916B368F422}" srcOrd="0" destOrd="0" presId="urn:microsoft.com/office/officeart/2005/8/layout/list1"/>
    <dgm:cxn modelId="{79B56318-6151-43EB-8D64-CFFAB96C9063}" srcId="{EC333F0E-A222-49C6-BED3-89710ADC1C68}" destId="{D6032551-A832-42FC-AE67-04E819E92531}" srcOrd="1" destOrd="0" parTransId="{B338812A-48EF-4D81-A4B6-245CEC831918}" sibTransId="{CFC0C4B4-FE46-4D97-81CC-A2917EE87F07}"/>
    <dgm:cxn modelId="{C9B9051A-12FB-43C4-B34D-7752632CD22E}" type="presOf" srcId="{11AB62FC-A5FE-4454-87ED-48A48C70C864}" destId="{A77C11BD-04B0-4C62-8784-57C1C5B3E99D}" srcOrd="0" destOrd="0" presId="urn:microsoft.com/office/officeart/2005/8/layout/list1"/>
    <dgm:cxn modelId="{DF96621F-04B7-4BA4-945B-F9B00CE3D668}" type="presOf" srcId="{0B2C8260-80D0-46D7-8CE9-53ACE9ED50A2}" destId="{6B47116C-5395-4AEA-912A-A8924896597D}" srcOrd="0" destOrd="0" presId="urn:microsoft.com/office/officeart/2005/8/layout/list1"/>
    <dgm:cxn modelId="{1AF0CE24-DBFD-4284-9D14-C59F23BB4282}" srcId="{11AB62FC-A5FE-4454-87ED-48A48C70C864}" destId="{96DEBA29-6A9A-4F86-A984-C0488ED5ED98}" srcOrd="0" destOrd="0" parTransId="{2D37AB9A-B871-4F64-B498-822BE22E5734}" sibTransId="{7689422C-8612-416B-8F36-D9778303C51E}"/>
    <dgm:cxn modelId="{6793B240-67D0-4689-B0E4-1F994603E4DB}" type="presOf" srcId="{96DEBA29-6A9A-4F86-A984-C0488ED5ED98}" destId="{193738DF-0589-44F7-BE2C-64868BDAB814}" srcOrd="0" destOrd="0" presId="urn:microsoft.com/office/officeart/2005/8/layout/list1"/>
    <dgm:cxn modelId="{CB3C9B66-3782-4958-B1BE-3828DD6228F1}" srcId="{63B1E73B-C7D4-4A3E-AF23-C3A75DF96B3F}" destId="{11AB62FC-A5FE-4454-87ED-48A48C70C864}" srcOrd="1" destOrd="0" parTransId="{ABBDC26A-2BB9-4C38-BB6B-1D2433C8CA97}" sibTransId="{6E8C973B-8E35-497A-981E-BCC510F2E414}"/>
    <dgm:cxn modelId="{EE558969-06F8-4D72-91C3-542B81EBD5DC}" type="presOf" srcId="{323F3CAE-283C-4C0D-BF3D-F0AD945AFF5D}" destId="{C41DA72C-954D-4A69-9E17-7A40C5C0F82A}" srcOrd="0" destOrd="0" presId="urn:microsoft.com/office/officeart/2005/8/layout/list1"/>
    <dgm:cxn modelId="{E6BE3352-321D-4BBB-B11E-F1CE804D6D46}" srcId="{11AB62FC-A5FE-4454-87ED-48A48C70C864}" destId="{D0DE0454-D72D-44E8-AE04-9D0A936765B6}" srcOrd="1" destOrd="0" parTransId="{B92B7979-932B-4DBD-81AC-1DFB00E95C4A}" sibTransId="{3D1CA5CD-3761-4DCC-8D50-0DE818B9FDFE}"/>
    <dgm:cxn modelId="{51DB9172-836D-498B-8103-01A322B31264}" srcId="{63B1E73B-C7D4-4A3E-AF23-C3A75DF96B3F}" destId="{323F3CAE-283C-4C0D-BF3D-F0AD945AFF5D}" srcOrd="0" destOrd="0" parTransId="{46549DE1-C29D-485B-BEA4-0037093184B4}" sibTransId="{2C03102B-510F-4C58-A01A-D551AA13E911}"/>
    <dgm:cxn modelId="{A89BD153-D758-4707-8830-F70760D2F8DB}" srcId="{323F3CAE-283C-4C0D-BF3D-F0AD945AFF5D}" destId="{8CB48EB2-D696-4E85-BBEE-B82E46459B07}" srcOrd="0" destOrd="0" parTransId="{8F80CC06-B8CF-4178-A3F4-F85F99D8BC80}" sibTransId="{EA172149-856B-4279-8895-ABD3A5A3F73B}"/>
    <dgm:cxn modelId="{EE1F1554-1867-47EA-8059-DD69970BDACE}" type="presOf" srcId="{63B1E73B-C7D4-4A3E-AF23-C3A75DF96B3F}" destId="{76059140-9617-4A9A-951B-69B5790DA07C}" srcOrd="0" destOrd="0" presId="urn:microsoft.com/office/officeart/2005/8/layout/list1"/>
    <dgm:cxn modelId="{A3174D57-6965-4FCE-9E1C-CA804FCEBCFE}" type="presOf" srcId="{323F3CAE-283C-4C0D-BF3D-F0AD945AFF5D}" destId="{E85943AF-F93C-4418-883E-FA4122222870}" srcOrd="1" destOrd="0" presId="urn:microsoft.com/office/officeart/2005/8/layout/list1"/>
    <dgm:cxn modelId="{B0BE2C7B-2DDD-4D8C-92E5-1C4310276A92}" type="presOf" srcId="{11AB62FC-A5FE-4454-87ED-48A48C70C864}" destId="{CE13556E-96D4-462C-8ECC-B2A8562A7327}" srcOrd="1" destOrd="0" presId="urn:microsoft.com/office/officeart/2005/8/layout/list1"/>
    <dgm:cxn modelId="{33A2F090-812A-44AB-84CE-30C14D0E9E03}" srcId="{63B1E73B-C7D4-4A3E-AF23-C3A75DF96B3F}" destId="{EC333F0E-A222-49C6-BED3-89710ADC1C68}" srcOrd="2" destOrd="0" parTransId="{CB5BB352-6F98-41C0-BD13-0BB642219DD3}" sibTransId="{1110C974-2B19-42DD-89B8-A264AB24ABC3}"/>
    <dgm:cxn modelId="{E7351B99-9DB9-45C1-9526-1CE28EB6945B}" type="presOf" srcId="{4596B91B-3296-4BBD-9450-139C5E74E6A5}" destId="{332CBDD0-4D92-44B4-9959-6AB1560BC96B}" srcOrd="0" destOrd="1" presId="urn:microsoft.com/office/officeart/2005/8/layout/list1"/>
    <dgm:cxn modelId="{88D567A5-D9AA-43D1-9549-F0B77B1D6B07}" srcId="{323F3CAE-283C-4C0D-BF3D-F0AD945AFF5D}" destId="{4596B91B-3296-4BBD-9450-139C5E74E6A5}" srcOrd="1" destOrd="0" parTransId="{9CE67A3D-2A84-45C1-9D37-100BF0789D1A}" sibTransId="{346E274D-2503-40F9-A6C6-116FDE698328}"/>
    <dgm:cxn modelId="{064DFCB0-879D-4BDE-80D2-D0F4484D79A4}" srcId="{EC333F0E-A222-49C6-BED3-89710ADC1C68}" destId="{0B2C8260-80D0-46D7-8CE9-53ACE9ED50A2}" srcOrd="0" destOrd="0" parTransId="{114CB2EC-F2DB-47D6-840F-5CE3BF779ADC}" sibTransId="{E6D7E915-C5AE-4CA6-8115-28147E71B8D4}"/>
    <dgm:cxn modelId="{D6FEB3B3-5A2B-4F7A-8DBF-4BA0594DA63D}" type="presOf" srcId="{EC333F0E-A222-49C6-BED3-89710ADC1C68}" destId="{27337849-C34E-4136-83C8-C24A9DD26433}" srcOrd="1" destOrd="0" presId="urn:microsoft.com/office/officeart/2005/8/layout/list1"/>
    <dgm:cxn modelId="{EA3FA1BD-CF0B-4E25-B735-3EDF4EFA8B0D}" type="presOf" srcId="{8CB48EB2-D696-4E85-BBEE-B82E46459B07}" destId="{332CBDD0-4D92-44B4-9959-6AB1560BC96B}" srcOrd="0" destOrd="0" presId="urn:microsoft.com/office/officeart/2005/8/layout/list1"/>
    <dgm:cxn modelId="{0EB7A8D0-BD46-4C3A-B76D-B31F962122C9}" type="presOf" srcId="{D6032551-A832-42FC-AE67-04E819E92531}" destId="{6B47116C-5395-4AEA-912A-A8924896597D}" srcOrd="0" destOrd="1" presId="urn:microsoft.com/office/officeart/2005/8/layout/list1"/>
    <dgm:cxn modelId="{E7F933F0-4E2E-4E45-8976-874EC7897F59}" type="presOf" srcId="{D0DE0454-D72D-44E8-AE04-9D0A936765B6}" destId="{193738DF-0589-44F7-BE2C-64868BDAB814}" srcOrd="0" destOrd="1" presId="urn:microsoft.com/office/officeart/2005/8/layout/list1"/>
    <dgm:cxn modelId="{BB5F1B6E-3004-42F4-8B88-1D21DD159F06}" type="presParOf" srcId="{76059140-9617-4A9A-951B-69B5790DA07C}" destId="{85553555-A3B1-41C4-809C-67E0BC5B806E}" srcOrd="0" destOrd="0" presId="urn:microsoft.com/office/officeart/2005/8/layout/list1"/>
    <dgm:cxn modelId="{17B749E5-F25F-40B5-8AD3-3D1DB70923E7}" type="presParOf" srcId="{85553555-A3B1-41C4-809C-67E0BC5B806E}" destId="{C41DA72C-954D-4A69-9E17-7A40C5C0F82A}" srcOrd="0" destOrd="0" presId="urn:microsoft.com/office/officeart/2005/8/layout/list1"/>
    <dgm:cxn modelId="{CB813E10-C45E-4C99-98C9-0C3135E10293}" type="presParOf" srcId="{85553555-A3B1-41C4-809C-67E0BC5B806E}" destId="{E85943AF-F93C-4418-883E-FA4122222870}" srcOrd="1" destOrd="0" presId="urn:microsoft.com/office/officeart/2005/8/layout/list1"/>
    <dgm:cxn modelId="{0B1B95C4-F599-487B-AB9C-04AC55537106}" type="presParOf" srcId="{76059140-9617-4A9A-951B-69B5790DA07C}" destId="{6E848485-3575-486F-AC84-112A70EE3589}" srcOrd="1" destOrd="0" presId="urn:microsoft.com/office/officeart/2005/8/layout/list1"/>
    <dgm:cxn modelId="{247F78C0-A8F2-40E4-9A79-9F233B12C99B}" type="presParOf" srcId="{76059140-9617-4A9A-951B-69B5790DA07C}" destId="{332CBDD0-4D92-44B4-9959-6AB1560BC96B}" srcOrd="2" destOrd="0" presId="urn:microsoft.com/office/officeart/2005/8/layout/list1"/>
    <dgm:cxn modelId="{2FD4D1EF-63F8-4BB1-B588-FB30CF46E5B4}" type="presParOf" srcId="{76059140-9617-4A9A-951B-69B5790DA07C}" destId="{883E301D-E468-44D9-9617-24869E184486}" srcOrd="3" destOrd="0" presId="urn:microsoft.com/office/officeart/2005/8/layout/list1"/>
    <dgm:cxn modelId="{39649DC6-19E4-4FE7-A3EE-36EBED090766}" type="presParOf" srcId="{76059140-9617-4A9A-951B-69B5790DA07C}" destId="{8E45BF6B-D33D-43CD-B28C-07F6893069A6}" srcOrd="4" destOrd="0" presId="urn:microsoft.com/office/officeart/2005/8/layout/list1"/>
    <dgm:cxn modelId="{A9435E11-210F-4C5A-A680-42B691DC3BCA}" type="presParOf" srcId="{8E45BF6B-D33D-43CD-B28C-07F6893069A6}" destId="{A77C11BD-04B0-4C62-8784-57C1C5B3E99D}" srcOrd="0" destOrd="0" presId="urn:microsoft.com/office/officeart/2005/8/layout/list1"/>
    <dgm:cxn modelId="{752769A9-818C-4E0A-9D62-B4E773527315}" type="presParOf" srcId="{8E45BF6B-D33D-43CD-B28C-07F6893069A6}" destId="{CE13556E-96D4-462C-8ECC-B2A8562A7327}" srcOrd="1" destOrd="0" presId="urn:microsoft.com/office/officeart/2005/8/layout/list1"/>
    <dgm:cxn modelId="{6D42B1EC-72A7-4C75-9F6B-5F4A3CA090C8}" type="presParOf" srcId="{76059140-9617-4A9A-951B-69B5790DA07C}" destId="{8FC2BD9A-F71A-4634-9EEF-674C0FC30A84}" srcOrd="5" destOrd="0" presId="urn:microsoft.com/office/officeart/2005/8/layout/list1"/>
    <dgm:cxn modelId="{FA32CAE3-AF18-477C-9D60-3DC436A17B91}" type="presParOf" srcId="{76059140-9617-4A9A-951B-69B5790DA07C}" destId="{193738DF-0589-44F7-BE2C-64868BDAB814}" srcOrd="6" destOrd="0" presId="urn:microsoft.com/office/officeart/2005/8/layout/list1"/>
    <dgm:cxn modelId="{A8DFC325-4D91-45D6-B40A-88ED09B1108F}" type="presParOf" srcId="{76059140-9617-4A9A-951B-69B5790DA07C}" destId="{38CB9BE7-8F9B-4986-B3C1-A31F7CBABA83}" srcOrd="7" destOrd="0" presId="urn:microsoft.com/office/officeart/2005/8/layout/list1"/>
    <dgm:cxn modelId="{78D67F37-D488-45E8-B44B-6DAB6FA37C7F}" type="presParOf" srcId="{76059140-9617-4A9A-951B-69B5790DA07C}" destId="{5EEC4EF5-E8B2-4473-AED7-B5BFE100B0CC}" srcOrd="8" destOrd="0" presId="urn:microsoft.com/office/officeart/2005/8/layout/list1"/>
    <dgm:cxn modelId="{EBE42473-7248-4B83-8951-CC1409F7124A}" type="presParOf" srcId="{5EEC4EF5-E8B2-4473-AED7-B5BFE100B0CC}" destId="{91E61269-626C-4A1E-B3CA-E916B368F422}" srcOrd="0" destOrd="0" presId="urn:microsoft.com/office/officeart/2005/8/layout/list1"/>
    <dgm:cxn modelId="{8EB11D2F-1712-487F-AB95-1831E09D1154}" type="presParOf" srcId="{5EEC4EF5-E8B2-4473-AED7-B5BFE100B0CC}" destId="{27337849-C34E-4136-83C8-C24A9DD26433}" srcOrd="1" destOrd="0" presId="urn:microsoft.com/office/officeart/2005/8/layout/list1"/>
    <dgm:cxn modelId="{105F30E0-9367-4247-9142-448A12BD2228}" type="presParOf" srcId="{76059140-9617-4A9A-951B-69B5790DA07C}" destId="{A62CD4A5-F2EC-412C-955A-AC0E55C413BD}" srcOrd="9" destOrd="0" presId="urn:microsoft.com/office/officeart/2005/8/layout/list1"/>
    <dgm:cxn modelId="{ADABD830-DC7A-4A1A-9921-54BF23A1D997}" type="presParOf" srcId="{76059140-9617-4A9A-951B-69B5790DA07C}" destId="{6B47116C-5395-4AEA-912A-A8924896597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43B7EE-6F69-4812-8DAF-F5A88A161D5E}"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32A3F955-1899-474D-A8D5-B5B823E39CCD}">
      <dgm:prSet/>
      <dgm:spPr/>
      <dgm:t>
        <a:bodyPr/>
        <a:lstStyle/>
        <a:p>
          <a:r>
            <a:rPr lang="en-US" dirty="0"/>
            <a:t>Year of credentialing does not seem to affect use or confidence in using various FBA procedures. </a:t>
          </a:r>
        </a:p>
        <a:p>
          <a:r>
            <a:rPr lang="en-US" dirty="0"/>
            <a:t>Slight difference between year of credentialing and treatment selection</a:t>
          </a:r>
        </a:p>
      </dgm:t>
    </dgm:pt>
    <dgm:pt modelId="{2075112A-80D5-4DEF-A72E-1E0B5254CF44}" type="parTrans" cxnId="{7B8A337B-8C0A-4915-9A99-3A103FDD6771}">
      <dgm:prSet/>
      <dgm:spPr/>
      <dgm:t>
        <a:bodyPr/>
        <a:lstStyle/>
        <a:p>
          <a:endParaRPr lang="en-US"/>
        </a:p>
      </dgm:t>
    </dgm:pt>
    <dgm:pt modelId="{AD360A9B-CEE5-4C7A-8F28-4165DFF5B6D7}" type="sibTrans" cxnId="{7B8A337B-8C0A-4915-9A99-3A103FDD6771}">
      <dgm:prSet phldrT="1" phldr="0"/>
      <dgm:spPr/>
      <dgm:t>
        <a:bodyPr/>
        <a:lstStyle/>
        <a:p>
          <a:r>
            <a:rPr lang="en-US"/>
            <a:t>1</a:t>
          </a:r>
        </a:p>
      </dgm:t>
    </dgm:pt>
    <dgm:pt modelId="{32920139-630C-4FB5-B9E9-3B639D5F49B1}">
      <dgm:prSet/>
      <dgm:spPr/>
      <dgm:t>
        <a:bodyPr/>
        <a:lstStyle/>
        <a:p>
          <a:r>
            <a:rPr lang="en-US" dirty="0"/>
            <a:t>Despite reporting high confidence using all forms of FBA, Colorado BCBAs reported using indirect and descriptive assessment more often than experimental assessment</a:t>
          </a:r>
        </a:p>
      </dgm:t>
    </dgm:pt>
    <dgm:pt modelId="{24E6BC81-F0F3-455F-B351-072DDD8A4961}" type="parTrans" cxnId="{EA791E1D-29F8-43A6-82D8-00001C095D5A}">
      <dgm:prSet/>
      <dgm:spPr/>
      <dgm:t>
        <a:bodyPr/>
        <a:lstStyle/>
        <a:p>
          <a:endParaRPr lang="en-US"/>
        </a:p>
      </dgm:t>
    </dgm:pt>
    <dgm:pt modelId="{B097632C-C836-4996-A8CE-4CFB659933E3}" type="sibTrans" cxnId="{EA791E1D-29F8-43A6-82D8-00001C095D5A}">
      <dgm:prSet phldrT="2" phldr="0"/>
      <dgm:spPr/>
      <dgm:t>
        <a:bodyPr/>
        <a:lstStyle/>
        <a:p>
          <a:r>
            <a:rPr lang="en-US"/>
            <a:t>2</a:t>
          </a:r>
        </a:p>
      </dgm:t>
    </dgm:pt>
    <dgm:pt modelId="{943F8088-0F3E-44DE-AEEF-A49B00E35183}">
      <dgm:prSet/>
      <dgm:spPr/>
      <dgm:t>
        <a:bodyPr/>
        <a:lstStyle/>
        <a:p>
          <a:r>
            <a:rPr lang="en-US" dirty="0"/>
            <a:t>DR approaches without extinction appear to be most likely to be used with clients engaging in moderate-to-severe problem behavior.</a:t>
          </a:r>
        </a:p>
      </dgm:t>
    </dgm:pt>
    <dgm:pt modelId="{0AB25B9D-6BF8-4365-B568-DC19E916B22F}" type="parTrans" cxnId="{1814CFB5-94ED-4F61-8323-3BFB57689292}">
      <dgm:prSet/>
      <dgm:spPr/>
      <dgm:t>
        <a:bodyPr/>
        <a:lstStyle/>
        <a:p>
          <a:endParaRPr lang="en-US"/>
        </a:p>
      </dgm:t>
    </dgm:pt>
    <dgm:pt modelId="{C8B17DDA-756F-4FBC-9C49-138A890DBBEF}" type="sibTrans" cxnId="{1814CFB5-94ED-4F61-8323-3BFB57689292}">
      <dgm:prSet phldrT="3" phldr="0"/>
      <dgm:spPr/>
      <dgm:t>
        <a:bodyPr/>
        <a:lstStyle/>
        <a:p>
          <a:r>
            <a:rPr lang="en-US"/>
            <a:t>3</a:t>
          </a:r>
        </a:p>
      </dgm:t>
    </dgm:pt>
    <dgm:pt modelId="{8F11024E-A76D-4067-B898-292EE7DC8FAC}" type="pres">
      <dgm:prSet presAssocID="{F243B7EE-6F69-4812-8DAF-F5A88A161D5E}" presName="Name0" presStyleCnt="0">
        <dgm:presLayoutVars>
          <dgm:animLvl val="lvl"/>
          <dgm:resizeHandles val="exact"/>
        </dgm:presLayoutVars>
      </dgm:prSet>
      <dgm:spPr/>
    </dgm:pt>
    <dgm:pt modelId="{894ED187-6D75-405A-8587-769DF7EA46FF}" type="pres">
      <dgm:prSet presAssocID="{32A3F955-1899-474D-A8D5-B5B823E39CCD}" presName="compositeNode" presStyleCnt="0">
        <dgm:presLayoutVars>
          <dgm:bulletEnabled val="1"/>
        </dgm:presLayoutVars>
      </dgm:prSet>
      <dgm:spPr/>
    </dgm:pt>
    <dgm:pt modelId="{66A3A834-9AE3-4F91-8804-44A8623257FF}" type="pres">
      <dgm:prSet presAssocID="{32A3F955-1899-474D-A8D5-B5B823E39CCD}" presName="bgRect" presStyleLbl="bgAccFollowNode1" presStyleIdx="0" presStyleCnt="3"/>
      <dgm:spPr/>
    </dgm:pt>
    <dgm:pt modelId="{63593092-4DEB-40D6-97A1-9229CB0845DA}" type="pres">
      <dgm:prSet presAssocID="{AD360A9B-CEE5-4C7A-8F28-4165DFF5B6D7}" presName="sibTransNodeCircle" presStyleLbl="alignNode1" presStyleIdx="0" presStyleCnt="6">
        <dgm:presLayoutVars>
          <dgm:chMax val="0"/>
          <dgm:bulletEnabled/>
        </dgm:presLayoutVars>
      </dgm:prSet>
      <dgm:spPr/>
    </dgm:pt>
    <dgm:pt modelId="{919F0790-1CBD-4256-8586-82004101A8AF}" type="pres">
      <dgm:prSet presAssocID="{32A3F955-1899-474D-A8D5-B5B823E39CCD}" presName="bottomLine" presStyleLbl="alignNode1" presStyleIdx="1" presStyleCnt="6">
        <dgm:presLayoutVars/>
      </dgm:prSet>
      <dgm:spPr/>
    </dgm:pt>
    <dgm:pt modelId="{FA0A4236-6033-477C-9387-5C4098917CA7}" type="pres">
      <dgm:prSet presAssocID="{32A3F955-1899-474D-A8D5-B5B823E39CCD}" presName="nodeText" presStyleLbl="bgAccFollowNode1" presStyleIdx="0" presStyleCnt="3">
        <dgm:presLayoutVars>
          <dgm:bulletEnabled val="1"/>
        </dgm:presLayoutVars>
      </dgm:prSet>
      <dgm:spPr/>
    </dgm:pt>
    <dgm:pt modelId="{027FD399-52E3-4E22-93A9-46BFF09C1A5F}" type="pres">
      <dgm:prSet presAssocID="{AD360A9B-CEE5-4C7A-8F28-4165DFF5B6D7}" presName="sibTrans" presStyleCnt="0"/>
      <dgm:spPr/>
    </dgm:pt>
    <dgm:pt modelId="{C6DEDC01-3226-4FB1-A16E-123529904E65}" type="pres">
      <dgm:prSet presAssocID="{32920139-630C-4FB5-B9E9-3B639D5F49B1}" presName="compositeNode" presStyleCnt="0">
        <dgm:presLayoutVars>
          <dgm:bulletEnabled val="1"/>
        </dgm:presLayoutVars>
      </dgm:prSet>
      <dgm:spPr/>
    </dgm:pt>
    <dgm:pt modelId="{F73AE96E-7E33-48D7-97B0-50FDF5CF8229}" type="pres">
      <dgm:prSet presAssocID="{32920139-630C-4FB5-B9E9-3B639D5F49B1}" presName="bgRect" presStyleLbl="bgAccFollowNode1" presStyleIdx="1" presStyleCnt="3"/>
      <dgm:spPr/>
    </dgm:pt>
    <dgm:pt modelId="{628C276A-2598-4603-BA01-F596B7925899}" type="pres">
      <dgm:prSet presAssocID="{B097632C-C836-4996-A8CE-4CFB659933E3}" presName="sibTransNodeCircle" presStyleLbl="alignNode1" presStyleIdx="2" presStyleCnt="6">
        <dgm:presLayoutVars>
          <dgm:chMax val="0"/>
          <dgm:bulletEnabled/>
        </dgm:presLayoutVars>
      </dgm:prSet>
      <dgm:spPr/>
    </dgm:pt>
    <dgm:pt modelId="{75A1EF15-BC00-4859-84D5-2F0796810736}" type="pres">
      <dgm:prSet presAssocID="{32920139-630C-4FB5-B9E9-3B639D5F49B1}" presName="bottomLine" presStyleLbl="alignNode1" presStyleIdx="3" presStyleCnt="6">
        <dgm:presLayoutVars/>
      </dgm:prSet>
      <dgm:spPr/>
    </dgm:pt>
    <dgm:pt modelId="{26679BC5-9743-4E29-8EAF-DB23631F4744}" type="pres">
      <dgm:prSet presAssocID="{32920139-630C-4FB5-B9E9-3B639D5F49B1}" presName="nodeText" presStyleLbl="bgAccFollowNode1" presStyleIdx="1" presStyleCnt="3">
        <dgm:presLayoutVars>
          <dgm:bulletEnabled val="1"/>
        </dgm:presLayoutVars>
      </dgm:prSet>
      <dgm:spPr/>
    </dgm:pt>
    <dgm:pt modelId="{E8F566B2-79F4-4947-B679-96AEFCC97E84}" type="pres">
      <dgm:prSet presAssocID="{B097632C-C836-4996-A8CE-4CFB659933E3}" presName="sibTrans" presStyleCnt="0"/>
      <dgm:spPr/>
    </dgm:pt>
    <dgm:pt modelId="{44F8F626-D444-4FFF-9ADB-48B4C08C68C7}" type="pres">
      <dgm:prSet presAssocID="{943F8088-0F3E-44DE-AEEF-A49B00E35183}" presName="compositeNode" presStyleCnt="0">
        <dgm:presLayoutVars>
          <dgm:bulletEnabled val="1"/>
        </dgm:presLayoutVars>
      </dgm:prSet>
      <dgm:spPr/>
    </dgm:pt>
    <dgm:pt modelId="{3ABF9F5A-0D1D-4A89-8504-B0B9C5BDF094}" type="pres">
      <dgm:prSet presAssocID="{943F8088-0F3E-44DE-AEEF-A49B00E35183}" presName="bgRect" presStyleLbl="bgAccFollowNode1" presStyleIdx="2" presStyleCnt="3"/>
      <dgm:spPr/>
    </dgm:pt>
    <dgm:pt modelId="{8A6AC6C7-CDBC-4C87-99DE-E8C292559909}" type="pres">
      <dgm:prSet presAssocID="{C8B17DDA-756F-4FBC-9C49-138A890DBBEF}" presName="sibTransNodeCircle" presStyleLbl="alignNode1" presStyleIdx="4" presStyleCnt="6">
        <dgm:presLayoutVars>
          <dgm:chMax val="0"/>
          <dgm:bulletEnabled/>
        </dgm:presLayoutVars>
      </dgm:prSet>
      <dgm:spPr/>
    </dgm:pt>
    <dgm:pt modelId="{A580ACC2-45F4-4B2A-909D-88033F9E8117}" type="pres">
      <dgm:prSet presAssocID="{943F8088-0F3E-44DE-AEEF-A49B00E35183}" presName="bottomLine" presStyleLbl="alignNode1" presStyleIdx="5" presStyleCnt="6">
        <dgm:presLayoutVars/>
      </dgm:prSet>
      <dgm:spPr/>
    </dgm:pt>
    <dgm:pt modelId="{E9ABB877-560E-4EC1-A92A-E51050BAE840}" type="pres">
      <dgm:prSet presAssocID="{943F8088-0F3E-44DE-AEEF-A49B00E35183}" presName="nodeText" presStyleLbl="bgAccFollowNode1" presStyleIdx="2" presStyleCnt="3">
        <dgm:presLayoutVars>
          <dgm:bulletEnabled val="1"/>
        </dgm:presLayoutVars>
      </dgm:prSet>
      <dgm:spPr/>
    </dgm:pt>
  </dgm:ptLst>
  <dgm:cxnLst>
    <dgm:cxn modelId="{BD4CD301-0638-4272-B829-24E8FAB34E21}" type="presOf" srcId="{943F8088-0F3E-44DE-AEEF-A49B00E35183}" destId="{E9ABB877-560E-4EC1-A92A-E51050BAE840}" srcOrd="1" destOrd="0" presId="urn:microsoft.com/office/officeart/2016/7/layout/BasicLinearProcessNumbered"/>
    <dgm:cxn modelId="{28664214-3107-4D23-BF80-4930827D7137}" type="presOf" srcId="{32A3F955-1899-474D-A8D5-B5B823E39CCD}" destId="{66A3A834-9AE3-4F91-8804-44A8623257FF}" srcOrd="0" destOrd="0" presId="urn:microsoft.com/office/officeart/2016/7/layout/BasicLinearProcessNumbered"/>
    <dgm:cxn modelId="{AF19AF1C-7B92-4686-901D-2A666D047D79}" type="presOf" srcId="{32920139-630C-4FB5-B9E9-3B639D5F49B1}" destId="{26679BC5-9743-4E29-8EAF-DB23631F4744}" srcOrd="1" destOrd="0" presId="urn:microsoft.com/office/officeart/2016/7/layout/BasicLinearProcessNumbered"/>
    <dgm:cxn modelId="{EA791E1D-29F8-43A6-82D8-00001C095D5A}" srcId="{F243B7EE-6F69-4812-8DAF-F5A88A161D5E}" destId="{32920139-630C-4FB5-B9E9-3B639D5F49B1}" srcOrd="1" destOrd="0" parTransId="{24E6BC81-F0F3-455F-B351-072DDD8A4961}" sibTransId="{B097632C-C836-4996-A8CE-4CFB659933E3}"/>
    <dgm:cxn modelId="{DD72B625-C841-4648-BF65-2128299CA9BC}" type="presOf" srcId="{F243B7EE-6F69-4812-8DAF-F5A88A161D5E}" destId="{8F11024E-A76D-4067-B898-292EE7DC8FAC}" srcOrd="0" destOrd="0" presId="urn:microsoft.com/office/officeart/2016/7/layout/BasicLinearProcessNumbered"/>
    <dgm:cxn modelId="{48B8285D-4219-4817-B9F7-92B465E3DF52}" type="presOf" srcId="{943F8088-0F3E-44DE-AEEF-A49B00E35183}" destId="{3ABF9F5A-0D1D-4A89-8504-B0B9C5BDF094}" srcOrd="0" destOrd="0" presId="urn:microsoft.com/office/officeart/2016/7/layout/BasicLinearProcessNumbered"/>
    <dgm:cxn modelId="{7B8A337B-8C0A-4915-9A99-3A103FDD6771}" srcId="{F243B7EE-6F69-4812-8DAF-F5A88A161D5E}" destId="{32A3F955-1899-474D-A8D5-B5B823E39CCD}" srcOrd="0" destOrd="0" parTransId="{2075112A-80D5-4DEF-A72E-1E0B5254CF44}" sibTransId="{AD360A9B-CEE5-4C7A-8F28-4165DFF5B6D7}"/>
    <dgm:cxn modelId="{98B7D47F-6D0B-4782-A300-DCD2884B6940}" type="presOf" srcId="{B097632C-C836-4996-A8CE-4CFB659933E3}" destId="{628C276A-2598-4603-BA01-F596B7925899}" srcOrd="0" destOrd="0" presId="urn:microsoft.com/office/officeart/2016/7/layout/BasicLinearProcessNumbered"/>
    <dgm:cxn modelId="{0832A194-7943-4352-A6B8-68D6C566C69E}" type="presOf" srcId="{32A3F955-1899-474D-A8D5-B5B823E39CCD}" destId="{FA0A4236-6033-477C-9387-5C4098917CA7}" srcOrd="1" destOrd="0" presId="urn:microsoft.com/office/officeart/2016/7/layout/BasicLinearProcessNumbered"/>
    <dgm:cxn modelId="{8EBFD3AA-C42A-415F-B55C-B701D5701F76}" type="presOf" srcId="{AD360A9B-CEE5-4C7A-8F28-4165DFF5B6D7}" destId="{63593092-4DEB-40D6-97A1-9229CB0845DA}" srcOrd="0" destOrd="0" presId="urn:microsoft.com/office/officeart/2016/7/layout/BasicLinearProcessNumbered"/>
    <dgm:cxn modelId="{4062CEAE-6A55-4D68-ADD7-25AD035C6109}" type="presOf" srcId="{32920139-630C-4FB5-B9E9-3B639D5F49B1}" destId="{F73AE96E-7E33-48D7-97B0-50FDF5CF8229}" srcOrd="0" destOrd="0" presId="urn:microsoft.com/office/officeart/2016/7/layout/BasicLinearProcessNumbered"/>
    <dgm:cxn modelId="{1814CFB5-94ED-4F61-8323-3BFB57689292}" srcId="{F243B7EE-6F69-4812-8DAF-F5A88A161D5E}" destId="{943F8088-0F3E-44DE-AEEF-A49B00E35183}" srcOrd="2" destOrd="0" parTransId="{0AB25B9D-6BF8-4365-B568-DC19E916B22F}" sibTransId="{C8B17DDA-756F-4FBC-9C49-138A890DBBEF}"/>
    <dgm:cxn modelId="{B24E6CD2-0D20-44D3-8877-E0E3806FB32E}" type="presOf" srcId="{C8B17DDA-756F-4FBC-9C49-138A890DBBEF}" destId="{8A6AC6C7-CDBC-4C87-99DE-E8C292559909}" srcOrd="0" destOrd="0" presId="urn:microsoft.com/office/officeart/2016/7/layout/BasicLinearProcessNumbered"/>
    <dgm:cxn modelId="{56C97026-1511-441B-9175-B7387AE4269A}" type="presParOf" srcId="{8F11024E-A76D-4067-B898-292EE7DC8FAC}" destId="{894ED187-6D75-405A-8587-769DF7EA46FF}" srcOrd="0" destOrd="0" presId="urn:microsoft.com/office/officeart/2016/7/layout/BasicLinearProcessNumbered"/>
    <dgm:cxn modelId="{809C07EC-FCEE-4CDB-BA29-772B8D73B265}" type="presParOf" srcId="{894ED187-6D75-405A-8587-769DF7EA46FF}" destId="{66A3A834-9AE3-4F91-8804-44A8623257FF}" srcOrd="0" destOrd="0" presId="urn:microsoft.com/office/officeart/2016/7/layout/BasicLinearProcessNumbered"/>
    <dgm:cxn modelId="{6C636936-CBE1-425C-8B03-4BDB92E59E76}" type="presParOf" srcId="{894ED187-6D75-405A-8587-769DF7EA46FF}" destId="{63593092-4DEB-40D6-97A1-9229CB0845DA}" srcOrd="1" destOrd="0" presId="urn:microsoft.com/office/officeart/2016/7/layout/BasicLinearProcessNumbered"/>
    <dgm:cxn modelId="{07986213-F572-4A8B-A33D-A1FF7E9F0405}" type="presParOf" srcId="{894ED187-6D75-405A-8587-769DF7EA46FF}" destId="{919F0790-1CBD-4256-8586-82004101A8AF}" srcOrd="2" destOrd="0" presId="urn:microsoft.com/office/officeart/2016/7/layout/BasicLinearProcessNumbered"/>
    <dgm:cxn modelId="{21A27832-A496-495E-8A28-8EE85B86A61D}" type="presParOf" srcId="{894ED187-6D75-405A-8587-769DF7EA46FF}" destId="{FA0A4236-6033-477C-9387-5C4098917CA7}" srcOrd="3" destOrd="0" presId="urn:microsoft.com/office/officeart/2016/7/layout/BasicLinearProcessNumbered"/>
    <dgm:cxn modelId="{E815B330-AFC8-4FC8-AC2A-95B2FE5BDADE}" type="presParOf" srcId="{8F11024E-A76D-4067-B898-292EE7DC8FAC}" destId="{027FD399-52E3-4E22-93A9-46BFF09C1A5F}" srcOrd="1" destOrd="0" presId="urn:microsoft.com/office/officeart/2016/7/layout/BasicLinearProcessNumbered"/>
    <dgm:cxn modelId="{66F15B1B-25FA-4996-B36C-101A98C4111D}" type="presParOf" srcId="{8F11024E-A76D-4067-B898-292EE7DC8FAC}" destId="{C6DEDC01-3226-4FB1-A16E-123529904E65}" srcOrd="2" destOrd="0" presId="urn:microsoft.com/office/officeart/2016/7/layout/BasicLinearProcessNumbered"/>
    <dgm:cxn modelId="{DC6EE71B-BEA4-49A8-8281-B22C45056D89}" type="presParOf" srcId="{C6DEDC01-3226-4FB1-A16E-123529904E65}" destId="{F73AE96E-7E33-48D7-97B0-50FDF5CF8229}" srcOrd="0" destOrd="0" presId="urn:microsoft.com/office/officeart/2016/7/layout/BasicLinearProcessNumbered"/>
    <dgm:cxn modelId="{76B3F6AD-B303-4C32-ACEB-2366CAEFEB4F}" type="presParOf" srcId="{C6DEDC01-3226-4FB1-A16E-123529904E65}" destId="{628C276A-2598-4603-BA01-F596B7925899}" srcOrd="1" destOrd="0" presId="urn:microsoft.com/office/officeart/2016/7/layout/BasicLinearProcessNumbered"/>
    <dgm:cxn modelId="{E9CA924C-566A-4A4E-AAC8-1C5B5CCBCC62}" type="presParOf" srcId="{C6DEDC01-3226-4FB1-A16E-123529904E65}" destId="{75A1EF15-BC00-4859-84D5-2F0796810736}" srcOrd="2" destOrd="0" presId="urn:microsoft.com/office/officeart/2016/7/layout/BasicLinearProcessNumbered"/>
    <dgm:cxn modelId="{65AEF60C-3084-4830-836C-BFED4AD0EB1E}" type="presParOf" srcId="{C6DEDC01-3226-4FB1-A16E-123529904E65}" destId="{26679BC5-9743-4E29-8EAF-DB23631F4744}" srcOrd="3" destOrd="0" presId="urn:microsoft.com/office/officeart/2016/7/layout/BasicLinearProcessNumbered"/>
    <dgm:cxn modelId="{544CA825-7A8B-4C37-BCF9-4F07EA38AF64}" type="presParOf" srcId="{8F11024E-A76D-4067-B898-292EE7DC8FAC}" destId="{E8F566B2-79F4-4947-B679-96AEFCC97E84}" srcOrd="3" destOrd="0" presId="urn:microsoft.com/office/officeart/2016/7/layout/BasicLinearProcessNumbered"/>
    <dgm:cxn modelId="{446C03EB-EC14-4326-8739-28C175CFD1AC}" type="presParOf" srcId="{8F11024E-A76D-4067-B898-292EE7DC8FAC}" destId="{44F8F626-D444-4FFF-9ADB-48B4C08C68C7}" srcOrd="4" destOrd="0" presId="urn:microsoft.com/office/officeart/2016/7/layout/BasicLinearProcessNumbered"/>
    <dgm:cxn modelId="{39AAC8F4-958C-4F9C-BBB8-8B18454BB544}" type="presParOf" srcId="{44F8F626-D444-4FFF-9ADB-48B4C08C68C7}" destId="{3ABF9F5A-0D1D-4A89-8504-B0B9C5BDF094}" srcOrd="0" destOrd="0" presId="urn:microsoft.com/office/officeart/2016/7/layout/BasicLinearProcessNumbered"/>
    <dgm:cxn modelId="{80B304D8-1828-4E39-A5E3-837430582C98}" type="presParOf" srcId="{44F8F626-D444-4FFF-9ADB-48B4C08C68C7}" destId="{8A6AC6C7-CDBC-4C87-99DE-E8C292559909}" srcOrd="1" destOrd="0" presId="urn:microsoft.com/office/officeart/2016/7/layout/BasicLinearProcessNumbered"/>
    <dgm:cxn modelId="{788103DE-9E78-418E-8F22-9B5435586DF4}" type="presParOf" srcId="{44F8F626-D444-4FFF-9ADB-48B4C08C68C7}" destId="{A580ACC2-45F4-4B2A-909D-88033F9E8117}" srcOrd="2" destOrd="0" presId="urn:microsoft.com/office/officeart/2016/7/layout/BasicLinearProcessNumbered"/>
    <dgm:cxn modelId="{6B01BE9C-45FC-4698-9474-14D4C0C2BF40}" type="presParOf" srcId="{44F8F626-D444-4FFF-9ADB-48B4C08C68C7}" destId="{E9ABB877-560E-4EC1-A92A-E51050BAE840}"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7534C-3A49-4E28-9AE2-5C7E96D39176}">
      <dsp:nvSpPr>
        <dsp:cNvPr id="0" name=""/>
        <dsp:cNvSpPr/>
      </dsp:nvSpPr>
      <dsp:spPr>
        <a:xfrm>
          <a:off x="1283" y="486074"/>
          <a:ext cx="3003723" cy="150186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Differential reinforcement (DR) </a:t>
          </a:r>
        </a:p>
        <a:p>
          <a:pPr marL="0" lvl="0" indent="0" algn="ctr" defTabSz="1066800">
            <a:lnSpc>
              <a:spcPct val="90000"/>
            </a:lnSpc>
            <a:spcBef>
              <a:spcPct val="0"/>
            </a:spcBef>
            <a:spcAft>
              <a:spcPct val="35000"/>
            </a:spcAft>
            <a:buNone/>
          </a:pPr>
          <a:r>
            <a:rPr lang="en-US" sz="2400" b="1" u="sng" kern="1200" dirty="0"/>
            <a:t>with extinction </a:t>
          </a:r>
          <a:endParaRPr lang="en-US" sz="2400" u="sng" kern="1200" dirty="0"/>
        </a:p>
      </dsp:txBody>
      <dsp:txXfrm>
        <a:off x="45271" y="530062"/>
        <a:ext cx="2915747" cy="1413885"/>
      </dsp:txXfrm>
    </dsp:sp>
    <dsp:sp modelId="{B1391017-B911-4071-89E1-33CD4D0C5D06}">
      <dsp:nvSpPr>
        <dsp:cNvPr id="0" name=""/>
        <dsp:cNvSpPr/>
      </dsp:nvSpPr>
      <dsp:spPr>
        <a:xfrm>
          <a:off x="301656" y="1987936"/>
          <a:ext cx="300372" cy="1126396"/>
        </a:xfrm>
        <a:custGeom>
          <a:avLst/>
          <a:gdLst/>
          <a:ahLst/>
          <a:cxnLst/>
          <a:rect l="0" t="0" r="0" b="0"/>
          <a:pathLst>
            <a:path>
              <a:moveTo>
                <a:pt x="0" y="0"/>
              </a:moveTo>
              <a:lnTo>
                <a:pt x="0" y="1126396"/>
              </a:lnTo>
              <a:lnTo>
                <a:pt x="300372" y="1126396"/>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34ACCE3-4618-4D3B-9BFD-9FFACBDE7C91}">
      <dsp:nvSpPr>
        <dsp:cNvPr id="0" name=""/>
        <dsp:cNvSpPr/>
      </dsp:nvSpPr>
      <dsp:spPr>
        <a:xfrm>
          <a:off x="602028" y="2363401"/>
          <a:ext cx="2402978" cy="150186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T</a:t>
          </a:r>
          <a:r>
            <a:rPr lang="en-US" sz="1700" kern="1200" baseline="0" dirty="0"/>
            <a:t>eaching and reinforcing appropriate behaviors, like communication, conducted and planed ignoring </a:t>
          </a:r>
          <a:endParaRPr lang="en-US" sz="1700" kern="1200" dirty="0"/>
        </a:p>
      </dsp:txBody>
      <dsp:txXfrm>
        <a:off x="646016" y="2407389"/>
        <a:ext cx="2315002" cy="1413885"/>
      </dsp:txXfrm>
    </dsp:sp>
    <dsp:sp modelId="{62133AA5-1859-4B76-A32C-AE4C2CDEED87}">
      <dsp:nvSpPr>
        <dsp:cNvPr id="0" name=""/>
        <dsp:cNvSpPr/>
      </dsp:nvSpPr>
      <dsp:spPr>
        <a:xfrm>
          <a:off x="3755938" y="486074"/>
          <a:ext cx="3003723" cy="1501861"/>
        </a:xfrm>
        <a:prstGeom prst="roundRect">
          <a:avLst>
            <a:gd name="adj" fmla="val 10000"/>
          </a:avLst>
        </a:prstGeom>
        <a:gradFill rotWithShape="0">
          <a:gsLst>
            <a:gs pos="0">
              <a:schemeClr val="accent2">
                <a:hueOff val="-944198"/>
                <a:satOff val="17568"/>
                <a:lumOff val="2352"/>
                <a:alphaOff val="0"/>
                <a:satMod val="103000"/>
                <a:lumMod val="102000"/>
                <a:tint val="94000"/>
              </a:schemeClr>
            </a:gs>
            <a:gs pos="50000">
              <a:schemeClr val="accent2">
                <a:hueOff val="-944198"/>
                <a:satOff val="17568"/>
                <a:lumOff val="2352"/>
                <a:alphaOff val="0"/>
                <a:satMod val="110000"/>
                <a:lumMod val="100000"/>
                <a:shade val="100000"/>
              </a:schemeClr>
            </a:gs>
            <a:gs pos="100000">
              <a:schemeClr val="accent2">
                <a:hueOff val="-944198"/>
                <a:satOff val="17568"/>
                <a:lumOff val="23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Differential reinforcement (DR) </a:t>
          </a:r>
          <a:r>
            <a:rPr lang="en-US" sz="2400" b="1" u="sng" kern="1200" dirty="0"/>
            <a:t>Without extinction</a:t>
          </a:r>
          <a:endParaRPr lang="en-US" sz="2400" u="sng" kern="1200" dirty="0"/>
        </a:p>
      </dsp:txBody>
      <dsp:txXfrm>
        <a:off x="3799926" y="530062"/>
        <a:ext cx="2915747" cy="1413885"/>
      </dsp:txXfrm>
    </dsp:sp>
    <dsp:sp modelId="{A4B46B78-7DE3-410D-A1E5-5D765B86EA00}">
      <dsp:nvSpPr>
        <dsp:cNvPr id="0" name=""/>
        <dsp:cNvSpPr/>
      </dsp:nvSpPr>
      <dsp:spPr>
        <a:xfrm>
          <a:off x="4056310" y="1987936"/>
          <a:ext cx="268845" cy="1115883"/>
        </a:xfrm>
        <a:custGeom>
          <a:avLst/>
          <a:gdLst/>
          <a:ahLst/>
          <a:cxnLst/>
          <a:rect l="0" t="0" r="0" b="0"/>
          <a:pathLst>
            <a:path>
              <a:moveTo>
                <a:pt x="0" y="0"/>
              </a:moveTo>
              <a:lnTo>
                <a:pt x="0" y="1115883"/>
              </a:lnTo>
              <a:lnTo>
                <a:pt x="268845" y="1115883"/>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2438066-F195-4CA0-8B2E-1263E81A1226}">
      <dsp:nvSpPr>
        <dsp:cNvPr id="0" name=""/>
        <dsp:cNvSpPr/>
      </dsp:nvSpPr>
      <dsp:spPr>
        <a:xfrm>
          <a:off x="4325155" y="2352888"/>
          <a:ext cx="2402978" cy="150186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944198"/>
              <a:satOff val="17568"/>
              <a:lumOff val="23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Reinforcing problem behaviors and also appropriate behaviors</a:t>
          </a:r>
        </a:p>
      </dsp:txBody>
      <dsp:txXfrm>
        <a:off x="4369143" y="2396876"/>
        <a:ext cx="2315002" cy="1413885"/>
      </dsp:txXfrm>
    </dsp:sp>
    <dsp:sp modelId="{873C5267-5085-4317-9405-23EB61E5C4BE}">
      <dsp:nvSpPr>
        <dsp:cNvPr id="0" name=""/>
        <dsp:cNvSpPr/>
      </dsp:nvSpPr>
      <dsp:spPr>
        <a:xfrm>
          <a:off x="7510592" y="486074"/>
          <a:ext cx="3003723" cy="1501861"/>
        </a:xfrm>
        <a:prstGeom prst="roundRect">
          <a:avLst>
            <a:gd name="adj" fmla="val 10000"/>
          </a:avLst>
        </a:prstGeom>
        <a:gradFill rotWithShape="0">
          <a:gsLst>
            <a:gs pos="0">
              <a:schemeClr val="accent2">
                <a:hueOff val="-1888395"/>
                <a:satOff val="35136"/>
                <a:lumOff val="4705"/>
                <a:alphaOff val="0"/>
                <a:satMod val="103000"/>
                <a:lumMod val="102000"/>
                <a:tint val="94000"/>
              </a:schemeClr>
            </a:gs>
            <a:gs pos="50000">
              <a:schemeClr val="accent2">
                <a:hueOff val="-1888395"/>
                <a:satOff val="35136"/>
                <a:lumOff val="4705"/>
                <a:alphaOff val="0"/>
                <a:satMod val="110000"/>
                <a:lumMod val="100000"/>
                <a:shade val="100000"/>
              </a:schemeClr>
            </a:gs>
            <a:gs pos="100000">
              <a:schemeClr val="accent2">
                <a:hueOff val="-1888395"/>
                <a:satOff val="35136"/>
                <a:lumOff val="47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t>Punishment</a:t>
          </a:r>
          <a:endParaRPr lang="en-US" sz="2400" kern="1200"/>
        </a:p>
      </dsp:txBody>
      <dsp:txXfrm>
        <a:off x="7554580" y="530062"/>
        <a:ext cx="2915747" cy="1413885"/>
      </dsp:txXfrm>
    </dsp:sp>
    <dsp:sp modelId="{E5BBD73E-F8CA-416B-9AB1-DFECCF510D3E}">
      <dsp:nvSpPr>
        <dsp:cNvPr id="0" name=""/>
        <dsp:cNvSpPr/>
      </dsp:nvSpPr>
      <dsp:spPr>
        <a:xfrm>
          <a:off x="7810965" y="1987936"/>
          <a:ext cx="300372" cy="1126396"/>
        </a:xfrm>
        <a:custGeom>
          <a:avLst/>
          <a:gdLst/>
          <a:ahLst/>
          <a:cxnLst/>
          <a:rect l="0" t="0" r="0" b="0"/>
          <a:pathLst>
            <a:path>
              <a:moveTo>
                <a:pt x="0" y="0"/>
              </a:moveTo>
              <a:lnTo>
                <a:pt x="0" y="1126396"/>
              </a:lnTo>
              <a:lnTo>
                <a:pt x="300372" y="1126396"/>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3B6D3B1-5F0B-4891-B647-1EF4CB710752}">
      <dsp:nvSpPr>
        <dsp:cNvPr id="0" name=""/>
        <dsp:cNvSpPr/>
      </dsp:nvSpPr>
      <dsp:spPr>
        <a:xfrm>
          <a:off x="8111337" y="2363401"/>
          <a:ext cx="2402978" cy="150186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888395"/>
              <a:satOff val="35136"/>
              <a:lumOff val="470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I</a:t>
          </a:r>
          <a:r>
            <a:rPr lang="en-US" sz="1700" kern="1200" baseline="0"/>
            <a:t>ndividuals with highly treatment resistant problem behavior.</a:t>
          </a:r>
          <a:endParaRPr lang="en-US" sz="1700" kern="1200"/>
        </a:p>
      </dsp:txBody>
      <dsp:txXfrm>
        <a:off x="8155325" y="2407389"/>
        <a:ext cx="2315002" cy="1413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DC26E-19CF-4A01-8997-BA99B6503BB8}">
      <dsp:nvSpPr>
        <dsp:cNvPr id="0" name=""/>
        <dsp:cNvSpPr/>
      </dsp:nvSpPr>
      <dsp:spPr>
        <a:xfrm>
          <a:off x="0" y="479009"/>
          <a:ext cx="10035444" cy="15592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8862" tIns="624840" rIns="77886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cs typeface="Times New Roman" panose="02020603050405020304" pitchFamily="18" charset="0"/>
            </a:rPr>
            <a:t>Evaluate BCBA reported frequency and confidence using indirect, descriptive, and experimental assessment methods depending on year of credentialing</a:t>
          </a:r>
          <a:endParaRPr lang="en-US" sz="2000" kern="1200" dirty="0"/>
        </a:p>
      </dsp:txBody>
      <dsp:txXfrm>
        <a:off x="0" y="479009"/>
        <a:ext cx="10035444" cy="1559250"/>
      </dsp:txXfrm>
    </dsp:sp>
    <dsp:sp modelId="{1BDA1CEE-6FC3-49A8-8B7A-E99004C7A85D}">
      <dsp:nvSpPr>
        <dsp:cNvPr id="0" name=""/>
        <dsp:cNvSpPr/>
      </dsp:nvSpPr>
      <dsp:spPr>
        <a:xfrm>
          <a:off x="501772" y="36209"/>
          <a:ext cx="7024811" cy="885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521" tIns="0" rIns="265521" bIns="0" numCol="1" spcCol="1270" anchor="ctr" anchorCtr="0">
          <a:noAutofit/>
        </a:bodyPr>
        <a:lstStyle/>
        <a:p>
          <a:pPr marL="0" lvl="0" indent="0" algn="l" defTabSz="1333500">
            <a:lnSpc>
              <a:spcPct val="90000"/>
            </a:lnSpc>
            <a:spcBef>
              <a:spcPct val="0"/>
            </a:spcBef>
            <a:spcAft>
              <a:spcPct val="35000"/>
            </a:spcAft>
            <a:buNone/>
          </a:pPr>
          <a:r>
            <a:rPr lang="en-US" sz="3000" kern="1200"/>
            <a:t>Use of Functional Assessment</a:t>
          </a:r>
        </a:p>
      </dsp:txBody>
      <dsp:txXfrm>
        <a:off x="545003" y="79440"/>
        <a:ext cx="6938349" cy="799138"/>
      </dsp:txXfrm>
    </dsp:sp>
    <dsp:sp modelId="{3BB481FA-0D43-4A55-BBD3-39347A9B9E02}">
      <dsp:nvSpPr>
        <dsp:cNvPr id="0" name=""/>
        <dsp:cNvSpPr/>
      </dsp:nvSpPr>
      <dsp:spPr>
        <a:xfrm>
          <a:off x="0" y="2643059"/>
          <a:ext cx="10035444" cy="10395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8862" tIns="624840" rIns="77886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cs typeface="Times New Roman" panose="02020603050405020304" pitchFamily="18" charset="0"/>
            </a:rPr>
            <a:t>Evaluate treatment selections chosen by the BCBA after doing an FBA</a:t>
          </a:r>
          <a:endParaRPr lang="en-US" sz="2000" kern="1200" dirty="0"/>
        </a:p>
      </dsp:txBody>
      <dsp:txXfrm>
        <a:off x="0" y="2643059"/>
        <a:ext cx="10035444" cy="1039500"/>
      </dsp:txXfrm>
    </dsp:sp>
    <dsp:sp modelId="{65E175B3-16C8-45FD-AD93-801B191D46E4}">
      <dsp:nvSpPr>
        <dsp:cNvPr id="0" name=""/>
        <dsp:cNvSpPr/>
      </dsp:nvSpPr>
      <dsp:spPr>
        <a:xfrm>
          <a:off x="501772" y="2200260"/>
          <a:ext cx="7024811" cy="885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521" tIns="0" rIns="265521" bIns="0" numCol="1" spcCol="1270" anchor="ctr" anchorCtr="0">
          <a:noAutofit/>
        </a:bodyPr>
        <a:lstStyle/>
        <a:p>
          <a:pPr marL="0" lvl="0" indent="0" algn="l" defTabSz="1244600">
            <a:lnSpc>
              <a:spcPct val="90000"/>
            </a:lnSpc>
            <a:spcBef>
              <a:spcPct val="0"/>
            </a:spcBef>
            <a:spcAft>
              <a:spcPct val="35000"/>
            </a:spcAft>
            <a:buNone/>
          </a:pPr>
          <a:r>
            <a:rPr lang="en-US" sz="2800" kern="1200"/>
            <a:t>Treatments Selections</a:t>
          </a:r>
        </a:p>
      </dsp:txBody>
      <dsp:txXfrm>
        <a:off x="545003" y="2243491"/>
        <a:ext cx="6938349" cy="799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CBDD0-4D92-44B4-9959-6AB1560BC96B}">
      <dsp:nvSpPr>
        <dsp:cNvPr id="0" name=""/>
        <dsp:cNvSpPr/>
      </dsp:nvSpPr>
      <dsp:spPr>
        <a:xfrm>
          <a:off x="0" y="287153"/>
          <a:ext cx="10515600" cy="1020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Self reported likelihood of using different Functional Behavioral Assessments </a:t>
          </a:r>
        </a:p>
        <a:p>
          <a:pPr marL="171450" lvl="1" indent="-171450" algn="l" defTabSz="800100">
            <a:lnSpc>
              <a:spcPct val="90000"/>
            </a:lnSpc>
            <a:spcBef>
              <a:spcPct val="0"/>
            </a:spcBef>
            <a:spcAft>
              <a:spcPct val="15000"/>
            </a:spcAft>
            <a:buChar char="•"/>
          </a:pPr>
          <a:r>
            <a:rPr lang="en-US" sz="1800" kern="1200"/>
            <a:t>Scale of 1 (never uses the assessment) to 10 (always uses the assessment)</a:t>
          </a:r>
        </a:p>
      </dsp:txBody>
      <dsp:txXfrm>
        <a:off x="0" y="287153"/>
        <a:ext cx="10515600" cy="1020600"/>
      </dsp:txXfrm>
    </dsp:sp>
    <dsp:sp modelId="{E85943AF-F93C-4418-883E-FA4122222870}">
      <dsp:nvSpPr>
        <dsp:cNvPr id="0" name=""/>
        <dsp:cNvSpPr/>
      </dsp:nvSpPr>
      <dsp:spPr>
        <a:xfrm>
          <a:off x="525780" y="21473"/>
          <a:ext cx="7360920"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a:t>Frequency</a:t>
          </a:r>
        </a:p>
      </dsp:txBody>
      <dsp:txXfrm>
        <a:off x="551719" y="47412"/>
        <a:ext cx="7309042" cy="479482"/>
      </dsp:txXfrm>
    </dsp:sp>
    <dsp:sp modelId="{193738DF-0589-44F7-BE2C-64868BDAB814}">
      <dsp:nvSpPr>
        <dsp:cNvPr id="0" name=""/>
        <dsp:cNvSpPr/>
      </dsp:nvSpPr>
      <dsp:spPr>
        <a:xfrm>
          <a:off x="0" y="1670633"/>
          <a:ext cx="10515600" cy="1020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Self-reported confidence using different Functional Behavioral Assessments </a:t>
          </a:r>
        </a:p>
        <a:p>
          <a:pPr marL="171450" lvl="1" indent="-171450" algn="l" defTabSz="800100">
            <a:lnSpc>
              <a:spcPct val="90000"/>
            </a:lnSpc>
            <a:spcBef>
              <a:spcPct val="0"/>
            </a:spcBef>
            <a:spcAft>
              <a:spcPct val="15000"/>
            </a:spcAft>
            <a:buChar char="•"/>
          </a:pPr>
          <a:r>
            <a:rPr lang="en-US" sz="1800" kern="1200"/>
            <a:t>Scale of 1 (never uses the assessment) to 10 (always uses the assessment)</a:t>
          </a:r>
        </a:p>
      </dsp:txBody>
      <dsp:txXfrm>
        <a:off x="0" y="1670633"/>
        <a:ext cx="10515600" cy="1020600"/>
      </dsp:txXfrm>
    </dsp:sp>
    <dsp:sp modelId="{CE13556E-96D4-462C-8ECC-B2A8562A7327}">
      <dsp:nvSpPr>
        <dsp:cNvPr id="0" name=""/>
        <dsp:cNvSpPr/>
      </dsp:nvSpPr>
      <dsp:spPr>
        <a:xfrm>
          <a:off x="525780" y="1404953"/>
          <a:ext cx="7360920"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a:t>Confidence</a:t>
          </a:r>
        </a:p>
      </dsp:txBody>
      <dsp:txXfrm>
        <a:off x="551719" y="1430892"/>
        <a:ext cx="7309042" cy="479482"/>
      </dsp:txXfrm>
    </dsp:sp>
    <dsp:sp modelId="{6B47116C-5395-4AEA-912A-A8924896597D}">
      <dsp:nvSpPr>
        <dsp:cNvPr id="0" name=""/>
        <dsp:cNvSpPr/>
      </dsp:nvSpPr>
      <dsp:spPr>
        <a:xfrm>
          <a:off x="0" y="3054114"/>
          <a:ext cx="10515600" cy="1275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Self-reported likelihood of using DR procedures with and without extinction and punishment-based approaches</a:t>
          </a:r>
        </a:p>
        <a:p>
          <a:pPr marL="171450" lvl="1" indent="-171450" algn="l" defTabSz="800100">
            <a:lnSpc>
              <a:spcPct val="90000"/>
            </a:lnSpc>
            <a:spcBef>
              <a:spcPct val="0"/>
            </a:spcBef>
            <a:spcAft>
              <a:spcPct val="15000"/>
            </a:spcAft>
            <a:buChar char="•"/>
          </a:pPr>
          <a:r>
            <a:rPr lang="en-US" sz="1800" kern="1200"/>
            <a:t>Score of 1 (never uses the treatment) to 100 (always uses the treatment)</a:t>
          </a:r>
        </a:p>
      </dsp:txBody>
      <dsp:txXfrm>
        <a:off x="0" y="3054114"/>
        <a:ext cx="10515600" cy="1275750"/>
      </dsp:txXfrm>
    </dsp:sp>
    <dsp:sp modelId="{27337849-C34E-4136-83C8-C24A9DD26433}">
      <dsp:nvSpPr>
        <dsp:cNvPr id="0" name=""/>
        <dsp:cNvSpPr/>
      </dsp:nvSpPr>
      <dsp:spPr>
        <a:xfrm>
          <a:off x="525780" y="2788434"/>
          <a:ext cx="7360920"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a:t>Treatment Approaches</a:t>
          </a:r>
        </a:p>
      </dsp:txBody>
      <dsp:txXfrm>
        <a:off x="551719" y="2814373"/>
        <a:ext cx="7309042"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3A834-9AE3-4F91-8804-44A8623257FF}">
      <dsp:nvSpPr>
        <dsp:cNvPr id="0" name=""/>
        <dsp:cNvSpPr/>
      </dsp:nvSpPr>
      <dsp:spPr>
        <a:xfrm>
          <a:off x="0" y="0"/>
          <a:ext cx="3286125" cy="404648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00100">
            <a:lnSpc>
              <a:spcPct val="90000"/>
            </a:lnSpc>
            <a:spcBef>
              <a:spcPct val="0"/>
            </a:spcBef>
            <a:spcAft>
              <a:spcPct val="35000"/>
            </a:spcAft>
            <a:buNone/>
          </a:pPr>
          <a:r>
            <a:rPr lang="en-US" sz="1800" kern="1200" dirty="0"/>
            <a:t>Year of credentialing does not seem to affect use or confidence in using various FBA procedures. </a:t>
          </a:r>
        </a:p>
        <a:p>
          <a:pPr marL="0" lvl="0" indent="0" algn="l" defTabSz="800100">
            <a:lnSpc>
              <a:spcPct val="90000"/>
            </a:lnSpc>
            <a:spcBef>
              <a:spcPct val="0"/>
            </a:spcBef>
            <a:spcAft>
              <a:spcPct val="35000"/>
            </a:spcAft>
            <a:buNone/>
          </a:pPr>
          <a:r>
            <a:rPr lang="en-US" sz="1800" kern="1200" dirty="0"/>
            <a:t>Slight difference between year of credentialing and treatment selection</a:t>
          </a:r>
        </a:p>
      </dsp:txBody>
      <dsp:txXfrm>
        <a:off x="0" y="1537663"/>
        <a:ext cx="3286125" cy="2427889"/>
      </dsp:txXfrm>
    </dsp:sp>
    <dsp:sp modelId="{63593092-4DEB-40D6-97A1-9229CB0845DA}">
      <dsp:nvSpPr>
        <dsp:cNvPr id="0" name=""/>
        <dsp:cNvSpPr/>
      </dsp:nvSpPr>
      <dsp:spPr>
        <a:xfrm>
          <a:off x="1036090" y="404648"/>
          <a:ext cx="1213944" cy="1213944"/>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644" tIns="12700" rIns="9464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13868" y="582426"/>
        <a:ext cx="858388" cy="858388"/>
      </dsp:txXfrm>
    </dsp:sp>
    <dsp:sp modelId="{919F0790-1CBD-4256-8586-82004101A8AF}">
      <dsp:nvSpPr>
        <dsp:cNvPr id="0" name=""/>
        <dsp:cNvSpPr/>
      </dsp:nvSpPr>
      <dsp:spPr>
        <a:xfrm>
          <a:off x="0" y="4046411"/>
          <a:ext cx="3286125" cy="72"/>
        </a:xfrm>
        <a:prstGeom prst="rect">
          <a:avLst/>
        </a:prstGeom>
        <a:solidFill>
          <a:schemeClr val="accent5">
            <a:hueOff val="-376542"/>
            <a:satOff val="-5001"/>
            <a:lumOff val="79"/>
            <a:alphaOff val="0"/>
          </a:schemeClr>
        </a:solidFill>
        <a:ln w="12700" cap="flat" cmpd="sng" algn="ctr">
          <a:solidFill>
            <a:schemeClr val="accent5">
              <a:hueOff val="-376542"/>
              <a:satOff val="-5001"/>
              <a:lumOff val="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3AE96E-7E33-48D7-97B0-50FDF5CF8229}">
      <dsp:nvSpPr>
        <dsp:cNvPr id="0" name=""/>
        <dsp:cNvSpPr/>
      </dsp:nvSpPr>
      <dsp:spPr>
        <a:xfrm>
          <a:off x="3614737" y="0"/>
          <a:ext cx="3286125" cy="4046483"/>
        </a:xfrm>
        <a:prstGeom prst="rect">
          <a:avLst/>
        </a:prstGeom>
        <a:solidFill>
          <a:schemeClr val="accent5">
            <a:tint val="40000"/>
            <a:alpha val="90000"/>
            <a:hueOff val="-869430"/>
            <a:satOff val="-18646"/>
            <a:lumOff val="-1041"/>
            <a:alphaOff val="0"/>
          </a:schemeClr>
        </a:solidFill>
        <a:ln w="12700" cap="flat" cmpd="sng" algn="ctr">
          <a:solidFill>
            <a:schemeClr val="accent5">
              <a:tint val="40000"/>
              <a:alpha val="90000"/>
              <a:hueOff val="-869430"/>
              <a:satOff val="-18646"/>
              <a:lumOff val="-10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00100">
            <a:lnSpc>
              <a:spcPct val="90000"/>
            </a:lnSpc>
            <a:spcBef>
              <a:spcPct val="0"/>
            </a:spcBef>
            <a:spcAft>
              <a:spcPct val="35000"/>
            </a:spcAft>
            <a:buNone/>
          </a:pPr>
          <a:r>
            <a:rPr lang="en-US" sz="1800" kern="1200" dirty="0"/>
            <a:t>Despite reporting high confidence using all forms of FBA, Colorado BCBAs reported using indirect and descriptive assessment more often than experimental assessment</a:t>
          </a:r>
        </a:p>
      </dsp:txBody>
      <dsp:txXfrm>
        <a:off x="3614737" y="1537663"/>
        <a:ext cx="3286125" cy="2427889"/>
      </dsp:txXfrm>
    </dsp:sp>
    <dsp:sp modelId="{628C276A-2598-4603-BA01-F596B7925899}">
      <dsp:nvSpPr>
        <dsp:cNvPr id="0" name=""/>
        <dsp:cNvSpPr/>
      </dsp:nvSpPr>
      <dsp:spPr>
        <a:xfrm>
          <a:off x="4650827" y="404648"/>
          <a:ext cx="1213944" cy="1213944"/>
        </a:xfrm>
        <a:prstGeom prst="ellipse">
          <a:avLst/>
        </a:prstGeom>
        <a:solidFill>
          <a:schemeClr val="accent5">
            <a:hueOff val="-753085"/>
            <a:satOff val="-10003"/>
            <a:lumOff val="157"/>
            <a:alphaOff val="0"/>
          </a:schemeClr>
        </a:solidFill>
        <a:ln w="12700" cap="flat" cmpd="sng" algn="ctr">
          <a:solidFill>
            <a:schemeClr val="accent5">
              <a:hueOff val="-753085"/>
              <a:satOff val="-10003"/>
              <a:lumOff val="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644" tIns="12700" rIns="9464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828605" y="582426"/>
        <a:ext cx="858388" cy="858388"/>
      </dsp:txXfrm>
    </dsp:sp>
    <dsp:sp modelId="{75A1EF15-BC00-4859-84D5-2F0796810736}">
      <dsp:nvSpPr>
        <dsp:cNvPr id="0" name=""/>
        <dsp:cNvSpPr/>
      </dsp:nvSpPr>
      <dsp:spPr>
        <a:xfrm>
          <a:off x="3614737" y="4046411"/>
          <a:ext cx="3286125" cy="72"/>
        </a:xfrm>
        <a:prstGeom prst="rect">
          <a:avLst/>
        </a:prstGeom>
        <a:solidFill>
          <a:schemeClr val="accent5">
            <a:hueOff val="-1129627"/>
            <a:satOff val="-15004"/>
            <a:lumOff val="236"/>
            <a:alphaOff val="0"/>
          </a:schemeClr>
        </a:solidFill>
        <a:ln w="12700" cap="flat" cmpd="sng" algn="ctr">
          <a:solidFill>
            <a:schemeClr val="accent5">
              <a:hueOff val="-1129627"/>
              <a:satOff val="-15004"/>
              <a:lumOff val="2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BF9F5A-0D1D-4A89-8504-B0B9C5BDF094}">
      <dsp:nvSpPr>
        <dsp:cNvPr id="0" name=""/>
        <dsp:cNvSpPr/>
      </dsp:nvSpPr>
      <dsp:spPr>
        <a:xfrm>
          <a:off x="7229475" y="0"/>
          <a:ext cx="3286125" cy="4046483"/>
        </a:xfrm>
        <a:prstGeom prst="rect">
          <a:avLst/>
        </a:prstGeom>
        <a:solidFill>
          <a:schemeClr val="accent5">
            <a:tint val="40000"/>
            <a:alpha val="90000"/>
            <a:hueOff val="-1738861"/>
            <a:satOff val="-37292"/>
            <a:lumOff val="-2083"/>
            <a:alphaOff val="0"/>
          </a:schemeClr>
        </a:solidFill>
        <a:ln w="12700" cap="flat" cmpd="sng" algn="ctr">
          <a:solidFill>
            <a:schemeClr val="accent5">
              <a:tint val="40000"/>
              <a:alpha val="90000"/>
              <a:hueOff val="-1738861"/>
              <a:satOff val="-37292"/>
              <a:lumOff val="-20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00100">
            <a:lnSpc>
              <a:spcPct val="90000"/>
            </a:lnSpc>
            <a:spcBef>
              <a:spcPct val="0"/>
            </a:spcBef>
            <a:spcAft>
              <a:spcPct val="35000"/>
            </a:spcAft>
            <a:buNone/>
          </a:pPr>
          <a:r>
            <a:rPr lang="en-US" sz="1800" kern="1200" dirty="0"/>
            <a:t>DR approaches without extinction appear to be most likely to be used with clients engaging in moderate-to-severe problem behavior.</a:t>
          </a:r>
        </a:p>
      </dsp:txBody>
      <dsp:txXfrm>
        <a:off x="7229475" y="1537663"/>
        <a:ext cx="3286125" cy="2427889"/>
      </dsp:txXfrm>
    </dsp:sp>
    <dsp:sp modelId="{8A6AC6C7-CDBC-4C87-99DE-E8C292559909}">
      <dsp:nvSpPr>
        <dsp:cNvPr id="0" name=""/>
        <dsp:cNvSpPr/>
      </dsp:nvSpPr>
      <dsp:spPr>
        <a:xfrm>
          <a:off x="8265565" y="404648"/>
          <a:ext cx="1213944" cy="1213944"/>
        </a:xfrm>
        <a:prstGeom prst="ellipse">
          <a:avLst/>
        </a:prstGeom>
        <a:solidFill>
          <a:schemeClr val="accent5">
            <a:hueOff val="-1506170"/>
            <a:satOff val="-20006"/>
            <a:lumOff val="314"/>
            <a:alphaOff val="0"/>
          </a:schemeClr>
        </a:solidFill>
        <a:ln w="12700" cap="flat" cmpd="sng" algn="ctr">
          <a:solidFill>
            <a:schemeClr val="accent5">
              <a:hueOff val="-1506170"/>
              <a:satOff val="-20006"/>
              <a:lumOff val="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644" tIns="12700" rIns="9464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43343" y="582426"/>
        <a:ext cx="858388" cy="858388"/>
      </dsp:txXfrm>
    </dsp:sp>
    <dsp:sp modelId="{A580ACC2-45F4-4B2A-909D-88033F9E8117}">
      <dsp:nvSpPr>
        <dsp:cNvPr id="0" name=""/>
        <dsp:cNvSpPr/>
      </dsp:nvSpPr>
      <dsp:spPr>
        <a:xfrm>
          <a:off x="7229475" y="4046411"/>
          <a:ext cx="3286125" cy="72"/>
        </a:xfrm>
        <a:prstGeom prst="rect">
          <a:avLst/>
        </a:prstGeom>
        <a:solidFill>
          <a:schemeClr val="accent5">
            <a:hueOff val="-1882712"/>
            <a:satOff val="-25007"/>
            <a:lumOff val="393"/>
            <a:alphaOff val="0"/>
          </a:schemeClr>
        </a:solidFill>
        <a:ln w="12700" cap="flat" cmpd="sng" algn="ctr">
          <a:solidFill>
            <a:schemeClr val="accent5">
              <a:hueOff val="-1882712"/>
              <a:satOff val="-25007"/>
              <a:lumOff val="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53EBD-2868-854D-B7E4-FEB3D2B729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0E9156-2865-E34D-B5BE-6030F5B648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349C0C-E19E-2A41-9ADF-2987DE64CDD3}" type="datetimeFigureOut">
              <a:rPr lang="en-US" smtClean="0"/>
              <a:t>8/11/2022</a:t>
            </a:fld>
            <a:endParaRPr lang="en-US"/>
          </a:p>
        </p:txBody>
      </p:sp>
      <p:sp>
        <p:nvSpPr>
          <p:cNvPr id="4" name="Footer Placeholder 3">
            <a:extLst>
              <a:ext uri="{FF2B5EF4-FFF2-40B4-BE49-F238E27FC236}">
                <a16:creationId xmlns:a16="http://schemas.microsoft.com/office/drawing/2014/main" id="{A4F48FF2-80CA-5040-A76B-E7E8773EE7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36E9548-A76A-A44A-B5A6-B38389EF44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6A50A9-82D1-EE42-A9BF-9F5047B5286C}" type="slidenum">
              <a:rPr lang="en-US" smtClean="0"/>
              <a:t>‹#›</a:t>
            </a:fld>
            <a:endParaRPr lang="en-US"/>
          </a:p>
        </p:txBody>
      </p:sp>
    </p:spTree>
    <p:extLst>
      <p:ext uri="{BB962C8B-B14F-4D97-AF65-F5344CB8AC3E}">
        <p14:creationId xmlns:p14="http://schemas.microsoft.com/office/powerpoint/2010/main" val="2911884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AE1E33-D903-42F5-918E-4EEA31BDA9DA}" type="datetimeFigureOut">
              <a:rPr lang="en-US" smtClean="0"/>
              <a:t>8/11/2022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39F632-0407-4C0A-BE8F-CDAC807460C6}" type="slidenum">
              <a:rPr lang="en-US" smtClean="0"/>
              <a:t>‹#›</a:t>
            </a:fld>
            <a:endParaRPr lang="en-US" dirty="0"/>
          </a:p>
        </p:txBody>
      </p:sp>
    </p:spTree>
    <p:extLst>
      <p:ext uri="{BB962C8B-B14F-4D97-AF65-F5344CB8AC3E}">
        <p14:creationId xmlns:p14="http://schemas.microsoft.com/office/powerpoint/2010/main" val="1267063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 ”Save as” this template before you begin and rename it to the title of your presentation. That way you will retain a copy of this blank template for future use. </a:t>
            </a:r>
          </a:p>
        </p:txBody>
      </p:sp>
      <p:sp>
        <p:nvSpPr>
          <p:cNvPr id="4" name="Slide Number Placeholder 3"/>
          <p:cNvSpPr>
            <a:spLocks noGrp="1"/>
          </p:cNvSpPr>
          <p:nvPr>
            <p:ph type="sldNum" sz="quarter" idx="5"/>
          </p:nvPr>
        </p:nvSpPr>
        <p:spPr/>
        <p:txBody>
          <a:bodyPr/>
          <a:lstStyle/>
          <a:p>
            <a:fld id="{6A39F632-0407-4C0A-BE8F-CDAC807460C6}" type="slidenum">
              <a:rPr lang="en-US" smtClean="0"/>
              <a:t>1</a:t>
            </a:fld>
            <a:endParaRPr lang="en-US" dirty="0"/>
          </a:p>
        </p:txBody>
      </p:sp>
    </p:spTree>
    <p:extLst>
      <p:ext uri="{BB962C8B-B14F-4D97-AF65-F5344CB8AC3E}">
        <p14:creationId xmlns:p14="http://schemas.microsoft.com/office/powerpoint/2010/main" val="154204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Treatments based on problem behavior</a:t>
            </a:r>
          </a:p>
          <a:p>
            <a:endParaRPr lang="en-US" dirty="0"/>
          </a:p>
          <a:p>
            <a:endParaRPr lang="en-US" dirty="0"/>
          </a:p>
          <a:p>
            <a:endParaRPr lang="en-US"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Times New Roman" panose="02020603050405020304" pitchFamily="18" charset="0"/>
              </a:rPr>
              <a:t>Determine environmental variables resulting in problem behavior </a:t>
            </a:r>
          </a:p>
          <a:p>
            <a:endParaRPr lang="en-US" dirty="0"/>
          </a:p>
        </p:txBody>
      </p:sp>
      <p:sp>
        <p:nvSpPr>
          <p:cNvPr id="4" name="Slide Number Placeholder 3"/>
          <p:cNvSpPr>
            <a:spLocks noGrp="1"/>
          </p:cNvSpPr>
          <p:nvPr>
            <p:ph type="sldNum" sz="quarter" idx="5"/>
          </p:nvPr>
        </p:nvSpPr>
        <p:spPr/>
        <p:txBody>
          <a:bodyPr/>
          <a:lstStyle/>
          <a:p>
            <a:fld id="{6A39F632-0407-4C0A-BE8F-CDAC807460C6}" type="slidenum">
              <a:rPr lang="en-US" smtClean="0"/>
              <a:t>10</a:t>
            </a:fld>
            <a:endParaRPr lang="en-US" dirty="0"/>
          </a:p>
        </p:txBody>
      </p:sp>
    </p:spTree>
    <p:extLst>
      <p:ext uri="{BB962C8B-B14F-4D97-AF65-F5344CB8AC3E}">
        <p14:creationId xmlns:p14="http://schemas.microsoft.com/office/powerpoint/2010/main" val="3788894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because amount of BCBAs has increased</a:t>
            </a:r>
          </a:p>
        </p:txBody>
      </p:sp>
      <p:sp>
        <p:nvSpPr>
          <p:cNvPr id="4" name="Slide Number Placeholder 3"/>
          <p:cNvSpPr>
            <a:spLocks noGrp="1"/>
          </p:cNvSpPr>
          <p:nvPr>
            <p:ph type="sldNum" sz="quarter" idx="5"/>
          </p:nvPr>
        </p:nvSpPr>
        <p:spPr/>
        <p:txBody>
          <a:bodyPr/>
          <a:lstStyle/>
          <a:p>
            <a:fld id="{6A39F632-0407-4C0A-BE8F-CDAC807460C6}" type="slidenum">
              <a:rPr lang="en-US" smtClean="0"/>
              <a:t>11</a:t>
            </a:fld>
            <a:endParaRPr lang="en-US" dirty="0"/>
          </a:p>
        </p:txBody>
      </p:sp>
    </p:spTree>
    <p:extLst>
      <p:ext uri="{BB962C8B-B14F-4D97-AF65-F5344CB8AC3E}">
        <p14:creationId xmlns:p14="http://schemas.microsoft.com/office/powerpoint/2010/main" val="2134198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9F632-0407-4C0A-BE8F-CDAC807460C6}" type="slidenum">
              <a:rPr lang="en-US" smtClean="0"/>
              <a:t>14</a:t>
            </a:fld>
            <a:endParaRPr lang="en-US" dirty="0"/>
          </a:p>
        </p:txBody>
      </p:sp>
    </p:spTree>
    <p:extLst>
      <p:ext uri="{BB962C8B-B14F-4D97-AF65-F5344CB8AC3E}">
        <p14:creationId xmlns:p14="http://schemas.microsoft.com/office/powerpoint/2010/main" val="3563716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9F632-0407-4C0A-BE8F-CDAC807460C6}" type="slidenum">
              <a:rPr lang="en-US" smtClean="0"/>
              <a:t>16</a:t>
            </a:fld>
            <a:endParaRPr lang="en-US" dirty="0"/>
          </a:p>
        </p:txBody>
      </p:sp>
    </p:spTree>
    <p:extLst>
      <p:ext uri="{BB962C8B-B14F-4D97-AF65-F5344CB8AC3E}">
        <p14:creationId xmlns:p14="http://schemas.microsoft.com/office/powerpoint/2010/main" val="2724751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description of what problem is</a:t>
            </a:r>
          </a:p>
        </p:txBody>
      </p:sp>
      <p:sp>
        <p:nvSpPr>
          <p:cNvPr id="4" name="Slide Number Placeholder 3"/>
          <p:cNvSpPr>
            <a:spLocks noGrp="1"/>
          </p:cNvSpPr>
          <p:nvPr>
            <p:ph type="sldNum" sz="quarter" idx="10"/>
          </p:nvPr>
        </p:nvSpPr>
        <p:spPr/>
        <p:txBody>
          <a:bodyPr/>
          <a:lstStyle/>
          <a:p>
            <a:fld id="{6A39F632-0407-4C0A-BE8F-CDAC807460C6}" type="slidenum">
              <a:rPr lang="en-US" smtClean="0"/>
              <a:t>18</a:t>
            </a:fld>
            <a:endParaRPr lang="en-US" dirty="0"/>
          </a:p>
        </p:txBody>
      </p:sp>
    </p:spTree>
    <p:extLst>
      <p:ext uri="{BB962C8B-B14F-4D97-AF65-F5344CB8AC3E}">
        <p14:creationId xmlns:p14="http://schemas.microsoft.com/office/powerpoint/2010/main" val="4229029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description of what problem is</a:t>
            </a:r>
          </a:p>
        </p:txBody>
      </p:sp>
      <p:sp>
        <p:nvSpPr>
          <p:cNvPr id="4" name="Slide Number Placeholder 3"/>
          <p:cNvSpPr>
            <a:spLocks noGrp="1"/>
          </p:cNvSpPr>
          <p:nvPr>
            <p:ph type="sldNum" sz="quarter" idx="10"/>
          </p:nvPr>
        </p:nvSpPr>
        <p:spPr/>
        <p:txBody>
          <a:bodyPr/>
          <a:lstStyle/>
          <a:p>
            <a:fld id="{6A39F632-0407-4C0A-BE8F-CDAC807460C6}" type="slidenum">
              <a:rPr lang="en-US" smtClean="0"/>
              <a:t>19</a:t>
            </a:fld>
            <a:endParaRPr lang="en-US" dirty="0"/>
          </a:p>
        </p:txBody>
      </p:sp>
    </p:spTree>
    <p:extLst>
      <p:ext uri="{BB962C8B-B14F-4D97-AF65-F5344CB8AC3E}">
        <p14:creationId xmlns:p14="http://schemas.microsoft.com/office/powerpoint/2010/main" val="694569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 axis should range from 0 – 100</a:t>
            </a:r>
          </a:p>
        </p:txBody>
      </p:sp>
      <p:sp>
        <p:nvSpPr>
          <p:cNvPr id="4" name="Slide Number Placeholder 3"/>
          <p:cNvSpPr>
            <a:spLocks noGrp="1"/>
          </p:cNvSpPr>
          <p:nvPr>
            <p:ph type="sldNum" sz="quarter" idx="10"/>
          </p:nvPr>
        </p:nvSpPr>
        <p:spPr/>
        <p:txBody>
          <a:bodyPr/>
          <a:lstStyle/>
          <a:p>
            <a:fld id="{6A39F632-0407-4C0A-BE8F-CDAC807460C6}" type="slidenum">
              <a:rPr lang="en-US" smtClean="0"/>
              <a:t>20</a:t>
            </a:fld>
            <a:endParaRPr lang="en-US" dirty="0"/>
          </a:p>
        </p:txBody>
      </p:sp>
    </p:spTree>
    <p:extLst>
      <p:ext uri="{BB962C8B-B14F-4D97-AF65-F5344CB8AC3E}">
        <p14:creationId xmlns:p14="http://schemas.microsoft.com/office/powerpoint/2010/main" val="647594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9F632-0407-4C0A-BE8F-CDAC807460C6}" type="slidenum">
              <a:rPr lang="en-US" smtClean="0"/>
              <a:t>22</a:t>
            </a:fld>
            <a:endParaRPr lang="en-US" dirty="0"/>
          </a:p>
        </p:txBody>
      </p:sp>
    </p:spTree>
    <p:extLst>
      <p:ext uri="{BB962C8B-B14F-4D97-AF65-F5344CB8AC3E}">
        <p14:creationId xmlns:p14="http://schemas.microsoft.com/office/powerpoint/2010/main" val="4025204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64870" lvl="1" indent="-407670"/>
            <a:r>
              <a:rPr lang="en-US" dirty="0">
                <a:cs typeface="Times New Roman"/>
              </a:rPr>
              <a:t>Research</a:t>
            </a:r>
            <a:r>
              <a:rPr lang="en-US" baseline="0" dirty="0">
                <a:cs typeface="Times New Roman"/>
              </a:rPr>
              <a:t> shows the descriptive and indirect FBA results do not match well with the results of the experimental analysis. Thus, a BCBA may identify a false negative or false positive function of problem behavior by using these modes of FBA. </a:t>
            </a:r>
            <a:endParaRPr lang="en-US" dirty="0">
              <a:cs typeface="Times New Roman"/>
            </a:endParaRPr>
          </a:p>
          <a:p>
            <a:pPr marL="864870" lvl="1" indent="-407670"/>
            <a:endParaRPr lang="en-US" dirty="0">
              <a:cs typeface="Times New Roman"/>
            </a:endParaRPr>
          </a:p>
          <a:p>
            <a:pPr marL="864870" lvl="1" indent="-407670"/>
            <a:r>
              <a:rPr lang="en-US" dirty="0">
                <a:cs typeface="Times New Roman"/>
              </a:rPr>
              <a:t>Not based on lack of confidence with FBAs (as BCBAs reported feeling confident implementing all forms of FBA)</a:t>
            </a:r>
          </a:p>
          <a:p>
            <a:pPr marL="864870" lvl="1" indent="-407670"/>
            <a:r>
              <a:rPr lang="en-US" dirty="0">
                <a:cs typeface="Times New Roman"/>
              </a:rPr>
              <a:t>There may be reasons, other than training, influencing choice of FBA procedure. </a:t>
            </a:r>
          </a:p>
        </p:txBody>
      </p:sp>
      <p:sp>
        <p:nvSpPr>
          <p:cNvPr id="4" name="Slide Number Placeholder 3"/>
          <p:cNvSpPr>
            <a:spLocks noGrp="1"/>
          </p:cNvSpPr>
          <p:nvPr>
            <p:ph type="sldNum" sz="quarter" idx="10"/>
          </p:nvPr>
        </p:nvSpPr>
        <p:spPr/>
        <p:txBody>
          <a:bodyPr/>
          <a:lstStyle/>
          <a:p>
            <a:fld id="{6A39F632-0407-4C0A-BE8F-CDAC807460C6}" type="slidenum">
              <a:rPr lang="en-US" smtClean="0"/>
              <a:t>23</a:t>
            </a:fld>
            <a:endParaRPr lang="en-US" dirty="0"/>
          </a:p>
        </p:txBody>
      </p:sp>
    </p:spTree>
    <p:extLst>
      <p:ext uri="{BB962C8B-B14F-4D97-AF65-F5344CB8AC3E}">
        <p14:creationId xmlns:p14="http://schemas.microsoft.com/office/powerpoint/2010/main" val="2547769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64870" lvl="1" indent="-407670"/>
            <a:r>
              <a:rPr lang="en-US" dirty="0">
                <a:cs typeface="Times New Roman"/>
              </a:rPr>
              <a:t>Research</a:t>
            </a:r>
            <a:r>
              <a:rPr lang="en-US" baseline="0" dirty="0">
                <a:cs typeface="Times New Roman"/>
              </a:rPr>
              <a:t> shows the descriptive and indirect FBA results do not match well with the results of the experimental analysis. Thus, a BCBA may identify a false negative or false positive function of problem behavior by using these modes of FBA. </a:t>
            </a:r>
            <a:endParaRPr lang="en-US" dirty="0">
              <a:cs typeface="Times New Roman"/>
            </a:endParaRPr>
          </a:p>
          <a:p>
            <a:pPr marL="864870" lvl="1" indent="-407670"/>
            <a:endParaRPr lang="en-US" dirty="0">
              <a:cs typeface="Times New Roman"/>
            </a:endParaRPr>
          </a:p>
          <a:p>
            <a:pPr marL="864870" lvl="1" indent="-407670"/>
            <a:r>
              <a:rPr lang="en-US" dirty="0">
                <a:cs typeface="Times New Roman"/>
              </a:rPr>
              <a:t>Not based on lack of confidence with FBAs (as BCBAs reported feeling confident implementing all forms of FBA)</a:t>
            </a:r>
          </a:p>
          <a:p>
            <a:pPr marL="864870" lvl="1" indent="-407670"/>
            <a:r>
              <a:rPr lang="en-US" dirty="0">
                <a:cs typeface="Times New Roman"/>
              </a:rPr>
              <a:t>There may be reasons, other than training, influencing choice of FBA procedure. </a:t>
            </a:r>
          </a:p>
        </p:txBody>
      </p:sp>
      <p:sp>
        <p:nvSpPr>
          <p:cNvPr id="4" name="Slide Number Placeholder 3"/>
          <p:cNvSpPr>
            <a:spLocks noGrp="1"/>
          </p:cNvSpPr>
          <p:nvPr>
            <p:ph type="sldNum" sz="quarter" idx="10"/>
          </p:nvPr>
        </p:nvSpPr>
        <p:spPr/>
        <p:txBody>
          <a:bodyPr/>
          <a:lstStyle/>
          <a:p>
            <a:fld id="{6A39F632-0407-4C0A-BE8F-CDAC807460C6}" type="slidenum">
              <a:rPr lang="en-US" smtClean="0"/>
              <a:t>24</a:t>
            </a:fld>
            <a:endParaRPr lang="en-US" dirty="0"/>
          </a:p>
        </p:txBody>
      </p:sp>
    </p:spTree>
    <p:extLst>
      <p:ext uri="{BB962C8B-B14F-4D97-AF65-F5344CB8AC3E}">
        <p14:creationId xmlns:p14="http://schemas.microsoft.com/office/powerpoint/2010/main" val="3210115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Dually</a:t>
            </a:r>
            <a:r>
              <a:rPr lang="en-US" baseline="0" dirty="0"/>
              <a:t> diagnosed clients…</a:t>
            </a:r>
            <a:endParaRPr lang="en-US" dirty="0"/>
          </a:p>
          <a:p>
            <a:endParaRPr lang="en-US" dirty="0"/>
          </a:p>
          <a:p>
            <a:r>
              <a:rPr lang="en-US" dirty="0"/>
              <a:t>These problem behaviors are</a:t>
            </a:r>
            <a:r>
              <a:rPr lang="en-US" baseline="0" dirty="0"/>
              <a:t> often treated by BCBAs. However, the severity of these problem behaviors falls outside of the competence of many practicing BCBAs. Thus, many of these children do not have access to this essential behavioral healthcare service.</a:t>
            </a:r>
            <a:endParaRPr lang="en-US" dirty="0"/>
          </a:p>
        </p:txBody>
      </p:sp>
      <p:sp>
        <p:nvSpPr>
          <p:cNvPr id="4" name="Slide Number Placeholder 3"/>
          <p:cNvSpPr>
            <a:spLocks noGrp="1"/>
          </p:cNvSpPr>
          <p:nvPr>
            <p:ph type="sldNum" sz="quarter" idx="10"/>
          </p:nvPr>
        </p:nvSpPr>
        <p:spPr/>
        <p:txBody>
          <a:bodyPr/>
          <a:lstStyle/>
          <a:p>
            <a:fld id="{6A39F632-0407-4C0A-BE8F-CDAC807460C6}" type="slidenum">
              <a:rPr lang="en-US" smtClean="0"/>
              <a:t>2</a:t>
            </a:fld>
            <a:endParaRPr lang="en-US" dirty="0"/>
          </a:p>
        </p:txBody>
      </p:sp>
    </p:spTree>
    <p:extLst>
      <p:ext uri="{BB962C8B-B14F-4D97-AF65-F5344CB8AC3E}">
        <p14:creationId xmlns:p14="http://schemas.microsoft.com/office/powerpoint/2010/main" val="4143446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description of what problem is</a:t>
            </a:r>
          </a:p>
        </p:txBody>
      </p:sp>
      <p:sp>
        <p:nvSpPr>
          <p:cNvPr id="4" name="Slide Number Placeholder 3"/>
          <p:cNvSpPr>
            <a:spLocks noGrp="1"/>
          </p:cNvSpPr>
          <p:nvPr>
            <p:ph type="sldNum" sz="quarter" idx="10"/>
          </p:nvPr>
        </p:nvSpPr>
        <p:spPr/>
        <p:txBody>
          <a:bodyPr/>
          <a:lstStyle/>
          <a:p>
            <a:fld id="{6A39F632-0407-4C0A-BE8F-CDAC807460C6}" type="slidenum">
              <a:rPr lang="en-US" smtClean="0"/>
              <a:t>25</a:t>
            </a:fld>
            <a:endParaRPr lang="en-US" dirty="0"/>
          </a:p>
        </p:txBody>
      </p:sp>
    </p:spTree>
    <p:extLst>
      <p:ext uri="{BB962C8B-B14F-4D97-AF65-F5344CB8AC3E}">
        <p14:creationId xmlns:p14="http://schemas.microsoft.com/office/powerpoint/2010/main" val="3744408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because amount of BCBAs has increased</a:t>
            </a:r>
          </a:p>
        </p:txBody>
      </p:sp>
      <p:sp>
        <p:nvSpPr>
          <p:cNvPr id="4" name="Slide Number Placeholder 3"/>
          <p:cNvSpPr>
            <a:spLocks noGrp="1"/>
          </p:cNvSpPr>
          <p:nvPr>
            <p:ph type="sldNum" sz="quarter" idx="5"/>
          </p:nvPr>
        </p:nvSpPr>
        <p:spPr/>
        <p:txBody>
          <a:bodyPr/>
          <a:lstStyle/>
          <a:p>
            <a:fld id="{6A39F632-0407-4C0A-BE8F-CDAC807460C6}" type="slidenum">
              <a:rPr lang="en-US" smtClean="0"/>
              <a:t>26</a:t>
            </a:fld>
            <a:endParaRPr lang="en-US" dirty="0"/>
          </a:p>
        </p:txBody>
      </p:sp>
    </p:spTree>
    <p:extLst>
      <p:ext uri="{BB962C8B-B14F-4D97-AF65-F5344CB8AC3E}">
        <p14:creationId xmlns:p14="http://schemas.microsoft.com/office/powerpoint/2010/main" val="2670911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39F632-0407-4C0A-BE8F-CDAC807460C6}" type="slidenum">
              <a:rPr lang="en-US" smtClean="0"/>
              <a:t>27</a:t>
            </a:fld>
            <a:endParaRPr lang="en-US" dirty="0"/>
          </a:p>
        </p:txBody>
      </p:sp>
    </p:spTree>
    <p:extLst>
      <p:ext uri="{BB962C8B-B14F-4D97-AF65-F5344CB8AC3E}">
        <p14:creationId xmlns:p14="http://schemas.microsoft.com/office/powerpoint/2010/main" val="2479732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Times New Roman" panose="02020603050405020304" pitchFamily="18" charset="0"/>
              </a:rPr>
              <a:t>Determine environmental variables resulting in problem behavior </a:t>
            </a:r>
          </a:p>
          <a:p>
            <a:endParaRPr lang="en-US" dirty="0"/>
          </a:p>
        </p:txBody>
      </p:sp>
      <p:sp>
        <p:nvSpPr>
          <p:cNvPr id="4" name="Slide Number Placeholder 3"/>
          <p:cNvSpPr>
            <a:spLocks noGrp="1"/>
          </p:cNvSpPr>
          <p:nvPr>
            <p:ph type="sldNum" sz="quarter" idx="5"/>
          </p:nvPr>
        </p:nvSpPr>
        <p:spPr/>
        <p:txBody>
          <a:bodyPr/>
          <a:lstStyle/>
          <a:p>
            <a:fld id="{6A39F632-0407-4C0A-BE8F-CDAC807460C6}" type="slidenum">
              <a:rPr lang="en-US" smtClean="0"/>
              <a:t>3</a:t>
            </a:fld>
            <a:endParaRPr lang="en-US" dirty="0"/>
          </a:p>
        </p:txBody>
      </p:sp>
    </p:spTree>
    <p:extLst>
      <p:ext uri="{BB962C8B-B14F-4D97-AF65-F5344CB8AC3E}">
        <p14:creationId xmlns:p14="http://schemas.microsoft.com/office/powerpoint/2010/main" val="220591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Times New Roman" panose="02020603050405020304" pitchFamily="18" charset="0"/>
              </a:rPr>
              <a:t>Determine environmental variables resulting in problem behavior </a:t>
            </a:r>
          </a:p>
          <a:p>
            <a:endParaRPr lang="en-US" dirty="0"/>
          </a:p>
        </p:txBody>
      </p:sp>
      <p:sp>
        <p:nvSpPr>
          <p:cNvPr id="4" name="Slide Number Placeholder 3"/>
          <p:cNvSpPr>
            <a:spLocks noGrp="1"/>
          </p:cNvSpPr>
          <p:nvPr>
            <p:ph type="sldNum" sz="quarter" idx="5"/>
          </p:nvPr>
        </p:nvSpPr>
        <p:spPr/>
        <p:txBody>
          <a:bodyPr/>
          <a:lstStyle/>
          <a:p>
            <a:fld id="{6A39F632-0407-4C0A-BE8F-CDAC807460C6}" type="slidenum">
              <a:rPr lang="en-US" smtClean="0"/>
              <a:t>4</a:t>
            </a:fld>
            <a:endParaRPr lang="en-US" dirty="0"/>
          </a:p>
        </p:txBody>
      </p:sp>
    </p:spTree>
    <p:extLst>
      <p:ext uri="{BB962C8B-B14F-4D97-AF65-F5344CB8AC3E}">
        <p14:creationId xmlns:p14="http://schemas.microsoft.com/office/powerpoint/2010/main" val="1396401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Times New Roman" panose="02020603050405020304" pitchFamily="18" charset="0"/>
              </a:rPr>
              <a:t>Determine environmental variables resulting in problem behavior </a:t>
            </a:r>
          </a:p>
          <a:p>
            <a:endParaRPr lang="en-US" dirty="0"/>
          </a:p>
        </p:txBody>
      </p:sp>
      <p:sp>
        <p:nvSpPr>
          <p:cNvPr id="4" name="Slide Number Placeholder 3"/>
          <p:cNvSpPr>
            <a:spLocks noGrp="1"/>
          </p:cNvSpPr>
          <p:nvPr>
            <p:ph type="sldNum" sz="quarter" idx="5"/>
          </p:nvPr>
        </p:nvSpPr>
        <p:spPr/>
        <p:txBody>
          <a:bodyPr/>
          <a:lstStyle/>
          <a:p>
            <a:fld id="{6A39F632-0407-4C0A-BE8F-CDAC807460C6}" type="slidenum">
              <a:rPr lang="en-US" smtClean="0"/>
              <a:t>5</a:t>
            </a:fld>
            <a:endParaRPr lang="en-US" dirty="0"/>
          </a:p>
        </p:txBody>
      </p:sp>
    </p:spTree>
    <p:extLst>
      <p:ext uri="{BB962C8B-B14F-4D97-AF65-F5344CB8AC3E}">
        <p14:creationId xmlns:p14="http://schemas.microsoft.com/office/powerpoint/2010/main" val="1885839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Times New Roman" panose="02020603050405020304" pitchFamily="18" charset="0"/>
              </a:rPr>
              <a:t>Determine environmental variables resulting in problem behavior </a:t>
            </a:r>
          </a:p>
          <a:p>
            <a:endParaRPr lang="en-US" dirty="0"/>
          </a:p>
        </p:txBody>
      </p:sp>
      <p:sp>
        <p:nvSpPr>
          <p:cNvPr id="4" name="Slide Number Placeholder 3"/>
          <p:cNvSpPr>
            <a:spLocks noGrp="1"/>
          </p:cNvSpPr>
          <p:nvPr>
            <p:ph type="sldNum" sz="quarter" idx="5"/>
          </p:nvPr>
        </p:nvSpPr>
        <p:spPr/>
        <p:txBody>
          <a:bodyPr/>
          <a:lstStyle/>
          <a:p>
            <a:fld id="{6A39F632-0407-4C0A-BE8F-CDAC807460C6}" type="slidenum">
              <a:rPr lang="en-US" smtClean="0"/>
              <a:t>6</a:t>
            </a:fld>
            <a:endParaRPr lang="en-US" dirty="0"/>
          </a:p>
        </p:txBody>
      </p:sp>
    </p:spTree>
    <p:extLst>
      <p:ext uri="{BB962C8B-B14F-4D97-AF65-F5344CB8AC3E}">
        <p14:creationId xmlns:p14="http://schemas.microsoft.com/office/powerpoint/2010/main" val="1670822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Times New Roman" panose="02020603050405020304" pitchFamily="18" charset="0"/>
              </a:rPr>
              <a:t>Determine environmental variables resulting in problem behavior </a:t>
            </a:r>
          </a:p>
          <a:p>
            <a:endParaRPr lang="en-US" dirty="0"/>
          </a:p>
        </p:txBody>
      </p:sp>
      <p:sp>
        <p:nvSpPr>
          <p:cNvPr id="4" name="Slide Number Placeholder 3"/>
          <p:cNvSpPr>
            <a:spLocks noGrp="1"/>
          </p:cNvSpPr>
          <p:nvPr>
            <p:ph type="sldNum" sz="quarter" idx="5"/>
          </p:nvPr>
        </p:nvSpPr>
        <p:spPr/>
        <p:txBody>
          <a:bodyPr/>
          <a:lstStyle/>
          <a:p>
            <a:fld id="{6A39F632-0407-4C0A-BE8F-CDAC807460C6}" type="slidenum">
              <a:rPr lang="en-US" smtClean="0"/>
              <a:t>7</a:t>
            </a:fld>
            <a:endParaRPr lang="en-US" dirty="0"/>
          </a:p>
        </p:txBody>
      </p:sp>
    </p:spTree>
    <p:extLst>
      <p:ext uri="{BB962C8B-B14F-4D97-AF65-F5344CB8AC3E}">
        <p14:creationId xmlns:p14="http://schemas.microsoft.com/office/powerpoint/2010/main" val="1754272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1:31:58 1-42:34</a:t>
            </a:r>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Times New Roman" panose="02020603050405020304" pitchFamily="18" charset="0"/>
              </a:rPr>
              <a:t>Determine environmental variables resulting in problem behavior </a:t>
            </a:r>
          </a:p>
          <a:p>
            <a:endParaRPr lang="en-US" dirty="0"/>
          </a:p>
        </p:txBody>
      </p:sp>
      <p:sp>
        <p:nvSpPr>
          <p:cNvPr id="4" name="Slide Number Placeholder 3"/>
          <p:cNvSpPr>
            <a:spLocks noGrp="1"/>
          </p:cNvSpPr>
          <p:nvPr>
            <p:ph type="sldNum" sz="quarter" idx="5"/>
          </p:nvPr>
        </p:nvSpPr>
        <p:spPr/>
        <p:txBody>
          <a:bodyPr/>
          <a:lstStyle/>
          <a:p>
            <a:fld id="{6A39F632-0407-4C0A-BE8F-CDAC807460C6}" type="slidenum">
              <a:rPr lang="en-US" smtClean="0"/>
              <a:t>8</a:t>
            </a:fld>
            <a:endParaRPr lang="en-US" dirty="0"/>
          </a:p>
        </p:txBody>
      </p:sp>
    </p:spTree>
    <p:extLst>
      <p:ext uri="{BB962C8B-B14F-4D97-AF65-F5344CB8AC3E}">
        <p14:creationId xmlns:p14="http://schemas.microsoft.com/office/powerpoint/2010/main" val="19106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common behavioral treatment approaches include differential reinforcement,</a:t>
            </a:r>
            <a:r>
              <a:rPr lang="en-US" baseline="0" dirty="0"/>
              <a:t> which is a procedure for teaching and reinforcing appropriate behaviors, like communication, conducted with and without extinction. </a:t>
            </a:r>
          </a:p>
          <a:p>
            <a:endParaRPr lang="en-US" baseline="0" dirty="0"/>
          </a:p>
          <a:p>
            <a:r>
              <a:rPr lang="en-US" baseline="0" dirty="0"/>
              <a:t>A differential reinforcement with extinction approach involves planned ignoring and following through with expectations. Thus, the problem behaviors no longer produce reinforcement. </a:t>
            </a:r>
          </a:p>
          <a:p>
            <a:endParaRPr lang="en-US" baseline="0" dirty="0"/>
          </a:p>
          <a:p>
            <a:r>
              <a:rPr lang="en-US" baseline="0" dirty="0"/>
              <a:t>In contrast, differential reinforcement without extinction involves problem behavior resulting in reinforcement just like appropriate behavior. </a:t>
            </a:r>
          </a:p>
          <a:p>
            <a:endParaRPr lang="en-US" baseline="0" dirty="0"/>
          </a:p>
          <a:p>
            <a:r>
              <a:rPr lang="en-US" baseline="0" dirty="0"/>
              <a:t>Finally, punishment based approaches are needed for some individuals with highly treatment resistant problem behavior.</a:t>
            </a:r>
            <a:endParaRPr lang="en-US" dirty="0"/>
          </a:p>
        </p:txBody>
      </p:sp>
      <p:sp>
        <p:nvSpPr>
          <p:cNvPr id="4" name="Slide Number Placeholder 3"/>
          <p:cNvSpPr>
            <a:spLocks noGrp="1"/>
          </p:cNvSpPr>
          <p:nvPr>
            <p:ph type="sldNum" sz="quarter" idx="5"/>
          </p:nvPr>
        </p:nvSpPr>
        <p:spPr/>
        <p:txBody>
          <a:bodyPr/>
          <a:lstStyle/>
          <a:p>
            <a:fld id="{6A39F632-0407-4C0A-BE8F-CDAC807460C6}" type="slidenum">
              <a:rPr lang="en-US" smtClean="0"/>
              <a:t>9</a:t>
            </a:fld>
            <a:endParaRPr lang="en-US" dirty="0"/>
          </a:p>
        </p:txBody>
      </p:sp>
    </p:spTree>
    <p:extLst>
      <p:ext uri="{BB962C8B-B14F-4D97-AF65-F5344CB8AC3E}">
        <p14:creationId xmlns:p14="http://schemas.microsoft.com/office/powerpoint/2010/main" val="55607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694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Break Slide2">
    <p:spTree>
      <p:nvGrpSpPr>
        <p:cNvPr id="1" name=""/>
        <p:cNvGrpSpPr/>
        <p:nvPr/>
      </p:nvGrpSpPr>
      <p:grpSpPr>
        <a:xfrm>
          <a:off x="0" y="0"/>
          <a:ext cx="0" cy="0"/>
          <a:chOff x="0" y="0"/>
          <a:chExt cx="0" cy="0"/>
        </a:xfrm>
      </p:grpSpPr>
      <p:pic>
        <p:nvPicPr>
          <p:cNvPr id="5" name="Picture 4" descr="A tall building in a city&#10;&#10;Description automatically generated">
            <a:extLst>
              <a:ext uri="{FF2B5EF4-FFF2-40B4-BE49-F238E27FC236}">
                <a16:creationId xmlns:a16="http://schemas.microsoft.com/office/drawing/2014/main" id="{DF83CFDB-866D-584A-BB61-1DD61C588C3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01"/>
          <a:stretch/>
        </p:blipFill>
        <p:spPr>
          <a:xfrm>
            <a:off x="131848" y="0"/>
            <a:ext cx="12060151" cy="6858000"/>
          </a:xfrm>
          <a:prstGeom prst="rect">
            <a:avLst/>
          </a:prstGeom>
        </p:spPr>
      </p:pic>
      <p:sp>
        <p:nvSpPr>
          <p:cNvPr id="12" name="Rectangle 11">
            <a:extLst>
              <a:ext uri="{FF2B5EF4-FFF2-40B4-BE49-F238E27FC236}">
                <a16:creationId xmlns:a16="http://schemas.microsoft.com/office/drawing/2014/main" id="{48C1C290-7C3A-DF40-ACF5-3AA105F08442}"/>
              </a:ext>
            </a:extLst>
          </p:cNvPr>
          <p:cNvSpPr/>
          <p:nvPr userDrawn="1"/>
        </p:nvSpPr>
        <p:spPr>
          <a:xfrm>
            <a:off x="0" y="0"/>
            <a:ext cx="142240" cy="6858000"/>
          </a:xfrm>
          <a:prstGeom prst="rect">
            <a:avLst/>
          </a:prstGeom>
          <a:solidFill>
            <a:srgbClr val="CBB3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61209DC4-2E36-7146-9313-FC96B03FA9CB}"/>
              </a:ext>
            </a:extLst>
          </p:cNvPr>
          <p:cNvSpPr>
            <a:spLocks noGrp="1"/>
          </p:cNvSpPr>
          <p:nvPr>
            <p:ph type="body" sz="quarter" idx="10" hasCustomPrompt="1"/>
          </p:nvPr>
        </p:nvSpPr>
        <p:spPr>
          <a:xfrm>
            <a:off x="675139" y="456830"/>
            <a:ext cx="5997575" cy="1236663"/>
          </a:xfrm>
          <a:prstGeom prst="rect">
            <a:avLst/>
          </a:prstGeom>
        </p:spPr>
        <p:txBody>
          <a:bodyPr/>
          <a:lstStyle>
            <a:lvl1pPr marL="0" indent="0">
              <a:buNone/>
              <a:defRPr sz="4000" b="1">
                <a:solidFill>
                  <a:schemeClr val="bg1"/>
                </a:solidFill>
                <a:latin typeface="Helvetica" pitchFamily="2" charset="0"/>
              </a:defRPr>
            </a:lvl1pPr>
          </a:lstStyle>
          <a:p>
            <a:pPr lvl="0"/>
            <a:r>
              <a:rPr lang="en-US" dirty="0"/>
              <a:t>SECTION BREAK/ TRANSITION SLIDE</a:t>
            </a:r>
          </a:p>
        </p:txBody>
      </p:sp>
      <p:pic>
        <p:nvPicPr>
          <p:cNvPr id="9" name="Picture 8" descr="A close up of a logo&#10;&#10;Description automatically generated">
            <a:extLst>
              <a:ext uri="{FF2B5EF4-FFF2-40B4-BE49-F238E27FC236}">
                <a16:creationId xmlns:a16="http://schemas.microsoft.com/office/drawing/2014/main" id="{A92E7E29-3EA7-F04E-BFA2-AD7947BCF6A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873" y="6064223"/>
            <a:ext cx="2613718" cy="475769"/>
          </a:xfrm>
          <a:prstGeom prst="rect">
            <a:avLst/>
          </a:prstGeom>
        </p:spPr>
      </p:pic>
    </p:spTree>
    <p:extLst>
      <p:ext uri="{BB962C8B-B14F-4D97-AF65-F5344CB8AC3E}">
        <p14:creationId xmlns:p14="http://schemas.microsoft.com/office/powerpoint/2010/main" val="95155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Break Slide3">
    <p:spTree>
      <p:nvGrpSpPr>
        <p:cNvPr id="1" name=""/>
        <p:cNvGrpSpPr/>
        <p:nvPr/>
      </p:nvGrpSpPr>
      <p:grpSpPr>
        <a:xfrm>
          <a:off x="0" y="0"/>
          <a:ext cx="0" cy="0"/>
          <a:chOff x="0" y="0"/>
          <a:chExt cx="0" cy="0"/>
        </a:xfrm>
      </p:grpSpPr>
      <p:pic>
        <p:nvPicPr>
          <p:cNvPr id="28" name="Picture 27" descr="A large building&#10;&#10;Description automatically generated">
            <a:extLst>
              <a:ext uri="{FF2B5EF4-FFF2-40B4-BE49-F238E27FC236}">
                <a16:creationId xmlns:a16="http://schemas.microsoft.com/office/drawing/2014/main" id="{3762F0A7-6FD3-E14B-A3CA-A2AFC5F41A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5092" y="0"/>
            <a:ext cx="12056908" cy="6858000"/>
          </a:xfrm>
          <a:prstGeom prst="rect">
            <a:avLst/>
          </a:prstGeom>
        </p:spPr>
      </p:pic>
      <p:sp>
        <p:nvSpPr>
          <p:cNvPr id="34" name="Text Placeholder 12">
            <a:extLst>
              <a:ext uri="{FF2B5EF4-FFF2-40B4-BE49-F238E27FC236}">
                <a16:creationId xmlns:a16="http://schemas.microsoft.com/office/drawing/2014/main" id="{66A599F1-992C-6646-91DC-715705FA16C2}"/>
              </a:ext>
            </a:extLst>
          </p:cNvPr>
          <p:cNvSpPr>
            <a:spLocks noGrp="1"/>
          </p:cNvSpPr>
          <p:nvPr>
            <p:ph type="body" sz="quarter" idx="10" hasCustomPrompt="1"/>
          </p:nvPr>
        </p:nvSpPr>
        <p:spPr>
          <a:xfrm>
            <a:off x="5893901" y="3611916"/>
            <a:ext cx="5997575" cy="1236663"/>
          </a:xfrm>
          <a:prstGeom prst="rect">
            <a:avLst/>
          </a:prstGeom>
        </p:spPr>
        <p:txBody>
          <a:bodyPr/>
          <a:lstStyle>
            <a:lvl1pPr marL="0" indent="0">
              <a:buNone/>
              <a:defRPr sz="4000" b="1">
                <a:solidFill>
                  <a:schemeClr val="bg1"/>
                </a:solidFill>
                <a:effectLst>
                  <a:outerShdw blurRad="50800" dist="38100" dir="2700000" algn="tl" rotWithShape="0">
                    <a:prstClr val="black">
                      <a:alpha val="40000"/>
                    </a:prstClr>
                  </a:outerShdw>
                </a:effectLst>
                <a:latin typeface="Helvetica" pitchFamily="2" charset="0"/>
              </a:defRPr>
            </a:lvl1pPr>
          </a:lstStyle>
          <a:p>
            <a:pPr lvl="0"/>
            <a:r>
              <a:rPr lang="en-US" dirty="0"/>
              <a:t>SECTION BREAK/ TRANSITION SLIDE</a:t>
            </a:r>
          </a:p>
        </p:txBody>
      </p:sp>
      <p:pic>
        <p:nvPicPr>
          <p:cNvPr id="5" name="Picture 4" descr="A close up of a logo&#10;&#10;Description automatically generated">
            <a:extLst>
              <a:ext uri="{FF2B5EF4-FFF2-40B4-BE49-F238E27FC236}">
                <a16:creationId xmlns:a16="http://schemas.microsoft.com/office/drawing/2014/main" id="{73D31933-7D67-D54C-8048-59AD4560A62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873" y="6064223"/>
            <a:ext cx="2613718" cy="475769"/>
          </a:xfrm>
          <a:prstGeom prst="rect">
            <a:avLst/>
          </a:prstGeom>
        </p:spPr>
      </p:pic>
    </p:spTree>
    <p:extLst>
      <p:ext uri="{BB962C8B-B14F-4D97-AF65-F5344CB8AC3E}">
        <p14:creationId xmlns:p14="http://schemas.microsoft.com/office/powerpoint/2010/main" val="3979098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Break Slide4">
    <p:spTree>
      <p:nvGrpSpPr>
        <p:cNvPr id="1" name=""/>
        <p:cNvGrpSpPr/>
        <p:nvPr/>
      </p:nvGrpSpPr>
      <p:grpSpPr>
        <a:xfrm>
          <a:off x="0" y="0"/>
          <a:ext cx="0" cy="0"/>
          <a:chOff x="0" y="0"/>
          <a:chExt cx="0" cy="0"/>
        </a:xfrm>
      </p:grpSpPr>
      <p:pic>
        <p:nvPicPr>
          <p:cNvPr id="8" name="Picture 7" descr="A sign in front of a building&#10;&#10;Description automatically generated">
            <a:extLst>
              <a:ext uri="{FF2B5EF4-FFF2-40B4-BE49-F238E27FC236}">
                <a16:creationId xmlns:a16="http://schemas.microsoft.com/office/drawing/2014/main" id="{488A7EE0-3EE9-1B41-B9FF-7373BABDD7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5202" y="0"/>
            <a:ext cx="12046040" cy="6858000"/>
          </a:xfrm>
          <a:prstGeom prst="rect">
            <a:avLst/>
          </a:prstGeom>
        </p:spPr>
      </p:pic>
      <p:pic>
        <p:nvPicPr>
          <p:cNvPr id="10" name="Picture 9" descr="A close up of a logo&#10;&#10;Description automatically generated">
            <a:extLst>
              <a:ext uri="{FF2B5EF4-FFF2-40B4-BE49-F238E27FC236}">
                <a16:creationId xmlns:a16="http://schemas.microsoft.com/office/drawing/2014/main" id="{F2346E69-E968-314F-865C-5B7DFCB7E6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873" y="6064223"/>
            <a:ext cx="2613718" cy="475769"/>
          </a:xfrm>
          <a:prstGeom prst="rect">
            <a:avLst/>
          </a:prstGeom>
        </p:spPr>
      </p:pic>
      <p:sp>
        <p:nvSpPr>
          <p:cNvPr id="14" name="Text Placeholder 12">
            <a:extLst>
              <a:ext uri="{FF2B5EF4-FFF2-40B4-BE49-F238E27FC236}">
                <a16:creationId xmlns:a16="http://schemas.microsoft.com/office/drawing/2014/main" id="{8427CB90-B1AF-F346-BC89-EC44BBEC3DE1}"/>
              </a:ext>
            </a:extLst>
          </p:cNvPr>
          <p:cNvSpPr>
            <a:spLocks noGrp="1"/>
          </p:cNvSpPr>
          <p:nvPr>
            <p:ph type="body" sz="quarter" idx="10" hasCustomPrompt="1"/>
          </p:nvPr>
        </p:nvSpPr>
        <p:spPr>
          <a:xfrm>
            <a:off x="900613" y="532873"/>
            <a:ext cx="5997575" cy="1236663"/>
          </a:xfrm>
          <a:prstGeom prst="rect">
            <a:avLst/>
          </a:prstGeom>
        </p:spPr>
        <p:txBody>
          <a:bodyPr/>
          <a:lstStyle>
            <a:lvl1pPr marL="0" indent="0">
              <a:buNone/>
              <a:defRPr sz="4000" b="1">
                <a:solidFill>
                  <a:schemeClr val="bg1"/>
                </a:solidFill>
                <a:latin typeface="Helvetica" pitchFamily="2" charset="0"/>
              </a:defRPr>
            </a:lvl1pPr>
          </a:lstStyle>
          <a:p>
            <a:pPr lvl="0"/>
            <a:r>
              <a:rPr lang="en-US" dirty="0"/>
              <a:t>SECTION BREAK/ TRANSITION SLIDE</a:t>
            </a:r>
          </a:p>
        </p:txBody>
      </p:sp>
    </p:spTree>
    <p:extLst>
      <p:ext uri="{BB962C8B-B14F-4D97-AF65-F5344CB8AC3E}">
        <p14:creationId xmlns:p14="http://schemas.microsoft.com/office/powerpoint/2010/main" val="2057342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pic>
        <p:nvPicPr>
          <p:cNvPr id="3" name="Picture 2" descr="A close up of a cluttered desk&#10;&#10;Description automatically generated">
            <a:extLst>
              <a:ext uri="{FF2B5EF4-FFF2-40B4-BE49-F238E27FC236}">
                <a16:creationId xmlns:a16="http://schemas.microsoft.com/office/drawing/2014/main" id="{1CF682F6-C293-6A4D-9B1E-DF7CC929D3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5115" y="-1"/>
            <a:ext cx="12056885" cy="6858001"/>
          </a:xfrm>
          <a:prstGeom prst="rect">
            <a:avLst/>
          </a:prstGeom>
        </p:spPr>
      </p:pic>
      <p:sp>
        <p:nvSpPr>
          <p:cNvPr id="7" name="Text Placeholder 12">
            <a:extLst>
              <a:ext uri="{FF2B5EF4-FFF2-40B4-BE49-F238E27FC236}">
                <a16:creationId xmlns:a16="http://schemas.microsoft.com/office/drawing/2014/main" id="{5510073B-537B-0D49-B4E1-5AC772D5D151}"/>
              </a:ext>
            </a:extLst>
          </p:cNvPr>
          <p:cNvSpPr>
            <a:spLocks noGrp="1"/>
          </p:cNvSpPr>
          <p:nvPr>
            <p:ph type="body" sz="quarter" idx="10" hasCustomPrompt="1"/>
          </p:nvPr>
        </p:nvSpPr>
        <p:spPr>
          <a:xfrm>
            <a:off x="6096000" y="2810667"/>
            <a:ext cx="5997575" cy="1236663"/>
          </a:xfrm>
          <a:prstGeom prst="rect">
            <a:avLst/>
          </a:prstGeom>
        </p:spPr>
        <p:txBody>
          <a:bodyPr/>
          <a:lstStyle>
            <a:lvl1pPr marL="0" indent="0">
              <a:buNone/>
              <a:defRPr sz="4000" b="1">
                <a:solidFill>
                  <a:schemeClr val="bg1"/>
                </a:solidFill>
                <a:latin typeface="Helvetica" pitchFamily="2" charset="0"/>
              </a:defRPr>
            </a:lvl1pPr>
          </a:lstStyle>
          <a:p>
            <a:pPr lvl="0"/>
            <a:r>
              <a:rPr lang="en-US" dirty="0"/>
              <a:t>SECTION BREAK/ TRANSITION SLIDE</a:t>
            </a:r>
          </a:p>
        </p:txBody>
      </p:sp>
      <p:pic>
        <p:nvPicPr>
          <p:cNvPr id="8" name="Picture 7">
            <a:extLst>
              <a:ext uri="{FF2B5EF4-FFF2-40B4-BE49-F238E27FC236}">
                <a16:creationId xmlns:a16="http://schemas.microsoft.com/office/drawing/2014/main" id="{6A9CE911-8C0F-D644-9594-86E95F21AB2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45873" y="6054291"/>
            <a:ext cx="2613718" cy="475768"/>
          </a:xfrm>
          <a:prstGeom prst="rect">
            <a:avLst/>
          </a:prstGeom>
        </p:spPr>
      </p:pic>
    </p:spTree>
    <p:extLst>
      <p:ext uri="{BB962C8B-B14F-4D97-AF65-F5344CB8AC3E}">
        <p14:creationId xmlns:p14="http://schemas.microsoft.com/office/powerpoint/2010/main" val="113177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pic>
        <p:nvPicPr>
          <p:cNvPr id="9" name="Picture 8" descr="A view of a city&#10;&#10;Description automatically generated">
            <a:extLst>
              <a:ext uri="{FF2B5EF4-FFF2-40B4-BE49-F238E27FC236}">
                <a16:creationId xmlns:a16="http://schemas.microsoft.com/office/drawing/2014/main" id="{AE3A9CA1-3A58-114E-BACF-9ED266B041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146" y="0"/>
            <a:ext cx="12041463" cy="6858000"/>
          </a:xfrm>
          <a:prstGeom prst="rect">
            <a:avLst/>
          </a:prstGeom>
        </p:spPr>
      </p:pic>
      <p:sp>
        <p:nvSpPr>
          <p:cNvPr id="6" name="Text Placeholder 12">
            <a:extLst>
              <a:ext uri="{FF2B5EF4-FFF2-40B4-BE49-F238E27FC236}">
                <a16:creationId xmlns:a16="http://schemas.microsoft.com/office/drawing/2014/main" id="{FCFFE94B-123E-C04C-82CB-EE0C2A59F643}"/>
              </a:ext>
            </a:extLst>
          </p:cNvPr>
          <p:cNvSpPr>
            <a:spLocks noGrp="1"/>
          </p:cNvSpPr>
          <p:nvPr>
            <p:ph type="body" sz="quarter" idx="10" hasCustomPrompt="1"/>
          </p:nvPr>
        </p:nvSpPr>
        <p:spPr>
          <a:xfrm>
            <a:off x="6096000" y="587013"/>
            <a:ext cx="5997575" cy="1236663"/>
          </a:xfrm>
          <a:prstGeom prst="rect">
            <a:avLst/>
          </a:prstGeom>
        </p:spPr>
        <p:txBody>
          <a:bodyPr/>
          <a:lstStyle>
            <a:lvl1pPr marL="0" indent="0">
              <a:buNone/>
              <a:defRPr sz="4000" b="1">
                <a:solidFill>
                  <a:schemeClr val="bg1"/>
                </a:solidFill>
                <a:latin typeface="Helvetica" pitchFamily="2" charset="0"/>
              </a:defRPr>
            </a:lvl1pPr>
          </a:lstStyle>
          <a:p>
            <a:pPr lvl="0"/>
            <a:r>
              <a:rPr lang="en-US" dirty="0"/>
              <a:t>SECTION BREAK/ TRANSITION SLIDE</a:t>
            </a:r>
          </a:p>
        </p:txBody>
      </p:sp>
      <p:pic>
        <p:nvPicPr>
          <p:cNvPr id="11" name="Picture 10" descr="A close up of a logo&#10;&#10;Description automatically generated">
            <a:extLst>
              <a:ext uri="{FF2B5EF4-FFF2-40B4-BE49-F238E27FC236}">
                <a16:creationId xmlns:a16="http://schemas.microsoft.com/office/drawing/2014/main" id="{A87BEBE7-662D-334D-B3DD-14531AD2BA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873" y="6064223"/>
            <a:ext cx="2613718" cy="475769"/>
          </a:xfrm>
          <a:prstGeom prst="rect">
            <a:avLst/>
          </a:prstGeom>
        </p:spPr>
      </p:pic>
    </p:spTree>
    <p:extLst>
      <p:ext uri="{BB962C8B-B14F-4D97-AF65-F5344CB8AC3E}">
        <p14:creationId xmlns:p14="http://schemas.microsoft.com/office/powerpoint/2010/main" val="3600629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pic>
        <p:nvPicPr>
          <p:cNvPr id="4" name="Picture 3" descr="A view of a city at night&#10;&#10;Description automatically generated">
            <a:extLst>
              <a:ext uri="{FF2B5EF4-FFF2-40B4-BE49-F238E27FC236}">
                <a16:creationId xmlns:a16="http://schemas.microsoft.com/office/drawing/2014/main" id="{3C3AEF05-C58F-7B4F-A88C-D5659D3A5F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
          <a:stretch/>
        </p:blipFill>
        <p:spPr>
          <a:xfrm>
            <a:off x="140147" y="-1"/>
            <a:ext cx="12041462" cy="6858001"/>
          </a:xfrm>
          <a:prstGeom prst="rect">
            <a:avLst/>
          </a:prstGeom>
        </p:spPr>
      </p:pic>
      <p:sp>
        <p:nvSpPr>
          <p:cNvPr id="5" name="Text Placeholder 12">
            <a:extLst>
              <a:ext uri="{FF2B5EF4-FFF2-40B4-BE49-F238E27FC236}">
                <a16:creationId xmlns:a16="http://schemas.microsoft.com/office/drawing/2014/main" id="{6747931A-6D7B-6240-AF8E-480710257079}"/>
              </a:ext>
            </a:extLst>
          </p:cNvPr>
          <p:cNvSpPr>
            <a:spLocks noGrp="1"/>
          </p:cNvSpPr>
          <p:nvPr>
            <p:ph type="body" sz="quarter" idx="10" hasCustomPrompt="1"/>
          </p:nvPr>
        </p:nvSpPr>
        <p:spPr>
          <a:xfrm>
            <a:off x="6096000" y="587013"/>
            <a:ext cx="5997575" cy="1236663"/>
          </a:xfrm>
          <a:prstGeom prst="rect">
            <a:avLst/>
          </a:prstGeom>
        </p:spPr>
        <p:txBody>
          <a:bodyPr/>
          <a:lstStyle>
            <a:lvl1pPr marL="0" indent="0">
              <a:buNone/>
              <a:defRPr sz="4000" b="1">
                <a:solidFill>
                  <a:schemeClr val="bg1"/>
                </a:solidFill>
                <a:latin typeface="Helvetica" pitchFamily="2" charset="0"/>
              </a:defRPr>
            </a:lvl1pPr>
          </a:lstStyle>
          <a:p>
            <a:pPr lvl="0"/>
            <a:r>
              <a:rPr lang="en-US" dirty="0"/>
              <a:t>SECTION BREAK/ TRANSITION SLIDE</a:t>
            </a:r>
          </a:p>
        </p:txBody>
      </p:sp>
      <p:pic>
        <p:nvPicPr>
          <p:cNvPr id="6" name="Picture 5" descr="A close up of a logo&#10;&#10;Description automatically generated">
            <a:extLst>
              <a:ext uri="{FF2B5EF4-FFF2-40B4-BE49-F238E27FC236}">
                <a16:creationId xmlns:a16="http://schemas.microsoft.com/office/drawing/2014/main" id="{072352A9-751F-A14B-A030-D47E30C63B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873" y="6064223"/>
            <a:ext cx="2613718" cy="475769"/>
          </a:xfrm>
          <a:prstGeom prst="rect">
            <a:avLst/>
          </a:prstGeom>
        </p:spPr>
      </p:pic>
    </p:spTree>
    <p:extLst>
      <p:ext uri="{BB962C8B-B14F-4D97-AF65-F5344CB8AC3E}">
        <p14:creationId xmlns:p14="http://schemas.microsoft.com/office/powerpoint/2010/main" val="904256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DA417-2AB6-E043-896B-4CB04BD7FC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B7D5B7-0116-704E-9E9B-80F879DE2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68191C-91E1-874A-BE0F-687B6780231C}"/>
              </a:ext>
            </a:extLst>
          </p:cNvPr>
          <p:cNvSpPr>
            <a:spLocks noGrp="1"/>
          </p:cNvSpPr>
          <p:nvPr>
            <p:ph type="dt" sz="half" idx="10"/>
          </p:nvPr>
        </p:nvSpPr>
        <p:spPr/>
        <p:txBody>
          <a:bodyPr/>
          <a:lstStyle/>
          <a:p>
            <a:fld id="{EBD3BE18-AD13-F842-BB27-A71146A2F75D}" type="datetimeFigureOut">
              <a:rPr lang="en-US" smtClean="0"/>
              <a:t>8/11/2022</a:t>
            </a:fld>
            <a:endParaRPr lang="en-US"/>
          </a:p>
        </p:txBody>
      </p:sp>
      <p:sp>
        <p:nvSpPr>
          <p:cNvPr id="5" name="Footer Placeholder 4">
            <a:extLst>
              <a:ext uri="{FF2B5EF4-FFF2-40B4-BE49-F238E27FC236}">
                <a16:creationId xmlns:a16="http://schemas.microsoft.com/office/drawing/2014/main" id="{411B16EA-AAB8-E644-AFC4-3364097E8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F892E1-2591-7D42-85C6-D55F0613735F}"/>
              </a:ext>
            </a:extLst>
          </p:cNvPr>
          <p:cNvSpPr>
            <a:spLocks noGrp="1"/>
          </p:cNvSpPr>
          <p:nvPr>
            <p:ph type="sldNum" sz="quarter" idx="12"/>
          </p:nvPr>
        </p:nvSpPr>
        <p:spPr/>
        <p:txBody>
          <a:bodyPr/>
          <a:lstStyle/>
          <a:p>
            <a:fld id="{9FF7B49D-3592-DA4A-B885-C9F3F9DC79C9}" type="slidenum">
              <a:rPr lang="en-US" smtClean="0"/>
              <a:t>‹#›</a:t>
            </a:fld>
            <a:endParaRPr lang="en-US"/>
          </a:p>
        </p:txBody>
      </p:sp>
    </p:spTree>
    <p:extLst>
      <p:ext uri="{BB962C8B-B14F-4D97-AF65-F5344CB8AC3E}">
        <p14:creationId xmlns:p14="http://schemas.microsoft.com/office/powerpoint/2010/main" val="39793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6203-7543-CE47-8A1E-A889E9113A6F}"/>
              </a:ext>
            </a:extLst>
          </p:cNvPr>
          <p:cNvSpPr>
            <a:spLocks noGrp="1"/>
          </p:cNvSpPr>
          <p:nvPr>
            <p:ph type="title" hasCustomPrompt="1"/>
          </p:nvPr>
        </p:nvSpPr>
        <p:spPr>
          <a:xfrm>
            <a:off x="762785" y="620440"/>
            <a:ext cx="4992556" cy="1325563"/>
          </a:xfrm>
          <a:prstGeom prst="rect">
            <a:avLst/>
          </a:prstGeom>
        </p:spPr>
        <p:txBody>
          <a:bodyPr/>
          <a:lstStyle/>
          <a:p>
            <a:r>
              <a:rPr lang="en-US" dirty="0"/>
              <a:t>HEADING TEXT</a:t>
            </a:r>
            <a:br>
              <a:rPr lang="en-US" dirty="0"/>
            </a:br>
            <a:r>
              <a:rPr lang="en-US" dirty="0"/>
              <a:t>GOES HERE</a:t>
            </a:r>
          </a:p>
        </p:txBody>
      </p:sp>
      <p:sp>
        <p:nvSpPr>
          <p:cNvPr id="18" name="Text Placeholder 17">
            <a:extLst>
              <a:ext uri="{FF2B5EF4-FFF2-40B4-BE49-F238E27FC236}">
                <a16:creationId xmlns:a16="http://schemas.microsoft.com/office/drawing/2014/main" id="{1FC070BE-1FEE-F04B-B456-3EF06CBAAE5B}"/>
              </a:ext>
            </a:extLst>
          </p:cNvPr>
          <p:cNvSpPr>
            <a:spLocks noGrp="1"/>
          </p:cNvSpPr>
          <p:nvPr>
            <p:ph type="body" sz="quarter" idx="10" hasCustomPrompt="1"/>
          </p:nvPr>
        </p:nvSpPr>
        <p:spPr>
          <a:xfrm>
            <a:off x="762785" y="2244844"/>
            <a:ext cx="4660243" cy="830997"/>
          </a:xfrm>
          <a:prstGeom prst="rect">
            <a:avLst/>
          </a:prstGeom>
        </p:spPr>
        <p:txBody>
          <a:bodyPr/>
          <a:lstStyle>
            <a:lvl1pPr marL="0" indent="0">
              <a:buNone/>
              <a:defRPr sz="1600" i="1">
                <a:solidFill>
                  <a:schemeClr val="tx1">
                    <a:lumMod val="75000"/>
                    <a:lumOff val="25000"/>
                  </a:schemeClr>
                </a:solidFill>
                <a:latin typeface="Helvetica" pitchFamily="2" charset="0"/>
              </a:defRPr>
            </a:lvl1pPr>
            <a:lvl2pPr marL="457200" indent="0">
              <a:buNone/>
              <a:defRPr sz="1800">
                <a:solidFill>
                  <a:schemeClr val="tx1">
                    <a:lumMod val="75000"/>
                    <a:lumOff val="25000"/>
                  </a:schemeClr>
                </a:solidFill>
              </a:defRPr>
            </a:lvl2pPr>
            <a:lvl3pPr marL="914400" indent="0">
              <a:buNone/>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We are a world-class medical destination at the forefront of transformative education, science, medicine, and healthcare. </a:t>
            </a:r>
          </a:p>
        </p:txBody>
      </p:sp>
      <p:sp>
        <p:nvSpPr>
          <p:cNvPr id="20" name="Text Placeholder 19">
            <a:extLst>
              <a:ext uri="{FF2B5EF4-FFF2-40B4-BE49-F238E27FC236}">
                <a16:creationId xmlns:a16="http://schemas.microsoft.com/office/drawing/2014/main" id="{145ACD58-D78E-8E48-9455-5C51433032AB}"/>
              </a:ext>
            </a:extLst>
          </p:cNvPr>
          <p:cNvSpPr>
            <a:spLocks noGrp="1"/>
          </p:cNvSpPr>
          <p:nvPr>
            <p:ph type="body" sz="quarter" idx="11" hasCustomPrompt="1"/>
          </p:nvPr>
        </p:nvSpPr>
        <p:spPr>
          <a:xfrm>
            <a:off x="762802" y="3610038"/>
            <a:ext cx="4660900" cy="2560637"/>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
                <a:srgbClr val="CBB379"/>
              </a:buClr>
              <a:buSzTx/>
              <a:buFont typeface="Arial" panose="020B0604020202020204" pitchFamily="34" charset="0"/>
              <a:buChar char="•"/>
              <a:tabLst/>
              <a:defRPr sz="1600" b="0">
                <a:solidFill>
                  <a:schemeClr val="tx1">
                    <a:lumMod val="75000"/>
                    <a:lumOff val="25000"/>
                  </a:schemeClr>
                </a:solidFill>
              </a:defRPr>
            </a:lvl1pPr>
            <a:lvl2pPr marL="457200" indent="0">
              <a:buFont typeface="Arial" panose="020B0604020202020204" pitchFamily="34" charset="0"/>
              <a:buNone/>
              <a:defRPr sz="1600">
                <a:solidFill>
                  <a:schemeClr val="tx1">
                    <a:lumMod val="75000"/>
                    <a:lumOff val="25000"/>
                  </a:schemeClr>
                </a:solidFill>
              </a:defRPr>
            </a:lvl2pPr>
            <a:lvl3pPr marL="914400" indent="0">
              <a:buFont typeface="Arial" panose="020B0604020202020204" pitchFamily="34" charset="0"/>
              <a:buNone/>
              <a:defRPr sz="1600">
                <a:solidFill>
                  <a:schemeClr val="tx1">
                    <a:lumMod val="75000"/>
                    <a:lumOff val="25000"/>
                  </a:schemeClr>
                </a:solidFill>
              </a:defRPr>
            </a:lvl3pPr>
            <a:lvl4pPr marL="1371600" indent="0">
              <a:buFont typeface="Arial" panose="020B0604020202020204" pitchFamily="34" charset="0"/>
              <a:buNone/>
              <a:defRPr sz="1600">
                <a:solidFill>
                  <a:schemeClr val="tx1">
                    <a:lumMod val="75000"/>
                    <a:lumOff val="25000"/>
                  </a:schemeClr>
                </a:solidFill>
              </a:defRPr>
            </a:lvl4pPr>
            <a:lvl5pPr marL="1828800" indent="0">
              <a:buFont typeface="Arial" panose="020B0604020202020204" pitchFamily="34" charset="0"/>
              <a:buNone/>
              <a:defRPr sz="1600">
                <a:solidFill>
                  <a:schemeClr val="tx1">
                    <a:lumMod val="75000"/>
                    <a:lumOff val="25000"/>
                  </a:schemeClr>
                </a:solidFill>
              </a:defRPr>
            </a:lvl5pPr>
          </a:lstStyle>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lvl="0"/>
            <a:endParaRPr lang="en-US" dirty="0"/>
          </a:p>
        </p:txBody>
      </p:sp>
      <p:sp>
        <p:nvSpPr>
          <p:cNvPr id="22" name="Text Placeholder 21">
            <a:extLst>
              <a:ext uri="{FF2B5EF4-FFF2-40B4-BE49-F238E27FC236}">
                <a16:creationId xmlns:a16="http://schemas.microsoft.com/office/drawing/2014/main" id="{A23DA182-ED9A-0045-A9F8-B4FE7EBCB5AA}"/>
              </a:ext>
            </a:extLst>
          </p:cNvPr>
          <p:cNvSpPr>
            <a:spLocks noGrp="1"/>
          </p:cNvSpPr>
          <p:nvPr>
            <p:ph type="body" sz="quarter" idx="12" hasCustomPrompt="1"/>
          </p:nvPr>
        </p:nvSpPr>
        <p:spPr>
          <a:xfrm>
            <a:off x="762785" y="3256878"/>
            <a:ext cx="2700338" cy="330530"/>
          </a:xfrm>
          <a:prstGeom prst="rect">
            <a:avLst/>
          </a:prstGeom>
        </p:spPr>
        <p:txBody>
          <a:bodyPr/>
          <a:lstStyle>
            <a:lvl1pPr marL="0" indent="0">
              <a:buNone/>
              <a:defRPr sz="1600" b="1">
                <a:solidFill>
                  <a:schemeClr val="tx1">
                    <a:lumMod val="75000"/>
                    <a:lumOff val="25000"/>
                  </a:schemeClr>
                </a:solidFill>
              </a:defRPr>
            </a:lvl1pPr>
          </a:lstStyle>
          <a:p>
            <a:pPr lvl="0"/>
            <a:r>
              <a:rPr lang="en-US" dirty="0"/>
              <a:t>SUBHEADING</a:t>
            </a:r>
          </a:p>
        </p:txBody>
      </p:sp>
      <p:sp>
        <p:nvSpPr>
          <p:cNvPr id="28" name="Rectangle 27">
            <a:extLst>
              <a:ext uri="{FF2B5EF4-FFF2-40B4-BE49-F238E27FC236}">
                <a16:creationId xmlns:a16="http://schemas.microsoft.com/office/drawing/2014/main" id="{B24D301D-51D2-7B49-B36F-2D3B066FD32F}"/>
              </a:ext>
            </a:extLst>
          </p:cNvPr>
          <p:cNvSpPr/>
          <p:nvPr userDrawn="1"/>
        </p:nvSpPr>
        <p:spPr>
          <a:xfrm>
            <a:off x="0" y="555892"/>
            <a:ext cx="416859" cy="1219120"/>
          </a:xfrm>
          <a:prstGeom prst="rect">
            <a:avLst/>
          </a:prstGeom>
          <a:solidFill>
            <a:srgbClr val="CBB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15">
            <a:extLst>
              <a:ext uri="{FF2B5EF4-FFF2-40B4-BE49-F238E27FC236}">
                <a16:creationId xmlns:a16="http://schemas.microsoft.com/office/drawing/2014/main" id="{BBB4CB9C-ACE6-C049-B0B7-CFE3862C2E27}"/>
              </a:ext>
            </a:extLst>
          </p:cNvPr>
          <p:cNvSpPr>
            <a:spLocks noGrp="1"/>
          </p:cNvSpPr>
          <p:nvPr>
            <p:ph type="pic" sz="quarter" idx="13" hasCustomPrompt="1"/>
          </p:nvPr>
        </p:nvSpPr>
        <p:spPr>
          <a:xfrm>
            <a:off x="6555887" y="1"/>
            <a:ext cx="5636113" cy="6857999"/>
          </a:xfrm>
          <a:prstGeom prst="rect">
            <a:avLst/>
          </a:prstGeom>
        </p:spPr>
        <p:txBody>
          <a:bodyPr/>
          <a:lstStyle>
            <a:lvl1pPr marL="0" indent="0" algn="ctr">
              <a:buNone/>
              <a:defRPr sz="1600" i="1">
                <a:solidFill>
                  <a:schemeClr val="bg1">
                    <a:lumMod val="65000"/>
                  </a:schemeClr>
                </a:solidFill>
              </a:defRPr>
            </a:lvl1pPr>
          </a:lstStyle>
          <a:p>
            <a:r>
              <a:rPr lang="en-US" dirty="0"/>
              <a:t>CLICK ICON TO INSERT</a:t>
            </a:r>
            <a:br>
              <a:rPr lang="en-US" dirty="0"/>
            </a:br>
            <a:r>
              <a:rPr lang="en-US" dirty="0"/>
              <a:t>PICTURE OR GRAPHIC</a:t>
            </a:r>
          </a:p>
        </p:txBody>
      </p:sp>
    </p:spTree>
    <p:extLst>
      <p:ext uri="{BB962C8B-B14F-4D97-AF65-F5344CB8AC3E}">
        <p14:creationId xmlns:p14="http://schemas.microsoft.com/office/powerpoint/2010/main" val="175061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mall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A6B9E0-8BB5-5A4E-B3FD-96457F7267FA}"/>
              </a:ext>
            </a:extLst>
          </p:cNvPr>
          <p:cNvSpPr/>
          <p:nvPr userDrawn="1"/>
        </p:nvSpPr>
        <p:spPr>
          <a:xfrm>
            <a:off x="0" y="555892"/>
            <a:ext cx="416859" cy="707886"/>
          </a:xfrm>
          <a:prstGeom prst="rect">
            <a:avLst/>
          </a:prstGeom>
          <a:solidFill>
            <a:srgbClr val="CBB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EC8EB69E-47F3-694D-A275-23388F3B4E72}"/>
              </a:ext>
            </a:extLst>
          </p:cNvPr>
          <p:cNvSpPr>
            <a:spLocks noGrp="1"/>
          </p:cNvSpPr>
          <p:nvPr>
            <p:ph type="title" hasCustomPrompt="1"/>
          </p:nvPr>
        </p:nvSpPr>
        <p:spPr>
          <a:xfrm>
            <a:off x="762784" y="620441"/>
            <a:ext cx="9143215" cy="643338"/>
          </a:xfrm>
          <a:prstGeom prst="rect">
            <a:avLst/>
          </a:prstGeom>
        </p:spPr>
        <p:txBody>
          <a:bodyPr/>
          <a:lstStyle/>
          <a:p>
            <a:r>
              <a:rPr lang="en-US" dirty="0"/>
              <a:t>HEADING TEXT GOES HERE</a:t>
            </a:r>
          </a:p>
        </p:txBody>
      </p:sp>
      <p:sp>
        <p:nvSpPr>
          <p:cNvPr id="13" name="Text Placeholder 17">
            <a:extLst>
              <a:ext uri="{FF2B5EF4-FFF2-40B4-BE49-F238E27FC236}">
                <a16:creationId xmlns:a16="http://schemas.microsoft.com/office/drawing/2014/main" id="{0F974FB2-8D75-DA41-B324-DD4C53B0A3C7}"/>
              </a:ext>
            </a:extLst>
          </p:cNvPr>
          <p:cNvSpPr>
            <a:spLocks noGrp="1"/>
          </p:cNvSpPr>
          <p:nvPr>
            <p:ph type="body" sz="quarter" idx="10" hasCustomPrompt="1"/>
          </p:nvPr>
        </p:nvSpPr>
        <p:spPr>
          <a:xfrm>
            <a:off x="762784" y="1922114"/>
            <a:ext cx="4660243" cy="830997"/>
          </a:xfrm>
          <a:prstGeom prst="rect">
            <a:avLst/>
          </a:prstGeom>
        </p:spPr>
        <p:txBody>
          <a:bodyPr/>
          <a:lstStyle>
            <a:lvl1pPr marL="0" indent="0">
              <a:buNone/>
              <a:defRPr sz="1600" i="1">
                <a:solidFill>
                  <a:schemeClr val="tx1">
                    <a:lumMod val="75000"/>
                    <a:lumOff val="25000"/>
                  </a:schemeClr>
                </a:solidFill>
                <a:latin typeface="Helvetica" pitchFamily="2" charset="0"/>
              </a:defRPr>
            </a:lvl1pPr>
            <a:lvl2pPr marL="457200" indent="0">
              <a:buNone/>
              <a:defRPr sz="1800">
                <a:solidFill>
                  <a:schemeClr val="tx1">
                    <a:lumMod val="75000"/>
                    <a:lumOff val="25000"/>
                  </a:schemeClr>
                </a:solidFill>
              </a:defRPr>
            </a:lvl2pPr>
            <a:lvl3pPr marL="914400" indent="0">
              <a:buNone/>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We are a world-class medical destination at the forefront of transformative education, science, medicine, and healthcare. </a:t>
            </a:r>
          </a:p>
        </p:txBody>
      </p:sp>
      <p:sp>
        <p:nvSpPr>
          <p:cNvPr id="14" name="Text Placeholder 19">
            <a:extLst>
              <a:ext uri="{FF2B5EF4-FFF2-40B4-BE49-F238E27FC236}">
                <a16:creationId xmlns:a16="http://schemas.microsoft.com/office/drawing/2014/main" id="{2C089CB9-1237-DF47-979F-BF42687AD1AC}"/>
              </a:ext>
            </a:extLst>
          </p:cNvPr>
          <p:cNvSpPr>
            <a:spLocks noGrp="1"/>
          </p:cNvSpPr>
          <p:nvPr>
            <p:ph type="body" sz="quarter" idx="11" hasCustomPrompt="1"/>
          </p:nvPr>
        </p:nvSpPr>
        <p:spPr>
          <a:xfrm>
            <a:off x="762801" y="3278343"/>
            <a:ext cx="4660900" cy="2560637"/>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
                <a:srgbClr val="CBB379"/>
              </a:buClr>
              <a:buSzTx/>
              <a:buFont typeface="Arial" panose="020B0604020202020204" pitchFamily="34" charset="0"/>
              <a:buChar char="•"/>
              <a:tabLst/>
              <a:defRPr sz="1600" b="0">
                <a:solidFill>
                  <a:schemeClr val="tx1">
                    <a:lumMod val="75000"/>
                    <a:lumOff val="25000"/>
                  </a:schemeClr>
                </a:solidFill>
              </a:defRPr>
            </a:lvl1pPr>
            <a:lvl2pPr marL="457200" indent="0">
              <a:buFont typeface="Arial" panose="020B0604020202020204" pitchFamily="34" charset="0"/>
              <a:buNone/>
              <a:defRPr sz="1600">
                <a:solidFill>
                  <a:schemeClr val="tx1">
                    <a:lumMod val="75000"/>
                    <a:lumOff val="25000"/>
                  </a:schemeClr>
                </a:solidFill>
              </a:defRPr>
            </a:lvl2pPr>
            <a:lvl3pPr marL="914400" indent="0">
              <a:buFont typeface="Arial" panose="020B0604020202020204" pitchFamily="34" charset="0"/>
              <a:buNone/>
              <a:defRPr sz="1600">
                <a:solidFill>
                  <a:schemeClr val="tx1">
                    <a:lumMod val="75000"/>
                    <a:lumOff val="25000"/>
                  </a:schemeClr>
                </a:solidFill>
              </a:defRPr>
            </a:lvl3pPr>
            <a:lvl4pPr marL="1371600" indent="0">
              <a:buFont typeface="Arial" panose="020B0604020202020204" pitchFamily="34" charset="0"/>
              <a:buNone/>
              <a:defRPr sz="1600">
                <a:solidFill>
                  <a:schemeClr val="tx1">
                    <a:lumMod val="75000"/>
                    <a:lumOff val="25000"/>
                  </a:schemeClr>
                </a:solidFill>
              </a:defRPr>
            </a:lvl4pPr>
            <a:lvl5pPr marL="1828800" indent="0">
              <a:buFont typeface="Arial" panose="020B0604020202020204" pitchFamily="34" charset="0"/>
              <a:buNone/>
              <a:defRPr sz="1600">
                <a:solidFill>
                  <a:schemeClr val="tx1">
                    <a:lumMod val="75000"/>
                    <a:lumOff val="25000"/>
                  </a:schemeClr>
                </a:solidFill>
              </a:defRPr>
            </a:lvl5pPr>
          </a:lstStyle>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lvl="0"/>
            <a:endParaRPr lang="en-US" dirty="0"/>
          </a:p>
        </p:txBody>
      </p:sp>
      <p:sp>
        <p:nvSpPr>
          <p:cNvPr id="15" name="Text Placeholder 21">
            <a:extLst>
              <a:ext uri="{FF2B5EF4-FFF2-40B4-BE49-F238E27FC236}">
                <a16:creationId xmlns:a16="http://schemas.microsoft.com/office/drawing/2014/main" id="{1AA03A5E-6068-E541-BC6B-D15350A09AF3}"/>
              </a:ext>
            </a:extLst>
          </p:cNvPr>
          <p:cNvSpPr>
            <a:spLocks noGrp="1"/>
          </p:cNvSpPr>
          <p:nvPr>
            <p:ph type="body" sz="quarter" idx="12" hasCustomPrompt="1"/>
          </p:nvPr>
        </p:nvSpPr>
        <p:spPr>
          <a:xfrm>
            <a:off x="762784" y="2925183"/>
            <a:ext cx="2700338" cy="330530"/>
          </a:xfrm>
          <a:prstGeom prst="rect">
            <a:avLst/>
          </a:prstGeom>
        </p:spPr>
        <p:txBody>
          <a:bodyPr/>
          <a:lstStyle>
            <a:lvl1pPr marL="0" indent="0">
              <a:buNone/>
              <a:defRPr sz="1600" b="1">
                <a:solidFill>
                  <a:schemeClr val="tx1">
                    <a:lumMod val="75000"/>
                    <a:lumOff val="25000"/>
                  </a:schemeClr>
                </a:solidFill>
              </a:defRPr>
            </a:lvl1pPr>
          </a:lstStyle>
          <a:p>
            <a:pPr lvl="0"/>
            <a:r>
              <a:rPr lang="en-US" dirty="0"/>
              <a:t>SUBHEADING</a:t>
            </a:r>
          </a:p>
        </p:txBody>
      </p:sp>
      <p:sp>
        <p:nvSpPr>
          <p:cNvPr id="18" name="Picture Placeholder 15">
            <a:extLst>
              <a:ext uri="{FF2B5EF4-FFF2-40B4-BE49-F238E27FC236}">
                <a16:creationId xmlns:a16="http://schemas.microsoft.com/office/drawing/2014/main" id="{8AE174FD-3800-994F-BFA6-327768F38313}"/>
              </a:ext>
            </a:extLst>
          </p:cNvPr>
          <p:cNvSpPr>
            <a:spLocks noGrp="1"/>
          </p:cNvSpPr>
          <p:nvPr>
            <p:ph type="pic" sz="quarter" idx="13" hasCustomPrompt="1"/>
          </p:nvPr>
        </p:nvSpPr>
        <p:spPr>
          <a:xfrm>
            <a:off x="6104724" y="1922114"/>
            <a:ext cx="5324475" cy="3916866"/>
          </a:xfrm>
          <a:prstGeom prst="rect">
            <a:avLst/>
          </a:prstGeom>
        </p:spPr>
        <p:txBody>
          <a:bodyPr/>
          <a:lstStyle>
            <a:lvl1pPr marL="0" indent="0" algn="ctr">
              <a:buNone/>
              <a:defRPr sz="1600" i="1">
                <a:solidFill>
                  <a:schemeClr val="bg1">
                    <a:lumMod val="65000"/>
                  </a:schemeClr>
                </a:solidFill>
              </a:defRPr>
            </a:lvl1pPr>
          </a:lstStyle>
          <a:p>
            <a:r>
              <a:rPr lang="en-US" dirty="0"/>
              <a:t>CLICK ICON TO INSERT</a:t>
            </a:r>
            <a:br>
              <a:rPr lang="en-US" dirty="0"/>
            </a:br>
            <a:r>
              <a:rPr lang="en-US" dirty="0"/>
              <a:t>PICTURE OR GRAPHIC</a:t>
            </a:r>
          </a:p>
        </p:txBody>
      </p:sp>
    </p:spTree>
    <p:extLst>
      <p:ext uri="{BB962C8B-B14F-4D97-AF65-F5344CB8AC3E}">
        <p14:creationId xmlns:p14="http://schemas.microsoft.com/office/powerpoint/2010/main" val="280710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inical Car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F646B38-2DA4-0D4B-ADBF-652AA90F5193}"/>
              </a:ext>
            </a:extLst>
          </p:cNvPr>
          <p:cNvGrpSpPr/>
          <p:nvPr userDrawn="1"/>
        </p:nvGrpSpPr>
        <p:grpSpPr>
          <a:xfrm>
            <a:off x="600622" y="494100"/>
            <a:ext cx="946988" cy="946988"/>
            <a:chOff x="3693446" y="2806995"/>
            <a:chExt cx="946988" cy="946988"/>
          </a:xfrm>
        </p:grpSpPr>
        <p:sp>
          <p:nvSpPr>
            <p:cNvPr id="8" name="Oval 7">
              <a:extLst>
                <a:ext uri="{FF2B5EF4-FFF2-40B4-BE49-F238E27FC236}">
                  <a16:creationId xmlns:a16="http://schemas.microsoft.com/office/drawing/2014/main" id="{79BCEFF0-634C-2141-9CAA-A4B41968BB86}"/>
                </a:ext>
              </a:extLst>
            </p:cNvPr>
            <p:cNvSpPr/>
            <p:nvPr/>
          </p:nvSpPr>
          <p:spPr>
            <a:xfrm>
              <a:off x="3693446" y="2806995"/>
              <a:ext cx="946988" cy="946988"/>
            </a:xfrm>
            <a:prstGeom prst="ellipse">
              <a:avLst/>
            </a:prstGeom>
            <a:solidFill>
              <a:schemeClr val="bg1"/>
            </a:solidFill>
            <a:ln w="38100">
              <a:solidFill>
                <a:srgbClr val="CBB3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FB0DEC4-6C7E-2D41-86D8-E0D0C3DBA7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9665" y="2909785"/>
              <a:ext cx="720601" cy="720601"/>
            </a:xfrm>
            <a:prstGeom prst="rect">
              <a:avLst/>
            </a:prstGeom>
          </p:spPr>
        </p:pic>
      </p:grpSp>
      <p:sp>
        <p:nvSpPr>
          <p:cNvPr id="10" name="Title 1">
            <a:extLst>
              <a:ext uri="{FF2B5EF4-FFF2-40B4-BE49-F238E27FC236}">
                <a16:creationId xmlns:a16="http://schemas.microsoft.com/office/drawing/2014/main" id="{1DF9BF6F-5BE5-A949-A2BE-FEB6D3DE7380}"/>
              </a:ext>
            </a:extLst>
          </p:cNvPr>
          <p:cNvSpPr>
            <a:spLocks noGrp="1"/>
          </p:cNvSpPr>
          <p:nvPr>
            <p:ph type="title" hasCustomPrompt="1"/>
          </p:nvPr>
        </p:nvSpPr>
        <p:spPr>
          <a:xfrm>
            <a:off x="1663829" y="811650"/>
            <a:ext cx="4660243" cy="311888"/>
          </a:xfrm>
          <a:prstGeom prst="rect">
            <a:avLst/>
          </a:prstGeom>
        </p:spPr>
        <p:txBody>
          <a:bodyPr/>
          <a:lstStyle>
            <a:lvl1pPr>
              <a:defRPr sz="2000"/>
            </a:lvl1pPr>
          </a:lstStyle>
          <a:p>
            <a:r>
              <a:rPr lang="en-US" dirty="0"/>
              <a:t>CLINICAL CARE HEADLINE</a:t>
            </a:r>
          </a:p>
        </p:txBody>
      </p:sp>
      <p:sp>
        <p:nvSpPr>
          <p:cNvPr id="12" name="Text Placeholder 17">
            <a:extLst>
              <a:ext uri="{FF2B5EF4-FFF2-40B4-BE49-F238E27FC236}">
                <a16:creationId xmlns:a16="http://schemas.microsoft.com/office/drawing/2014/main" id="{632BF96A-B5EB-CE4D-B28C-D3E503A4302A}"/>
              </a:ext>
            </a:extLst>
          </p:cNvPr>
          <p:cNvSpPr>
            <a:spLocks noGrp="1"/>
          </p:cNvSpPr>
          <p:nvPr>
            <p:ph type="body" sz="quarter" idx="10" hasCustomPrompt="1"/>
          </p:nvPr>
        </p:nvSpPr>
        <p:spPr>
          <a:xfrm>
            <a:off x="762784" y="1922114"/>
            <a:ext cx="4660243" cy="830997"/>
          </a:xfrm>
          <a:prstGeom prst="rect">
            <a:avLst/>
          </a:prstGeom>
        </p:spPr>
        <p:txBody>
          <a:bodyPr/>
          <a:lstStyle>
            <a:lvl1pPr marL="0" indent="0">
              <a:buNone/>
              <a:defRPr sz="1600" i="0">
                <a:solidFill>
                  <a:schemeClr val="tx1">
                    <a:lumMod val="75000"/>
                    <a:lumOff val="25000"/>
                  </a:schemeClr>
                </a:solidFill>
                <a:latin typeface="Helvetica" pitchFamily="2" charset="0"/>
              </a:defRPr>
            </a:lvl1pPr>
            <a:lvl2pPr marL="457200" indent="0">
              <a:buNone/>
              <a:defRPr sz="1800">
                <a:solidFill>
                  <a:schemeClr val="tx1">
                    <a:lumMod val="75000"/>
                    <a:lumOff val="25000"/>
                  </a:schemeClr>
                </a:solidFill>
              </a:defRPr>
            </a:lvl2pPr>
            <a:lvl3pPr marL="914400" indent="0">
              <a:buNone/>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We are a world-class medical destination at the forefront of transformative education, science, medicine, and healthcare. </a:t>
            </a:r>
          </a:p>
        </p:txBody>
      </p:sp>
      <p:sp>
        <p:nvSpPr>
          <p:cNvPr id="13" name="Text Placeholder 19">
            <a:extLst>
              <a:ext uri="{FF2B5EF4-FFF2-40B4-BE49-F238E27FC236}">
                <a16:creationId xmlns:a16="http://schemas.microsoft.com/office/drawing/2014/main" id="{B78C0FC2-AC0D-294F-9B31-E0C4B664BC35}"/>
              </a:ext>
            </a:extLst>
          </p:cNvPr>
          <p:cNvSpPr>
            <a:spLocks noGrp="1"/>
          </p:cNvSpPr>
          <p:nvPr>
            <p:ph type="body" sz="quarter" idx="11" hasCustomPrompt="1"/>
          </p:nvPr>
        </p:nvSpPr>
        <p:spPr>
          <a:xfrm>
            <a:off x="762801" y="3278343"/>
            <a:ext cx="4660900" cy="2560637"/>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
                <a:srgbClr val="CBB379"/>
              </a:buClr>
              <a:buSzTx/>
              <a:buFont typeface="Arial" panose="020B0604020202020204" pitchFamily="34" charset="0"/>
              <a:buChar char="•"/>
              <a:tabLst/>
              <a:defRPr sz="1600" b="0">
                <a:solidFill>
                  <a:schemeClr val="tx1">
                    <a:lumMod val="75000"/>
                    <a:lumOff val="25000"/>
                  </a:schemeClr>
                </a:solidFill>
              </a:defRPr>
            </a:lvl1pPr>
            <a:lvl2pPr marL="457200" indent="0">
              <a:buFont typeface="Arial" panose="020B0604020202020204" pitchFamily="34" charset="0"/>
              <a:buNone/>
              <a:defRPr sz="1600">
                <a:solidFill>
                  <a:schemeClr val="tx1">
                    <a:lumMod val="75000"/>
                    <a:lumOff val="25000"/>
                  </a:schemeClr>
                </a:solidFill>
              </a:defRPr>
            </a:lvl2pPr>
            <a:lvl3pPr marL="914400" indent="0">
              <a:buFont typeface="Arial" panose="020B0604020202020204" pitchFamily="34" charset="0"/>
              <a:buNone/>
              <a:defRPr sz="1600">
                <a:solidFill>
                  <a:schemeClr val="tx1">
                    <a:lumMod val="75000"/>
                    <a:lumOff val="25000"/>
                  </a:schemeClr>
                </a:solidFill>
              </a:defRPr>
            </a:lvl3pPr>
            <a:lvl4pPr marL="1371600" indent="0">
              <a:buFont typeface="Arial" panose="020B0604020202020204" pitchFamily="34" charset="0"/>
              <a:buNone/>
              <a:defRPr sz="1600">
                <a:solidFill>
                  <a:schemeClr val="tx1">
                    <a:lumMod val="75000"/>
                    <a:lumOff val="25000"/>
                  </a:schemeClr>
                </a:solidFill>
              </a:defRPr>
            </a:lvl4pPr>
            <a:lvl5pPr marL="1828800" indent="0">
              <a:buFont typeface="Arial" panose="020B0604020202020204" pitchFamily="34" charset="0"/>
              <a:buNone/>
              <a:defRPr sz="1600">
                <a:solidFill>
                  <a:schemeClr val="tx1">
                    <a:lumMod val="75000"/>
                    <a:lumOff val="25000"/>
                  </a:schemeClr>
                </a:solidFill>
              </a:defRPr>
            </a:lvl5pPr>
          </a:lstStyle>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lvl="0"/>
            <a:endParaRPr lang="en-US" dirty="0"/>
          </a:p>
        </p:txBody>
      </p:sp>
      <p:sp>
        <p:nvSpPr>
          <p:cNvPr id="14" name="Text Placeholder 21">
            <a:extLst>
              <a:ext uri="{FF2B5EF4-FFF2-40B4-BE49-F238E27FC236}">
                <a16:creationId xmlns:a16="http://schemas.microsoft.com/office/drawing/2014/main" id="{97048F38-8868-E245-9A6A-ACE7B8690CFC}"/>
              </a:ext>
            </a:extLst>
          </p:cNvPr>
          <p:cNvSpPr>
            <a:spLocks noGrp="1"/>
          </p:cNvSpPr>
          <p:nvPr>
            <p:ph type="body" sz="quarter" idx="12" hasCustomPrompt="1"/>
          </p:nvPr>
        </p:nvSpPr>
        <p:spPr>
          <a:xfrm>
            <a:off x="762784" y="2925183"/>
            <a:ext cx="2700338" cy="330530"/>
          </a:xfrm>
          <a:prstGeom prst="rect">
            <a:avLst/>
          </a:prstGeom>
        </p:spPr>
        <p:txBody>
          <a:bodyPr/>
          <a:lstStyle>
            <a:lvl1pPr marL="0" indent="0">
              <a:buNone/>
              <a:defRPr sz="1600" b="1">
                <a:solidFill>
                  <a:schemeClr val="tx1">
                    <a:lumMod val="75000"/>
                    <a:lumOff val="25000"/>
                  </a:schemeClr>
                </a:solidFill>
              </a:defRPr>
            </a:lvl1pPr>
          </a:lstStyle>
          <a:p>
            <a:pPr lvl="0"/>
            <a:r>
              <a:rPr lang="en-US" dirty="0"/>
              <a:t>SUBHEADING</a:t>
            </a:r>
          </a:p>
        </p:txBody>
      </p:sp>
      <p:sp>
        <p:nvSpPr>
          <p:cNvPr id="19" name="Picture Placeholder 15">
            <a:extLst>
              <a:ext uri="{FF2B5EF4-FFF2-40B4-BE49-F238E27FC236}">
                <a16:creationId xmlns:a16="http://schemas.microsoft.com/office/drawing/2014/main" id="{2C5BB342-F305-7C4A-AB1C-2B52530AFB7C}"/>
              </a:ext>
            </a:extLst>
          </p:cNvPr>
          <p:cNvSpPr>
            <a:spLocks noGrp="1"/>
          </p:cNvSpPr>
          <p:nvPr>
            <p:ph type="pic" sz="quarter" idx="13" hasCustomPrompt="1"/>
          </p:nvPr>
        </p:nvSpPr>
        <p:spPr>
          <a:xfrm>
            <a:off x="6555887" y="1"/>
            <a:ext cx="5636113" cy="6857999"/>
          </a:xfrm>
          <a:prstGeom prst="rect">
            <a:avLst/>
          </a:prstGeom>
        </p:spPr>
        <p:txBody>
          <a:bodyPr/>
          <a:lstStyle>
            <a:lvl1pPr marL="0" indent="0" algn="ctr">
              <a:buNone/>
              <a:defRPr sz="1600" i="1">
                <a:solidFill>
                  <a:schemeClr val="bg1">
                    <a:lumMod val="65000"/>
                  </a:schemeClr>
                </a:solidFill>
              </a:defRPr>
            </a:lvl1pPr>
          </a:lstStyle>
          <a:p>
            <a:r>
              <a:rPr lang="en-US" dirty="0"/>
              <a:t>CLICK ICON TO INSERT</a:t>
            </a:r>
            <a:br>
              <a:rPr lang="en-US" dirty="0"/>
            </a:br>
            <a:r>
              <a:rPr lang="en-US" dirty="0"/>
              <a:t>PICTURE OR GRAPHIC</a:t>
            </a:r>
          </a:p>
        </p:txBody>
      </p:sp>
    </p:spTree>
    <p:extLst>
      <p:ext uri="{BB962C8B-B14F-4D97-AF65-F5344CB8AC3E}">
        <p14:creationId xmlns:p14="http://schemas.microsoft.com/office/powerpoint/2010/main" val="2572251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ovation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797ACA-64C8-7D40-89A6-029F81442CA3}"/>
              </a:ext>
            </a:extLst>
          </p:cNvPr>
          <p:cNvGrpSpPr/>
          <p:nvPr userDrawn="1"/>
        </p:nvGrpSpPr>
        <p:grpSpPr>
          <a:xfrm>
            <a:off x="600622" y="494100"/>
            <a:ext cx="946988" cy="946988"/>
            <a:chOff x="600622" y="494100"/>
            <a:chExt cx="946988" cy="946988"/>
          </a:xfrm>
        </p:grpSpPr>
        <p:sp>
          <p:nvSpPr>
            <p:cNvPr id="4" name="Oval 3">
              <a:extLst>
                <a:ext uri="{FF2B5EF4-FFF2-40B4-BE49-F238E27FC236}">
                  <a16:creationId xmlns:a16="http://schemas.microsoft.com/office/drawing/2014/main" id="{0FF4B835-26A5-6446-8C81-08408FEF2E79}"/>
                </a:ext>
              </a:extLst>
            </p:cNvPr>
            <p:cNvSpPr/>
            <p:nvPr/>
          </p:nvSpPr>
          <p:spPr>
            <a:xfrm>
              <a:off x="600622" y="494100"/>
              <a:ext cx="946988" cy="946988"/>
            </a:xfrm>
            <a:prstGeom prst="ellipse">
              <a:avLst/>
            </a:prstGeom>
            <a:solidFill>
              <a:schemeClr val="bg1"/>
            </a:solidFill>
            <a:ln w="38100">
              <a:solidFill>
                <a:srgbClr val="CBB3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A close up of a logo&#10;&#10;Description automatically generated">
              <a:extLst>
                <a:ext uri="{FF2B5EF4-FFF2-40B4-BE49-F238E27FC236}">
                  <a16:creationId xmlns:a16="http://schemas.microsoft.com/office/drawing/2014/main" id="{C1B9D8A2-E10E-C240-BB52-98F8170767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483" y="658960"/>
              <a:ext cx="617266" cy="617266"/>
            </a:xfrm>
            <a:prstGeom prst="rect">
              <a:avLst/>
            </a:prstGeom>
          </p:spPr>
        </p:pic>
      </p:grpSp>
      <p:sp>
        <p:nvSpPr>
          <p:cNvPr id="6" name="Title 1">
            <a:extLst>
              <a:ext uri="{FF2B5EF4-FFF2-40B4-BE49-F238E27FC236}">
                <a16:creationId xmlns:a16="http://schemas.microsoft.com/office/drawing/2014/main" id="{725F7162-D169-464C-AC28-508EBE3089B6}"/>
              </a:ext>
            </a:extLst>
          </p:cNvPr>
          <p:cNvSpPr>
            <a:spLocks noGrp="1"/>
          </p:cNvSpPr>
          <p:nvPr>
            <p:ph type="title" hasCustomPrompt="1"/>
          </p:nvPr>
        </p:nvSpPr>
        <p:spPr>
          <a:xfrm>
            <a:off x="1663829" y="811650"/>
            <a:ext cx="4660243" cy="311888"/>
          </a:xfrm>
          <a:prstGeom prst="rect">
            <a:avLst/>
          </a:prstGeom>
        </p:spPr>
        <p:txBody>
          <a:bodyPr/>
          <a:lstStyle>
            <a:lvl1pPr>
              <a:defRPr sz="2000"/>
            </a:lvl1pPr>
          </a:lstStyle>
          <a:p>
            <a:r>
              <a:rPr lang="en-US" dirty="0"/>
              <a:t>INNOVATION HEADLINE</a:t>
            </a:r>
          </a:p>
        </p:txBody>
      </p:sp>
      <p:sp>
        <p:nvSpPr>
          <p:cNvPr id="7" name="Text Placeholder 17">
            <a:extLst>
              <a:ext uri="{FF2B5EF4-FFF2-40B4-BE49-F238E27FC236}">
                <a16:creationId xmlns:a16="http://schemas.microsoft.com/office/drawing/2014/main" id="{0A904540-C743-F240-9D83-88C35256DDFD}"/>
              </a:ext>
            </a:extLst>
          </p:cNvPr>
          <p:cNvSpPr>
            <a:spLocks noGrp="1"/>
          </p:cNvSpPr>
          <p:nvPr>
            <p:ph type="body" sz="quarter" idx="10" hasCustomPrompt="1"/>
          </p:nvPr>
        </p:nvSpPr>
        <p:spPr>
          <a:xfrm>
            <a:off x="762784" y="1922114"/>
            <a:ext cx="4660243" cy="830997"/>
          </a:xfrm>
          <a:prstGeom prst="rect">
            <a:avLst/>
          </a:prstGeom>
        </p:spPr>
        <p:txBody>
          <a:bodyPr/>
          <a:lstStyle>
            <a:lvl1pPr marL="0" indent="0">
              <a:buNone/>
              <a:defRPr sz="1600" i="0">
                <a:solidFill>
                  <a:schemeClr val="tx1">
                    <a:lumMod val="75000"/>
                    <a:lumOff val="25000"/>
                  </a:schemeClr>
                </a:solidFill>
                <a:latin typeface="Helvetica" pitchFamily="2" charset="0"/>
              </a:defRPr>
            </a:lvl1pPr>
            <a:lvl2pPr marL="457200" indent="0">
              <a:buNone/>
              <a:defRPr sz="1800">
                <a:solidFill>
                  <a:schemeClr val="tx1">
                    <a:lumMod val="75000"/>
                    <a:lumOff val="25000"/>
                  </a:schemeClr>
                </a:solidFill>
              </a:defRPr>
            </a:lvl2pPr>
            <a:lvl3pPr marL="914400" indent="0">
              <a:buNone/>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We are a world-class medical destination at the forefront of transformative education, science, medicine, and healthcare. </a:t>
            </a:r>
          </a:p>
        </p:txBody>
      </p:sp>
      <p:sp>
        <p:nvSpPr>
          <p:cNvPr id="8" name="Text Placeholder 19">
            <a:extLst>
              <a:ext uri="{FF2B5EF4-FFF2-40B4-BE49-F238E27FC236}">
                <a16:creationId xmlns:a16="http://schemas.microsoft.com/office/drawing/2014/main" id="{C27EDD35-7F0C-4E41-A6AF-912CBA83E025}"/>
              </a:ext>
            </a:extLst>
          </p:cNvPr>
          <p:cNvSpPr>
            <a:spLocks noGrp="1"/>
          </p:cNvSpPr>
          <p:nvPr>
            <p:ph type="body" sz="quarter" idx="11" hasCustomPrompt="1"/>
          </p:nvPr>
        </p:nvSpPr>
        <p:spPr>
          <a:xfrm>
            <a:off x="762801" y="3278343"/>
            <a:ext cx="4660900" cy="2560637"/>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
                <a:srgbClr val="CBB379"/>
              </a:buClr>
              <a:buSzTx/>
              <a:buFont typeface="Arial" panose="020B0604020202020204" pitchFamily="34" charset="0"/>
              <a:buChar char="•"/>
              <a:tabLst/>
              <a:defRPr sz="1600" b="0">
                <a:solidFill>
                  <a:schemeClr val="tx1">
                    <a:lumMod val="75000"/>
                    <a:lumOff val="25000"/>
                  </a:schemeClr>
                </a:solidFill>
              </a:defRPr>
            </a:lvl1pPr>
            <a:lvl2pPr marL="457200" indent="0">
              <a:buFont typeface="Arial" panose="020B0604020202020204" pitchFamily="34" charset="0"/>
              <a:buNone/>
              <a:defRPr sz="1600">
                <a:solidFill>
                  <a:schemeClr val="tx1">
                    <a:lumMod val="75000"/>
                    <a:lumOff val="25000"/>
                  </a:schemeClr>
                </a:solidFill>
              </a:defRPr>
            </a:lvl2pPr>
            <a:lvl3pPr marL="914400" indent="0">
              <a:buFont typeface="Arial" panose="020B0604020202020204" pitchFamily="34" charset="0"/>
              <a:buNone/>
              <a:defRPr sz="1600">
                <a:solidFill>
                  <a:schemeClr val="tx1">
                    <a:lumMod val="75000"/>
                    <a:lumOff val="25000"/>
                  </a:schemeClr>
                </a:solidFill>
              </a:defRPr>
            </a:lvl3pPr>
            <a:lvl4pPr marL="1371600" indent="0">
              <a:buFont typeface="Arial" panose="020B0604020202020204" pitchFamily="34" charset="0"/>
              <a:buNone/>
              <a:defRPr sz="1600">
                <a:solidFill>
                  <a:schemeClr val="tx1">
                    <a:lumMod val="75000"/>
                    <a:lumOff val="25000"/>
                  </a:schemeClr>
                </a:solidFill>
              </a:defRPr>
            </a:lvl4pPr>
            <a:lvl5pPr marL="1828800" indent="0">
              <a:buFont typeface="Arial" panose="020B0604020202020204" pitchFamily="34" charset="0"/>
              <a:buNone/>
              <a:defRPr sz="1600">
                <a:solidFill>
                  <a:schemeClr val="tx1">
                    <a:lumMod val="75000"/>
                    <a:lumOff val="25000"/>
                  </a:schemeClr>
                </a:solidFill>
              </a:defRPr>
            </a:lvl5pPr>
          </a:lstStyle>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lvl="0"/>
            <a:endParaRPr lang="en-US" dirty="0"/>
          </a:p>
        </p:txBody>
      </p:sp>
      <p:sp>
        <p:nvSpPr>
          <p:cNvPr id="9" name="Text Placeholder 21">
            <a:extLst>
              <a:ext uri="{FF2B5EF4-FFF2-40B4-BE49-F238E27FC236}">
                <a16:creationId xmlns:a16="http://schemas.microsoft.com/office/drawing/2014/main" id="{62B64F62-B39C-884B-AA09-8D7E8B40FDA4}"/>
              </a:ext>
            </a:extLst>
          </p:cNvPr>
          <p:cNvSpPr>
            <a:spLocks noGrp="1"/>
          </p:cNvSpPr>
          <p:nvPr>
            <p:ph type="body" sz="quarter" idx="12" hasCustomPrompt="1"/>
          </p:nvPr>
        </p:nvSpPr>
        <p:spPr>
          <a:xfrm>
            <a:off x="762784" y="2925183"/>
            <a:ext cx="2700338" cy="330530"/>
          </a:xfrm>
          <a:prstGeom prst="rect">
            <a:avLst/>
          </a:prstGeom>
        </p:spPr>
        <p:txBody>
          <a:bodyPr/>
          <a:lstStyle>
            <a:lvl1pPr marL="0" indent="0">
              <a:buNone/>
              <a:defRPr sz="1600" b="1">
                <a:solidFill>
                  <a:schemeClr val="tx1">
                    <a:lumMod val="75000"/>
                    <a:lumOff val="25000"/>
                  </a:schemeClr>
                </a:solidFill>
              </a:defRPr>
            </a:lvl1pPr>
          </a:lstStyle>
          <a:p>
            <a:pPr lvl="0"/>
            <a:r>
              <a:rPr lang="en-US" dirty="0"/>
              <a:t>SUBHEADING</a:t>
            </a:r>
          </a:p>
        </p:txBody>
      </p:sp>
      <p:sp>
        <p:nvSpPr>
          <p:cNvPr id="11" name="Picture Placeholder 15">
            <a:extLst>
              <a:ext uri="{FF2B5EF4-FFF2-40B4-BE49-F238E27FC236}">
                <a16:creationId xmlns:a16="http://schemas.microsoft.com/office/drawing/2014/main" id="{56B375AC-58B2-7345-BDF1-578A007A55CA}"/>
              </a:ext>
            </a:extLst>
          </p:cNvPr>
          <p:cNvSpPr>
            <a:spLocks noGrp="1"/>
          </p:cNvSpPr>
          <p:nvPr>
            <p:ph type="pic" sz="quarter" idx="13" hasCustomPrompt="1"/>
          </p:nvPr>
        </p:nvSpPr>
        <p:spPr>
          <a:xfrm>
            <a:off x="6555887" y="1"/>
            <a:ext cx="5636113" cy="6857999"/>
          </a:xfrm>
          <a:prstGeom prst="rect">
            <a:avLst/>
          </a:prstGeom>
        </p:spPr>
        <p:txBody>
          <a:bodyPr/>
          <a:lstStyle>
            <a:lvl1pPr marL="0" indent="0" algn="ctr">
              <a:buNone/>
              <a:defRPr sz="1600" i="1">
                <a:solidFill>
                  <a:schemeClr val="bg1">
                    <a:lumMod val="65000"/>
                  </a:schemeClr>
                </a:solidFill>
              </a:defRPr>
            </a:lvl1pPr>
          </a:lstStyle>
          <a:p>
            <a:r>
              <a:rPr lang="en-US" dirty="0"/>
              <a:t>CLICK ICON TO INSERT</a:t>
            </a:r>
            <a:br>
              <a:rPr lang="en-US" dirty="0"/>
            </a:br>
            <a:r>
              <a:rPr lang="en-US" dirty="0"/>
              <a:t>PICTURE OR GRAPHIC</a:t>
            </a:r>
          </a:p>
        </p:txBody>
      </p:sp>
    </p:spTree>
    <p:extLst>
      <p:ext uri="{BB962C8B-B14F-4D97-AF65-F5344CB8AC3E}">
        <p14:creationId xmlns:p14="http://schemas.microsoft.com/office/powerpoint/2010/main" val="646783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search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E5AD0B6-2B6C-FA4D-ABA4-26B7B50E3F8B}"/>
              </a:ext>
            </a:extLst>
          </p:cNvPr>
          <p:cNvGrpSpPr/>
          <p:nvPr userDrawn="1"/>
        </p:nvGrpSpPr>
        <p:grpSpPr>
          <a:xfrm>
            <a:off x="600622" y="494100"/>
            <a:ext cx="946988" cy="946988"/>
            <a:chOff x="600622" y="494100"/>
            <a:chExt cx="946988" cy="946988"/>
          </a:xfrm>
        </p:grpSpPr>
        <p:sp>
          <p:nvSpPr>
            <p:cNvPr id="4" name="Oval 3">
              <a:extLst>
                <a:ext uri="{FF2B5EF4-FFF2-40B4-BE49-F238E27FC236}">
                  <a16:creationId xmlns:a16="http://schemas.microsoft.com/office/drawing/2014/main" id="{0F3A379D-1320-A64A-8C76-30C9FE7FC1BD}"/>
                </a:ext>
              </a:extLst>
            </p:cNvPr>
            <p:cNvSpPr/>
            <p:nvPr/>
          </p:nvSpPr>
          <p:spPr>
            <a:xfrm>
              <a:off x="600622" y="494100"/>
              <a:ext cx="946988" cy="946988"/>
            </a:xfrm>
            <a:prstGeom prst="ellipse">
              <a:avLst/>
            </a:prstGeom>
            <a:solidFill>
              <a:schemeClr val="bg1"/>
            </a:solidFill>
            <a:ln w="38100">
              <a:solidFill>
                <a:srgbClr val="CBB3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A7CB0C8-EBE5-7748-8915-FC6D08E1C1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1972" y="615449"/>
              <a:ext cx="704288" cy="704288"/>
            </a:xfrm>
            <a:prstGeom prst="rect">
              <a:avLst/>
            </a:prstGeom>
          </p:spPr>
        </p:pic>
      </p:grpSp>
      <p:sp>
        <p:nvSpPr>
          <p:cNvPr id="6" name="Title 1">
            <a:extLst>
              <a:ext uri="{FF2B5EF4-FFF2-40B4-BE49-F238E27FC236}">
                <a16:creationId xmlns:a16="http://schemas.microsoft.com/office/drawing/2014/main" id="{751C049B-037A-E74B-943B-377837A7AA4B}"/>
              </a:ext>
            </a:extLst>
          </p:cNvPr>
          <p:cNvSpPr>
            <a:spLocks noGrp="1"/>
          </p:cNvSpPr>
          <p:nvPr>
            <p:ph type="title" hasCustomPrompt="1"/>
          </p:nvPr>
        </p:nvSpPr>
        <p:spPr>
          <a:xfrm>
            <a:off x="1663829" y="811650"/>
            <a:ext cx="4581107" cy="311888"/>
          </a:xfrm>
          <a:prstGeom prst="rect">
            <a:avLst/>
          </a:prstGeom>
        </p:spPr>
        <p:txBody>
          <a:bodyPr/>
          <a:lstStyle>
            <a:lvl1pPr>
              <a:defRPr sz="2000"/>
            </a:lvl1pPr>
          </a:lstStyle>
          <a:p>
            <a:r>
              <a:rPr lang="en-US" dirty="0"/>
              <a:t>RESEARCH HEADLINE</a:t>
            </a:r>
          </a:p>
        </p:txBody>
      </p:sp>
      <p:sp>
        <p:nvSpPr>
          <p:cNvPr id="7" name="Text Placeholder 17">
            <a:extLst>
              <a:ext uri="{FF2B5EF4-FFF2-40B4-BE49-F238E27FC236}">
                <a16:creationId xmlns:a16="http://schemas.microsoft.com/office/drawing/2014/main" id="{97AAA9A8-1C75-6440-999B-00827C6CC01A}"/>
              </a:ext>
            </a:extLst>
          </p:cNvPr>
          <p:cNvSpPr>
            <a:spLocks noGrp="1"/>
          </p:cNvSpPr>
          <p:nvPr>
            <p:ph type="body" sz="quarter" idx="10" hasCustomPrompt="1"/>
          </p:nvPr>
        </p:nvSpPr>
        <p:spPr>
          <a:xfrm>
            <a:off x="762784" y="1922114"/>
            <a:ext cx="4660243" cy="830997"/>
          </a:xfrm>
          <a:prstGeom prst="rect">
            <a:avLst/>
          </a:prstGeom>
        </p:spPr>
        <p:txBody>
          <a:bodyPr/>
          <a:lstStyle>
            <a:lvl1pPr marL="0" indent="0">
              <a:buNone/>
              <a:defRPr sz="1600" i="0">
                <a:solidFill>
                  <a:schemeClr val="tx1">
                    <a:lumMod val="75000"/>
                    <a:lumOff val="25000"/>
                  </a:schemeClr>
                </a:solidFill>
                <a:latin typeface="Helvetica" pitchFamily="2" charset="0"/>
              </a:defRPr>
            </a:lvl1pPr>
            <a:lvl2pPr marL="457200" indent="0">
              <a:buNone/>
              <a:defRPr sz="1800">
                <a:solidFill>
                  <a:schemeClr val="tx1">
                    <a:lumMod val="75000"/>
                    <a:lumOff val="25000"/>
                  </a:schemeClr>
                </a:solidFill>
              </a:defRPr>
            </a:lvl2pPr>
            <a:lvl3pPr marL="914400" indent="0">
              <a:buNone/>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We are a world-class medical destination at the forefront of transformative education, science, medicine, and healthcare. </a:t>
            </a:r>
          </a:p>
        </p:txBody>
      </p:sp>
      <p:sp>
        <p:nvSpPr>
          <p:cNvPr id="8" name="Text Placeholder 19">
            <a:extLst>
              <a:ext uri="{FF2B5EF4-FFF2-40B4-BE49-F238E27FC236}">
                <a16:creationId xmlns:a16="http://schemas.microsoft.com/office/drawing/2014/main" id="{94B577A8-CF1D-3142-A816-011F969413F2}"/>
              </a:ext>
            </a:extLst>
          </p:cNvPr>
          <p:cNvSpPr>
            <a:spLocks noGrp="1"/>
          </p:cNvSpPr>
          <p:nvPr>
            <p:ph type="body" sz="quarter" idx="11" hasCustomPrompt="1"/>
          </p:nvPr>
        </p:nvSpPr>
        <p:spPr>
          <a:xfrm>
            <a:off x="762801" y="3278343"/>
            <a:ext cx="4660900" cy="2560637"/>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
                <a:srgbClr val="CBB379"/>
              </a:buClr>
              <a:buSzTx/>
              <a:buFont typeface="Arial" panose="020B0604020202020204" pitchFamily="34" charset="0"/>
              <a:buChar char="•"/>
              <a:tabLst/>
              <a:defRPr sz="1600" b="0">
                <a:solidFill>
                  <a:schemeClr val="tx1">
                    <a:lumMod val="75000"/>
                    <a:lumOff val="25000"/>
                  </a:schemeClr>
                </a:solidFill>
              </a:defRPr>
            </a:lvl1pPr>
            <a:lvl2pPr marL="457200" indent="0">
              <a:buFont typeface="Arial" panose="020B0604020202020204" pitchFamily="34" charset="0"/>
              <a:buNone/>
              <a:defRPr sz="1600">
                <a:solidFill>
                  <a:schemeClr val="tx1">
                    <a:lumMod val="75000"/>
                    <a:lumOff val="25000"/>
                  </a:schemeClr>
                </a:solidFill>
              </a:defRPr>
            </a:lvl2pPr>
            <a:lvl3pPr marL="914400" indent="0">
              <a:buFont typeface="Arial" panose="020B0604020202020204" pitchFamily="34" charset="0"/>
              <a:buNone/>
              <a:defRPr sz="1600">
                <a:solidFill>
                  <a:schemeClr val="tx1">
                    <a:lumMod val="75000"/>
                    <a:lumOff val="25000"/>
                  </a:schemeClr>
                </a:solidFill>
              </a:defRPr>
            </a:lvl3pPr>
            <a:lvl4pPr marL="1371600" indent="0">
              <a:buFont typeface="Arial" panose="020B0604020202020204" pitchFamily="34" charset="0"/>
              <a:buNone/>
              <a:defRPr sz="1600">
                <a:solidFill>
                  <a:schemeClr val="tx1">
                    <a:lumMod val="75000"/>
                    <a:lumOff val="25000"/>
                  </a:schemeClr>
                </a:solidFill>
              </a:defRPr>
            </a:lvl4pPr>
            <a:lvl5pPr marL="1828800" indent="0">
              <a:buFont typeface="Arial" panose="020B0604020202020204" pitchFamily="34" charset="0"/>
              <a:buNone/>
              <a:defRPr sz="1600">
                <a:solidFill>
                  <a:schemeClr val="tx1">
                    <a:lumMod val="75000"/>
                    <a:lumOff val="25000"/>
                  </a:schemeClr>
                </a:solidFill>
              </a:defRPr>
            </a:lvl5pPr>
          </a:lstStyle>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lvl="0"/>
            <a:endParaRPr lang="en-US" dirty="0"/>
          </a:p>
        </p:txBody>
      </p:sp>
      <p:sp>
        <p:nvSpPr>
          <p:cNvPr id="9" name="Text Placeholder 21">
            <a:extLst>
              <a:ext uri="{FF2B5EF4-FFF2-40B4-BE49-F238E27FC236}">
                <a16:creationId xmlns:a16="http://schemas.microsoft.com/office/drawing/2014/main" id="{8FF370A9-2602-D74B-AE49-0AC661AFF67E}"/>
              </a:ext>
            </a:extLst>
          </p:cNvPr>
          <p:cNvSpPr>
            <a:spLocks noGrp="1"/>
          </p:cNvSpPr>
          <p:nvPr>
            <p:ph type="body" sz="quarter" idx="12" hasCustomPrompt="1"/>
          </p:nvPr>
        </p:nvSpPr>
        <p:spPr>
          <a:xfrm>
            <a:off x="762784" y="2925183"/>
            <a:ext cx="2700338" cy="330530"/>
          </a:xfrm>
          <a:prstGeom prst="rect">
            <a:avLst/>
          </a:prstGeom>
        </p:spPr>
        <p:txBody>
          <a:bodyPr/>
          <a:lstStyle>
            <a:lvl1pPr marL="0" indent="0">
              <a:buNone/>
              <a:defRPr sz="1600" b="1">
                <a:solidFill>
                  <a:schemeClr val="tx1">
                    <a:lumMod val="75000"/>
                    <a:lumOff val="25000"/>
                  </a:schemeClr>
                </a:solidFill>
              </a:defRPr>
            </a:lvl1pPr>
          </a:lstStyle>
          <a:p>
            <a:pPr lvl="0"/>
            <a:r>
              <a:rPr lang="en-US" dirty="0"/>
              <a:t>SUBHEADING</a:t>
            </a:r>
          </a:p>
        </p:txBody>
      </p:sp>
      <p:sp>
        <p:nvSpPr>
          <p:cNvPr id="11" name="Picture Placeholder 15">
            <a:extLst>
              <a:ext uri="{FF2B5EF4-FFF2-40B4-BE49-F238E27FC236}">
                <a16:creationId xmlns:a16="http://schemas.microsoft.com/office/drawing/2014/main" id="{453BF050-CD13-C94C-B9CE-B2E72A1FA25D}"/>
              </a:ext>
            </a:extLst>
          </p:cNvPr>
          <p:cNvSpPr>
            <a:spLocks noGrp="1"/>
          </p:cNvSpPr>
          <p:nvPr>
            <p:ph type="pic" sz="quarter" idx="13" hasCustomPrompt="1"/>
          </p:nvPr>
        </p:nvSpPr>
        <p:spPr>
          <a:xfrm>
            <a:off x="6555887" y="1"/>
            <a:ext cx="5636113" cy="6857999"/>
          </a:xfrm>
          <a:prstGeom prst="rect">
            <a:avLst/>
          </a:prstGeom>
        </p:spPr>
        <p:txBody>
          <a:bodyPr/>
          <a:lstStyle>
            <a:lvl1pPr marL="0" indent="0" algn="ctr">
              <a:buNone/>
              <a:defRPr sz="1600" i="1">
                <a:solidFill>
                  <a:schemeClr val="bg1">
                    <a:lumMod val="65000"/>
                  </a:schemeClr>
                </a:solidFill>
              </a:defRPr>
            </a:lvl1pPr>
          </a:lstStyle>
          <a:p>
            <a:r>
              <a:rPr lang="en-US" dirty="0"/>
              <a:t>CLICK ICON TO INSERT</a:t>
            </a:r>
            <a:br>
              <a:rPr lang="en-US" dirty="0"/>
            </a:br>
            <a:r>
              <a:rPr lang="en-US" dirty="0"/>
              <a:t>PICTURE OR GRAPHIC</a:t>
            </a:r>
          </a:p>
        </p:txBody>
      </p:sp>
    </p:spTree>
    <p:extLst>
      <p:ext uri="{BB962C8B-B14F-4D97-AF65-F5344CB8AC3E}">
        <p14:creationId xmlns:p14="http://schemas.microsoft.com/office/powerpoint/2010/main" val="389786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ducation Slide">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525F57E-86A8-8144-8038-AEFA51EB9EED}"/>
              </a:ext>
            </a:extLst>
          </p:cNvPr>
          <p:cNvSpPr/>
          <p:nvPr userDrawn="1"/>
        </p:nvSpPr>
        <p:spPr>
          <a:xfrm>
            <a:off x="600622" y="494100"/>
            <a:ext cx="946988" cy="946988"/>
          </a:xfrm>
          <a:prstGeom prst="ellipse">
            <a:avLst/>
          </a:prstGeom>
          <a:solidFill>
            <a:schemeClr val="bg1"/>
          </a:solidFill>
          <a:ln w="38100">
            <a:solidFill>
              <a:srgbClr val="CBB3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8A53CE1-7B8D-F74E-9A10-561D816A71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579" y="598495"/>
            <a:ext cx="765089" cy="765089"/>
          </a:xfrm>
          <a:prstGeom prst="rect">
            <a:avLst/>
          </a:prstGeom>
        </p:spPr>
      </p:pic>
      <p:sp>
        <p:nvSpPr>
          <p:cNvPr id="5" name="Title 1">
            <a:extLst>
              <a:ext uri="{FF2B5EF4-FFF2-40B4-BE49-F238E27FC236}">
                <a16:creationId xmlns:a16="http://schemas.microsoft.com/office/drawing/2014/main" id="{FFCD0229-8FEF-1A41-9E88-9ED0CD2C6673}"/>
              </a:ext>
            </a:extLst>
          </p:cNvPr>
          <p:cNvSpPr>
            <a:spLocks noGrp="1"/>
          </p:cNvSpPr>
          <p:nvPr>
            <p:ph type="title" hasCustomPrompt="1"/>
          </p:nvPr>
        </p:nvSpPr>
        <p:spPr>
          <a:xfrm>
            <a:off x="1663829" y="811650"/>
            <a:ext cx="4660243" cy="311888"/>
          </a:xfrm>
          <a:prstGeom prst="rect">
            <a:avLst/>
          </a:prstGeom>
        </p:spPr>
        <p:txBody>
          <a:bodyPr/>
          <a:lstStyle>
            <a:lvl1pPr>
              <a:defRPr sz="2000"/>
            </a:lvl1pPr>
          </a:lstStyle>
          <a:p>
            <a:r>
              <a:rPr lang="en-US" dirty="0"/>
              <a:t>EDUCATION HEADLINE</a:t>
            </a:r>
          </a:p>
        </p:txBody>
      </p:sp>
      <p:sp>
        <p:nvSpPr>
          <p:cNvPr id="6" name="Text Placeholder 17">
            <a:extLst>
              <a:ext uri="{FF2B5EF4-FFF2-40B4-BE49-F238E27FC236}">
                <a16:creationId xmlns:a16="http://schemas.microsoft.com/office/drawing/2014/main" id="{34875887-C26C-EF4B-9E8B-B815DE9A0D56}"/>
              </a:ext>
            </a:extLst>
          </p:cNvPr>
          <p:cNvSpPr>
            <a:spLocks noGrp="1"/>
          </p:cNvSpPr>
          <p:nvPr>
            <p:ph type="body" sz="quarter" idx="10" hasCustomPrompt="1"/>
          </p:nvPr>
        </p:nvSpPr>
        <p:spPr>
          <a:xfrm>
            <a:off x="762784" y="1922114"/>
            <a:ext cx="4660243" cy="830997"/>
          </a:xfrm>
          <a:prstGeom prst="rect">
            <a:avLst/>
          </a:prstGeom>
        </p:spPr>
        <p:txBody>
          <a:bodyPr/>
          <a:lstStyle>
            <a:lvl1pPr marL="0" indent="0">
              <a:buNone/>
              <a:defRPr sz="1600" i="0">
                <a:solidFill>
                  <a:schemeClr val="tx1">
                    <a:lumMod val="75000"/>
                    <a:lumOff val="25000"/>
                  </a:schemeClr>
                </a:solidFill>
                <a:latin typeface="Helvetica" pitchFamily="2" charset="0"/>
              </a:defRPr>
            </a:lvl1pPr>
            <a:lvl2pPr marL="457200" indent="0">
              <a:buNone/>
              <a:defRPr sz="1800">
                <a:solidFill>
                  <a:schemeClr val="tx1">
                    <a:lumMod val="75000"/>
                    <a:lumOff val="25000"/>
                  </a:schemeClr>
                </a:solidFill>
              </a:defRPr>
            </a:lvl2pPr>
            <a:lvl3pPr marL="914400" indent="0">
              <a:buNone/>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We are a world-class medical destination at the forefront of transformative education, science, medicine, and healthcare. </a:t>
            </a:r>
          </a:p>
        </p:txBody>
      </p:sp>
      <p:sp>
        <p:nvSpPr>
          <p:cNvPr id="7" name="Text Placeholder 19">
            <a:extLst>
              <a:ext uri="{FF2B5EF4-FFF2-40B4-BE49-F238E27FC236}">
                <a16:creationId xmlns:a16="http://schemas.microsoft.com/office/drawing/2014/main" id="{2DD5ABC8-4DA4-B141-AA0E-20711C2626D1}"/>
              </a:ext>
            </a:extLst>
          </p:cNvPr>
          <p:cNvSpPr>
            <a:spLocks noGrp="1"/>
          </p:cNvSpPr>
          <p:nvPr>
            <p:ph type="body" sz="quarter" idx="11" hasCustomPrompt="1"/>
          </p:nvPr>
        </p:nvSpPr>
        <p:spPr>
          <a:xfrm>
            <a:off x="762801" y="3278343"/>
            <a:ext cx="4660900" cy="2560637"/>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
                <a:srgbClr val="CBB379"/>
              </a:buClr>
              <a:buSzTx/>
              <a:buFont typeface="Arial" panose="020B0604020202020204" pitchFamily="34" charset="0"/>
              <a:buChar char="•"/>
              <a:tabLst/>
              <a:defRPr sz="1600" b="0">
                <a:solidFill>
                  <a:schemeClr val="tx1">
                    <a:lumMod val="75000"/>
                    <a:lumOff val="25000"/>
                  </a:schemeClr>
                </a:solidFill>
              </a:defRPr>
            </a:lvl1pPr>
            <a:lvl2pPr marL="457200" indent="0">
              <a:buFont typeface="Arial" panose="020B0604020202020204" pitchFamily="34" charset="0"/>
              <a:buNone/>
              <a:defRPr sz="1600">
                <a:solidFill>
                  <a:schemeClr val="tx1">
                    <a:lumMod val="75000"/>
                    <a:lumOff val="25000"/>
                  </a:schemeClr>
                </a:solidFill>
              </a:defRPr>
            </a:lvl2pPr>
            <a:lvl3pPr marL="914400" indent="0">
              <a:buFont typeface="Arial" panose="020B0604020202020204" pitchFamily="34" charset="0"/>
              <a:buNone/>
              <a:defRPr sz="1600">
                <a:solidFill>
                  <a:schemeClr val="tx1">
                    <a:lumMod val="75000"/>
                    <a:lumOff val="25000"/>
                  </a:schemeClr>
                </a:solidFill>
              </a:defRPr>
            </a:lvl3pPr>
            <a:lvl4pPr marL="1371600" indent="0">
              <a:buFont typeface="Arial" panose="020B0604020202020204" pitchFamily="34" charset="0"/>
              <a:buNone/>
              <a:defRPr sz="1600">
                <a:solidFill>
                  <a:schemeClr val="tx1">
                    <a:lumMod val="75000"/>
                    <a:lumOff val="25000"/>
                  </a:schemeClr>
                </a:solidFill>
              </a:defRPr>
            </a:lvl4pPr>
            <a:lvl5pPr marL="1828800" indent="0">
              <a:buFont typeface="Arial" panose="020B0604020202020204" pitchFamily="34" charset="0"/>
              <a:buNone/>
              <a:defRPr sz="1600">
                <a:solidFill>
                  <a:schemeClr val="tx1">
                    <a:lumMod val="75000"/>
                    <a:lumOff val="25000"/>
                  </a:schemeClr>
                </a:solidFill>
              </a:defRPr>
            </a:lvl5pPr>
          </a:lstStyle>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lvl="0"/>
            <a:endParaRPr lang="en-US" dirty="0"/>
          </a:p>
        </p:txBody>
      </p:sp>
      <p:sp>
        <p:nvSpPr>
          <p:cNvPr id="8" name="Text Placeholder 21">
            <a:extLst>
              <a:ext uri="{FF2B5EF4-FFF2-40B4-BE49-F238E27FC236}">
                <a16:creationId xmlns:a16="http://schemas.microsoft.com/office/drawing/2014/main" id="{3CF7DBDE-C516-2645-9102-1B4C37B249CD}"/>
              </a:ext>
            </a:extLst>
          </p:cNvPr>
          <p:cNvSpPr>
            <a:spLocks noGrp="1"/>
          </p:cNvSpPr>
          <p:nvPr>
            <p:ph type="body" sz="quarter" idx="12" hasCustomPrompt="1"/>
          </p:nvPr>
        </p:nvSpPr>
        <p:spPr>
          <a:xfrm>
            <a:off x="762784" y="2925183"/>
            <a:ext cx="2700338" cy="330530"/>
          </a:xfrm>
          <a:prstGeom prst="rect">
            <a:avLst/>
          </a:prstGeom>
        </p:spPr>
        <p:txBody>
          <a:bodyPr/>
          <a:lstStyle>
            <a:lvl1pPr marL="0" indent="0">
              <a:buNone/>
              <a:defRPr sz="1600" b="1">
                <a:solidFill>
                  <a:schemeClr val="tx1">
                    <a:lumMod val="75000"/>
                    <a:lumOff val="25000"/>
                  </a:schemeClr>
                </a:solidFill>
              </a:defRPr>
            </a:lvl1pPr>
          </a:lstStyle>
          <a:p>
            <a:pPr lvl="0"/>
            <a:r>
              <a:rPr lang="en-US" dirty="0"/>
              <a:t>SUBHEADING</a:t>
            </a:r>
          </a:p>
        </p:txBody>
      </p:sp>
      <p:sp>
        <p:nvSpPr>
          <p:cNvPr id="10" name="Picture Placeholder 15">
            <a:extLst>
              <a:ext uri="{FF2B5EF4-FFF2-40B4-BE49-F238E27FC236}">
                <a16:creationId xmlns:a16="http://schemas.microsoft.com/office/drawing/2014/main" id="{987A6143-9BFB-0640-8A56-E6D2AFCAE105}"/>
              </a:ext>
            </a:extLst>
          </p:cNvPr>
          <p:cNvSpPr>
            <a:spLocks noGrp="1"/>
          </p:cNvSpPr>
          <p:nvPr>
            <p:ph type="pic" sz="quarter" idx="13" hasCustomPrompt="1"/>
          </p:nvPr>
        </p:nvSpPr>
        <p:spPr>
          <a:xfrm>
            <a:off x="6555887" y="1"/>
            <a:ext cx="5636113" cy="6857999"/>
          </a:xfrm>
          <a:prstGeom prst="rect">
            <a:avLst/>
          </a:prstGeom>
        </p:spPr>
        <p:txBody>
          <a:bodyPr/>
          <a:lstStyle>
            <a:lvl1pPr marL="0" indent="0" algn="ctr">
              <a:buNone/>
              <a:defRPr sz="1600" i="1">
                <a:solidFill>
                  <a:schemeClr val="bg1">
                    <a:lumMod val="65000"/>
                  </a:schemeClr>
                </a:solidFill>
              </a:defRPr>
            </a:lvl1pPr>
          </a:lstStyle>
          <a:p>
            <a:r>
              <a:rPr lang="en-US" dirty="0"/>
              <a:t>CLICK ICON TO INSERT</a:t>
            </a:r>
            <a:br>
              <a:rPr lang="en-US" dirty="0"/>
            </a:br>
            <a:r>
              <a:rPr lang="en-US" dirty="0"/>
              <a:t>PICTURE OR GRAPHIC</a:t>
            </a:r>
          </a:p>
        </p:txBody>
      </p:sp>
    </p:spTree>
    <p:extLst>
      <p:ext uri="{BB962C8B-B14F-4D97-AF65-F5344CB8AC3E}">
        <p14:creationId xmlns:p14="http://schemas.microsoft.com/office/powerpoint/2010/main" val="244891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c Text no Header">
    <p:spTree>
      <p:nvGrpSpPr>
        <p:cNvPr id="1" name=""/>
        <p:cNvGrpSpPr/>
        <p:nvPr/>
      </p:nvGrpSpPr>
      <p:grpSpPr>
        <a:xfrm>
          <a:off x="0" y="0"/>
          <a:ext cx="0" cy="0"/>
          <a:chOff x="0" y="0"/>
          <a:chExt cx="0" cy="0"/>
        </a:xfrm>
      </p:grpSpPr>
      <p:sp>
        <p:nvSpPr>
          <p:cNvPr id="9" name="Text Placeholder 19">
            <a:extLst>
              <a:ext uri="{FF2B5EF4-FFF2-40B4-BE49-F238E27FC236}">
                <a16:creationId xmlns:a16="http://schemas.microsoft.com/office/drawing/2014/main" id="{9AFDB238-CE84-D341-B157-1AA523A75A01}"/>
              </a:ext>
            </a:extLst>
          </p:cNvPr>
          <p:cNvSpPr>
            <a:spLocks noGrp="1"/>
          </p:cNvSpPr>
          <p:nvPr>
            <p:ph type="body" sz="quarter" idx="11" hasCustomPrompt="1"/>
          </p:nvPr>
        </p:nvSpPr>
        <p:spPr>
          <a:xfrm>
            <a:off x="6562966" y="2543238"/>
            <a:ext cx="4660900" cy="2560637"/>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
                <a:srgbClr val="CBB379"/>
              </a:buClr>
              <a:buSzPct val="110000"/>
              <a:buFont typeface="Arial" panose="020B0604020202020204" pitchFamily="34" charset="0"/>
              <a:buChar char="•"/>
              <a:tabLst/>
              <a:defRPr sz="1600" b="0">
                <a:solidFill>
                  <a:schemeClr val="tx1">
                    <a:lumMod val="75000"/>
                    <a:lumOff val="25000"/>
                  </a:schemeClr>
                </a:solidFill>
              </a:defRPr>
            </a:lvl1pPr>
            <a:lvl2pPr marL="457200" indent="0">
              <a:buFont typeface="Arial" panose="020B0604020202020204" pitchFamily="34" charset="0"/>
              <a:buNone/>
              <a:defRPr sz="1600">
                <a:solidFill>
                  <a:schemeClr val="tx1">
                    <a:lumMod val="75000"/>
                    <a:lumOff val="25000"/>
                  </a:schemeClr>
                </a:solidFill>
              </a:defRPr>
            </a:lvl2pPr>
            <a:lvl3pPr marL="914400" indent="0">
              <a:buFont typeface="Arial" panose="020B0604020202020204" pitchFamily="34" charset="0"/>
              <a:buNone/>
              <a:defRPr sz="1600">
                <a:solidFill>
                  <a:schemeClr val="tx1">
                    <a:lumMod val="75000"/>
                    <a:lumOff val="25000"/>
                  </a:schemeClr>
                </a:solidFill>
              </a:defRPr>
            </a:lvl3pPr>
            <a:lvl4pPr marL="1371600" indent="0">
              <a:buFont typeface="Arial" panose="020B0604020202020204" pitchFamily="34" charset="0"/>
              <a:buNone/>
              <a:defRPr sz="1600">
                <a:solidFill>
                  <a:schemeClr val="tx1">
                    <a:lumMod val="75000"/>
                    <a:lumOff val="25000"/>
                  </a:schemeClr>
                </a:solidFill>
              </a:defRPr>
            </a:lvl4pPr>
            <a:lvl5pPr marL="1828800" indent="0">
              <a:buFont typeface="Arial" panose="020B0604020202020204" pitchFamily="34" charset="0"/>
              <a:buNone/>
              <a:defRPr sz="1600">
                <a:solidFill>
                  <a:schemeClr val="tx1">
                    <a:lumMod val="75000"/>
                    <a:lumOff val="25000"/>
                  </a:schemeClr>
                </a:solidFill>
              </a:defRPr>
            </a:lvl5pPr>
          </a:lstStyle>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lvl="0"/>
            <a:endParaRPr lang="en-US" dirty="0"/>
          </a:p>
        </p:txBody>
      </p:sp>
      <p:sp>
        <p:nvSpPr>
          <p:cNvPr id="10" name="Text Placeholder 21">
            <a:extLst>
              <a:ext uri="{FF2B5EF4-FFF2-40B4-BE49-F238E27FC236}">
                <a16:creationId xmlns:a16="http://schemas.microsoft.com/office/drawing/2014/main" id="{0EAD4234-EBED-FC4C-AC38-CEE9D5873544}"/>
              </a:ext>
            </a:extLst>
          </p:cNvPr>
          <p:cNvSpPr>
            <a:spLocks noGrp="1"/>
          </p:cNvSpPr>
          <p:nvPr>
            <p:ph type="body" sz="quarter" idx="12" hasCustomPrompt="1"/>
          </p:nvPr>
        </p:nvSpPr>
        <p:spPr>
          <a:xfrm>
            <a:off x="6562949" y="2100430"/>
            <a:ext cx="2700338" cy="330530"/>
          </a:xfrm>
          <a:prstGeom prst="rect">
            <a:avLst/>
          </a:prstGeom>
        </p:spPr>
        <p:txBody>
          <a:bodyPr/>
          <a:lstStyle>
            <a:lvl1pPr marL="0" indent="0">
              <a:buNone/>
              <a:defRPr sz="2000" b="1">
                <a:solidFill>
                  <a:schemeClr val="tx1"/>
                </a:solidFill>
              </a:defRPr>
            </a:lvl1pPr>
          </a:lstStyle>
          <a:p>
            <a:pPr lvl="0"/>
            <a:r>
              <a:rPr lang="en-US" dirty="0"/>
              <a:t>SUBHEADER TEXT</a:t>
            </a:r>
          </a:p>
        </p:txBody>
      </p:sp>
      <p:sp>
        <p:nvSpPr>
          <p:cNvPr id="16" name="Picture Placeholder 15">
            <a:extLst>
              <a:ext uri="{FF2B5EF4-FFF2-40B4-BE49-F238E27FC236}">
                <a16:creationId xmlns:a16="http://schemas.microsoft.com/office/drawing/2014/main" id="{E9F6BA08-429D-4C46-A161-74FD957782A6}"/>
              </a:ext>
            </a:extLst>
          </p:cNvPr>
          <p:cNvSpPr>
            <a:spLocks noGrp="1"/>
          </p:cNvSpPr>
          <p:nvPr>
            <p:ph type="pic" sz="quarter" idx="13" hasCustomPrompt="1"/>
          </p:nvPr>
        </p:nvSpPr>
        <p:spPr>
          <a:xfrm>
            <a:off x="1012825" y="1389063"/>
            <a:ext cx="5324475" cy="3998912"/>
          </a:xfrm>
          <a:prstGeom prst="rect">
            <a:avLst/>
          </a:prstGeom>
        </p:spPr>
        <p:txBody>
          <a:bodyPr/>
          <a:lstStyle>
            <a:lvl1pPr marL="0" indent="0" algn="ctr">
              <a:buNone/>
              <a:defRPr sz="1600" i="1">
                <a:solidFill>
                  <a:schemeClr val="bg1">
                    <a:lumMod val="65000"/>
                  </a:schemeClr>
                </a:solidFill>
              </a:defRPr>
            </a:lvl1pPr>
          </a:lstStyle>
          <a:p>
            <a:r>
              <a:rPr lang="en-US" dirty="0"/>
              <a:t>CLICK ICON TO INSERT</a:t>
            </a:r>
            <a:br>
              <a:rPr lang="en-US" dirty="0"/>
            </a:br>
            <a:r>
              <a:rPr lang="en-US" dirty="0"/>
              <a:t>PICTURE OR GRAPHIC</a:t>
            </a:r>
          </a:p>
        </p:txBody>
      </p:sp>
    </p:spTree>
    <p:extLst>
      <p:ext uri="{BB962C8B-B14F-4D97-AF65-F5344CB8AC3E}">
        <p14:creationId xmlns:p14="http://schemas.microsoft.com/office/powerpoint/2010/main" val="366850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Break Slide">
    <p:spTree>
      <p:nvGrpSpPr>
        <p:cNvPr id="1" name=""/>
        <p:cNvGrpSpPr/>
        <p:nvPr/>
      </p:nvGrpSpPr>
      <p:grpSpPr>
        <a:xfrm>
          <a:off x="0" y="0"/>
          <a:ext cx="0" cy="0"/>
          <a:chOff x="0" y="0"/>
          <a:chExt cx="0" cy="0"/>
        </a:xfrm>
      </p:grpSpPr>
      <p:pic>
        <p:nvPicPr>
          <p:cNvPr id="5" name="Picture 4" descr="A person sitting at a table using a computer&#10;&#10;Description automatically generated">
            <a:extLst>
              <a:ext uri="{FF2B5EF4-FFF2-40B4-BE49-F238E27FC236}">
                <a16:creationId xmlns:a16="http://schemas.microsoft.com/office/drawing/2014/main" id="{5B5AF314-6C09-934D-BDD2-4D265D3A7B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7785" y="0"/>
            <a:ext cx="12054215" cy="6858000"/>
          </a:xfrm>
          <a:prstGeom prst="rect">
            <a:avLst/>
          </a:prstGeom>
        </p:spPr>
      </p:pic>
      <p:pic>
        <p:nvPicPr>
          <p:cNvPr id="8" name="Picture 7" descr="A close up of a logo&#10;&#10;Description automatically generated">
            <a:extLst>
              <a:ext uri="{FF2B5EF4-FFF2-40B4-BE49-F238E27FC236}">
                <a16:creationId xmlns:a16="http://schemas.microsoft.com/office/drawing/2014/main" id="{B9B43E3F-9CDB-1941-90CE-D4A6CAA346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873" y="6064223"/>
            <a:ext cx="2613718" cy="475769"/>
          </a:xfrm>
          <a:prstGeom prst="rect">
            <a:avLst/>
          </a:prstGeom>
        </p:spPr>
      </p:pic>
      <p:sp>
        <p:nvSpPr>
          <p:cNvPr id="9" name="Rectangle 8">
            <a:extLst>
              <a:ext uri="{FF2B5EF4-FFF2-40B4-BE49-F238E27FC236}">
                <a16:creationId xmlns:a16="http://schemas.microsoft.com/office/drawing/2014/main" id="{E7062460-7156-124C-8F95-CF83C8A652D2}"/>
              </a:ext>
            </a:extLst>
          </p:cNvPr>
          <p:cNvSpPr/>
          <p:nvPr userDrawn="1"/>
        </p:nvSpPr>
        <p:spPr>
          <a:xfrm>
            <a:off x="0" y="0"/>
            <a:ext cx="142240" cy="6858000"/>
          </a:xfrm>
          <a:prstGeom prst="rect">
            <a:avLst/>
          </a:prstGeom>
          <a:solidFill>
            <a:srgbClr val="CBB3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512994B7-EBE5-5547-9B7C-94C22155B6EF}"/>
              </a:ext>
            </a:extLst>
          </p:cNvPr>
          <p:cNvSpPr>
            <a:spLocks noGrp="1"/>
          </p:cNvSpPr>
          <p:nvPr>
            <p:ph type="body" sz="quarter" idx="10" hasCustomPrompt="1"/>
          </p:nvPr>
        </p:nvSpPr>
        <p:spPr>
          <a:xfrm>
            <a:off x="6106068" y="2876656"/>
            <a:ext cx="5997575" cy="1236663"/>
          </a:xfrm>
          <a:prstGeom prst="rect">
            <a:avLst/>
          </a:prstGeom>
        </p:spPr>
        <p:txBody>
          <a:bodyPr/>
          <a:lstStyle>
            <a:lvl1pPr marL="0" indent="0">
              <a:buNone/>
              <a:defRPr sz="4000" b="1">
                <a:solidFill>
                  <a:schemeClr val="bg1"/>
                </a:solidFill>
                <a:latin typeface="Helvetica" pitchFamily="2" charset="0"/>
              </a:defRPr>
            </a:lvl1pPr>
          </a:lstStyle>
          <a:p>
            <a:pPr lvl="0"/>
            <a:r>
              <a:rPr lang="en-US" dirty="0"/>
              <a:t>SECTION BREAK/ TRANSITION SLIDE</a:t>
            </a:r>
          </a:p>
        </p:txBody>
      </p:sp>
    </p:spTree>
    <p:extLst>
      <p:ext uri="{BB962C8B-B14F-4D97-AF65-F5344CB8AC3E}">
        <p14:creationId xmlns:p14="http://schemas.microsoft.com/office/powerpoint/2010/main" val="39562592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theme" Target="../theme/theme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4000">
              <a:schemeClr val="bg1">
                <a:lumMod val="97000"/>
              </a:schemeClr>
            </a:gs>
            <a:gs pos="100000">
              <a:schemeClr val="bg1">
                <a:lumMod val="9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0C6E7D-0691-E845-A7E5-00631560AC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94001"/>
            <a:ext cx="12191999" cy="7052001"/>
          </a:xfrm>
          <a:prstGeom prst="rect">
            <a:avLst/>
          </a:prstGeom>
        </p:spPr>
      </p:pic>
      <p:sp>
        <p:nvSpPr>
          <p:cNvPr id="9" name="Rectangle 8">
            <a:extLst>
              <a:ext uri="{FF2B5EF4-FFF2-40B4-BE49-F238E27FC236}">
                <a16:creationId xmlns:a16="http://schemas.microsoft.com/office/drawing/2014/main" id="{6190085F-B6F6-BB4C-AFE0-865C96C35AB6}"/>
              </a:ext>
            </a:extLst>
          </p:cNvPr>
          <p:cNvSpPr/>
          <p:nvPr userDrawn="1"/>
        </p:nvSpPr>
        <p:spPr>
          <a:xfrm>
            <a:off x="2" y="2017795"/>
            <a:ext cx="8525434" cy="894007"/>
          </a:xfrm>
          <a:prstGeom prst="rect">
            <a:avLst/>
          </a:prstGeom>
          <a:solidFill>
            <a:srgbClr val="CFB87C">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B4F23775-81D2-0941-971E-8BD0B8611163}"/>
              </a:ext>
            </a:extLst>
          </p:cNvPr>
          <p:cNvSpPr txBox="1">
            <a:spLocks/>
          </p:cNvSpPr>
          <p:nvPr userDrawn="1"/>
        </p:nvSpPr>
        <p:spPr>
          <a:xfrm>
            <a:off x="241433" y="2117487"/>
            <a:ext cx="9144000" cy="894008"/>
          </a:xfrm>
          <a:prstGeom prst="rect">
            <a:avLst/>
          </a:prstGeom>
          <a:effectLst/>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lumMod val="95000"/>
                  </a:schemeClr>
                </a:solidFill>
                <a:latin typeface="Helvetica" pitchFamily="2" charset="0"/>
              </a:rPr>
              <a:t>POWERPOINT TITLE	</a:t>
            </a:r>
          </a:p>
        </p:txBody>
      </p:sp>
      <p:pic>
        <p:nvPicPr>
          <p:cNvPr id="11" name="Picture 10">
            <a:extLst>
              <a:ext uri="{FF2B5EF4-FFF2-40B4-BE49-F238E27FC236}">
                <a16:creationId xmlns:a16="http://schemas.microsoft.com/office/drawing/2014/main" id="{8A9E7E00-36E3-3542-B275-5CBA869A6B1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08190" y="1176983"/>
            <a:ext cx="6401094" cy="614842"/>
          </a:xfrm>
          <a:prstGeom prst="rect">
            <a:avLst/>
          </a:prstGeom>
        </p:spPr>
      </p:pic>
      <p:sp>
        <p:nvSpPr>
          <p:cNvPr id="12" name="Title 1">
            <a:extLst>
              <a:ext uri="{FF2B5EF4-FFF2-40B4-BE49-F238E27FC236}">
                <a16:creationId xmlns:a16="http://schemas.microsoft.com/office/drawing/2014/main" id="{DF865A41-D263-7E44-AD86-0DD07B34166B}"/>
              </a:ext>
            </a:extLst>
          </p:cNvPr>
          <p:cNvSpPr txBox="1">
            <a:spLocks/>
          </p:cNvSpPr>
          <p:nvPr userDrawn="1"/>
        </p:nvSpPr>
        <p:spPr>
          <a:xfrm>
            <a:off x="1225519" y="2911802"/>
            <a:ext cx="7299917" cy="638486"/>
          </a:xfrm>
          <a:prstGeom prst="rect">
            <a:avLst/>
          </a:prstGeom>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dirty="0">
                <a:latin typeface="Helvetica Light" panose="020B0403020202020204" pitchFamily="34" charset="0"/>
              </a:rPr>
              <a:t>Insert Subtitle</a:t>
            </a:r>
          </a:p>
        </p:txBody>
      </p:sp>
    </p:spTree>
    <p:extLst>
      <p:ext uri="{BB962C8B-B14F-4D97-AF65-F5344CB8AC3E}">
        <p14:creationId xmlns:p14="http://schemas.microsoft.com/office/powerpoint/2010/main" val="166104900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457200" rtl="0" eaLnBrk="1" latinLnBrk="0" hangingPunct="1">
        <a:spcBef>
          <a:spcPct val="0"/>
        </a:spcBef>
        <a:buNone/>
        <a:defRPr sz="4000" kern="1200">
          <a:solidFill>
            <a:schemeClr val="tx1"/>
          </a:solidFill>
          <a:latin typeface="Helvetica" charset="0"/>
          <a:ea typeface="Helvetica" charset="0"/>
          <a:cs typeface="Helvetica" charset="0"/>
        </a:defRPr>
      </a:lvl1pPr>
    </p:titleStyle>
    <p:bodyStyle>
      <a:lvl1pPr marL="342900" indent="-342900" algn="l" defTabSz="457200" rtl="0" eaLnBrk="1" latinLnBrk="0" hangingPunct="1">
        <a:spcBef>
          <a:spcPct val="20000"/>
        </a:spcBef>
        <a:buClr>
          <a:srgbClr val="A49566"/>
        </a:buClr>
        <a:buSzPct val="90000"/>
        <a:buFont typeface="Meiryo" charset="-128"/>
        <a:buChar char="➧"/>
        <a:defRPr sz="3200" kern="1200">
          <a:solidFill>
            <a:schemeClr val="tx1"/>
          </a:solidFill>
          <a:latin typeface="Helvetica" charset="0"/>
          <a:ea typeface="Helvetica" charset="0"/>
          <a:cs typeface="Helvetica" charset="0"/>
        </a:defRPr>
      </a:lvl1pPr>
      <a:lvl2pPr marL="742950" indent="-285750" algn="l" defTabSz="457200" rtl="0" eaLnBrk="1" latinLnBrk="0" hangingPunct="1">
        <a:spcBef>
          <a:spcPct val="20000"/>
        </a:spcBef>
        <a:buClr>
          <a:srgbClr val="A49566"/>
        </a:buClr>
        <a:buSzPct val="90000"/>
        <a:buFont typeface="Wingdings" charset="2"/>
        <a:buChar char="§"/>
        <a:defRPr sz="3200" kern="1200">
          <a:solidFill>
            <a:schemeClr val="tx1"/>
          </a:solidFill>
          <a:latin typeface="Helvetica" charset="0"/>
          <a:ea typeface="Helvetica" charset="0"/>
          <a:cs typeface="Helvetica" charset="0"/>
        </a:defRPr>
      </a:lvl2pPr>
      <a:lvl3pPr marL="1143000" indent="-228600" algn="l" defTabSz="457200" rtl="0" eaLnBrk="1" latinLnBrk="0" hangingPunct="1">
        <a:spcBef>
          <a:spcPct val="20000"/>
        </a:spcBef>
        <a:buClr>
          <a:srgbClr val="A49566"/>
        </a:buClr>
        <a:buSzPct val="90000"/>
        <a:buFont typeface="Meiryo" charset="-128"/>
        <a:buChar char="➧"/>
        <a:defRPr sz="3200" kern="1200">
          <a:solidFill>
            <a:schemeClr val="tx1"/>
          </a:solidFill>
          <a:latin typeface="Helvetica" charset="0"/>
          <a:ea typeface="Helvetica" charset="0"/>
          <a:cs typeface="Helvetica" charset="0"/>
        </a:defRPr>
      </a:lvl3pPr>
      <a:lvl4pPr marL="1600200" indent="-228600" algn="l" defTabSz="457200" rtl="0" eaLnBrk="1" latinLnBrk="0" hangingPunct="1">
        <a:spcBef>
          <a:spcPct val="20000"/>
        </a:spcBef>
        <a:buClr>
          <a:srgbClr val="A49566"/>
        </a:buClr>
        <a:buSzPct val="90000"/>
        <a:buFont typeface="Wingdings" charset="2"/>
        <a:buChar char="§"/>
        <a:defRPr sz="3200" kern="1200">
          <a:solidFill>
            <a:schemeClr val="tx1"/>
          </a:solidFill>
          <a:latin typeface="Helvetica" charset="0"/>
          <a:ea typeface="Helvetica" charset="0"/>
          <a:cs typeface="Helvetica" charset="0"/>
        </a:defRPr>
      </a:lvl4pPr>
      <a:lvl5pPr marL="2057400" indent="-228600" algn="l" defTabSz="457200" rtl="0" eaLnBrk="1" latinLnBrk="0" hangingPunct="1">
        <a:spcBef>
          <a:spcPct val="20000"/>
        </a:spcBef>
        <a:buClr>
          <a:srgbClr val="A49566"/>
        </a:buClr>
        <a:buSzPct val="90000"/>
        <a:buFont typeface="Meiryo" charset="-128"/>
        <a:buChar char="➧"/>
        <a:defRPr sz="3200" kern="1200">
          <a:solidFill>
            <a:schemeClr val="tx1"/>
          </a:solidFill>
          <a:latin typeface="Helvetica" charset="0"/>
          <a:ea typeface="Helvetica" charset="0"/>
          <a:cs typeface="Helvetic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889B16-B69F-144B-9575-31ACC7D7EEBD}"/>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p:blipFill>
        <p:spPr>
          <a:xfrm>
            <a:off x="445873" y="6054291"/>
            <a:ext cx="2613718" cy="475768"/>
          </a:xfrm>
          <a:prstGeom prst="rect">
            <a:avLst/>
          </a:prstGeom>
        </p:spPr>
      </p:pic>
      <p:sp>
        <p:nvSpPr>
          <p:cNvPr id="8" name="Rectangle 7">
            <a:extLst>
              <a:ext uri="{FF2B5EF4-FFF2-40B4-BE49-F238E27FC236}">
                <a16:creationId xmlns:a16="http://schemas.microsoft.com/office/drawing/2014/main" id="{A29D82DB-C54A-DD48-ACC9-321C5E21CB24}"/>
              </a:ext>
            </a:extLst>
          </p:cNvPr>
          <p:cNvSpPr/>
          <p:nvPr userDrawn="1"/>
        </p:nvSpPr>
        <p:spPr>
          <a:xfrm>
            <a:off x="9987280" y="6317974"/>
            <a:ext cx="2158780" cy="261610"/>
          </a:xfrm>
          <a:prstGeom prst="rect">
            <a:avLst/>
          </a:prstGeom>
        </p:spPr>
        <p:txBody>
          <a:bodyPr wrap="square">
            <a:spAutoFit/>
          </a:bodyPr>
          <a:lstStyle/>
          <a:p>
            <a:pPr algn="ctr"/>
            <a:r>
              <a:rPr lang="en-US" sz="1100" dirty="0">
                <a:solidFill>
                  <a:schemeClr val="tx1">
                    <a:lumMod val="50000"/>
                    <a:lumOff val="50000"/>
                  </a:schemeClr>
                </a:solidFill>
                <a:latin typeface="Helvetica Light" panose="020B0403020202020204" pitchFamily="34" charset="0"/>
              </a:rPr>
              <a:t>PRESENTATION TITLE</a:t>
            </a:r>
          </a:p>
        </p:txBody>
      </p:sp>
      <p:cxnSp>
        <p:nvCxnSpPr>
          <p:cNvPr id="9" name="Straight Connector 8">
            <a:extLst>
              <a:ext uri="{FF2B5EF4-FFF2-40B4-BE49-F238E27FC236}">
                <a16:creationId xmlns:a16="http://schemas.microsoft.com/office/drawing/2014/main" id="{0E4A15A6-10A8-0C48-9D7A-94270C27E8FC}"/>
              </a:ext>
            </a:extLst>
          </p:cNvPr>
          <p:cNvCxnSpPr>
            <a:cxnSpLocks/>
          </p:cNvCxnSpPr>
          <p:nvPr userDrawn="1"/>
        </p:nvCxnSpPr>
        <p:spPr>
          <a:xfrm>
            <a:off x="10324990" y="6266539"/>
            <a:ext cx="148336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D1A38E3-D28F-1C42-BDF8-EC581A238458}"/>
              </a:ext>
            </a:extLst>
          </p:cNvPr>
          <p:cNvSpPr/>
          <p:nvPr userDrawn="1"/>
        </p:nvSpPr>
        <p:spPr>
          <a:xfrm>
            <a:off x="0" y="0"/>
            <a:ext cx="142240" cy="6858000"/>
          </a:xfrm>
          <a:prstGeom prst="rect">
            <a:avLst/>
          </a:prstGeom>
          <a:solidFill>
            <a:srgbClr val="CBB3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1212120"/>
      </p:ext>
    </p:extLst>
  </p:cSld>
  <p:clrMap bg1="lt1" tx1="dk1" bg2="lt2" tx2="dk2" accent1="accent1" accent2="accent2" accent3="accent3" accent4="accent4" accent5="accent5" accent6="accent6" hlink="hlink" folHlink="folHlink"/>
  <p:sldLayoutIdLst>
    <p:sldLayoutId id="2147483686" r:id="rId1"/>
    <p:sldLayoutId id="2147483691" r:id="rId2"/>
    <p:sldLayoutId id="2147483687" r:id="rId3"/>
    <p:sldLayoutId id="2147483688" r:id="rId4"/>
    <p:sldLayoutId id="2147483696" r:id="rId5"/>
    <p:sldLayoutId id="2147483697" r:id="rId6"/>
    <p:sldLayoutId id="2147483698" r:id="rId7"/>
    <p:sldLayoutId id="2147483689" r:id="rId8"/>
    <p:sldLayoutId id="2147483692" r:id="rId9"/>
    <p:sldLayoutId id="2147483693" r:id="rId10"/>
    <p:sldLayoutId id="2147483694" r:id="rId11"/>
    <p:sldLayoutId id="2147483695" r:id="rId12"/>
    <p:sldLayoutId id="2147483700" r:id="rId13"/>
    <p:sldLayoutId id="2147483701" r:id="rId14"/>
    <p:sldLayoutId id="2147483702" r:id="rId15"/>
    <p:sldLayoutId id="2147483704" r:id="rId16"/>
  </p:sldLayoutIdLst>
  <p:txStyles>
    <p:title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CB55F-7018-8045-A62A-AFC80237ACA4}"/>
              </a:ext>
            </a:extLst>
          </p:cNvPr>
          <p:cNvPicPr>
            <a:picLocks noChangeAspect="1"/>
          </p:cNvPicPr>
          <p:nvPr userDrawn="1"/>
        </p:nvPicPr>
        <p:blipFill rotWithShape="1">
          <a:blip r:embed="rId2" cstate="email">
            <a:alphaModFix amt="85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66261"/>
            <a:ext cx="12191999" cy="6950765"/>
          </a:xfrm>
          <a:prstGeom prst="rect">
            <a:avLst/>
          </a:prstGeom>
        </p:spPr>
      </p:pic>
      <p:sp>
        <p:nvSpPr>
          <p:cNvPr id="8" name="Rectangle 7">
            <a:extLst>
              <a:ext uri="{FF2B5EF4-FFF2-40B4-BE49-F238E27FC236}">
                <a16:creationId xmlns:a16="http://schemas.microsoft.com/office/drawing/2014/main" id="{C5999311-31A2-5445-A802-17D1F02724AC}"/>
              </a:ext>
            </a:extLst>
          </p:cNvPr>
          <p:cNvSpPr/>
          <p:nvPr userDrawn="1"/>
        </p:nvSpPr>
        <p:spPr>
          <a:xfrm>
            <a:off x="1" y="2025525"/>
            <a:ext cx="7858584" cy="894007"/>
          </a:xfrm>
          <a:prstGeom prst="rect">
            <a:avLst/>
          </a:prstGeom>
          <a:solidFill>
            <a:srgbClr val="CFB87C">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A993065C-C879-5E46-9E43-F2AA0068548C}"/>
              </a:ext>
            </a:extLst>
          </p:cNvPr>
          <p:cNvSpPr txBox="1">
            <a:spLocks/>
          </p:cNvSpPr>
          <p:nvPr userDrawn="1"/>
        </p:nvSpPr>
        <p:spPr>
          <a:xfrm>
            <a:off x="1457490" y="1929783"/>
            <a:ext cx="9144000" cy="1085490"/>
          </a:xfrm>
          <a:prstGeom prst="rect">
            <a:avLst/>
          </a:prstGeom>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lumMod val="95000"/>
                  </a:schemeClr>
                </a:solidFill>
                <a:latin typeface="Helvetica" pitchFamily="2" charset="0"/>
              </a:rPr>
              <a:t>THANK YOU</a:t>
            </a:r>
          </a:p>
        </p:txBody>
      </p:sp>
      <p:pic>
        <p:nvPicPr>
          <p:cNvPr id="10" name="Picture 9">
            <a:extLst>
              <a:ext uri="{FF2B5EF4-FFF2-40B4-BE49-F238E27FC236}">
                <a16:creationId xmlns:a16="http://schemas.microsoft.com/office/drawing/2014/main" id="{1F56A806-CA4D-C646-9E64-B6D7EDF6E19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457490" y="1219201"/>
            <a:ext cx="6401094" cy="614841"/>
          </a:xfrm>
          <a:prstGeom prst="rect">
            <a:avLst/>
          </a:prstGeom>
        </p:spPr>
      </p:pic>
    </p:spTree>
    <p:extLst>
      <p:ext uri="{BB962C8B-B14F-4D97-AF65-F5344CB8AC3E}">
        <p14:creationId xmlns:p14="http://schemas.microsoft.com/office/powerpoint/2010/main" val="2585065809"/>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video" Target="https://www.youtube.com/embed/_DGl4h_Dcyg?start=2631&amp;feature=oembed" TargetMode="Externa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diagramLayout" Target="../diagrams/layout2.xml"/><Relationship Id="rId7" Type="http://schemas.openxmlformats.org/officeDocument/2006/relationships/image" Target="../media/image22.png"/><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video" Target="https://www.youtube.com/embed/2RFq13r3khY?start=5534&amp;feature=oembed" TargetMode="Externa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604670C-E670-CE47-9545-E6736381DE2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194001"/>
            <a:ext cx="12191999" cy="7052001"/>
          </a:xfrm>
          <a:prstGeom prst="rect">
            <a:avLst/>
          </a:prstGeom>
        </p:spPr>
      </p:pic>
      <p:sp>
        <p:nvSpPr>
          <p:cNvPr id="14" name="Rectangle 13">
            <a:extLst>
              <a:ext uri="{FF2B5EF4-FFF2-40B4-BE49-F238E27FC236}">
                <a16:creationId xmlns:a16="http://schemas.microsoft.com/office/drawing/2014/main" id="{65F7BDD8-8641-8841-9B92-E853C2D4F027}"/>
              </a:ext>
            </a:extLst>
          </p:cNvPr>
          <p:cNvSpPr/>
          <p:nvPr/>
        </p:nvSpPr>
        <p:spPr>
          <a:xfrm>
            <a:off x="2" y="2017795"/>
            <a:ext cx="9143998" cy="894007"/>
          </a:xfrm>
          <a:prstGeom prst="rect">
            <a:avLst/>
          </a:prstGeom>
          <a:solidFill>
            <a:srgbClr val="CFB87C">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2B4D204A-4FCA-0344-A580-1895CAC5DF14}"/>
              </a:ext>
            </a:extLst>
          </p:cNvPr>
          <p:cNvSpPr txBox="1">
            <a:spLocks/>
          </p:cNvSpPr>
          <p:nvPr/>
        </p:nvSpPr>
        <p:spPr>
          <a:xfrm>
            <a:off x="0" y="2017795"/>
            <a:ext cx="9144000" cy="894008"/>
          </a:xfrm>
          <a:prstGeom prst="rect">
            <a:avLst/>
          </a:prstGeom>
          <a:effectLst/>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lumMod val="95000"/>
                  </a:schemeClr>
                </a:solidFill>
                <a:latin typeface="Helvetica" pitchFamily="2" charset="0"/>
              </a:rPr>
              <a:t>An evaluation of board-certified behavior analyst’s relationship with various functional behavior assessment and treatment procedures: The effect of time since credentialing</a:t>
            </a:r>
          </a:p>
        </p:txBody>
      </p:sp>
      <p:pic>
        <p:nvPicPr>
          <p:cNvPr id="17" name="Picture 16">
            <a:extLst>
              <a:ext uri="{FF2B5EF4-FFF2-40B4-BE49-F238E27FC236}">
                <a16:creationId xmlns:a16="http://schemas.microsoft.com/office/drawing/2014/main" id="{61BA0C49-94AF-6348-A500-6FFC79924F5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08190" y="1176983"/>
            <a:ext cx="6401094" cy="614842"/>
          </a:xfrm>
          <a:prstGeom prst="rect">
            <a:avLst/>
          </a:prstGeom>
        </p:spPr>
      </p:pic>
      <p:sp>
        <p:nvSpPr>
          <p:cNvPr id="7" name="Rectangle 6">
            <a:extLst>
              <a:ext uri="{FF2B5EF4-FFF2-40B4-BE49-F238E27FC236}">
                <a16:creationId xmlns:a16="http://schemas.microsoft.com/office/drawing/2014/main" id="{65F7BDD8-8641-8841-9B92-E853C2D4F027}"/>
              </a:ext>
            </a:extLst>
          </p:cNvPr>
          <p:cNvSpPr/>
          <p:nvPr/>
        </p:nvSpPr>
        <p:spPr>
          <a:xfrm>
            <a:off x="2997168" y="5467930"/>
            <a:ext cx="9194831" cy="1390070"/>
          </a:xfrm>
          <a:prstGeom prst="rect">
            <a:avLst/>
          </a:prstGeom>
          <a:solidFill>
            <a:srgbClr val="CFB87C">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A3C19C29-F206-A74F-A2B5-7A04A5F61F07}"/>
              </a:ext>
            </a:extLst>
          </p:cNvPr>
          <p:cNvSpPr txBox="1">
            <a:spLocks/>
          </p:cNvSpPr>
          <p:nvPr/>
        </p:nvSpPr>
        <p:spPr>
          <a:xfrm>
            <a:off x="3190599" y="5467929"/>
            <a:ext cx="8550667" cy="1258870"/>
          </a:xfrm>
          <a:prstGeom prst="rect">
            <a:avLst/>
          </a:prstGeom>
          <a:effectLst/>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dirty="0">
                <a:latin typeface="Helvetica Light" panose="020B0403020202020204" pitchFamily="34" charset="0"/>
              </a:rPr>
              <a:t>Krista Luttkus, </a:t>
            </a:r>
          </a:p>
          <a:p>
            <a:pPr algn="r"/>
            <a:r>
              <a:rPr lang="en-US" sz="2800" dirty="0">
                <a:latin typeface="Helvetica Light" panose="020B0403020202020204" pitchFamily="34" charset="0"/>
              </a:rPr>
              <a:t>Mentor: Patrick W. Romani</a:t>
            </a:r>
          </a:p>
          <a:p>
            <a:pPr algn="r"/>
            <a:r>
              <a:rPr lang="en-US" sz="2800" dirty="0">
                <a:latin typeface="Helvetica Light" panose="020B0403020202020204" pitchFamily="34" charset="0"/>
              </a:rPr>
              <a:t>University of Colorado School of Medicine </a:t>
            </a:r>
          </a:p>
          <a:p>
            <a:pPr algn="r"/>
            <a:r>
              <a:rPr lang="en-US" sz="2800" dirty="0">
                <a:latin typeface="Helvetica Light" panose="020B0403020202020204" pitchFamily="34" charset="0"/>
              </a:rPr>
              <a:t>Pediatric Mental Health Institute, Children’s Hospital Colorado</a:t>
            </a:r>
          </a:p>
        </p:txBody>
      </p:sp>
    </p:spTree>
    <p:extLst>
      <p:ext uri="{BB962C8B-B14F-4D97-AF65-F5344CB8AC3E}">
        <p14:creationId xmlns:p14="http://schemas.microsoft.com/office/powerpoint/2010/main" val="126791273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989" y="238109"/>
            <a:ext cx="10232021" cy="950611"/>
          </a:xfrm>
        </p:spPr>
        <p:txBody>
          <a:bodyPr>
            <a:noAutofit/>
          </a:bodyPr>
          <a:lstStyle/>
          <a:p>
            <a:r>
              <a:rPr lang="en-US" sz="4000" dirty="0">
                <a:solidFill>
                  <a:srgbClr val="256B94"/>
                </a:solidFill>
                <a:latin typeface="Century Gothic"/>
                <a:cs typeface="Century Gothic"/>
              </a:rPr>
              <a:t>Differential Reinforcement with Extinction </a:t>
            </a:r>
          </a:p>
        </p:txBody>
      </p:sp>
      <p:sp>
        <p:nvSpPr>
          <p:cNvPr id="3" name="Content Placeholder 2"/>
          <p:cNvSpPr>
            <a:spLocks noGrp="1"/>
          </p:cNvSpPr>
          <p:nvPr>
            <p:ph idx="1"/>
          </p:nvPr>
        </p:nvSpPr>
        <p:spPr>
          <a:xfrm>
            <a:off x="435979" y="1388963"/>
            <a:ext cx="10649943" cy="4554639"/>
          </a:xfrm>
        </p:spPr>
        <p:txBody>
          <a:bodyPr>
            <a:normAutofit/>
          </a:bodyPr>
          <a:lstStyle/>
          <a:p>
            <a:pPr lvl="2"/>
            <a:endParaRPr lang="en-US" dirty="0">
              <a:latin typeface="Bell MT"/>
              <a:cs typeface="Bell MT"/>
            </a:endParaRPr>
          </a:p>
          <a:p>
            <a:pPr lvl="1"/>
            <a:endParaRPr lang="en-US" dirty="0">
              <a:latin typeface="Bell MT"/>
              <a:cs typeface="Bell MT"/>
            </a:endParaRPr>
          </a:p>
          <a:p>
            <a:pPr lvl="2"/>
            <a:endParaRPr lang="en-US" dirty="0">
              <a:latin typeface="Bell MT"/>
              <a:cs typeface="Bell MT"/>
            </a:endParaRPr>
          </a:p>
        </p:txBody>
      </p:sp>
      <p:sp>
        <p:nvSpPr>
          <p:cNvPr id="4" name="Rectangle 3"/>
          <p:cNvSpPr/>
          <p:nvPr/>
        </p:nvSpPr>
        <p:spPr>
          <a:xfrm>
            <a:off x="10209229" y="6099142"/>
            <a:ext cx="1982771" cy="65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0" y="3105835"/>
            <a:ext cx="6096000" cy="646331"/>
          </a:xfrm>
          <a:prstGeom prst="rect">
            <a:avLst/>
          </a:prstGeom>
        </p:spPr>
        <p:txBody>
          <a:bodyPr>
            <a:spAutoFit/>
          </a:bodyPr>
          <a:lstStyle/>
          <a:p>
            <a:r>
              <a:rPr lang="en-US" dirty="0"/>
              <a:t>https://www.youtube.com/watch?v=_DGl4h_Dcyg&amp;t=2631s</a:t>
            </a:r>
          </a:p>
        </p:txBody>
      </p:sp>
      <p:pic>
        <p:nvPicPr>
          <p:cNvPr id="6" name="Online Media 5" title="Functional Communication Training (clinical applications)">
            <a:hlinkClick r:id="" action="ppaction://media"/>
            <a:extLst>
              <a:ext uri="{FF2B5EF4-FFF2-40B4-BE49-F238E27FC236}">
                <a16:creationId xmlns:a16="http://schemas.microsoft.com/office/drawing/2014/main" id="{9E697CC9-3F32-5F8A-B4B5-DEE14B1EB1D3}"/>
              </a:ext>
            </a:extLst>
          </p:cNvPr>
          <p:cNvPicPr>
            <a:picLocks noRot="1" noChangeAspect="1"/>
          </p:cNvPicPr>
          <p:nvPr>
            <a:videoFile r:link="rId1"/>
          </p:nvPr>
        </p:nvPicPr>
        <p:blipFill>
          <a:blip r:embed="rId4"/>
          <a:stretch>
            <a:fillRect/>
          </a:stretch>
        </p:blipFill>
        <p:spPr>
          <a:xfrm>
            <a:off x="2147293" y="1097987"/>
            <a:ext cx="8251372" cy="4662025"/>
          </a:xfrm>
          <a:prstGeom prst="rect">
            <a:avLst/>
          </a:prstGeom>
        </p:spPr>
      </p:pic>
    </p:spTree>
    <p:extLst>
      <p:ext uri="{BB962C8B-B14F-4D97-AF65-F5344CB8AC3E}">
        <p14:creationId xmlns:p14="http://schemas.microsoft.com/office/powerpoint/2010/main" val="3067596721"/>
      </p:ext>
    </p:extLst>
  </p:cSld>
  <p:clrMapOvr>
    <a:masterClrMapping/>
  </p:clrMapOvr>
  <mc:AlternateContent xmlns:mc="http://schemas.openxmlformats.org/markup-compatibility/2006" xmlns:p14="http://schemas.microsoft.com/office/powerpoint/2010/main">
    <mc:Choice Requires="p14">
      <p:transition spd="med" p14:dur="700" advTm="23328">
        <p:fade/>
      </p:transition>
    </mc:Choice>
    <mc:Fallback xmlns="">
      <p:transition spd="med" advTm="2332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989" y="238109"/>
            <a:ext cx="10232021" cy="950611"/>
          </a:xfrm>
        </p:spPr>
        <p:txBody>
          <a:bodyPr>
            <a:noAutofit/>
          </a:bodyPr>
          <a:lstStyle/>
          <a:p>
            <a:r>
              <a:rPr lang="en-US" sz="4000" dirty="0">
                <a:solidFill>
                  <a:srgbClr val="256B94"/>
                </a:solidFill>
                <a:latin typeface="Century Gothic"/>
                <a:cs typeface="Century Gothic"/>
              </a:rPr>
              <a:t>Why Year of Credentialing is Important</a:t>
            </a:r>
            <a:endParaRPr lang="en-US" sz="4000" b="1" dirty="0">
              <a:solidFill>
                <a:srgbClr val="256B94"/>
              </a:solidFill>
              <a:latin typeface="Century Gothic"/>
              <a:cs typeface="Century Gothic"/>
            </a:endParaRPr>
          </a:p>
        </p:txBody>
      </p:sp>
      <p:sp>
        <p:nvSpPr>
          <p:cNvPr id="3" name="Content Placeholder 2"/>
          <p:cNvSpPr>
            <a:spLocks noGrp="1"/>
          </p:cNvSpPr>
          <p:nvPr>
            <p:ph idx="1"/>
          </p:nvPr>
        </p:nvSpPr>
        <p:spPr>
          <a:xfrm>
            <a:off x="435979" y="1388963"/>
            <a:ext cx="10649943" cy="4554639"/>
          </a:xfrm>
        </p:spPr>
        <p:txBody>
          <a:bodyPr>
            <a:normAutofit/>
          </a:bodyPr>
          <a:lstStyle/>
          <a:p>
            <a:pPr lvl="2"/>
            <a:endParaRPr lang="en-US" dirty="0">
              <a:latin typeface="Bell MT"/>
              <a:cs typeface="Bell MT"/>
            </a:endParaRPr>
          </a:p>
          <a:p>
            <a:pPr lvl="1"/>
            <a:endParaRPr lang="en-US" dirty="0">
              <a:latin typeface="Bell MT"/>
              <a:cs typeface="Bell MT"/>
            </a:endParaRPr>
          </a:p>
          <a:p>
            <a:pPr lvl="2"/>
            <a:endParaRPr lang="en-US" dirty="0">
              <a:latin typeface="Bell MT"/>
              <a:cs typeface="Bell MT"/>
            </a:endParaRPr>
          </a:p>
        </p:txBody>
      </p:sp>
      <p:sp>
        <p:nvSpPr>
          <p:cNvPr id="4" name="Rectangle 3"/>
          <p:cNvSpPr/>
          <p:nvPr/>
        </p:nvSpPr>
        <p:spPr>
          <a:xfrm>
            <a:off x="10209229" y="6099142"/>
            <a:ext cx="1982771" cy="65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588379" y="1541363"/>
            <a:ext cx="10649943" cy="4554639"/>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Times New Roman" panose="02020603050405020304" pitchFamily="18" charset="0"/>
              </a:rPr>
              <a:t>Best practices change over time </a:t>
            </a:r>
          </a:p>
          <a:p>
            <a:pPr lvl="1"/>
            <a:r>
              <a:rPr lang="en-US" dirty="0">
                <a:cs typeface="Times New Roman" panose="02020603050405020304" pitchFamily="18" charset="0"/>
              </a:rPr>
              <a:t>For example, DR approaches have been heavily studied and refined to prevent treatment relapse (Greer et al., 2016)</a:t>
            </a:r>
          </a:p>
          <a:p>
            <a:endParaRPr lang="en-US" dirty="0">
              <a:cs typeface="Times New Roman" panose="02020603050405020304" pitchFamily="18" charset="0"/>
            </a:endParaRPr>
          </a:p>
          <a:p>
            <a:r>
              <a:rPr lang="en-US" dirty="0">
                <a:cs typeface="Times New Roman" panose="02020603050405020304" pitchFamily="18" charset="0"/>
              </a:rPr>
              <a:t>Do individuals credentialed a while ago make the same decisions regarding FBA and treatment as those individuals recently credentialed?</a:t>
            </a:r>
            <a:endParaRPr lang="en-US" dirty="0">
              <a:cs typeface="Bell MT"/>
            </a:endParaRPr>
          </a:p>
          <a:p>
            <a:pPr lvl="2"/>
            <a:endParaRPr lang="en-US" dirty="0">
              <a:latin typeface="Bell MT"/>
              <a:cs typeface="Bell MT"/>
            </a:endParaRPr>
          </a:p>
          <a:p>
            <a:pPr lvl="1"/>
            <a:endParaRPr lang="en-US" dirty="0">
              <a:latin typeface="Bell MT"/>
              <a:cs typeface="Bell MT"/>
            </a:endParaRPr>
          </a:p>
          <a:p>
            <a:pPr lvl="2"/>
            <a:endParaRPr lang="en-US" dirty="0">
              <a:latin typeface="Bell MT"/>
              <a:cs typeface="Bell MT"/>
            </a:endParaRPr>
          </a:p>
        </p:txBody>
      </p:sp>
      <p:pic>
        <p:nvPicPr>
          <p:cNvPr id="7" name="Picture 6">
            <a:extLst>
              <a:ext uri="{FF2B5EF4-FFF2-40B4-BE49-F238E27FC236}">
                <a16:creationId xmlns:a16="http://schemas.microsoft.com/office/drawing/2014/main" id="{31D62DAC-14F0-6F9D-AC09-CAB0FFD086B8}"/>
              </a:ext>
            </a:extLst>
          </p:cNvPr>
          <p:cNvPicPr>
            <a:picLocks noChangeAspect="1"/>
          </p:cNvPicPr>
          <p:nvPr/>
        </p:nvPicPr>
        <p:blipFill>
          <a:blip r:embed="rId3"/>
          <a:stretch>
            <a:fillRect/>
          </a:stretch>
        </p:blipFill>
        <p:spPr>
          <a:xfrm>
            <a:off x="1066799" y="863491"/>
            <a:ext cx="10058400" cy="419100"/>
          </a:xfrm>
          <a:prstGeom prst="rect">
            <a:avLst/>
          </a:prstGeom>
        </p:spPr>
      </p:pic>
    </p:spTree>
    <p:extLst>
      <p:ext uri="{BB962C8B-B14F-4D97-AF65-F5344CB8AC3E}">
        <p14:creationId xmlns:p14="http://schemas.microsoft.com/office/powerpoint/2010/main" val="2750996434"/>
      </p:ext>
    </p:extLst>
  </p:cSld>
  <p:clrMapOvr>
    <a:masterClrMapping/>
  </p:clrMapOvr>
  <mc:AlternateContent xmlns:mc="http://schemas.openxmlformats.org/markup-compatibility/2006" xmlns:p14="http://schemas.microsoft.com/office/powerpoint/2010/main">
    <mc:Choice Requires="p14">
      <p:transition spd="med" p14:dur="700" advTm="23328">
        <p:fade/>
      </p:transition>
    </mc:Choice>
    <mc:Fallback xmlns="">
      <p:transition spd="med" advTm="2332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latin typeface="Century Gothic"/>
                <a:cs typeface="Century Gothic"/>
              </a:rPr>
              <a:t>Purpose</a:t>
            </a:r>
            <a:endParaRPr lang="en-US" sz="5400" b="1" dirty="0">
              <a:latin typeface="Century Gothic"/>
              <a:cs typeface="Century Gothic"/>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09229" y="6099142"/>
            <a:ext cx="1982771" cy="65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EC53126-77D5-2A07-322D-52B7BDC698FA}"/>
              </a:ext>
            </a:extLst>
          </p:cNvPr>
          <p:cNvSpPr txBox="1"/>
          <p:nvPr/>
        </p:nvSpPr>
        <p:spPr>
          <a:xfrm>
            <a:off x="669036" y="1864926"/>
            <a:ext cx="10853928" cy="430887"/>
          </a:xfrm>
          <a:prstGeom prst="rect">
            <a:avLst/>
          </a:prstGeom>
          <a:noFill/>
        </p:spPr>
        <p:txBody>
          <a:bodyPr wrap="square">
            <a:spAutoFit/>
          </a:bodyPr>
          <a:lstStyle/>
          <a:p>
            <a:pPr marL="0" indent="0" algn="ctr">
              <a:buNone/>
            </a:pPr>
            <a:r>
              <a:rPr lang="en-US" sz="2200" dirty="0">
                <a:cs typeface="Times New Roman" panose="02020603050405020304" pitchFamily="18" charset="0"/>
              </a:rPr>
              <a:t>For BCBAs who have clients who engage in moderate-to-severe problem behaviors:</a:t>
            </a:r>
          </a:p>
        </p:txBody>
      </p:sp>
      <p:graphicFrame>
        <p:nvGraphicFramePr>
          <p:cNvPr id="7" name="Diagram 6">
            <a:extLst>
              <a:ext uri="{FF2B5EF4-FFF2-40B4-BE49-F238E27FC236}">
                <a16:creationId xmlns:a16="http://schemas.microsoft.com/office/drawing/2014/main" id="{A3FB7725-2AFB-11C2-FCAB-4AE790095C47}"/>
              </a:ext>
            </a:extLst>
          </p:cNvPr>
          <p:cNvGraphicFramePr/>
          <p:nvPr>
            <p:extLst>
              <p:ext uri="{D42A27DB-BD31-4B8C-83A1-F6EECF244321}">
                <p14:modId xmlns:p14="http://schemas.microsoft.com/office/powerpoint/2010/main" val="1878629776"/>
              </p:ext>
            </p:extLst>
          </p:nvPr>
        </p:nvGraphicFramePr>
        <p:xfrm>
          <a:off x="991633" y="2644948"/>
          <a:ext cx="10035445" cy="3718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Content Placeholder 14" descr="Aspiration with solid fill">
            <a:extLst>
              <a:ext uri="{FF2B5EF4-FFF2-40B4-BE49-F238E27FC236}">
                <a16:creationId xmlns:a16="http://schemas.microsoft.com/office/drawing/2014/main" id="{C5A58683-0736-688D-1116-8DDED7BC830C}"/>
              </a:ext>
            </a:extLst>
          </p:cNvPr>
          <p:cNvPicPr>
            <a:picLocks noGrp="1" noChangeAspect="1"/>
          </p:cNvPicPr>
          <p:nvPr>
            <p:ph idx="1"/>
          </p:nvPr>
        </p:nvPicPr>
        <p:blipFill>
          <a:blip r:embed="rId7">
            <a:extLst>
              <a:ext uri="{96DAC541-7B7A-43D3-8B79-37D633B846F1}">
                <asvg:svgBlip xmlns:asvg="http://schemas.microsoft.com/office/drawing/2016/SVG/main" r:embed="rId8"/>
              </a:ext>
            </a:extLst>
          </a:blip>
          <a:stretch>
            <a:fillRect/>
          </a:stretch>
        </p:blipFill>
        <p:spPr/>
      </p:pic>
    </p:spTree>
    <p:extLst>
      <p:ext uri="{BB962C8B-B14F-4D97-AF65-F5344CB8AC3E}">
        <p14:creationId xmlns:p14="http://schemas.microsoft.com/office/powerpoint/2010/main" val="1165860942"/>
      </p:ext>
    </p:extLst>
  </p:cSld>
  <p:clrMapOvr>
    <a:masterClrMapping/>
  </p:clrMapOvr>
  <mc:AlternateContent xmlns:mc="http://schemas.openxmlformats.org/markup-compatibility/2006" xmlns:p14="http://schemas.microsoft.com/office/powerpoint/2010/main">
    <mc:Choice Requires="p14">
      <p:transition spd="med" p14:dur="700" advTm="23328">
        <p:fade/>
      </p:transition>
    </mc:Choice>
    <mc:Fallback xmlns="">
      <p:transition spd="med" advTm="23328">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91590E-5014-0F94-D890-1E11BB1A709D}"/>
              </a:ext>
            </a:extLst>
          </p:cNvPr>
          <p:cNvSpPr>
            <a:spLocks noGrp="1"/>
          </p:cNvSpPr>
          <p:nvPr>
            <p:ph type="body" sz="quarter" idx="10"/>
          </p:nvPr>
        </p:nvSpPr>
        <p:spPr/>
        <p:txBody>
          <a:bodyPr/>
          <a:lstStyle/>
          <a:p>
            <a:r>
              <a:rPr lang="en-US" sz="7200" dirty="0"/>
              <a:t>Methods</a:t>
            </a:r>
          </a:p>
        </p:txBody>
      </p:sp>
    </p:spTree>
    <p:extLst>
      <p:ext uri="{BB962C8B-B14F-4D97-AF65-F5344CB8AC3E}">
        <p14:creationId xmlns:p14="http://schemas.microsoft.com/office/powerpoint/2010/main" val="94037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503" y="-1878677"/>
            <a:ext cx="10232021" cy="1150854"/>
          </a:xfrm>
        </p:spPr>
        <p:txBody>
          <a:bodyPr>
            <a:noAutofit/>
          </a:bodyPr>
          <a:lstStyle/>
          <a:p>
            <a:r>
              <a:rPr lang="en-US" sz="4800" dirty="0">
                <a:solidFill>
                  <a:srgbClr val="256B94"/>
                </a:solidFill>
                <a:latin typeface="Century Gothic"/>
                <a:cs typeface="Century Gothic"/>
              </a:rPr>
              <a:t>Introduction</a:t>
            </a:r>
            <a:endParaRPr lang="en-US" sz="4800" b="1" dirty="0">
              <a:solidFill>
                <a:srgbClr val="256B94"/>
              </a:solidFill>
              <a:latin typeface="Century Gothic"/>
              <a:cs typeface="Century Gothic"/>
            </a:endParaRPr>
          </a:p>
        </p:txBody>
      </p:sp>
      <p:sp>
        <p:nvSpPr>
          <p:cNvPr id="3" name="Content Placeholder 2"/>
          <p:cNvSpPr>
            <a:spLocks noGrp="1"/>
          </p:cNvSpPr>
          <p:nvPr>
            <p:ph idx="1"/>
          </p:nvPr>
        </p:nvSpPr>
        <p:spPr>
          <a:xfrm>
            <a:off x="435979" y="1388963"/>
            <a:ext cx="11552821" cy="4554639"/>
          </a:xfrm>
        </p:spPr>
        <p:txBody>
          <a:bodyPr>
            <a:normAutofit/>
          </a:bodyPr>
          <a:lstStyle/>
          <a:p>
            <a:r>
              <a:rPr lang="en-US" dirty="0">
                <a:cs typeface="Times New Roman" panose="02020603050405020304" pitchFamily="18" charset="0"/>
              </a:rPr>
              <a:t>131 credentialed behavior analysts completed the entire survey</a:t>
            </a:r>
          </a:p>
          <a:p>
            <a:r>
              <a:rPr lang="en-US" dirty="0">
                <a:cs typeface="Times New Roman" panose="02020603050405020304" pitchFamily="18" charset="0"/>
              </a:rPr>
              <a:t>92.0% of participants reported being White</a:t>
            </a:r>
          </a:p>
          <a:p>
            <a:r>
              <a:rPr lang="en-US" dirty="0">
                <a:cs typeface="Times New Roman" panose="02020603050405020304" pitchFamily="18" charset="0"/>
              </a:rPr>
              <a:t>Most participants worked in home (24%), school, (25%), clinic (24%) settings.</a:t>
            </a:r>
          </a:p>
          <a:p>
            <a:endParaRPr lang="en-US" dirty="0">
              <a:cs typeface="Times New Roman" panose="02020603050405020304" pitchFamily="18" charset="0"/>
            </a:endParaRPr>
          </a:p>
          <a:p>
            <a:pPr lvl="1"/>
            <a:endParaRPr lang="en-US" dirty="0">
              <a:latin typeface="Bell MT"/>
              <a:cs typeface="Bell MT"/>
            </a:endParaRPr>
          </a:p>
          <a:p>
            <a:pPr lvl="2"/>
            <a:endParaRPr lang="en-US" dirty="0">
              <a:latin typeface="Bell MT"/>
              <a:cs typeface="Bell MT"/>
            </a:endParaRPr>
          </a:p>
          <a:p>
            <a:pPr lvl="1"/>
            <a:endParaRPr lang="en-US" dirty="0">
              <a:latin typeface="Bell MT"/>
              <a:cs typeface="Bell MT"/>
            </a:endParaRPr>
          </a:p>
          <a:p>
            <a:pPr lvl="2"/>
            <a:endParaRPr lang="en-US" dirty="0">
              <a:latin typeface="Bell MT"/>
              <a:cs typeface="Bell MT"/>
            </a:endParaRPr>
          </a:p>
        </p:txBody>
      </p:sp>
      <p:sp>
        <p:nvSpPr>
          <p:cNvPr id="4" name="Title 1">
            <a:extLst>
              <a:ext uri="{FF2B5EF4-FFF2-40B4-BE49-F238E27FC236}">
                <a16:creationId xmlns:a16="http://schemas.microsoft.com/office/drawing/2014/main" id="{D47A4289-5463-9C27-9921-A8C5EC0AA029}"/>
              </a:ext>
            </a:extLst>
          </p:cNvPr>
          <p:cNvSpPr txBox="1">
            <a:spLocks/>
          </p:cNvSpPr>
          <p:nvPr/>
        </p:nvSpPr>
        <p:spPr>
          <a:xfrm>
            <a:off x="979989" y="238109"/>
            <a:ext cx="10232021" cy="950611"/>
          </a:xfrm>
        </p:spPr>
        <p:txBody>
          <a:bodyPr>
            <a:noAutofit/>
          </a:bodyPr>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sz="4800" dirty="0">
                <a:solidFill>
                  <a:srgbClr val="256B94"/>
                </a:solidFill>
                <a:latin typeface="Century Gothic"/>
                <a:cs typeface="Century Gothic"/>
              </a:rPr>
              <a:t>Who was included</a:t>
            </a:r>
          </a:p>
        </p:txBody>
      </p:sp>
      <p:graphicFrame>
        <p:nvGraphicFramePr>
          <p:cNvPr id="7" name="Table 7">
            <a:extLst>
              <a:ext uri="{FF2B5EF4-FFF2-40B4-BE49-F238E27FC236}">
                <a16:creationId xmlns:a16="http://schemas.microsoft.com/office/drawing/2014/main" id="{8E2DC5F2-7EC9-967C-BCCE-9A54267F2A27}"/>
              </a:ext>
            </a:extLst>
          </p:cNvPr>
          <p:cNvGraphicFramePr>
            <a:graphicFrameLocks noGrp="1"/>
          </p:cNvGraphicFramePr>
          <p:nvPr>
            <p:extLst>
              <p:ext uri="{D42A27DB-BD31-4B8C-83A1-F6EECF244321}">
                <p14:modId xmlns:p14="http://schemas.microsoft.com/office/powerpoint/2010/main" val="1488083957"/>
              </p:ext>
            </p:extLst>
          </p:nvPr>
        </p:nvGraphicFramePr>
        <p:xfrm>
          <a:off x="1788160" y="3427424"/>
          <a:ext cx="8128000" cy="2595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878069750"/>
                    </a:ext>
                  </a:extLst>
                </a:gridCol>
                <a:gridCol w="4064000">
                  <a:extLst>
                    <a:ext uri="{9D8B030D-6E8A-4147-A177-3AD203B41FA5}">
                      <a16:colId xmlns:a16="http://schemas.microsoft.com/office/drawing/2014/main" val="745742224"/>
                    </a:ext>
                  </a:extLst>
                </a:gridCol>
              </a:tblGrid>
              <a:tr h="370840">
                <a:tc>
                  <a:txBody>
                    <a:bodyPr/>
                    <a:lstStyle/>
                    <a:p>
                      <a:r>
                        <a:rPr lang="en-US" dirty="0"/>
                        <a:t>Years Credentialed</a:t>
                      </a:r>
                    </a:p>
                  </a:txBody>
                  <a:tcPr/>
                </a:tc>
                <a:tc>
                  <a:txBody>
                    <a:bodyPr/>
                    <a:lstStyle/>
                    <a:p>
                      <a:r>
                        <a:rPr lang="en-US" dirty="0"/>
                        <a:t>Precent of Respondents </a:t>
                      </a:r>
                    </a:p>
                  </a:txBody>
                  <a:tcPr/>
                </a:tc>
                <a:extLst>
                  <a:ext uri="{0D108BD9-81ED-4DB2-BD59-A6C34878D82A}">
                    <a16:rowId xmlns:a16="http://schemas.microsoft.com/office/drawing/2014/main" val="1002791329"/>
                  </a:ext>
                </a:extLst>
              </a:tr>
              <a:tr h="370840">
                <a:tc>
                  <a:txBody>
                    <a:bodyPr/>
                    <a:lstStyle/>
                    <a:p>
                      <a:r>
                        <a:rPr lang="en-US" dirty="0"/>
                        <a:t>14+ </a:t>
                      </a:r>
                    </a:p>
                  </a:txBody>
                  <a:tcPr/>
                </a:tc>
                <a:tc>
                  <a:txBody>
                    <a:bodyPr/>
                    <a:lstStyle/>
                    <a:p>
                      <a:r>
                        <a:rPr lang="en-US" dirty="0"/>
                        <a:t>4%</a:t>
                      </a:r>
                    </a:p>
                  </a:txBody>
                  <a:tcPr/>
                </a:tc>
                <a:extLst>
                  <a:ext uri="{0D108BD9-81ED-4DB2-BD59-A6C34878D82A}">
                    <a16:rowId xmlns:a16="http://schemas.microsoft.com/office/drawing/2014/main" val="110190809"/>
                  </a:ext>
                </a:extLst>
              </a:tr>
              <a:tr h="370840">
                <a:tc>
                  <a:txBody>
                    <a:bodyPr/>
                    <a:lstStyle/>
                    <a:p>
                      <a:r>
                        <a:rPr lang="en-US" dirty="0"/>
                        <a:t>12-14</a:t>
                      </a:r>
                    </a:p>
                  </a:txBody>
                  <a:tcPr/>
                </a:tc>
                <a:tc>
                  <a:txBody>
                    <a:bodyPr/>
                    <a:lstStyle/>
                    <a:p>
                      <a:r>
                        <a:rPr lang="en-US" dirty="0"/>
                        <a:t>7%</a:t>
                      </a:r>
                    </a:p>
                  </a:txBody>
                  <a:tcPr/>
                </a:tc>
                <a:extLst>
                  <a:ext uri="{0D108BD9-81ED-4DB2-BD59-A6C34878D82A}">
                    <a16:rowId xmlns:a16="http://schemas.microsoft.com/office/drawing/2014/main" val="1405396630"/>
                  </a:ext>
                </a:extLst>
              </a:tr>
              <a:tr h="370840">
                <a:tc>
                  <a:txBody>
                    <a:bodyPr/>
                    <a:lstStyle/>
                    <a:p>
                      <a:r>
                        <a:rPr lang="en-US" dirty="0"/>
                        <a:t>9-11</a:t>
                      </a:r>
                    </a:p>
                  </a:txBody>
                  <a:tcPr/>
                </a:tc>
                <a:tc>
                  <a:txBody>
                    <a:bodyPr/>
                    <a:lstStyle/>
                    <a:p>
                      <a:r>
                        <a:rPr lang="en-US" dirty="0"/>
                        <a:t>9%</a:t>
                      </a:r>
                    </a:p>
                  </a:txBody>
                  <a:tcPr/>
                </a:tc>
                <a:extLst>
                  <a:ext uri="{0D108BD9-81ED-4DB2-BD59-A6C34878D82A}">
                    <a16:rowId xmlns:a16="http://schemas.microsoft.com/office/drawing/2014/main" val="2839659490"/>
                  </a:ext>
                </a:extLst>
              </a:tr>
              <a:tr h="370840">
                <a:tc>
                  <a:txBody>
                    <a:bodyPr/>
                    <a:lstStyle/>
                    <a:p>
                      <a:r>
                        <a:rPr lang="en-US" dirty="0"/>
                        <a:t>6-8</a:t>
                      </a:r>
                    </a:p>
                  </a:txBody>
                  <a:tcPr/>
                </a:tc>
                <a:tc>
                  <a:txBody>
                    <a:bodyPr/>
                    <a:lstStyle/>
                    <a:p>
                      <a:r>
                        <a:rPr lang="en-US" dirty="0"/>
                        <a:t>28%</a:t>
                      </a:r>
                    </a:p>
                  </a:txBody>
                  <a:tcPr/>
                </a:tc>
                <a:extLst>
                  <a:ext uri="{0D108BD9-81ED-4DB2-BD59-A6C34878D82A}">
                    <a16:rowId xmlns:a16="http://schemas.microsoft.com/office/drawing/2014/main" val="1658635137"/>
                  </a:ext>
                </a:extLst>
              </a:tr>
              <a:tr h="370840">
                <a:tc>
                  <a:txBody>
                    <a:bodyPr/>
                    <a:lstStyle/>
                    <a:p>
                      <a:r>
                        <a:rPr lang="en-US" dirty="0"/>
                        <a:t>3-5</a:t>
                      </a:r>
                    </a:p>
                  </a:txBody>
                  <a:tcPr/>
                </a:tc>
                <a:tc>
                  <a:txBody>
                    <a:bodyPr/>
                    <a:lstStyle/>
                    <a:p>
                      <a:r>
                        <a:rPr lang="en-US" dirty="0"/>
                        <a:t>29%</a:t>
                      </a:r>
                    </a:p>
                  </a:txBody>
                  <a:tcPr/>
                </a:tc>
                <a:extLst>
                  <a:ext uri="{0D108BD9-81ED-4DB2-BD59-A6C34878D82A}">
                    <a16:rowId xmlns:a16="http://schemas.microsoft.com/office/drawing/2014/main" val="1433370963"/>
                  </a:ext>
                </a:extLst>
              </a:tr>
              <a:tr h="370840">
                <a:tc>
                  <a:txBody>
                    <a:bodyPr/>
                    <a:lstStyle/>
                    <a:p>
                      <a:r>
                        <a:rPr lang="en-US" dirty="0"/>
                        <a:t>0-2</a:t>
                      </a:r>
                    </a:p>
                  </a:txBody>
                  <a:tcPr/>
                </a:tc>
                <a:tc>
                  <a:txBody>
                    <a:bodyPr/>
                    <a:lstStyle/>
                    <a:p>
                      <a:r>
                        <a:rPr lang="en-US" dirty="0"/>
                        <a:t>24%</a:t>
                      </a:r>
                    </a:p>
                  </a:txBody>
                  <a:tcPr/>
                </a:tc>
                <a:extLst>
                  <a:ext uri="{0D108BD9-81ED-4DB2-BD59-A6C34878D82A}">
                    <a16:rowId xmlns:a16="http://schemas.microsoft.com/office/drawing/2014/main" val="379613457"/>
                  </a:ext>
                </a:extLst>
              </a:tr>
            </a:tbl>
          </a:graphicData>
        </a:graphic>
      </p:graphicFrame>
      <p:sp>
        <p:nvSpPr>
          <p:cNvPr id="6" name="Rectangle 5"/>
          <p:cNvSpPr/>
          <p:nvPr/>
        </p:nvSpPr>
        <p:spPr>
          <a:xfrm>
            <a:off x="10209229" y="6099142"/>
            <a:ext cx="1982771" cy="65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E893F11-0E59-614A-54DF-C3AD242EB15A}"/>
              </a:ext>
            </a:extLst>
          </p:cNvPr>
          <p:cNvPicPr>
            <a:picLocks noChangeAspect="1"/>
          </p:cNvPicPr>
          <p:nvPr/>
        </p:nvPicPr>
        <p:blipFill>
          <a:blip r:embed="rId3"/>
          <a:stretch>
            <a:fillRect/>
          </a:stretch>
        </p:blipFill>
        <p:spPr>
          <a:xfrm>
            <a:off x="1066799" y="863491"/>
            <a:ext cx="10058400" cy="419100"/>
          </a:xfrm>
          <a:prstGeom prst="rect">
            <a:avLst/>
          </a:prstGeom>
        </p:spPr>
      </p:pic>
    </p:spTree>
    <p:extLst>
      <p:ext uri="{BB962C8B-B14F-4D97-AF65-F5344CB8AC3E}">
        <p14:creationId xmlns:p14="http://schemas.microsoft.com/office/powerpoint/2010/main" val="945410652"/>
      </p:ext>
    </p:extLst>
  </p:cSld>
  <p:clrMapOvr>
    <a:masterClrMapping/>
  </p:clrMapOvr>
  <mc:AlternateContent xmlns:mc="http://schemas.openxmlformats.org/markup-compatibility/2006" xmlns:p14="http://schemas.microsoft.com/office/powerpoint/2010/main">
    <mc:Choice Requires="p14">
      <p:transition spd="med" p14:dur="700" advTm="23328">
        <p:fade/>
      </p:transition>
    </mc:Choice>
    <mc:Fallback xmlns="">
      <p:transition spd="med" advTm="2332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6995"/>
            <a:ext cx="10515600" cy="1133693"/>
          </a:xfrm>
        </p:spPr>
        <p:txBody>
          <a:bodyPr>
            <a:normAutofit/>
          </a:bodyPr>
          <a:lstStyle/>
          <a:p>
            <a:r>
              <a:rPr lang="en-US" sz="5200" b="1" dirty="0">
                <a:latin typeface="Century Gothic"/>
                <a:cs typeface="Century Gothic"/>
              </a:rPr>
              <a:t>What We Measured</a:t>
            </a:r>
          </a:p>
        </p:txBody>
      </p:sp>
      <p:graphicFrame>
        <p:nvGraphicFramePr>
          <p:cNvPr id="6" name="Content Placeholder 2">
            <a:extLst>
              <a:ext uri="{FF2B5EF4-FFF2-40B4-BE49-F238E27FC236}">
                <a16:creationId xmlns:a16="http://schemas.microsoft.com/office/drawing/2014/main" id="{8CDDA05C-76E6-475C-694D-E04B7632D290}"/>
              </a:ext>
            </a:extLst>
          </p:cNvPr>
          <p:cNvGraphicFramePr>
            <a:graphicFrameLocks noGrp="1"/>
          </p:cNvGraphicFramePr>
          <p:nvPr>
            <p:ph idx="1"/>
            <p:extLst>
              <p:ext uri="{D42A27DB-BD31-4B8C-83A1-F6EECF244321}">
                <p14:modId xmlns:p14="http://schemas.microsoft.com/office/powerpoint/2010/main" val="18729216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9636111"/>
      </p:ext>
    </p:extLst>
  </p:cSld>
  <p:clrMapOvr>
    <a:masterClrMapping/>
  </p:clrMapOvr>
  <mc:AlternateContent xmlns:mc="http://schemas.openxmlformats.org/markup-compatibility/2006" xmlns:p14="http://schemas.microsoft.com/office/powerpoint/2010/main">
    <mc:Choice Requires="p14">
      <p:transition spd="med" p14:dur="700" advTm="23328">
        <p:fade/>
      </p:transition>
    </mc:Choice>
    <mc:Fallback xmlns="">
      <p:transition spd="med" advTm="23328">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5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US" sz="4600">
                <a:latin typeface="Century Gothic"/>
                <a:cs typeface="Century Gothic"/>
              </a:rPr>
              <a:t>The Needs Assessment (Survey) </a:t>
            </a:r>
            <a:endParaRPr lang="en-US" sz="4600" b="1" dirty="0">
              <a:latin typeface="Century Gothic"/>
              <a:cs typeface="Century Gothic"/>
            </a:endParaRPr>
          </a:p>
        </p:txBody>
      </p:sp>
      <p:pic>
        <p:nvPicPr>
          <p:cNvPr id="47" name="Picture 46" descr="Businessman using digital tablet in meeting">
            <a:extLst>
              <a:ext uri="{FF2B5EF4-FFF2-40B4-BE49-F238E27FC236}">
                <a16:creationId xmlns:a16="http://schemas.microsoft.com/office/drawing/2014/main" id="{B43B49E4-96C2-8642-98C1-2A45F7FB7356}"/>
              </a:ext>
            </a:extLst>
          </p:cNvPr>
          <p:cNvPicPr>
            <a:picLocks noChangeAspect="1"/>
          </p:cNvPicPr>
          <p:nvPr/>
        </p:nvPicPr>
        <p:blipFill rotWithShape="1">
          <a:blip r:embed="rId3">
            <a:extLst>
              <a:ext uri="{28A0092B-C50C-407E-A947-70E740481C1C}">
                <a14:useLocalDpi xmlns:a14="http://schemas.microsoft.com/office/drawing/2010/main" val="0"/>
              </a:ext>
            </a:extLst>
          </a:blip>
          <a:srcRect l="23577" r="3109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6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2"/>
          <p:cNvSpPr>
            <a:spLocks noGrp="1"/>
          </p:cNvSpPr>
          <p:nvPr>
            <p:ph idx="1"/>
          </p:nvPr>
        </p:nvSpPr>
        <p:spPr>
          <a:xfrm>
            <a:off x="5297762" y="2706624"/>
            <a:ext cx="6251110" cy="3483864"/>
          </a:xfrm>
        </p:spPr>
        <p:txBody>
          <a:bodyPr>
            <a:normAutofit/>
          </a:bodyPr>
          <a:lstStyle/>
          <a:p>
            <a:pPr marL="514350" indent="-514350">
              <a:buFont typeface="+mj-lt"/>
              <a:buAutoNum type="arabicPeriod"/>
            </a:pPr>
            <a:r>
              <a:rPr lang="en-US" sz="2000" dirty="0">
                <a:cs typeface="Times New Roman" panose="02020603050405020304" pitchFamily="18" charset="0"/>
              </a:rPr>
              <a:t>Focus Group</a:t>
            </a:r>
          </a:p>
          <a:p>
            <a:pPr lvl="1"/>
            <a:r>
              <a:rPr lang="en-US" sz="2000" dirty="0">
                <a:cs typeface="Times New Roman" panose="02020603050405020304" pitchFamily="18" charset="0"/>
              </a:rPr>
              <a:t>Evaluate current practices of BCBAs working in schools, clinics, and homes in urban, suburban, and rural areas of Colorado.</a:t>
            </a:r>
          </a:p>
          <a:p>
            <a:pPr lvl="1"/>
            <a:r>
              <a:rPr lang="en-US" sz="2000" dirty="0">
                <a:cs typeface="Times New Roman" panose="02020603050405020304" pitchFamily="18" charset="0"/>
              </a:rPr>
              <a:t>Used to develop a Needs Assessment</a:t>
            </a:r>
          </a:p>
          <a:p>
            <a:pPr marL="457200" lvl="1" indent="0">
              <a:buNone/>
            </a:pPr>
            <a:endParaRPr lang="en-US" sz="2000" dirty="0">
              <a:cs typeface="Times New Roman" panose="02020603050405020304" pitchFamily="18" charset="0"/>
            </a:endParaRPr>
          </a:p>
          <a:p>
            <a:pPr marL="514350" indent="-514350">
              <a:buFont typeface="+mj-lt"/>
              <a:buAutoNum type="arabicPeriod"/>
            </a:pPr>
            <a:r>
              <a:rPr lang="en-US" sz="2000" dirty="0">
                <a:cs typeface="Times New Roman" panose="02020603050405020304" pitchFamily="18" charset="0"/>
              </a:rPr>
              <a:t>Needs Assessment created in Qualtrics and sent out to BCBAs</a:t>
            </a:r>
          </a:p>
          <a:p>
            <a:pPr lvl="1"/>
            <a:r>
              <a:rPr lang="en-US" sz="2000" dirty="0">
                <a:cs typeface="Times New Roman" panose="02020603050405020304" pitchFamily="18" charset="0"/>
              </a:rPr>
              <a:t>Sent to 1,201 BCBAs</a:t>
            </a:r>
          </a:p>
          <a:p>
            <a:pPr lvl="1"/>
            <a:r>
              <a:rPr lang="en-US" sz="2000" dirty="0">
                <a:cs typeface="Times New Roman" panose="02020603050405020304" pitchFamily="18" charset="0"/>
              </a:rPr>
              <a:t>131 completed the entire survey (11%)</a:t>
            </a:r>
            <a:endParaRPr lang="en-US" sz="2000" dirty="0">
              <a:latin typeface="Bell MT"/>
              <a:cs typeface="Bell MT"/>
            </a:endParaRPr>
          </a:p>
          <a:p>
            <a:pPr lvl="1"/>
            <a:endParaRPr lang="en-US" sz="2000" dirty="0">
              <a:latin typeface="Bell MT"/>
              <a:cs typeface="Bell MT"/>
            </a:endParaRPr>
          </a:p>
          <a:p>
            <a:pPr lvl="2"/>
            <a:endParaRPr lang="en-US" dirty="0">
              <a:latin typeface="Bell MT"/>
              <a:cs typeface="Bell MT"/>
            </a:endParaRPr>
          </a:p>
        </p:txBody>
      </p:sp>
      <p:sp>
        <p:nvSpPr>
          <p:cNvPr id="4" name="Rectangle 3"/>
          <p:cNvSpPr/>
          <p:nvPr/>
        </p:nvSpPr>
        <p:spPr>
          <a:xfrm>
            <a:off x="10209229" y="6099142"/>
            <a:ext cx="1982771" cy="65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253377"/>
      </p:ext>
    </p:extLst>
  </p:cSld>
  <p:clrMapOvr>
    <a:masterClrMapping/>
  </p:clrMapOvr>
  <mc:AlternateContent xmlns:mc="http://schemas.openxmlformats.org/markup-compatibility/2006" xmlns:p14="http://schemas.microsoft.com/office/powerpoint/2010/main">
    <mc:Choice Requires="p14">
      <p:transition spd="med" p14:dur="700" advTm="23328">
        <p:fade/>
      </p:transition>
    </mc:Choice>
    <mc:Fallback xmlns="">
      <p:transition spd="med" advTm="2332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A4AB16-AEC6-B3C8-93F7-78B930878EB7}"/>
              </a:ext>
            </a:extLst>
          </p:cNvPr>
          <p:cNvSpPr>
            <a:spLocks noGrp="1"/>
          </p:cNvSpPr>
          <p:nvPr>
            <p:ph type="body" sz="quarter" idx="10"/>
          </p:nvPr>
        </p:nvSpPr>
        <p:spPr/>
        <p:txBody>
          <a:bodyPr/>
          <a:lstStyle/>
          <a:p>
            <a:r>
              <a:rPr lang="en-US" sz="7200" dirty="0"/>
              <a:t>Results</a:t>
            </a:r>
          </a:p>
        </p:txBody>
      </p:sp>
    </p:spTree>
    <p:extLst>
      <p:ext uri="{BB962C8B-B14F-4D97-AF65-F5344CB8AC3E}">
        <p14:creationId xmlns:p14="http://schemas.microsoft.com/office/powerpoint/2010/main" val="344382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989" y="238109"/>
            <a:ext cx="10232021" cy="1150854"/>
          </a:xfrm>
        </p:spPr>
        <p:txBody>
          <a:bodyPr>
            <a:noAutofit/>
          </a:bodyPr>
          <a:lstStyle/>
          <a:p>
            <a:r>
              <a:rPr lang="en-US" sz="4800" b="1" dirty="0">
                <a:solidFill>
                  <a:srgbClr val="256B94"/>
                </a:solidFill>
                <a:latin typeface="Century Gothic"/>
                <a:cs typeface="Century Gothic"/>
              </a:rPr>
              <a:t>Results: Frequency </a:t>
            </a:r>
          </a:p>
        </p:txBody>
      </p:sp>
      <p:sp>
        <p:nvSpPr>
          <p:cNvPr id="3" name="Content Placeholder 2"/>
          <p:cNvSpPr>
            <a:spLocks noGrp="1"/>
          </p:cNvSpPr>
          <p:nvPr>
            <p:ph idx="1"/>
          </p:nvPr>
        </p:nvSpPr>
        <p:spPr>
          <a:xfrm>
            <a:off x="435981" y="1388963"/>
            <a:ext cx="5660020" cy="4554639"/>
          </a:xfrm>
        </p:spPr>
        <p:txBody>
          <a:bodyPr>
            <a:normAutofit/>
          </a:bodyPr>
          <a:lstStyle/>
          <a:p>
            <a:r>
              <a:rPr lang="en-US" sz="2400" dirty="0">
                <a:cs typeface="Bell MT"/>
              </a:rPr>
              <a:t>Respondents reported using:</a:t>
            </a:r>
          </a:p>
          <a:p>
            <a:pPr lvl="1"/>
            <a:r>
              <a:rPr lang="en-US" dirty="0">
                <a:cs typeface="Bell MT"/>
              </a:rPr>
              <a:t>Experimental assessment an average of 5 out of 10</a:t>
            </a:r>
          </a:p>
          <a:p>
            <a:pPr lvl="1"/>
            <a:r>
              <a:rPr lang="en-US" dirty="0">
                <a:cs typeface="Bell MT"/>
              </a:rPr>
              <a:t>Descriptive assessment an average of 8 out of 10</a:t>
            </a:r>
          </a:p>
          <a:p>
            <a:pPr lvl="1"/>
            <a:r>
              <a:rPr lang="en-US" dirty="0">
                <a:cs typeface="Bell MT"/>
              </a:rPr>
              <a:t>Indirect assessment an average 7 out of 10</a:t>
            </a:r>
          </a:p>
          <a:p>
            <a:endParaRPr lang="en-US" sz="2400" dirty="0">
              <a:cs typeface="Bell MT"/>
            </a:endParaRPr>
          </a:p>
          <a:p>
            <a:r>
              <a:rPr lang="en-US" sz="2400" dirty="0">
                <a:cs typeface="Bell MT"/>
              </a:rPr>
              <a:t>Differences between years since credentialing </a:t>
            </a:r>
          </a:p>
          <a:p>
            <a:pPr lvl="1"/>
            <a:r>
              <a:rPr lang="en-US" dirty="0">
                <a:cs typeface="Bell MT"/>
              </a:rPr>
              <a:t>No consistent differences</a:t>
            </a:r>
          </a:p>
          <a:p>
            <a:endParaRPr lang="en-US" sz="2400" dirty="0">
              <a:cs typeface="Bell MT"/>
            </a:endParaRPr>
          </a:p>
        </p:txBody>
      </p:sp>
      <p:sp>
        <p:nvSpPr>
          <p:cNvPr id="4" name="Rectangle 3"/>
          <p:cNvSpPr/>
          <p:nvPr/>
        </p:nvSpPr>
        <p:spPr>
          <a:xfrm>
            <a:off x="10209229" y="6099142"/>
            <a:ext cx="1982771" cy="65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id="{1E82CCFF-562E-DEC6-A057-D8365115AA4F}"/>
              </a:ext>
            </a:extLst>
          </p:cNvPr>
          <p:cNvGraphicFramePr>
            <a:graphicFrameLocks/>
          </p:cNvGraphicFramePr>
          <p:nvPr>
            <p:extLst>
              <p:ext uri="{D42A27DB-BD31-4B8C-83A1-F6EECF244321}">
                <p14:modId xmlns:p14="http://schemas.microsoft.com/office/powerpoint/2010/main" val="1600788972"/>
              </p:ext>
            </p:extLst>
          </p:nvPr>
        </p:nvGraphicFramePr>
        <p:xfrm>
          <a:off x="5910942" y="1388963"/>
          <a:ext cx="6183086" cy="46838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4745207"/>
      </p:ext>
    </p:extLst>
  </p:cSld>
  <p:clrMapOvr>
    <a:masterClrMapping/>
  </p:clrMapOvr>
  <mc:AlternateContent xmlns:mc="http://schemas.openxmlformats.org/markup-compatibility/2006" xmlns:p14="http://schemas.microsoft.com/office/powerpoint/2010/main">
    <mc:Choice Requires="p14">
      <p:transition spd="med" p14:dur="700" advTm="23328">
        <p:fade/>
      </p:transition>
    </mc:Choice>
    <mc:Fallback xmlns="">
      <p:transition spd="med" advTm="2332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989" y="238109"/>
            <a:ext cx="10232021" cy="1150854"/>
          </a:xfrm>
        </p:spPr>
        <p:txBody>
          <a:bodyPr>
            <a:noAutofit/>
          </a:bodyPr>
          <a:lstStyle/>
          <a:p>
            <a:r>
              <a:rPr lang="en-US" sz="4800" b="1" dirty="0">
                <a:solidFill>
                  <a:srgbClr val="256B94"/>
                </a:solidFill>
                <a:latin typeface="Century Gothic"/>
                <a:cs typeface="Century Gothic"/>
              </a:rPr>
              <a:t>Results: Confidence </a:t>
            </a:r>
          </a:p>
        </p:txBody>
      </p:sp>
      <p:sp>
        <p:nvSpPr>
          <p:cNvPr id="3" name="Content Placeholder 2"/>
          <p:cNvSpPr>
            <a:spLocks noGrp="1"/>
          </p:cNvSpPr>
          <p:nvPr>
            <p:ph idx="1"/>
          </p:nvPr>
        </p:nvSpPr>
        <p:spPr>
          <a:xfrm>
            <a:off x="435979" y="1388963"/>
            <a:ext cx="4871517" cy="4554639"/>
          </a:xfrm>
        </p:spPr>
        <p:txBody>
          <a:bodyPr>
            <a:normAutofit/>
          </a:bodyPr>
          <a:lstStyle/>
          <a:p>
            <a:r>
              <a:rPr lang="en-US" sz="2400" dirty="0">
                <a:cs typeface="Bell MT"/>
              </a:rPr>
              <a:t>Respondents reported feeling slightly more confident in the indirect and descriptive assessment (M = 9) than experimental assessment (M = 8). </a:t>
            </a:r>
          </a:p>
          <a:p>
            <a:pPr marL="457200" lvl="1" indent="0">
              <a:buNone/>
            </a:pPr>
            <a:endParaRPr lang="en-US" dirty="0">
              <a:cs typeface="Bell MT"/>
            </a:endParaRPr>
          </a:p>
          <a:p>
            <a:r>
              <a:rPr lang="en-US" sz="2400" dirty="0">
                <a:cs typeface="Bell MT"/>
              </a:rPr>
              <a:t>No consistent differences between year of credentialing and confidence with various FBA procedures</a:t>
            </a:r>
          </a:p>
          <a:p>
            <a:endParaRPr lang="en-US" sz="2400" dirty="0">
              <a:cs typeface="Bell MT"/>
            </a:endParaRPr>
          </a:p>
        </p:txBody>
      </p:sp>
      <p:sp>
        <p:nvSpPr>
          <p:cNvPr id="4" name="Rectangle 3"/>
          <p:cNvSpPr/>
          <p:nvPr/>
        </p:nvSpPr>
        <p:spPr>
          <a:xfrm>
            <a:off x="10209229" y="6099142"/>
            <a:ext cx="1982771" cy="65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id="{6B43085E-562C-EB2C-7690-C97F236BA525}"/>
              </a:ext>
            </a:extLst>
          </p:cNvPr>
          <p:cNvGraphicFramePr>
            <a:graphicFrameLocks/>
          </p:cNvGraphicFramePr>
          <p:nvPr>
            <p:extLst>
              <p:ext uri="{D42A27DB-BD31-4B8C-83A1-F6EECF244321}">
                <p14:modId xmlns:p14="http://schemas.microsoft.com/office/powerpoint/2010/main" val="3906763600"/>
              </p:ext>
            </p:extLst>
          </p:nvPr>
        </p:nvGraphicFramePr>
        <p:xfrm>
          <a:off x="5526156" y="1224456"/>
          <a:ext cx="6402139" cy="5204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1950451"/>
      </p:ext>
    </p:extLst>
  </p:cSld>
  <p:clrMapOvr>
    <a:masterClrMapping/>
  </p:clrMapOvr>
  <mc:AlternateContent xmlns:mc="http://schemas.openxmlformats.org/markup-compatibility/2006" xmlns:p14="http://schemas.microsoft.com/office/powerpoint/2010/main">
    <mc:Choice Requires="p14">
      <p:transition spd="med" p14:dur="700" advTm="23328">
        <p:fade/>
      </p:transition>
    </mc:Choice>
    <mc:Fallback xmlns="">
      <p:transition spd="med" advTm="2332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b="1">
                <a:latin typeface="Century Gothic"/>
                <a:cs typeface="Century Gothic"/>
              </a:rPr>
              <a:t>Introduction</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dirty="0">
                <a:cs typeface="Times New Roman" panose="02020603050405020304" pitchFamily="18" charset="0"/>
              </a:rPr>
              <a:t>Dually diagnosed clients with neurodevelopmental and mental health disorders are at an increased risk of engaging in severe problem behaviors (Gupta et al., 2018)</a:t>
            </a:r>
          </a:p>
          <a:p>
            <a:endParaRPr lang="en-US" sz="2200" dirty="0">
              <a:cs typeface="Times New Roman" panose="02020603050405020304" pitchFamily="18" charset="0"/>
            </a:endParaRPr>
          </a:p>
          <a:p>
            <a:r>
              <a:rPr lang="en-US" sz="2200" dirty="0">
                <a:cs typeface="Times New Roman" panose="02020603050405020304" pitchFamily="18" charset="0"/>
              </a:rPr>
              <a:t>The severity of these problem behaviors fall outside of the competency of many practicing board-certified behavior analysts (BCBA; Colombo et al., 2020; Oliver et al., 2015)</a:t>
            </a:r>
            <a:endParaRPr lang="en-US" sz="2200" dirty="0">
              <a:latin typeface="Bell MT"/>
              <a:cs typeface="Bell MT"/>
            </a:endParaRPr>
          </a:p>
        </p:txBody>
      </p:sp>
      <p:sp>
        <p:nvSpPr>
          <p:cNvPr id="4" name="Rectangle 3"/>
          <p:cNvSpPr/>
          <p:nvPr/>
        </p:nvSpPr>
        <p:spPr>
          <a:xfrm>
            <a:off x="10209229" y="6099142"/>
            <a:ext cx="1982771" cy="65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298887"/>
      </p:ext>
    </p:extLst>
  </p:cSld>
  <p:clrMapOvr>
    <a:masterClrMapping/>
  </p:clrMapOvr>
  <mc:AlternateContent xmlns:mc="http://schemas.openxmlformats.org/markup-compatibility/2006" xmlns:p14="http://schemas.microsoft.com/office/powerpoint/2010/main">
    <mc:Choice Requires="p14">
      <p:transition p14:dur="0" advTm="23328"/>
    </mc:Choice>
    <mc:Fallback xmlns="">
      <p:transition advTm="233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989" y="238109"/>
            <a:ext cx="10232021" cy="1150854"/>
          </a:xfrm>
        </p:spPr>
        <p:txBody>
          <a:bodyPr>
            <a:noAutofit/>
          </a:bodyPr>
          <a:lstStyle/>
          <a:p>
            <a:r>
              <a:rPr lang="en-US" sz="4800" b="1">
                <a:solidFill>
                  <a:srgbClr val="256B94"/>
                </a:solidFill>
                <a:latin typeface="Century Gothic"/>
                <a:cs typeface="Century Gothic"/>
              </a:rPr>
              <a:t>Results: Treatment Approaches </a:t>
            </a:r>
            <a:endParaRPr lang="en-US" sz="4800" b="1" dirty="0">
              <a:solidFill>
                <a:srgbClr val="256B94"/>
              </a:solidFill>
              <a:latin typeface="Century Gothic"/>
              <a:cs typeface="Century Gothic"/>
            </a:endParaRPr>
          </a:p>
        </p:txBody>
      </p:sp>
      <p:sp>
        <p:nvSpPr>
          <p:cNvPr id="3" name="Content Placeholder 2"/>
          <p:cNvSpPr>
            <a:spLocks noGrp="1"/>
          </p:cNvSpPr>
          <p:nvPr>
            <p:ph idx="1"/>
          </p:nvPr>
        </p:nvSpPr>
        <p:spPr>
          <a:xfrm>
            <a:off x="435980" y="1388963"/>
            <a:ext cx="4644020" cy="4554639"/>
          </a:xfrm>
        </p:spPr>
        <p:txBody>
          <a:bodyPr>
            <a:normAutofit/>
          </a:bodyPr>
          <a:lstStyle/>
          <a:p>
            <a:r>
              <a:rPr lang="en-US" sz="2400" dirty="0">
                <a:cs typeface="Bell MT"/>
              </a:rPr>
              <a:t>Colorado BCBAs reported using DR without extinction procedures more often than DR with extinction. </a:t>
            </a:r>
          </a:p>
          <a:p>
            <a:endParaRPr lang="en-US" sz="2400" dirty="0">
              <a:cs typeface="Bell MT"/>
            </a:endParaRPr>
          </a:p>
          <a:p>
            <a:r>
              <a:rPr lang="en-US" sz="2400" dirty="0">
                <a:cs typeface="Bell MT"/>
              </a:rPr>
              <a:t>Punishment-based approaches were least likely to be used.</a:t>
            </a:r>
          </a:p>
          <a:p>
            <a:endParaRPr lang="en-US" sz="2400" dirty="0">
              <a:cs typeface="Bell MT"/>
            </a:endParaRPr>
          </a:p>
          <a:p>
            <a:r>
              <a:rPr lang="en-US" sz="2400" dirty="0">
                <a:cs typeface="Bell MT"/>
              </a:rPr>
              <a:t>Slight differences between year of credential and treatment choices. </a:t>
            </a:r>
            <a:endParaRPr lang="en-US" sz="2000" dirty="0">
              <a:cs typeface="Bell MT"/>
            </a:endParaRPr>
          </a:p>
          <a:p>
            <a:endParaRPr lang="en-US" sz="2400" dirty="0">
              <a:cs typeface="Bell MT"/>
            </a:endParaRPr>
          </a:p>
        </p:txBody>
      </p:sp>
      <p:sp>
        <p:nvSpPr>
          <p:cNvPr id="6" name="Rectangle 5"/>
          <p:cNvSpPr/>
          <p:nvPr/>
        </p:nvSpPr>
        <p:spPr>
          <a:xfrm>
            <a:off x="10209229" y="6099142"/>
            <a:ext cx="1982771" cy="65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23F5904C-AA96-8581-A7E6-C4DF454CE1D4}"/>
              </a:ext>
            </a:extLst>
          </p:cNvPr>
          <p:cNvGraphicFramePr>
            <a:graphicFrameLocks/>
          </p:cNvGraphicFramePr>
          <p:nvPr>
            <p:extLst>
              <p:ext uri="{D42A27DB-BD31-4B8C-83A1-F6EECF244321}">
                <p14:modId xmlns:p14="http://schemas.microsoft.com/office/powerpoint/2010/main" val="3998965803"/>
              </p:ext>
            </p:extLst>
          </p:nvPr>
        </p:nvGraphicFramePr>
        <p:xfrm>
          <a:off x="5080000" y="1223123"/>
          <a:ext cx="6809265" cy="53349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9994684"/>
      </p:ext>
    </p:extLst>
  </p:cSld>
  <p:clrMapOvr>
    <a:masterClrMapping/>
  </p:clrMapOvr>
  <mc:AlternateContent xmlns:mc="http://schemas.openxmlformats.org/markup-compatibility/2006" xmlns:p14="http://schemas.microsoft.com/office/powerpoint/2010/main">
    <mc:Choice Requires="p14">
      <p:transition spd="med" p14:dur="700" advTm="23328">
        <p:fade/>
      </p:transition>
    </mc:Choice>
    <mc:Fallback xmlns="">
      <p:transition spd="med" advTm="2332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A4AB16-AEC6-B3C8-93F7-78B930878EB7}"/>
              </a:ext>
            </a:extLst>
          </p:cNvPr>
          <p:cNvSpPr>
            <a:spLocks noGrp="1"/>
          </p:cNvSpPr>
          <p:nvPr>
            <p:ph type="body" sz="quarter" idx="10"/>
          </p:nvPr>
        </p:nvSpPr>
        <p:spPr/>
        <p:txBody>
          <a:bodyPr/>
          <a:lstStyle/>
          <a:p>
            <a:r>
              <a:rPr lang="en-US" sz="7200" dirty="0"/>
              <a:t>Why Does This Matter?</a:t>
            </a:r>
          </a:p>
        </p:txBody>
      </p:sp>
    </p:spTree>
    <p:extLst>
      <p:ext uri="{BB962C8B-B14F-4D97-AF65-F5344CB8AC3E}">
        <p14:creationId xmlns:p14="http://schemas.microsoft.com/office/powerpoint/2010/main" val="207633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p:cNvSpPr/>
          <p:nvPr/>
        </p:nvSpPr>
        <p:spPr>
          <a:xfrm>
            <a:off x="10209229" y="6099142"/>
            <a:ext cx="1982771" cy="65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10515600" cy="1133499"/>
          </a:xfrm>
        </p:spPr>
        <p:txBody>
          <a:bodyPr>
            <a:normAutofit/>
          </a:bodyPr>
          <a:lstStyle/>
          <a:p>
            <a:pPr algn="ctr"/>
            <a:r>
              <a:rPr lang="en-US" sz="5200" b="1">
                <a:latin typeface="Century Gothic"/>
                <a:cs typeface="Century Gothic"/>
              </a:rPr>
              <a:t>Discussion: Main Take-Aways</a:t>
            </a:r>
          </a:p>
        </p:txBody>
      </p:sp>
      <p:graphicFrame>
        <p:nvGraphicFramePr>
          <p:cNvPr id="20" name="Content Placeholder 2">
            <a:extLst>
              <a:ext uri="{FF2B5EF4-FFF2-40B4-BE49-F238E27FC236}">
                <a16:creationId xmlns:a16="http://schemas.microsoft.com/office/drawing/2014/main" id="{00BBEF25-8647-069C-DD71-A931DDF3AAF6}"/>
              </a:ext>
            </a:extLst>
          </p:cNvPr>
          <p:cNvGraphicFramePr>
            <a:graphicFrameLocks noGrp="1"/>
          </p:cNvGraphicFramePr>
          <p:nvPr>
            <p:ph idx="1"/>
            <p:extLst>
              <p:ext uri="{D42A27DB-BD31-4B8C-83A1-F6EECF244321}">
                <p14:modId xmlns:p14="http://schemas.microsoft.com/office/powerpoint/2010/main" val="3870832353"/>
              </p:ext>
            </p:extLst>
          </p:nvPr>
        </p:nvGraphicFramePr>
        <p:xfrm>
          <a:off x="838200" y="1828800"/>
          <a:ext cx="10515600" cy="4046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6720838"/>
      </p:ext>
    </p:extLst>
  </p:cSld>
  <p:clrMapOvr>
    <a:masterClrMapping/>
  </p:clrMapOvr>
  <mc:AlternateContent xmlns:mc="http://schemas.openxmlformats.org/markup-compatibility/2006" xmlns:p14="http://schemas.microsoft.com/office/powerpoint/2010/main">
    <mc:Choice Requires="p14">
      <p:transition spd="med" p14:dur="700" advTm="23328">
        <p:fade/>
      </p:transition>
    </mc:Choice>
    <mc:Fallback xmlns="">
      <p:transition spd="med" advTm="23328">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US" sz="5400" b="1">
                <a:latin typeface="Century Gothic"/>
                <a:cs typeface="Century Gothic"/>
              </a:rPr>
              <a:t>Discussion</a:t>
            </a:r>
          </a:p>
        </p:txBody>
      </p:sp>
      <p:pic>
        <p:nvPicPr>
          <p:cNvPr id="13" name="Picture 12" descr="Magnifying glass showing decling performance">
            <a:extLst>
              <a:ext uri="{FF2B5EF4-FFF2-40B4-BE49-F238E27FC236}">
                <a16:creationId xmlns:a16="http://schemas.microsoft.com/office/drawing/2014/main" id="{DD9BB1E2-0925-66BF-E358-FEC553F3CED0}"/>
              </a:ext>
            </a:extLst>
          </p:cNvPr>
          <p:cNvPicPr>
            <a:picLocks noChangeAspect="1"/>
          </p:cNvPicPr>
          <p:nvPr/>
        </p:nvPicPr>
        <p:blipFill rotWithShape="1">
          <a:blip r:embed="rId3"/>
          <a:srcRect l="12053" r="42616"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706624"/>
            <a:ext cx="6251110" cy="3483864"/>
          </a:xfrm>
        </p:spPr>
        <p:txBody>
          <a:bodyPr>
            <a:normAutofit/>
          </a:bodyPr>
          <a:lstStyle/>
          <a:p>
            <a:pPr marL="407670" indent="-407670">
              <a:buFont typeface="Arial" panose="020B0604020202020204" pitchFamily="34" charset="0"/>
              <a:buChar char="•"/>
            </a:pPr>
            <a:r>
              <a:rPr lang="en-US" sz="1900" b="1" dirty="0">
                <a:cs typeface="Times New Roman"/>
              </a:rPr>
              <a:t>Choice of FBA procedures</a:t>
            </a:r>
          </a:p>
          <a:p>
            <a:pPr marL="0" indent="0">
              <a:buNone/>
            </a:pPr>
            <a:r>
              <a:rPr lang="en-US" sz="1900" b="1" dirty="0">
                <a:cs typeface="Times New Roman"/>
              </a:rPr>
              <a:t> </a:t>
            </a:r>
          </a:p>
          <a:p>
            <a:pPr marL="864870" lvl="1" indent="-407670"/>
            <a:r>
              <a:rPr lang="en-US" sz="1900" dirty="0">
                <a:cs typeface="Times New Roman"/>
              </a:rPr>
              <a:t>Relatively confident implementing all forms of FBA</a:t>
            </a:r>
          </a:p>
          <a:p>
            <a:pPr marL="1322070" lvl="2" indent="-407670"/>
            <a:r>
              <a:rPr lang="en-US" sz="1900" dirty="0">
                <a:cs typeface="Times New Roman"/>
              </a:rPr>
              <a:t>Report using indirect and descriptive modes of functional assessment more often than experimental assessment</a:t>
            </a:r>
          </a:p>
          <a:p>
            <a:pPr marL="1779270" lvl="3" indent="-407670"/>
            <a:r>
              <a:rPr lang="en-US" sz="1900" dirty="0">
                <a:cs typeface="Times New Roman"/>
              </a:rPr>
              <a:t>Similar to previous research (Colombo et al., 2020; Oliver et al., 2015)</a:t>
            </a:r>
          </a:p>
          <a:p>
            <a:pPr marL="1322070" lvl="2" indent="-407670"/>
            <a:endParaRPr lang="en-US" sz="1900" dirty="0">
              <a:cs typeface="Times New Roman"/>
            </a:endParaRPr>
          </a:p>
          <a:p>
            <a:pPr marL="864870" lvl="1" indent="-407670"/>
            <a:r>
              <a:rPr lang="en-US" sz="1900" dirty="0">
                <a:cs typeface="Times New Roman"/>
              </a:rPr>
              <a:t>Implications of using less rigorous FBA</a:t>
            </a:r>
          </a:p>
        </p:txBody>
      </p:sp>
      <p:sp>
        <p:nvSpPr>
          <p:cNvPr id="4" name="Rectangle 3"/>
          <p:cNvSpPr/>
          <p:nvPr/>
        </p:nvSpPr>
        <p:spPr>
          <a:xfrm>
            <a:off x="10209229" y="6099142"/>
            <a:ext cx="1982771" cy="65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7243525"/>
      </p:ext>
    </p:extLst>
  </p:cSld>
  <p:clrMapOvr>
    <a:masterClrMapping/>
  </p:clrMapOvr>
  <mc:AlternateContent xmlns:mc="http://schemas.openxmlformats.org/markup-compatibility/2006" xmlns:p14="http://schemas.microsoft.com/office/powerpoint/2010/main">
    <mc:Choice Requires="p14">
      <p:transition spd="med" p14:dur="700" advTm="23328">
        <p:fade/>
      </p:transition>
    </mc:Choice>
    <mc:Fallback xmlns="">
      <p:transition spd="med" advTm="2332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US" sz="5400" b="1">
                <a:latin typeface="Century Gothic"/>
                <a:cs typeface="Century Gothic"/>
              </a:rPr>
              <a:t>Discussion</a:t>
            </a:r>
          </a:p>
        </p:txBody>
      </p:sp>
      <p:pic>
        <p:nvPicPr>
          <p:cNvPr id="13" name="Picture 12" descr="Magnifying glass showing decling performance">
            <a:extLst>
              <a:ext uri="{FF2B5EF4-FFF2-40B4-BE49-F238E27FC236}">
                <a16:creationId xmlns:a16="http://schemas.microsoft.com/office/drawing/2014/main" id="{DD9BB1E2-0925-66BF-E358-FEC553F3CED0}"/>
              </a:ext>
            </a:extLst>
          </p:cNvPr>
          <p:cNvPicPr>
            <a:picLocks noChangeAspect="1"/>
          </p:cNvPicPr>
          <p:nvPr/>
        </p:nvPicPr>
        <p:blipFill rotWithShape="1">
          <a:blip r:embed="rId3"/>
          <a:srcRect l="12053" r="42616"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706624"/>
            <a:ext cx="6251110" cy="3483864"/>
          </a:xfrm>
        </p:spPr>
        <p:txBody>
          <a:bodyPr>
            <a:normAutofit lnSpcReduction="10000"/>
          </a:bodyPr>
          <a:lstStyle/>
          <a:p>
            <a:pPr marL="407670" indent="-407670">
              <a:buFont typeface="Arial" panose="020B0604020202020204" pitchFamily="34" charset="0"/>
              <a:buChar char="•"/>
            </a:pPr>
            <a:r>
              <a:rPr lang="en-US" sz="2200" b="1" dirty="0">
                <a:cs typeface="Times New Roman"/>
              </a:rPr>
              <a:t>Choice of treatment methods</a:t>
            </a:r>
          </a:p>
          <a:p>
            <a:pPr marL="407670" indent="-407670">
              <a:buFont typeface="Arial" panose="020B0604020202020204" pitchFamily="34" charset="0"/>
              <a:buChar char="•"/>
            </a:pPr>
            <a:endParaRPr lang="en-US" sz="2200" b="1" dirty="0">
              <a:cs typeface="Times New Roman"/>
            </a:endParaRPr>
          </a:p>
          <a:p>
            <a:pPr marL="864870" lvl="1" indent="-407670"/>
            <a:r>
              <a:rPr lang="en-US" sz="2200" dirty="0">
                <a:cs typeface="Times New Roman"/>
              </a:rPr>
              <a:t>DR without extinction more often used than DR with extinction and punishment-based approaches.</a:t>
            </a:r>
          </a:p>
          <a:p>
            <a:pPr marL="1322070" lvl="2" indent="-407670"/>
            <a:r>
              <a:rPr lang="en-US" sz="1800" dirty="0">
                <a:cs typeface="Times New Roman"/>
              </a:rPr>
              <a:t>DR without extinction is often less effective than DR with extinction (Hagopian et al., 1997). </a:t>
            </a:r>
          </a:p>
          <a:p>
            <a:pPr marL="864870" lvl="1" indent="-407670"/>
            <a:r>
              <a:rPr lang="en-US" sz="2200" dirty="0">
                <a:cs typeface="Times New Roman"/>
              </a:rPr>
              <a:t>Additionally, use of DR without extinction often led to the need for punishment approaches more often than DR with extinction.</a:t>
            </a:r>
          </a:p>
          <a:p>
            <a:pPr marL="864870" lvl="1" indent="-407670"/>
            <a:endParaRPr lang="en-US" sz="1900" dirty="0">
              <a:cs typeface="Times New Roman"/>
            </a:endParaRPr>
          </a:p>
        </p:txBody>
      </p:sp>
      <p:sp>
        <p:nvSpPr>
          <p:cNvPr id="4" name="Rectangle 3"/>
          <p:cNvSpPr/>
          <p:nvPr/>
        </p:nvSpPr>
        <p:spPr>
          <a:xfrm>
            <a:off x="10209229" y="6099142"/>
            <a:ext cx="1982771" cy="65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944258"/>
      </p:ext>
    </p:extLst>
  </p:cSld>
  <p:clrMapOvr>
    <a:masterClrMapping/>
  </p:clrMapOvr>
  <mc:AlternateContent xmlns:mc="http://schemas.openxmlformats.org/markup-compatibility/2006" xmlns:p14="http://schemas.microsoft.com/office/powerpoint/2010/main">
    <mc:Choice Requires="p14">
      <p:transition spd="med" p14:dur="700" advTm="23328">
        <p:fade/>
      </p:transition>
    </mc:Choice>
    <mc:Fallback xmlns="">
      <p:transition spd="med" advTm="2332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838200" y="401221"/>
            <a:ext cx="10515600" cy="1348065"/>
          </a:xfrm>
        </p:spPr>
        <p:txBody>
          <a:bodyPr>
            <a:normAutofit/>
          </a:bodyPr>
          <a:lstStyle/>
          <a:p>
            <a:r>
              <a:rPr lang="en-US" sz="5000">
                <a:solidFill>
                  <a:srgbClr val="FFFFFF"/>
                </a:solidFill>
                <a:latin typeface="Century Gothic"/>
                <a:cs typeface="Century Gothic"/>
              </a:rPr>
              <a:t>Future Research and Limitations</a:t>
            </a:r>
            <a:endParaRPr lang="en-US" sz="5000" b="1">
              <a:solidFill>
                <a:srgbClr val="FFFFFF"/>
              </a:solidFill>
              <a:latin typeface="Century Gothic"/>
              <a:cs typeface="Century Gothic"/>
            </a:endParaRPr>
          </a:p>
        </p:txBody>
      </p:sp>
      <p:sp>
        <p:nvSpPr>
          <p:cNvPr id="3" name="Content Placeholder 2"/>
          <p:cNvSpPr>
            <a:spLocks noGrp="1"/>
          </p:cNvSpPr>
          <p:nvPr>
            <p:ph idx="1"/>
          </p:nvPr>
        </p:nvSpPr>
        <p:spPr>
          <a:xfrm>
            <a:off x="838200" y="2586789"/>
            <a:ext cx="10515600" cy="3590174"/>
          </a:xfrm>
        </p:spPr>
        <p:txBody>
          <a:bodyPr>
            <a:normAutofit/>
          </a:bodyPr>
          <a:lstStyle/>
          <a:p>
            <a:pPr marL="407670" indent="-407670">
              <a:buFont typeface="Arial" panose="020B0604020202020204" pitchFamily="34" charset="0"/>
              <a:buChar char="•"/>
            </a:pPr>
            <a:r>
              <a:rPr lang="en-US" sz="1900" b="1" dirty="0">
                <a:cs typeface="Times New Roman"/>
              </a:rPr>
              <a:t>Compared to Previous Research Findings</a:t>
            </a:r>
          </a:p>
          <a:p>
            <a:pPr marL="864870" lvl="1" indent="-407670"/>
            <a:r>
              <a:rPr lang="en-US" sz="1900" dirty="0">
                <a:cs typeface="Times New Roman"/>
              </a:rPr>
              <a:t>Several studies have documented similar findings with respect to BCBA FBA and treatment choices. </a:t>
            </a:r>
          </a:p>
          <a:p>
            <a:pPr marL="864870" lvl="1" indent="-407670"/>
            <a:r>
              <a:rPr lang="en-US" sz="1900" dirty="0">
                <a:cs typeface="Times New Roman"/>
              </a:rPr>
              <a:t>Consistent with previous research: reported using indirect and descriptive approaches more commonly, regardless of year of credentialing (Oliver et al., 2015; Colombo et al., 2020). </a:t>
            </a:r>
          </a:p>
          <a:p>
            <a:pPr marL="407670" indent="-407670">
              <a:buFont typeface="Arial" panose="020B0604020202020204" pitchFamily="34" charset="0"/>
              <a:buChar char="•"/>
            </a:pPr>
            <a:r>
              <a:rPr lang="en-US" sz="1900" b="1" dirty="0">
                <a:cs typeface="Times New Roman"/>
              </a:rPr>
              <a:t>Future Research </a:t>
            </a:r>
          </a:p>
          <a:p>
            <a:pPr marL="864870" lvl="1" indent="-407670"/>
            <a:r>
              <a:rPr lang="en-US" sz="1900" dirty="0">
                <a:cs typeface="Times New Roman"/>
              </a:rPr>
              <a:t>Research needs to understand how to improve decision making in clinical settings.</a:t>
            </a:r>
          </a:p>
          <a:p>
            <a:pPr marL="407670" indent="-407670">
              <a:buFont typeface="Arial" panose="020B0604020202020204" pitchFamily="34" charset="0"/>
              <a:buChar char="•"/>
            </a:pPr>
            <a:r>
              <a:rPr lang="en-US" sz="1900" b="1" dirty="0">
                <a:cs typeface="Times New Roman"/>
              </a:rPr>
              <a:t>Limitations:</a:t>
            </a:r>
          </a:p>
          <a:p>
            <a:pPr marL="864870" lvl="1" indent="-407670"/>
            <a:r>
              <a:rPr lang="en-US" sz="1900" dirty="0">
                <a:cs typeface="Times New Roman"/>
              </a:rPr>
              <a:t>One limitation of these data is the small sample size, particularly as it relates to some years of credentialing.</a:t>
            </a:r>
          </a:p>
          <a:p>
            <a:endParaRPr lang="en-US" sz="1900" dirty="0">
              <a:cs typeface="Bell MT"/>
            </a:endParaRPr>
          </a:p>
        </p:txBody>
      </p:sp>
      <p:sp>
        <p:nvSpPr>
          <p:cNvPr id="4" name="Rectangle 3"/>
          <p:cNvSpPr/>
          <p:nvPr/>
        </p:nvSpPr>
        <p:spPr>
          <a:xfrm>
            <a:off x="10209229" y="6099142"/>
            <a:ext cx="1982771" cy="65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9155630"/>
      </p:ext>
    </p:extLst>
  </p:cSld>
  <p:clrMapOvr>
    <a:masterClrMapping/>
  </p:clrMapOvr>
  <mc:AlternateContent xmlns:mc="http://schemas.openxmlformats.org/markup-compatibility/2006" xmlns:p14="http://schemas.microsoft.com/office/powerpoint/2010/main">
    <mc:Choice Requires="p14">
      <p:transition spd="med" p14:dur="700" advTm="23328">
        <p:fade/>
      </p:transition>
    </mc:Choice>
    <mc:Fallback xmlns="">
      <p:transition spd="med" advTm="2332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989" y="238109"/>
            <a:ext cx="10232021" cy="950611"/>
          </a:xfrm>
        </p:spPr>
        <p:txBody>
          <a:bodyPr>
            <a:noAutofit/>
          </a:bodyPr>
          <a:lstStyle/>
          <a:p>
            <a:r>
              <a:rPr lang="en-US" sz="4000" dirty="0">
                <a:solidFill>
                  <a:srgbClr val="256B94"/>
                </a:solidFill>
                <a:latin typeface="Century Gothic"/>
                <a:cs typeface="Century Gothic"/>
              </a:rPr>
              <a:t>Acknowledgements</a:t>
            </a:r>
            <a:endParaRPr lang="en-US" sz="4000" b="1" dirty="0">
              <a:solidFill>
                <a:srgbClr val="256B94"/>
              </a:solidFill>
              <a:latin typeface="Century Gothic"/>
              <a:cs typeface="Century Gothic"/>
            </a:endParaRPr>
          </a:p>
        </p:txBody>
      </p:sp>
      <p:sp>
        <p:nvSpPr>
          <p:cNvPr id="3" name="Content Placeholder 2"/>
          <p:cNvSpPr>
            <a:spLocks noGrp="1"/>
          </p:cNvSpPr>
          <p:nvPr>
            <p:ph idx="1"/>
          </p:nvPr>
        </p:nvSpPr>
        <p:spPr>
          <a:xfrm>
            <a:off x="435979" y="1388963"/>
            <a:ext cx="10649943" cy="4554639"/>
          </a:xfrm>
        </p:spPr>
        <p:txBody>
          <a:bodyPr>
            <a:normAutofit/>
          </a:bodyPr>
          <a:lstStyle/>
          <a:p>
            <a:pPr lvl="2"/>
            <a:endParaRPr lang="en-US" dirty="0">
              <a:latin typeface="Bell MT"/>
              <a:cs typeface="Bell MT"/>
            </a:endParaRPr>
          </a:p>
          <a:p>
            <a:pPr lvl="1"/>
            <a:endParaRPr lang="en-US" dirty="0">
              <a:latin typeface="Bell MT"/>
              <a:cs typeface="Bell MT"/>
            </a:endParaRPr>
          </a:p>
          <a:p>
            <a:pPr lvl="2"/>
            <a:endParaRPr lang="en-US" dirty="0">
              <a:latin typeface="Bell MT"/>
              <a:cs typeface="Bell MT"/>
            </a:endParaRPr>
          </a:p>
        </p:txBody>
      </p:sp>
      <p:sp>
        <p:nvSpPr>
          <p:cNvPr id="4" name="Rectangle 3"/>
          <p:cNvSpPr/>
          <p:nvPr/>
        </p:nvSpPr>
        <p:spPr>
          <a:xfrm>
            <a:off x="10209229" y="6099142"/>
            <a:ext cx="1982771" cy="65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588379" y="1541363"/>
            <a:ext cx="10649943" cy="4554639"/>
          </a:xfr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latin typeface="Helvetica" panose="020B0604020202020204" pitchFamily="34" charset="0"/>
                <a:cs typeface="Helvetica" panose="020B0604020202020204" pitchFamily="34" charset="0"/>
              </a:rPr>
              <a:t>Research Support</a:t>
            </a:r>
          </a:p>
          <a:p>
            <a:pPr lvl="1"/>
            <a:r>
              <a:rPr lang="en-US" b="0" dirty="0">
                <a:latin typeface="Helvetica" panose="020B0604020202020204" pitchFamily="34" charset="0"/>
                <a:cs typeface="Helvetica" panose="020B0604020202020204" pitchFamily="34" charset="0"/>
              </a:rPr>
              <a:t>My mentor: Patrick W. Romani,</a:t>
            </a:r>
          </a:p>
          <a:p>
            <a:pPr lvl="1"/>
            <a:r>
              <a:rPr lang="en-US" b="0" dirty="0">
                <a:latin typeface="Helvetica" panose="020B0604020202020204" pitchFamily="34" charset="0"/>
                <a:cs typeface="Helvetica" panose="020B0604020202020204" pitchFamily="34" charset="0"/>
              </a:rPr>
              <a:t>Additional Support</a:t>
            </a:r>
          </a:p>
          <a:p>
            <a:pPr lvl="2"/>
            <a:r>
              <a:rPr lang="en-US" sz="1700" dirty="0">
                <a:latin typeface="Helvetica" panose="020B0604020202020204" pitchFamily="34" charset="0"/>
                <a:cs typeface="Helvetica" panose="020B0604020202020204" pitchFamily="34" charset="0"/>
              </a:rPr>
              <a:t>Mathew C. </a:t>
            </a:r>
            <a:r>
              <a:rPr lang="en-US" sz="1700" dirty="0" err="1">
                <a:latin typeface="Helvetica" panose="020B0604020202020204" pitchFamily="34" charset="0"/>
                <a:cs typeface="Helvetica" panose="020B0604020202020204" pitchFamily="34" charset="0"/>
              </a:rPr>
              <a:t>Luehring</a:t>
            </a:r>
            <a:r>
              <a:rPr lang="en-US" sz="1700" dirty="0">
                <a:latin typeface="Helvetica" panose="020B0604020202020204" pitchFamily="34" charset="0"/>
                <a:cs typeface="Helvetica" panose="020B0604020202020204" pitchFamily="34" charset="0"/>
              </a:rPr>
              <a:t>, and Merlin </a:t>
            </a:r>
            <a:r>
              <a:rPr lang="en-US" sz="1700" dirty="0" err="1">
                <a:latin typeface="Helvetica" panose="020B0604020202020204" pitchFamily="34" charset="0"/>
                <a:cs typeface="Helvetica" panose="020B0604020202020204" pitchFamily="34" charset="0"/>
              </a:rPr>
              <a:t>Ariefdjohan</a:t>
            </a:r>
            <a:endParaRPr lang="en-US" sz="1700" b="0" dirty="0">
              <a:latin typeface="Helvetica" panose="020B0604020202020204" pitchFamily="34" charset="0"/>
              <a:cs typeface="Helvetica" panose="020B0604020202020204" pitchFamily="34" charset="0"/>
            </a:endParaRPr>
          </a:p>
          <a:p>
            <a:pPr lvl="1"/>
            <a:r>
              <a:rPr lang="en-US" b="0" dirty="0">
                <a:latin typeface="Helvetica" panose="020B0604020202020204" pitchFamily="34" charset="0"/>
                <a:cs typeface="Helvetica" panose="020B0604020202020204" pitchFamily="34" charset="0"/>
              </a:rPr>
              <a:t>Funding Support</a:t>
            </a:r>
          </a:p>
          <a:p>
            <a:pPr lvl="2"/>
            <a:r>
              <a:rPr lang="en-US" b="0" dirty="0">
                <a:latin typeface="Helvetica" panose="020B0604020202020204" pitchFamily="34" charset="0"/>
                <a:cs typeface="Helvetica" panose="020B0604020202020204" pitchFamily="34" charset="0"/>
              </a:rPr>
              <a:t>American Rescue Plan Act funds allocated to Colorado’s Healthcare Policy and Finance (HCPF)</a:t>
            </a:r>
          </a:p>
          <a:p>
            <a:pPr lvl="2"/>
            <a:endParaRPr lang="en-US" b="0" dirty="0">
              <a:latin typeface="Helvetica" panose="020B0604020202020204" pitchFamily="34" charset="0"/>
              <a:cs typeface="Helvetica" panose="020B0604020202020204" pitchFamily="34" charset="0"/>
            </a:endParaRPr>
          </a:p>
          <a:p>
            <a:pPr marL="457200" indent="-457200">
              <a:buFont typeface="Arial" panose="020B0604020202020204" pitchFamily="34" charset="0"/>
              <a:buChar char="•"/>
            </a:pPr>
            <a:r>
              <a:rPr lang="en-US" sz="3200" b="0" dirty="0">
                <a:latin typeface="Helvetica" panose="020B0604020202020204" pitchFamily="34" charset="0"/>
                <a:cs typeface="Helvetica" panose="020B0604020202020204" pitchFamily="34" charset="0"/>
              </a:rPr>
              <a:t>PURPLE Program</a:t>
            </a:r>
            <a:r>
              <a:rPr lang="en-US" dirty="0"/>
              <a:t> </a:t>
            </a:r>
          </a:p>
          <a:p>
            <a:pPr marL="914400" lvl="1" indent="-457200"/>
            <a:r>
              <a:rPr lang="en-US" dirty="0"/>
              <a:t>PURPLE Admins: </a:t>
            </a:r>
          </a:p>
          <a:p>
            <a:pPr marL="1371600" lvl="2" indent="-457200"/>
            <a:r>
              <a:rPr lang="en-US" b="0" i="0" dirty="0" err="1">
                <a:solidFill>
                  <a:srgbClr val="222222"/>
                </a:solidFill>
                <a:effectLst/>
                <a:latin typeface="Arial" panose="020B0604020202020204" pitchFamily="34" charset="0"/>
              </a:rPr>
              <a:t>Emmaly</a:t>
            </a:r>
            <a:r>
              <a:rPr lang="en-US" b="0" i="0" dirty="0">
                <a:solidFill>
                  <a:srgbClr val="222222"/>
                </a:solidFill>
                <a:effectLst/>
                <a:latin typeface="Arial" panose="020B0604020202020204" pitchFamily="34" charset="0"/>
              </a:rPr>
              <a:t> Perks, </a:t>
            </a:r>
            <a:r>
              <a:rPr lang="en-US" b="0" dirty="0"/>
              <a:t>Shanna Trott</a:t>
            </a:r>
            <a:r>
              <a:rPr lang="en-US" dirty="0"/>
              <a:t>, </a:t>
            </a:r>
            <a:r>
              <a:rPr lang="en-US" b="0" i="0" dirty="0" err="1">
                <a:solidFill>
                  <a:srgbClr val="222222"/>
                </a:solidFill>
                <a:effectLst/>
                <a:latin typeface="Arial" panose="020B0604020202020204" pitchFamily="34" charset="0"/>
              </a:rPr>
              <a:t>Yunliang</a:t>
            </a:r>
            <a:r>
              <a:rPr lang="en-US" b="0" i="0" dirty="0">
                <a:solidFill>
                  <a:srgbClr val="222222"/>
                </a:solidFill>
                <a:effectLst/>
                <a:latin typeface="Arial" panose="020B0604020202020204" pitchFamily="34" charset="0"/>
              </a:rPr>
              <a:t> (Lily)</a:t>
            </a:r>
            <a:r>
              <a:rPr lang="en-US" b="0" i="0" baseline="30000" dirty="0">
                <a:solidFill>
                  <a:srgbClr val="222222"/>
                </a:solidFill>
                <a:effectLst/>
                <a:latin typeface="Arial" panose="020B0604020202020204" pitchFamily="34" charset="0"/>
              </a:rPr>
              <a:t> </a:t>
            </a:r>
            <a:r>
              <a:rPr lang="en-US" b="0" i="0" dirty="0">
                <a:solidFill>
                  <a:srgbClr val="222222"/>
                </a:solidFill>
                <a:effectLst/>
                <a:latin typeface="Arial" panose="020B0604020202020204" pitchFamily="34" charset="0"/>
              </a:rPr>
              <a:t>Luo</a:t>
            </a:r>
            <a:endParaRPr lang="en-US" b="0" dirty="0"/>
          </a:p>
          <a:p>
            <a:pPr marL="914400" lvl="1" indent="-457200"/>
            <a:r>
              <a:rPr lang="en-US" b="0" dirty="0"/>
              <a:t>Sponsors of the PURPLE Program:</a:t>
            </a:r>
          </a:p>
          <a:p>
            <a:pPr marL="1371600" lvl="2" indent="-457200"/>
            <a:r>
              <a:rPr lang="en-US" dirty="0"/>
              <a:t>Dr. Ron-Li </a:t>
            </a:r>
            <a:r>
              <a:rPr lang="en-US" dirty="0" err="1"/>
              <a:t>Liaw</a:t>
            </a:r>
            <a:r>
              <a:rPr lang="en-US" dirty="0"/>
              <a:t>, Chair of PMHI</a:t>
            </a:r>
          </a:p>
          <a:p>
            <a:pPr marL="1371600" lvl="2" indent="-457200"/>
            <a:r>
              <a:rPr lang="en-US" dirty="0"/>
              <a:t>Dr. Neill Epperson, Chair of Department of Psychiatry</a:t>
            </a:r>
          </a:p>
          <a:p>
            <a:pPr marL="1371600" lvl="2" indent="-457200"/>
            <a:r>
              <a:rPr lang="en-US" dirty="0"/>
              <a:t>Dr. Dominic Martinez, Dir. Office of Inclusion and Outreach, CCTSI</a:t>
            </a:r>
          </a:p>
          <a:p>
            <a:pPr marL="914400" lvl="2" indent="0">
              <a:buNone/>
            </a:pPr>
            <a:endParaRPr lang="en-US" b="0" dirty="0"/>
          </a:p>
          <a:p>
            <a:pPr marL="1371600" lvl="2" indent="-457200"/>
            <a:endParaRPr lang="en-US" dirty="0">
              <a:latin typeface="Bell MT"/>
              <a:cs typeface="Bell MT"/>
            </a:endParaRPr>
          </a:p>
          <a:p>
            <a:pPr marL="1371600" lvl="2" indent="-457200"/>
            <a:endParaRPr lang="en-US" dirty="0">
              <a:latin typeface="Bell MT"/>
              <a:cs typeface="Bell MT"/>
            </a:endParaRPr>
          </a:p>
          <a:p>
            <a:pPr marL="1371600" lvl="2" indent="-457200"/>
            <a:endParaRPr lang="en-US" dirty="0">
              <a:latin typeface="Bell MT"/>
              <a:cs typeface="Bell MT"/>
            </a:endParaRPr>
          </a:p>
          <a:p>
            <a:pPr marL="1371600" lvl="2" indent="-457200"/>
            <a:endParaRPr lang="en-US" dirty="0">
              <a:latin typeface="Bell MT"/>
              <a:cs typeface="Bell MT"/>
            </a:endParaRPr>
          </a:p>
          <a:p>
            <a:pPr marL="1371600" lvl="2" indent="-457200"/>
            <a:endParaRPr lang="en-US" dirty="0">
              <a:latin typeface="Bell MT"/>
              <a:cs typeface="Bell MT"/>
            </a:endParaRPr>
          </a:p>
          <a:p>
            <a:pPr lvl="1"/>
            <a:endParaRPr lang="en-US" dirty="0">
              <a:latin typeface="Bell MT"/>
              <a:cs typeface="Bell MT"/>
            </a:endParaRPr>
          </a:p>
          <a:p>
            <a:pPr lvl="2"/>
            <a:endParaRPr lang="en-US" dirty="0">
              <a:latin typeface="Bell MT"/>
              <a:cs typeface="Bell MT"/>
            </a:endParaRPr>
          </a:p>
        </p:txBody>
      </p:sp>
      <p:pic>
        <p:nvPicPr>
          <p:cNvPr id="7" name="Picture 6">
            <a:extLst>
              <a:ext uri="{FF2B5EF4-FFF2-40B4-BE49-F238E27FC236}">
                <a16:creationId xmlns:a16="http://schemas.microsoft.com/office/drawing/2014/main" id="{31D62DAC-14F0-6F9D-AC09-CAB0FFD086B8}"/>
              </a:ext>
            </a:extLst>
          </p:cNvPr>
          <p:cNvPicPr>
            <a:picLocks noChangeAspect="1"/>
          </p:cNvPicPr>
          <p:nvPr/>
        </p:nvPicPr>
        <p:blipFill>
          <a:blip r:embed="rId3"/>
          <a:stretch>
            <a:fillRect/>
          </a:stretch>
        </p:blipFill>
        <p:spPr>
          <a:xfrm>
            <a:off x="979989" y="793542"/>
            <a:ext cx="10058400" cy="419100"/>
          </a:xfrm>
          <a:prstGeom prst="rect">
            <a:avLst/>
          </a:prstGeom>
        </p:spPr>
      </p:pic>
    </p:spTree>
    <p:extLst>
      <p:ext uri="{BB962C8B-B14F-4D97-AF65-F5344CB8AC3E}">
        <p14:creationId xmlns:p14="http://schemas.microsoft.com/office/powerpoint/2010/main" val="4293479106"/>
      </p:ext>
    </p:extLst>
  </p:cSld>
  <p:clrMapOvr>
    <a:masterClrMapping/>
  </p:clrMapOvr>
  <mc:AlternateContent xmlns:mc="http://schemas.openxmlformats.org/markup-compatibility/2006" xmlns:p14="http://schemas.microsoft.com/office/powerpoint/2010/main">
    <mc:Choice Requires="p14">
      <p:transition spd="med" p14:dur="700" advTm="23328">
        <p:fade/>
      </p:transition>
    </mc:Choice>
    <mc:Fallback xmlns="">
      <p:transition spd="med" advTm="23328">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7B4ADF-409C-54F2-B347-AB90BA13CC03}"/>
              </a:ext>
            </a:extLst>
          </p:cNvPr>
          <p:cNvSpPr>
            <a:spLocks noGrp="1"/>
          </p:cNvSpPr>
          <p:nvPr>
            <p:ph type="body" sz="quarter" idx="10"/>
          </p:nvPr>
        </p:nvSpPr>
        <p:spPr>
          <a:xfrm>
            <a:off x="6096000" y="820096"/>
            <a:ext cx="5997575" cy="1236663"/>
          </a:xfrm>
        </p:spPr>
        <p:txBody>
          <a:bodyPr/>
          <a:lstStyle/>
          <a:p>
            <a:r>
              <a:rPr lang="en-US" dirty="0"/>
              <a:t>Thank You!</a:t>
            </a:r>
          </a:p>
          <a:p>
            <a:r>
              <a:rPr lang="en-US" dirty="0"/>
              <a:t>Questions?</a:t>
            </a:r>
          </a:p>
        </p:txBody>
      </p:sp>
    </p:spTree>
    <p:extLst>
      <p:ext uri="{BB962C8B-B14F-4D97-AF65-F5344CB8AC3E}">
        <p14:creationId xmlns:p14="http://schemas.microsoft.com/office/powerpoint/2010/main" val="350214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3400">
                <a:latin typeface="Century Gothic"/>
                <a:cs typeface="Century Gothic"/>
              </a:rPr>
              <a:t>Introduction: </a:t>
            </a:r>
            <a:br>
              <a:rPr lang="en-US" sz="3400">
                <a:latin typeface="Century Gothic"/>
                <a:cs typeface="Century Gothic"/>
              </a:rPr>
            </a:br>
            <a:r>
              <a:rPr lang="en-US" sz="3400">
                <a:latin typeface="Century Gothic"/>
                <a:cs typeface="Century Gothic"/>
              </a:rPr>
              <a:t>What is a Functional Behavioral Assessment?</a:t>
            </a:r>
            <a:endParaRPr lang="en-US" sz="3400" b="1">
              <a:latin typeface="Century Gothic"/>
              <a:cs typeface="Century Gothic"/>
            </a:endParaRP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3368061"/>
            <a:ext cx="10515600" cy="3012686"/>
          </a:xfrm>
        </p:spPr>
        <p:txBody>
          <a:bodyPr>
            <a:normAutofit/>
          </a:bodyPr>
          <a:lstStyle/>
          <a:p>
            <a:r>
              <a:rPr lang="en-US" sz="2200" b="1" dirty="0">
                <a:cs typeface="Times New Roman" panose="02020603050405020304" pitchFamily="18" charset="0"/>
              </a:rPr>
              <a:t>Types of Functional behavior assessments (FBA)</a:t>
            </a:r>
          </a:p>
          <a:p>
            <a:pPr lvl="1"/>
            <a:r>
              <a:rPr lang="en-US" sz="2200" dirty="0">
                <a:solidFill>
                  <a:srgbClr val="FF0000"/>
                </a:solidFill>
                <a:cs typeface="Times New Roman" panose="02020603050405020304" pitchFamily="18" charset="0"/>
              </a:rPr>
              <a:t>Indirect assessment</a:t>
            </a:r>
          </a:p>
          <a:p>
            <a:pPr lvl="2"/>
            <a:r>
              <a:rPr lang="en-US" sz="2200" dirty="0">
                <a:solidFill>
                  <a:srgbClr val="FF0000"/>
                </a:solidFill>
                <a:cs typeface="Times New Roman" panose="02020603050405020304" pitchFamily="18" charset="0"/>
              </a:rPr>
              <a:t>Interview (ABC) – Hanley et al. (2013)</a:t>
            </a:r>
            <a:endParaRPr lang="en-US" sz="2200" dirty="0">
              <a:latin typeface="Bell MT"/>
              <a:cs typeface="Bell MT"/>
            </a:endParaRPr>
          </a:p>
          <a:p>
            <a:pPr lvl="2"/>
            <a:endParaRPr lang="en-US" sz="2200" dirty="0">
              <a:latin typeface="Bell MT"/>
              <a:cs typeface="Bell MT"/>
            </a:endParaRPr>
          </a:p>
          <a:p>
            <a:pPr lvl="1"/>
            <a:endParaRPr lang="en-US" sz="2200" dirty="0">
              <a:latin typeface="Bell MT"/>
              <a:cs typeface="Bell MT"/>
            </a:endParaRPr>
          </a:p>
          <a:p>
            <a:pPr lvl="2"/>
            <a:endParaRPr lang="en-US" sz="2200" dirty="0">
              <a:latin typeface="Bell MT"/>
              <a:cs typeface="Bell MT"/>
            </a:endParaRPr>
          </a:p>
        </p:txBody>
      </p:sp>
      <p:sp>
        <p:nvSpPr>
          <p:cNvPr id="4" name="Rectangle 3"/>
          <p:cNvSpPr/>
          <p:nvPr/>
        </p:nvSpPr>
        <p:spPr>
          <a:xfrm>
            <a:off x="10209229" y="6099142"/>
            <a:ext cx="1982771" cy="65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E3713E5-FDD4-E357-B81A-CE85082CB8E5}"/>
              </a:ext>
            </a:extLst>
          </p:cNvPr>
          <p:cNvSpPr txBox="1">
            <a:spLocks/>
          </p:cNvSpPr>
          <p:nvPr/>
        </p:nvSpPr>
        <p:spPr>
          <a:xfrm>
            <a:off x="838200" y="1880447"/>
            <a:ext cx="10515600" cy="1293807"/>
          </a:xfr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cs typeface="Times New Roman" panose="02020603050405020304" pitchFamily="18" charset="0"/>
              </a:rPr>
              <a:t>What is an FBA?</a:t>
            </a:r>
          </a:p>
          <a:p>
            <a:pPr lvl="1"/>
            <a:r>
              <a:rPr lang="en-US" dirty="0">
                <a:cs typeface="Times New Roman" panose="02020603050405020304" pitchFamily="18" charset="0"/>
              </a:rPr>
              <a:t>Groups of behavioral assessment use to determine function of problem behaviors</a:t>
            </a:r>
          </a:p>
          <a:p>
            <a:pPr lvl="1"/>
            <a:r>
              <a:rPr lang="en-US" dirty="0">
                <a:cs typeface="Times New Roman" panose="02020603050405020304" pitchFamily="18" charset="0"/>
              </a:rPr>
              <a:t>Used to determine what treatments will be used</a:t>
            </a:r>
            <a:endParaRPr lang="en-US" sz="2200" dirty="0">
              <a:cs typeface="Times New Roman" panose="02020603050405020304" pitchFamily="18" charset="0"/>
            </a:endParaRPr>
          </a:p>
        </p:txBody>
      </p:sp>
    </p:spTree>
    <p:extLst>
      <p:ext uri="{BB962C8B-B14F-4D97-AF65-F5344CB8AC3E}">
        <p14:creationId xmlns:p14="http://schemas.microsoft.com/office/powerpoint/2010/main" val="906080073"/>
      </p:ext>
    </p:extLst>
  </p:cSld>
  <p:clrMapOvr>
    <a:masterClrMapping/>
  </p:clrMapOvr>
  <mc:AlternateContent xmlns:mc="http://schemas.openxmlformats.org/markup-compatibility/2006" xmlns:p14="http://schemas.microsoft.com/office/powerpoint/2010/main">
    <mc:Choice Requires="p14">
      <p:transition p14:dur="0" advTm="23328"/>
    </mc:Choice>
    <mc:Fallback xmlns="">
      <p:transition advTm="233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989" y="238109"/>
            <a:ext cx="10232021" cy="950611"/>
          </a:xfrm>
        </p:spPr>
        <p:txBody>
          <a:bodyPr>
            <a:noAutofit/>
          </a:bodyPr>
          <a:lstStyle/>
          <a:p>
            <a:r>
              <a:rPr lang="en-US" sz="4000" dirty="0">
                <a:solidFill>
                  <a:srgbClr val="256B94"/>
                </a:solidFill>
                <a:latin typeface="Century Gothic"/>
                <a:cs typeface="Century Gothic"/>
              </a:rPr>
              <a:t>Indirect Assessment</a:t>
            </a:r>
            <a:endParaRPr lang="en-US" sz="4000" b="1" dirty="0">
              <a:solidFill>
                <a:srgbClr val="256B94"/>
              </a:solidFill>
              <a:latin typeface="Century Gothic"/>
              <a:cs typeface="Century Gothic"/>
            </a:endParaRPr>
          </a:p>
        </p:txBody>
      </p:sp>
      <p:sp>
        <p:nvSpPr>
          <p:cNvPr id="3" name="Content Placeholder 2"/>
          <p:cNvSpPr>
            <a:spLocks noGrp="1"/>
          </p:cNvSpPr>
          <p:nvPr>
            <p:ph idx="1"/>
          </p:nvPr>
        </p:nvSpPr>
        <p:spPr>
          <a:xfrm>
            <a:off x="435979" y="1388963"/>
            <a:ext cx="10649943" cy="4554639"/>
          </a:xfrm>
        </p:spPr>
        <p:txBody>
          <a:bodyPr>
            <a:normAutofit/>
          </a:bodyPr>
          <a:lstStyle/>
          <a:p>
            <a:endParaRPr lang="en-US" dirty="0">
              <a:cs typeface="Times New Roman" panose="02020603050405020304" pitchFamily="18" charset="0"/>
            </a:endParaRPr>
          </a:p>
          <a:p>
            <a:pPr lvl="1"/>
            <a:endParaRPr lang="en-US" dirty="0">
              <a:latin typeface="Bell MT"/>
              <a:cs typeface="Bell MT"/>
            </a:endParaRPr>
          </a:p>
          <a:p>
            <a:pPr lvl="2"/>
            <a:endParaRPr lang="en-US" dirty="0">
              <a:latin typeface="Bell MT"/>
              <a:cs typeface="Bell MT"/>
            </a:endParaRPr>
          </a:p>
          <a:p>
            <a:pPr lvl="1"/>
            <a:endParaRPr lang="en-US" dirty="0">
              <a:latin typeface="Bell MT"/>
              <a:cs typeface="Bell MT"/>
            </a:endParaRPr>
          </a:p>
          <a:p>
            <a:pPr lvl="2"/>
            <a:endParaRPr lang="en-US" dirty="0">
              <a:latin typeface="Bell MT"/>
              <a:cs typeface="Bell MT"/>
            </a:endParaRPr>
          </a:p>
        </p:txBody>
      </p:sp>
      <p:sp>
        <p:nvSpPr>
          <p:cNvPr id="4" name="Rectangle 3"/>
          <p:cNvSpPr/>
          <p:nvPr/>
        </p:nvSpPr>
        <p:spPr>
          <a:xfrm>
            <a:off x="10209229" y="6099142"/>
            <a:ext cx="1982771" cy="65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445123" y="900731"/>
            <a:ext cx="8681640" cy="5120640"/>
          </a:xfrm>
          <a:prstGeom prst="rect">
            <a:avLst/>
          </a:prstGeom>
        </p:spPr>
      </p:pic>
    </p:spTree>
    <p:extLst>
      <p:ext uri="{BB962C8B-B14F-4D97-AF65-F5344CB8AC3E}">
        <p14:creationId xmlns:p14="http://schemas.microsoft.com/office/powerpoint/2010/main" val="140416127"/>
      </p:ext>
    </p:extLst>
  </p:cSld>
  <p:clrMapOvr>
    <a:masterClrMapping/>
  </p:clrMapOvr>
  <mc:AlternateContent xmlns:mc="http://schemas.openxmlformats.org/markup-compatibility/2006">
    <mc:Choice xmlns:p14="http://schemas.microsoft.com/office/powerpoint/2010/main" Requires="p14">
      <p:transition p14:dur="10" advTm="23328"/>
    </mc:Choice>
    <mc:Fallback>
      <p:transition advTm="2332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3400">
                <a:latin typeface="Century Gothic"/>
                <a:cs typeface="Century Gothic"/>
              </a:rPr>
              <a:t>Introduction: </a:t>
            </a:r>
            <a:br>
              <a:rPr lang="en-US" sz="3400">
                <a:latin typeface="Century Gothic"/>
                <a:cs typeface="Century Gothic"/>
              </a:rPr>
            </a:br>
            <a:r>
              <a:rPr lang="en-US" sz="3400">
                <a:latin typeface="Century Gothic"/>
                <a:cs typeface="Century Gothic"/>
              </a:rPr>
              <a:t>What is a Functional Behavioral Assessment?</a:t>
            </a:r>
            <a:endParaRPr lang="en-US" sz="3400" b="1">
              <a:latin typeface="Century Gothic"/>
              <a:cs typeface="Century Gothic"/>
            </a:endParaRP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3368061"/>
            <a:ext cx="10515600" cy="3012686"/>
          </a:xfrm>
        </p:spPr>
        <p:txBody>
          <a:bodyPr>
            <a:normAutofit/>
          </a:bodyPr>
          <a:lstStyle/>
          <a:p>
            <a:r>
              <a:rPr lang="en-US" sz="2200" b="1" dirty="0">
                <a:cs typeface="Times New Roman" panose="02020603050405020304" pitchFamily="18" charset="0"/>
              </a:rPr>
              <a:t>Types of Functional behavior assessments (FBA)</a:t>
            </a:r>
          </a:p>
          <a:p>
            <a:pPr lvl="1"/>
            <a:r>
              <a:rPr lang="en-US" sz="2200" dirty="0">
                <a:cs typeface="Times New Roman" panose="02020603050405020304" pitchFamily="18" charset="0"/>
              </a:rPr>
              <a:t>Indirect assessment</a:t>
            </a:r>
          </a:p>
          <a:p>
            <a:pPr lvl="2"/>
            <a:r>
              <a:rPr lang="en-US" sz="2200" dirty="0">
                <a:cs typeface="Times New Roman" panose="02020603050405020304" pitchFamily="18" charset="0"/>
              </a:rPr>
              <a:t>Interview (ABC) – Hanley et al. (2013)</a:t>
            </a:r>
          </a:p>
          <a:p>
            <a:pPr lvl="1"/>
            <a:r>
              <a:rPr lang="en-US" sz="2200" dirty="0">
                <a:solidFill>
                  <a:srgbClr val="FF0000"/>
                </a:solidFill>
                <a:cs typeface="Times New Roman" panose="02020603050405020304" pitchFamily="18" charset="0"/>
              </a:rPr>
              <a:t>Descriptive Assessment</a:t>
            </a:r>
          </a:p>
          <a:p>
            <a:pPr lvl="2"/>
            <a:r>
              <a:rPr lang="en-US" sz="2200" dirty="0">
                <a:solidFill>
                  <a:srgbClr val="FF0000"/>
                </a:solidFill>
                <a:cs typeface="Times New Roman" panose="02020603050405020304" pitchFamily="18" charset="0"/>
              </a:rPr>
              <a:t>Narrative (ABC) – Tiger et al. (2006)</a:t>
            </a:r>
          </a:p>
          <a:p>
            <a:pPr lvl="1"/>
            <a:endParaRPr lang="en-US" sz="2200" dirty="0">
              <a:latin typeface="Bell MT"/>
              <a:cs typeface="Bell MT"/>
            </a:endParaRPr>
          </a:p>
          <a:p>
            <a:pPr lvl="2"/>
            <a:endParaRPr lang="en-US" sz="2200" dirty="0">
              <a:latin typeface="Bell MT"/>
              <a:cs typeface="Bell MT"/>
            </a:endParaRPr>
          </a:p>
          <a:p>
            <a:pPr lvl="1"/>
            <a:endParaRPr lang="en-US" sz="2200" dirty="0">
              <a:latin typeface="Bell MT"/>
              <a:cs typeface="Bell MT"/>
            </a:endParaRPr>
          </a:p>
          <a:p>
            <a:pPr lvl="2"/>
            <a:endParaRPr lang="en-US" sz="2200" dirty="0">
              <a:latin typeface="Bell MT"/>
              <a:cs typeface="Bell MT"/>
            </a:endParaRPr>
          </a:p>
        </p:txBody>
      </p:sp>
      <p:sp>
        <p:nvSpPr>
          <p:cNvPr id="4" name="Rectangle 3"/>
          <p:cNvSpPr/>
          <p:nvPr/>
        </p:nvSpPr>
        <p:spPr>
          <a:xfrm>
            <a:off x="10209229" y="6099142"/>
            <a:ext cx="1982771" cy="65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E3713E5-FDD4-E357-B81A-CE85082CB8E5}"/>
              </a:ext>
            </a:extLst>
          </p:cNvPr>
          <p:cNvSpPr txBox="1">
            <a:spLocks/>
          </p:cNvSpPr>
          <p:nvPr/>
        </p:nvSpPr>
        <p:spPr>
          <a:xfrm>
            <a:off x="838200" y="1880447"/>
            <a:ext cx="10515600" cy="1293807"/>
          </a:xfr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cs typeface="Times New Roman" panose="02020603050405020304" pitchFamily="18" charset="0"/>
              </a:rPr>
              <a:t>What is an FBA?</a:t>
            </a:r>
          </a:p>
          <a:p>
            <a:pPr lvl="1"/>
            <a:r>
              <a:rPr lang="en-US" dirty="0">
                <a:cs typeface="Times New Roman" panose="02020603050405020304" pitchFamily="18" charset="0"/>
              </a:rPr>
              <a:t>Groups of behavioral assessment use to determine function of problem behaviors</a:t>
            </a:r>
          </a:p>
          <a:p>
            <a:pPr lvl="1"/>
            <a:r>
              <a:rPr lang="en-US" dirty="0">
                <a:cs typeface="Times New Roman" panose="02020603050405020304" pitchFamily="18" charset="0"/>
              </a:rPr>
              <a:t>Used to determine what treatments will be used</a:t>
            </a:r>
            <a:endParaRPr lang="en-US" sz="2200" dirty="0">
              <a:cs typeface="Times New Roman" panose="02020603050405020304" pitchFamily="18" charset="0"/>
            </a:endParaRPr>
          </a:p>
        </p:txBody>
      </p:sp>
    </p:spTree>
    <p:extLst>
      <p:ext uri="{BB962C8B-B14F-4D97-AF65-F5344CB8AC3E}">
        <p14:creationId xmlns:p14="http://schemas.microsoft.com/office/powerpoint/2010/main" val="3891038273"/>
      </p:ext>
    </p:extLst>
  </p:cSld>
  <p:clrMapOvr>
    <a:masterClrMapping/>
  </p:clrMapOvr>
  <mc:AlternateContent xmlns:mc="http://schemas.openxmlformats.org/markup-compatibility/2006" xmlns:p14="http://schemas.microsoft.com/office/powerpoint/2010/main">
    <mc:Choice Requires="p14">
      <p:transition p14:dur="0" advTm="23328"/>
    </mc:Choice>
    <mc:Fallback xmlns="">
      <p:transition advTm="233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989" y="238109"/>
            <a:ext cx="10232021" cy="950611"/>
          </a:xfrm>
        </p:spPr>
        <p:txBody>
          <a:bodyPr>
            <a:noAutofit/>
          </a:bodyPr>
          <a:lstStyle/>
          <a:p>
            <a:r>
              <a:rPr lang="en-US" sz="4000" dirty="0">
                <a:solidFill>
                  <a:srgbClr val="256B94"/>
                </a:solidFill>
                <a:latin typeface="Century Gothic"/>
                <a:cs typeface="Century Gothic"/>
              </a:rPr>
              <a:t>Descriptive Assessment</a:t>
            </a:r>
            <a:endParaRPr lang="en-US" sz="4000" b="1" dirty="0">
              <a:solidFill>
                <a:srgbClr val="256B94"/>
              </a:solidFill>
              <a:latin typeface="Century Gothic"/>
              <a:cs typeface="Century Gothic"/>
            </a:endParaRPr>
          </a:p>
        </p:txBody>
      </p:sp>
      <p:sp>
        <p:nvSpPr>
          <p:cNvPr id="3" name="Content Placeholder 2"/>
          <p:cNvSpPr>
            <a:spLocks noGrp="1"/>
          </p:cNvSpPr>
          <p:nvPr>
            <p:ph idx="1"/>
          </p:nvPr>
        </p:nvSpPr>
        <p:spPr>
          <a:xfrm>
            <a:off x="435979" y="1388963"/>
            <a:ext cx="10649943" cy="4554639"/>
          </a:xfrm>
        </p:spPr>
        <p:txBody>
          <a:bodyPr>
            <a:normAutofit/>
          </a:bodyPr>
          <a:lstStyle/>
          <a:p>
            <a:endParaRPr lang="en-US" dirty="0">
              <a:cs typeface="Times New Roman" panose="02020603050405020304" pitchFamily="18" charset="0"/>
            </a:endParaRPr>
          </a:p>
          <a:p>
            <a:pPr lvl="1"/>
            <a:endParaRPr lang="en-US" dirty="0">
              <a:latin typeface="Bell MT"/>
              <a:cs typeface="Bell MT"/>
            </a:endParaRPr>
          </a:p>
          <a:p>
            <a:pPr lvl="2"/>
            <a:endParaRPr lang="en-US" dirty="0">
              <a:latin typeface="Bell MT"/>
              <a:cs typeface="Bell MT"/>
            </a:endParaRPr>
          </a:p>
          <a:p>
            <a:pPr lvl="1"/>
            <a:endParaRPr lang="en-US" dirty="0">
              <a:latin typeface="Bell MT"/>
              <a:cs typeface="Bell MT"/>
            </a:endParaRPr>
          </a:p>
          <a:p>
            <a:pPr lvl="2"/>
            <a:endParaRPr lang="en-US" dirty="0">
              <a:latin typeface="Bell MT"/>
              <a:cs typeface="Bell MT"/>
            </a:endParaRPr>
          </a:p>
        </p:txBody>
      </p:sp>
      <p:sp>
        <p:nvSpPr>
          <p:cNvPr id="4" name="Rectangle 3"/>
          <p:cNvSpPr/>
          <p:nvPr/>
        </p:nvSpPr>
        <p:spPr>
          <a:xfrm>
            <a:off x="10209229" y="6099142"/>
            <a:ext cx="1982771" cy="65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3068097" y="946451"/>
            <a:ext cx="7435320" cy="5394960"/>
          </a:xfrm>
          <a:prstGeom prst="rect">
            <a:avLst/>
          </a:prstGeom>
        </p:spPr>
      </p:pic>
    </p:spTree>
    <p:extLst>
      <p:ext uri="{BB962C8B-B14F-4D97-AF65-F5344CB8AC3E}">
        <p14:creationId xmlns:p14="http://schemas.microsoft.com/office/powerpoint/2010/main" val="1727344692"/>
      </p:ext>
    </p:extLst>
  </p:cSld>
  <p:clrMapOvr>
    <a:masterClrMapping/>
  </p:clrMapOvr>
  <mc:AlternateContent xmlns:mc="http://schemas.openxmlformats.org/markup-compatibility/2006" xmlns:p14="http://schemas.microsoft.com/office/powerpoint/2010/main">
    <mc:Choice Requires="p14">
      <p:transition spd="med" p14:dur="700" advTm="23328">
        <p:fade/>
      </p:transition>
    </mc:Choice>
    <mc:Fallback xmlns="">
      <p:transition spd="med" advTm="23328">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3400">
                <a:latin typeface="Century Gothic"/>
                <a:cs typeface="Century Gothic"/>
              </a:rPr>
              <a:t>Introduction: </a:t>
            </a:r>
            <a:br>
              <a:rPr lang="en-US" sz="3400">
                <a:latin typeface="Century Gothic"/>
                <a:cs typeface="Century Gothic"/>
              </a:rPr>
            </a:br>
            <a:r>
              <a:rPr lang="en-US" sz="3400">
                <a:latin typeface="Century Gothic"/>
                <a:cs typeface="Century Gothic"/>
              </a:rPr>
              <a:t>What is a Functional Behavioral Assessment?</a:t>
            </a:r>
            <a:endParaRPr lang="en-US" sz="3400" b="1">
              <a:latin typeface="Century Gothic"/>
              <a:cs typeface="Century Gothic"/>
            </a:endParaRP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3368061"/>
            <a:ext cx="10515600" cy="3012686"/>
          </a:xfrm>
        </p:spPr>
        <p:txBody>
          <a:bodyPr>
            <a:normAutofit/>
          </a:bodyPr>
          <a:lstStyle/>
          <a:p>
            <a:r>
              <a:rPr lang="en-US" sz="2200" b="1" dirty="0">
                <a:cs typeface="Times New Roman" panose="02020603050405020304" pitchFamily="18" charset="0"/>
              </a:rPr>
              <a:t>Types of Functional behavior assessments (FBA)</a:t>
            </a:r>
          </a:p>
          <a:p>
            <a:pPr lvl="1"/>
            <a:r>
              <a:rPr lang="en-US" sz="2200" dirty="0">
                <a:cs typeface="Times New Roman" panose="02020603050405020304" pitchFamily="18" charset="0"/>
              </a:rPr>
              <a:t>Indirect assessment</a:t>
            </a:r>
          </a:p>
          <a:p>
            <a:pPr lvl="2"/>
            <a:r>
              <a:rPr lang="en-US" sz="2200" dirty="0">
                <a:cs typeface="Times New Roman" panose="02020603050405020304" pitchFamily="18" charset="0"/>
              </a:rPr>
              <a:t>Interview (ABC) – Hanley et al. (2013)</a:t>
            </a:r>
          </a:p>
          <a:p>
            <a:pPr lvl="1"/>
            <a:r>
              <a:rPr lang="en-US" sz="2200" dirty="0">
                <a:cs typeface="Times New Roman" panose="02020603050405020304" pitchFamily="18" charset="0"/>
              </a:rPr>
              <a:t>Descriptive Assessment</a:t>
            </a:r>
          </a:p>
          <a:p>
            <a:pPr lvl="2"/>
            <a:r>
              <a:rPr lang="en-US" sz="2200" dirty="0">
                <a:cs typeface="Times New Roman" panose="02020603050405020304" pitchFamily="18" charset="0"/>
              </a:rPr>
              <a:t>Narrative (ABC) – Tiger et al. (2006)</a:t>
            </a:r>
          </a:p>
          <a:p>
            <a:pPr lvl="1"/>
            <a:r>
              <a:rPr lang="en-US" sz="2200" dirty="0">
                <a:solidFill>
                  <a:srgbClr val="FF0000"/>
                </a:solidFill>
                <a:cs typeface="Times New Roman" panose="02020603050405020304" pitchFamily="18" charset="0"/>
              </a:rPr>
              <a:t>Experimental Assessment</a:t>
            </a:r>
          </a:p>
          <a:p>
            <a:pPr lvl="2"/>
            <a:r>
              <a:rPr lang="en-US" sz="2200" dirty="0">
                <a:solidFill>
                  <a:srgbClr val="FF0000"/>
                </a:solidFill>
                <a:cs typeface="Times New Roman" panose="02020603050405020304" pitchFamily="18" charset="0"/>
              </a:rPr>
              <a:t>Functional Analysis – Iwata et al. (1982/1994)</a:t>
            </a:r>
          </a:p>
          <a:p>
            <a:pPr lvl="1"/>
            <a:endParaRPr lang="en-US" sz="2200" dirty="0">
              <a:latin typeface="Bell MT"/>
              <a:cs typeface="Bell MT"/>
            </a:endParaRPr>
          </a:p>
          <a:p>
            <a:pPr lvl="2"/>
            <a:endParaRPr lang="en-US" sz="2200" dirty="0">
              <a:latin typeface="Bell MT"/>
              <a:cs typeface="Bell MT"/>
            </a:endParaRPr>
          </a:p>
          <a:p>
            <a:pPr lvl="1"/>
            <a:endParaRPr lang="en-US" sz="2200" dirty="0">
              <a:latin typeface="Bell MT"/>
              <a:cs typeface="Bell MT"/>
            </a:endParaRPr>
          </a:p>
          <a:p>
            <a:pPr lvl="2"/>
            <a:endParaRPr lang="en-US" sz="2200" dirty="0">
              <a:latin typeface="Bell MT"/>
              <a:cs typeface="Bell MT"/>
            </a:endParaRPr>
          </a:p>
        </p:txBody>
      </p:sp>
      <p:sp>
        <p:nvSpPr>
          <p:cNvPr id="4" name="Rectangle 3"/>
          <p:cNvSpPr/>
          <p:nvPr/>
        </p:nvSpPr>
        <p:spPr>
          <a:xfrm>
            <a:off x="10209229" y="6099142"/>
            <a:ext cx="1982771" cy="65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E3713E5-FDD4-E357-B81A-CE85082CB8E5}"/>
              </a:ext>
            </a:extLst>
          </p:cNvPr>
          <p:cNvSpPr txBox="1">
            <a:spLocks/>
          </p:cNvSpPr>
          <p:nvPr/>
        </p:nvSpPr>
        <p:spPr>
          <a:xfrm>
            <a:off x="838200" y="1880447"/>
            <a:ext cx="10515600" cy="1293807"/>
          </a:xfr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cs typeface="Times New Roman" panose="02020603050405020304" pitchFamily="18" charset="0"/>
              </a:rPr>
              <a:t>What is an FBA?</a:t>
            </a:r>
          </a:p>
          <a:p>
            <a:pPr lvl="1"/>
            <a:r>
              <a:rPr lang="en-US" dirty="0">
                <a:cs typeface="Times New Roman" panose="02020603050405020304" pitchFamily="18" charset="0"/>
              </a:rPr>
              <a:t>Groups of behavioral assessment use to determine function of problem behaviors</a:t>
            </a:r>
          </a:p>
          <a:p>
            <a:pPr lvl="1"/>
            <a:r>
              <a:rPr lang="en-US" dirty="0">
                <a:cs typeface="Times New Roman" panose="02020603050405020304" pitchFamily="18" charset="0"/>
              </a:rPr>
              <a:t>Used to determine what treatments will be used</a:t>
            </a:r>
            <a:endParaRPr lang="en-US" sz="2200" dirty="0">
              <a:cs typeface="Times New Roman" panose="02020603050405020304" pitchFamily="18" charset="0"/>
            </a:endParaRPr>
          </a:p>
        </p:txBody>
      </p:sp>
    </p:spTree>
    <p:extLst>
      <p:ext uri="{BB962C8B-B14F-4D97-AF65-F5344CB8AC3E}">
        <p14:creationId xmlns:p14="http://schemas.microsoft.com/office/powerpoint/2010/main" val="3238569639"/>
      </p:ext>
    </p:extLst>
  </p:cSld>
  <p:clrMapOvr>
    <a:masterClrMapping/>
  </p:clrMapOvr>
  <mc:AlternateContent xmlns:mc="http://schemas.openxmlformats.org/markup-compatibility/2006" xmlns:p14="http://schemas.microsoft.com/office/powerpoint/2010/main">
    <mc:Choice Requires="p14">
      <p:transition spd="med" p14:dur="700" advTm="23328">
        <p:fade/>
      </p:transition>
    </mc:Choice>
    <mc:Fallback xmlns="">
      <p:transition spd="med" advTm="2332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989" y="238109"/>
            <a:ext cx="10232021" cy="950611"/>
          </a:xfrm>
        </p:spPr>
        <p:txBody>
          <a:bodyPr>
            <a:noAutofit/>
          </a:bodyPr>
          <a:lstStyle/>
          <a:p>
            <a:r>
              <a:rPr lang="en-US" sz="4000" dirty="0">
                <a:solidFill>
                  <a:srgbClr val="256B94"/>
                </a:solidFill>
                <a:latin typeface="Century Gothic"/>
                <a:cs typeface="Century Gothic"/>
              </a:rPr>
              <a:t>Experimental Assessment</a:t>
            </a:r>
            <a:endParaRPr lang="en-US" sz="4000" b="1" dirty="0">
              <a:solidFill>
                <a:srgbClr val="256B94"/>
              </a:solidFill>
              <a:latin typeface="Century Gothic"/>
              <a:cs typeface="Century Gothic"/>
            </a:endParaRPr>
          </a:p>
        </p:txBody>
      </p:sp>
      <p:sp>
        <p:nvSpPr>
          <p:cNvPr id="3" name="Content Placeholder 2"/>
          <p:cNvSpPr>
            <a:spLocks noGrp="1"/>
          </p:cNvSpPr>
          <p:nvPr>
            <p:ph idx="1"/>
          </p:nvPr>
        </p:nvSpPr>
        <p:spPr>
          <a:xfrm>
            <a:off x="435979" y="1388963"/>
            <a:ext cx="10649943" cy="4554639"/>
          </a:xfrm>
        </p:spPr>
        <p:txBody>
          <a:bodyPr>
            <a:normAutofit/>
          </a:bodyPr>
          <a:lstStyle/>
          <a:p>
            <a:endParaRPr lang="en-US" dirty="0">
              <a:cs typeface="Times New Roman" panose="02020603050405020304" pitchFamily="18" charset="0"/>
            </a:endParaRPr>
          </a:p>
          <a:p>
            <a:pPr lvl="1"/>
            <a:endParaRPr lang="en-US" dirty="0">
              <a:latin typeface="Bell MT"/>
              <a:cs typeface="Bell MT"/>
            </a:endParaRPr>
          </a:p>
          <a:p>
            <a:pPr lvl="2"/>
            <a:endParaRPr lang="en-US" dirty="0">
              <a:latin typeface="Bell MT"/>
              <a:cs typeface="Bell MT"/>
            </a:endParaRPr>
          </a:p>
          <a:p>
            <a:pPr lvl="1"/>
            <a:endParaRPr lang="en-US" dirty="0">
              <a:latin typeface="Bell MT"/>
              <a:cs typeface="Bell MT"/>
            </a:endParaRPr>
          </a:p>
          <a:p>
            <a:pPr lvl="2"/>
            <a:endParaRPr lang="en-US" dirty="0">
              <a:latin typeface="Bell MT"/>
              <a:cs typeface="Bell MT"/>
            </a:endParaRPr>
          </a:p>
        </p:txBody>
      </p:sp>
      <p:sp>
        <p:nvSpPr>
          <p:cNvPr id="4" name="Rectangle 3"/>
          <p:cNvSpPr/>
          <p:nvPr/>
        </p:nvSpPr>
        <p:spPr>
          <a:xfrm>
            <a:off x="10209229" y="6099142"/>
            <a:ext cx="1982771" cy="65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 Media 4" title="Functional Analysis of Problem Behavior">
            <a:hlinkClick r:id="" action="ppaction://media"/>
            <a:extLst>
              <a:ext uri="{FF2B5EF4-FFF2-40B4-BE49-F238E27FC236}">
                <a16:creationId xmlns:a16="http://schemas.microsoft.com/office/drawing/2014/main" id="{E4B828E2-5161-B154-B3FA-D12FACE3F986}"/>
              </a:ext>
            </a:extLst>
          </p:cNvPr>
          <p:cNvPicPr>
            <a:picLocks noRot="1" noChangeAspect="1"/>
          </p:cNvPicPr>
          <p:nvPr>
            <a:videoFile r:link="rId1"/>
          </p:nvPr>
        </p:nvPicPr>
        <p:blipFill>
          <a:blip r:embed="rId4"/>
          <a:stretch>
            <a:fillRect/>
          </a:stretch>
        </p:blipFill>
        <p:spPr>
          <a:xfrm>
            <a:off x="1997213" y="1109105"/>
            <a:ext cx="8212016" cy="4639790"/>
          </a:xfrm>
          <a:prstGeom prst="rect">
            <a:avLst/>
          </a:prstGeom>
        </p:spPr>
      </p:pic>
    </p:spTree>
    <p:extLst>
      <p:ext uri="{BB962C8B-B14F-4D97-AF65-F5344CB8AC3E}">
        <p14:creationId xmlns:p14="http://schemas.microsoft.com/office/powerpoint/2010/main" val="415171546"/>
      </p:ext>
    </p:extLst>
  </p:cSld>
  <p:clrMapOvr>
    <a:masterClrMapping/>
  </p:clrMapOvr>
  <mc:AlternateContent xmlns:mc="http://schemas.openxmlformats.org/markup-compatibility/2006" xmlns:p14="http://schemas.microsoft.com/office/powerpoint/2010/main">
    <mc:Choice Requires="p14">
      <p:transition spd="med" p14:dur="700" advTm="23328">
        <p:fade/>
      </p:transition>
    </mc:Choice>
    <mc:Fallback xmlns="">
      <p:transition spd="med" advTm="2332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E713E6-2B51-DCA3-090A-FB59CCDE7542}"/>
              </a:ext>
            </a:extLst>
          </p:cNvPr>
          <p:cNvPicPr>
            <a:picLocks noChangeAspect="1"/>
          </p:cNvPicPr>
          <p:nvPr/>
        </p:nvPicPr>
        <p:blipFill>
          <a:blip r:embed="rId3"/>
          <a:stretch>
            <a:fillRect/>
          </a:stretch>
        </p:blipFill>
        <p:spPr>
          <a:xfrm>
            <a:off x="838200" y="1008475"/>
            <a:ext cx="914400" cy="38862"/>
          </a:xfrm>
          <a:prstGeom prst="rect">
            <a:avLst/>
          </a:prstGeom>
        </p:spPr>
      </p:pic>
      <p:sp>
        <p:nvSpPr>
          <p:cNvPr id="4" name="Rectangle 3"/>
          <p:cNvSpPr/>
          <p:nvPr/>
        </p:nvSpPr>
        <p:spPr>
          <a:xfrm>
            <a:off x="10209229" y="6099142"/>
            <a:ext cx="1982771" cy="65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13468" y="365125"/>
            <a:ext cx="9440332" cy="1325563"/>
          </a:xfrm>
        </p:spPr>
        <p:txBody>
          <a:bodyPr>
            <a:normAutofit/>
          </a:bodyPr>
          <a:lstStyle/>
          <a:p>
            <a:r>
              <a:rPr lang="en-US" sz="4200" dirty="0">
                <a:latin typeface="Century Gothic"/>
                <a:cs typeface="Century Gothic"/>
              </a:rPr>
              <a:t>Introduction: </a:t>
            </a:r>
            <a:br>
              <a:rPr lang="en-US" sz="4200" dirty="0">
                <a:latin typeface="Century Gothic"/>
                <a:cs typeface="Century Gothic"/>
              </a:rPr>
            </a:br>
            <a:r>
              <a:rPr lang="en-US" sz="4200" dirty="0">
                <a:latin typeface="Century Gothic"/>
                <a:cs typeface="Century Gothic"/>
              </a:rPr>
              <a:t>Treatment Approaches </a:t>
            </a:r>
            <a:endParaRPr lang="en-US" sz="4200" b="1" dirty="0">
              <a:latin typeface="Century Gothic"/>
              <a:cs typeface="Century Gothic"/>
            </a:endParaRPr>
          </a:p>
        </p:txBody>
      </p:sp>
      <p:graphicFrame>
        <p:nvGraphicFramePr>
          <p:cNvPr id="35" name="Content Placeholder 2">
            <a:extLst>
              <a:ext uri="{FF2B5EF4-FFF2-40B4-BE49-F238E27FC236}">
                <a16:creationId xmlns:a16="http://schemas.microsoft.com/office/drawing/2014/main" id="{E8AEA1BA-BC52-DD42-ECD0-35CCCF954F02}"/>
              </a:ext>
            </a:extLst>
          </p:cNvPr>
          <p:cNvGraphicFramePr>
            <a:graphicFrameLocks noGrp="1"/>
          </p:cNvGraphicFramePr>
          <p:nvPr>
            <p:ph idx="1"/>
            <p:extLst>
              <p:ext uri="{D42A27DB-BD31-4B8C-83A1-F6EECF244321}">
                <p14:modId xmlns:p14="http://schemas.microsoft.com/office/powerpoint/2010/main" val="16262304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8626868"/>
      </p:ext>
    </p:extLst>
  </p:cSld>
  <p:clrMapOvr>
    <a:masterClrMapping/>
  </p:clrMapOvr>
  <mc:AlternateContent xmlns:mc="http://schemas.openxmlformats.org/markup-compatibility/2006" xmlns:p14="http://schemas.microsoft.com/office/powerpoint/2010/main">
    <mc:Choice Requires="p14">
      <p:transition spd="med" p14:dur="700" advTm="23328">
        <p:fade/>
      </p:transition>
    </mc:Choice>
    <mc:Fallback xmlns="">
      <p:transition spd="med" advTm="23328">
        <p:fade/>
      </p:transition>
    </mc:Fallback>
  </mc:AlternateContent>
</p:sld>
</file>

<file path=ppt/theme/theme1.xml><?xml version="1.0" encoding="utf-8"?>
<a:theme xmlns:a="http://schemas.openxmlformats.org/drawingml/2006/main" name="Intro Slide">
  <a:themeElements>
    <a:clrScheme name="CU01">
      <a:dk1>
        <a:srgbClr val="000000"/>
      </a:dk1>
      <a:lt1>
        <a:srgbClr val="FFFFFF"/>
      </a:lt1>
      <a:dk2>
        <a:srgbClr val="787878"/>
      </a:dk2>
      <a:lt2>
        <a:srgbClr val="EEECE1"/>
      </a:lt2>
      <a:accent1>
        <a:srgbClr val="CFB87C"/>
      </a:accent1>
      <a:accent2>
        <a:srgbClr val="A49566"/>
      </a:accent2>
      <a:accent3>
        <a:srgbClr val="7B704E"/>
      </a:accent3>
      <a:accent4>
        <a:srgbClr val="E8DDC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01_CUDenver.potx" id="{2CC2ADE1-23D8-884A-9C49-CB7BF9E01E05}" vid="{AB559019-ACC1-6943-AE2E-97CCA9DBCE9D}"/>
    </a:ext>
  </a:extLst>
</a:theme>
</file>

<file path=ppt/theme/theme2.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Thank You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29129</TotalTime>
  <Words>1674</Words>
  <Application>Microsoft Office PowerPoint</Application>
  <PresentationFormat>Widescreen</PresentationFormat>
  <Paragraphs>291</Paragraphs>
  <Slides>27</Slides>
  <Notes>22</Notes>
  <HiddenSlides>0</HiddenSlides>
  <MMClips>2</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27</vt:i4>
      </vt:variant>
    </vt:vector>
  </HeadingPairs>
  <TitlesOfParts>
    <vt:vector size="39" baseType="lpstr">
      <vt:lpstr>Meiryo</vt:lpstr>
      <vt:lpstr>Arial</vt:lpstr>
      <vt:lpstr>Bell MT</vt:lpstr>
      <vt:lpstr>Calibri</vt:lpstr>
      <vt:lpstr>Century Gothic</vt:lpstr>
      <vt:lpstr>Helvetica</vt:lpstr>
      <vt:lpstr>Helvetica Light</vt:lpstr>
      <vt:lpstr>Times New Roman</vt:lpstr>
      <vt:lpstr>Wingdings</vt:lpstr>
      <vt:lpstr>Intro Slide</vt:lpstr>
      <vt:lpstr>Office Theme</vt:lpstr>
      <vt:lpstr>Thank You Slide</vt:lpstr>
      <vt:lpstr>PowerPoint Presentation</vt:lpstr>
      <vt:lpstr>Introduction</vt:lpstr>
      <vt:lpstr>Introduction:  What is a Functional Behavioral Assessment?</vt:lpstr>
      <vt:lpstr>Indirect Assessment</vt:lpstr>
      <vt:lpstr>Introduction:  What is a Functional Behavioral Assessment?</vt:lpstr>
      <vt:lpstr>Descriptive Assessment</vt:lpstr>
      <vt:lpstr>Introduction:  What is a Functional Behavioral Assessment?</vt:lpstr>
      <vt:lpstr>Experimental Assessment</vt:lpstr>
      <vt:lpstr>Introduction:  Treatment Approaches </vt:lpstr>
      <vt:lpstr>Differential Reinforcement with Extinction </vt:lpstr>
      <vt:lpstr>Why Year of Credentialing is Important</vt:lpstr>
      <vt:lpstr>Purpose</vt:lpstr>
      <vt:lpstr>PowerPoint Presentation</vt:lpstr>
      <vt:lpstr>Introduction</vt:lpstr>
      <vt:lpstr>What We Measured</vt:lpstr>
      <vt:lpstr>The Needs Assessment (Survey) </vt:lpstr>
      <vt:lpstr>PowerPoint Presentation</vt:lpstr>
      <vt:lpstr>Results: Frequency </vt:lpstr>
      <vt:lpstr>Results: Confidence </vt:lpstr>
      <vt:lpstr>Results: Treatment Approaches </vt:lpstr>
      <vt:lpstr>PowerPoint Presentation</vt:lpstr>
      <vt:lpstr>Discussion: Main Take-Aways</vt:lpstr>
      <vt:lpstr>Discussion</vt:lpstr>
      <vt:lpstr>Discussion</vt:lpstr>
      <vt:lpstr>Future Research and Limitations</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Adams, Sarah</dc:creator>
  <cp:lastModifiedBy>Kay Luttkus</cp:lastModifiedBy>
  <cp:revision>281</cp:revision>
  <dcterms:created xsi:type="dcterms:W3CDTF">2020-01-27T22:52:20Z</dcterms:created>
  <dcterms:modified xsi:type="dcterms:W3CDTF">2022-08-12T04:19:07Z</dcterms:modified>
</cp:coreProperties>
</file>