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32918400" cy="21945600"/>
  <p:notesSz cx="6858000" cy="9144000"/>
  <p:defaultTextStyle>
    <a:defPPr>
      <a:defRPr lang="en-US"/>
    </a:defPPr>
    <a:lvl1pPr marL="0" algn="l" defTabSz="3134334" rtl="0" eaLnBrk="1" latinLnBrk="0" hangingPunct="1">
      <a:defRPr sz="6100" kern="1200">
        <a:solidFill>
          <a:schemeClr val="tx1"/>
        </a:solidFill>
        <a:latin typeface="+mn-lt"/>
        <a:ea typeface="+mn-ea"/>
        <a:cs typeface="+mn-cs"/>
      </a:defRPr>
    </a:lvl1pPr>
    <a:lvl2pPr marL="1567167" algn="l" defTabSz="3134334" rtl="0" eaLnBrk="1" latinLnBrk="0" hangingPunct="1">
      <a:defRPr sz="6100" kern="1200">
        <a:solidFill>
          <a:schemeClr val="tx1"/>
        </a:solidFill>
        <a:latin typeface="+mn-lt"/>
        <a:ea typeface="+mn-ea"/>
        <a:cs typeface="+mn-cs"/>
      </a:defRPr>
    </a:lvl2pPr>
    <a:lvl3pPr marL="3134334" algn="l" defTabSz="3134334" rtl="0" eaLnBrk="1" latinLnBrk="0" hangingPunct="1">
      <a:defRPr sz="6100" kern="1200">
        <a:solidFill>
          <a:schemeClr val="tx1"/>
        </a:solidFill>
        <a:latin typeface="+mn-lt"/>
        <a:ea typeface="+mn-ea"/>
        <a:cs typeface="+mn-cs"/>
      </a:defRPr>
    </a:lvl3pPr>
    <a:lvl4pPr marL="4701500" algn="l" defTabSz="3134334" rtl="0" eaLnBrk="1" latinLnBrk="0" hangingPunct="1">
      <a:defRPr sz="6100" kern="1200">
        <a:solidFill>
          <a:schemeClr val="tx1"/>
        </a:solidFill>
        <a:latin typeface="+mn-lt"/>
        <a:ea typeface="+mn-ea"/>
        <a:cs typeface="+mn-cs"/>
      </a:defRPr>
    </a:lvl4pPr>
    <a:lvl5pPr marL="6268667" algn="l" defTabSz="3134334" rtl="0" eaLnBrk="1" latinLnBrk="0" hangingPunct="1">
      <a:defRPr sz="6100" kern="1200">
        <a:solidFill>
          <a:schemeClr val="tx1"/>
        </a:solidFill>
        <a:latin typeface="+mn-lt"/>
        <a:ea typeface="+mn-ea"/>
        <a:cs typeface="+mn-cs"/>
      </a:defRPr>
    </a:lvl5pPr>
    <a:lvl6pPr marL="7835834" algn="l" defTabSz="3134334" rtl="0" eaLnBrk="1" latinLnBrk="0" hangingPunct="1">
      <a:defRPr sz="6100" kern="1200">
        <a:solidFill>
          <a:schemeClr val="tx1"/>
        </a:solidFill>
        <a:latin typeface="+mn-lt"/>
        <a:ea typeface="+mn-ea"/>
        <a:cs typeface="+mn-cs"/>
      </a:defRPr>
    </a:lvl6pPr>
    <a:lvl7pPr marL="9403001" algn="l" defTabSz="3134334" rtl="0" eaLnBrk="1" latinLnBrk="0" hangingPunct="1">
      <a:defRPr sz="6100" kern="1200">
        <a:solidFill>
          <a:schemeClr val="tx1"/>
        </a:solidFill>
        <a:latin typeface="+mn-lt"/>
        <a:ea typeface="+mn-ea"/>
        <a:cs typeface="+mn-cs"/>
      </a:defRPr>
    </a:lvl7pPr>
    <a:lvl8pPr marL="10970166" algn="l" defTabSz="3134334" rtl="0" eaLnBrk="1" latinLnBrk="0" hangingPunct="1">
      <a:defRPr sz="6100" kern="1200">
        <a:solidFill>
          <a:schemeClr val="tx1"/>
        </a:solidFill>
        <a:latin typeface="+mn-lt"/>
        <a:ea typeface="+mn-ea"/>
        <a:cs typeface="+mn-cs"/>
      </a:defRPr>
    </a:lvl8pPr>
    <a:lvl9pPr marL="12537333" algn="l" defTabSz="3134334" rtl="0" eaLnBrk="1" latinLnBrk="0" hangingPunct="1">
      <a:defRPr sz="6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BA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42" autoAdjust="0"/>
    <p:restoredTop sz="95097" autoAdjust="0"/>
  </p:normalViewPr>
  <p:slideViewPr>
    <p:cSldViewPr>
      <p:cViewPr>
        <p:scale>
          <a:sx n="76" d="100"/>
          <a:sy n="76" d="100"/>
        </p:scale>
        <p:origin x="-6374" y="-7315"/>
      </p:cViewPr>
      <p:guideLst>
        <p:guide orient="horz" pos="6912"/>
        <p:guide pos="10368"/>
      </p:guideLst>
    </p:cSldViewPr>
  </p:slideViewPr>
  <p:notesTextViewPr>
    <p:cViewPr>
      <p:scale>
        <a:sx n="1" d="1"/>
        <a:sy n="1" d="1"/>
      </p:scale>
      <p:origin x="0" y="-91"/>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https://olucdenver.sharepoint.com/sites/BCBANeedsAssessmentProject/Shared%20Documents/General/Romani_BCBASurvey_Ag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olucdenver.sharepoint.com/sites/BCBANeedsAssessmentProject/Shared%20Documents/General/Romani_BCBASurvey_Ag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olucdenver.sharepoint.com/sites/BCBANeedsAssessmentProject/Shared%20Documents/General/Romani_BCBASurvey_Age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422892367826531"/>
          <c:y val="3.3539848346509617E-2"/>
          <c:w val="0.81130537912007172"/>
          <c:h val="0.83816644093172998"/>
        </c:manualLayout>
      </c:layout>
      <c:lineChart>
        <c:grouping val="standard"/>
        <c:varyColors val="0"/>
        <c:ser>
          <c:idx val="0"/>
          <c:order val="0"/>
          <c:tx>
            <c:strRef>
              <c:f>'Q19'!$K$25</c:f>
              <c:strCache>
                <c:ptCount val="1"/>
                <c:pt idx="0">
                  <c:v>without extinction</c:v>
                </c:pt>
              </c:strCache>
            </c:strRef>
          </c:tx>
          <c:spPr>
            <a:ln w="50800" cap="rnd">
              <a:solidFill>
                <a:schemeClr val="accent6"/>
              </a:solidFill>
              <a:round/>
            </a:ln>
            <a:effectLst/>
          </c:spPr>
          <c:marker>
            <c:symbol val="circle"/>
            <c:size val="8"/>
            <c:spPr>
              <a:solidFill>
                <a:schemeClr val="accent6"/>
              </a:solidFill>
              <a:ln w="101600">
                <a:solidFill>
                  <a:schemeClr val="accent6"/>
                </a:solidFill>
              </a:ln>
              <a:effectLst/>
            </c:spPr>
          </c:marker>
          <c:cat>
            <c:strRef>
              <c:f>'Q19'!$J$26:$J$31</c:f>
              <c:strCache>
                <c:ptCount val="6"/>
                <c:pt idx="0">
                  <c:v>14+ years</c:v>
                </c:pt>
                <c:pt idx="1">
                  <c:v>12-14 years</c:v>
                </c:pt>
                <c:pt idx="2">
                  <c:v>9-11 years</c:v>
                </c:pt>
                <c:pt idx="3">
                  <c:v>6-8 years</c:v>
                </c:pt>
                <c:pt idx="4">
                  <c:v>3-5 years</c:v>
                </c:pt>
                <c:pt idx="5">
                  <c:v>0-2 years</c:v>
                </c:pt>
              </c:strCache>
            </c:strRef>
          </c:cat>
          <c:val>
            <c:numRef>
              <c:f>'Q19'!$K$26:$K$31</c:f>
              <c:numCache>
                <c:formatCode>0</c:formatCode>
                <c:ptCount val="6"/>
                <c:pt idx="0">
                  <c:v>80</c:v>
                </c:pt>
                <c:pt idx="1">
                  <c:v>87.5</c:v>
                </c:pt>
                <c:pt idx="2">
                  <c:v>100</c:v>
                </c:pt>
                <c:pt idx="3">
                  <c:v>93.939393939393938</c:v>
                </c:pt>
                <c:pt idx="4">
                  <c:v>97.058823529411768</c:v>
                </c:pt>
                <c:pt idx="5">
                  <c:v>82.142857142857139</c:v>
                </c:pt>
              </c:numCache>
            </c:numRef>
          </c:val>
          <c:smooth val="0"/>
          <c:extLst>
            <c:ext xmlns:c16="http://schemas.microsoft.com/office/drawing/2014/chart" uri="{C3380CC4-5D6E-409C-BE32-E72D297353CC}">
              <c16:uniqueId val="{00000000-F3EE-4C0E-8DA7-A032DC99656A}"/>
            </c:ext>
          </c:extLst>
        </c:ser>
        <c:ser>
          <c:idx val="1"/>
          <c:order val="1"/>
          <c:tx>
            <c:strRef>
              <c:f>'Q19'!$L$25</c:f>
              <c:strCache>
                <c:ptCount val="1"/>
                <c:pt idx="0">
                  <c:v>with extinction</c:v>
                </c:pt>
              </c:strCache>
            </c:strRef>
          </c:tx>
          <c:spPr>
            <a:ln w="50800" cap="rnd">
              <a:solidFill>
                <a:schemeClr val="accent5"/>
              </a:solidFill>
              <a:round/>
            </a:ln>
            <a:effectLst/>
          </c:spPr>
          <c:marker>
            <c:symbol val="circle"/>
            <c:size val="8"/>
            <c:spPr>
              <a:solidFill>
                <a:schemeClr val="accent5"/>
              </a:solidFill>
              <a:ln w="101600">
                <a:solidFill>
                  <a:schemeClr val="accent5"/>
                </a:solidFill>
              </a:ln>
              <a:effectLst/>
            </c:spPr>
          </c:marker>
          <c:cat>
            <c:strRef>
              <c:f>'Q19'!$J$26:$J$31</c:f>
              <c:strCache>
                <c:ptCount val="6"/>
                <c:pt idx="0">
                  <c:v>14+ years</c:v>
                </c:pt>
                <c:pt idx="1">
                  <c:v>12-14 years</c:v>
                </c:pt>
                <c:pt idx="2">
                  <c:v>9-11 years</c:v>
                </c:pt>
                <c:pt idx="3">
                  <c:v>6-8 years</c:v>
                </c:pt>
                <c:pt idx="4">
                  <c:v>3-5 years</c:v>
                </c:pt>
                <c:pt idx="5">
                  <c:v>0-2 years</c:v>
                </c:pt>
              </c:strCache>
            </c:strRef>
          </c:cat>
          <c:val>
            <c:numRef>
              <c:f>'Q19'!$L$26:$L$31</c:f>
              <c:numCache>
                <c:formatCode>0</c:formatCode>
                <c:ptCount val="6"/>
                <c:pt idx="0">
                  <c:v>100</c:v>
                </c:pt>
                <c:pt idx="1">
                  <c:v>87.5</c:v>
                </c:pt>
                <c:pt idx="2">
                  <c:v>63.636363636363633</c:v>
                </c:pt>
                <c:pt idx="3">
                  <c:v>75.757575757575751</c:v>
                </c:pt>
                <c:pt idx="4">
                  <c:v>70.588235294117652</c:v>
                </c:pt>
                <c:pt idx="5">
                  <c:v>67.857142857142861</c:v>
                </c:pt>
              </c:numCache>
            </c:numRef>
          </c:val>
          <c:smooth val="0"/>
          <c:extLst>
            <c:ext xmlns:c16="http://schemas.microsoft.com/office/drawing/2014/chart" uri="{C3380CC4-5D6E-409C-BE32-E72D297353CC}">
              <c16:uniqueId val="{00000001-F3EE-4C0E-8DA7-A032DC99656A}"/>
            </c:ext>
          </c:extLst>
        </c:ser>
        <c:ser>
          <c:idx val="4"/>
          <c:order val="4"/>
          <c:tx>
            <c:strRef>
              <c:f>'Q19'!$O$25</c:f>
              <c:strCache>
                <c:ptCount val="1"/>
                <c:pt idx="0">
                  <c:v>Punishment procedures</c:v>
                </c:pt>
              </c:strCache>
            </c:strRef>
          </c:tx>
          <c:spPr>
            <a:ln w="50800" cap="rnd">
              <a:solidFill>
                <a:schemeClr val="accent5">
                  <a:lumMod val="60000"/>
                </a:schemeClr>
              </a:solidFill>
              <a:round/>
            </a:ln>
            <a:effectLst/>
          </c:spPr>
          <c:marker>
            <c:symbol val="circle"/>
            <c:size val="13"/>
            <c:spPr>
              <a:solidFill>
                <a:schemeClr val="accent5">
                  <a:lumMod val="60000"/>
                </a:schemeClr>
              </a:solidFill>
              <a:ln w="9525">
                <a:solidFill>
                  <a:schemeClr val="accent5">
                    <a:lumMod val="60000"/>
                  </a:schemeClr>
                </a:solidFill>
              </a:ln>
              <a:effectLst/>
            </c:spPr>
          </c:marker>
          <c:cat>
            <c:strRef>
              <c:f>'Q19'!$J$26:$J$31</c:f>
              <c:strCache>
                <c:ptCount val="6"/>
                <c:pt idx="0">
                  <c:v>14+ years</c:v>
                </c:pt>
                <c:pt idx="1">
                  <c:v>12-14 years</c:v>
                </c:pt>
                <c:pt idx="2">
                  <c:v>9-11 years</c:v>
                </c:pt>
                <c:pt idx="3">
                  <c:v>6-8 years</c:v>
                </c:pt>
                <c:pt idx="4">
                  <c:v>3-5 years</c:v>
                </c:pt>
                <c:pt idx="5">
                  <c:v>0-2 years</c:v>
                </c:pt>
              </c:strCache>
            </c:strRef>
          </c:cat>
          <c:val>
            <c:numRef>
              <c:f>'Q19'!$O$26:$O$31</c:f>
              <c:numCache>
                <c:formatCode>General</c:formatCode>
                <c:ptCount val="6"/>
                <c:pt idx="0">
                  <c:v>100</c:v>
                </c:pt>
                <c:pt idx="1">
                  <c:v>37.5</c:v>
                </c:pt>
                <c:pt idx="2">
                  <c:v>27.27272727272727</c:v>
                </c:pt>
                <c:pt idx="3">
                  <c:v>48.484848484848484</c:v>
                </c:pt>
                <c:pt idx="4">
                  <c:v>27.27272727272727</c:v>
                </c:pt>
                <c:pt idx="5">
                  <c:v>21.428571428571427</c:v>
                </c:pt>
              </c:numCache>
            </c:numRef>
          </c:val>
          <c:smooth val="0"/>
          <c:extLst>
            <c:ext xmlns:c16="http://schemas.microsoft.com/office/drawing/2014/chart" uri="{C3380CC4-5D6E-409C-BE32-E72D297353CC}">
              <c16:uniqueId val="{00000002-F3EE-4C0E-8DA7-A032DC99656A}"/>
            </c:ext>
          </c:extLst>
        </c:ser>
        <c:dLbls>
          <c:showLegendKey val="0"/>
          <c:showVal val="0"/>
          <c:showCatName val="0"/>
          <c:showSerName val="0"/>
          <c:showPercent val="0"/>
          <c:showBubbleSize val="0"/>
        </c:dLbls>
        <c:marker val="1"/>
        <c:smooth val="0"/>
        <c:axId val="852432304"/>
        <c:axId val="852429392"/>
        <c:extLst>
          <c:ext xmlns:c15="http://schemas.microsoft.com/office/drawing/2012/chart" uri="{02D57815-91ED-43cb-92C2-25804820EDAC}">
            <c15:filteredLineSeries>
              <c15:ser>
                <c:idx val="2"/>
                <c:order val="2"/>
                <c:tx>
                  <c:strRef>
                    <c:extLst>
                      <c:ext uri="{02D57815-91ED-43cb-92C2-25804820EDAC}">
                        <c15:formulaRef>
                          <c15:sqref>'Q19'!$M$25</c15:sqref>
                        </c15:formulaRef>
                      </c:ext>
                    </c:extLst>
                    <c:strCache>
                      <c:ptCount val="1"/>
                      <c:pt idx="0">
                        <c:v>Non-contingent reinforcement procedures</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extLst>
                      <c:ext uri="{02D57815-91ED-43cb-92C2-25804820EDAC}">
                        <c15:formulaRef>
                          <c15:sqref>'Q19'!$J$26:$J$31</c15:sqref>
                        </c15:formulaRef>
                      </c:ext>
                    </c:extLst>
                    <c:strCache>
                      <c:ptCount val="6"/>
                      <c:pt idx="0">
                        <c:v>14+ years</c:v>
                      </c:pt>
                      <c:pt idx="1">
                        <c:v>12-14 years</c:v>
                      </c:pt>
                      <c:pt idx="2">
                        <c:v>9-11 years</c:v>
                      </c:pt>
                      <c:pt idx="3">
                        <c:v>6-8 years</c:v>
                      </c:pt>
                      <c:pt idx="4">
                        <c:v>3-5 years</c:v>
                      </c:pt>
                      <c:pt idx="5">
                        <c:v>0-2 years</c:v>
                      </c:pt>
                    </c:strCache>
                  </c:strRef>
                </c:cat>
                <c:val>
                  <c:numRef>
                    <c:extLst>
                      <c:ext uri="{02D57815-91ED-43cb-92C2-25804820EDAC}">
                        <c15:formulaRef>
                          <c15:sqref>'Q19'!$M$26:$M$31</c15:sqref>
                        </c15:formulaRef>
                      </c:ext>
                    </c:extLst>
                    <c:numCache>
                      <c:formatCode>0%</c:formatCode>
                      <c:ptCount val="6"/>
                      <c:pt idx="0">
                        <c:v>0.8</c:v>
                      </c:pt>
                      <c:pt idx="1">
                        <c:v>1</c:v>
                      </c:pt>
                      <c:pt idx="2">
                        <c:v>1</c:v>
                      </c:pt>
                      <c:pt idx="3">
                        <c:v>0.93939393939393945</c:v>
                      </c:pt>
                      <c:pt idx="4">
                        <c:v>0.93939393939393945</c:v>
                      </c:pt>
                      <c:pt idx="5">
                        <c:v>0.75</c:v>
                      </c:pt>
                    </c:numCache>
                  </c:numRef>
                </c:val>
                <c:smooth val="0"/>
                <c:extLst>
                  <c:ext xmlns:c16="http://schemas.microsoft.com/office/drawing/2014/chart" uri="{C3380CC4-5D6E-409C-BE32-E72D297353CC}">
                    <c16:uniqueId val="{00000003-F3EE-4C0E-8DA7-A032DC99656A}"/>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'Q19'!$N$25</c15:sqref>
                        </c15:formulaRef>
                      </c:ext>
                    </c:extLst>
                    <c:strCache>
                      <c:ptCount val="1"/>
                      <c:pt idx="0">
                        <c:v>Token economies</c:v>
                      </c:pt>
                    </c:strCache>
                  </c:strRef>
                </c:tx>
                <c:spPr>
                  <a:ln w="28575" cap="rnd">
                    <a:solidFill>
                      <a:schemeClr val="accent6">
                        <a:lumMod val="60000"/>
                      </a:schemeClr>
                    </a:solidFill>
                    <a:round/>
                  </a:ln>
                  <a:effectLst/>
                </c:spPr>
                <c:marker>
                  <c:symbol val="circle"/>
                  <c:size val="5"/>
                  <c:spPr>
                    <a:solidFill>
                      <a:schemeClr val="accent6">
                        <a:lumMod val="60000"/>
                      </a:schemeClr>
                    </a:solidFill>
                    <a:ln w="9525">
                      <a:solidFill>
                        <a:schemeClr val="accent6">
                          <a:lumMod val="60000"/>
                        </a:schemeClr>
                      </a:solidFill>
                    </a:ln>
                    <a:effectLst/>
                  </c:spPr>
                </c:marker>
                <c:cat>
                  <c:strRef>
                    <c:extLst xmlns:c15="http://schemas.microsoft.com/office/drawing/2012/chart">
                      <c:ext xmlns:c15="http://schemas.microsoft.com/office/drawing/2012/chart" uri="{02D57815-91ED-43cb-92C2-25804820EDAC}">
                        <c15:formulaRef>
                          <c15:sqref>'Q19'!$J$26:$J$31</c15:sqref>
                        </c15:formulaRef>
                      </c:ext>
                    </c:extLst>
                    <c:strCache>
                      <c:ptCount val="6"/>
                      <c:pt idx="0">
                        <c:v>14+ years</c:v>
                      </c:pt>
                      <c:pt idx="1">
                        <c:v>12-14 years</c:v>
                      </c:pt>
                      <c:pt idx="2">
                        <c:v>9-11 years</c:v>
                      </c:pt>
                      <c:pt idx="3">
                        <c:v>6-8 years</c:v>
                      </c:pt>
                      <c:pt idx="4">
                        <c:v>3-5 years</c:v>
                      </c:pt>
                      <c:pt idx="5">
                        <c:v>0-2 years</c:v>
                      </c:pt>
                    </c:strCache>
                  </c:strRef>
                </c:cat>
                <c:val>
                  <c:numRef>
                    <c:extLst xmlns:c15="http://schemas.microsoft.com/office/drawing/2012/chart">
                      <c:ext xmlns:c15="http://schemas.microsoft.com/office/drawing/2012/chart" uri="{02D57815-91ED-43cb-92C2-25804820EDAC}">
                        <c15:formulaRef>
                          <c15:sqref>'Q19'!$N$26:$N$31</c15:sqref>
                        </c15:formulaRef>
                      </c:ext>
                    </c:extLst>
                    <c:numCache>
                      <c:formatCode>0%</c:formatCode>
                      <c:ptCount val="6"/>
                      <c:pt idx="0">
                        <c:v>0.8</c:v>
                      </c:pt>
                      <c:pt idx="1">
                        <c:v>0.625</c:v>
                      </c:pt>
                      <c:pt idx="2">
                        <c:v>1</c:v>
                      </c:pt>
                      <c:pt idx="3">
                        <c:v>0.75757575757575757</c:v>
                      </c:pt>
                      <c:pt idx="4">
                        <c:v>0.81818181818181823</c:v>
                      </c:pt>
                      <c:pt idx="5">
                        <c:v>0.8928571428571429</c:v>
                      </c:pt>
                    </c:numCache>
                  </c:numRef>
                </c:val>
                <c:smooth val="0"/>
                <c:extLst xmlns:c15="http://schemas.microsoft.com/office/drawing/2012/chart">
                  <c:ext xmlns:c16="http://schemas.microsoft.com/office/drawing/2014/chart" uri="{C3380CC4-5D6E-409C-BE32-E72D297353CC}">
                    <c16:uniqueId val="{00000004-F3EE-4C0E-8DA7-A032DC99656A}"/>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'Q19'!$P$25</c15:sqref>
                        </c15:formulaRef>
                      </c:ext>
                    </c:extLst>
                    <c:strCache>
                      <c:ptCount val="1"/>
                      <c:pt idx="0">
                        <c:v>Multiple schedules of reinforcement</c:v>
                      </c:pt>
                    </c:strCache>
                  </c:strRef>
                </c:tx>
                <c:spPr>
                  <a:ln w="28575" cap="rnd">
                    <a:solidFill>
                      <a:schemeClr val="accent4">
                        <a:lumMod val="60000"/>
                      </a:schemeClr>
                    </a:solidFill>
                    <a:round/>
                  </a:ln>
                  <a:effectLst/>
                </c:spPr>
                <c:marker>
                  <c:symbol val="circle"/>
                  <c:size val="5"/>
                  <c:spPr>
                    <a:solidFill>
                      <a:schemeClr val="accent4">
                        <a:lumMod val="60000"/>
                      </a:schemeClr>
                    </a:solidFill>
                    <a:ln w="9525">
                      <a:solidFill>
                        <a:schemeClr val="accent4">
                          <a:lumMod val="60000"/>
                        </a:schemeClr>
                      </a:solidFill>
                    </a:ln>
                    <a:effectLst/>
                  </c:spPr>
                </c:marker>
                <c:cat>
                  <c:strRef>
                    <c:extLst xmlns:c15="http://schemas.microsoft.com/office/drawing/2012/chart">
                      <c:ext xmlns:c15="http://schemas.microsoft.com/office/drawing/2012/chart" uri="{02D57815-91ED-43cb-92C2-25804820EDAC}">
                        <c15:formulaRef>
                          <c15:sqref>'Q19'!$J$26:$J$31</c15:sqref>
                        </c15:formulaRef>
                      </c:ext>
                    </c:extLst>
                    <c:strCache>
                      <c:ptCount val="6"/>
                      <c:pt idx="0">
                        <c:v>14+ years</c:v>
                      </c:pt>
                      <c:pt idx="1">
                        <c:v>12-14 years</c:v>
                      </c:pt>
                      <c:pt idx="2">
                        <c:v>9-11 years</c:v>
                      </c:pt>
                      <c:pt idx="3">
                        <c:v>6-8 years</c:v>
                      </c:pt>
                      <c:pt idx="4">
                        <c:v>3-5 years</c:v>
                      </c:pt>
                      <c:pt idx="5">
                        <c:v>0-2 years</c:v>
                      </c:pt>
                    </c:strCache>
                  </c:strRef>
                </c:cat>
                <c:val>
                  <c:numRef>
                    <c:extLst xmlns:c15="http://schemas.microsoft.com/office/drawing/2012/chart">
                      <c:ext xmlns:c15="http://schemas.microsoft.com/office/drawing/2012/chart" uri="{02D57815-91ED-43cb-92C2-25804820EDAC}">
                        <c15:formulaRef>
                          <c15:sqref>'Q19'!$P$26:$P$31</c15:sqref>
                        </c15:formulaRef>
                      </c:ext>
                    </c:extLst>
                    <c:numCache>
                      <c:formatCode>0%</c:formatCode>
                      <c:ptCount val="6"/>
                      <c:pt idx="0">
                        <c:v>0.8</c:v>
                      </c:pt>
                      <c:pt idx="1">
                        <c:v>0.875</c:v>
                      </c:pt>
                      <c:pt idx="2">
                        <c:v>1</c:v>
                      </c:pt>
                      <c:pt idx="3">
                        <c:v>0.78787878787878785</c:v>
                      </c:pt>
                      <c:pt idx="4">
                        <c:v>0.84848484848484851</c:v>
                      </c:pt>
                      <c:pt idx="5">
                        <c:v>0.5714285714285714</c:v>
                      </c:pt>
                    </c:numCache>
                  </c:numRef>
                </c:val>
                <c:smooth val="0"/>
                <c:extLst xmlns:c15="http://schemas.microsoft.com/office/drawing/2012/chart">
                  <c:ext xmlns:c16="http://schemas.microsoft.com/office/drawing/2014/chart" uri="{C3380CC4-5D6E-409C-BE32-E72D297353CC}">
                    <c16:uniqueId val="{00000005-F3EE-4C0E-8DA7-A032DC99656A}"/>
                  </c:ext>
                </c:extLst>
              </c15:ser>
            </c15:filteredLineSeries>
            <c15:filteredLineSeries>
              <c15:ser>
                <c:idx val="6"/>
                <c:order val="6"/>
                <c:tx>
                  <c:strRef>
                    <c:extLst xmlns:c15="http://schemas.microsoft.com/office/drawing/2012/chart">
                      <c:ext xmlns:c15="http://schemas.microsoft.com/office/drawing/2012/chart" uri="{02D57815-91ED-43cb-92C2-25804820EDAC}">
                        <c15:formulaRef>
                          <c15:sqref>'Q19'!$Q$25</c15:sqref>
                        </c15:formulaRef>
                      </c:ext>
                    </c:extLst>
                    <c:strCache>
                      <c:ptCount val="1"/>
                      <c:pt idx="0">
                        <c:v>Other</c:v>
                      </c:pt>
                    </c:strCache>
                  </c:strRef>
                </c:tx>
                <c:spPr>
                  <a:ln w="28575" cap="rnd">
                    <a:solidFill>
                      <a:schemeClr val="accent6">
                        <a:lumMod val="80000"/>
                        <a:lumOff val="20000"/>
                      </a:schemeClr>
                    </a:solidFill>
                    <a:round/>
                  </a:ln>
                  <a:effectLst/>
                </c:spPr>
                <c:marker>
                  <c:symbol val="circle"/>
                  <c:size val="5"/>
                  <c:spPr>
                    <a:solidFill>
                      <a:schemeClr val="accent6">
                        <a:lumMod val="80000"/>
                        <a:lumOff val="20000"/>
                      </a:schemeClr>
                    </a:solidFill>
                    <a:ln w="9525">
                      <a:solidFill>
                        <a:schemeClr val="accent6">
                          <a:lumMod val="80000"/>
                          <a:lumOff val="20000"/>
                        </a:schemeClr>
                      </a:solidFill>
                    </a:ln>
                    <a:effectLst/>
                  </c:spPr>
                </c:marker>
                <c:cat>
                  <c:strRef>
                    <c:extLst xmlns:c15="http://schemas.microsoft.com/office/drawing/2012/chart">
                      <c:ext xmlns:c15="http://schemas.microsoft.com/office/drawing/2012/chart" uri="{02D57815-91ED-43cb-92C2-25804820EDAC}">
                        <c15:formulaRef>
                          <c15:sqref>'Q19'!$J$26:$J$31</c15:sqref>
                        </c15:formulaRef>
                      </c:ext>
                    </c:extLst>
                    <c:strCache>
                      <c:ptCount val="6"/>
                      <c:pt idx="0">
                        <c:v>14+ years</c:v>
                      </c:pt>
                      <c:pt idx="1">
                        <c:v>12-14 years</c:v>
                      </c:pt>
                      <c:pt idx="2">
                        <c:v>9-11 years</c:v>
                      </c:pt>
                      <c:pt idx="3">
                        <c:v>6-8 years</c:v>
                      </c:pt>
                      <c:pt idx="4">
                        <c:v>3-5 years</c:v>
                      </c:pt>
                      <c:pt idx="5">
                        <c:v>0-2 years</c:v>
                      </c:pt>
                    </c:strCache>
                  </c:strRef>
                </c:cat>
                <c:val>
                  <c:numRef>
                    <c:extLst xmlns:c15="http://schemas.microsoft.com/office/drawing/2012/chart">
                      <c:ext xmlns:c15="http://schemas.microsoft.com/office/drawing/2012/chart" uri="{02D57815-91ED-43cb-92C2-25804820EDAC}">
                        <c15:formulaRef>
                          <c15:sqref>'Q19'!$Q$26:$Q$31</c15:sqref>
                        </c15:formulaRef>
                      </c:ext>
                    </c:extLst>
                    <c:numCache>
                      <c:formatCode>0%</c:formatCode>
                      <c:ptCount val="6"/>
                      <c:pt idx="0">
                        <c:v>0.4</c:v>
                      </c:pt>
                      <c:pt idx="1">
                        <c:v>0.125</c:v>
                      </c:pt>
                      <c:pt idx="2">
                        <c:v>0</c:v>
                      </c:pt>
                      <c:pt idx="3">
                        <c:v>0.15151515151515152</c:v>
                      </c:pt>
                      <c:pt idx="4">
                        <c:v>9.0909090909090912E-2</c:v>
                      </c:pt>
                      <c:pt idx="5">
                        <c:v>7.1428571428571425E-2</c:v>
                      </c:pt>
                    </c:numCache>
                  </c:numRef>
                </c:val>
                <c:smooth val="0"/>
                <c:extLst xmlns:c15="http://schemas.microsoft.com/office/drawing/2012/chart">
                  <c:ext xmlns:c16="http://schemas.microsoft.com/office/drawing/2014/chart" uri="{C3380CC4-5D6E-409C-BE32-E72D297353CC}">
                    <c16:uniqueId val="{00000006-F3EE-4C0E-8DA7-A032DC99656A}"/>
                  </c:ext>
                </c:extLst>
              </c15:ser>
            </c15:filteredLineSeries>
          </c:ext>
        </c:extLst>
      </c:lineChart>
      <c:catAx>
        <c:axId val="85243230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852429392"/>
        <c:crosses val="autoZero"/>
        <c:auto val="1"/>
        <c:lblAlgn val="ctr"/>
        <c:lblOffset val="100"/>
        <c:noMultiLvlLbl val="0"/>
      </c:catAx>
      <c:valAx>
        <c:axId val="852429392"/>
        <c:scaling>
          <c:orientation val="minMax"/>
          <c:max val="100"/>
        </c:scaling>
        <c:delete val="0"/>
        <c:axPos val="l"/>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400" dirty="0">
                    <a:solidFill>
                      <a:schemeClr val="tx1"/>
                    </a:solidFill>
                  </a:rPr>
                  <a:t>Reported likelihood of using different treatment approaches</a:t>
                </a:r>
              </a:p>
            </c:rich>
          </c:tx>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General"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852432304"/>
        <c:crosses val="autoZero"/>
        <c:crossBetween val="between"/>
      </c:valAx>
      <c:spPr>
        <a:noFill/>
        <a:ln>
          <a:noFill/>
        </a:ln>
        <a:effectLst/>
      </c:spPr>
    </c:plotArea>
    <c:legend>
      <c:legendPos val="b"/>
      <c:layout>
        <c:manualLayout>
          <c:xMode val="edge"/>
          <c:yMode val="edge"/>
          <c:x val="0.19124359700437141"/>
          <c:y val="0.72321975909105984"/>
          <c:w val="0.7747469898913657"/>
          <c:h val="0.14617671367434454"/>
        </c:manualLayout>
      </c:layout>
      <c:overlay val="1"/>
      <c:spPr>
        <a:solidFill>
          <a:schemeClr val="bg1"/>
        </a:solid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'Q13-19'!$F$24</c:f>
              <c:strCache>
                <c:ptCount val="1"/>
                <c:pt idx="0">
                  <c:v>Average Experimental FBA </c:v>
                </c:pt>
              </c:strCache>
            </c:strRef>
          </c:tx>
          <c:spPr>
            <a:ln w="50800" cap="rnd">
              <a:solidFill>
                <a:schemeClr val="accent1"/>
              </a:solidFill>
              <a:round/>
            </a:ln>
            <a:effectLst/>
          </c:spPr>
          <c:marker>
            <c:symbol val="circle"/>
            <c:size val="5"/>
            <c:spPr>
              <a:solidFill>
                <a:schemeClr val="accent1"/>
              </a:solidFill>
              <a:ln w="101600">
                <a:solidFill>
                  <a:schemeClr val="accent1"/>
                </a:solidFill>
              </a:ln>
              <a:effectLst/>
            </c:spPr>
          </c:marker>
          <c:cat>
            <c:strRef>
              <c:f>'Q13-19'!$B$25:$B$30</c:f>
              <c:strCache>
                <c:ptCount val="6"/>
                <c:pt idx="0">
                  <c:v>14+ years</c:v>
                </c:pt>
                <c:pt idx="1">
                  <c:v>12-14 years</c:v>
                </c:pt>
                <c:pt idx="2">
                  <c:v>9-11 years</c:v>
                </c:pt>
                <c:pt idx="3">
                  <c:v>6-8 years</c:v>
                </c:pt>
                <c:pt idx="4">
                  <c:v>3-5 years</c:v>
                </c:pt>
                <c:pt idx="5">
                  <c:v>0-2 years</c:v>
                </c:pt>
              </c:strCache>
            </c:strRef>
          </c:cat>
          <c:val>
            <c:numRef>
              <c:f>'Q13-19'!$F$25:$F$30</c:f>
              <c:numCache>
                <c:formatCode>0</c:formatCode>
                <c:ptCount val="6"/>
                <c:pt idx="0">
                  <c:v>8.2583333333333346</c:v>
                </c:pt>
                <c:pt idx="1">
                  <c:v>8.7388888888888889</c:v>
                </c:pt>
                <c:pt idx="2">
                  <c:v>7.3888888888888884</c:v>
                </c:pt>
                <c:pt idx="3">
                  <c:v>7.433760683760684</c:v>
                </c:pt>
                <c:pt idx="4">
                  <c:v>7.7112393779060442</c:v>
                </c:pt>
                <c:pt idx="5">
                  <c:v>6.8865239698573033</c:v>
                </c:pt>
              </c:numCache>
            </c:numRef>
          </c:val>
          <c:smooth val="0"/>
          <c:extLst>
            <c:ext xmlns:c16="http://schemas.microsoft.com/office/drawing/2014/chart" uri="{C3380CC4-5D6E-409C-BE32-E72D297353CC}">
              <c16:uniqueId val="{00000000-A2DB-4D52-A5DD-554124303912}"/>
            </c:ext>
          </c:extLst>
        </c:ser>
        <c:ser>
          <c:idx val="1"/>
          <c:order val="1"/>
          <c:tx>
            <c:strRef>
              <c:f>'Q13-19'!$I$24</c:f>
              <c:strCache>
                <c:ptCount val="1"/>
                <c:pt idx="0">
                  <c:v>Average Descriptive FBA </c:v>
                </c:pt>
              </c:strCache>
            </c:strRef>
          </c:tx>
          <c:spPr>
            <a:ln w="50800" cap="rnd">
              <a:solidFill>
                <a:schemeClr val="accent2"/>
              </a:solidFill>
              <a:round/>
            </a:ln>
            <a:effectLst/>
          </c:spPr>
          <c:marker>
            <c:symbol val="triangle"/>
            <c:size val="13"/>
            <c:spPr>
              <a:solidFill>
                <a:schemeClr val="accent2"/>
              </a:solidFill>
              <a:ln w="9525">
                <a:solidFill>
                  <a:schemeClr val="accent2"/>
                </a:solidFill>
              </a:ln>
              <a:effectLst/>
            </c:spPr>
          </c:marker>
          <c:cat>
            <c:strRef>
              <c:f>'Q13-19'!$B$25:$B$30</c:f>
              <c:strCache>
                <c:ptCount val="6"/>
                <c:pt idx="0">
                  <c:v>14+ years</c:v>
                </c:pt>
                <c:pt idx="1">
                  <c:v>12-14 years</c:v>
                </c:pt>
                <c:pt idx="2">
                  <c:v>9-11 years</c:v>
                </c:pt>
                <c:pt idx="3">
                  <c:v>6-8 years</c:v>
                </c:pt>
                <c:pt idx="4">
                  <c:v>3-5 years</c:v>
                </c:pt>
                <c:pt idx="5">
                  <c:v>0-2 years</c:v>
                </c:pt>
              </c:strCache>
            </c:strRef>
          </c:cat>
          <c:val>
            <c:numRef>
              <c:f>'Q13-19'!$I$25:$I$30</c:f>
              <c:numCache>
                <c:formatCode>0</c:formatCode>
                <c:ptCount val="6"/>
                <c:pt idx="0">
                  <c:v>8.2666666666666675</c:v>
                </c:pt>
                <c:pt idx="1">
                  <c:v>9.8666666666666671</c:v>
                </c:pt>
                <c:pt idx="2">
                  <c:v>9.2666666666666657</c:v>
                </c:pt>
                <c:pt idx="3">
                  <c:v>9.5555555555555554</c:v>
                </c:pt>
                <c:pt idx="4">
                  <c:v>9.573759573759574</c:v>
                </c:pt>
                <c:pt idx="5">
                  <c:v>9.4924242424242422</c:v>
                </c:pt>
              </c:numCache>
            </c:numRef>
          </c:val>
          <c:smooth val="0"/>
          <c:extLst>
            <c:ext xmlns:c16="http://schemas.microsoft.com/office/drawing/2014/chart" uri="{C3380CC4-5D6E-409C-BE32-E72D297353CC}">
              <c16:uniqueId val="{00000001-A2DB-4D52-A5DD-554124303912}"/>
            </c:ext>
          </c:extLst>
        </c:ser>
        <c:ser>
          <c:idx val="2"/>
          <c:order val="2"/>
          <c:tx>
            <c:strRef>
              <c:f>'Q13-19'!$K$24</c:f>
              <c:strCache>
                <c:ptCount val="1"/>
                <c:pt idx="0">
                  <c:v>Average Indirect FBA</c:v>
                </c:pt>
              </c:strCache>
            </c:strRef>
          </c:tx>
          <c:spPr>
            <a:ln w="50800" cap="rnd">
              <a:solidFill>
                <a:schemeClr val="accent3"/>
              </a:solidFill>
              <a:round/>
            </a:ln>
            <a:effectLst/>
          </c:spPr>
          <c:marker>
            <c:symbol val="circle"/>
            <c:size val="5"/>
            <c:spPr>
              <a:solidFill>
                <a:schemeClr val="accent3"/>
              </a:solidFill>
              <a:ln w="101600">
                <a:solidFill>
                  <a:schemeClr val="accent3"/>
                </a:solidFill>
              </a:ln>
              <a:effectLst/>
            </c:spPr>
          </c:marker>
          <c:cat>
            <c:strRef>
              <c:f>'Q13-19'!$B$25:$B$30</c:f>
              <c:strCache>
                <c:ptCount val="6"/>
                <c:pt idx="0">
                  <c:v>14+ years</c:v>
                </c:pt>
                <c:pt idx="1">
                  <c:v>12-14 years</c:v>
                </c:pt>
                <c:pt idx="2">
                  <c:v>9-11 years</c:v>
                </c:pt>
                <c:pt idx="3">
                  <c:v>6-8 years</c:v>
                </c:pt>
                <c:pt idx="4">
                  <c:v>3-5 years</c:v>
                </c:pt>
                <c:pt idx="5">
                  <c:v>0-2 years</c:v>
                </c:pt>
              </c:strCache>
            </c:strRef>
          </c:cat>
          <c:val>
            <c:numRef>
              <c:f>'Q13-19'!$K$25:$K$30</c:f>
              <c:numCache>
                <c:formatCode>0</c:formatCode>
                <c:ptCount val="6"/>
                <c:pt idx="0">
                  <c:v>8.5791666666666675</c:v>
                </c:pt>
                <c:pt idx="1">
                  <c:v>9.8249999999999993</c:v>
                </c:pt>
                <c:pt idx="2">
                  <c:v>8.5888888888888886</c:v>
                </c:pt>
                <c:pt idx="3">
                  <c:v>9.3452075702075703</c:v>
                </c:pt>
                <c:pt idx="4">
                  <c:v>8.9369796869796865</c:v>
                </c:pt>
                <c:pt idx="5">
                  <c:v>9.1915584415584419</c:v>
                </c:pt>
              </c:numCache>
            </c:numRef>
          </c:val>
          <c:smooth val="0"/>
          <c:extLst>
            <c:ext xmlns:c16="http://schemas.microsoft.com/office/drawing/2014/chart" uri="{C3380CC4-5D6E-409C-BE32-E72D297353CC}">
              <c16:uniqueId val="{00000002-A2DB-4D52-A5DD-554124303912}"/>
            </c:ext>
          </c:extLst>
        </c:ser>
        <c:dLbls>
          <c:showLegendKey val="0"/>
          <c:showVal val="0"/>
          <c:showCatName val="0"/>
          <c:showSerName val="0"/>
          <c:showPercent val="0"/>
          <c:showBubbleSize val="0"/>
        </c:dLbls>
        <c:marker val="1"/>
        <c:smooth val="0"/>
        <c:axId val="896936896"/>
        <c:axId val="896937312"/>
      </c:lineChart>
      <c:catAx>
        <c:axId val="89693689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896937312"/>
        <c:crosses val="autoZero"/>
        <c:auto val="1"/>
        <c:lblAlgn val="ctr"/>
        <c:lblOffset val="100"/>
        <c:noMultiLvlLbl val="0"/>
      </c:catAx>
      <c:valAx>
        <c:axId val="896937312"/>
        <c:scaling>
          <c:orientation val="minMax"/>
          <c:max val="10"/>
        </c:scaling>
        <c:delete val="0"/>
        <c:axPos val="l"/>
        <c:title>
          <c:tx>
            <c:rich>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r>
                  <a:rPr lang="en-US" sz="2400" b="0" i="0" baseline="0" dirty="0">
                    <a:solidFill>
                      <a:schemeClr val="tx1"/>
                    </a:solidFill>
                    <a:effectLst/>
                  </a:rPr>
                  <a:t>Reported confidence using the FBAs</a:t>
                </a:r>
                <a:endParaRPr lang="en-US" sz="2400" dirty="0">
                  <a:solidFill>
                    <a:schemeClr val="tx1"/>
                  </a:solidFill>
                  <a:effectLst/>
                </a:endParaRPr>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896936896"/>
        <c:crosses val="autoZero"/>
        <c:crossBetween val="between"/>
      </c:valAx>
      <c:spPr>
        <a:noFill/>
        <a:ln>
          <a:noFill/>
        </a:ln>
        <a:effectLst/>
      </c:spPr>
    </c:plotArea>
    <c:legend>
      <c:legendPos val="b"/>
      <c:layout>
        <c:manualLayout>
          <c:xMode val="edge"/>
          <c:yMode val="edge"/>
          <c:x val="0.27739155519121855"/>
          <c:y val="0.45011445122776206"/>
          <c:w val="0.56183271657969935"/>
          <c:h val="0.27196373163814369"/>
        </c:manualLayout>
      </c:layout>
      <c:overlay val="1"/>
      <c:spPr>
        <a:solidFill>
          <a:schemeClr val="bg1"/>
        </a:solid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'Q13-19'!$F$13</c:f>
              <c:strCache>
                <c:ptCount val="1"/>
                <c:pt idx="0">
                  <c:v>Average Experimental FBA</c:v>
                </c:pt>
              </c:strCache>
            </c:strRef>
          </c:tx>
          <c:spPr>
            <a:ln w="50800" cap="rnd">
              <a:solidFill>
                <a:schemeClr val="accent1"/>
              </a:solidFill>
              <a:round/>
            </a:ln>
            <a:effectLst/>
          </c:spPr>
          <c:marker>
            <c:symbol val="circle"/>
            <c:size val="5"/>
            <c:spPr>
              <a:solidFill>
                <a:schemeClr val="accent1"/>
              </a:solidFill>
              <a:ln w="101600">
                <a:solidFill>
                  <a:schemeClr val="accent1"/>
                </a:solidFill>
              </a:ln>
              <a:effectLst/>
            </c:spPr>
          </c:marker>
          <c:cat>
            <c:strRef>
              <c:f>'Q13-19'!$B$14:$B$19</c:f>
              <c:strCache>
                <c:ptCount val="6"/>
                <c:pt idx="0">
                  <c:v>14+ years</c:v>
                </c:pt>
                <c:pt idx="1">
                  <c:v>12-14 years</c:v>
                </c:pt>
                <c:pt idx="2">
                  <c:v>9-11 years</c:v>
                </c:pt>
                <c:pt idx="3">
                  <c:v>6-8 years</c:v>
                </c:pt>
                <c:pt idx="4">
                  <c:v>3-5 years</c:v>
                </c:pt>
                <c:pt idx="5">
                  <c:v>0-2 years</c:v>
                </c:pt>
              </c:strCache>
            </c:strRef>
          </c:cat>
          <c:val>
            <c:numRef>
              <c:f>'Q13-19'!$F$14:$F$19</c:f>
              <c:numCache>
                <c:formatCode>0</c:formatCode>
                <c:ptCount val="6"/>
                <c:pt idx="0">
                  <c:v>6.1893518518518524</c:v>
                </c:pt>
                <c:pt idx="1">
                  <c:v>4.5370370370370372</c:v>
                </c:pt>
                <c:pt idx="2">
                  <c:v>4.6296296296296298</c:v>
                </c:pt>
                <c:pt idx="3">
                  <c:v>5.4278258778258781</c:v>
                </c:pt>
                <c:pt idx="4">
                  <c:v>4.5008870758870758</c:v>
                </c:pt>
                <c:pt idx="5">
                  <c:v>3.6972999222999228</c:v>
                </c:pt>
              </c:numCache>
            </c:numRef>
          </c:val>
          <c:smooth val="0"/>
          <c:extLst>
            <c:ext xmlns:c16="http://schemas.microsoft.com/office/drawing/2014/chart" uri="{C3380CC4-5D6E-409C-BE32-E72D297353CC}">
              <c16:uniqueId val="{00000000-2304-4336-89E5-748F4BA62DEE}"/>
            </c:ext>
          </c:extLst>
        </c:ser>
        <c:ser>
          <c:idx val="1"/>
          <c:order val="1"/>
          <c:tx>
            <c:strRef>
              <c:f>'Q13-19'!$I$13</c:f>
              <c:strCache>
                <c:ptCount val="1"/>
                <c:pt idx="0">
                  <c:v>Average Descriptive FBA </c:v>
                </c:pt>
              </c:strCache>
            </c:strRef>
          </c:tx>
          <c:spPr>
            <a:ln w="50800" cap="rnd">
              <a:solidFill>
                <a:schemeClr val="accent2"/>
              </a:solidFill>
              <a:round/>
            </a:ln>
            <a:effectLst/>
          </c:spPr>
          <c:marker>
            <c:symbol val="triangle"/>
            <c:size val="13"/>
            <c:spPr>
              <a:solidFill>
                <a:schemeClr val="accent2"/>
              </a:solidFill>
              <a:ln w="9525">
                <a:solidFill>
                  <a:schemeClr val="accent2"/>
                </a:solidFill>
              </a:ln>
              <a:effectLst/>
            </c:spPr>
          </c:marker>
          <c:cat>
            <c:strRef>
              <c:f>'Q13-19'!$B$14:$B$19</c:f>
              <c:strCache>
                <c:ptCount val="6"/>
                <c:pt idx="0">
                  <c:v>14+ years</c:v>
                </c:pt>
                <c:pt idx="1">
                  <c:v>12-14 years</c:v>
                </c:pt>
                <c:pt idx="2">
                  <c:v>9-11 years</c:v>
                </c:pt>
                <c:pt idx="3">
                  <c:v>6-8 years</c:v>
                </c:pt>
                <c:pt idx="4">
                  <c:v>3-5 years</c:v>
                </c:pt>
                <c:pt idx="5">
                  <c:v>0-2 years</c:v>
                </c:pt>
              </c:strCache>
            </c:strRef>
          </c:cat>
          <c:val>
            <c:numRef>
              <c:f>'Q13-19'!$I$14:$I$19</c:f>
              <c:numCache>
                <c:formatCode>0</c:formatCode>
                <c:ptCount val="6"/>
                <c:pt idx="0">
                  <c:v>7.6</c:v>
                </c:pt>
                <c:pt idx="1">
                  <c:v>9.3333333333333339</c:v>
                </c:pt>
                <c:pt idx="2">
                  <c:v>9.0222222222222221</c:v>
                </c:pt>
                <c:pt idx="3">
                  <c:v>8.3325396825396822</c:v>
                </c:pt>
                <c:pt idx="4">
                  <c:v>8.6517094017094021</c:v>
                </c:pt>
                <c:pt idx="5">
                  <c:v>8.6696428571428577</c:v>
                </c:pt>
              </c:numCache>
            </c:numRef>
          </c:val>
          <c:smooth val="0"/>
          <c:extLst>
            <c:ext xmlns:c16="http://schemas.microsoft.com/office/drawing/2014/chart" uri="{C3380CC4-5D6E-409C-BE32-E72D297353CC}">
              <c16:uniqueId val="{00000001-2304-4336-89E5-748F4BA62DEE}"/>
            </c:ext>
          </c:extLst>
        </c:ser>
        <c:ser>
          <c:idx val="2"/>
          <c:order val="2"/>
          <c:tx>
            <c:strRef>
              <c:f>'Q13-19'!$K$13</c:f>
              <c:strCache>
                <c:ptCount val="1"/>
                <c:pt idx="0">
                  <c:v>Average Indirect FBA</c:v>
                </c:pt>
              </c:strCache>
            </c:strRef>
          </c:tx>
          <c:spPr>
            <a:ln w="50800" cap="rnd">
              <a:solidFill>
                <a:schemeClr val="accent3"/>
              </a:solidFill>
              <a:round/>
            </a:ln>
            <a:effectLst/>
          </c:spPr>
          <c:marker>
            <c:symbol val="circle"/>
            <c:size val="5"/>
            <c:spPr>
              <a:solidFill>
                <a:schemeClr val="accent3"/>
              </a:solidFill>
              <a:ln w="101600">
                <a:solidFill>
                  <a:schemeClr val="accent3"/>
                </a:solidFill>
              </a:ln>
              <a:effectLst/>
            </c:spPr>
          </c:marker>
          <c:cat>
            <c:strRef>
              <c:f>'Q13-19'!$B$14:$B$19</c:f>
              <c:strCache>
                <c:ptCount val="6"/>
                <c:pt idx="0">
                  <c:v>14+ years</c:v>
                </c:pt>
                <c:pt idx="1">
                  <c:v>12-14 years</c:v>
                </c:pt>
                <c:pt idx="2">
                  <c:v>9-11 years</c:v>
                </c:pt>
                <c:pt idx="3">
                  <c:v>6-8 years</c:v>
                </c:pt>
                <c:pt idx="4">
                  <c:v>3-5 years</c:v>
                </c:pt>
                <c:pt idx="5">
                  <c:v>0-2 years</c:v>
                </c:pt>
              </c:strCache>
            </c:strRef>
          </c:cat>
          <c:val>
            <c:numRef>
              <c:f>'Q13-19'!$K$14:$K$19</c:f>
              <c:numCache>
                <c:formatCode>0</c:formatCode>
                <c:ptCount val="6"/>
                <c:pt idx="0">
                  <c:v>7.5916666666666668</c:v>
                </c:pt>
                <c:pt idx="1">
                  <c:v>6.4166666666666661</c:v>
                </c:pt>
                <c:pt idx="2">
                  <c:v>8.0833333333333339</c:v>
                </c:pt>
                <c:pt idx="3">
                  <c:v>7.3228438228438222</c:v>
                </c:pt>
                <c:pt idx="4">
                  <c:v>7.2494560994560997</c:v>
                </c:pt>
                <c:pt idx="5">
                  <c:v>8.2305506993006983</c:v>
                </c:pt>
              </c:numCache>
            </c:numRef>
          </c:val>
          <c:smooth val="0"/>
          <c:extLst>
            <c:ext xmlns:c16="http://schemas.microsoft.com/office/drawing/2014/chart" uri="{C3380CC4-5D6E-409C-BE32-E72D297353CC}">
              <c16:uniqueId val="{00000002-2304-4336-89E5-748F4BA62DEE}"/>
            </c:ext>
          </c:extLst>
        </c:ser>
        <c:dLbls>
          <c:showLegendKey val="0"/>
          <c:showVal val="0"/>
          <c:showCatName val="0"/>
          <c:showSerName val="0"/>
          <c:showPercent val="0"/>
          <c:showBubbleSize val="0"/>
        </c:dLbls>
        <c:marker val="1"/>
        <c:smooth val="0"/>
        <c:axId val="628512496"/>
        <c:axId val="628512080"/>
      </c:lineChart>
      <c:catAx>
        <c:axId val="62851249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628512080"/>
        <c:crosses val="autoZero"/>
        <c:auto val="1"/>
        <c:lblAlgn val="ctr"/>
        <c:lblOffset val="100"/>
        <c:noMultiLvlLbl val="0"/>
      </c:catAx>
      <c:valAx>
        <c:axId val="628512080"/>
        <c:scaling>
          <c:orientation val="minMax"/>
        </c:scaling>
        <c:delete val="0"/>
        <c:axPos val="l"/>
        <c:title>
          <c:tx>
            <c:rich>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r>
                  <a:rPr lang="en-US" sz="2400" b="0" i="0" baseline="0" dirty="0">
                    <a:solidFill>
                      <a:schemeClr val="tx1"/>
                    </a:solidFill>
                    <a:effectLst/>
                  </a:rPr>
                  <a:t>Reported frequency with using different FBAs</a:t>
                </a:r>
                <a:endParaRPr lang="en-US" sz="2400" dirty="0">
                  <a:solidFill>
                    <a:schemeClr val="tx1"/>
                  </a:solidFill>
                  <a:effectLst/>
                </a:endParaRPr>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628512496"/>
        <c:crosses val="autoZero"/>
        <c:crossBetween val="between"/>
      </c:valAx>
      <c:spPr>
        <a:noFill/>
        <a:ln>
          <a:noFill/>
        </a:ln>
        <a:effectLst/>
      </c:spPr>
    </c:plotArea>
    <c:legend>
      <c:legendPos val="b"/>
      <c:legendEntry>
        <c:idx val="0"/>
        <c:txPr>
          <a:bodyPr rot="0" spcFirstLastPara="1" vertOverflow="ellipsis" vert="horz" wrap="square" anchor="ctr" anchorCtr="1"/>
          <a:lstStyle/>
          <a:p>
            <a:pPr algn="just">
              <a:defRPr sz="2400" b="0" i="0" u="none" strike="noStrike" kern="1200" baseline="0">
                <a:solidFill>
                  <a:schemeClr val="tx1"/>
                </a:solidFill>
                <a:latin typeface="+mn-lt"/>
                <a:ea typeface="+mn-ea"/>
                <a:cs typeface="+mn-cs"/>
              </a:defRPr>
            </a:pPr>
            <a:endParaRPr lang="en-US"/>
          </a:p>
        </c:txPr>
      </c:legendEntry>
      <c:layout>
        <c:manualLayout>
          <c:xMode val="edge"/>
          <c:yMode val="edge"/>
          <c:x val="0.27081525548947544"/>
          <c:y val="0.50147496278166215"/>
          <c:w val="0.56415387594136812"/>
          <c:h val="0.22999302517342168"/>
        </c:manualLayout>
      </c:layout>
      <c:overlay val="1"/>
      <c:spPr>
        <a:solidFill>
          <a:schemeClr val="bg1"/>
        </a:solidFill>
        <a:ln>
          <a:noFill/>
        </a:ln>
        <a:effectLst/>
      </c:spPr>
      <c:txPr>
        <a:bodyPr rot="0" spcFirstLastPara="1" vertOverflow="ellipsis" vert="horz" wrap="square" anchor="ctr" anchorCtr="1"/>
        <a:lstStyle/>
        <a:p>
          <a:pPr algn="just">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AF1A98-46C4-8343-996E-1B77F11CB518}" type="datetimeFigureOut">
              <a:rPr lang="en-US" smtClean="0"/>
              <a:t>8/9/2022</a:t>
            </a:fld>
            <a:endParaRPr lang="en-US"/>
          </a:p>
        </p:txBody>
      </p:sp>
      <p:sp>
        <p:nvSpPr>
          <p:cNvPr id="4" name="Slide Image Placeholder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362763-7FF8-F44F-BE77-08EA45BD3B68}" type="slidenum">
              <a:rPr lang="en-US" smtClean="0"/>
              <a:t>‹#›</a:t>
            </a:fld>
            <a:endParaRPr lang="en-US"/>
          </a:p>
        </p:txBody>
      </p:sp>
    </p:spTree>
    <p:extLst>
      <p:ext uri="{BB962C8B-B14F-4D97-AF65-F5344CB8AC3E}">
        <p14:creationId xmlns:p14="http://schemas.microsoft.com/office/powerpoint/2010/main" val="481642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rtl="0" fontAlgn="base">
              <a:spcBef>
                <a:spcPts val="0"/>
              </a:spcBef>
              <a:spcAft>
                <a:spcPts val="0"/>
              </a:spcAft>
              <a:buFont typeface="Arial" panose="020B0604020202020204" pitchFamily="34" charset="0"/>
              <a:buChar char="•"/>
            </a:pPr>
            <a:r>
              <a:rPr lang="en-US" sz="1100" b="1" i="0" u="none" strike="noStrike" dirty="0">
                <a:solidFill>
                  <a:srgbClr val="000000"/>
                </a:solidFill>
                <a:effectLst/>
                <a:latin typeface="Arial" panose="020B0604020202020204" pitchFamily="34" charset="0"/>
              </a:rPr>
              <a:t>Introduction</a:t>
            </a:r>
          </a:p>
          <a:p>
            <a:pPr marL="742950" lvl="1" indent="-285750" rtl="0" fontAlgn="base">
              <a:spcBef>
                <a:spcPts val="0"/>
              </a:spcBef>
              <a:spcAft>
                <a:spcPts val="0"/>
              </a:spcAft>
              <a:buFont typeface="Arial" panose="020B0604020202020204" pitchFamily="34" charset="0"/>
              <a:buChar char="•"/>
            </a:pPr>
            <a:r>
              <a:rPr lang="en-US" sz="1100" b="0" i="0" u="none" strike="noStrike" dirty="0">
                <a:solidFill>
                  <a:srgbClr val="000000"/>
                </a:solidFill>
                <a:effectLst/>
                <a:latin typeface="Arial" panose="020B0604020202020204" pitchFamily="34" charset="0"/>
              </a:rPr>
              <a:t>Discuss population, problem behaviors -&gt; extended hospital stays</a:t>
            </a:r>
          </a:p>
          <a:p>
            <a:pPr marL="742950" lvl="1" indent="-285750" rtl="0" fontAlgn="base">
              <a:spcBef>
                <a:spcPts val="0"/>
              </a:spcBef>
              <a:spcAft>
                <a:spcPts val="0"/>
              </a:spcAft>
              <a:buFont typeface="Arial" panose="020B0604020202020204" pitchFamily="34" charset="0"/>
              <a:buChar char="•"/>
            </a:pPr>
            <a:r>
              <a:rPr lang="en-US" sz="1100" b="0" i="0" u="none" strike="noStrike" dirty="0">
                <a:solidFill>
                  <a:srgbClr val="000000"/>
                </a:solidFill>
                <a:effectLst/>
                <a:latin typeface="Arial" panose="020B0604020202020204" pitchFamily="34" charset="0"/>
              </a:rPr>
              <a:t>ABA can help, but most good methods are not being used</a:t>
            </a:r>
          </a:p>
          <a:p>
            <a:pPr marL="742950" lvl="1" indent="-285750" rtl="0" fontAlgn="base">
              <a:spcBef>
                <a:spcPts val="0"/>
              </a:spcBef>
              <a:spcAft>
                <a:spcPts val="0"/>
              </a:spcAft>
              <a:buFont typeface="Arial" panose="020B0604020202020204" pitchFamily="34" charset="0"/>
              <a:buChar char="•"/>
            </a:pPr>
            <a:r>
              <a:rPr lang="en-US" sz="1100" b="0" i="0" u="none" strike="noStrike" dirty="0">
                <a:solidFill>
                  <a:srgbClr val="000000"/>
                </a:solidFill>
                <a:effectLst/>
                <a:latin typeface="Arial" panose="020B0604020202020204" pitchFamily="34" charset="0"/>
              </a:rPr>
              <a:t>Does it vary based on year of credential?</a:t>
            </a:r>
          </a:p>
          <a:p>
            <a:pPr marL="457200" rtl="0" fontAlgn="base">
              <a:spcBef>
                <a:spcPts val="0"/>
              </a:spcBef>
              <a:spcAft>
                <a:spcPts val="0"/>
              </a:spcAft>
              <a:buFont typeface="Arial" panose="020B0604020202020204" pitchFamily="34" charset="0"/>
              <a:buChar char="•"/>
            </a:pPr>
            <a:r>
              <a:rPr lang="en-US" sz="1100" b="1" i="0" u="none" strike="noStrike" dirty="0">
                <a:solidFill>
                  <a:srgbClr val="000000"/>
                </a:solidFill>
                <a:effectLst/>
                <a:latin typeface="Arial" panose="020B0604020202020204" pitchFamily="34" charset="0"/>
              </a:rPr>
              <a:t>What is an FA</a:t>
            </a:r>
          </a:p>
          <a:p>
            <a:pPr marL="742950" lvl="1" indent="-285750" rtl="0" fontAlgn="base">
              <a:spcBef>
                <a:spcPts val="0"/>
              </a:spcBef>
              <a:spcAft>
                <a:spcPts val="0"/>
              </a:spcAft>
              <a:buFont typeface="Arial" panose="020B0604020202020204" pitchFamily="34" charset="0"/>
              <a:buChar char="•"/>
            </a:pPr>
            <a:r>
              <a:rPr lang="en-US" sz="1100" b="0" i="0" u="none" strike="noStrike" dirty="0">
                <a:solidFill>
                  <a:srgbClr val="000000"/>
                </a:solidFill>
                <a:effectLst/>
                <a:latin typeface="Arial" panose="020B0604020202020204" pitchFamily="34" charset="0"/>
              </a:rPr>
              <a:t>They can us FA’s to determine what issues occur (Explain types)</a:t>
            </a:r>
          </a:p>
          <a:p>
            <a:pPr marL="742950" lvl="1" indent="-285750" rtl="0" fontAlgn="base">
              <a:spcBef>
                <a:spcPts val="0"/>
              </a:spcBef>
              <a:spcAft>
                <a:spcPts val="0"/>
              </a:spcAft>
              <a:buFont typeface="Arial" panose="020B0604020202020204" pitchFamily="34" charset="0"/>
              <a:buChar char="•"/>
            </a:pPr>
            <a:r>
              <a:rPr lang="en-US" sz="1100" b="0" i="0" u="none" strike="noStrike" dirty="0">
                <a:solidFill>
                  <a:srgbClr val="000000"/>
                </a:solidFill>
                <a:effectLst/>
                <a:latin typeface="Arial" panose="020B0604020202020204" pitchFamily="34" charset="0"/>
              </a:rPr>
              <a:t>Study to identify what tools BCBAs use and what treatments are used after FA’s</a:t>
            </a:r>
          </a:p>
          <a:p>
            <a:pPr marL="742950" lvl="1" indent="-285750" rtl="0" fontAlgn="base">
              <a:spcBef>
                <a:spcPts val="0"/>
              </a:spcBef>
              <a:spcAft>
                <a:spcPts val="0"/>
              </a:spcAft>
              <a:buFont typeface="Arial" panose="020B0604020202020204" pitchFamily="34" charset="0"/>
              <a:buChar char="•"/>
            </a:pPr>
            <a:r>
              <a:rPr lang="en-US" sz="1100" b="0" i="0" u="none" strike="noStrike" dirty="0">
                <a:solidFill>
                  <a:srgbClr val="000000"/>
                </a:solidFill>
                <a:effectLst/>
                <a:latin typeface="Arial" panose="020B0604020202020204" pitchFamily="34" charset="0"/>
              </a:rPr>
              <a:t>Best Practices </a:t>
            </a:r>
          </a:p>
          <a:p>
            <a:pPr marL="457200" rtl="0" fontAlgn="base">
              <a:spcBef>
                <a:spcPts val="0"/>
              </a:spcBef>
              <a:spcAft>
                <a:spcPts val="0"/>
              </a:spcAft>
              <a:buFont typeface="Arial" panose="020B0604020202020204" pitchFamily="34" charset="0"/>
              <a:buChar char="•"/>
            </a:pPr>
            <a:r>
              <a:rPr lang="en-US" sz="1100" b="1" i="0" u="none" strike="noStrike" dirty="0">
                <a:solidFill>
                  <a:srgbClr val="000000"/>
                </a:solidFill>
                <a:effectLst/>
                <a:latin typeface="Arial" panose="020B0604020202020204" pitchFamily="34" charset="0"/>
              </a:rPr>
              <a:t>Methods</a:t>
            </a:r>
          </a:p>
          <a:p>
            <a:pPr marL="742950" lvl="1" indent="-285750" rtl="0" fontAlgn="base">
              <a:spcBef>
                <a:spcPts val="0"/>
              </a:spcBef>
              <a:spcAft>
                <a:spcPts val="0"/>
              </a:spcAft>
              <a:buFont typeface="Arial" panose="020B0604020202020204" pitchFamily="34" charset="0"/>
              <a:buChar char="•"/>
            </a:pPr>
            <a:r>
              <a:rPr lang="en-US" sz="1100" b="0" i="0" u="none" strike="noStrike" dirty="0">
                <a:solidFill>
                  <a:srgbClr val="000000"/>
                </a:solidFill>
                <a:effectLst/>
                <a:latin typeface="Arial" panose="020B0604020202020204" pitchFamily="34" charset="0"/>
              </a:rPr>
              <a:t>Talk about who is int it </a:t>
            </a:r>
          </a:p>
          <a:p>
            <a:pPr marL="457200" rtl="0" fontAlgn="base">
              <a:spcBef>
                <a:spcPts val="0"/>
              </a:spcBef>
              <a:spcAft>
                <a:spcPts val="0"/>
              </a:spcAft>
              <a:buFont typeface="Arial" panose="020B0604020202020204" pitchFamily="34" charset="0"/>
              <a:buChar char="•"/>
            </a:pPr>
            <a:r>
              <a:rPr lang="en-US" sz="1100" b="1" i="0" u="none" strike="noStrike" dirty="0">
                <a:solidFill>
                  <a:srgbClr val="000000"/>
                </a:solidFill>
                <a:effectLst/>
                <a:latin typeface="Arial" panose="020B0604020202020204" pitchFamily="34" charset="0"/>
              </a:rPr>
              <a:t>Purpose</a:t>
            </a:r>
          </a:p>
          <a:p>
            <a:pPr marL="742950" lvl="1" indent="-285750" rtl="0" fontAlgn="base">
              <a:spcBef>
                <a:spcPts val="0"/>
              </a:spcBef>
              <a:spcAft>
                <a:spcPts val="0"/>
              </a:spcAft>
              <a:buFont typeface="Arial" panose="020B0604020202020204" pitchFamily="34" charset="0"/>
              <a:buChar char="•"/>
            </a:pPr>
            <a:r>
              <a:rPr lang="en-US" sz="1100" b="0" i="0" u="none" strike="noStrike" dirty="0">
                <a:solidFill>
                  <a:srgbClr val="000000"/>
                </a:solidFill>
                <a:effectLst/>
                <a:latin typeface="Arial" panose="020B0604020202020204" pitchFamily="34" charset="0"/>
              </a:rPr>
              <a:t>The goal of this project is to look at if year of </a:t>
            </a:r>
            <a:r>
              <a:rPr lang="en-US" sz="1100" b="0" i="0" u="none" strike="noStrike" dirty="0" err="1">
                <a:solidFill>
                  <a:srgbClr val="000000"/>
                </a:solidFill>
                <a:effectLst/>
                <a:latin typeface="Arial" panose="020B0604020202020204" pitchFamily="34" charset="0"/>
              </a:rPr>
              <a:t>creidaling</a:t>
            </a:r>
            <a:r>
              <a:rPr lang="en-US" sz="1100" b="0" i="0" u="none" strike="noStrike" dirty="0">
                <a:solidFill>
                  <a:srgbClr val="000000"/>
                </a:solidFill>
                <a:effectLst/>
                <a:latin typeface="Arial" panose="020B0604020202020204" pitchFamily="34" charset="0"/>
              </a:rPr>
              <a:t> has an impact on BCBAs</a:t>
            </a:r>
          </a:p>
          <a:p>
            <a:pPr marL="457200" rtl="0" fontAlgn="base">
              <a:spcBef>
                <a:spcPts val="0"/>
              </a:spcBef>
              <a:spcAft>
                <a:spcPts val="0"/>
              </a:spcAft>
              <a:buFont typeface="Arial" panose="020B0604020202020204" pitchFamily="34" charset="0"/>
              <a:buChar char="•"/>
            </a:pPr>
            <a:r>
              <a:rPr lang="en-US" sz="1100" b="1" i="0" u="none" strike="noStrike" dirty="0">
                <a:solidFill>
                  <a:srgbClr val="000000"/>
                </a:solidFill>
                <a:effectLst/>
                <a:latin typeface="Arial" panose="020B0604020202020204" pitchFamily="34" charset="0"/>
              </a:rPr>
              <a:t>Results</a:t>
            </a:r>
          </a:p>
          <a:p>
            <a:pPr marL="742950" lvl="1" indent="-285750" rtl="0" fontAlgn="base">
              <a:spcBef>
                <a:spcPts val="0"/>
              </a:spcBef>
              <a:spcAft>
                <a:spcPts val="0"/>
              </a:spcAft>
              <a:buFont typeface="Arial" panose="020B0604020202020204" pitchFamily="34" charset="0"/>
              <a:buChar char="•"/>
            </a:pPr>
            <a:r>
              <a:rPr lang="en-US" sz="1100" b="0" i="0" u="none" strike="noStrike" dirty="0">
                <a:solidFill>
                  <a:srgbClr val="000000"/>
                </a:solidFill>
                <a:effectLst/>
                <a:latin typeface="Arial" panose="020B0604020202020204" pitchFamily="34" charset="0"/>
              </a:rPr>
              <a:t>BCBA’s are choosing to use ______ (point to graph)</a:t>
            </a:r>
          </a:p>
          <a:p>
            <a:pPr marL="742950" lvl="1" indent="-285750" rtl="0" fontAlgn="base">
              <a:spcBef>
                <a:spcPts val="0"/>
              </a:spcBef>
              <a:spcAft>
                <a:spcPts val="0"/>
              </a:spcAft>
              <a:buFont typeface="Arial" panose="020B0604020202020204" pitchFamily="34" charset="0"/>
              <a:buChar char="•"/>
            </a:pPr>
            <a:r>
              <a:rPr lang="en-US" sz="1100" b="0" i="0" u="none" strike="noStrike" dirty="0">
                <a:solidFill>
                  <a:srgbClr val="000000"/>
                </a:solidFill>
                <a:effectLst/>
                <a:latin typeface="Arial" panose="020B0604020202020204" pitchFamily="34" charset="0"/>
              </a:rPr>
              <a:t>Even though they feel confidence in ____</a:t>
            </a:r>
          </a:p>
          <a:p>
            <a:pPr marL="457200" rtl="0" fontAlgn="base">
              <a:spcBef>
                <a:spcPts val="0"/>
              </a:spcBef>
              <a:spcAft>
                <a:spcPts val="0"/>
              </a:spcAft>
              <a:buFont typeface="Arial" panose="020B0604020202020204" pitchFamily="34" charset="0"/>
              <a:buChar char="•"/>
            </a:pPr>
            <a:r>
              <a:rPr lang="en-US" sz="1100" b="1" i="0" u="none" strike="noStrike" dirty="0">
                <a:solidFill>
                  <a:srgbClr val="000000"/>
                </a:solidFill>
                <a:effectLst/>
                <a:latin typeface="Arial" panose="020B0604020202020204" pitchFamily="34" charset="0"/>
              </a:rPr>
              <a:t>Discussion</a:t>
            </a:r>
          </a:p>
          <a:p>
            <a:pPr marL="742950" lvl="1" indent="-285750" rtl="0" fontAlgn="base">
              <a:spcBef>
                <a:spcPts val="0"/>
              </a:spcBef>
              <a:spcAft>
                <a:spcPts val="0"/>
              </a:spcAft>
              <a:buFont typeface="Arial" panose="020B0604020202020204" pitchFamily="34" charset="0"/>
              <a:buChar char="•"/>
            </a:pPr>
            <a:r>
              <a:rPr lang="en-US" sz="1100" b="0" i="0" u="none" strike="noStrike" dirty="0">
                <a:solidFill>
                  <a:srgbClr val="000000"/>
                </a:solidFill>
                <a:effectLst/>
                <a:latin typeface="Arial" panose="020B0604020202020204" pitchFamily="34" charset="0"/>
              </a:rPr>
              <a:t>There must be other things to convenience them to uses experimental FBA</a:t>
            </a:r>
          </a:p>
          <a:p>
            <a:pPr marL="742950" lvl="1" indent="-285750" rtl="0" fontAlgn="base">
              <a:spcBef>
                <a:spcPts val="0"/>
              </a:spcBef>
              <a:spcAft>
                <a:spcPts val="0"/>
              </a:spcAft>
              <a:buFont typeface="Arial" panose="020B0604020202020204" pitchFamily="34" charset="0"/>
              <a:buChar char="•"/>
            </a:pPr>
            <a:r>
              <a:rPr lang="en-US" sz="1100" b="0" i="0" u="none" strike="noStrike" dirty="0">
                <a:solidFill>
                  <a:srgbClr val="000000"/>
                </a:solidFill>
                <a:effectLst/>
                <a:latin typeface="Arial" panose="020B0604020202020204" pitchFamily="34" charset="0"/>
              </a:rPr>
              <a:t>Highlight its less effective </a:t>
            </a:r>
          </a:p>
          <a:p>
            <a:pPr marL="742950" lvl="1" indent="-285750" rtl="0" fontAlgn="base">
              <a:spcBef>
                <a:spcPts val="0"/>
              </a:spcBef>
              <a:spcAft>
                <a:spcPts val="0"/>
              </a:spcAft>
              <a:buFont typeface="Arial" panose="020B0604020202020204" pitchFamily="34" charset="0"/>
              <a:buChar char="•"/>
            </a:pPr>
            <a:r>
              <a:rPr lang="en-US" sz="1100" b="0" i="0" u="none" strike="noStrike" dirty="0">
                <a:solidFill>
                  <a:srgbClr val="000000"/>
                </a:solidFill>
                <a:effectLst/>
                <a:latin typeface="Arial" panose="020B0604020202020204" pitchFamily="34" charset="0"/>
              </a:rPr>
              <a:t>Choosing worse treatment approaches</a:t>
            </a:r>
          </a:p>
          <a:p>
            <a:pPr marL="457200" rtl="0" fontAlgn="base">
              <a:spcBef>
                <a:spcPts val="0"/>
              </a:spcBef>
              <a:spcAft>
                <a:spcPts val="0"/>
              </a:spcAft>
              <a:buFont typeface="Arial" panose="020B0604020202020204" pitchFamily="34" charset="0"/>
              <a:buChar char="•"/>
            </a:pPr>
            <a:r>
              <a:rPr lang="en-US" sz="1100" b="1" i="0" u="none" strike="noStrike" dirty="0">
                <a:solidFill>
                  <a:srgbClr val="000000"/>
                </a:solidFill>
                <a:effectLst/>
                <a:latin typeface="Arial" panose="020B0604020202020204" pitchFamily="34" charset="0"/>
              </a:rPr>
              <a:t>Conclusion</a:t>
            </a:r>
          </a:p>
          <a:p>
            <a:pPr marL="742950" lvl="1" indent="-285750" rtl="0" fontAlgn="base">
              <a:spcBef>
                <a:spcPts val="0"/>
              </a:spcBef>
              <a:spcAft>
                <a:spcPts val="0"/>
              </a:spcAft>
              <a:buFont typeface="Arial" panose="020B0604020202020204" pitchFamily="34" charset="0"/>
              <a:buChar char="•"/>
            </a:pPr>
            <a:r>
              <a:rPr lang="en-US" sz="1100" b="0" i="0" u="none" strike="noStrike" dirty="0">
                <a:solidFill>
                  <a:srgbClr val="000000"/>
                </a:solidFill>
                <a:effectLst/>
                <a:latin typeface="Arial" panose="020B0604020202020204" pitchFamily="34" charset="0"/>
              </a:rPr>
              <a:t>We have programs to help them, project eco technologies</a:t>
            </a:r>
          </a:p>
          <a:p>
            <a:pPr marL="742950" lvl="1" indent="-285750" rtl="0" fontAlgn="base">
              <a:spcBef>
                <a:spcPts val="0"/>
              </a:spcBef>
              <a:spcAft>
                <a:spcPts val="0"/>
              </a:spcAft>
              <a:buFont typeface="Arial" panose="020B0604020202020204" pitchFamily="34" charset="0"/>
              <a:buChar char="•"/>
            </a:pPr>
            <a:r>
              <a:rPr lang="en-US" sz="1100" b="0" i="0" u="none" strike="noStrike" dirty="0">
                <a:solidFill>
                  <a:srgbClr val="000000"/>
                </a:solidFill>
                <a:effectLst/>
                <a:latin typeface="Arial" panose="020B0604020202020204" pitchFamily="34" charset="0"/>
              </a:rPr>
              <a:t>Start training program </a:t>
            </a:r>
          </a:p>
          <a:p>
            <a:pPr rtl="0">
              <a:spcBef>
                <a:spcPts val="0"/>
              </a:spcBef>
              <a:spcAft>
                <a:spcPts val="0"/>
              </a:spcAft>
            </a:pPr>
            <a:br>
              <a:rPr lang="en-US" b="0" dirty="0">
                <a:effectLst/>
              </a:rPr>
            </a:br>
            <a:r>
              <a:rPr lang="en-US" sz="1100" b="0" i="0" u="none" strike="noStrike" dirty="0">
                <a:solidFill>
                  <a:srgbClr val="000000"/>
                </a:solidFill>
                <a:effectLst/>
                <a:latin typeface="Arial" panose="020B0604020202020204" pitchFamily="34" charset="0"/>
              </a:rPr>
              <a:t>8/2</a:t>
            </a:r>
            <a:endParaRPr lang="en-US" b="0" dirty="0">
              <a:effectLst/>
            </a:endParaRPr>
          </a:p>
          <a:p>
            <a:br>
              <a:rPr lang="en-US" dirty="0"/>
            </a:br>
            <a:endParaRPr lang="en-US" dirty="0"/>
          </a:p>
        </p:txBody>
      </p:sp>
      <p:sp>
        <p:nvSpPr>
          <p:cNvPr id="4" name="Slide Number Placeholder 3"/>
          <p:cNvSpPr>
            <a:spLocks noGrp="1"/>
          </p:cNvSpPr>
          <p:nvPr>
            <p:ph type="sldNum" sz="quarter" idx="10"/>
          </p:nvPr>
        </p:nvSpPr>
        <p:spPr/>
        <p:txBody>
          <a:bodyPr/>
          <a:lstStyle/>
          <a:p>
            <a:fld id="{13362763-7FF8-F44F-BE77-08EA45BD3B68}" type="slidenum">
              <a:rPr lang="en-US" smtClean="0"/>
              <a:t>1</a:t>
            </a:fld>
            <a:endParaRPr lang="en-US"/>
          </a:p>
        </p:txBody>
      </p:sp>
    </p:spTree>
    <p:extLst>
      <p:ext uri="{BB962C8B-B14F-4D97-AF65-F5344CB8AC3E}">
        <p14:creationId xmlns:p14="http://schemas.microsoft.com/office/powerpoint/2010/main" val="1132950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1"/>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167" indent="0" algn="ctr">
              <a:buNone/>
              <a:defRPr>
                <a:solidFill>
                  <a:schemeClr val="tx1">
                    <a:tint val="75000"/>
                  </a:schemeClr>
                </a:solidFill>
              </a:defRPr>
            </a:lvl2pPr>
            <a:lvl3pPr marL="3134334" indent="0" algn="ctr">
              <a:buNone/>
              <a:defRPr>
                <a:solidFill>
                  <a:schemeClr val="tx1">
                    <a:tint val="75000"/>
                  </a:schemeClr>
                </a:solidFill>
              </a:defRPr>
            </a:lvl3pPr>
            <a:lvl4pPr marL="4701500" indent="0" algn="ctr">
              <a:buNone/>
              <a:defRPr>
                <a:solidFill>
                  <a:schemeClr val="tx1">
                    <a:tint val="75000"/>
                  </a:schemeClr>
                </a:solidFill>
              </a:defRPr>
            </a:lvl4pPr>
            <a:lvl5pPr marL="6268667" indent="0" algn="ctr">
              <a:buNone/>
              <a:defRPr>
                <a:solidFill>
                  <a:schemeClr val="tx1">
                    <a:tint val="75000"/>
                  </a:schemeClr>
                </a:solidFill>
              </a:defRPr>
            </a:lvl5pPr>
            <a:lvl6pPr marL="7835834" indent="0" algn="ctr">
              <a:buNone/>
              <a:defRPr>
                <a:solidFill>
                  <a:schemeClr val="tx1">
                    <a:tint val="75000"/>
                  </a:schemeClr>
                </a:solidFill>
              </a:defRPr>
            </a:lvl6pPr>
            <a:lvl7pPr marL="9403001" indent="0" algn="ctr">
              <a:buNone/>
              <a:defRPr>
                <a:solidFill>
                  <a:schemeClr val="tx1">
                    <a:tint val="75000"/>
                  </a:schemeClr>
                </a:solidFill>
              </a:defRPr>
            </a:lvl7pPr>
            <a:lvl8pPr marL="10970166" indent="0" algn="ctr">
              <a:buNone/>
              <a:defRPr>
                <a:solidFill>
                  <a:schemeClr val="tx1">
                    <a:tint val="75000"/>
                  </a:schemeClr>
                </a:solidFill>
              </a:defRPr>
            </a:lvl8pPr>
            <a:lvl9pPr marL="1253733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5CCC4E7-92B7-490B-A508-FDAA01B48DDA}"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45DCE4-4299-4C50-BF2E-BA18C412EA91}" type="slidenum">
              <a:rPr lang="en-US" smtClean="0"/>
              <a:t>‹#›</a:t>
            </a:fld>
            <a:endParaRPr lang="en-US"/>
          </a:p>
        </p:txBody>
      </p:sp>
    </p:spTree>
    <p:extLst>
      <p:ext uri="{BB962C8B-B14F-4D97-AF65-F5344CB8AC3E}">
        <p14:creationId xmlns:p14="http://schemas.microsoft.com/office/powerpoint/2010/main" val="2079526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CCC4E7-92B7-490B-A508-FDAA01B48DDA}"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45DCE4-4299-4C50-BF2E-BA18C412EA91}" type="slidenum">
              <a:rPr lang="en-US" smtClean="0"/>
              <a:t>‹#›</a:t>
            </a:fld>
            <a:endParaRPr lang="en-US"/>
          </a:p>
        </p:txBody>
      </p:sp>
    </p:spTree>
    <p:extLst>
      <p:ext uri="{BB962C8B-B14F-4D97-AF65-F5344CB8AC3E}">
        <p14:creationId xmlns:p14="http://schemas.microsoft.com/office/powerpoint/2010/main" val="2450640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557181" y="4216401"/>
            <a:ext cx="35553014" cy="8988044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898135" y="4216401"/>
            <a:ext cx="106110407" cy="8988044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CCC4E7-92B7-490B-A508-FDAA01B48DDA}"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45DCE4-4299-4C50-BF2E-BA18C412EA91}" type="slidenum">
              <a:rPr lang="en-US" smtClean="0"/>
              <a:t>‹#›</a:t>
            </a:fld>
            <a:endParaRPr lang="en-US"/>
          </a:p>
        </p:txBody>
      </p:sp>
    </p:spTree>
    <p:extLst>
      <p:ext uri="{BB962C8B-B14F-4D97-AF65-F5344CB8AC3E}">
        <p14:creationId xmlns:p14="http://schemas.microsoft.com/office/powerpoint/2010/main" val="3650705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CCC4E7-92B7-490B-A508-FDAA01B48DDA}"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45DCE4-4299-4C50-BF2E-BA18C412EA91}" type="slidenum">
              <a:rPr lang="en-US" smtClean="0"/>
              <a:t>‹#›</a:t>
            </a:fld>
            <a:endParaRPr lang="en-US"/>
          </a:p>
        </p:txBody>
      </p:sp>
    </p:spTree>
    <p:extLst>
      <p:ext uri="{BB962C8B-B14F-4D97-AF65-F5344CB8AC3E}">
        <p14:creationId xmlns:p14="http://schemas.microsoft.com/office/powerpoint/2010/main" val="2704055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a:t>Click to edit Master title style</a:t>
            </a:r>
          </a:p>
        </p:txBody>
      </p:sp>
      <p:sp>
        <p:nvSpPr>
          <p:cNvPr id="3" name="Text Placeholder 2"/>
          <p:cNvSpPr>
            <a:spLocks noGrp="1"/>
          </p:cNvSpPr>
          <p:nvPr>
            <p:ph type="body" idx="1"/>
          </p:nvPr>
        </p:nvSpPr>
        <p:spPr>
          <a:xfrm>
            <a:off x="2600326" y="9301484"/>
            <a:ext cx="27980640" cy="4800599"/>
          </a:xfrm>
        </p:spPr>
        <p:txBody>
          <a:bodyPr anchor="b"/>
          <a:lstStyle>
            <a:lvl1pPr marL="0" indent="0">
              <a:buNone/>
              <a:defRPr sz="6900">
                <a:solidFill>
                  <a:schemeClr val="tx1">
                    <a:tint val="75000"/>
                  </a:schemeClr>
                </a:solidFill>
              </a:defRPr>
            </a:lvl1pPr>
            <a:lvl2pPr marL="1567167" indent="0">
              <a:buNone/>
              <a:defRPr sz="6100">
                <a:solidFill>
                  <a:schemeClr val="tx1">
                    <a:tint val="75000"/>
                  </a:schemeClr>
                </a:solidFill>
              </a:defRPr>
            </a:lvl2pPr>
            <a:lvl3pPr marL="3134334" indent="0">
              <a:buNone/>
              <a:defRPr sz="5500">
                <a:solidFill>
                  <a:schemeClr val="tx1">
                    <a:tint val="75000"/>
                  </a:schemeClr>
                </a:solidFill>
              </a:defRPr>
            </a:lvl3pPr>
            <a:lvl4pPr marL="4701500" indent="0">
              <a:buNone/>
              <a:defRPr sz="4800">
                <a:solidFill>
                  <a:schemeClr val="tx1">
                    <a:tint val="75000"/>
                  </a:schemeClr>
                </a:solidFill>
              </a:defRPr>
            </a:lvl4pPr>
            <a:lvl5pPr marL="6268667" indent="0">
              <a:buNone/>
              <a:defRPr sz="4800">
                <a:solidFill>
                  <a:schemeClr val="tx1">
                    <a:tint val="75000"/>
                  </a:schemeClr>
                </a:solidFill>
              </a:defRPr>
            </a:lvl5pPr>
            <a:lvl6pPr marL="7835834" indent="0">
              <a:buNone/>
              <a:defRPr sz="4800">
                <a:solidFill>
                  <a:schemeClr val="tx1">
                    <a:tint val="75000"/>
                  </a:schemeClr>
                </a:solidFill>
              </a:defRPr>
            </a:lvl6pPr>
            <a:lvl7pPr marL="9403001" indent="0">
              <a:buNone/>
              <a:defRPr sz="4800">
                <a:solidFill>
                  <a:schemeClr val="tx1">
                    <a:tint val="75000"/>
                  </a:schemeClr>
                </a:solidFill>
              </a:defRPr>
            </a:lvl7pPr>
            <a:lvl8pPr marL="10970166" indent="0">
              <a:buNone/>
              <a:defRPr sz="4800">
                <a:solidFill>
                  <a:schemeClr val="tx1">
                    <a:tint val="75000"/>
                  </a:schemeClr>
                </a:solidFill>
              </a:defRPr>
            </a:lvl8pPr>
            <a:lvl9pPr marL="12537333" indent="0">
              <a:buNone/>
              <a:defRPr sz="4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CCC4E7-92B7-490B-A508-FDAA01B48DDA}"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45DCE4-4299-4C50-BF2E-BA18C412EA91}" type="slidenum">
              <a:rPr lang="en-US" smtClean="0"/>
              <a:t>‹#›</a:t>
            </a:fld>
            <a:endParaRPr lang="en-US"/>
          </a:p>
        </p:txBody>
      </p:sp>
    </p:spTree>
    <p:extLst>
      <p:ext uri="{BB962C8B-B14F-4D97-AF65-F5344CB8AC3E}">
        <p14:creationId xmlns:p14="http://schemas.microsoft.com/office/powerpoint/2010/main" val="93698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898132" y="24577041"/>
            <a:ext cx="70831710" cy="6951980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9278482" y="24577041"/>
            <a:ext cx="70831710" cy="6951980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CCC4E7-92B7-490B-A508-FDAA01B48DDA}" type="datetimeFigureOut">
              <a:rPr lang="en-US" smtClean="0"/>
              <a:t>8/9/2022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45DCE4-4299-4C50-BF2E-BA18C412EA91}" type="slidenum">
              <a:rPr lang="en-US" smtClean="0"/>
              <a:t>‹#›</a:t>
            </a:fld>
            <a:endParaRPr lang="en-US"/>
          </a:p>
        </p:txBody>
      </p:sp>
    </p:spTree>
    <p:extLst>
      <p:ext uri="{BB962C8B-B14F-4D97-AF65-F5344CB8AC3E}">
        <p14:creationId xmlns:p14="http://schemas.microsoft.com/office/powerpoint/2010/main" val="2226630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1"/>
            <a:ext cx="29626560"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2" y="4912362"/>
            <a:ext cx="14544677" cy="2047239"/>
          </a:xfrm>
        </p:spPr>
        <p:txBody>
          <a:bodyPr anchor="b"/>
          <a:lstStyle>
            <a:lvl1pPr marL="0" indent="0">
              <a:buNone/>
              <a:defRPr sz="8200" b="1"/>
            </a:lvl1pPr>
            <a:lvl2pPr marL="1567167" indent="0">
              <a:buNone/>
              <a:defRPr sz="6900" b="1"/>
            </a:lvl2pPr>
            <a:lvl3pPr marL="3134334" indent="0">
              <a:buNone/>
              <a:defRPr sz="6100" b="1"/>
            </a:lvl3pPr>
            <a:lvl4pPr marL="4701500" indent="0">
              <a:buNone/>
              <a:defRPr sz="5500" b="1"/>
            </a:lvl4pPr>
            <a:lvl5pPr marL="6268667" indent="0">
              <a:buNone/>
              <a:defRPr sz="5500" b="1"/>
            </a:lvl5pPr>
            <a:lvl6pPr marL="7835834" indent="0">
              <a:buNone/>
              <a:defRPr sz="5500" b="1"/>
            </a:lvl6pPr>
            <a:lvl7pPr marL="9403001" indent="0">
              <a:buNone/>
              <a:defRPr sz="5500" b="1"/>
            </a:lvl7pPr>
            <a:lvl8pPr marL="10970166" indent="0">
              <a:buNone/>
              <a:defRPr sz="5500" b="1"/>
            </a:lvl8pPr>
            <a:lvl9pPr marL="12537333" indent="0">
              <a:buNone/>
              <a:defRPr sz="5500" b="1"/>
            </a:lvl9pPr>
          </a:lstStyle>
          <a:p>
            <a:pPr lvl="0"/>
            <a:r>
              <a:rPr lang="en-US"/>
              <a:t>Click to edit Master text styles</a:t>
            </a:r>
          </a:p>
        </p:txBody>
      </p:sp>
      <p:sp>
        <p:nvSpPr>
          <p:cNvPr id="4" name="Content Placeholder 3"/>
          <p:cNvSpPr>
            <a:spLocks noGrp="1"/>
          </p:cNvSpPr>
          <p:nvPr>
            <p:ph sz="half" idx="2"/>
          </p:nvPr>
        </p:nvSpPr>
        <p:spPr>
          <a:xfrm>
            <a:off x="1645922" y="6959601"/>
            <a:ext cx="14544677" cy="12644121"/>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2" y="4912362"/>
            <a:ext cx="14550390" cy="2047239"/>
          </a:xfrm>
        </p:spPr>
        <p:txBody>
          <a:bodyPr anchor="b"/>
          <a:lstStyle>
            <a:lvl1pPr marL="0" indent="0">
              <a:buNone/>
              <a:defRPr sz="8200" b="1"/>
            </a:lvl1pPr>
            <a:lvl2pPr marL="1567167" indent="0">
              <a:buNone/>
              <a:defRPr sz="6900" b="1"/>
            </a:lvl2pPr>
            <a:lvl3pPr marL="3134334" indent="0">
              <a:buNone/>
              <a:defRPr sz="6100" b="1"/>
            </a:lvl3pPr>
            <a:lvl4pPr marL="4701500" indent="0">
              <a:buNone/>
              <a:defRPr sz="5500" b="1"/>
            </a:lvl4pPr>
            <a:lvl5pPr marL="6268667" indent="0">
              <a:buNone/>
              <a:defRPr sz="5500" b="1"/>
            </a:lvl5pPr>
            <a:lvl6pPr marL="7835834" indent="0">
              <a:buNone/>
              <a:defRPr sz="5500" b="1"/>
            </a:lvl6pPr>
            <a:lvl7pPr marL="9403001" indent="0">
              <a:buNone/>
              <a:defRPr sz="5500" b="1"/>
            </a:lvl7pPr>
            <a:lvl8pPr marL="10970166" indent="0">
              <a:buNone/>
              <a:defRPr sz="5500" b="1"/>
            </a:lvl8pPr>
            <a:lvl9pPr marL="12537333" indent="0">
              <a:buNone/>
              <a:defRPr sz="5500" b="1"/>
            </a:lvl9pPr>
          </a:lstStyle>
          <a:p>
            <a:pPr lvl="0"/>
            <a:r>
              <a:rPr lang="en-US"/>
              <a:t>Click to edit Master text styles</a:t>
            </a:r>
          </a:p>
        </p:txBody>
      </p:sp>
      <p:sp>
        <p:nvSpPr>
          <p:cNvPr id="6" name="Content Placeholder 5"/>
          <p:cNvSpPr>
            <a:spLocks noGrp="1"/>
          </p:cNvSpPr>
          <p:nvPr>
            <p:ph sz="quarter" idx="4"/>
          </p:nvPr>
        </p:nvSpPr>
        <p:spPr>
          <a:xfrm>
            <a:off x="16722092" y="6959601"/>
            <a:ext cx="14550390" cy="12644121"/>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CCC4E7-92B7-490B-A508-FDAA01B48DDA}" type="datetimeFigureOut">
              <a:rPr lang="en-US" smtClean="0"/>
              <a:t>8/9/2022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45DCE4-4299-4C50-BF2E-BA18C412EA91}" type="slidenum">
              <a:rPr lang="en-US" smtClean="0"/>
              <a:t>‹#›</a:t>
            </a:fld>
            <a:endParaRPr lang="en-US"/>
          </a:p>
        </p:txBody>
      </p:sp>
    </p:spTree>
    <p:extLst>
      <p:ext uri="{BB962C8B-B14F-4D97-AF65-F5344CB8AC3E}">
        <p14:creationId xmlns:p14="http://schemas.microsoft.com/office/powerpoint/2010/main" val="1598818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CCC4E7-92B7-490B-A508-FDAA01B48DDA}" type="datetimeFigureOut">
              <a:rPr lang="en-US" smtClean="0"/>
              <a:t>8/9/2022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45DCE4-4299-4C50-BF2E-BA18C412EA91}" type="slidenum">
              <a:rPr lang="en-US" smtClean="0"/>
              <a:t>‹#›</a:t>
            </a:fld>
            <a:endParaRPr lang="en-US"/>
          </a:p>
        </p:txBody>
      </p:sp>
    </p:spTree>
    <p:extLst>
      <p:ext uri="{BB962C8B-B14F-4D97-AF65-F5344CB8AC3E}">
        <p14:creationId xmlns:p14="http://schemas.microsoft.com/office/powerpoint/2010/main" val="1753041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CCC4E7-92B7-490B-A508-FDAA01B48DDA}" type="datetimeFigureOut">
              <a:rPr lang="en-US" smtClean="0"/>
              <a:t>8/9/2022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45DCE4-4299-4C50-BF2E-BA18C412EA91}" type="slidenum">
              <a:rPr lang="en-US" smtClean="0"/>
              <a:t>‹#›</a:t>
            </a:fld>
            <a:endParaRPr lang="en-US"/>
          </a:p>
        </p:txBody>
      </p:sp>
    </p:spTree>
    <p:extLst>
      <p:ext uri="{BB962C8B-B14F-4D97-AF65-F5344CB8AC3E}">
        <p14:creationId xmlns:p14="http://schemas.microsoft.com/office/powerpoint/2010/main" val="2175574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5" y="873760"/>
            <a:ext cx="10829927" cy="3718560"/>
          </a:xfrm>
        </p:spPr>
        <p:txBody>
          <a:bodyPr anchor="b"/>
          <a:lstStyle>
            <a:lvl1pPr algn="l">
              <a:defRPr sz="6900" b="1"/>
            </a:lvl1pPr>
          </a:lstStyle>
          <a:p>
            <a:r>
              <a:rPr lang="en-US"/>
              <a:t>Click to edit Master title style</a:t>
            </a:r>
          </a:p>
        </p:txBody>
      </p:sp>
      <p:sp>
        <p:nvSpPr>
          <p:cNvPr id="3" name="Content Placeholder 2"/>
          <p:cNvSpPr>
            <a:spLocks noGrp="1"/>
          </p:cNvSpPr>
          <p:nvPr>
            <p:ph idx="1"/>
          </p:nvPr>
        </p:nvSpPr>
        <p:spPr>
          <a:xfrm>
            <a:off x="12870180" y="873763"/>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5" y="4592323"/>
            <a:ext cx="10829927" cy="15011401"/>
          </a:xfrm>
        </p:spPr>
        <p:txBody>
          <a:bodyPr/>
          <a:lstStyle>
            <a:lvl1pPr marL="0" indent="0">
              <a:buNone/>
              <a:defRPr sz="4800"/>
            </a:lvl1pPr>
            <a:lvl2pPr marL="1567167" indent="0">
              <a:buNone/>
              <a:defRPr sz="4100"/>
            </a:lvl2pPr>
            <a:lvl3pPr marL="3134334" indent="0">
              <a:buNone/>
              <a:defRPr sz="3400"/>
            </a:lvl3pPr>
            <a:lvl4pPr marL="4701500" indent="0">
              <a:buNone/>
              <a:defRPr sz="3100"/>
            </a:lvl4pPr>
            <a:lvl5pPr marL="6268667" indent="0">
              <a:buNone/>
              <a:defRPr sz="3100"/>
            </a:lvl5pPr>
            <a:lvl6pPr marL="7835834" indent="0">
              <a:buNone/>
              <a:defRPr sz="3100"/>
            </a:lvl6pPr>
            <a:lvl7pPr marL="9403001" indent="0">
              <a:buNone/>
              <a:defRPr sz="3100"/>
            </a:lvl7pPr>
            <a:lvl8pPr marL="10970166" indent="0">
              <a:buNone/>
              <a:defRPr sz="3100"/>
            </a:lvl8pPr>
            <a:lvl9pPr marL="12537333"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95CCC4E7-92B7-490B-A508-FDAA01B48DDA}" type="datetimeFigureOut">
              <a:rPr lang="en-US" smtClean="0"/>
              <a:t>8/9/2022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45DCE4-4299-4C50-BF2E-BA18C412EA91}" type="slidenum">
              <a:rPr lang="en-US" smtClean="0"/>
              <a:t>‹#›</a:t>
            </a:fld>
            <a:endParaRPr lang="en-US"/>
          </a:p>
        </p:txBody>
      </p:sp>
    </p:spTree>
    <p:extLst>
      <p:ext uri="{BB962C8B-B14F-4D97-AF65-F5344CB8AC3E}">
        <p14:creationId xmlns:p14="http://schemas.microsoft.com/office/powerpoint/2010/main" val="324511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1"/>
            <a:ext cx="19751040" cy="1813561"/>
          </a:xfrm>
        </p:spPr>
        <p:txBody>
          <a:bodyPr anchor="b"/>
          <a:lstStyle>
            <a:lvl1pPr algn="l">
              <a:defRPr sz="6900" b="1"/>
            </a:lvl1pPr>
          </a:lstStyle>
          <a:p>
            <a:r>
              <a:rPr lang="en-US"/>
              <a:t>Click to edit Master title style</a:t>
            </a:r>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167" indent="0">
              <a:buNone/>
              <a:defRPr sz="9600"/>
            </a:lvl2pPr>
            <a:lvl3pPr marL="3134334" indent="0">
              <a:buNone/>
              <a:defRPr sz="8200"/>
            </a:lvl3pPr>
            <a:lvl4pPr marL="4701500" indent="0">
              <a:buNone/>
              <a:defRPr sz="6900"/>
            </a:lvl4pPr>
            <a:lvl5pPr marL="6268667" indent="0">
              <a:buNone/>
              <a:defRPr sz="6900"/>
            </a:lvl5pPr>
            <a:lvl6pPr marL="7835834" indent="0">
              <a:buNone/>
              <a:defRPr sz="6900"/>
            </a:lvl6pPr>
            <a:lvl7pPr marL="9403001" indent="0">
              <a:buNone/>
              <a:defRPr sz="6900"/>
            </a:lvl7pPr>
            <a:lvl8pPr marL="10970166" indent="0">
              <a:buNone/>
              <a:defRPr sz="6900"/>
            </a:lvl8pPr>
            <a:lvl9pPr marL="12537333" indent="0">
              <a:buNone/>
              <a:defRPr sz="6900"/>
            </a:lvl9pPr>
          </a:lstStyle>
          <a:p>
            <a:endParaRPr lang="en-US"/>
          </a:p>
        </p:txBody>
      </p:sp>
      <p:sp>
        <p:nvSpPr>
          <p:cNvPr id="4" name="Text Placeholder 3"/>
          <p:cNvSpPr>
            <a:spLocks noGrp="1"/>
          </p:cNvSpPr>
          <p:nvPr>
            <p:ph type="body" sz="half" idx="2"/>
          </p:nvPr>
        </p:nvSpPr>
        <p:spPr>
          <a:xfrm>
            <a:off x="6452237" y="17175482"/>
            <a:ext cx="19751040" cy="2575559"/>
          </a:xfrm>
        </p:spPr>
        <p:txBody>
          <a:bodyPr/>
          <a:lstStyle>
            <a:lvl1pPr marL="0" indent="0">
              <a:buNone/>
              <a:defRPr sz="4800"/>
            </a:lvl1pPr>
            <a:lvl2pPr marL="1567167" indent="0">
              <a:buNone/>
              <a:defRPr sz="4100"/>
            </a:lvl2pPr>
            <a:lvl3pPr marL="3134334" indent="0">
              <a:buNone/>
              <a:defRPr sz="3400"/>
            </a:lvl3pPr>
            <a:lvl4pPr marL="4701500" indent="0">
              <a:buNone/>
              <a:defRPr sz="3100"/>
            </a:lvl4pPr>
            <a:lvl5pPr marL="6268667" indent="0">
              <a:buNone/>
              <a:defRPr sz="3100"/>
            </a:lvl5pPr>
            <a:lvl6pPr marL="7835834" indent="0">
              <a:buNone/>
              <a:defRPr sz="3100"/>
            </a:lvl6pPr>
            <a:lvl7pPr marL="9403001" indent="0">
              <a:buNone/>
              <a:defRPr sz="3100"/>
            </a:lvl7pPr>
            <a:lvl8pPr marL="10970166" indent="0">
              <a:buNone/>
              <a:defRPr sz="3100"/>
            </a:lvl8pPr>
            <a:lvl9pPr marL="12537333"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95CCC4E7-92B7-490B-A508-FDAA01B48DDA}" type="datetimeFigureOut">
              <a:rPr lang="en-US" smtClean="0"/>
              <a:t>8/9/2022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45DCE4-4299-4C50-BF2E-BA18C412EA91}" type="slidenum">
              <a:rPr lang="en-US" smtClean="0"/>
              <a:t>‹#›</a:t>
            </a:fld>
            <a:endParaRPr lang="en-US"/>
          </a:p>
        </p:txBody>
      </p:sp>
    </p:spTree>
    <p:extLst>
      <p:ext uri="{BB962C8B-B14F-4D97-AF65-F5344CB8AC3E}">
        <p14:creationId xmlns:p14="http://schemas.microsoft.com/office/powerpoint/2010/main" val="3167183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45000">
              <a:srgbClr val="D4DEFF"/>
            </a:gs>
            <a:gs pos="67000">
              <a:srgbClr val="D4DEFF"/>
            </a:gs>
            <a:gs pos="98000">
              <a:srgbClr val="96AB94"/>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313433" tIns="156716" rIns="313433" bIns="156716" rtlCol="0" anchor="ctr">
            <a:normAutofit/>
          </a:bodyPr>
          <a:lstStyle/>
          <a:p>
            <a:r>
              <a:rPr lang="en-US"/>
              <a:t>Click to edit Master title style</a:t>
            </a:r>
          </a:p>
        </p:txBody>
      </p:sp>
      <p:sp>
        <p:nvSpPr>
          <p:cNvPr id="3" name="Text Placeholder 2"/>
          <p:cNvSpPr>
            <a:spLocks noGrp="1"/>
          </p:cNvSpPr>
          <p:nvPr>
            <p:ph type="body" idx="1"/>
          </p:nvPr>
        </p:nvSpPr>
        <p:spPr>
          <a:xfrm>
            <a:off x="1645920" y="5120643"/>
            <a:ext cx="29626560" cy="14483081"/>
          </a:xfrm>
          <a:prstGeom prst="rect">
            <a:avLst/>
          </a:prstGeom>
        </p:spPr>
        <p:txBody>
          <a:bodyPr vert="horz" lIns="313433" tIns="156716" rIns="313433" bIns="15671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1"/>
            <a:ext cx="7680960" cy="1168400"/>
          </a:xfrm>
          <a:prstGeom prst="rect">
            <a:avLst/>
          </a:prstGeom>
        </p:spPr>
        <p:txBody>
          <a:bodyPr vert="horz" lIns="313433" tIns="156716" rIns="313433" bIns="156716" rtlCol="0" anchor="ctr"/>
          <a:lstStyle>
            <a:lvl1pPr algn="l">
              <a:defRPr sz="4100">
                <a:solidFill>
                  <a:schemeClr val="tx1">
                    <a:tint val="75000"/>
                  </a:schemeClr>
                </a:solidFill>
              </a:defRPr>
            </a:lvl1pPr>
          </a:lstStyle>
          <a:p>
            <a:fld id="{95CCC4E7-92B7-490B-A508-FDAA01B48DDA}" type="datetimeFigureOut">
              <a:rPr lang="en-US" smtClean="0"/>
              <a:t>8/9/2022</a:t>
            </a:fld>
            <a:endParaRPr lang="en-US"/>
          </a:p>
        </p:txBody>
      </p:sp>
      <p:sp>
        <p:nvSpPr>
          <p:cNvPr id="5" name="Footer Placeholder 4"/>
          <p:cNvSpPr>
            <a:spLocks noGrp="1"/>
          </p:cNvSpPr>
          <p:nvPr>
            <p:ph type="ftr" sz="quarter" idx="3"/>
          </p:nvPr>
        </p:nvSpPr>
        <p:spPr>
          <a:xfrm>
            <a:off x="11247120" y="20340321"/>
            <a:ext cx="10424160" cy="1168400"/>
          </a:xfrm>
          <a:prstGeom prst="rect">
            <a:avLst/>
          </a:prstGeom>
        </p:spPr>
        <p:txBody>
          <a:bodyPr vert="horz" lIns="313433" tIns="156716" rIns="313433" bIns="156716"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1"/>
            <a:ext cx="7680960" cy="1168400"/>
          </a:xfrm>
          <a:prstGeom prst="rect">
            <a:avLst/>
          </a:prstGeom>
        </p:spPr>
        <p:txBody>
          <a:bodyPr vert="horz" lIns="313433" tIns="156716" rIns="313433" bIns="156716" rtlCol="0" anchor="ctr"/>
          <a:lstStyle>
            <a:lvl1pPr algn="r">
              <a:defRPr sz="4100">
                <a:solidFill>
                  <a:schemeClr val="tx1">
                    <a:tint val="75000"/>
                  </a:schemeClr>
                </a:solidFill>
              </a:defRPr>
            </a:lvl1pPr>
          </a:lstStyle>
          <a:p>
            <a:fld id="{9D45DCE4-4299-4C50-BF2E-BA18C412EA91}" type="slidenum">
              <a:rPr lang="en-US" smtClean="0"/>
              <a:t>‹#›</a:t>
            </a:fld>
            <a:endParaRPr lang="en-US"/>
          </a:p>
        </p:txBody>
      </p:sp>
    </p:spTree>
    <p:extLst>
      <p:ext uri="{BB962C8B-B14F-4D97-AF65-F5344CB8AC3E}">
        <p14:creationId xmlns:p14="http://schemas.microsoft.com/office/powerpoint/2010/main" val="3912606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4334" rtl="0" eaLnBrk="1" latinLnBrk="0" hangingPunct="1">
        <a:spcBef>
          <a:spcPct val="0"/>
        </a:spcBef>
        <a:buNone/>
        <a:defRPr sz="15100" kern="1200">
          <a:solidFill>
            <a:schemeClr val="tx1"/>
          </a:solidFill>
          <a:latin typeface="+mj-lt"/>
          <a:ea typeface="+mj-ea"/>
          <a:cs typeface="+mj-cs"/>
        </a:defRPr>
      </a:lvl1pPr>
    </p:titleStyle>
    <p:bodyStyle>
      <a:lvl1pPr marL="1175375" indent="-1175375" algn="l" defTabSz="3134334"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1pPr>
      <a:lvl2pPr marL="2546645" indent="-979480" algn="l" defTabSz="3134334"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2pPr>
      <a:lvl3pPr marL="3917917" indent="-783583" algn="l" defTabSz="3134334"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3pPr>
      <a:lvl4pPr marL="5485084" indent="-783583" algn="l" defTabSz="3134334"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4pPr>
      <a:lvl5pPr marL="7052249" indent="-783583" algn="l" defTabSz="3134334"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5pPr>
      <a:lvl6pPr marL="8619416" indent="-783583" algn="l" defTabSz="3134334"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6pPr>
      <a:lvl7pPr marL="10186583" indent="-783583" algn="l" defTabSz="3134334"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7pPr>
      <a:lvl8pPr marL="11753750" indent="-783583" algn="l" defTabSz="3134334"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8pPr>
      <a:lvl9pPr marL="13320916" indent="-783583" algn="l" defTabSz="3134334"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9pPr>
    </p:bodyStyle>
    <p:otherStyle>
      <a:defPPr>
        <a:defRPr lang="en-US"/>
      </a:defPPr>
      <a:lvl1pPr marL="0" algn="l" defTabSz="3134334" rtl="0" eaLnBrk="1" latinLnBrk="0" hangingPunct="1">
        <a:defRPr sz="6100" kern="1200">
          <a:solidFill>
            <a:schemeClr val="tx1"/>
          </a:solidFill>
          <a:latin typeface="+mn-lt"/>
          <a:ea typeface="+mn-ea"/>
          <a:cs typeface="+mn-cs"/>
        </a:defRPr>
      </a:lvl1pPr>
      <a:lvl2pPr marL="1567167" algn="l" defTabSz="3134334" rtl="0" eaLnBrk="1" latinLnBrk="0" hangingPunct="1">
        <a:defRPr sz="6100" kern="1200">
          <a:solidFill>
            <a:schemeClr val="tx1"/>
          </a:solidFill>
          <a:latin typeface="+mn-lt"/>
          <a:ea typeface="+mn-ea"/>
          <a:cs typeface="+mn-cs"/>
        </a:defRPr>
      </a:lvl2pPr>
      <a:lvl3pPr marL="3134334" algn="l" defTabSz="3134334" rtl="0" eaLnBrk="1" latinLnBrk="0" hangingPunct="1">
        <a:defRPr sz="6100" kern="1200">
          <a:solidFill>
            <a:schemeClr val="tx1"/>
          </a:solidFill>
          <a:latin typeface="+mn-lt"/>
          <a:ea typeface="+mn-ea"/>
          <a:cs typeface="+mn-cs"/>
        </a:defRPr>
      </a:lvl3pPr>
      <a:lvl4pPr marL="4701500" algn="l" defTabSz="3134334" rtl="0" eaLnBrk="1" latinLnBrk="0" hangingPunct="1">
        <a:defRPr sz="6100" kern="1200">
          <a:solidFill>
            <a:schemeClr val="tx1"/>
          </a:solidFill>
          <a:latin typeface="+mn-lt"/>
          <a:ea typeface="+mn-ea"/>
          <a:cs typeface="+mn-cs"/>
        </a:defRPr>
      </a:lvl4pPr>
      <a:lvl5pPr marL="6268667" algn="l" defTabSz="3134334" rtl="0" eaLnBrk="1" latinLnBrk="0" hangingPunct="1">
        <a:defRPr sz="6100" kern="1200">
          <a:solidFill>
            <a:schemeClr val="tx1"/>
          </a:solidFill>
          <a:latin typeface="+mn-lt"/>
          <a:ea typeface="+mn-ea"/>
          <a:cs typeface="+mn-cs"/>
        </a:defRPr>
      </a:lvl5pPr>
      <a:lvl6pPr marL="7835834" algn="l" defTabSz="3134334" rtl="0" eaLnBrk="1" latinLnBrk="0" hangingPunct="1">
        <a:defRPr sz="6100" kern="1200">
          <a:solidFill>
            <a:schemeClr val="tx1"/>
          </a:solidFill>
          <a:latin typeface="+mn-lt"/>
          <a:ea typeface="+mn-ea"/>
          <a:cs typeface="+mn-cs"/>
        </a:defRPr>
      </a:lvl6pPr>
      <a:lvl7pPr marL="9403001" algn="l" defTabSz="3134334" rtl="0" eaLnBrk="1" latinLnBrk="0" hangingPunct="1">
        <a:defRPr sz="6100" kern="1200">
          <a:solidFill>
            <a:schemeClr val="tx1"/>
          </a:solidFill>
          <a:latin typeface="+mn-lt"/>
          <a:ea typeface="+mn-ea"/>
          <a:cs typeface="+mn-cs"/>
        </a:defRPr>
      </a:lvl7pPr>
      <a:lvl8pPr marL="10970166" algn="l" defTabSz="3134334" rtl="0" eaLnBrk="1" latinLnBrk="0" hangingPunct="1">
        <a:defRPr sz="6100" kern="1200">
          <a:solidFill>
            <a:schemeClr val="tx1"/>
          </a:solidFill>
          <a:latin typeface="+mn-lt"/>
          <a:ea typeface="+mn-ea"/>
          <a:cs typeface="+mn-cs"/>
        </a:defRPr>
      </a:lvl8pPr>
      <a:lvl9pPr marL="12537333" algn="l" defTabSz="3134334"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C183D7F6-B498-43B3-948B-1728B52AA6E4}">
                <adec:decorative xmlns:adec="http://schemas.microsoft.com/office/drawing/2017/decorative" val="1"/>
              </a:ext>
            </a:extLst>
          </p:cNvPr>
          <p:cNvSpPr/>
          <p:nvPr/>
        </p:nvSpPr>
        <p:spPr>
          <a:xfrm>
            <a:off x="207019" y="3429000"/>
            <a:ext cx="10972800" cy="4632122"/>
          </a:xfrm>
          <a:prstGeom prst="roundRect">
            <a:avLst/>
          </a:prstGeom>
          <a:solidFill>
            <a:schemeClr val="bg1"/>
          </a:solidFill>
          <a:ln w="127000" cap="rnd" cmpd="dbl">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a:endParaRPr lang="en-US" dirty="0"/>
          </a:p>
        </p:txBody>
      </p:sp>
      <p:sp>
        <p:nvSpPr>
          <p:cNvPr id="56" name="Rounded Rectangle 55">
            <a:extLst>
              <a:ext uri="{C183D7F6-B498-43B3-948B-1728B52AA6E4}">
                <adec:decorative xmlns:adec="http://schemas.microsoft.com/office/drawing/2017/decorative" val="1"/>
              </a:ext>
            </a:extLst>
          </p:cNvPr>
          <p:cNvSpPr/>
          <p:nvPr/>
        </p:nvSpPr>
        <p:spPr>
          <a:xfrm>
            <a:off x="22345363" y="3637369"/>
            <a:ext cx="10341864" cy="7335431"/>
          </a:xfrm>
          <a:prstGeom prst="roundRect">
            <a:avLst/>
          </a:prstGeom>
          <a:solidFill>
            <a:schemeClr val="bg1"/>
          </a:solidFill>
          <a:ln w="127000" cap="rnd" cmpd="dbl">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a:r>
              <a:rPr lang="en-US" dirty="0"/>
              <a:t> </a:t>
            </a:r>
          </a:p>
        </p:txBody>
      </p:sp>
      <p:sp>
        <p:nvSpPr>
          <p:cNvPr id="44" name="Rounded Rectangle 43">
            <a:extLst>
              <a:ext uri="{C183D7F6-B498-43B3-948B-1728B52AA6E4}">
                <adec:decorative xmlns:adec="http://schemas.microsoft.com/office/drawing/2017/decorative" val="1"/>
              </a:ext>
            </a:extLst>
          </p:cNvPr>
          <p:cNvSpPr/>
          <p:nvPr/>
        </p:nvSpPr>
        <p:spPr>
          <a:xfrm>
            <a:off x="233238" y="8299088"/>
            <a:ext cx="10972800" cy="10431117"/>
          </a:xfrm>
          <a:prstGeom prst="roundRect">
            <a:avLst>
              <a:gd name="adj" fmla="val 9240"/>
            </a:avLst>
          </a:prstGeom>
          <a:solidFill>
            <a:schemeClr val="bg1"/>
          </a:solidFill>
          <a:ln w="127000" cap="rnd" cmpd="dbl">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a:endParaRPr lang="en-US" dirty="0"/>
          </a:p>
        </p:txBody>
      </p:sp>
      <p:grpSp>
        <p:nvGrpSpPr>
          <p:cNvPr id="18" name="Group 17" descr="Introduction"/>
          <p:cNvGrpSpPr/>
          <p:nvPr/>
        </p:nvGrpSpPr>
        <p:grpSpPr>
          <a:xfrm>
            <a:off x="3276600" y="3154681"/>
            <a:ext cx="4491990" cy="795528"/>
            <a:chOff x="2618990" y="4815533"/>
            <a:chExt cx="5989320" cy="1371600"/>
          </a:xfrm>
        </p:grpSpPr>
        <p:sp>
          <p:nvSpPr>
            <p:cNvPr id="13" name="Rounded Rectangle 12"/>
            <p:cNvSpPr/>
            <p:nvPr/>
          </p:nvSpPr>
          <p:spPr>
            <a:xfrm>
              <a:off x="2903296" y="4815533"/>
              <a:ext cx="5486400" cy="13716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2" name="TextBox 11"/>
            <p:cNvSpPr txBox="1"/>
            <p:nvPr/>
          </p:nvSpPr>
          <p:spPr>
            <a:xfrm>
              <a:off x="2618990" y="4946911"/>
              <a:ext cx="5989320" cy="992579"/>
            </a:xfrm>
            <a:prstGeom prst="rect">
              <a:avLst/>
            </a:prstGeom>
            <a:noFill/>
          </p:spPr>
          <p:txBody>
            <a:bodyPr wrap="square" rtlCol="0">
              <a:spAutoFit/>
            </a:bodyPr>
            <a:lstStyle/>
            <a:p>
              <a:pPr algn="ctr"/>
              <a:r>
                <a:rPr lang="en-US" sz="3700" b="1" dirty="0">
                  <a:latin typeface="+mj-lt"/>
                  <a:ea typeface="Verdana" panose="020B0604030504040204" pitchFamily="34" charset="0"/>
                  <a:cs typeface="Verdana" panose="020B0604030504040204" pitchFamily="34" charset="0"/>
                </a:rPr>
                <a:t>INTRODUCTION</a:t>
              </a:r>
            </a:p>
          </p:txBody>
        </p:sp>
      </p:grpSp>
      <p:sp>
        <p:nvSpPr>
          <p:cNvPr id="3" name="TextBox 2"/>
          <p:cNvSpPr txBox="1"/>
          <p:nvPr/>
        </p:nvSpPr>
        <p:spPr>
          <a:xfrm>
            <a:off x="478128" y="3563149"/>
            <a:ext cx="10647072" cy="4590251"/>
          </a:xfrm>
          <a:prstGeom prst="rect">
            <a:avLst/>
          </a:prstGeom>
          <a:noFill/>
        </p:spPr>
        <p:txBody>
          <a:bodyPr wrap="square" lIns="65298" tIns="32649" rIns="65298" bIns="32649" rtlCol="0">
            <a:spAutoFit/>
          </a:bodyPr>
          <a:lstStyle/>
          <a:p>
            <a:pPr lvl="0"/>
            <a:endParaRPr lang="en-US" sz="2100" dirty="0">
              <a:cs typeface="Times New Roman" panose="02020603050405020304" pitchFamily="18" charset="0"/>
            </a:endParaRPr>
          </a:p>
          <a:p>
            <a:pPr marL="342900" indent="-342900">
              <a:buFont typeface="Arial" panose="020B0604020202020204" pitchFamily="34" charset="0"/>
              <a:buChar char="•"/>
            </a:pPr>
            <a:r>
              <a:rPr lang="en-US" sz="2100" dirty="0">
                <a:cs typeface="Times New Roman" panose="02020603050405020304" pitchFamily="18" charset="0"/>
              </a:rPr>
              <a:t>Dually diagnosed clients with neurodevelopmental and mental health disorders are at an increased risk of engaging in severe problem behaviors that can be challenging for community-based board-certified behavior analysts (BCBA) to address (Gupta et al., 2018)</a:t>
            </a:r>
          </a:p>
          <a:p>
            <a:pPr marL="326493" indent="-326493">
              <a:buFont typeface="Arial" panose="020B0604020202020204" pitchFamily="34" charset="0"/>
              <a:buChar char="•"/>
            </a:pPr>
            <a:r>
              <a:rPr lang="en-US" sz="2100" b="1" dirty="0">
                <a:cs typeface="Times New Roman" panose="02020603050405020304" pitchFamily="18" charset="0"/>
              </a:rPr>
              <a:t>Functional behavior assessments (FBA) </a:t>
            </a:r>
            <a:r>
              <a:rPr lang="en-US" sz="2100" dirty="0">
                <a:cs typeface="Times New Roman" panose="02020603050405020304" pitchFamily="18" charset="0"/>
              </a:rPr>
              <a:t>represents best practice for identifying effective behavioral treatment for this population. FBAs evaluate environmental variables that occasion problem behaviors and consequences that may reinforce those problem behaviors</a:t>
            </a:r>
          </a:p>
          <a:p>
            <a:pPr marL="326493" indent="-326493">
              <a:buFont typeface="Arial" panose="020B0604020202020204" pitchFamily="34" charset="0"/>
              <a:buChar char="•"/>
            </a:pPr>
            <a:r>
              <a:rPr lang="en-US" sz="2100" dirty="0">
                <a:cs typeface="Times New Roman" panose="02020603050405020304" pitchFamily="18" charset="0"/>
              </a:rPr>
              <a:t>Much research shows BCBAs commonly use less-rigorous FBA methods, like </a:t>
            </a:r>
            <a:r>
              <a:rPr lang="en-US" sz="2100" b="1" dirty="0">
                <a:cs typeface="Times New Roman" panose="02020603050405020304" pitchFamily="18" charset="0"/>
              </a:rPr>
              <a:t>indirect (e.g., interviews) and descriptive assessments (e.g., ABC Observations)</a:t>
            </a:r>
            <a:r>
              <a:rPr lang="en-US" sz="2100" dirty="0">
                <a:cs typeface="Times New Roman" panose="02020603050405020304" pitchFamily="18" charset="0"/>
              </a:rPr>
              <a:t>, in lieu of experimental analyses (Oliver et al.; Colombo et al., 2020). </a:t>
            </a:r>
          </a:p>
          <a:p>
            <a:pPr marL="326493" indent="-326493">
              <a:buFont typeface="Arial" panose="020B0604020202020204" pitchFamily="34" charset="0"/>
              <a:buChar char="•"/>
            </a:pPr>
            <a:r>
              <a:rPr lang="en-US" sz="2100" dirty="0">
                <a:cs typeface="Times New Roman" panose="02020603050405020304" pitchFamily="18" charset="0"/>
              </a:rPr>
              <a:t>However, the extent to which year providers were credentialed and its relation to clinical decision making is understudied in the behavior-analytic literature. It is essential to understand this when designing trainings for providers with different experiences (</a:t>
            </a:r>
            <a:r>
              <a:rPr lang="en-US" sz="2100" dirty="0" err="1">
                <a:cs typeface="Times New Roman" panose="02020603050405020304" pitchFamily="18" charset="0"/>
              </a:rPr>
              <a:t>Laiteerapong</a:t>
            </a:r>
            <a:r>
              <a:rPr lang="en-US" sz="2100" dirty="0">
                <a:cs typeface="Times New Roman" panose="02020603050405020304" pitchFamily="18" charset="0"/>
              </a:rPr>
              <a:t> &amp; Huang, 2015).</a:t>
            </a:r>
          </a:p>
        </p:txBody>
      </p:sp>
      <p:grpSp>
        <p:nvGrpSpPr>
          <p:cNvPr id="24" name="Group 23" descr="Method"/>
          <p:cNvGrpSpPr/>
          <p:nvPr/>
        </p:nvGrpSpPr>
        <p:grpSpPr>
          <a:xfrm>
            <a:off x="3832730" y="8001000"/>
            <a:ext cx="3429000" cy="795528"/>
            <a:chOff x="3124200" y="6160412"/>
            <a:chExt cx="5486400" cy="1371600"/>
          </a:xfrm>
        </p:grpSpPr>
        <p:sp>
          <p:nvSpPr>
            <p:cNvPr id="25" name="Rounded Rectangle 24"/>
            <p:cNvSpPr/>
            <p:nvPr/>
          </p:nvSpPr>
          <p:spPr>
            <a:xfrm>
              <a:off x="3124200" y="6160412"/>
              <a:ext cx="5486400" cy="13716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3124200" y="6218867"/>
              <a:ext cx="5486400" cy="992579"/>
            </a:xfrm>
            <a:prstGeom prst="rect">
              <a:avLst/>
            </a:prstGeom>
            <a:noFill/>
          </p:spPr>
          <p:txBody>
            <a:bodyPr wrap="square" rtlCol="0">
              <a:spAutoFit/>
            </a:bodyPr>
            <a:lstStyle/>
            <a:p>
              <a:pPr algn="ctr"/>
              <a:r>
                <a:rPr lang="en-US" sz="3700" b="1" dirty="0">
                  <a:latin typeface="+mj-lt"/>
                  <a:ea typeface="Verdana" panose="020B0604030504040204" pitchFamily="34" charset="0"/>
                  <a:cs typeface="Verdana" panose="020B0604030504040204" pitchFamily="34" charset="0"/>
                </a:rPr>
                <a:t>METHOD</a:t>
              </a:r>
            </a:p>
          </p:txBody>
        </p:sp>
      </p:grpSp>
      <p:sp>
        <p:nvSpPr>
          <p:cNvPr id="6" name="TextBox 5"/>
          <p:cNvSpPr txBox="1"/>
          <p:nvPr/>
        </p:nvSpPr>
        <p:spPr>
          <a:xfrm>
            <a:off x="311049" y="8907299"/>
            <a:ext cx="10830891" cy="389101"/>
          </a:xfrm>
          <a:prstGeom prst="rect">
            <a:avLst/>
          </a:prstGeom>
          <a:noFill/>
        </p:spPr>
        <p:txBody>
          <a:bodyPr wrap="square" lIns="65298" tIns="32649" rIns="65298" bIns="32649" rtlCol="0">
            <a:spAutoFit/>
          </a:bodyPr>
          <a:lstStyle/>
          <a:p>
            <a:pPr lvl="0" algn="ctr">
              <a:spcAft>
                <a:spcPts val="200"/>
              </a:spcAft>
            </a:pPr>
            <a:r>
              <a:rPr lang="en-US" sz="2100" b="1" dirty="0">
                <a:cs typeface="Times New Roman" panose="02020603050405020304" pitchFamily="18" charset="0"/>
              </a:rPr>
              <a:t>Participants, Settings, and Materials</a:t>
            </a:r>
          </a:p>
        </p:txBody>
      </p:sp>
      <p:sp>
        <p:nvSpPr>
          <p:cNvPr id="14" name="TextBox 13">
            <a:extLst>
              <a:ext uri="{FF2B5EF4-FFF2-40B4-BE49-F238E27FC236}">
                <a16:creationId xmlns:a16="http://schemas.microsoft.com/office/drawing/2014/main" id="{DAC059FC-F2CD-5961-2AC1-CE5B6C897E3B}"/>
              </a:ext>
            </a:extLst>
          </p:cNvPr>
          <p:cNvSpPr txBox="1"/>
          <p:nvPr/>
        </p:nvSpPr>
        <p:spPr>
          <a:xfrm>
            <a:off x="523473" y="9383061"/>
            <a:ext cx="4581927" cy="2677656"/>
          </a:xfrm>
          <a:prstGeom prst="rect">
            <a:avLst/>
          </a:prstGeom>
          <a:noFill/>
        </p:spPr>
        <p:txBody>
          <a:bodyPr wrap="square" rtlCol="0">
            <a:spAutoFit/>
          </a:bodyPr>
          <a:lstStyle/>
          <a:p>
            <a:pPr marL="342900" indent="-342900">
              <a:buFont typeface="Arial" panose="020B0604020202020204" pitchFamily="34" charset="0"/>
              <a:buChar char="•"/>
            </a:pPr>
            <a:r>
              <a:rPr lang="en-US" sz="2100" dirty="0">
                <a:cs typeface="Times New Roman" panose="02020603050405020304" pitchFamily="18" charset="0"/>
              </a:rPr>
              <a:t>A total of 1,201 BCBAs received the survey, and 131 completed the entire survey (11%). </a:t>
            </a:r>
          </a:p>
          <a:p>
            <a:pPr marL="342900" indent="-342900">
              <a:buFont typeface="Arial" panose="020B0604020202020204" pitchFamily="34" charset="0"/>
              <a:buChar char="•"/>
            </a:pPr>
            <a:r>
              <a:rPr lang="en-US" sz="2100" dirty="0">
                <a:ea typeface="+mn-lt"/>
                <a:cs typeface="+mn-lt"/>
              </a:rPr>
              <a:t>92.0% of participants reported being White</a:t>
            </a:r>
          </a:p>
          <a:p>
            <a:pPr marL="342900" indent="-342900">
              <a:buFont typeface="Arial" panose="020B0604020202020204" pitchFamily="34" charset="0"/>
              <a:buChar char="•"/>
            </a:pPr>
            <a:r>
              <a:rPr lang="en-US" sz="2100" dirty="0">
                <a:ea typeface="+mn-lt"/>
                <a:cs typeface="+mn-lt"/>
              </a:rPr>
              <a:t>Most participants worked in home (24%), school, (25%), and clinic (24%) settings. </a:t>
            </a:r>
          </a:p>
        </p:txBody>
      </p:sp>
      <p:graphicFrame>
        <p:nvGraphicFramePr>
          <p:cNvPr id="7" name="Table 7" descr="Table of Years">
            <a:extLst>
              <a:ext uri="{FF2B5EF4-FFF2-40B4-BE49-F238E27FC236}">
                <a16:creationId xmlns:a16="http://schemas.microsoft.com/office/drawing/2014/main" id="{4949CA8F-E535-4F33-0CE9-1158B3FE0912}"/>
              </a:ext>
            </a:extLst>
          </p:cNvPr>
          <p:cNvGraphicFramePr>
            <a:graphicFrameLocks noGrp="1"/>
          </p:cNvGraphicFramePr>
          <p:nvPr>
            <p:extLst>
              <p:ext uri="{D42A27DB-BD31-4B8C-83A1-F6EECF244321}">
                <p14:modId xmlns:p14="http://schemas.microsoft.com/office/powerpoint/2010/main" val="238653212"/>
              </p:ext>
            </p:extLst>
          </p:nvPr>
        </p:nvGraphicFramePr>
        <p:xfrm>
          <a:off x="5105400" y="9363426"/>
          <a:ext cx="5750743" cy="2906934"/>
        </p:xfrm>
        <a:graphic>
          <a:graphicData uri="http://schemas.openxmlformats.org/drawingml/2006/table">
            <a:tbl>
              <a:tblPr firstRow="1" bandRow="1">
                <a:tableStyleId>{5C22544A-7EE6-4342-B048-85BDC9FD1C3A}</a:tableStyleId>
              </a:tblPr>
              <a:tblGrid>
                <a:gridCol w="2799263">
                  <a:extLst>
                    <a:ext uri="{9D8B030D-6E8A-4147-A177-3AD203B41FA5}">
                      <a16:colId xmlns:a16="http://schemas.microsoft.com/office/drawing/2014/main" val="1321462191"/>
                    </a:ext>
                  </a:extLst>
                </a:gridCol>
                <a:gridCol w="2951480">
                  <a:extLst>
                    <a:ext uri="{9D8B030D-6E8A-4147-A177-3AD203B41FA5}">
                      <a16:colId xmlns:a16="http://schemas.microsoft.com/office/drawing/2014/main" val="489662765"/>
                    </a:ext>
                  </a:extLst>
                </a:gridCol>
              </a:tblGrid>
              <a:tr h="438054">
                <a:tc>
                  <a:txBody>
                    <a:bodyPr/>
                    <a:lstStyle/>
                    <a:p>
                      <a:pPr algn="ctr"/>
                      <a:r>
                        <a:rPr lang="en-US" sz="2000" dirty="0"/>
                        <a:t>Years Credentialed</a:t>
                      </a:r>
                    </a:p>
                  </a:txBody>
                  <a:tcPr/>
                </a:tc>
                <a:tc>
                  <a:txBody>
                    <a:bodyPr/>
                    <a:lstStyle/>
                    <a:p>
                      <a:pPr algn="ctr"/>
                      <a:r>
                        <a:rPr lang="en-US" sz="2000" dirty="0"/>
                        <a:t>Percent of Respondents </a:t>
                      </a:r>
                    </a:p>
                  </a:txBody>
                  <a:tcPr/>
                </a:tc>
                <a:extLst>
                  <a:ext uri="{0D108BD9-81ED-4DB2-BD59-A6C34878D82A}">
                    <a16:rowId xmlns:a16="http://schemas.microsoft.com/office/drawing/2014/main" val="1807097603"/>
                  </a:ext>
                </a:extLst>
              </a:tr>
              <a:tr h="404507">
                <a:tc>
                  <a:txBody>
                    <a:bodyPr/>
                    <a:lstStyle/>
                    <a:p>
                      <a:pPr algn="ctr"/>
                      <a:r>
                        <a:rPr lang="en-US" sz="2100" kern="1200" dirty="0">
                          <a:solidFill>
                            <a:schemeClr val="tx1"/>
                          </a:solidFill>
                          <a:latin typeface="+mn-lt"/>
                          <a:ea typeface="+mn-lt"/>
                          <a:cs typeface="+mn-lt"/>
                        </a:rPr>
                        <a:t>14+ Years</a:t>
                      </a:r>
                    </a:p>
                  </a:txBody>
                  <a:tcPr/>
                </a:tc>
                <a:tc>
                  <a:txBody>
                    <a:bodyPr/>
                    <a:lstStyle/>
                    <a:p>
                      <a:pPr algn="ctr"/>
                      <a:r>
                        <a:rPr lang="en-US" sz="2100" kern="1200" dirty="0">
                          <a:solidFill>
                            <a:schemeClr val="tx1"/>
                          </a:solidFill>
                          <a:latin typeface="+mn-lt"/>
                          <a:ea typeface="+mn-lt"/>
                          <a:cs typeface="+mn-lt"/>
                        </a:rPr>
                        <a:t>4%</a:t>
                      </a:r>
                    </a:p>
                  </a:txBody>
                  <a:tcPr/>
                </a:tc>
                <a:extLst>
                  <a:ext uri="{0D108BD9-81ED-4DB2-BD59-A6C34878D82A}">
                    <a16:rowId xmlns:a16="http://schemas.microsoft.com/office/drawing/2014/main" val="3395402706"/>
                  </a:ext>
                </a:extLst>
              </a:tr>
              <a:tr h="404507">
                <a:tc>
                  <a:txBody>
                    <a:bodyPr/>
                    <a:lstStyle/>
                    <a:p>
                      <a:pPr algn="ctr"/>
                      <a:r>
                        <a:rPr lang="en-US" sz="2100" dirty="0"/>
                        <a:t>12-14 Years</a:t>
                      </a:r>
                    </a:p>
                  </a:txBody>
                  <a:tcPr/>
                </a:tc>
                <a:tc>
                  <a:txBody>
                    <a:bodyPr/>
                    <a:lstStyle/>
                    <a:p>
                      <a:pPr algn="ctr"/>
                      <a:r>
                        <a:rPr lang="en-US" sz="2100" dirty="0"/>
                        <a:t>7%</a:t>
                      </a:r>
                    </a:p>
                  </a:txBody>
                  <a:tcPr/>
                </a:tc>
                <a:extLst>
                  <a:ext uri="{0D108BD9-81ED-4DB2-BD59-A6C34878D82A}">
                    <a16:rowId xmlns:a16="http://schemas.microsoft.com/office/drawing/2014/main" val="1512381208"/>
                  </a:ext>
                </a:extLst>
              </a:tr>
              <a:tr h="404507">
                <a:tc>
                  <a:txBody>
                    <a:bodyPr/>
                    <a:lstStyle/>
                    <a:p>
                      <a:pPr algn="ctr"/>
                      <a:r>
                        <a:rPr lang="en-US" sz="2100" dirty="0"/>
                        <a:t>9-11 Years</a:t>
                      </a:r>
                    </a:p>
                  </a:txBody>
                  <a:tcPr/>
                </a:tc>
                <a:tc>
                  <a:txBody>
                    <a:bodyPr/>
                    <a:lstStyle/>
                    <a:p>
                      <a:pPr algn="ctr"/>
                      <a:r>
                        <a:rPr lang="en-US" sz="2100" dirty="0"/>
                        <a:t>9%</a:t>
                      </a:r>
                    </a:p>
                  </a:txBody>
                  <a:tcPr/>
                </a:tc>
                <a:extLst>
                  <a:ext uri="{0D108BD9-81ED-4DB2-BD59-A6C34878D82A}">
                    <a16:rowId xmlns:a16="http://schemas.microsoft.com/office/drawing/2014/main" val="1445098718"/>
                  </a:ext>
                </a:extLst>
              </a:tr>
              <a:tr h="404507">
                <a:tc>
                  <a:txBody>
                    <a:bodyPr/>
                    <a:lstStyle/>
                    <a:p>
                      <a:pPr algn="ctr"/>
                      <a:r>
                        <a:rPr lang="en-US" sz="2100" dirty="0"/>
                        <a:t>6-8 Years</a:t>
                      </a:r>
                    </a:p>
                  </a:txBody>
                  <a:tcPr/>
                </a:tc>
                <a:tc>
                  <a:txBody>
                    <a:bodyPr/>
                    <a:lstStyle/>
                    <a:p>
                      <a:pPr algn="ctr"/>
                      <a:r>
                        <a:rPr lang="en-US" sz="2100" dirty="0"/>
                        <a:t>28%</a:t>
                      </a:r>
                    </a:p>
                  </a:txBody>
                  <a:tcPr/>
                </a:tc>
                <a:extLst>
                  <a:ext uri="{0D108BD9-81ED-4DB2-BD59-A6C34878D82A}">
                    <a16:rowId xmlns:a16="http://schemas.microsoft.com/office/drawing/2014/main" val="1961964868"/>
                  </a:ext>
                </a:extLst>
              </a:tr>
              <a:tr h="404507">
                <a:tc>
                  <a:txBody>
                    <a:bodyPr/>
                    <a:lstStyle/>
                    <a:p>
                      <a:pPr algn="ctr"/>
                      <a:r>
                        <a:rPr lang="en-US" sz="2100" dirty="0"/>
                        <a:t>3-5 Years</a:t>
                      </a:r>
                    </a:p>
                  </a:txBody>
                  <a:tcPr/>
                </a:tc>
                <a:tc>
                  <a:txBody>
                    <a:bodyPr/>
                    <a:lstStyle/>
                    <a:p>
                      <a:pPr algn="ctr"/>
                      <a:r>
                        <a:rPr lang="en-US" sz="2100" dirty="0"/>
                        <a:t>29%</a:t>
                      </a:r>
                    </a:p>
                  </a:txBody>
                  <a:tcPr/>
                </a:tc>
                <a:extLst>
                  <a:ext uri="{0D108BD9-81ED-4DB2-BD59-A6C34878D82A}">
                    <a16:rowId xmlns:a16="http://schemas.microsoft.com/office/drawing/2014/main" val="2393420355"/>
                  </a:ext>
                </a:extLst>
              </a:tr>
              <a:tr h="404507">
                <a:tc>
                  <a:txBody>
                    <a:bodyPr/>
                    <a:lstStyle/>
                    <a:p>
                      <a:pPr algn="ctr"/>
                      <a:r>
                        <a:rPr lang="en-US" sz="2100" dirty="0"/>
                        <a:t>0-2 Years</a:t>
                      </a:r>
                    </a:p>
                  </a:txBody>
                  <a:tcPr/>
                </a:tc>
                <a:tc>
                  <a:txBody>
                    <a:bodyPr/>
                    <a:lstStyle/>
                    <a:p>
                      <a:pPr algn="ctr"/>
                      <a:r>
                        <a:rPr lang="en-US" sz="2100" dirty="0"/>
                        <a:t>24%</a:t>
                      </a:r>
                    </a:p>
                  </a:txBody>
                  <a:tcPr/>
                </a:tc>
                <a:extLst>
                  <a:ext uri="{0D108BD9-81ED-4DB2-BD59-A6C34878D82A}">
                    <a16:rowId xmlns:a16="http://schemas.microsoft.com/office/drawing/2014/main" val="1174951730"/>
                  </a:ext>
                </a:extLst>
              </a:tr>
            </a:tbl>
          </a:graphicData>
        </a:graphic>
      </p:graphicFrame>
      <p:sp>
        <p:nvSpPr>
          <p:cNvPr id="46" name="TextBox 45"/>
          <p:cNvSpPr txBox="1"/>
          <p:nvPr/>
        </p:nvSpPr>
        <p:spPr>
          <a:xfrm>
            <a:off x="440468" y="12599268"/>
            <a:ext cx="10523982" cy="6088097"/>
          </a:xfrm>
          <a:prstGeom prst="rect">
            <a:avLst/>
          </a:prstGeom>
          <a:noFill/>
        </p:spPr>
        <p:txBody>
          <a:bodyPr wrap="square" lIns="65298" tIns="32649" rIns="65298" bIns="32649" rtlCol="0">
            <a:spAutoFit/>
          </a:bodyPr>
          <a:lstStyle/>
          <a:p>
            <a:pPr algn="ctr">
              <a:spcAft>
                <a:spcPts val="200"/>
              </a:spcAft>
            </a:pPr>
            <a:r>
              <a:rPr lang="en-US" sz="2100" b="1" dirty="0">
                <a:cs typeface="Times New Roman" panose="02020603050405020304" pitchFamily="18" charset="0"/>
              </a:rPr>
              <a:t>Dependent Variables</a:t>
            </a:r>
            <a:endParaRPr lang="en-US" sz="2100" dirty="0">
              <a:cs typeface="Times New Roman" panose="02020603050405020304" pitchFamily="18" charset="0"/>
            </a:endParaRPr>
          </a:p>
          <a:p>
            <a:pPr marL="326493" indent="-326493">
              <a:spcAft>
                <a:spcPts val="200"/>
              </a:spcAft>
              <a:buFont typeface="Arial"/>
              <a:buChar char="•"/>
            </a:pPr>
            <a:r>
              <a:rPr lang="en-US" sz="2100" dirty="0">
                <a:cs typeface="Times New Roman" panose="02020603050405020304" pitchFamily="18" charset="0"/>
              </a:rPr>
              <a:t>The current study measured three dependent variables:</a:t>
            </a:r>
          </a:p>
          <a:p>
            <a:pPr marL="1893660" lvl="1" indent="-326493">
              <a:spcAft>
                <a:spcPts val="200"/>
              </a:spcAft>
              <a:buFont typeface="Arial"/>
              <a:buChar char="•"/>
            </a:pPr>
            <a:r>
              <a:rPr lang="en-US" sz="2100" dirty="0">
                <a:cs typeface="Times New Roman" panose="02020603050405020304" pitchFamily="18" charset="0"/>
              </a:rPr>
              <a:t>We measured the likelihood BCBAs used </a:t>
            </a:r>
            <a:r>
              <a:rPr lang="en-US" sz="2100" b="1" dirty="0">
                <a:cs typeface="Times New Roman" panose="02020603050405020304" pitchFamily="18" charset="0"/>
              </a:rPr>
              <a:t>indirect</a:t>
            </a:r>
            <a:r>
              <a:rPr lang="en-US" sz="2100" dirty="0">
                <a:cs typeface="Times New Roman" panose="02020603050405020304" pitchFamily="18" charset="0"/>
              </a:rPr>
              <a:t>, </a:t>
            </a:r>
            <a:r>
              <a:rPr lang="en-US" sz="2100" b="1" dirty="0">
                <a:cs typeface="Times New Roman" panose="02020603050405020304" pitchFamily="18" charset="0"/>
              </a:rPr>
              <a:t>descriptive</a:t>
            </a:r>
            <a:r>
              <a:rPr lang="en-US" sz="2100" dirty="0">
                <a:cs typeface="Times New Roman" panose="02020603050405020304" pitchFamily="18" charset="0"/>
              </a:rPr>
              <a:t>, and </a:t>
            </a:r>
            <a:r>
              <a:rPr lang="en-US" sz="2100" b="1" dirty="0">
                <a:cs typeface="Times New Roman" panose="02020603050405020304" pitchFamily="18" charset="0"/>
              </a:rPr>
              <a:t>experimental FBAs</a:t>
            </a:r>
            <a:r>
              <a:rPr lang="en-US" sz="2100" dirty="0">
                <a:cs typeface="Times New Roman" panose="02020603050405020304" pitchFamily="18" charset="0"/>
              </a:rPr>
              <a:t>. We used a likert-type scale ranging from 1 (never uses the assessment) to 10 (always uses the assessment)</a:t>
            </a:r>
          </a:p>
          <a:p>
            <a:pPr marL="1893660" lvl="1" indent="-326493">
              <a:spcAft>
                <a:spcPts val="200"/>
              </a:spcAft>
              <a:buFont typeface="Arial"/>
              <a:buChar char="•"/>
            </a:pPr>
            <a:r>
              <a:rPr lang="en-US" sz="2100" dirty="0">
                <a:cs typeface="Times New Roman" panose="02020603050405020304" pitchFamily="18" charset="0"/>
              </a:rPr>
              <a:t>We measured the reported confidence that BCBAs have with implementing these FBAs according to a scale of 1 (not at all confident) to 10 (very confident)</a:t>
            </a:r>
          </a:p>
          <a:p>
            <a:pPr marL="1893660" lvl="1" indent="-326493">
              <a:spcAft>
                <a:spcPts val="200"/>
              </a:spcAft>
              <a:buFont typeface="Arial"/>
              <a:buChar char="•"/>
            </a:pPr>
            <a:r>
              <a:rPr lang="en-US" sz="2100" dirty="0">
                <a:cs typeface="Times New Roman" panose="02020603050405020304" pitchFamily="18" charset="0"/>
              </a:rPr>
              <a:t>Third, we evaluated the likelihood BCBAs selected three common treatment approaches (i.e., differential reinforcement [DR] with extinction, DR without extinction, and punishment) following the FBA on a likert-type scale of 0 (not at all likely) to 100 (very likely)</a:t>
            </a:r>
          </a:p>
          <a:p>
            <a:pPr>
              <a:spcAft>
                <a:spcPts val="200"/>
              </a:spcAft>
            </a:pPr>
            <a:r>
              <a:rPr lang="en-US" sz="2100" u="sng" dirty="0">
                <a:cs typeface="Times New Roman" panose="02020603050405020304" pitchFamily="18" charset="0"/>
              </a:rPr>
              <a:t>Needs Assessment</a:t>
            </a:r>
          </a:p>
          <a:p>
            <a:pPr marL="342900" indent="-342900">
              <a:spcAft>
                <a:spcPts val="200"/>
              </a:spcAft>
              <a:buFont typeface="Arial" panose="020B0604020202020204" pitchFamily="34" charset="0"/>
              <a:buChar char="•"/>
            </a:pPr>
            <a:r>
              <a:rPr lang="en-US" sz="2100" dirty="0">
                <a:cs typeface="Times New Roman" panose="02020603050405020304" pitchFamily="18" charset="0"/>
              </a:rPr>
              <a:t>We developed the Needs Assessment based on content obtained via Focus Groups with BCBAs in the state of Colorado. </a:t>
            </a:r>
          </a:p>
          <a:p>
            <a:pPr marL="1910067" lvl="1" indent="-342900">
              <a:spcAft>
                <a:spcPts val="200"/>
              </a:spcAft>
              <a:buFont typeface="Arial" panose="020B0604020202020204" pitchFamily="34" charset="0"/>
              <a:buChar char="•"/>
            </a:pPr>
            <a:r>
              <a:rPr lang="en-US" sz="2100" dirty="0">
                <a:cs typeface="Times New Roman" panose="02020603050405020304" pitchFamily="18" charset="0"/>
              </a:rPr>
              <a:t>Built in </a:t>
            </a:r>
            <a:r>
              <a:rPr lang="en-US" sz="2100" dirty="0" err="1">
                <a:cs typeface="Times New Roman" panose="02020603050405020304" pitchFamily="18" charset="0"/>
              </a:rPr>
              <a:t>Qualtrics</a:t>
            </a:r>
            <a:r>
              <a:rPr lang="en-US" sz="2100" dirty="0">
                <a:cs typeface="Times New Roman" panose="02020603050405020304" pitchFamily="18" charset="0"/>
              </a:rPr>
              <a:t>. Contained 28 items answered according a </a:t>
            </a:r>
            <a:r>
              <a:rPr lang="en-US" sz="2100" dirty="0" err="1">
                <a:cs typeface="Times New Roman" panose="02020603050405020304" pitchFamily="18" charset="0"/>
              </a:rPr>
              <a:t>likert</a:t>
            </a:r>
            <a:r>
              <a:rPr lang="en-US" sz="2100" dirty="0">
                <a:cs typeface="Times New Roman" panose="02020603050405020304" pitchFamily="18" charset="0"/>
              </a:rPr>
              <a:t>-type scale</a:t>
            </a:r>
          </a:p>
          <a:p>
            <a:pPr marL="342900" indent="-342900">
              <a:spcAft>
                <a:spcPts val="200"/>
              </a:spcAft>
              <a:buFont typeface="Arial" panose="020B0604020202020204" pitchFamily="34" charset="0"/>
              <a:buChar char="•"/>
            </a:pPr>
            <a:r>
              <a:rPr lang="en-US" sz="2100" dirty="0">
                <a:cs typeface="Times New Roman" panose="02020603050405020304" pitchFamily="18" charset="0"/>
              </a:rPr>
              <a:t>Needs Assessment sent out to all credentialed BCBAs in the state of Colorado via a list serve maintained by Healthcare Policy and Finance and the Behavior Analyst Certification Board.</a:t>
            </a:r>
          </a:p>
        </p:txBody>
      </p:sp>
      <p:grpSp>
        <p:nvGrpSpPr>
          <p:cNvPr id="20" name="Group 19" descr="Results"/>
          <p:cNvGrpSpPr/>
          <p:nvPr/>
        </p:nvGrpSpPr>
        <p:grpSpPr>
          <a:xfrm>
            <a:off x="25821133" y="3151512"/>
            <a:ext cx="3429000" cy="795528"/>
            <a:chOff x="14744700" y="10602468"/>
            <a:chExt cx="3429000" cy="740664"/>
          </a:xfrm>
        </p:grpSpPr>
        <p:sp>
          <p:nvSpPr>
            <p:cNvPr id="59" name="Rounded Rectangle 58"/>
            <p:cNvSpPr/>
            <p:nvPr/>
          </p:nvSpPr>
          <p:spPr>
            <a:xfrm>
              <a:off x="14744700" y="10602468"/>
              <a:ext cx="3429000" cy="74066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p:cNvSpPr txBox="1"/>
            <p:nvPr/>
          </p:nvSpPr>
          <p:spPr>
            <a:xfrm>
              <a:off x="14744700" y="10683722"/>
              <a:ext cx="3429000" cy="535993"/>
            </a:xfrm>
            <a:prstGeom prst="rect">
              <a:avLst/>
            </a:prstGeom>
            <a:noFill/>
          </p:spPr>
          <p:txBody>
            <a:bodyPr wrap="square" rtlCol="0">
              <a:spAutoFit/>
            </a:bodyPr>
            <a:lstStyle/>
            <a:p>
              <a:pPr algn="ctr"/>
              <a:r>
                <a:rPr lang="en-US" sz="3700" b="1" dirty="0">
                  <a:latin typeface="+mj-lt"/>
                  <a:ea typeface="Verdana" panose="020B0604030504040204" pitchFamily="34" charset="0"/>
                  <a:cs typeface="Verdana" panose="020B0604030504040204" pitchFamily="34" charset="0"/>
                </a:rPr>
                <a:t>RESULTS  </a:t>
              </a:r>
            </a:p>
          </p:txBody>
        </p:sp>
      </p:grpSp>
      <p:sp>
        <p:nvSpPr>
          <p:cNvPr id="4" name="Rounded Rectangle 3">
            <a:extLst>
              <a:ext uri="{C183D7F6-B498-43B3-948B-1728B52AA6E4}">
                <adec:decorative xmlns:adec="http://schemas.microsoft.com/office/drawing/2017/decorative" val="1"/>
              </a:ext>
            </a:extLst>
          </p:cNvPr>
          <p:cNvSpPr/>
          <p:nvPr/>
        </p:nvSpPr>
        <p:spPr>
          <a:xfrm>
            <a:off x="693618" y="272125"/>
            <a:ext cx="31766686" cy="2846123"/>
          </a:xfrm>
          <a:prstGeom prst="roundRect">
            <a:avLst/>
          </a:prstGeom>
          <a:solidFill>
            <a:schemeClr val="bg1"/>
          </a:solidFill>
          <a:ln w="127000" cap="rnd" cmpd="dbl">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a:endParaRPr lang="en-US" dirty="0"/>
          </a:p>
        </p:txBody>
      </p:sp>
      <p:pic>
        <p:nvPicPr>
          <p:cNvPr id="1026" name="Picture 2" descr="Children's Hospital Colorado Logo "/>
          <p:cNvPicPr>
            <a:picLocks noChangeAspect="1" noChangeArrowheads="1"/>
          </p:cNvPicPr>
          <p:nvPr/>
        </p:nvPicPr>
        <p:blipFill rotWithShape="1">
          <a:blip r:embed="rId3">
            <a:extLst>
              <a:ext uri="{28A0092B-C50C-407E-A947-70E740481C1C}">
                <a14:useLocalDpi xmlns:a14="http://schemas.microsoft.com/office/drawing/2010/main" val="0"/>
              </a:ext>
            </a:extLst>
          </a:blip>
          <a:srcRect l="17101" t="3674" r="17564" b="4451"/>
          <a:stretch/>
        </p:blipFill>
        <p:spPr bwMode="auto">
          <a:xfrm>
            <a:off x="1221631" y="355600"/>
            <a:ext cx="1978769" cy="2468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olorado University Logo "/>
          <p:cNvPicPr>
            <a:picLocks noChangeAspect="1" noChangeArrowheads="1"/>
          </p:cNvPicPr>
          <p:nvPr/>
        </p:nvPicPr>
        <p:blipFill rotWithShape="1">
          <a:blip r:embed="rId4">
            <a:extLst>
              <a:ext uri="{28A0092B-C50C-407E-A947-70E740481C1C}">
                <a14:useLocalDpi xmlns:a14="http://schemas.microsoft.com/office/drawing/2010/main" val="0"/>
              </a:ext>
            </a:extLst>
          </a:blip>
          <a:srcRect b="3434"/>
          <a:stretch/>
        </p:blipFill>
        <p:spPr bwMode="auto">
          <a:xfrm>
            <a:off x="28956000" y="399288"/>
            <a:ext cx="3071340" cy="242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2376138" y="409189"/>
            <a:ext cx="27584400" cy="1297042"/>
          </a:xfrm>
          <a:prstGeom prst="rect">
            <a:avLst/>
          </a:prstGeom>
          <a:noFill/>
        </p:spPr>
        <p:txBody>
          <a:bodyPr wrap="square" lIns="65298" tIns="32649" rIns="65298" bIns="32649" rtlCol="0">
            <a:spAutoFit/>
          </a:bodyPr>
          <a:lstStyle/>
          <a:p>
            <a:pPr algn="ctr"/>
            <a:r>
              <a:rPr lang="en-US" sz="4000" b="1" spc="-71" dirty="0">
                <a:latin typeface="+mj-lt"/>
                <a:ea typeface="Verdana" panose="020B0604030504040204" pitchFamily="34" charset="0"/>
                <a:cs typeface="Verdana" panose="020B0604030504040204" pitchFamily="34" charset="0"/>
              </a:rPr>
              <a:t>An evaluation of board-certified behavior analyst’s relationship with various functional behavior assessment and treatment</a:t>
            </a:r>
          </a:p>
          <a:p>
            <a:pPr algn="ctr"/>
            <a:r>
              <a:rPr lang="en-US" sz="4000" b="1" spc="-71" dirty="0">
                <a:latin typeface="+mj-lt"/>
                <a:ea typeface="Verdana" panose="020B0604030504040204" pitchFamily="34" charset="0"/>
                <a:cs typeface="Verdana" panose="020B0604030504040204" pitchFamily="34" charset="0"/>
              </a:rPr>
              <a:t>Procedures: The effect of time since credentialing</a:t>
            </a:r>
          </a:p>
        </p:txBody>
      </p:sp>
      <p:sp>
        <p:nvSpPr>
          <p:cNvPr id="10" name="TextBox 9"/>
          <p:cNvSpPr txBox="1"/>
          <p:nvPr/>
        </p:nvSpPr>
        <p:spPr>
          <a:xfrm>
            <a:off x="5668925" y="1651640"/>
            <a:ext cx="22578542" cy="1189320"/>
          </a:xfrm>
          <a:prstGeom prst="rect">
            <a:avLst/>
          </a:prstGeom>
          <a:noFill/>
        </p:spPr>
        <p:txBody>
          <a:bodyPr wrap="square" lIns="65298" tIns="32649" rIns="65298" bIns="32649" rtlCol="0">
            <a:spAutoFit/>
          </a:bodyPr>
          <a:lstStyle/>
          <a:p>
            <a:pPr algn="ctr">
              <a:spcAft>
                <a:spcPts val="600"/>
              </a:spcAft>
            </a:pPr>
            <a:r>
              <a:rPr lang="en-US" sz="3600" dirty="0"/>
              <a:t>Krista Luttkus </a:t>
            </a:r>
            <a:r>
              <a:rPr lang="en-US" sz="2400" baseline="30000" dirty="0"/>
              <a:t>1,2</a:t>
            </a:r>
            <a:r>
              <a:rPr lang="en-US" sz="2400" dirty="0"/>
              <a:t> ,</a:t>
            </a:r>
            <a:r>
              <a:rPr lang="en-US" sz="3600" dirty="0"/>
              <a:t> Patrick W. Romani </a:t>
            </a:r>
            <a:r>
              <a:rPr lang="en-US" sz="2400" baseline="30000" dirty="0"/>
              <a:t>1,2</a:t>
            </a:r>
            <a:r>
              <a:rPr lang="en-US" sz="2400" dirty="0"/>
              <a:t>, </a:t>
            </a:r>
            <a:r>
              <a:rPr lang="en-US" sz="3600" dirty="0"/>
              <a:t>Mathew C. Luehring </a:t>
            </a:r>
            <a:r>
              <a:rPr lang="en-US" sz="2400" baseline="30000" dirty="0"/>
              <a:t>1,2</a:t>
            </a:r>
            <a:r>
              <a:rPr lang="en-US" sz="2400" dirty="0"/>
              <a:t>, </a:t>
            </a:r>
            <a:r>
              <a:rPr lang="en-US" sz="3600" dirty="0"/>
              <a:t>and</a:t>
            </a:r>
            <a:r>
              <a:rPr lang="en-US" sz="2400" dirty="0"/>
              <a:t> </a:t>
            </a:r>
            <a:r>
              <a:rPr lang="en-US" sz="3600" dirty="0"/>
              <a:t>Merlin Ariefdjohan </a:t>
            </a:r>
            <a:r>
              <a:rPr lang="en-US" sz="2400" baseline="30000" dirty="0"/>
              <a:t>1,2</a:t>
            </a:r>
            <a:r>
              <a:rPr lang="en-US" sz="2400" dirty="0"/>
              <a:t> </a:t>
            </a:r>
          </a:p>
          <a:p>
            <a:pPr algn="ctr">
              <a:spcAft>
                <a:spcPts val="600"/>
              </a:spcAft>
            </a:pPr>
            <a:r>
              <a:rPr lang="en-US" sz="3000" baseline="30000" dirty="0"/>
              <a:t>1</a:t>
            </a:r>
            <a:r>
              <a:rPr lang="en-US" sz="3000" dirty="0"/>
              <a:t> Pediatric Mental Health Institute, Children’s Hospital Colorado; </a:t>
            </a:r>
            <a:r>
              <a:rPr lang="en-US" sz="3200" baseline="30000" dirty="0"/>
              <a:t>2</a:t>
            </a:r>
            <a:r>
              <a:rPr lang="en-US" sz="3200" dirty="0"/>
              <a:t> </a:t>
            </a:r>
            <a:r>
              <a:rPr lang="en-US" sz="3000" dirty="0"/>
              <a:t>School of Medicine, University of Colorado (Anschutz Medical Campus) </a:t>
            </a:r>
          </a:p>
        </p:txBody>
      </p:sp>
      <p:sp>
        <p:nvSpPr>
          <p:cNvPr id="51" name="Rounded Rectangle 38">
            <a:extLst>
              <a:ext uri="{C183D7F6-B498-43B3-948B-1728B52AA6E4}">
                <adec:decorative xmlns:adec="http://schemas.microsoft.com/office/drawing/2017/decorative" val="1"/>
              </a:ext>
            </a:extLst>
          </p:cNvPr>
          <p:cNvSpPr/>
          <p:nvPr/>
        </p:nvSpPr>
        <p:spPr>
          <a:xfrm>
            <a:off x="11687065" y="15898479"/>
            <a:ext cx="10314287" cy="5980076"/>
          </a:xfrm>
          <a:custGeom>
            <a:avLst/>
            <a:gdLst>
              <a:gd name="connsiteX0" fmla="*/ 0 w 14935200"/>
              <a:gd name="connsiteY0" fmla="*/ 2489250 h 26004229"/>
              <a:gd name="connsiteX1" fmla="*/ 2489250 w 14935200"/>
              <a:gd name="connsiteY1" fmla="*/ 0 h 26004229"/>
              <a:gd name="connsiteX2" fmla="*/ 12445950 w 14935200"/>
              <a:gd name="connsiteY2" fmla="*/ 0 h 26004229"/>
              <a:gd name="connsiteX3" fmla="*/ 14935200 w 14935200"/>
              <a:gd name="connsiteY3" fmla="*/ 2489250 h 26004229"/>
              <a:gd name="connsiteX4" fmla="*/ 14935200 w 14935200"/>
              <a:gd name="connsiteY4" fmla="*/ 23514979 h 26004229"/>
              <a:gd name="connsiteX5" fmla="*/ 12445950 w 14935200"/>
              <a:gd name="connsiteY5" fmla="*/ 26004229 h 26004229"/>
              <a:gd name="connsiteX6" fmla="*/ 2489250 w 14935200"/>
              <a:gd name="connsiteY6" fmla="*/ 26004229 h 26004229"/>
              <a:gd name="connsiteX7" fmla="*/ 0 w 14935200"/>
              <a:gd name="connsiteY7" fmla="*/ 23514979 h 26004229"/>
              <a:gd name="connsiteX8" fmla="*/ 0 w 14935200"/>
              <a:gd name="connsiteY8" fmla="*/ 2489250 h 26004229"/>
              <a:gd name="connsiteX0" fmla="*/ 0 w 15026364"/>
              <a:gd name="connsiteY0" fmla="*/ 2613941 h 26128920"/>
              <a:gd name="connsiteX1" fmla="*/ 2489250 w 15026364"/>
              <a:gd name="connsiteY1" fmla="*/ 124691 h 26128920"/>
              <a:gd name="connsiteX2" fmla="*/ 14066932 w 15026364"/>
              <a:gd name="connsiteY2" fmla="*/ 0 h 26128920"/>
              <a:gd name="connsiteX3" fmla="*/ 14935200 w 15026364"/>
              <a:gd name="connsiteY3" fmla="*/ 2613941 h 26128920"/>
              <a:gd name="connsiteX4" fmla="*/ 14935200 w 15026364"/>
              <a:gd name="connsiteY4" fmla="*/ 23639670 h 26128920"/>
              <a:gd name="connsiteX5" fmla="*/ 12445950 w 15026364"/>
              <a:gd name="connsiteY5" fmla="*/ 26128920 h 26128920"/>
              <a:gd name="connsiteX6" fmla="*/ 2489250 w 15026364"/>
              <a:gd name="connsiteY6" fmla="*/ 26128920 h 26128920"/>
              <a:gd name="connsiteX7" fmla="*/ 0 w 15026364"/>
              <a:gd name="connsiteY7" fmla="*/ 23639670 h 26128920"/>
              <a:gd name="connsiteX8" fmla="*/ 0 w 15026364"/>
              <a:gd name="connsiteY8" fmla="*/ 2613941 h 26128920"/>
              <a:gd name="connsiteX0" fmla="*/ 0 w 14962605"/>
              <a:gd name="connsiteY0" fmla="*/ 2655504 h 26170483"/>
              <a:gd name="connsiteX1" fmla="*/ 2489250 w 14962605"/>
              <a:gd name="connsiteY1" fmla="*/ 166254 h 26170483"/>
              <a:gd name="connsiteX2" fmla="*/ 13859114 w 14962605"/>
              <a:gd name="connsiteY2" fmla="*/ 0 h 26170483"/>
              <a:gd name="connsiteX3" fmla="*/ 14935200 w 14962605"/>
              <a:gd name="connsiteY3" fmla="*/ 2655504 h 26170483"/>
              <a:gd name="connsiteX4" fmla="*/ 14935200 w 14962605"/>
              <a:gd name="connsiteY4" fmla="*/ 23681233 h 26170483"/>
              <a:gd name="connsiteX5" fmla="*/ 12445950 w 14962605"/>
              <a:gd name="connsiteY5" fmla="*/ 26170483 h 26170483"/>
              <a:gd name="connsiteX6" fmla="*/ 2489250 w 14962605"/>
              <a:gd name="connsiteY6" fmla="*/ 26170483 h 26170483"/>
              <a:gd name="connsiteX7" fmla="*/ 0 w 14962605"/>
              <a:gd name="connsiteY7" fmla="*/ 23681233 h 26170483"/>
              <a:gd name="connsiteX8" fmla="*/ 0 w 14962605"/>
              <a:gd name="connsiteY8" fmla="*/ 2655504 h 26170483"/>
              <a:gd name="connsiteX0" fmla="*/ 41564 w 15004169"/>
              <a:gd name="connsiteY0" fmla="*/ 2655504 h 26173938"/>
              <a:gd name="connsiteX1" fmla="*/ 2530814 w 15004169"/>
              <a:gd name="connsiteY1" fmla="*/ 166254 h 26173938"/>
              <a:gd name="connsiteX2" fmla="*/ 13900678 w 15004169"/>
              <a:gd name="connsiteY2" fmla="*/ 0 h 26173938"/>
              <a:gd name="connsiteX3" fmla="*/ 14976764 w 15004169"/>
              <a:gd name="connsiteY3" fmla="*/ 2655504 h 26173938"/>
              <a:gd name="connsiteX4" fmla="*/ 14976764 w 15004169"/>
              <a:gd name="connsiteY4" fmla="*/ 23681233 h 26173938"/>
              <a:gd name="connsiteX5" fmla="*/ 12487514 w 15004169"/>
              <a:gd name="connsiteY5" fmla="*/ 26170483 h 26173938"/>
              <a:gd name="connsiteX6" fmla="*/ 2530814 w 15004169"/>
              <a:gd name="connsiteY6" fmla="*/ 26170483 h 26173938"/>
              <a:gd name="connsiteX7" fmla="*/ 0 w 15004169"/>
              <a:gd name="connsiteY7" fmla="*/ 24928141 h 26173938"/>
              <a:gd name="connsiteX8" fmla="*/ 41564 w 15004169"/>
              <a:gd name="connsiteY8" fmla="*/ 2655504 h 26173938"/>
              <a:gd name="connsiteX0" fmla="*/ 41564 w 15004169"/>
              <a:gd name="connsiteY0" fmla="*/ 2655504 h 26173938"/>
              <a:gd name="connsiteX1" fmla="*/ 2530814 w 15004169"/>
              <a:gd name="connsiteY1" fmla="*/ 166254 h 26173938"/>
              <a:gd name="connsiteX2" fmla="*/ 13900678 w 15004169"/>
              <a:gd name="connsiteY2" fmla="*/ 0 h 26173938"/>
              <a:gd name="connsiteX3" fmla="*/ 14976764 w 15004169"/>
              <a:gd name="connsiteY3" fmla="*/ 2655504 h 26173938"/>
              <a:gd name="connsiteX4" fmla="*/ 14976764 w 15004169"/>
              <a:gd name="connsiteY4" fmla="*/ 24886577 h 26173938"/>
              <a:gd name="connsiteX5" fmla="*/ 12487514 w 15004169"/>
              <a:gd name="connsiteY5" fmla="*/ 26170483 h 26173938"/>
              <a:gd name="connsiteX6" fmla="*/ 2530814 w 15004169"/>
              <a:gd name="connsiteY6" fmla="*/ 26170483 h 26173938"/>
              <a:gd name="connsiteX7" fmla="*/ 0 w 15004169"/>
              <a:gd name="connsiteY7" fmla="*/ 24928141 h 26173938"/>
              <a:gd name="connsiteX8" fmla="*/ 41564 w 15004169"/>
              <a:gd name="connsiteY8" fmla="*/ 2655504 h 26173938"/>
              <a:gd name="connsiteX0" fmla="*/ 41564 w 15004169"/>
              <a:gd name="connsiteY0" fmla="*/ 2655504 h 26173938"/>
              <a:gd name="connsiteX1" fmla="*/ 1200777 w 15004169"/>
              <a:gd name="connsiteY1" fmla="*/ 166254 h 26173938"/>
              <a:gd name="connsiteX2" fmla="*/ 13900678 w 15004169"/>
              <a:gd name="connsiteY2" fmla="*/ 0 h 26173938"/>
              <a:gd name="connsiteX3" fmla="*/ 14976764 w 15004169"/>
              <a:gd name="connsiteY3" fmla="*/ 2655504 h 26173938"/>
              <a:gd name="connsiteX4" fmla="*/ 14976764 w 15004169"/>
              <a:gd name="connsiteY4" fmla="*/ 24886577 h 26173938"/>
              <a:gd name="connsiteX5" fmla="*/ 12487514 w 15004169"/>
              <a:gd name="connsiteY5" fmla="*/ 26170483 h 26173938"/>
              <a:gd name="connsiteX6" fmla="*/ 2530814 w 15004169"/>
              <a:gd name="connsiteY6" fmla="*/ 26170483 h 26173938"/>
              <a:gd name="connsiteX7" fmla="*/ 0 w 15004169"/>
              <a:gd name="connsiteY7" fmla="*/ 24928141 h 26173938"/>
              <a:gd name="connsiteX8" fmla="*/ 41564 w 15004169"/>
              <a:gd name="connsiteY8" fmla="*/ 2655504 h 26173938"/>
              <a:gd name="connsiteX0" fmla="*/ 41564 w 15014065"/>
              <a:gd name="connsiteY0" fmla="*/ 2491405 h 26009839"/>
              <a:gd name="connsiteX1" fmla="*/ 1200777 w 15014065"/>
              <a:gd name="connsiteY1" fmla="*/ 2155 h 26009839"/>
              <a:gd name="connsiteX2" fmla="*/ 13942242 w 15014065"/>
              <a:gd name="connsiteY2" fmla="*/ 0 h 26009839"/>
              <a:gd name="connsiteX3" fmla="*/ 14976764 w 15014065"/>
              <a:gd name="connsiteY3" fmla="*/ 2491405 h 26009839"/>
              <a:gd name="connsiteX4" fmla="*/ 14976764 w 15014065"/>
              <a:gd name="connsiteY4" fmla="*/ 24722478 h 26009839"/>
              <a:gd name="connsiteX5" fmla="*/ 12487514 w 15014065"/>
              <a:gd name="connsiteY5" fmla="*/ 26006384 h 26009839"/>
              <a:gd name="connsiteX6" fmla="*/ 2530814 w 15014065"/>
              <a:gd name="connsiteY6" fmla="*/ 26006384 h 26009839"/>
              <a:gd name="connsiteX7" fmla="*/ 0 w 15014065"/>
              <a:gd name="connsiteY7" fmla="*/ 24764042 h 26009839"/>
              <a:gd name="connsiteX8" fmla="*/ 41564 w 15014065"/>
              <a:gd name="connsiteY8" fmla="*/ 2491405 h 26009839"/>
              <a:gd name="connsiteX0" fmla="*/ 41564 w 14989049"/>
              <a:gd name="connsiteY0" fmla="*/ 2489250 h 26007684"/>
              <a:gd name="connsiteX1" fmla="*/ 1200777 w 14989049"/>
              <a:gd name="connsiteY1" fmla="*/ 0 h 26007684"/>
              <a:gd name="connsiteX2" fmla="*/ 13817551 w 14989049"/>
              <a:gd name="connsiteY2" fmla="*/ 79895 h 26007684"/>
              <a:gd name="connsiteX3" fmla="*/ 14976764 w 14989049"/>
              <a:gd name="connsiteY3" fmla="*/ 2489250 h 26007684"/>
              <a:gd name="connsiteX4" fmla="*/ 14976764 w 14989049"/>
              <a:gd name="connsiteY4" fmla="*/ 24720323 h 26007684"/>
              <a:gd name="connsiteX5" fmla="*/ 12487514 w 14989049"/>
              <a:gd name="connsiteY5" fmla="*/ 26004229 h 26007684"/>
              <a:gd name="connsiteX6" fmla="*/ 2530814 w 14989049"/>
              <a:gd name="connsiteY6" fmla="*/ 26004229 h 26007684"/>
              <a:gd name="connsiteX7" fmla="*/ 0 w 14989049"/>
              <a:gd name="connsiteY7" fmla="*/ 24761887 h 26007684"/>
              <a:gd name="connsiteX8" fmla="*/ 41564 w 14989049"/>
              <a:gd name="connsiteY8" fmla="*/ 2489250 h 2600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989049" h="26007684">
                <a:moveTo>
                  <a:pt x="41564" y="2489250"/>
                </a:moveTo>
                <a:cubicBezTo>
                  <a:pt x="41564" y="1114475"/>
                  <a:pt x="-173998" y="0"/>
                  <a:pt x="1200777" y="0"/>
                </a:cubicBezTo>
                <a:lnTo>
                  <a:pt x="13817551" y="79895"/>
                </a:lnTo>
                <a:cubicBezTo>
                  <a:pt x="15192326" y="79895"/>
                  <a:pt x="14976764" y="1114475"/>
                  <a:pt x="14976764" y="2489250"/>
                </a:cubicBezTo>
                <a:lnTo>
                  <a:pt x="14976764" y="24720323"/>
                </a:lnTo>
                <a:cubicBezTo>
                  <a:pt x="14976764" y="26095098"/>
                  <a:pt x="13862289" y="26004229"/>
                  <a:pt x="12487514" y="26004229"/>
                </a:cubicBezTo>
                <a:lnTo>
                  <a:pt x="2530814" y="26004229"/>
                </a:lnTo>
                <a:cubicBezTo>
                  <a:pt x="1156039" y="26004229"/>
                  <a:pt x="0" y="26136662"/>
                  <a:pt x="0" y="24761887"/>
                </a:cubicBezTo>
                <a:cubicBezTo>
                  <a:pt x="13855" y="17337675"/>
                  <a:pt x="27709" y="9913462"/>
                  <a:pt x="41564" y="2489250"/>
                </a:cubicBezTo>
                <a:close/>
              </a:path>
            </a:pathLst>
          </a:custGeom>
          <a:solidFill>
            <a:schemeClr val="bg1"/>
          </a:solidFill>
          <a:ln w="127000" cap="rnd" cmpd="dbl"/>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a:endParaRPr lang="en-US"/>
          </a:p>
        </p:txBody>
      </p:sp>
      <p:grpSp>
        <p:nvGrpSpPr>
          <p:cNvPr id="52" name="Group 51"/>
          <p:cNvGrpSpPr/>
          <p:nvPr/>
        </p:nvGrpSpPr>
        <p:grpSpPr>
          <a:xfrm>
            <a:off x="12661287" y="15590016"/>
            <a:ext cx="8593818" cy="813705"/>
            <a:chOff x="2670232" y="4815533"/>
            <a:chExt cx="5989320" cy="1371600"/>
          </a:xfrm>
        </p:grpSpPr>
        <p:sp>
          <p:nvSpPr>
            <p:cNvPr id="53" name="Rounded Rectangle 52"/>
            <p:cNvSpPr/>
            <p:nvPr/>
          </p:nvSpPr>
          <p:spPr>
            <a:xfrm>
              <a:off x="2903296" y="4815533"/>
              <a:ext cx="5486400" cy="13716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54" name="TextBox 53"/>
            <p:cNvSpPr txBox="1"/>
            <p:nvPr/>
          </p:nvSpPr>
          <p:spPr>
            <a:xfrm>
              <a:off x="2670232" y="4943590"/>
              <a:ext cx="5989320" cy="1115411"/>
            </a:xfrm>
            <a:prstGeom prst="rect">
              <a:avLst/>
            </a:prstGeom>
            <a:noFill/>
          </p:spPr>
          <p:txBody>
            <a:bodyPr wrap="square" lIns="91440" tIns="45720" rIns="91440" bIns="45720" rtlCol="0" anchor="t">
              <a:spAutoFit/>
            </a:bodyPr>
            <a:lstStyle/>
            <a:p>
              <a:pPr algn="ctr"/>
              <a:r>
                <a:rPr lang="en-US" sz="3700" b="1" dirty="0">
                  <a:latin typeface="+mj-lt"/>
                  <a:ea typeface="Verdana"/>
                  <a:cs typeface="Verdana" panose="020B0604030504040204" pitchFamily="34" charset="0"/>
                </a:rPr>
                <a:t>TREATMENT APPROACHES</a:t>
              </a:r>
              <a:endParaRPr lang="en-US" sz="3700" b="1" dirty="0">
                <a:latin typeface="+mj-lt"/>
                <a:ea typeface="Verdana" panose="020B0604030504040204" pitchFamily="34" charset="0"/>
                <a:cs typeface="Verdana" panose="020B0604030504040204" pitchFamily="34" charset="0"/>
              </a:endParaRPr>
            </a:p>
          </p:txBody>
        </p:sp>
      </p:grpSp>
      <p:sp>
        <p:nvSpPr>
          <p:cNvPr id="61" name="Rounded Rectangle 60"/>
          <p:cNvSpPr/>
          <p:nvPr/>
        </p:nvSpPr>
        <p:spPr>
          <a:xfrm>
            <a:off x="22396062" y="11337155"/>
            <a:ext cx="10341864" cy="6276046"/>
          </a:xfrm>
          <a:prstGeom prst="roundRect">
            <a:avLst/>
          </a:prstGeom>
          <a:solidFill>
            <a:schemeClr val="bg1"/>
          </a:solidFill>
          <a:ln w="127000" cap="rnd" cmpd="dbl">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a:endParaRPr lang="en-US" dirty="0"/>
          </a:p>
        </p:txBody>
      </p:sp>
      <p:grpSp>
        <p:nvGrpSpPr>
          <p:cNvPr id="15" name="Group 14" descr="Discussion"/>
          <p:cNvGrpSpPr/>
          <p:nvPr/>
        </p:nvGrpSpPr>
        <p:grpSpPr>
          <a:xfrm>
            <a:off x="25522999" y="11002655"/>
            <a:ext cx="4131945" cy="795528"/>
            <a:chOff x="14123670" y="13114313"/>
            <a:chExt cx="4131945" cy="744305"/>
          </a:xfrm>
        </p:grpSpPr>
        <p:sp>
          <p:nvSpPr>
            <p:cNvPr id="64" name="Rounded Rectangle 63"/>
            <p:cNvSpPr/>
            <p:nvPr/>
          </p:nvSpPr>
          <p:spPr>
            <a:xfrm>
              <a:off x="14123670" y="13114313"/>
              <a:ext cx="4114800" cy="744305"/>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14140815" y="13196897"/>
              <a:ext cx="4114800" cy="661720"/>
            </a:xfrm>
            <a:prstGeom prst="rect">
              <a:avLst/>
            </a:prstGeom>
            <a:noFill/>
          </p:spPr>
          <p:txBody>
            <a:bodyPr wrap="square" rtlCol="0">
              <a:spAutoFit/>
            </a:bodyPr>
            <a:lstStyle/>
            <a:p>
              <a:pPr algn="ctr"/>
              <a:r>
                <a:rPr lang="en-US" sz="3700" b="1" dirty="0">
                  <a:latin typeface="+mj-lt"/>
                  <a:ea typeface="Verdana" panose="020B0604030504040204" pitchFamily="34" charset="0"/>
                  <a:cs typeface="Verdana" panose="020B0604030504040204" pitchFamily="34" charset="0"/>
                </a:rPr>
                <a:t>DISCUSSION  </a:t>
              </a:r>
            </a:p>
          </p:txBody>
        </p:sp>
      </p:grpSp>
      <p:grpSp>
        <p:nvGrpSpPr>
          <p:cNvPr id="8" name="Group 7">
            <a:extLst>
              <a:ext uri="{FF2B5EF4-FFF2-40B4-BE49-F238E27FC236}">
                <a16:creationId xmlns:a16="http://schemas.microsoft.com/office/drawing/2014/main" id="{08C58318-3BE7-419B-C12E-7788BF82CB42}"/>
              </a:ext>
              <a:ext uri="{C183D7F6-B498-43B3-948B-1728B52AA6E4}">
                <adec:decorative xmlns:adec="http://schemas.microsoft.com/office/drawing/2017/decorative" val="1"/>
              </a:ext>
            </a:extLst>
          </p:cNvPr>
          <p:cNvGrpSpPr/>
          <p:nvPr/>
        </p:nvGrpSpPr>
        <p:grpSpPr>
          <a:xfrm>
            <a:off x="319685" y="18807685"/>
            <a:ext cx="10698480" cy="2948030"/>
            <a:chOff x="228600" y="18565044"/>
            <a:chExt cx="10698480" cy="2948030"/>
          </a:xfrm>
        </p:grpSpPr>
        <p:sp>
          <p:nvSpPr>
            <p:cNvPr id="55" name="Rounded Rectangle 54"/>
            <p:cNvSpPr/>
            <p:nvPr/>
          </p:nvSpPr>
          <p:spPr>
            <a:xfrm>
              <a:off x="228600" y="18940607"/>
              <a:ext cx="10698480" cy="2358655"/>
            </a:xfrm>
            <a:prstGeom prst="roundRect">
              <a:avLst/>
            </a:prstGeom>
            <a:solidFill>
              <a:schemeClr val="bg1"/>
            </a:solidFill>
            <a:ln w="127000" cap="rnd" cmpd="dbl">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a:endParaRPr lang="en-US" dirty="0"/>
            </a:p>
          </p:txBody>
        </p:sp>
        <p:grpSp>
          <p:nvGrpSpPr>
            <p:cNvPr id="69" name="Group 68"/>
            <p:cNvGrpSpPr/>
            <p:nvPr/>
          </p:nvGrpSpPr>
          <p:grpSpPr>
            <a:xfrm>
              <a:off x="2057027" y="18565044"/>
              <a:ext cx="6455664" cy="795528"/>
              <a:chOff x="2297340" y="4815533"/>
              <a:chExt cx="5989320" cy="1371600"/>
            </a:xfrm>
          </p:grpSpPr>
          <p:sp>
            <p:nvSpPr>
              <p:cNvPr id="70" name="Rounded Rectangle 69"/>
              <p:cNvSpPr/>
              <p:nvPr/>
            </p:nvSpPr>
            <p:spPr>
              <a:xfrm>
                <a:off x="2903295" y="4815533"/>
                <a:ext cx="4967949" cy="13716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71" name="TextBox 70"/>
              <p:cNvSpPr txBox="1"/>
              <p:nvPr/>
            </p:nvSpPr>
            <p:spPr>
              <a:xfrm>
                <a:off x="2297340" y="4912650"/>
                <a:ext cx="5989320" cy="1140897"/>
              </a:xfrm>
              <a:prstGeom prst="rect">
                <a:avLst/>
              </a:prstGeom>
              <a:noFill/>
            </p:spPr>
            <p:txBody>
              <a:bodyPr wrap="square" rtlCol="0">
                <a:spAutoFit/>
              </a:bodyPr>
              <a:lstStyle/>
              <a:p>
                <a:pPr algn="ctr"/>
                <a:r>
                  <a:rPr lang="en-US" sz="3700" b="1" dirty="0">
                    <a:latin typeface="+mj-lt"/>
                    <a:ea typeface="Verdana" panose="020B0604030504040204" pitchFamily="34" charset="0"/>
                    <a:cs typeface="Verdana" panose="020B0604030504040204" pitchFamily="34" charset="0"/>
                  </a:rPr>
                  <a:t>PURPOSE</a:t>
                </a:r>
              </a:p>
            </p:txBody>
          </p:sp>
        </p:grpSp>
        <p:sp>
          <p:nvSpPr>
            <p:cNvPr id="22" name="TextBox 21">
              <a:extLst>
                <a:ext uri="{FF2B5EF4-FFF2-40B4-BE49-F238E27FC236}">
                  <a16:creationId xmlns:a16="http://schemas.microsoft.com/office/drawing/2014/main" id="{B7438474-F7F0-EF49-A3D2-6A53D08FB1AA}"/>
                </a:ext>
              </a:extLst>
            </p:cNvPr>
            <p:cNvSpPr txBox="1"/>
            <p:nvPr/>
          </p:nvSpPr>
          <p:spPr>
            <a:xfrm>
              <a:off x="334143" y="19420193"/>
              <a:ext cx="10471605" cy="2092881"/>
            </a:xfrm>
            <a:prstGeom prst="rect">
              <a:avLst/>
            </a:prstGeom>
            <a:noFill/>
          </p:spPr>
          <p:txBody>
            <a:bodyPr wrap="square" rtlCol="0">
              <a:spAutoFit/>
            </a:bodyPr>
            <a:lstStyle/>
            <a:p>
              <a:pPr algn="ctr"/>
              <a:r>
                <a:rPr lang="en-US" sz="2600" b="1" dirty="0">
                  <a:cs typeface="Times New Roman" panose="02020603050405020304" pitchFamily="18" charset="0"/>
                </a:rPr>
                <a:t>The purpose of the current study was to evaluate relations between year of credentialing and BCBA reported frequency and confidence using various FBAs and treatment approaches with clients engaging in moderate-to-severe problem behavior. </a:t>
              </a:r>
            </a:p>
            <a:p>
              <a:pPr algn="ctr"/>
              <a:endParaRPr lang="en-US" sz="2600" b="1" dirty="0">
                <a:cs typeface="Times New Roman" panose="02020603050405020304" pitchFamily="18" charset="0"/>
              </a:endParaRPr>
            </a:p>
          </p:txBody>
        </p:sp>
      </p:grpSp>
      <p:sp>
        <p:nvSpPr>
          <p:cNvPr id="43" name="Rounded Rectangle 55">
            <a:extLst>
              <a:ext uri="{FF2B5EF4-FFF2-40B4-BE49-F238E27FC236}">
                <a16:creationId xmlns:a16="http://schemas.microsoft.com/office/drawing/2014/main" id="{1556F5C1-2C09-415F-B200-4C8D6ACE0C27}"/>
              </a:ext>
            </a:extLst>
          </p:cNvPr>
          <p:cNvSpPr/>
          <p:nvPr/>
        </p:nvSpPr>
        <p:spPr>
          <a:xfrm>
            <a:off x="22447823" y="18018645"/>
            <a:ext cx="10341864" cy="3734831"/>
          </a:xfrm>
          <a:prstGeom prst="roundRect">
            <a:avLst/>
          </a:prstGeom>
          <a:solidFill>
            <a:schemeClr val="bg1"/>
          </a:solidFill>
          <a:ln w="127000" cap="rnd" cmpd="dbl">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a:endParaRPr lang="en-US" dirty="0"/>
          </a:p>
        </p:txBody>
      </p:sp>
      <p:grpSp>
        <p:nvGrpSpPr>
          <p:cNvPr id="47" name="Group 46">
            <a:extLst>
              <a:ext uri="{FF2B5EF4-FFF2-40B4-BE49-F238E27FC236}">
                <a16:creationId xmlns:a16="http://schemas.microsoft.com/office/drawing/2014/main" id="{DCE8F911-10B7-40C2-B66D-B1DD0653E438}"/>
              </a:ext>
              <a:ext uri="{C183D7F6-B498-43B3-948B-1728B52AA6E4}">
                <adec:decorative xmlns:adec="http://schemas.microsoft.com/office/drawing/2017/decorative" val="1"/>
              </a:ext>
            </a:extLst>
          </p:cNvPr>
          <p:cNvGrpSpPr/>
          <p:nvPr/>
        </p:nvGrpSpPr>
        <p:grpSpPr>
          <a:xfrm>
            <a:off x="24811494" y="17776139"/>
            <a:ext cx="5676907" cy="1198005"/>
            <a:chOff x="14744700" y="10602468"/>
            <a:chExt cx="3467100" cy="1208492"/>
          </a:xfrm>
        </p:grpSpPr>
        <p:sp>
          <p:nvSpPr>
            <p:cNvPr id="57" name="Rounded Rectangle 58">
              <a:extLst>
                <a:ext uri="{FF2B5EF4-FFF2-40B4-BE49-F238E27FC236}">
                  <a16:creationId xmlns:a16="http://schemas.microsoft.com/office/drawing/2014/main" id="{56BDC8FB-9F37-4D7E-B9E2-B9851BF4CF37}"/>
                </a:ext>
              </a:extLst>
            </p:cNvPr>
            <p:cNvSpPr/>
            <p:nvPr/>
          </p:nvSpPr>
          <p:spPr>
            <a:xfrm>
              <a:off x="14744700" y="10602468"/>
              <a:ext cx="3429000" cy="74066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13063ABE-E14C-434E-BDFB-C76C6DEB5445}"/>
                </a:ext>
              </a:extLst>
            </p:cNvPr>
            <p:cNvSpPr txBox="1"/>
            <p:nvPr/>
          </p:nvSpPr>
          <p:spPr>
            <a:xfrm>
              <a:off x="14782800" y="10664758"/>
              <a:ext cx="3429000" cy="1146202"/>
            </a:xfrm>
            <a:prstGeom prst="rect">
              <a:avLst/>
            </a:prstGeom>
            <a:noFill/>
          </p:spPr>
          <p:txBody>
            <a:bodyPr wrap="square" rtlCol="0">
              <a:spAutoFit/>
            </a:bodyPr>
            <a:lstStyle/>
            <a:p>
              <a:pPr algn="ctr"/>
              <a:r>
                <a:rPr lang="en-US" sz="3700" b="1" dirty="0">
                  <a:latin typeface="+mj-lt"/>
                  <a:ea typeface="Verdana" panose="020B0604030504040204" pitchFamily="34" charset="0"/>
                  <a:cs typeface="Verdana" panose="020B0604030504040204" pitchFamily="34" charset="0"/>
                </a:rPr>
                <a:t>FUNDING/ REFERENCES  </a:t>
              </a:r>
            </a:p>
          </p:txBody>
        </p:sp>
      </p:grpSp>
      <p:sp>
        <p:nvSpPr>
          <p:cNvPr id="63" name="TextBox 62">
            <a:extLst>
              <a:ext uri="{FF2B5EF4-FFF2-40B4-BE49-F238E27FC236}">
                <a16:creationId xmlns:a16="http://schemas.microsoft.com/office/drawing/2014/main" id="{21F62710-E4BA-4629-9CFF-1E9DC20D4E61}"/>
              </a:ext>
            </a:extLst>
          </p:cNvPr>
          <p:cNvSpPr txBox="1"/>
          <p:nvPr/>
        </p:nvSpPr>
        <p:spPr>
          <a:xfrm>
            <a:off x="22599097" y="3976895"/>
            <a:ext cx="9888018" cy="2328093"/>
          </a:xfrm>
          <a:prstGeom prst="rect">
            <a:avLst/>
          </a:prstGeom>
          <a:noFill/>
        </p:spPr>
        <p:txBody>
          <a:bodyPr wrap="square" lIns="65298" tIns="32649" rIns="65298" bIns="32649" rtlCol="0" anchor="t">
            <a:spAutoFit/>
          </a:bodyPr>
          <a:lstStyle/>
          <a:p>
            <a:pPr algn="ctr"/>
            <a:r>
              <a:rPr lang="en-US" sz="2100" b="1" dirty="0">
                <a:ea typeface="+mn-lt"/>
                <a:cs typeface="+mn-lt"/>
              </a:rPr>
              <a:t>Frequency</a:t>
            </a:r>
            <a:r>
              <a:rPr lang="en-US" sz="2100" dirty="0">
                <a:cs typeface="Times New Roman"/>
              </a:rPr>
              <a:t> </a:t>
            </a:r>
          </a:p>
          <a:p>
            <a:pPr marL="407670" indent="-407670">
              <a:buFont typeface="Arial" panose="020B0604020202020204" pitchFamily="34" charset="0"/>
              <a:buChar char="•"/>
            </a:pPr>
            <a:r>
              <a:rPr lang="en-US" sz="2100" dirty="0">
                <a:cs typeface="Times New Roman"/>
              </a:rPr>
              <a:t>Respondents reported using indirect (</a:t>
            </a:r>
            <a:r>
              <a:rPr lang="en-US" sz="2100" i="1" dirty="0">
                <a:cs typeface="Times New Roman"/>
              </a:rPr>
              <a:t>M</a:t>
            </a:r>
            <a:r>
              <a:rPr lang="en-US" sz="2100" dirty="0">
                <a:cs typeface="Times New Roman"/>
              </a:rPr>
              <a:t> = 7) and descriptive (</a:t>
            </a:r>
            <a:r>
              <a:rPr lang="en-US" sz="2100" i="1" dirty="0">
                <a:cs typeface="Times New Roman"/>
              </a:rPr>
              <a:t>M</a:t>
            </a:r>
            <a:r>
              <a:rPr lang="en-US" sz="2100" dirty="0">
                <a:cs typeface="Times New Roman"/>
              </a:rPr>
              <a:t> = 9) approaches more often than experimental assessment (</a:t>
            </a:r>
            <a:r>
              <a:rPr lang="en-US" sz="2100" i="1" dirty="0">
                <a:cs typeface="Times New Roman"/>
              </a:rPr>
              <a:t>M</a:t>
            </a:r>
            <a:r>
              <a:rPr lang="en-US" sz="2100" dirty="0">
                <a:cs typeface="Times New Roman"/>
              </a:rPr>
              <a:t>= </a:t>
            </a:r>
            <a:r>
              <a:rPr lang="en-US" sz="2100" dirty="0">
                <a:ea typeface="+mn-lt"/>
                <a:cs typeface="+mn-lt"/>
              </a:rPr>
              <a:t>5) when assessing moderate-to-severe problem behavior.</a:t>
            </a:r>
          </a:p>
          <a:p>
            <a:pPr marL="1974837" lvl="1" indent="-407670">
              <a:buFont typeface="Arial" panose="020B0604020202020204" pitchFamily="34" charset="0"/>
              <a:buChar char="•"/>
            </a:pPr>
            <a:r>
              <a:rPr lang="en-US" sz="2100" dirty="0">
                <a:ea typeface="+mn-lt"/>
                <a:cs typeface="+mn-lt"/>
              </a:rPr>
              <a:t>There did not appear to be systematic differences between year of credential and reported frequency using different FBA methods.</a:t>
            </a:r>
          </a:p>
          <a:p>
            <a:pPr marL="1974837" lvl="1" indent="-407670">
              <a:buFont typeface="Arial" panose="020B0604020202020204" pitchFamily="34" charset="0"/>
              <a:buChar char="•"/>
            </a:pPr>
            <a:endParaRPr lang="en-US" sz="2100" dirty="0">
              <a:cs typeface="Times New Roman" panose="02020603050405020304" pitchFamily="18" charset="0"/>
            </a:endParaRPr>
          </a:p>
        </p:txBody>
      </p:sp>
      <p:graphicFrame>
        <p:nvGraphicFramePr>
          <p:cNvPr id="74" name="Chart 73">
            <a:extLst>
              <a:ext uri="{FF2B5EF4-FFF2-40B4-BE49-F238E27FC236}">
                <a16:creationId xmlns:a16="http://schemas.microsoft.com/office/drawing/2014/main" id="{86FD2B01-A4BA-81B5-8EC9-09FB3F6C3973}"/>
              </a:ext>
            </a:extLst>
          </p:cNvPr>
          <p:cNvGraphicFramePr>
            <a:graphicFrameLocks/>
          </p:cNvGraphicFramePr>
          <p:nvPr>
            <p:extLst>
              <p:ext uri="{D42A27DB-BD31-4B8C-83A1-F6EECF244321}">
                <p14:modId xmlns:p14="http://schemas.microsoft.com/office/powerpoint/2010/main" val="2323895124"/>
              </p:ext>
            </p:extLst>
          </p:nvPr>
        </p:nvGraphicFramePr>
        <p:xfrm>
          <a:off x="11671301" y="16446484"/>
          <a:ext cx="10186443" cy="5546328"/>
        </p:xfrm>
        <a:graphic>
          <a:graphicData uri="http://schemas.openxmlformats.org/drawingml/2006/chart">
            <c:chart xmlns:c="http://schemas.openxmlformats.org/drawingml/2006/chart" xmlns:r="http://schemas.openxmlformats.org/officeDocument/2006/relationships" r:id="rId5"/>
          </a:graphicData>
        </a:graphic>
      </p:graphicFrame>
      <p:sp>
        <p:nvSpPr>
          <p:cNvPr id="72" name="TextBox 71">
            <a:extLst>
              <a:ext uri="{FF2B5EF4-FFF2-40B4-BE49-F238E27FC236}">
                <a16:creationId xmlns:a16="http://schemas.microsoft.com/office/drawing/2014/main" id="{3106515A-3D1D-1DD5-3457-2D0C0EF4A423}"/>
              </a:ext>
            </a:extLst>
          </p:cNvPr>
          <p:cNvSpPr txBox="1"/>
          <p:nvPr/>
        </p:nvSpPr>
        <p:spPr>
          <a:xfrm>
            <a:off x="22572286" y="6166982"/>
            <a:ext cx="9888018" cy="1681763"/>
          </a:xfrm>
          <a:prstGeom prst="rect">
            <a:avLst/>
          </a:prstGeom>
          <a:noFill/>
        </p:spPr>
        <p:txBody>
          <a:bodyPr wrap="square" lIns="65298" tIns="32649" rIns="65298" bIns="32649" rtlCol="0" anchor="t">
            <a:spAutoFit/>
          </a:bodyPr>
          <a:lstStyle/>
          <a:p>
            <a:pPr algn="ctr"/>
            <a:r>
              <a:rPr lang="en-US" sz="2100" b="1" dirty="0">
                <a:ea typeface="+mn-lt"/>
                <a:cs typeface="+mn-lt"/>
              </a:rPr>
              <a:t>Confidence</a:t>
            </a:r>
          </a:p>
          <a:p>
            <a:pPr marL="407670" indent="-407670">
              <a:buFont typeface="Arial" panose="020B0604020202020204" pitchFamily="34" charset="0"/>
              <a:buChar char="•"/>
            </a:pPr>
            <a:r>
              <a:rPr lang="en-US" sz="2100" dirty="0">
                <a:cs typeface="Times New Roman"/>
              </a:rPr>
              <a:t>Respondents reported feeling slightly more confident implementing indirect and descriptive assessment (</a:t>
            </a:r>
            <a:r>
              <a:rPr lang="en-US" sz="2100" i="1" dirty="0">
                <a:cs typeface="Times New Roman"/>
              </a:rPr>
              <a:t>M</a:t>
            </a:r>
            <a:r>
              <a:rPr lang="en-US" sz="2100" dirty="0">
                <a:cs typeface="Times New Roman"/>
              </a:rPr>
              <a:t> = 9) than experimental assessment (</a:t>
            </a:r>
            <a:r>
              <a:rPr lang="en-US" sz="2100" i="1" dirty="0">
                <a:cs typeface="Times New Roman"/>
              </a:rPr>
              <a:t>M</a:t>
            </a:r>
            <a:r>
              <a:rPr lang="en-US" sz="2100" dirty="0">
                <a:cs typeface="Times New Roman"/>
              </a:rPr>
              <a:t> = 8). </a:t>
            </a:r>
          </a:p>
          <a:p>
            <a:pPr marL="1974837" lvl="1" indent="-407670">
              <a:buFont typeface="Arial" panose="020B0604020202020204" pitchFamily="34" charset="0"/>
              <a:buChar char="•"/>
            </a:pPr>
            <a:r>
              <a:rPr lang="en-US" sz="2100" dirty="0">
                <a:ea typeface="+mn-lt"/>
                <a:cs typeface="+mn-lt"/>
              </a:rPr>
              <a:t>Again, there does not appear to be differences in confidence using the different FBA methods by year of credential.</a:t>
            </a:r>
            <a:endParaRPr lang="en-US" sz="2100" dirty="0">
              <a:cs typeface="Times New Roman" panose="02020603050405020304" pitchFamily="18" charset="0"/>
            </a:endParaRPr>
          </a:p>
        </p:txBody>
      </p:sp>
      <p:sp>
        <p:nvSpPr>
          <p:cNvPr id="73" name="TextBox 72">
            <a:extLst>
              <a:ext uri="{FF2B5EF4-FFF2-40B4-BE49-F238E27FC236}">
                <a16:creationId xmlns:a16="http://schemas.microsoft.com/office/drawing/2014/main" id="{A8B9FFE2-A282-E003-F795-9C7BE3C05AE4}"/>
              </a:ext>
            </a:extLst>
          </p:cNvPr>
          <p:cNvSpPr txBox="1"/>
          <p:nvPr/>
        </p:nvSpPr>
        <p:spPr>
          <a:xfrm>
            <a:off x="22738434" y="8153400"/>
            <a:ext cx="9888018" cy="2651259"/>
          </a:xfrm>
          <a:prstGeom prst="rect">
            <a:avLst/>
          </a:prstGeom>
          <a:noFill/>
        </p:spPr>
        <p:txBody>
          <a:bodyPr wrap="square" lIns="65298" tIns="32649" rIns="65298" bIns="32649" rtlCol="0" anchor="t">
            <a:spAutoFit/>
          </a:bodyPr>
          <a:lstStyle/>
          <a:p>
            <a:pPr algn="ctr"/>
            <a:r>
              <a:rPr lang="en-US" sz="2100" b="1" dirty="0">
                <a:cs typeface="Times New Roman" panose="02020603050405020304" pitchFamily="18" charset="0"/>
              </a:rPr>
              <a:t>Treatment Approaches</a:t>
            </a:r>
            <a:endParaRPr lang="en-US" sz="2100" b="1" dirty="0">
              <a:cs typeface="Times New Roman"/>
            </a:endParaRPr>
          </a:p>
          <a:p>
            <a:pPr marL="407670" indent="-407670">
              <a:buFont typeface="Arial" panose="020B0604020202020204" pitchFamily="34" charset="0"/>
              <a:buChar char="•"/>
            </a:pPr>
            <a:r>
              <a:rPr lang="en-US" sz="2100" dirty="0">
                <a:cs typeface="Times New Roman"/>
              </a:rPr>
              <a:t>There were slight differences in preferred treatment approaches by year of credentialing. Individuals credentialed more than 12 years ago seemed to have equal preference </a:t>
            </a:r>
            <a:r>
              <a:rPr lang="en-US" sz="2100">
                <a:cs typeface="Times New Roman"/>
              </a:rPr>
              <a:t>for DR approaches </a:t>
            </a:r>
            <a:r>
              <a:rPr lang="en-US" sz="2100" dirty="0">
                <a:cs typeface="Times New Roman"/>
              </a:rPr>
              <a:t>with and without extinction. In contrast, individuals credentialed less than 12 years ago have a clear preference for DR without extinction (</a:t>
            </a:r>
            <a:r>
              <a:rPr lang="en-US" sz="2100" i="1" dirty="0">
                <a:cs typeface="Times New Roman"/>
              </a:rPr>
              <a:t>M</a:t>
            </a:r>
            <a:r>
              <a:rPr lang="en-US" sz="2100" dirty="0">
                <a:cs typeface="Times New Roman"/>
              </a:rPr>
              <a:t> = 93) when working with individuals engaging in moderate-to-severe problem behavior.</a:t>
            </a:r>
            <a:endParaRPr lang="en-US" sz="2100" dirty="0">
              <a:cs typeface="Times New Roman" panose="02020603050405020304" pitchFamily="18" charset="0"/>
            </a:endParaRPr>
          </a:p>
          <a:p>
            <a:pPr marL="1974837" lvl="1" indent="-407670">
              <a:buFont typeface="Arial" panose="020B0604020202020204" pitchFamily="34" charset="0"/>
              <a:buChar char="•"/>
            </a:pPr>
            <a:endParaRPr lang="en-US" sz="2100" dirty="0">
              <a:cs typeface="Times New Roman" panose="02020603050405020304" pitchFamily="18" charset="0"/>
            </a:endParaRPr>
          </a:p>
        </p:txBody>
      </p:sp>
      <p:sp>
        <p:nvSpPr>
          <p:cNvPr id="62" name="TextBox 61"/>
          <p:cNvSpPr txBox="1"/>
          <p:nvPr/>
        </p:nvSpPr>
        <p:spPr>
          <a:xfrm>
            <a:off x="22680700" y="11900928"/>
            <a:ext cx="9876109" cy="5882913"/>
          </a:xfrm>
          <a:prstGeom prst="rect">
            <a:avLst/>
          </a:prstGeom>
          <a:noFill/>
        </p:spPr>
        <p:txBody>
          <a:bodyPr wrap="square" lIns="65298" tIns="32649" rIns="65298" bIns="32649" rtlCol="0" anchor="t">
            <a:spAutoFit/>
          </a:bodyPr>
          <a:lstStyle/>
          <a:p>
            <a:pPr marL="407670" indent="-407670">
              <a:buFont typeface="Arial" panose="020B0604020202020204" pitchFamily="34" charset="0"/>
              <a:buChar char="•"/>
            </a:pPr>
            <a:r>
              <a:rPr lang="en-US" sz="2100" dirty="0">
                <a:cs typeface="Times New Roman"/>
              </a:rPr>
              <a:t>Despite being relatively confident implementing all forms of FBA, BCBAs in Colorado report using indirect and descriptive modes of functional assessment more often than experimental assessment. Using the results of FBA, Colorado BCBAs reported using DR without extinction more often than with DR with extinction and punishment-based approaches.</a:t>
            </a:r>
          </a:p>
          <a:p>
            <a:pPr marL="407670" indent="-407670">
              <a:buFont typeface="Arial" panose="020B0604020202020204" pitchFamily="34" charset="0"/>
              <a:buChar char="•"/>
            </a:pPr>
            <a:r>
              <a:rPr lang="en-US" sz="2100" b="1" dirty="0">
                <a:cs typeface="Times New Roman"/>
              </a:rPr>
              <a:t>Consistent with previous research, </a:t>
            </a:r>
            <a:r>
              <a:rPr lang="en-US" sz="2100" dirty="0">
                <a:cs typeface="Times New Roman"/>
              </a:rPr>
              <a:t>Colorado BCBAs reported using indirect and descriptive approaches more commonly, </a:t>
            </a:r>
            <a:r>
              <a:rPr lang="en-US" sz="2100" i="1" dirty="0">
                <a:cs typeface="Times New Roman"/>
              </a:rPr>
              <a:t>regardless of year of credentialing </a:t>
            </a:r>
            <a:r>
              <a:rPr lang="en-US" sz="2100" dirty="0">
                <a:cs typeface="Times New Roman"/>
              </a:rPr>
              <a:t>(Oliver et al., 2015; Colombo et al., 2020). </a:t>
            </a:r>
          </a:p>
          <a:p>
            <a:pPr marL="407670" indent="-407670">
              <a:buFont typeface="Arial" panose="020B0604020202020204" pitchFamily="34" charset="0"/>
              <a:buChar char="•"/>
            </a:pPr>
            <a:r>
              <a:rPr lang="en-US" sz="2100" dirty="0">
                <a:cs typeface="Times New Roman"/>
              </a:rPr>
              <a:t>Interestingly, BCBAs reported feeling confident implementing all forms of FBA. Thus, there may be reasons, other than training, influencing choice of FBA procedure. </a:t>
            </a:r>
          </a:p>
          <a:p>
            <a:pPr marL="407670" indent="-407670">
              <a:buFont typeface="Arial" panose="020B0604020202020204" pitchFamily="34" charset="0"/>
              <a:buChar char="•"/>
            </a:pPr>
            <a:r>
              <a:rPr lang="en-US" sz="2100" dirty="0">
                <a:cs typeface="Times New Roman"/>
              </a:rPr>
              <a:t>Finally, our data showed the Colorado </a:t>
            </a:r>
            <a:r>
              <a:rPr lang="en-US" sz="2100" b="1" dirty="0">
                <a:cs typeface="Times New Roman"/>
              </a:rPr>
              <a:t>BCBAs may be using less effective treatment approaches. </a:t>
            </a:r>
            <a:r>
              <a:rPr lang="en-US" sz="2100" dirty="0">
                <a:cs typeface="Times New Roman"/>
              </a:rPr>
              <a:t>DR without extinction is generally shown to be less effective than DR with extinction or punishment-based approaches (</a:t>
            </a:r>
            <a:r>
              <a:rPr lang="en-US" sz="2100" dirty="0" err="1">
                <a:cs typeface="Times New Roman"/>
              </a:rPr>
              <a:t>Hagopian</a:t>
            </a:r>
            <a:r>
              <a:rPr lang="en-US" sz="2100" dirty="0">
                <a:cs typeface="Times New Roman"/>
              </a:rPr>
              <a:t> et al., 1998).</a:t>
            </a:r>
          </a:p>
          <a:p>
            <a:pPr marL="407670" indent="-407670">
              <a:buFont typeface="Arial" panose="020B0604020202020204" pitchFamily="34" charset="0"/>
              <a:buChar char="•"/>
            </a:pPr>
            <a:r>
              <a:rPr lang="en-US" sz="2100" dirty="0">
                <a:cs typeface="Times New Roman"/>
              </a:rPr>
              <a:t>Several studies have documented similar findings with respect to BCBA FBA and treatment choices. Research needs to understand how to improve decision making when BCBAs work with clients engaging in moderate-to-severe problem behavior</a:t>
            </a:r>
          </a:p>
          <a:p>
            <a:pPr marL="407670" indent="-407670">
              <a:buFont typeface="Arial" panose="020B0604020202020204" pitchFamily="34" charset="0"/>
              <a:buChar char="•"/>
            </a:pPr>
            <a:r>
              <a:rPr lang="en-US" sz="2100" dirty="0">
                <a:cs typeface="Times New Roman"/>
              </a:rPr>
              <a:t>Limitation: small sample size, particularly as it relates to some years of credentialing.</a:t>
            </a:r>
          </a:p>
          <a:p>
            <a:pPr marL="407670" indent="-407670">
              <a:buFont typeface="Arial" panose="020B0604020202020204" pitchFamily="34" charset="0"/>
              <a:buChar char="•"/>
            </a:pPr>
            <a:endParaRPr lang="en-US" sz="2100" dirty="0">
              <a:cs typeface="Times New Roman" panose="02020603050405020304" pitchFamily="18" charset="0"/>
            </a:endParaRPr>
          </a:p>
        </p:txBody>
      </p:sp>
      <p:grpSp>
        <p:nvGrpSpPr>
          <p:cNvPr id="11" name="Group 10">
            <a:extLst>
              <a:ext uri="{FF2B5EF4-FFF2-40B4-BE49-F238E27FC236}">
                <a16:creationId xmlns:a16="http://schemas.microsoft.com/office/drawing/2014/main" id="{6EC18180-CB7C-014A-1D4F-AE137D3DB467}"/>
              </a:ext>
            </a:extLst>
          </p:cNvPr>
          <p:cNvGrpSpPr/>
          <p:nvPr/>
        </p:nvGrpSpPr>
        <p:grpSpPr>
          <a:xfrm>
            <a:off x="11693772" y="9260847"/>
            <a:ext cx="10354820" cy="6146960"/>
            <a:chOff x="11639425" y="3074225"/>
            <a:chExt cx="10354820" cy="6146960"/>
          </a:xfrm>
        </p:grpSpPr>
        <p:sp>
          <p:nvSpPr>
            <p:cNvPr id="76" name="Rounded Rectangle 38">
              <a:extLst>
                <a:ext uri="{FF2B5EF4-FFF2-40B4-BE49-F238E27FC236}">
                  <a16:creationId xmlns:a16="http://schemas.microsoft.com/office/drawing/2014/main" id="{A32D91A5-5D33-592F-15F6-6CC94FE5D85C}"/>
                </a:ext>
              </a:extLst>
            </p:cNvPr>
            <p:cNvSpPr/>
            <p:nvPr/>
          </p:nvSpPr>
          <p:spPr>
            <a:xfrm>
              <a:off x="11679958" y="3512476"/>
              <a:ext cx="10314287" cy="5708709"/>
            </a:xfrm>
            <a:custGeom>
              <a:avLst/>
              <a:gdLst>
                <a:gd name="connsiteX0" fmla="*/ 0 w 14935200"/>
                <a:gd name="connsiteY0" fmla="*/ 2489250 h 26004229"/>
                <a:gd name="connsiteX1" fmla="*/ 2489250 w 14935200"/>
                <a:gd name="connsiteY1" fmla="*/ 0 h 26004229"/>
                <a:gd name="connsiteX2" fmla="*/ 12445950 w 14935200"/>
                <a:gd name="connsiteY2" fmla="*/ 0 h 26004229"/>
                <a:gd name="connsiteX3" fmla="*/ 14935200 w 14935200"/>
                <a:gd name="connsiteY3" fmla="*/ 2489250 h 26004229"/>
                <a:gd name="connsiteX4" fmla="*/ 14935200 w 14935200"/>
                <a:gd name="connsiteY4" fmla="*/ 23514979 h 26004229"/>
                <a:gd name="connsiteX5" fmla="*/ 12445950 w 14935200"/>
                <a:gd name="connsiteY5" fmla="*/ 26004229 h 26004229"/>
                <a:gd name="connsiteX6" fmla="*/ 2489250 w 14935200"/>
                <a:gd name="connsiteY6" fmla="*/ 26004229 h 26004229"/>
                <a:gd name="connsiteX7" fmla="*/ 0 w 14935200"/>
                <a:gd name="connsiteY7" fmla="*/ 23514979 h 26004229"/>
                <a:gd name="connsiteX8" fmla="*/ 0 w 14935200"/>
                <a:gd name="connsiteY8" fmla="*/ 2489250 h 26004229"/>
                <a:gd name="connsiteX0" fmla="*/ 0 w 15026364"/>
                <a:gd name="connsiteY0" fmla="*/ 2613941 h 26128920"/>
                <a:gd name="connsiteX1" fmla="*/ 2489250 w 15026364"/>
                <a:gd name="connsiteY1" fmla="*/ 124691 h 26128920"/>
                <a:gd name="connsiteX2" fmla="*/ 14066932 w 15026364"/>
                <a:gd name="connsiteY2" fmla="*/ 0 h 26128920"/>
                <a:gd name="connsiteX3" fmla="*/ 14935200 w 15026364"/>
                <a:gd name="connsiteY3" fmla="*/ 2613941 h 26128920"/>
                <a:gd name="connsiteX4" fmla="*/ 14935200 w 15026364"/>
                <a:gd name="connsiteY4" fmla="*/ 23639670 h 26128920"/>
                <a:gd name="connsiteX5" fmla="*/ 12445950 w 15026364"/>
                <a:gd name="connsiteY5" fmla="*/ 26128920 h 26128920"/>
                <a:gd name="connsiteX6" fmla="*/ 2489250 w 15026364"/>
                <a:gd name="connsiteY6" fmla="*/ 26128920 h 26128920"/>
                <a:gd name="connsiteX7" fmla="*/ 0 w 15026364"/>
                <a:gd name="connsiteY7" fmla="*/ 23639670 h 26128920"/>
                <a:gd name="connsiteX8" fmla="*/ 0 w 15026364"/>
                <a:gd name="connsiteY8" fmla="*/ 2613941 h 26128920"/>
                <a:gd name="connsiteX0" fmla="*/ 0 w 14962605"/>
                <a:gd name="connsiteY0" fmla="*/ 2655504 h 26170483"/>
                <a:gd name="connsiteX1" fmla="*/ 2489250 w 14962605"/>
                <a:gd name="connsiteY1" fmla="*/ 166254 h 26170483"/>
                <a:gd name="connsiteX2" fmla="*/ 13859114 w 14962605"/>
                <a:gd name="connsiteY2" fmla="*/ 0 h 26170483"/>
                <a:gd name="connsiteX3" fmla="*/ 14935200 w 14962605"/>
                <a:gd name="connsiteY3" fmla="*/ 2655504 h 26170483"/>
                <a:gd name="connsiteX4" fmla="*/ 14935200 w 14962605"/>
                <a:gd name="connsiteY4" fmla="*/ 23681233 h 26170483"/>
                <a:gd name="connsiteX5" fmla="*/ 12445950 w 14962605"/>
                <a:gd name="connsiteY5" fmla="*/ 26170483 h 26170483"/>
                <a:gd name="connsiteX6" fmla="*/ 2489250 w 14962605"/>
                <a:gd name="connsiteY6" fmla="*/ 26170483 h 26170483"/>
                <a:gd name="connsiteX7" fmla="*/ 0 w 14962605"/>
                <a:gd name="connsiteY7" fmla="*/ 23681233 h 26170483"/>
                <a:gd name="connsiteX8" fmla="*/ 0 w 14962605"/>
                <a:gd name="connsiteY8" fmla="*/ 2655504 h 26170483"/>
                <a:gd name="connsiteX0" fmla="*/ 41564 w 15004169"/>
                <a:gd name="connsiteY0" fmla="*/ 2655504 h 26173938"/>
                <a:gd name="connsiteX1" fmla="*/ 2530814 w 15004169"/>
                <a:gd name="connsiteY1" fmla="*/ 166254 h 26173938"/>
                <a:gd name="connsiteX2" fmla="*/ 13900678 w 15004169"/>
                <a:gd name="connsiteY2" fmla="*/ 0 h 26173938"/>
                <a:gd name="connsiteX3" fmla="*/ 14976764 w 15004169"/>
                <a:gd name="connsiteY3" fmla="*/ 2655504 h 26173938"/>
                <a:gd name="connsiteX4" fmla="*/ 14976764 w 15004169"/>
                <a:gd name="connsiteY4" fmla="*/ 23681233 h 26173938"/>
                <a:gd name="connsiteX5" fmla="*/ 12487514 w 15004169"/>
                <a:gd name="connsiteY5" fmla="*/ 26170483 h 26173938"/>
                <a:gd name="connsiteX6" fmla="*/ 2530814 w 15004169"/>
                <a:gd name="connsiteY6" fmla="*/ 26170483 h 26173938"/>
                <a:gd name="connsiteX7" fmla="*/ 0 w 15004169"/>
                <a:gd name="connsiteY7" fmla="*/ 24928141 h 26173938"/>
                <a:gd name="connsiteX8" fmla="*/ 41564 w 15004169"/>
                <a:gd name="connsiteY8" fmla="*/ 2655504 h 26173938"/>
                <a:gd name="connsiteX0" fmla="*/ 41564 w 15004169"/>
                <a:gd name="connsiteY0" fmla="*/ 2655504 h 26173938"/>
                <a:gd name="connsiteX1" fmla="*/ 2530814 w 15004169"/>
                <a:gd name="connsiteY1" fmla="*/ 166254 h 26173938"/>
                <a:gd name="connsiteX2" fmla="*/ 13900678 w 15004169"/>
                <a:gd name="connsiteY2" fmla="*/ 0 h 26173938"/>
                <a:gd name="connsiteX3" fmla="*/ 14976764 w 15004169"/>
                <a:gd name="connsiteY3" fmla="*/ 2655504 h 26173938"/>
                <a:gd name="connsiteX4" fmla="*/ 14976764 w 15004169"/>
                <a:gd name="connsiteY4" fmla="*/ 24886577 h 26173938"/>
                <a:gd name="connsiteX5" fmla="*/ 12487514 w 15004169"/>
                <a:gd name="connsiteY5" fmla="*/ 26170483 h 26173938"/>
                <a:gd name="connsiteX6" fmla="*/ 2530814 w 15004169"/>
                <a:gd name="connsiteY6" fmla="*/ 26170483 h 26173938"/>
                <a:gd name="connsiteX7" fmla="*/ 0 w 15004169"/>
                <a:gd name="connsiteY7" fmla="*/ 24928141 h 26173938"/>
                <a:gd name="connsiteX8" fmla="*/ 41564 w 15004169"/>
                <a:gd name="connsiteY8" fmla="*/ 2655504 h 26173938"/>
                <a:gd name="connsiteX0" fmla="*/ 41564 w 15004169"/>
                <a:gd name="connsiteY0" fmla="*/ 2655504 h 26173938"/>
                <a:gd name="connsiteX1" fmla="*/ 1200777 w 15004169"/>
                <a:gd name="connsiteY1" fmla="*/ 166254 h 26173938"/>
                <a:gd name="connsiteX2" fmla="*/ 13900678 w 15004169"/>
                <a:gd name="connsiteY2" fmla="*/ 0 h 26173938"/>
                <a:gd name="connsiteX3" fmla="*/ 14976764 w 15004169"/>
                <a:gd name="connsiteY3" fmla="*/ 2655504 h 26173938"/>
                <a:gd name="connsiteX4" fmla="*/ 14976764 w 15004169"/>
                <a:gd name="connsiteY4" fmla="*/ 24886577 h 26173938"/>
                <a:gd name="connsiteX5" fmla="*/ 12487514 w 15004169"/>
                <a:gd name="connsiteY5" fmla="*/ 26170483 h 26173938"/>
                <a:gd name="connsiteX6" fmla="*/ 2530814 w 15004169"/>
                <a:gd name="connsiteY6" fmla="*/ 26170483 h 26173938"/>
                <a:gd name="connsiteX7" fmla="*/ 0 w 15004169"/>
                <a:gd name="connsiteY7" fmla="*/ 24928141 h 26173938"/>
                <a:gd name="connsiteX8" fmla="*/ 41564 w 15004169"/>
                <a:gd name="connsiteY8" fmla="*/ 2655504 h 26173938"/>
                <a:gd name="connsiteX0" fmla="*/ 41564 w 15014065"/>
                <a:gd name="connsiteY0" fmla="*/ 2491405 h 26009839"/>
                <a:gd name="connsiteX1" fmla="*/ 1200777 w 15014065"/>
                <a:gd name="connsiteY1" fmla="*/ 2155 h 26009839"/>
                <a:gd name="connsiteX2" fmla="*/ 13942242 w 15014065"/>
                <a:gd name="connsiteY2" fmla="*/ 0 h 26009839"/>
                <a:gd name="connsiteX3" fmla="*/ 14976764 w 15014065"/>
                <a:gd name="connsiteY3" fmla="*/ 2491405 h 26009839"/>
                <a:gd name="connsiteX4" fmla="*/ 14976764 w 15014065"/>
                <a:gd name="connsiteY4" fmla="*/ 24722478 h 26009839"/>
                <a:gd name="connsiteX5" fmla="*/ 12487514 w 15014065"/>
                <a:gd name="connsiteY5" fmla="*/ 26006384 h 26009839"/>
                <a:gd name="connsiteX6" fmla="*/ 2530814 w 15014065"/>
                <a:gd name="connsiteY6" fmla="*/ 26006384 h 26009839"/>
                <a:gd name="connsiteX7" fmla="*/ 0 w 15014065"/>
                <a:gd name="connsiteY7" fmla="*/ 24764042 h 26009839"/>
                <a:gd name="connsiteX8" fmla="*/ 41564 w 15014065"/>
                <a:gd name="connsiteY8" fmla="*/ 2491405 h 26009839"/>
                <a:gd name="connsiteX0" fmla="*/ 41564 w 14989049"/>
                <a:gd name="connsiteY0" fmla="*/ 2489250 h 26007684"/>
                <a:gd name="connsiteX1" fmla="*/ 1200777 w 14989049"/>
                <a:gd name="connsiteY1" fmla="*/ 0 h 26007684"/>
                <a:gd name="connsiteX2" fmla="*/ 13817551 w 14989049"/>
                <a:gd name="connsiteY2" fmla="*/ 79895 h 26007684"/>
                <a:gd name="connsiteX3" fmla="*/ 14976764 w 14989049"/>
                <a:gd name="connsiteY3" fmla="*/ 2489250 h 26007684"/>
                <a:gd name="connsiteX4" fmla="*/ 14976764 w 14989049"/>
                <a:gd name="connsiteY4" fmla="*/ 24720323 h 26007684"/>
                <a:gd name="connsiteX5" fmla="*/ 12487514 w 14989049"/>
                <a:gd name="connsiteY5" fmla="*/ 26004229 h 26007684"/>
                <a:gd name="connsiteX6" fmla="*/ 2530814 w 14989049"/>
                <a:gd name="connsiteY6" fmla="*/ 26004229 h 26007684"/>
                <a:gd name="connsiteX7" fmla="*/ 0 w 14989049"/>
                <a:gd name="connsiteY7" fmla="*/ 24761887 h 26007684"/>
                <a:gd name="connsiteX8" fmla="*/ 41564 w 14989049"/>
                <a:gd name="connsiteY8" fmla="*/ 2489250 h 2600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989049" h="26007684">
                  <a:moveTo>
                    <a:pt x="41564" y="2489250"/>
                  </a:moveTo>
                  <a:cubicBezTo>
                    <a:pt x="41564" y="1114475"/>
                    <a:pt x="-173998" y="0"/>
                    <a:pt x="1200777" y="0"/>
                  </a:cubicBezTo>
                  <a:lnTo>
                    <a:pt x="13817551" y="79895"/>
                  </a:lnTo>
                  <a:cubicBezTo>
                    <a:pt x="15192326" y="79895"/>
                    <a:pt x="14976764" y="1114475"/>
                    <a:pt x="14976764" y="2489250"/>
                  </a:cubicBezTo>
                  <a:lnTo>
                    <a:pt x="14976764" y="24720323"/>
                  </a:lnTo>
                  <a:cubicBezTo>
                    <a:pt x="14976764" y="26095098"/>
                    <a:pt x="13862289" y="26004229"/>
                    <a:pt x="12487514" y="26004229"/>
                  </a:cubicBezTo>
                  <a:lnTo>
                    <a:pt x="2530814" y="26004229"/>
                  </a:lnTo>
                  <a:cubicBezTo>
                    <a:pt x="1156039" y="26004229"/>
                    <a:pt x="0" y="26136662"/>
                    <a:pt x="0" y="24761887"/>
                  </a:cubicBezTo>
                  <a:cubicBezTo>
                    <a:pt x="13855" y="17337675"/>
                    <a:pt x="27709" y="9913462"/>
                    <a:pt x="41564" y="2489250"/>
                  </a:cubicBezTo>
                  <a:close/>
                </a:path>
              </a:pathLst>
            </a:custGeom>
            <a:solidFill>
              <a:schemeClr val="bg1"/>
            </a:solidFill>
            <a:ln w="127000" cap="rnd" cmpd="dbl"/>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a:endParaRPr lang="en-US"/>
            </a:p>
          </p:txBody>
        </p:sp>
        <p:grpSp>
          <p:nvGrpSpPr>
            <p:cNvPr id="80" name="Group 79">
              <a:extLst>
                <a:ext uri="{FF2B5EF4-FFF2-40B4-BE49-F238E27FC236}">
                  <a16:creationId xmlns:a16="http://schemas.microsoft.com/office/drawing/2014/main" id="{7FCBADF0-D031-65CB-DBFC-CF350B219436}"/>
                </a:ext>
              </a:extLst>
            </p:cNvPr>
            <p:cNvGrpSpPr/>
            <p:nvPr/>
          </p:nvGrpSpPr>
          <p:grpSpPr>
            <a:xfrm>
              <a:off x="12969306" y="3074225"/>
              <a:ext cx="7898595" cy="1691542"/>
              <a:chOff x="2903296" y="4815533"/>
              <a:chExt cx="5504796" cy="1852197"/>
            </a:xfrm>
          </p:grpSpPr>
          <p:sp>
            <p:nvSpPr>
              <p:cNvPr id="81" name="Rounded Rectangle 52">
                <a:extLst>
                  <a:ext uri="{FF2B5EF4-FFF2-40B4-BE49-F238E27FC236}">
                    <a16:creationId xmlns:a16="http://schemas.microsoft.com/office/drawing/2014/main" id="{F0F15443-8290-0ADD-A740-F2D1453BF78D}"/>
                  </a:ext>
                </a:extLst>
              </p:cNvPr>
              <p:cNvSpPr/>
              <p:nvPr/>
            </p:nvSpPr>
            <p:spPr>
              <a:xfrm>
                <a:off x="2903296" y="4815533"/>
                <a:ext cx="5486400" cy="13716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82" name="TextBox 81">
                <a:extLst>
                  <a:ext uri="{FF2B5EF4-FFF2-40B4-BE49-F238E27FC236}">
                    <a16:creationId xmlns:a16="http://schemas.microsoft.com/office/drawing/2014/main" id="{2BE6A866-5E63-3719-A5E7-E9AC3FE843D6}"/>
                  </a:ext>
                </a:extLst>
              </p:cNvPr>
              <p:cNvSpPr txBox="1"/>
              <p:nvPr/>
            </p:nvSpPr>
            <p:spPr>
              <a:xfrm>
                <a:off x="3017565" y="4999541"/>
                <a:ext cx="5390527" cy="1668189"/>
              </a:xfrm>
              <a:prstGeom prst="rect">
                <a:avLst/>
              </a:prstGeom>
              <a:noFill/>
            </p:spPr>
            <p:txBody>
              <a:bodyPr wrap="square" lIns="91440" tIns="45720" rIns="91440" bIns="45720" rtlCol="0" anchor="t">
                <a:spAutoFit/>
              </a:bodyPr>
              <a:lstStyle/>
              <a:p>
                <a:pPr algn="ctr"/>
                <a:r>
                  <a:rPr lang="en-US" sz="2800" b="1" dirty="0">
                    <a:ea typeface="+mn-lt"/>
                    <a:cs typeface="+mn-lt"/>
                  </a:rPr>
                  <a:t>CONFIDENCE WORKING WITH DIFFERENT TYPES OF </a:t>
                </a:r>
                <a:r>
                  <a:rPr lang="en-US" sz="2800" b="1" dirty="0">
                    <a:cs typeface="Times New Roman" panose="02020603050405020304" pitchFamily="18" charset="0"/>
                  </a:rPr>
                  <a:t>FUNCTIONAL BEHAVIORAL ASSESSMENTS </a:t>
                </a:r>
                <a:endParaRPr lang="en-US" sz="2800" b="1" dirty="0"/>
              </a:p>
              <a:p>
                <a:pPr algn="ctr"/>
                <a:endParaRPr lang="en-US" sz="3600" b="1" dirty="0">
                  <a:latin typeface="+mj-lt"/>
                  <a:ea typeface="Verdana" panose="020B0604030504040204" pitchFamily="34" charset="0"/>
                  <a:cs typeface="Verdana" panose="020B0604030504040204" pitchFamily="34" charset="0"/>
                </a:endParaRPr>
              </a:p>
            </p:txBody>
          </p:sp>
        </p:grpSp>
        <p:graphicFrame>
          <p:nvGraphicFramePr>
            <p:cNvPr id="83" name="Chart 82">
              <a:extLst>
                <a:ext uri="{FF2B5EF4-FFF2-40B4-BE49-F238E27FC236}">
                  <a16:creationId xmlns:a16="http://schemas.microsoft.com/office/drawing/2014/main" id="{363247FD-C828-B6C2-8C1D-29865C1A4052}"/>
                </a:ext>
              </a:extLst>
            </p:cNvPr>
            <p:cNvGraphicFramePr>
              <a:graphicFrameLocks/>
            </p:cNvGraphicFramePr>
            <p:nvPr>
              <p:extLst>
                <p:ext uri="{D42A27DB-BD31-4B8C-83A1-F6EECF244321}">
                  <p14:modId xmlns:p14="http://schemas.microsoft.com/office/powerpoint/2010/main" val="3243518579"/>
                </p:ext>
              </p:extLst>
            </p:nvPr>
          </p:nvGraphicFramePr>
          <p:xfrm>
            <a:off x="11639425" y="4289338"/>
            <a:ext cx="10163972" cy="4931847"/>
          </p:xfrm>
          <a:graphic>
            <a:graphicData uri="http://schemas.openxmlformats.org/drawingml/2006/chart">
              <c:chart xmlns:c="http://schemas.openxmlformats.org/drawingml/2006/chart" xmlns:r="http://schemas.openxmlformats.org/officeDocument/2006/relationships" r:id="rId6"/>
            </a:graphicData>
          </a:graphic>
        </p:graphicFrame>
      </p:grpSp>
      <p:grpSp>
        <p:nvGrpSpPr>
          <p:cNvPr id="2" name="Group 1">
            <a:extLst>
              <a:ext uri="{FF2B5EF4-FFF2-40B4-BE49-F238E27FC236}">
                <a16:creationId xmlns:a16="http://schemas.microsoft.com/office/drawing/2014/main" id="{B4703403-E72A-622A-1E18-EC8335F6D84F}"/>
              </a:ext>
            </a:extLst>
          </p:cNvPr>
          <p:cNvGrpSpPr/>
          <p:nvPr/>
        </p:nvGrpSpPr>
        <p:grpSpPr>
          <a:xfrm>
            <a:off x="11650020" y="3191008"/>
            <a:ext cx="10314287" cy="6032926"/>
            <a:chOff x="11649478" y="9226253"/>
            <a:chExt cx="10314287" cy="6032926"/>
          </a:xfrm>
        </p:grpSpPr>
        <p:sp>
          <p:nvSpPr>
            <p:cNvPr id="75" name="Rounded Rectangle 38">
              <a:extLst>
                <a:ext uri="{FF2B5EF4-FFF2-40B4-BE49-F238E27FC236}">
                  <a16:creationId xmlns:a16="http://schemas.microsoft.com/office/drawing/2014/main" id="{B2A20D74-31CA-F96B-9FBC-32C785FD073C}"/>
                </a:ext>
              </a:extLst>
            </p:cNvPr>
            <p:cNvSpPr/>
            <p:nvPr/>
          </p:nvSpPr>
          <p:spPr>
            <a:xfrm>
              <a:off x="11649478" y="9550470"/>
              <a:ext cx="10314287" cy="5708709"/>
            </a:xfrm>
            <a:custGeom>
              <a:avLst/>
              <a:gdLst>
                <a:gd name="connsiteX0" fmla="*/ 0 w 14935200"/>
                <a:gd name="connsiteY0" fmla="*/ 2489250 h 26004229"/>
                <a:gd name="connsiteX1" fmla="*/ 2489250 w 14935200"/>
                <a:gd name="connsiteY1" fmla="*/ 0 h 26004229"/>
                <a:gd name="connsiteX2" fmla="*/ 12445950 w 14935200"/>
                <a:gd name="connsiteY2" fmla="*/ 0 h 26004229"/>
                <a:gd name="connsiteX3" fmla="*/ 14935200 w 14935200"/>
                <a:gd name="connsiteY3" fmla="*/ 2489250 h 26004229"/>
                <a:gd name="connsiteX4" fmla="*/ 14935200 w 14935200"/>
                <a:gd name="connsiteY4" fmla="*/ 23514979 h 26004229"/>
                <a:gd name="connsiteX5" fmla="*/ 12445950 w 14935200"/>
                <a:gd name="connsiteY5" fmla="*/ 26004229 h 26004229"/>
                <a:gd name="connsiteX6" fmla="*/ 2489250 w 14935200"/>
                <a:gd name="connsiteY6" fmla="*/ 26004229 h 26004229"/>
                <a:gd name="connsiteX7" fmla="*/ 0 w 14935200"/>
                <a:gd name="connsiteY7" fmla="*/ 23514979 h 26004229"/>
                <a:gd name="connsiteX8" fmla="*/ 0 w 14935200"/>
                <a:gd name="connsiteY8" fmla="*/ 2489250 h 26004229"/>
                <a:gd name="connsiteX0" fmla="*/ 0 w 15026364"/>
                <a:gd name="connsiteY0" fmla="*/ 2613941 h 26128920"/>
                <a:gd name="connsiteX1" fmla="*/ 2489250 w 15026364"/>
                <a:gd name="connsiteY1" fmla="*/ 124691 h 26128920"/>
                <a:gd name="connsiteX2" fmla="*/ 14066932 w 15026364"/>
                <a:gd name="connsiteY2" fmla="*/ 0 h 26128920"/>
                <a:gd name="connsiteX3" fmla="*/ 14935200 w 15026364"/>
                <a:gd name="connsiteY3" fmla="*/ 2613941 h 26128920"/>
                <a:gd name="connsiteX4" fmla="*/ 14935200 w 15026364"/>
                <a:gd name="connsiteY4" fmla="*/ 23639670 h 26128920"/>
                <a:gd name="connsiteX5" fmla="*/ 12445950 w 15026364"/>
                <a:gd name="connsiteY5" fmla="*/ 26128920 h 26128920"/>
                <a:gd name="connsiteX6" fmla="*/ 2489250 w 15026364"/>
                <a:gd name="connsiteY6" fmla="*/ 26128920 h 26128920"/>
                <a:gd name="connsiteX7" fmla="*/ 0 w 15026364"/>
                <a:gd name="connsiteY7" fmla="*/ 23639670 h 26128920"/>
                <a:gd name="connsiteX8" fmla="*/ 0 w 15026364"/>
                <a:gd name="connsiteY8" fmla="*/ 2613941 h 26128920"/>
                <a:gd name="connsiteX0" fmla="*/ 0 w 14962605"/>
                <a:gd name="connsiteY0" fmla="*/ 2655504 h 26170483"/>
                <a:gd name="connsiteX1" fmla="*/ 2489250 w 14962605"/>
                <a:gd name="connsiteY1" fmla="*/ 166254 h 26170483"/>
                <a:gd name="connsiteX2" fmla="*/ 13859114 w 14962605"/>
                <a:gd name="connsiteY2" fmla="*/ 0 h 26170483"/>
                <a:gd name="connsiteX3" fmla="*/ 14935200 w 14962605"/>
                <a:gd name="connsiteY3" fmla="*/ 2655504 h 26170483"/>
                <a:gd name="connsiteX4" fmla="*/ 14935200 w 14962605"/>
                <a:gd name="connsiteY4" fmla="*/ 23681233 h 26170483"/>
                <a:gd name="connsiteX5" fmla="*/ 12445950 w 14962605"/>
                <a:gd name="connsiteY5" fmla="*/ 26170483 h 26170483"/>
                <a:gd name="connsiteX6" fmla="*/ 2489250 w 14962605"/>
                <a:gd name="connsiteY6" fmla="*/ 26170483 h 26170483"/>
                <a:gd name="connsiteX7" fmla="*/ 0 w 14962605"/>
                <a:gd name="connsiteY7" fmla="*/ 23681233 h 26170483"/>
                <a:gd name="connsiteX8" fmla="*/ 0 w 14962605"/>
                <a:gd name="connsiteY8" fmla="*/ 2655504 h 26170483"/>
                <a:gd name="connsiteX0" fmla="*/ 41564 w 15004169"/>
                <a:gd name="connsiteY0" fmla="*/ 2655504 h 26173938"/>
                <a:gd name="connsiteX1" fmla="*/ 2530814 w 15004169"/>
                <a:gd name="connsiteY1" fmla="*/ 166254 h 26173938"/>
                <a:gd name="connsiteX2" fmla="*/ 13900678 w 15004169"/>
                <a:gd name="connsiteY2" fmla="*/ 0 h 26173938"/>
                <a:gd name="connsiteX3" fmla="*/ 14976764 w 15004169"/>
                <a:gd name="connsiteY3" fmla="*/ 2655504 h 26173938"/>
                <a:gd name="connsiteX4" fmla="*/ 14976764 w 15004169"/>
                <a:gd name="connsiteY4" fmla="*/ 23681233 h 26173938"/>
                <a:gd name="connsiteX5" fmla="*/ 12487514 w 15004169"/>
                <a:gd name="connsiteY5" fmla="*/ 26170483 h 26173938"/>
                <a:gd name="connsiteX6" fmla="*/ 2530814 w 15004169"/>
                <a:gd name="connsiteY6" fmla="*/ 26170483 h 26173938"/>
                <a:gd name="connsiteX7" fmla="*/ 0 w 15004169"/>
                <a:gd name="connsiteY7" fmla="*/ 24928141 h 26173938"/>
                <a:gd name="connsiteX8" fmla="*/ 41564 w 15004169"/>
                <a:gd name="connsiteY8" fmla="*/ 2655504 h 26173938"/>
                <a:gd name="connsiteX0" fmla="*/ 41564 w 15004169"/>
                <a:gd name="connsiteY0" fmla="*/ 2655504 h 26173938"/>
                <a:gd name="connsiteX1" fmla="*/ 2530814 w 15004169"/>
                <a:gd name="connsiteY1" fmla="*/ 166254 h 26173938"/>
                <a:gd name="connsiteX2" fmla="*/ 13900678 w 15004169"/>
                <a:gd name="connsiteY2" fmla="*/ 0 h 26173938"/>
                <a:gd name="connsiteX3" fmla="*/ 14976764 w 15004169"/>
                <a:gd name="connsiteY3" fmla="*/ 2655504 h 26173938"/>
                <a:gd name="connsiteX4" fmla="*/ 14976764 w 15004169"/>
                <a:gd name="connsiteY4" fmla="*/ 24886577 h 26173938"/>
                <a:gd name="connsiteX5" fmla="*/ 12487514 w 15004169"/>
                <a:gd name="connsiteY5" fmla="*/ 26170483 h 26173938"/>
                <a:gd name="connsiteX6" fmla="*/ 2530814 w 15004169"/>
                <a:gd name="connsiteY6" fmla="*/ 26170483 h 26173938"/>
                <a:gd name="connsiteX7" fmla="*/ 0 w 15004169"/>
                <a:gd name="connsiteY7" fmla="*/ 24928141 h 26173938"/>
                <a:gd name="connsiteX8" fmla="*/ 41564 w 15004169"/>
                <a:gd name="connsiteY8" fmla="*/ 2655504 h 26173938"/>
                <a:gd name="connsiteX0" fmla="*/ 41564 w 15004169"/>
                <a:gd name="connsiteY0" fmla="*/ 2655504 h 26173938"/>
                <a:gd name="connsiteX1" fmla="*/ 1200777 w 15004169"/>
                <a:gd name="connsiteY1" fmla="*/ 166254 h 26173938"/>
                <a:gd name="connsiteX2" fmla="*/ 13900678 w 15004169"/>
                <a:gd name="connsiteY2" fmla="*/ 0 h 26173938"/>
                <a:gd name="connsiteX3" fmla="*/ 14976764 w 15004169"/>
                <a:gd name="connsiteY3" fmla="*/ 2655504 h 26173938"/>
                <a:gd name="connsiteX4" fmla="*/ 14976764 w 15004169"/>
                <a:gd name="connsiteY4" fmla="*/ 24886577 h 26173938"/>
                <a:gd name="connsiteX5" fmla="*/ 12487514 w 15004169"/>
                <a:gd name="connsiteY5" fmla="*/ 26170483 h 26173938"/>
                <a:gd name="connsiteX6" fmla="*/ 2530814 w 15004169"/>
                <a:gd name="connsiteY6" fmla="*/ 26170483 h 26173938"/>
                <a:gd name="connsiteX7" fmla="*/ 0 w 15004169"/>
                <a:gd name="connsiteY7" fmla="*/ 24928141 h 26173938"/>
                <a:gd name="connsiteX8" fmla="*/ 41564 w 15004169"/>
                <a:gd name="connsiteY8" fmla="*/ 2655504 h 26173938"/>
                <a:gd name="connsiteX0" fmla="*/ 41564 w 15014065"/>
                <a:gd name="connsiteY0" fmla="*/ 2491405 h 26009839"/>
                <a:gd name="connsiteX1" fmla="*/ 1200777 w 15014065"/>
                <a:gd name="connsiteY1" fmla="*/ 2155 h 26009839"/>
                <a:gd name="connsiteX2" fmla="*/ 13942242 w 15014065"/>
                <a:gd name="connsiteY2" fmla="*/ 0 h 26009839"/>
                <a:gd name="connsiteX3" fmla="*/ 14976764 w 15014065"/>
                <a:gd name="connsiteY3" fmla="*/ 2491405 h 26009839"/>
                <a:gd name="connsiteX4" fmla="*/ 14976764 w 15014065"/>
                <a:gd name="connsiteY4" fmla="*/ 24722478 h 26009839"/>
                <a:gd name="connsiteX5" fmla="*/ 12487514 w 15014065"/>
                <a:gd name="connsiteY5" fmla="*/ 26006384 h 26009839"/>
                <a:gd name="connsiteX6" fmla="*/ 2530814 w 15014065"/>
                <a:gd name="connsiteY6" fmla="*/ 26006384 h 26009839"/>
                <a:gd name="connsiteX7" fmla="*/ 0 w 15014065"/>
                <a:gd name="connsiteY7" fmla="*/ 24764042 h 26009839"/>
                <a:gd name="connsiteX8" fmla="*/ 41564 w 15014065"/>
                <a:gd name="connsiteY8" fmla="*/ 2491405 h 26009839"/>
                <a:gd name="connsiteX0" fmla="*/ 41564 w 14989049"/>
                <a:gd name="connsiteY0" fmla="*/ 2489250 h 26007684"/>
                <a:gd name="connsiteX1" fmla="*/ 1200777 w 14989049"/>
                <a:gd name="connsiteY1" fmla="*/ 0 h 26007684"/>
                <a:gd name="connsiteX2" fmla="*/ 13817551 w 14989049"/>
                <a:gd name="connsiteY2" fmla="*/ 79895 h 26007684"/>
                <a:gd name="connsiteX3" fmla="*/ 14976764 w 14989049"/>
                <a:gd name="connsiteY3" fmla="*/ 2489250 h 26007684"/>
                <a:gd name="connsiteX4" fmla="*/ 14976764 w 14989049"/>
                <a:gd name="connsiteY4" fmla="*/ 24720323 h 26007684"/>
                <a:gd name="connsiteX5" fmla="*/ 12487514 w 14989049"/>
                <a:gd name="connsiteY5" fmla="*/ 26004229 h 26007684"/>
                <a:gd name="connsiteX6" fmla="*/ 2530814 w 14989049"/>
                <a:gd name="connsiteY6" fmla="*/ 26004229 h 26007684"/>
                <a:gd name="connsiteX7" fmla="*/ 0 w 14989049"/>
                <a:gd name="connsiteY7" fmla="*/ 24761887 h 26007684"/>
                <a:gd name="connsiteX8" fmla="*/ 41564 w 14989049"/>
                <a:gd name="connsiteY8" fmla="*/ 2489250 h 2600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989049" h="26007684">
                  <a:moveTo>
                    <a:pt x="41564" y="2489250"/>
                  </a:moveTo>
                  <a:cubicBezTo>
                    <a:pt x="41564" y="1114475"/>
                    <a:pt x="-173998" y="0"/>
                    <a:pt x="1200777" y="0"/>
                  </a:cubicBezTo>
                  <a:lnTo>
                    <a:pt x="13817551" y="79895"/>
                  </a:lnTo>
                  <a:cubicBezTo>
                    <a:pt x="15192326" y="79895"/>
                    <a:pt x="14976764" y="1114475"/>
                    <a:pt x="14976764" y="2489250"/>
                  </a:cubicBezTo>
                  <a:lnTo>
                    <a:pt x="14976764" y="24720323"/>
                  </a:lnTo>
                  <a:cubicBezTo>
                    <a:pt x="14976764" y="26095098"/>
                    <a:pt x="13862289" y="26004229"/>
                    <a:pt x="12487514" y="26004229"/>
                  </a:cubicBezTo>
                  <a:lnTo>
                    <a:pt x="2530814" y="26004229"/>
                  </a:lnTo>
                  <a:cubicBezTo>
                    <a:pt x="1156039" y="26004229"/>
                    <a:pt x="0" y="26136662"/>
                    <a:pt x="0" y="24761887"/>
                  </a:cubicBezTo>
                  <a:cubicBezTo>
                    <a:pt x="13855" y="17337675"/>
                    <a:pt x="27709" y="9913462"/>
                    <a:pt x="41564" y="2489250"/>
                  </a:cubicBezTo>
                  <a:close/>
                </a:path>
              </a:pathLst>
            </a:custGeom>
            <a:solidFill>
              <a:schemeClr val="bg1"/>
            </a:solidFill>
            <a:ln w="127000" cap="rnd" cmpd="dbl"/>
          </p:spPr>
          <p:style>
            <a:lnRef idx="2">
              <a:schemeClr val="accent1">
                <a:shade val="50000"/>
              </a:schemeClr>
            </a:lnRef>
            <a:fillRef idx="1">
              <a:schemeClr val="accent1"/>
            </a:fillRef>
            <a:effectRef idx="0">
              <a:schemeClr val="accent1"/>
            </a:effectRef>
            <a:fontRef idx="minor">
              <a:schemeClr val="lt1"/>
            </a:fontRef>
          </p:style>
          <p:txBody>
            <a:bodyPr lIns="65298" tIns="32649" rIns="65298" bIns="32649" rtlCol="0" anchor="ctr"/>
            <a:lstStyle/>
            <a:p>
              <a:pPr algn="ctr"/>
              <a:endParaRPr lang="en-US"/>
            </a:p>
          </p:txBody>
        </p:sp>
        <p:grpSp>
          <p:nvGrpSpPr>
            <p:cNvPr id="77" name="Group 76">
              <a:extLst>
                <a:ext uri="{FF2B5EF4-FFF2-40B4-BE49-F238E27FC236}">
                  <a16:creationId xmlns:a16="http://schemas.microsoft.com/office/drawing/2014/main" id="{57BDD045-6699-623D-9390-973C19A0A78A}"/>
                </a:ext>
              </a:extLst>
            </p:cNvPr>
            <p:cNvGrpSpPr/>
            <p:nvPr/>
          </p:nvGrpSpPr>
          <p:grpSpPr>
            <a:xfrm>
              <a:off x="12590163" y="9226253"/>
              <a:ext cx="8593818" cy="1127194"/>
              <a:chOff x="2747312" y="4815533"/>
              <a:chExt cx="5989320" cy="1371600"/>
            </a:xfrm>
          </p:grpSpPr>
          <p:sp>
            <p:nvSpPr>
              <p:cNvPr id="78" name="Rounded Rectangle 52">
                <a:extLst>
                  <a:ext uri="{FF2B5EF4-FFF2-40B4-BE49-F238E27FC236}">
                    <a16:creationId xmlns:a16="http://schemas.microsoft.com/office/drawing/2014/main" id="{7641F659-F55E-73CF-A519-51D2BB4B5C1C}"/>
                  </a:ext>
                </a:extLst>
              </p:cNvPr>
              <p:cNvSpPr/>
              <p:nvPr/>
            </p:nvSpPr>
            <p:spPr>
              <a:xfrm>
                <a:off x="2903296" y="4815533"/>
                <a:ext cx="5486400" cy="13716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79" name="TextBox 78">
                <a:extLst>
                  <a:ext uri="{FF2B5EF4-FFF2-40B4-BE49-F238E27FC236}">
                    <a16:creationId xmlns:a16="http://schemas.microsoft.com/office/drawing/2014/main" id="{9C3603B7-EFB9-B243-ED30-E084C22881F5}"/>
                  </a:ext>
                </a:extLst>
              </p:cNvPr>
              <p:cNvSpPr txBox="1"/>
              <p:nvPr/>
            </p:nvSpPr>
            <p:spPr>
              <a:xfrm>
                <a:off x="2747312" y="4901808"/>
                <a:ext cx="5989320" cy="1160984"/>
              </a:xfrm>
              <a:prstGeom prst="rect">
                <a:avLst/>
              </a:prstGeom>
              <a:noFill/>
            </p:spPr>
            <p:txBody>
              <a:bodyPr wrap="square" lIns="91440" tIns="45720" rIns="91440" bIns="45720" rtlCol="0" anchor="t">
                <a:spAutoFit/>
              </a:bodyPr>
              <a:lstStyle/>
              <a:p>
                <a:pPr algn="ctr"/>
                <a:r>
                  <a:rPr lang="en-US" sz="2800" b="1" dirty="0">
                    <a:ea typeface="+mn-lt"/>
                    <a:cs typeface="+mn-lt"/>
                  </a:rPr>
                  <a:t>FREQUENCY WORKING WITH DIFFERENT TYPES OF </a:t>
                </a:r>
                <a:r>
                  <a:rPr lang="en-US" sz="2800" b="1" dirty="0">
                    <a:cs typeface="Times New Roman" panose="02020603050405020304" pitchFamily="18" charset="0"/>
                  </a:rPr>
                  <a:t>FUNCTIONAL BEHAVIORAL ASSESSMENTS </a:t>
                </a:r>
                <a:endParaRPr lang="en-US" sz="2800" b="1" dirty="0"/>
              </a:p>
            </p:txBody>
          </p:sp>
        </p:grpSp>
        <p:graphicFrame>
          <p:nvGraphicFramePr>
            <p:cNvPr id="86" name="Chart 85">
              <a:extLst>
                <a:ext uri="{FF2B5EF4-FFF2-40B4-BE49-F238E27FC236}">
                  <a16:creationId xmlns:a16="http://schemas.microsoft.com/office/drawing/2014/main" id="{228707BE-3190-BB7D-D791-7E83EBFA16AE}"/>
                </a:ext>
              </a:extLst>
            </p:cNvPr>
            <p:cNvGraphicFramePr>
              <a:graphicFrameLocks/>
            </p:cNvGraphicFramePr>
            <p:nvPr>
              <p:extLst>
                <p:ext uri="{D42A27DB-BD31-4B8C-83A1-F6EECF244321}">
                  <p14:modId xmlns:p14="http://schemas.microsoft.com/office/powerpoint/2010/main" val="1522777882"/>
                </p:ext>
              </p:extLst>
            </p:nvPr>
          </p:nvGraphicFramePr>
          <p:xfrm>
            <a:off x="11757522" y="10173993"/>
            <a:ext cx="10004189" cy="4683847"/>
          </p:xfrm>
          <a:graphic>
            <a:graphicData uri="http://schemas.openxmlformats.org/drawingml/2006/chart">
              <c:chart xmlns:c="http://schemas.openxmlformats.org/drawingml/2006/chart" xmlns:r="http://schemas.openxmlformats.org/officeDocument/2006/relationships" r:id="rId7"/>
            </a:graphicData>
          </a:graphic>
        </p:graphicFrame>
      </p:grpSp>
      <p:sp>
        <p:nvSpPr>
          <p:cNvPr id="90" name="TextBox 89">
            <a:extLst>
              <a:ext uri="{FF2B5EF4-FFF2-40B4-BE49-F238E27FC236}">
                <a16:creationId xmlns:a16="http://schemas.microsoft.com/office/drawing/2014/main" id="{2EB3103A-91E9-AADF-2955-9A9CB437B56E}"/>
              </a:ext>
            </a:extLst>
          </p:cNvPr>
          <p:cNvSpPr txBox="1"/>
          <p:nvPr/>
        </p:nvSpPr>
        <p:spPr>
          <a:xfrm>
            <a:off x="22722606" y="18211800"/>
            <a:ext cx="9876109" cy="4559473"/>
          </a:xfrm>
          <a:prstGeom prst="rect">
            <a:avLst/>
          </a:prstGeom>
          <a:noFill/>
        </p:spPr>
        <p:txBody>
          <a:bodyPr wrap="square" lIns="65298" tIns="32649" rIns="65298" bIns="32649" rtlCol="0">
            <a:spAutoFit/>
          </a:bodyPr>
          <a:lstStyle/>
          <a:p>
            <a:pPr marL="342900" indent="-342900">
              <a:buFont typeface="Arial" panose="020B0604020202020204" pitchFamily="34" charset="0"/>
              <a:buChar char="•"/>
            </a:pPr>
            <a:endParaRPr lang="en-US" sz="1800" dirty="0">
              <a:solidFill>
                <a:srgbClr val="FF0000"/>
              </a:solidFill>
            </a:endParaRPr>
          </a:p>
          <a:p>
            <a:pPr marL="342900" indent="-342900">
              <a:buFont typeface="Arial" panose="020B0604020202020204" pitchFamily="34" charset="0"/>
              <a:buChar char="•"/>
            </a:pPr>
            <a:r>
              <a:rPr lang="en-US" sz="1800" b="1" dirty="0"/>
              <a:t>This project was funded through American Rescue Plan Act funds allocated to Colorado’s Healthcare Policy and Finance (HCPF).</a:t>
            </a:r>
            <a:endParaRPr lang="en-US" sz="1800" dirty="0">
              <a:ea typeface="+mn-lt"/>
              <a:cs typeface="+mn-lt"/>
            </a:endParaRPr>
          </a:p>
          <a:p>
            <a:pPr marL="342900" indent="-342900">
              <a:buFont typeface="Arial" panose="020B0604020202020204" pitchFamily="34" charset="0"/>
              <a:buChar char="•"/>
            </a:pPr>
            <a:r>
              <a:rPr lang="en-US" sz="1500" dirty="0">
                <a:latin typeface="Bell MT"/>
              </a:rPr>
              <a:t>Colombo, R. A., Taylor, R. S., &amp; Hammond, J. L. (2020). State of current training for severe problem behavior: A survey. </a:t>
            </a:r>
            <a:r>
              <a:rPr lang="en-US" sz="1500" i="1" dirty="0">
                <a:latin typeface="Bell MT"/>
              </a:rPr>
              <a:t>Behavior Analysis in Practice, 14, </a:t>
            </a:r>
            <a:r>
              <a:rPr lang="en-US" sz="1500" dirty="0">
                <a:latin typeface="Bell MT"/>
              </a:rPr>
              <a:t>11 – 19. </a:t>
            </a:r>
            <a:r>
              <a:rPr lang="en-US" sz="1500" dirty="0" err="1">
                <a:latin typeface="Bell MT"/>
              </a:rPr>
              <a:t>doi</a:t>
            </a:r>
            <a:r>
              <a:rPr lang="en-US" sz="1500" dirty="0">
                <a:latin typeface="Bell MT"/>
              </a:rPr>
              <a:t>: 10.1007/s40617-020-00424-z</a:t>
            </a:r>
          </a:p>
          <a:p>
            <a:pPr marL="342900" indent="-342900">
              <a:buFont typeface="Arial" panose="020B0604020202020204" pitchFamily="34" charset="0"/>
              <a:buChar char="•"/>
            </a:pPr>
            <a:r>
              <a:rPr lang="en-US" sz="1500" dirty="0">
                <a:latin typeface="Bell MT"/>
              </a:rPr>
              <a:t>Gupta, S., Caskey, A., Soares, N., &amp; </a:t>
            </a:r>
            <a:r>
              <a:rPr lang="en-US" sz="1500" dirty="0" err="1">
                <a:latin typeface="Bell MT"/>
              </a:rPr>
              <a:t>Augustyn</a:t>
            </a:r>
            <a:r>
              <a:rPr lang="en-US" sz="1500" dirty="0">
                <a:latin typeface="Bell MT"/>
              </a:rPr>
              <a:t>, M. (2018). Autism Spectrum Disorder and Mental Health Comorbidity Leading to Prolonged Inpatient Admission. Journal of Developmental &amp; Behavioral Pediatrics, 39(6), 523-525.</a:t>
            </a:r>
          </a:p>
          <a:p>
            <a:pPr marL="342900" indent="-342900">
              <a:buFont typeface="Arial" panose="020B0604020202020204" pitchFamily="34" charset="0"/>
              <a:buChar char="•"/>
            </a:pPr>
            <a:r>
              <a:rPr lang="en-US" sz="1500" dirty="0" err="1">
                <a:latin typeface="Bell MT"/>
              </a:rPr>
              <a:t>Hagopian</a:t>
            </a:r>
            <a:r>
              <a:rPr lang="en-US" sz="1500" dirty="0">
                <a:latin typeface="Bell MT"/>
              </a:rPr>
              <a:t>, L. P., Fisher, W. W., Sullivan, M. T., </a:t>
            </a:r>
            <a:r>
              <a:rPr lang="en-US" sz="1500" dirty="0" err="1">
                <a:latin typeface="Bell MT"/>
              </a:rPr>
              <a:t>Acquisto</a:t>
            </a:r>
            <a:r>
              <a:rPr lang="en-US" sz="1500" dirty="0">
                <a:latin typeface="Bell MT"/>
              </a:rPr>
              <a:t>, J., &amp; LeBlanc, L. A. (1998). Effectiveness of functional communication training with and without extinction and punishment: A summary of 21 inpatient cases. </a:t>
            </a:r>
            <a:r>
              <a:rPr lang="en-US" sz="1500" i="1" dirty="0">
                <a:latin typeface="Bell MT"/>
              </a:rPr>
              <a:t>Journal of Applied Behavior Analysis, 31, </a:t>
            </a:r>
            <a:r>
              <a:rPr lang="en-US" sz="1500" dirty="0">
                <a:latin typeface="Bell MT"/>
              </a:rPr>
              <a:t>211 – 235.</a:t>
            </a:r>
          </a:p>
          <a:p>
            <a:pPr marL="342900" indent="-342900">
              <a:buFont typeface="Arial" panose="020B0604020202020204" pitchFamily="34" charset="0"/>
              <a:buChar char="•"/>
            </a:pPr>
            <a:r>
              <a:rPr lang="en-US" sz="1500" dirty="0" err="1">
                <a:latin typeface="Bell MT"/>
              </a:rPr>
              <a:t>Laiteerapong</a:t>
            </a:r>
            <a:r>
              <a:rPr lang="en-US" sz="1500" dirty="0">
                <a:latin typeface="Bell MT"/>
              </a:rPr>
              <a:t>, N. &amp; Huang, E. S. (2015). The pace of change in medical practice and health policy: Collision or Coexistence. </a:t>
            </a:r>
            <a:r>
              <a:rPr lang="en-US" sz="1500" i="1" dirty="0">
                <a:latin typeface="Bell MT"/>
              </a:rPr>
              <a:t>Journal of General Internal Medicine, 30, </a:t>
            </a:r>
            <a:r>
              <a:rPr lang="en-US" sz="1500" dirty="0">
                <a:latin typeface="Bell MT"/>
              </a:rPr>
              <a:t>848 – 852. </a:t>
            </a:r>
          </a:p>
          <a:p>
            <a:pPr marL="342900" indent="-342900">
              <a:buFont typeface="Arial" panose="020B0604020202020204" pitchFamily="34" charset="0"/>
              <a:buChar char="•"/>
            </a:pPr>
            <a:r>
              <a:rPr lang="en-US" sz="1500" dirty="0">
                <a:latin typeface="Bell MT"/>
              </a:rPr>
              <a:t>Oliver, A.C., Pratt, L.A. and Normand, M.P. (2015), A survey of functional behavior assessment methods used by behavior analysts in practice. Journal of Applied Behavior Analysis, 48: 817-829. https://doi.org/10.1002/jaba.256</a:t>
            </a:r>
          </a:p>
          <a:p>
            <a:pPr marL="342900" indent="-342900">
              <a:buFont typeface="Arial" panose="020B0604020202020204" pitchFamily="34" charset="0"/>
              <a:buChar char="•"/>
            </a:pPr>
            <a:endParaRPr lang="en-US" sz="1500" dirty="0">
              <a:solidFill>
                <a:srgbClr val="FF0000"/>
              </a:solidFill>
            </a:endParaRPr>
          </a:p>
          <a:p>
            <a:pPr marL="342900" indent="-342900">
              <a:buFont typeface="Arial" panose="020B0604020202020204" pitchFamily="34" charset="0"/>
              <a:buChar char="•"/>
            </a:pPr>
            <a:endParaRPr lang="en-US" sz="1800" dirty="0">
              <a:solidFill>
                <a:srgbClr val="FF0000"/>
              </a:solidFill>
            </a:endParaRPr>
          </a:p>
          <a:p>
            <a:pPr marL="342900" indent="-342900">
              <a:buFont typeface="Arial" panose="020B0604020202020204" pitchFamily="34" charset="0"/>
              <a:buChar char="•"/>
            </a:pPr>
            <a:endParaRPr lang="en-US" sz="2000" dirty="0">
              <a:solidFill>
                <a:srgbClr val="FF0000"/>
              </a:solidFill>
            </a:endParaRPr>
          </a:p>
          <a:p>
            <a:pPr marL="342900" indent="-342900">
              <a:buFont typeface="Arial" panose="020B0604020202020204" pitchFamily="34" charset="0"/>
              <a:buChar char="•"/>
            </a:pPr>
            <a:endParaRPr lang="en-US" sz="2000"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1550178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20974</TotalTime>
  <Words>1382</Words>
  <Application>Microsoft Office PowerPoint</Application>
  <PresentationFormat>Custom</PresentationFormat>
  <Paragraphs>98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Bell MT</vt:lpstr>
      <vt:lpstr>Calibri</vt:lpstr>
      <vt:lpstr>Office Theme</vt:lpstr>
      <vt:lpstr>PowerPoint Presentation</vt:lpstr>
    </vt:vector>
  </TitlesOfParts>
  <Company>Children's Hospital Colorado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Ariefdjohan, Merlin</dc:creator>
  <cp:lastModifiedBy>Kay Luttkus</cp:lastModifiedBy>
  <cp:revision>587</cp:revision>
  <dcterms:created xsi:type="dcterms:W3CDTF">2015-10-14T20:29:15Z</dcterms:created>
  <dcterms:modified xsi:type="dcterms:W3CDTF">2022-08-12T04:20:01Z</dcterms:modified>
</cp:coreProperties>
</file>